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72" r:id="rId2"/>
    <p:sldId id="259" r:id="rId3"/>
    <p:sldId id="274" r:id="rId4"/>
    <p:sldId id="261" r:id="rId5"/>
    <p:sldId id="263" r:id="rId6"/>
    <p:sldId id="270" r:id="rId7"/>
    <p:sldId id="271" r:id="rId8"/>
    <p:sldId id="264" r:id="rId9"/>
    <p:sldId id="275" r:id="rId10"/>
    <p:sldId id="276" r:id="rId11"/>
    <p:sldId id="277" r:id="rId12"/>
    <p:sldId id="278" r:id="rId13"/>
    <p:sldId id="273" r:id="rId14"/>
    <p:sldId id="265"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F"/>
    <a:srgbClr val="E35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D4A8B7-C6B3-44F2-899D-13899FFDF144}" type="datetimeFigureOut">
              <a:rPr lang="en-US" smtClean="0"/>
              <a:pPr/>
              <a:t>01-08-2020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526C7-3725-4583-811C-1DA74730EB71}" type="slidenum">
              <a:rPr lang="en-US" smtClean="0"/>
              <a:pPr/>
              <a:t>‹#›</a:t>
            </a:fld>
            <a:endParaRPr lang="en-US"/>
          </a:p>
        </p:txBody>
      </p:sp>
    </p:spTree>
    <p:extLst>
      <p:ext uri="{BB962C8B-B14F-4D97-AF65-F5344CB8AC3E}">
        <p14:creationId xmlns:p14="http://schemas.microsoft.com/office/powerpoint/2010/main" val="391959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EB11C-CA3A-4E45-BAAA-A7CDE8AD6380}" type="datetimeFigureOut">
              <a:rPr lang="en-US" smtClean="0"/>
              <a:pPr/>
              <a:t>01-08-2020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AE768-E3BC-41B6-AEC0-3FDC82490F96}" type="slidenum">
              <a:rPr lang="en-IN" smtClean="0"/>
              <a:pPr/>
              <a:t>‹#›</a:t>
            </a:fld>
            <a:endParaRPr lang="en-IN"/>
          </a:p>
        </p:txBody>
      </p:sp>
    </p:spTree>
    <p:extLst>
      <p:ext uri="{BB962C8B-B14F-4D97-AF65-F5344CB8AC3E}">
        <p14:creationId xmlns:p14="http://schemas.microsoft.com/office/powerpoint/2010/main" val="22210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c02032de9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c02032de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6667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10229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77213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7924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7005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92851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DD08D8-B32A-4000-A19F-399103995130}" type="slidenum">
              <a:rPr lang="en-IN" smtClean="0"/>
              <a:pPr/>
              <a:t>‹#›</a:t>
            </a:fld>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6578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DD08D8-B32A-4000-A19F-399103995130}"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0017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DD08D8-B32A-4000-A19F-399103995130}" type="slidenum">
              <a:rPr lang="en-IN" smtClean="0"/>
              <a:pPr/>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8993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0827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E2287-2510-49FE-9FC5-4AEB0F6EC822}" type="datetimeFigureOut">
              <a:rPr lang="en-IN" smtClean="0"/>
              <a:pPr/>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358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E2287-2510-49FE-9FC5-4AEB0F6EC822}" type="datetimeFigureOut">
              <a:rPr lang="en-IN" smtClean="0"/>
              <a:pPr/>
              <a:t>01-08-2020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D08D8-B32A-4000-A19F-399103995130}" type="slidenum">
              <a:rPr lang="en-IN" smtClean="0"/>
              <a:pPr/>
              <a:t>‹#›</a:t>
            </a:fld>
            <a:endParaRPr lang="en-IN"/>
          </a:p>
        </p:txBody>
      </p:sp>
    </p:spTree>
    <p:extLst>
      <p:ext uri="{BB962C8B-B14F-4D97-AF65-F5344CB8AC3E}">
        <p14:creationId xmlns:p14="http://schemas.microsoft.com/office/powerpoint/2010/main" val="348853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5688"/>
            <a:ext cx="9144000" cy="1373231"/>
          </a:xfrm>
          <a:solidFill>
            <a:srgbClr val="E35F13"/>
          </a:solidFill>
        </p:spPr>
        <p:txBody>
          <a:bodyPr>
            <a:noAutofit/>
          </a:bodyPr>
          <a:lstStyle/>
          <a:p>
            <a:r>
              <a:rPr lang="en-US" sz="3200" dirty="0">
                <a:solidFill>
                  <a:schemeClr val="bg1"/>
                </a:solidFill>
                <a:latin typeface="Times New Roman" pitchFamily="18" charset="0"/>
                <a:cs typeface="Times New Roman" pitchFamily="18" charset="0"/>
              </a:rPr>
              <a:t>Machine Learning application and classify the survival of patients with heart failure</a:t>
            </a:r>
            <a:endParaRPr lang="en-US" sz="3200" dirty="0">
              <a:solidFill>
                <a:schemeClr val="bg1"/>
              </a:solidFill>
              <a:latin typeface="Times New Roman" pitchFamily="18" charset="0"/>
              <a:ea typeface="Liberation Sans" panose="020B0604020202020204" pitchFamily="34" charset="0"/>
              <a:cs typeface="Times New Roman" pitchFamily="18" charset="0"/>
            </a:endParaRPr>
          </a:p>
        </p:txBody>
      </p:sp>
      <p:sp>
        <p:nvSpPr>
          <p:cNvPr id="5" name="Subtitle 4"/>
          <p:cNvSpPr>
            <a:spLocks noGrp="1"/>
          </p:cNvSpPr>
          <p:nvPr>
            <p:ph type="subTitle" idx="1"/>
          </p:nvPr>
        </p:nvSpPr>
        <p:spPr>
          <a:xfrm>
            <a:off x="251520" y="2924944"/>
            <a:ext cx="8640960" cy="3528392"/>
          </a:xfrm>
          <a:noFill/>
        </p:spPr>
        <p:txBody>
          <a:bodyPr>
            <a:normAutofit fontScale="62500" lnSpcReduction="20000"/>
          </a:bodyPr>
          <a:lstStyle/>
          <a:p>
            <a:pPr marL="0" algn="ctr">
              <a:lnSpc>
                <a:spcPct val="150000"/>
              </a:lnSpc>
            </a:pPr>
            <a:r>
              <a:rPr lang="en-IN" b="1" dirty="0">
                <a:solidFill>
                  <a:schemeClr val="tx1"/>
                </a:solidFill>
                <a:latin typeface="Times New Roman" pitchFamily="18" charset="0"/>
                <a:ea typeface="Liberation Sans" panose="020B0604020202020204" pitchFamily="34" charset="0"/>
                <a:cs typeface="Times New Roman" pitchFamily="18" charset="0"/>
              </a:rPr>
              <a:t>Department of Information Science and Engineering</a:t>
            </a:r>
          </a:p>
          <a:p>
            <a:pPr marL="0" algn="ctr">
              <a:lnSpc>
                <a:spcPct val="150000"/>
              </a:lnSpc>
            </a:pPr>
            <a:r>
              <a:rPr lang="en-IN" b="1" dirty="0">
                <a:solidFill>
                  <a:schemeClr val="tx1"/>
                </a:solidFill>
                <a:latin typeface="Times New Roman" pitchFamily="18" charset="0"/>
                <a:ea typeface="Liberation Sans" panose="020B0604020202020204" pitchFamily="34" charset="0"/>
                <a:cs typeface="Times New Roman" pitchFamily="18" charset="0"/>
              </a:rPr>
              <a:t>Software Engineering</a:t>
            </a:r>
            <a:endParaRPr lang="en-US"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endParaRPr lang="en-US" sz="2600"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US" sz="2900" dirty="0">
                <a:solidFill>
                  <a:schemeClr val="tx1"/>
                </a:solidFill>
                <a:latin typeface="Times New Roman" pitchFamily="18" charset="0"/>
                <a:ea typeface="Liberation Sans" panose="020B0604020202020204" pitchFamily="34" charset="0"/>
                <a:cs typeface="Times New Roman" pitchFamily="18" charset="0"/>
              </a:rPr>
              <a:t>Under the Guidance of</a:t>
            </a:r>
          </a:p>
          <a:p>
            <a:pPr marL="0" algn="ctr">
              <a:lnSpc>
                <a:spcPct val="150000"/>
              </a:lnSpc>
            </a:pPr>
            <a:r>
              <a:rPr lang="en-IN" sz="2900" dirty="0" err="1">
                <a:solidFill>
                  <a:schemeClr val="tx1"/>
                </a:solidFill>
                <a:latin typeface="Times New Roman" pitchFamily="18" charset="0"/>
                <a:ea typeface="Liberation Sans" panose="020B0604020202020204" pitchFamily="34" charset="0"/>
                <a:cs typeface="Times New Roman" pitchFamily="18" charset="0"/>
              </a:rPr>
              <a:t>Dr.</a:t>
            </a:r>
            <a:r>
              <a:rPr lang="en-IN" sz="2900" dirty="0">
                <a:solidFill>
                  <a:schemeClr val="tx1"/>
                </a:solidFill>
                <a:latin typeface="Times New Roman" pitchFamily="18" charset="0"/>
                <a:ea typeface="Liberation Sans" panose="020B0604020202020204" pitchFamily="34" charset="0"/>
                <a:cs typeface="Times New Roman" pitchFamily="18" charset="0"/>
              </a:rPr>
              <a:t> Umesh K K</a:t>
            </a:r>
            <a:endParaRPr lang="en-US" sz="2900" dirty="0">
              <a:solidFill>
                <a:schemeClr val="tx1"/>
              </a:solidFill>
              <a:latin typeface="Times New Roman" pitchFamily="18" charset="0"/>
              <a:ea typeface="Liberation Sans" panose="020B0604020202020204" pitchFamily="34" charset="0"/>
              <a:cs typeface="Times New Roman" pitchFamily="18" charset="0"/>
            </a:endParaRPr>
          </a:p>
          <a:p>
            <a:pPr algn="ctr"/>
            <a:endParaRPr lang="en-US" sz="2800" b="1" dirty="0">
              <a:solidFill>
                <a:schemeClr val="tx1"/>
              </a:solidFill>
              <a:latin typeface="Times New Roman" pitchFamily="18" charset="0"/>
              <a:ea typeface="Liberation Sans" panose="020B0604020202020204" pitchFamily="34" charset="0"/>
              <a:cs typeface="Times New Roman" pitchFamily="18" charset="0"/>
            </a:endParaRPr>
          </a:p>
          <a:p>
            <a:pPr algn="ctr"/>
            <a:endParaRPr lang="en-IN" sz="2800"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IN" sz="2400" b="1" dirty="0">
                <a:solidFill>
                  <a:schemeClr val="tx1"/>
                </a:solidFill>
                <a:latin typeface="Times New Roman" pitchFamily="18" charset="0"/>
                <a:ea typeface="Liberation Sans" panose="020B0604020202020204" pitchFamily="34" charset="0"/>
                <a:cs typeface="Times New Roman" pitchFamily="18" charset="0"/>
              </a:rPr>
              <a:t>						 </a:t>
            </a:r>
            <a:r>
              <a:rPr lang="en-IN" sz="2900" b="1" dirty="0">
                <a:solidFill>
                  <a:schemeClr val="tx1"/>
                </a:solidFill>
                <a:latin typeface="Times New Roman" pitchFamily="18" charset="0"/>
                <a:ea typeface="Liberation Sans" panose="020B0604020202020204" pitchFamily="34" charset="0"/>
                <a:cs typeface="Times New Roman" pitchFamily="18" charset="0"/>
              </a:rPr>
              <a:t>Presented by</a:t>
            </a:r>
            <a:endParaRPr lang="en-US" sz="2900"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US" sz="2900" b="1" dirty="0">
                <a:solidFill>
                  <a:schemeClr val="tx1"/>
                </a:solidFill>
                <a:latin typeface="Times New Roman" pitchFamily="18" charset="0"/>
                <a:ea typeface="Liberation Sans" panose="020B0604020202020204" pitchFamily="34" charset="0"/>
                <a:cs typeface="Times New Roman" pitchFamily="18" charset="0"/>
              </a:rPr>
              <a:t>						       Sathya Pramod DS 	</a:t>
            </a:r>
          </a:p>
        </p:txBody>
      </p:sp>
      <p:sp>
        <p:nvSpPr>
          <p:cNvPr id="6" name="TextBox 5"/>
          <p:cNvSpPr txBox="1"/>
          <p:nvPr/>
        </p:nvSpPr>
        <p:spPr>
          <a:xfrm>
            <a:off x="0" y="1281827"/>
            <a:ext cx="9144000" cy="107722"/>
          </a:xfrm>
          <a:prstGeom prst="rect">
            <a:avLst/>
          </a:prstGeom>
          <a:solidFill>
            <a:srgbClr val="00405F"/>
          </a:solidFill>
        </p:spPr>
        <p:txBody>
          <a:bodyPr wrap="square" rtlCol="0">
            <a:spAutoFit/>
          </a:bodyPr>
          <a:lstStyle/>
          <a:p>
            <a:endParaRPr lang="en-US" sz="100" dirty="0"/>
          </a:p>
        </p:txBody>
      </p:sp>
      <p:sp>
        <p:nvSpPr>
          <p:cNvPr id="7" name="TextBox 6"/>
          <p:cNvSpPr txBox="1"/>
          <p:nvPr/>
        </p:nvSpPr>
        <p:spPr>
          <a:xfrm>
            <a:off x="-6163" y="2708920"/>
            <a:ext cx="9144000" cy="107722"/>
          </a:xfrm>
          <a:prstGeom prst="rect">
            <a:avLst/>
          </a:prstGeom>
          <a:solidFill>
            <a:srgbClr val="00405F"/>
          </a:solidFill>
        </p:spPr>
        <p:txBody>
          <a:bodyPr wrap="square" rtlCol="0">
            <a:spAutoFit/>
          </a:bodyPr>
          <a:lstStyle/>
          <a:p>
            <a:endParaRPr lang="en-US" sz="100" dirty="0"/>
          </a:p>
        </p:txBody>
      </p:sp>
      <p:sp>
        <p:nvSpPr>
          <p:cNvPr id="8" name="TextBox 7"/>
          <p:cNvSpPr txBox="1"/>
          <p:nvPr/>
        </p:nvSpPr>
        <p:spPr>
          <a:xfrm>
            <a:off x="1547664" y="620688"/>
            <a:ext cx="5832648" cy="984885"/>
          </a:xfrm>
          <a:prstGeom prst="rect">
            <a:avLst/>
          </a:prstGeom>
          <a:noFill/>
        </p:spPr>
        <p:txBody>
          <a:bodyPr wrap="square" rtlCol="0">
            <a:spAutoFit/>
          </a:bodyPr>
          <a:lstStyle/>
          <a:p>
            <a:pPr algn="ctr"/>
            <a:r>
              <a:rPr lang="en-US" sz="3000" b="1" dirty="0">
                <a:latin typeface="Times New Roman" pitchFamily="18" charset="0"/>
                <a:cs typeface="Times New Roman" pitchFamily="18" charset="0"/>
              </a:rPr>
              <a:t>Presentation On</a:t>
            </a:r>
          </a:p>
          <a:p>
            <a:pPr algn="ct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35169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B083-6D49-44BD-A9B7-DEDEE3DD5AF1}"/>
              </a:ext>
            </a:extLst>
          </p:cNvPr>
          <p:cNvSpPr>
            <a:spLocks noGrp="1"/>
          </p:cNvSpPr>
          <p:nvPr>
            <p:ph type="title"/>
          </p:nvPr>
        </p:nvSpPr>
        <p:spPr/>
        <p:txBody>
          <a:bodyPr/>
          <a:lstStyle/>
          <a:p>
            <a:r>
              <a:rPr lang="en-US" dirty="0"/>
              <a:t>Decision Tree	</a:t>
            </a:r>
          </a:p>
        </p:txBody>
      </p:sp>
      <p:pic>
        <p:nvPicPr>
          <p:cNvPr id="5" name="Content Placeholder 4">
            <a:extLst>
              <a:ext uri="{FF2B5EF4-FFF2-40B4-BE49-F238E27FC236}">
                <a16:creationId xmlns:a16="http://schemas.microsoft.com/office/drawing/2014/main" id="{8613A278-F285-4FE5-B595-5378E30022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7" y="1628800"/>
            <a:ext cx="5112567" cy="4392487"/>
          </a:xfrm>
        </p:spPr>
      </p:pic>
      <p:pic>
        <p:nvPicPr>
          <p:cNvPr id="7" name="Picture 6">
            <a:extLst>
              <a:ext uri="{FF2B5EF4-FFF2-40B4-BE49-F238E27FC236}">
                <a16:creationId xmlns:a16="http://schemas.microsoft.com/office/drawing/2014/main" id="{CBF91150-EEE6-48B5-80BF-9DB4146D2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925" y="2300130"/>
            <a:ext cx="2581635" cy="2257740"/>
          </a:xfrm>
          <a:prstGeom prst="rect">
            <a:avLst/>
          </a:prstGeom>
        </p:spPr>
      </p:pic>
    </p:spTree>
    <p:extLst>
      <p:ext uri="{BB962C8B-B14F-4D97-AF65-F5344CB8AC3E}">
        <p14:creationId xmlns:p14="http://schemas.microsoft.com/office/powerpoint/2010/main" val="199662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D8EF-9332-43BF-B4BC-78B231925901}"/>
              </a:ext>
            </a:extLst>
          </p:cNvPr>
          <p:cNvSpPr>
            <a:spLocks noGrp="1"/>
          </p:cNvSpPr>
          <p:nvPr>
            <p:ph type="title"/>
          </p:nvPr>
        </p:nvSpPr>
        <p:spPr/>
        <p:txBody>
          <a:bodyPr/>
          <a:lstStyle/>
          <a:p>
            <a:r>
              <a:rPr lang="en-US" dirty="0"/>
              <a:t>Random Forest </a:t>
            </a:r>
          </a:p>
        </p:txBody>
      </p:sp>
      <p:pic>
        <p:nvPicPr>
          <p:cNvPr id="5" name="Content Placeholder 4">
            <a:extLst>
              <a:ext uri="{FF2B5EF4-FFF2-40B4-BE49-F238E27FC236}">
                <a16:creationId xmlns:a16="http://schemas.microsoft.com/office/drawing/2014/main" id="{C4C959A3-4E8F-4F5D-AC13-A41996BBB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748631"/>
            <a:ext cx="7632848" cy="4229100"/>
          </a:xfrm>
        </p:spPr>
      </p:pic>
    </p:spTree>
    <p:extLst>
      <p:ext uri="{BB962C8B-B14F-4D97-AF65-F5344CB8AC3E}">
        <p14:creationId xmlns:p14="http://schemas.microsoft.com/office/powerpoint/2010/main" val="185244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BAC8-96BB-4392-BED3-C2F7A8BEA918}"/>
              </a:ext>
            </a:extLst>
          </p:cNvPr>
          <p:cNvSpPr>
            <a:spLocks noGrp="1"/>
          </p:cNvSpPr>
          <p:nvPr>
            <p:ph type="title"/>
          </p:nvPr>
        </p:nvSpPr>
        <p:spPr/>
        <p:txBody>
          <a:bodyPr/>
          <a:lstStyle/>
          <a:p>
            <a:r>
              <a:rPr lang="en-US" dirty="0"/>
              <a:t>MLP</a:t>
            </a:r>
          </a:p>
        </p:txBody>
      </p:sp>
      <p:pic>
        <p:nvPicPr>
          <p:cNvPr id="5" name="Content Placeholder 4">
            <a:extLst>
              <a:ext uri="{FF2B5EF4-FFF2-40B4-BE49-F238E27FC236}">
                <a16:creationId xmlns:a16="http://schemas.microsoft.com/office/drawing/2014/main" id="{DFAF5EFB-1333-4B48-A75F-E92F56EA095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805781"/>
            <a:ext cx="8229600" cy="4114800"/>
          </a:xfrm>
        </p:spPr>
      </p:pic>
    </p:spTree>
    <p:extLst>
      <p:ext uri="{BB962C8B-B14F-4D97-AF65-F5344CB8AC3E}">
        <p14:creationId xmlns:p14="http://schemas.microsoft.com/office/powerpoint/2010/main" val="306671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Result Analysis</a:t>
            </a:r>
            <a:endParaRPr lang="en-US" dirty="0"/>
          </a:p>
        </p:txBody>
      </p:sp>
      <p:sp>
        <p:nvSpPr>
          <p:cNvPr id="5" name="Content Placeholder 4"/>
          <p:cNvSpPr>
            <a:spLocks noGrp="1"/>
          </p:cNvSpPr>
          <p:nvPr>
            <p:ph idx="1"/>
          </p:nvPr>
        </p:nvSpPr>
        <p:spPr/>
        <p:txBody>
          <a:bodyPr/>
          <a:lstStyle/>
          <a:p>
            <a:r>
              <a:rPr lang="en-IN" dirty="0"/>
              <a:t>The accuracies Obtained for various Machine Learning Algorithms is as follows:</a:t>
            </a:r>
          </a:p>
          <a:p>
            <a:pPr marL="0" indent="0">
              <a:buNone/>
            </a:pPr>
            <a:endParaRPr lang="en-IN" dirty="0"/>
          </a:p>
          <a:p>
            <a:pPr lvl="1"/>
            <a:r>
              <a:rPr lang="en-IN" dirty="0"/>
              <a:t>SVM accuracy : 76%</a:t>
            </a:r>
          </a:p>
          <a:p>
            <a:pPr lvl="1"/>
            <a:r>
              <a:rPr lang="en-IN" dirty="0"/>
              <a:t>Decision Tree : 75%</a:t>
            </a:r>
          </a:p>
          <a:p>
            <a:pPr lvl="1"/>
            <a:r>
              <a:rPr lang="en-IN" dirty="0"/>
              <a:t>Random Forest: 80%</a:t>
            </a:r>
          </a:p>
          <a:p>
            <a:pPr lvl="1"/>
            <a:r>
              <a:rPr lang="en-IN" dirty="0"/>
              <a:t>MLP Classifier</a:t>
            </a:r>
            <a:r>
              <a:rPr lang="en-IN"/>
              <a:t>: 75%</a:t>
            </a:r>
            <a:endParaRPr lang="en-IN"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916832"/>
            <a:ext cx="8229600" cy="4197361"/>
          </a:xfrm>
        </p:spPr>
        <p:txBody>
          <a:bodyPr>
            <a:noAutofit/>
          </a:bodyPr>
          <a:lstStyle/>
          <a:p>
            <a:pPr algn="just">
              <a:lnSpc>
                <a:spcPct val="150000"/>
              </a:lnSpc>
              <a:buNone/>
            </a:pPr>
            <a:r>
              <a:rPr lang="en-US" sz="2400" dirty="0">
                <a:latin typeface="Times New Roman" pitchFamily="18" charset="0"/>
                <a:cs typeface="Times New Roman" pitchFamily="18" charset="0"/>
              </a:rPr>
              <a:t>	Machine Learning algorithms like support vector machine, Decision Tree, Random Forest, MLP Classifier in neural networks have been used for classification. The comparison of these algorithms has been done based on accuracy which is found through classification report. </a:t>
            </a:r>
          </a:p>
          <a:p>
            <a:pPr algn="just">
              <a:lnSpc>
                <a:spcPct val="150000"/>
              </a:lnSpc>
              <a:buNone/>
            </a:pPr>
            <a:r>
              <a:rPr lang="en-US" sz="2400" dirty="0">
                <a:latin typeface="Times New Roman" pitchFamily="18" charset="0"/>
                <a:cs typeface="Times New Roman" pitchFamily="18" charset="0"/>
              </a:rPr>
              <a:t>	For the evaluation, it seems that Random forest has given the highest accuracy .  </a:t>
            </a:r>
            <a:endParaRPr lang="en-IN"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7c02032de9_0_33"/>
          <p:cNvSpPr txBox="1">
            <a:spLocks noGrp="1"/>
          </p:cNvSpPr>
          <p:nvPr>
            <p:ph type="title"/>
          </p:nvPr>
        </p:nvSpPr>
        <p:spPr>
          <a:xfrm>
            <a:off x="327125" y="2935063"/>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6000" b="1" dirty="0">
                <a:latin typeface="Times New Roman" pitchFamily="18" charset="0"/>
                <a:cs typeface="Times New Roman" pitchFamily="18" charset="0"/>
              </a:rPr>
              <a:t>Thank You</a:t>
            </a:r>
            <a:endParaRPr sz="6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p>
            <a:r>
              <a:rPr lang="en-US" b="1"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fontScale="85000" lnSpcReduction="20000"/>
          </a:bodyPr>
          <a:lstStyle/>
          <a:p>
            <a:pPr>
              <a:lnSpc>
                <a:spcPct val="150000"/>
              </a:lnSpc>
            </a:pPr>
            <a:r>
              <a:rPr lang="en-US" dirty="0">
                <a:latin typeface="Times New Roman" pitchFamily="18" charset="0"/>
                <a:cs typeface="Times New Roman" pitchFamily="18" charset="0"/>
              </a:rPr>
              <a:t>Introduction</a:t>
            </a:r>
          </a:p>
          <a:p>
            <a:pPr>
              <a:lnSpc>
                <a:spcPct val="150000"/>
              </a:lnSpc>
            </a:pPr>
            <a:r>
              <a:rPr lang="en-US" dirty="0">
                <a:latin typeface="Times New Roman" pitchFamily="18" charset="0"/>
                <a:cs typeface="Times New Roman" pitchFamily="18" charset="0"/>
              </a:rPr>
              <a:t>Problem Statement</a:t>
            </a:r>
          </a:p>
          <a:p>
            <a:pPr>
              <a:lnSpc>
                <a:spcPct val="150000"/>
              </a:lnSpc>
            </a:pPr>
            <a:r>
              <a:rPr lang="en-US" dirty="0">
                <a:latin typeface="Times New Roman" pitchFamily="18" charset="0"/>
                <a:cs typeface="Times New Roman" pitchFamily="18" charset="0"/>
              </a:rPr>
              <a:t>About Dataset</a:t>
            </a:r>
          </a:p>
          <a:p>
            <a:pPr>
              <a:lnSpc>
                <a:spcPct val="150000"/>
              </a:lnSpc>
            </a:pPr>
            <a:r>
              <a:rPr lang="en-US" dirty="0">
                <a:latin typeface="Times New Roman" pitchFamily="18" charset="0"/>
                <a:cs typeface="Times New Roman" pitchFamily="18" charset="0"/>
              </a:rPr>
              <a:t>Design Workflow</a:t>
            </a:r>
          </a:p>
          <a:p>
            <a:pPr>
              <a:lnSpc>
                <a:spcPct val="150000"/>
              </a:lnSpc>
            </a:pPr>
            <a:r>
              <a:rPr lang="en-US" dirty="0">
                <a:latin typeface="Times New Roman" pitchFamily="18" charset="0"/>
                <a:cs typeface="Times New Roman" pitchFamily="18" charset="0"/>
              </a:rPr>
              <a:t>Implementation</a:t>
            </a:r>
          </a:p>
          <a:p>
            <a:pPr>
              <a:lnSpc>
                <a:spcPct val="150000"/>
              </a:lnSpc>
            </a:pPr>
            <a:r>
              <a:rPr lang="en-US" dirty="0">
                <a:latin typeface="Times New Roman" pitchFamily="18" charset="0"/>
                <a:cs typeface="Times New Roman" pitchFamily="18" charset="0"/>
              </a:rPr>
              <a:t>Result Analysis</a:t>
            </a:r>
          </a:p>
          <a:p>
            <a:pPr>
              <a:lnSpc>
                <a:spcPct val="150000"/>
              </a:lnSpc>
            </a:pPr>
            <a:r>
              <a:rPr lang="en-US" dirty="0">
                <a:latin typeface="Times New Roman" pitchFamily="18" charset="0"/>
                <a:cs typeface="Times New Roman" pitchFamily="18" charset="0"/>
              </a:rPr>
              <a:t>Conclusion</a:t>
            </a:r>
          </a:p>
        </p:txBody>
      </p:sp>
    </p:spTree>
    <p:extLst>
      <p:ext uri="{BB962C8B-B14F-4D97-AF65-F5344CB8AC3E}">
        <p14:creationId xmlns:p14="http://schemas.microsoft.com/office/powerpoint/2010/main" val="372310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8"/>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95536" y="1331648"/>
            <a:ext cx="8229600" cy="4689640"/>
          </a:xfrm>
        </p:spPr>
        <p:txBody>
          <a:bodyPr>
            <a:noAutofit/>
          </a:bodyPr>
          <a:lstStyle/>
          <a:p>
            <a:pPr algn="just"/>
            <a:r>
              <a:rPr lang="en-US" sz="2000" dirty="0">
                <a:latin typeface="Times New Roman" pitchFamily="18" charset="0"/>
                <a:cs typeface="Times New Roman" pitchFamily="18" charset="0"/>
              </a:rPr>
              <a:t>Heart failure is the Leading cause of death worldwide. Heart failure (HF) occurs when the heart cannot pump enough blood to meet the needs of the body.</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outcomes of this system provide the chances of occurring heart failure in terms of percentage. </a:t>
            </a:r>
          </a:p>
          <a:p>
            <a:pPr algn="just">
              <a:lnSpc>
                <a:spcPct val="150000"/>
              </a:lnSpc>
            </a:pPr>
            <a:r>
              <a:rPr lang="en-US" sz="2000" dirty="0">
                <a:latin typeface="Times New Roman" pitchFamily="18" charset="0"/>
                <a:cs typeface="Times New Roman" pitchFamily="18" charset="0"/>
              </a:rPr>
              <a:t>Heart failure can be observed over a period of months or years due to several living conditions of patients. </a:t>
            </a:r>
            <a:r>
              <a:rPr lang="en-IN" sz="2000" dirty="0">
                <a:latin typeface="Times New Roman" pitchFamily="18" charset="0"/>
                <a:cs typeface="Times New Roman" pitchFamily="18" charset="0"/>
              </a:rPr>
              <a:t>Machine Learning has a strong potential in automated diagnosis of various diseases.</a:t>
            </a:r>
            <a:r>
              <a:rPr lang="en-US" sz="2000" dirty="0">
                <a:latin typeface="Times New Roman" pitchFamily="18" charset="0"/>
                <a:cs typeface="Times New Roman" pitchFamily="18" charset="0"/>
              </a:rPr>
              <a:t> </a:t>
            </a:r>
          </a:p>
          <a:p>
            <a:pPr algn="just">
              <a:lnSpc>
                <a:spcPct val="150000"/>
              </a:lnSpc>
            </a:pPr>
            <a:r>
              <a:rPr lang="en-US" sz="2000" dirty="0">
                <a:latin typeface="Times New Roman" pitchFamily="18" charset="0"/>
                <a:cs typeface="Times New Roman" pitchFamily="18" charset="0"/>
              </a:rPr>
              <a:t>Heart failure is very dangerous if not immediately treated on time, and may be fatal</a:t>
            </a:r>
            <a:endParaRPr lang="en-IN" sz="2000" dirty="0">
              <a:latin typeface="Times New Roman" pitchFamily="18" charset="0"/>
              <a:cs typeface="Times New Roman" pitchFamily="18" charset="0"/>
            </a:endParaRPr>
          </a:p>
          <a:p>
            <a:pPr algn="just">
              <a:lnSpc>
                <a:spcPct val="150000"/>
              </a:lnSpc>
              <a:buNone/>
            </a:pPr>
            <a:r>
              <a:rPr lang="en-IN" sz="2000" dirty="0">
                <a:latin typeface="Times New Roman" pitchFamily="18" charset="0"/>
                <a:cs typeface="Times New Roman" pitchFamily="18" charset="0"/>
              </a:rPr>
              <a:t> </a:t>
            </a: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426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785818"/>
          </a:xfrm>
        </p:spPr>
        <p:txBody>
          <a:bodyPr>
            <a:normAutofit/>
          </a:bodyPr>
          <a:lstStyle/>
          <a:p>
            <a:r>
              <a:rPr lang="en-US"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457200" y="2071678"/>
            <a:ext cx="8507288" cy="4054485"/>
          </a:xfrm>
        </p:spPr>
        <p:txBody>
          <a:bodyPr>
            <a:normAutofit/>
          </a:bodyPr>
          <a:lstStyle/>
          <a:p>
            <a:pPr algn="just">
              <a:lnSpc>
                <a:spcPct val="150000"/>
              </a:lnSpc>
              <a:buNone/>
            </a:pPr>
            <a:r>
              <a:rPr lang="en-US" sz="2000" dirty="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algn="just">
              <a:lnSpc>
                <a:spcPct val="150000"/>
              </a:lnSpc>
              <a:buNone/>
            </a:pPr>
            <a:r>
              <a:rPr lang="en-US" sz="2400" dirty="0">
                <a:latin typeface="Times New Roman" pitchFamily="18" charset="0"/>
                <a:cs typeface="Times New Roman" pitchFamily="18" charset="0"/>
              </a:rPr>
              <a:t>	Classify survival of patients with heart failure based on various machine learning algorithms like Support Vector machine, Decision Tree, Random Forest and Multi-layer Perceptron classifier</a:t>
            </a:r>
            <a:r>
              <a:rPr lang="en-US" sz="2400" dirty="0"/>
              <a:t>.</a:t>
            </a:r>
            <a:endParaRPr lang="en-US" sz="2400" dirty="0">
              <a:latin typeface="Times New Roman" pitchFamily="18" charset="0"/>
              <a:cs typeface="Times New Roman" pitchFamily="18" charset="0"/>
            </a:endParaRPr>
          </a:p>
          <a:p>
            <a:pPr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5066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792088"/>
          </a:xfrm>
        </p:spPr>
        <p:txBody>
          <a:bodyPr/>
          <a:lstStyle/>
          <a:p>
            <a:r>
              <a:rPr lang="en-IN" b="1" dirty="0">
                <a:latin typeface="Times New Roman" pitchFamily="18" charset="0"/>
                <a:cs typeface="Times New Roman" pitchFamily="18" charset="0"/>
              </a:rPr>
              <a:t>About Dataset</a:t>
            </a:r>
          </a:p>
        </p:txBody>
      </p:sp>
      <p:sp>
        <p:nvSpPr>
          <p:cNvPr id="3" name="Content Placeholder 2"/>
          <p:cNvSpPr>
            <a:spLocks noGrp="1"/>
          </p:cNvSpPr>
          <p:nvPr>
            <p:ph idx="1"/>
          </p:nvPr>
        </p:nvSpPr>
        <p:spPr>
          <a:xfrm>
            <a:off x="107504" y="1700808"/>
            <a:ext cx="8784976" cy="4656580"/>
          </a:xfrm>
        </p:spPr>
        <p:txBody>
          <a:bodyPr>
            <a:noAutofit/>
          </a:bodyPr>
          <a:lstStyle/>
          <a:p>
            <a:pPr marL="0" indent="0" algn="just">
              <a:lnSpc>
                <a:spcPct val="150000"/>
              </a:lnSpc>
              <a:spcBef>
                <a:spcPts val="0"/>
              </a:spcBef>
              <a:buNone/>
            </a:pPr>
            <a:endParaRPr lang="en-US" sz="2200" dirty="0">
              <a:latin typeface="Times New Roman" pitchFamily="18" charset="0"/>
              <a:ea typeface="Tahoma" pitchFamily="34" charset="0"/>
              <a:cs typeface="Times New Roman" pitchFamily="18" charset="0"/>
            </a:endParaRPr>
          </a:p>
          <a:p>
            <a:pPr marL="0" indent="0" algn="just">
              <a:lnSpc>
                <a:spcPct val="150000"/>
              </a:lnSpc>
              <a:spcBef>
                <a:spcPts val="0"/>
              </a:spcBef>
              <a:buNone/>
            </a:pPr>
            <a:r>
              <a:rPr lang="en-US" sz="2200" dirty="0">
                <a:latin typeface="Times New Roman" pitchFamily="18" charset="0"/>
                <a:ea typeface="Tahoma" pitchFamily="34" charset="0"/>
                <a:cs typeface="Times New Roman" pitchFamily="18" charset="0"/>
              </a:rPr>
              <a:t>The </a:t>
            </a:r>
            <a:r>
              <a:rPr lang="en-US" sz="2200" b="1" dirty="0">
                <a:latin typeface="Times New Roman" pitchFamily="18" charset="0"/>
                <a:ea typeface="Tahoma" pitchFamily="34" charset="0"/>
                <a:cs typeface="Times New Roman" pitchFamily="18" charset="0"/>
              </a:rPr>
              <a:t>Heart failure clinical records</a:t>
            </a:r>
            <a:r>
              <a:rPr lang="en-US" sz="2200" dirty="0">
                <a:latin typeface="Times New Roman" pitchFamily="18" charset="0"/>
                <a:ea typeface="Tahoma" pitchFamily="34" charset="0"/>
                <a:cs typeface="Times New Roman" pitchFamily="18" charset="0"/>
              </a:rPr>
              <a:t> dataset consists of 300 instances and 13 attributes collected from UCI machine learning repository.</a:t>
            </a:r>
          </a:p>
          <a:p>
            <a:pPr marL="0" indent="0" algn="just">
              <a:lnSpc>
                <a:spcPct val="150000"/>
              </a:lnSpc>
              <a:spcBef>
                <a:spcPts val="0"/>
              </a:spcBef>
              <a:buNone/>
            </a:pPr>
            <a:endParaRPr lang="en-US" sz="2200" dirty="0">
              <a:latin typeface="Times New Roman" pitchFamily="18" charset="0"/>
              <a:ea typeface="Tahoma" pitchFamily="34" charset="0"/>
              <a:cs typeface="Times New Roman" pitchFamily="18" charset="0"/>
            </a:endParaRPr>
          </a:p>
          <a:p>
            <a:pPr marL="0" indent="0" algn="just">
              <a:lnSpc>
                <a:spcPct val="150000"/>
              </a:lnSpc>
              <a:spcBef>
                <a:spcPts val="0"/>
              </a:spcBef>
              <a:buNone/>
            </a:pPr>
            <a:r>
              <a:rPr lang="en-US" sz="2200" dirty="0">
                <a:latin typeface="Times New Roman" pitchFamily="18" charset="0"/>
                <a:ea typeface="Tahoma" pitchFamily="34" charset="0"/>
                <a:cs typeface="Times New Roman" pitchFamily="18" charset="0"/>
              </a:rPr>
              <a:t> </a:t>
            </a:r>
            <a:r>
              <a:rPr lang="en-IN" sz="2200" b="1" dirty="0">
                <a:latin typeface="Times New Roman" pitchFamily="18" charset="0"/>
                <a:cs typeface="Times New Roman" pitchFamily="18" charset="0"/>
              </a:rPr>
              <a:t>Attribute Information:</a:t>
            </a:r>
            <a:r>
              <a:rPr lang="en-US" sz="2400" dirty="0">
                <a:latin typeface="Times New Roman" pitchFamily="18" charset="0"/>
                <a:cs typeface="Times New Roman" pitchFamily="18" charset="0"/>
              </a:rPr>
              <a:t>age, anemia, high blood pressure , creatinine phosphokinase (CPK) , diabetes , ejection fraction ,  platelets , sex , serum creatinine , serum sodium , smoking , time , death event </a:t>
            </a:r>
            <a:r>
              <a:rPr lang="en-US" dirty="0"/>
              <a:t>.</a:t>
            </a:r>
            <a:endParaRPr lang="en-IN"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85818"/>
          </a:xfrm>
        </p:spPr>
        <p:txBody>
          <a:bodyPr>
            <a:normAutofit/>
          </a:bodyPr>
          <a:lstStyle/>
          <a:p>
            <a:r>
              <a:rPr lang="en-IN" b="1" dirty="0">
                <a:latin typeface="Times New Roman" pitchFamily="18" charset="0"/>
                <a:cs typeface="Times New Roman" pitchFamily="18" charset="0"/>
              </a:rPr>
              <a:t>Design</a:t>
            </a:r>
            <a:endParaRPr lang="en-IN" dirty="0"/>
          </a:p>
        </p:txBody>
      </p:sp>
      <p:sp>
        <p:nvSpPr>
          <p:cNvPr id="4" name="Rectangle 3"/>
          <p:cNvSpPr/>
          <p:nvPr/>
        </p:nvSpPr>
        <p:spPr>
          <a:xfrm>
            <a:off x="464315" y="1268760"/>
            <a:ext cx="8215370" cy="786754"/>
          </a:xfrm>
          <a:prstGeom prst="rect">
            <a:avLst/>
          </a:prstGeom>
        </p:spPr>
        <p:txBody>
          <a:bodyPr wrap="square">
            <a:spAutoFit/>
          </a:bodyPr>
          <a:lstStyle/>
          <a:p>
            <a:pPr algn="just">
              <a:lnSpc>
                <a:spcPct val="150000"/>
              </a:lnSpc>
            </a:pPr>
            <a:r>
              <a:rPr lang="en-IN" sz="1600" dirty="0">
                <a:latin typeface="Times New Roman" pitchFamily="18" charset="0"/>
                <a:cs typeface="Times New Roman" pitchFamily="18" charset="0"/>
              </a:rPr>
              <a:t>The purpose of this project is to propose a method for building a model for Survival of heart patients using various machine learning algorithms. </a:t>
            </a:r>
          </a:p>
        </p:txBody>
      </p:sp>
      <p:pic>
        <p:nvPicPr>
          <p:cNvPr id="8" name="Picture 7">
            <a:extLst>
              <a:ext uri="{FF2B5EF4-FFF2-40B4-BE49-F238E27FC236}">
                <a16:creationId xmlns:a16="http://schemas.microsoft.com/office/drawing/2014/main" id="{AC790D08-8208-4A2E-9590-AB3C4D19C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15" y="2276872"/>
            <a:ext cx="7708085" cy="40324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US" b="1" dirty="0">
                <a:latin typeface="Times New Roman" pitchFamily="18" charset="0"/>
                <a:cs typeface="Times New Roman" pitchFamily="18" charset="0"/>
              </a:rPr>
              <a:t>Design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525963"/>
          </a:xfrm>
        </p:spPr>
        <p:txBody>
          <a:bodyPr>
            <a:noAutofit/>
          </a:bodyPr>
          <a:lstStyle/>
          <a:p>
            <a:pPr marL="0" indent="0" algn="just">
              <a:lnSpc>
                <a:spcPct val="170000"/>
              </a:lnSpc>
              <a:spcBef>
                <a:spcPts val="0"/>
              </a:spcBef>
            </a:pPr>
            <a:r>
              <a:rPr lang="en-US" sz="2000" dirty="0">
                <a:latin typeface="Times New Roman" pitchFamily="18" charset="0"/>
                <a:cs typeface="Times New Roman" pitchFamily="18" charset="0"/>
              </a:rPr>
              <a:t>   In the first step, we collect the data from the repository and categorized the dataset. </a:t>
            </a:r>
          </a:p>
          <a:p>
            <a:pPr marL="0" indent="0" algn="just">
              <a:lnSpc>
                <a:spcPct val="170000"/>
              </a:lnSpc>
              <a:spcBef>
                <a:spcPts val="0"/>
              </a:spcBef>
            </a:pPr>
            <a:r>
              <a:rPr lang="en-US" sz="2000" dirty="0">
                <a:latin typeface="Times New Roman" pitchFamily="18" charset="0"/>
                <a:cs typeface="Times New Roman" pitchFamily="18" charset="0"/>
              </a:rPr>
              <a:t>Second step we preprocess the data like cleaning the data, handling missing values, converting data using label encoder and transform the data. </a:t>
            </a:r>
          </a:p>
          <a:p>
            <a:pPr marL="0" indent="0" algn="just">
              <a:lnSpc>
                <a:spcPct val="170000"/>
              </a:lnSpc>
              <a:spcBef>
                <a:spcPts val="0"/>
              </a:spcBef>
            </a:pPr>
            <a:r>
              <a:rPr lang="en-US" sz="2000" dirty="0">
                <a:latin typeface="Times New Roman" pitchFamily="18" charset="0"/>
                <a:cs typeface="Times New Roman" pitchFamily="18" charset="0"/>
              </a:rPr>
              <a:t>Third step model is trained to predict the unseen data. The training model used 80% of the data and 20% is for test model.</a:t>
            </a:r>
          </a:p>
          <a:p>
            <a:pPr marL="0" indent="0" algn="just">
              <a:lnSpc>
                <a:spcPct val="170000"/>
              </a:lnSpc>
              <a:spcBef>
                <a:spcPts val="0"/>
              </a:spcBef>
            </a:pPr>
            <a:r>
              <a:rPr lang="en-US" sz="2000" dirty="0">
                <a:latin typeface="Times New Roman" pitchFamily="18" charset="0"/>
                <a:cs typeface="Times New Roman" pitchFamily="18" charset="0"/>
              </a:rPr>
              <a:t> In the final step the we predict the accuracy of survival of heart patients.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043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357158" y="1268760"/>
            <a:ext cx="8143932" cy="5160636"/>
          </a:xfrm>
        </p:spPr>
        <p:txBody>
          <a:bodyPr>
            <a:noAutofit/>
          </a:bodyPr>
          <a:lstStyle/>
          <a:p>
            <a:pPr algn="just">
              <a:lnSpc>
                <a:spcPct val="150000"/>
              </a:lnSpc>
              <a:buFont typeface="Wingdings" pitchFamily="2" charset="2"/>
              <a:buChar char="§"/>
            </a:pPr>
            <a:r>
              <a:rPr lang="en-IN" sz="1800" b="1" dirty="0">
                <a:latin typeface="Times New Roman" pitchFamily="18" charset="0"/>
                <a:cs typeface="Times New Roman" pitchFamily="18" charset="0"/>
              </a:rPr>
              <a:t>Using 4 algorithms</a:t>
            </a:r>
            <a:r>
              <a:rPr lang="en-IN" sz="1600" dirty="0">
                <a:latin typeface="Times New Roman" pitchFamily="18" charset="0"/>
                <a:cs typeface="Times New Roman" pitchFamily="18" charset="0"/>
              </a:rPr>
              <a:t>:</a:t>
            </a:r>
          </a:p>
          <a:p>
            <a:pPr marL="457200" lvl="1" indent="0" algn="just">
              <a:lnSpc>
                <a:spcPct val="150000"/>
              </a:lnSpc>
              <a:buNone/>
            </a:pP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SVM</a:t>
            </a:r>
          </a:p>
          <a:p>
            <a:pPr marL="457200" lvl="1" indent="0" algn="just">
              <a:lnSpc>
                <a:spcPct val="150000"/>
              </a:lnSpc>
              <a:buFontTx/>
              <a:buChar char="-"/>
            </a:pPr>
            <a:r>
              <a:rPr lang="en-IN" sz="1600" dirty="0">
                <a:latin typeface="Times New Roman" pitchFamily="18" charset="0"/>
                <a:cs typeface="Times New Roman" pitchFamily="18" charset="0"/>
              </a:rPr>
              <a:t> Decision Tree </a:t>
            </a:r>
            <a:r>
              <a:rPr lang="en-US" sz="1600" dirty="0">
                <a:latin typeface="Times New Roman" pitchFamily="18" charset="0"/>
                <a:cs typeface="Times New Roman" pitchFamily="18" charset="0"/>
              </a:rPr>
              <a:t>Classifier</a:t>
            </a:r>
            <a:endParaRPr lang="en-IN" sz="1600" dirty="0">
              <a:latin typeface="Times New Roman" pitchFamily="18" charset="0"/>
              <a:cs typeface="Times New Roman" pitchFamily="18" charset="0"/>
            </a:endParaRPr>
          </a:p>
          <a:p>
            <a:pPr marL="457200" lvl="1" indent="0" algn="just">
              <a:lnSpc>
                <a:spcPct val="150000"/>
              </a:lnSpc>
              <a:buFontTx/>
              <a:buChar char="-"/>
            </a:pPr>
            <a:r>
              <a:rPr lang="en-IN" sz="1600" dirty="0">
                <a:latin typeface="Times New Roman" pitchFamily="18" charset="0"/>
                <a:cs typeface="Times New Roman" pitchFamily="18" charset="0"/>
              </a:rPr>
              <a:t> Random Forest </a:t>
            </a:r>
          </a:p>
          <a:p>
            <a:pPr marL="457200" lvl="1" indent="0" algn="just">
              <a:lnSpc>
                <a:spcPct val="150000"/>
              </a:lnSpc>
              <a:buFontTx/>
              <a:buChar char="-"/>
            </a:pPr>
            <a:r>
              <a:rPr lang="en-IN" sz="1600" dirty="0">
                <a:latin typeface="Times New Roman" pitchFamily="18" charset="0"/>
                <a:cs typeface="Times New Roman" pitchFamily="18" charset="0"/>
              </a:rPr>
              <a:t> MLP</a:t>
            </a:r>
          </a:p>
          <a:p>
            <a:pPr lvl="1" algn="just">
              <a:lnSpc>
                <a:spcPct val="150000"/>
              </a:lnSpc>
              <a:buFont typeface="Wingdings" panose="05000000000000000000" pitchFamily="2" charset="2"/>
              <a:buChar char="§"/>
            </a:pPr>
            <a:r>
              <a:rPr lang="en-IN" sz="1800" b="1" dirty="0">
                <a:latin typeface="Times New Roman" pitchFamily="18" charset="0"/>
                <a:cs typeface="Times New Roman" pitchFamily="18" charset="0"/>
              </a:rPr>
              <a:t>Performance of different machine learning models in analysed by using metrics such as: </a:t>
            </a:r>
          </a:p>
          <a:p>
            <a:pPr marL="457200" lvl="1" indent="0" algn="just">
              <a:lnSpc>
                <a:spcPct val="150000"/>
              </a:lnSpc>
              <a:buNone/>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Confusion Metric		-  Recall</a:t>
            </a:r>
          </a:p>
          <a:p>
            <a:pPr marL="457200" lvl="1" indent="0" algn="just">
              <a:lnSpc>
                <a:spcPct val="150000"/>
              </a:lnSpc>
              <a:buNone/>
            </a:pPr>
            <a:r>
              <a:rPr lang="en-IN" sz="1600" dirty="0">
                <a:latin typeface="Times New Roman" pitchFamily="18" charset="0"/>
                <a:cs typeface="Times New Roman" pitchFamily="18" charset="0"/>
              </a:rPr>
              <a:t>-  Accuracy			-  Precision</a:t>
            </a:r>
          </a:p>
          <a:p>
            <a:pPr marL="457200" lvl="1" indent="0" algn="just">
              <a:lnSpc>
                <a:spcPct val="150000"/>
              </a:lnSpc>
              <a:buNone/>
            </a:pPr>
            <a:r>
              <a:rPr lang="en-IN" sz="1600" dirty="0">
                <a:latin typeface="Times New Roman" pitchFamily="18" charset="0"/>
                <a:cs typeface="Times New Roman" pitchFamily="18" charset="0"/>
              </a:rPr>
              <a:t>-  F1-score			-  Support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2214-20BA-4830-AAE9-18E108664252}"/>
              </a:ext>
            </a:extLst>
          </p:cNvPr>
          <p:cNvSpPr>
            <a:spLocks noGrp="1"/>
          </p:cNvSpPr>
          <p:nvPr>
            <p:ph type="title"/>
          </p:nvPr>
        </p:nvSpPr>
        <p:spPr/>
        <p:txBody>
          <a:bodyPr/>
          <a:lstStyle/>
          <a:p>
            <a:r>
              <a:rPr lang="en-US" dirty="0"/>
              <a:t>Support Vector Machine</a:t>
            </a:r>
          </a:p>
        </p:txBody>
      </p:sp>
      <p:pic>
        <p:nvPicPr>
          <p:cNvPr id="5" name="Content Placeholder 4">
            <a:extLst>
              <a:ext uri="{FF2B5EF4-FFF2-40B4-BE49-F238E27FC236}">
                <a16:creationId xmlns:a16="http://schemas.microsoft.com/office/drawing/2014/main" id="{CA306D58-0F1B-4CCC-B797-8B45CBA9A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772816"/>
            <a:ext cx="4176463" cy="4248471"/>
          </a:xfrm>
        </p:spPr>
      </p:pic>
    </p:spTree>
    <p:extLst>
      <p:ext uri="{BB962C8B-B14F-4D97-AF65-F5344CB8AC3E}">
        <p14:creationId xmlns:p14="http://schemas.microsoft.com/office/powerpoint/2010/main" val="157317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3474</TotalTime>
  <Words>527</Words>
  <Application>Microsoft Office PowerPoint</Application>
  <PresentationFormat>On-screen Show (4:3)</PresentationFormat>
  <Paragraphs>66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Machine Learning application and classify the survival of patients with heart failure</vt:lpstr>
      <vt:lpstr>Contents</vt:lpstr>
      <vt:lpstr>Introduction</vt:lpstr>
      <vt:lpstr>Problem Statement</vt:lpstr>
      <vt:lpstr>About Dataset</vt:lpstr>
      <vt:lpstr>Design</vt:lpstr>
      <vt:lpstr>Design </vt:lpstr>
      <vt:lpstr>Implementation</vt:lpstr>
      <vt:lpstr>Support Vector Machine</vt:lpstr>
      <vt:lpstr>Decision Tree </vt:lpstr>
      <vt:lpstr>Random Forest </vt:lpstr>
      <vt:lpstr>MLP</vt:lpstr>
      <vt:lpstr>Result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jhonson</dc:creator>
  <cp:lastModifiedBy>DELL</cp:lastModifiedBy>
  <cp:revision>104</cp:revision>
  <dcterms:created xsi:type="dcterms:W3CDTF">2018-06-12T17:38:58Z</dcterms:created>
  <dcterms:modified xsi:type="dcterms:W3CDTF">2020-08-01T07:55:35Z</dcterms:modified>
</cp:coreProperties>
</file>