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72" r:id="rId2"/>
    <p:sldId id="259" r:id="rId3"/>
    <p:sldId id="274" r:id="rId4"/>
    <p:sldId id="275" r:id="rId5"/>
    <p:sldId id="276" r:id="rId6"/>
    <p:sldId id="277" r:id="rId7"/>
    <p:sldId id="261" r:id="rId8"/>
    <p:sldId id="263" r:id="rId9"/>
    <p:sldId id="270" r:id="rId10"/>
    <p:sldId id="271" r:id="rId11"/>
    <p:sldId id="264" r:id="rId12"/>
    <p:sldId id="273" r:id="rId13"/>
    <p:sldId id="265"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F"/>
    <a:srgbClr val="E35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8" d="100"/>
          <a:sy n="68" d="100"/>
        </p:scale>
        <p:origin x="1452" y="7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D4A8B7-C6B3-44F2-899D-13899FFDF144}" type="datetimeFigureOut">
              <a:rPr lang="en-US" smtClean="0"/>
              <a:pPr/>
              <a:t>30-07-2020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F526C7-3725-4583-811C-1DA74730EB71}" type="slidenum">
              <a:rPr lang="en-US" smtClean="0"/>
              <a:pPr/>
              <a:t>‹#›</a:t>
            </a:fld>
            <a:endParaRPr lang="en-US"/>
          </a:p>
        </p:txBody>
      </p:sp>
    </p:spTree>
    <p:extLst>
      <p:ext uri="{BB962C8B-B14F-4D97-AF65-F5344CB8AC3E}">
        <p14:creationId xmlns:p14="http://schemas.microsoft.com/office/powerpoint/2010/main" val="391959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6EB11C-CA3A-4E45-BAAA-A7CDE8AD6380}" type="datetimeFigureOut">
              <a:rPr lang="en-US" smtClean="0"/>
              <a:pPr/>
              <a:t>30-07-2020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9AE768-E3BC-41B6-AEC0-3FDC82490F96}" type="slidenum">
              <a:rPr lang="en-IN" smtClean="0"/>
              <a:pPr/>
              <a:t>‹#›</a:t>
            </a:fld>
            <a:endParaRPr lang="en-IN"/>
          </a:p>
        </p:txBody>
      </p:sp>
    </p:spTree>
    <p:extLst>
      <p:ext uri="{BB962C8B-B14F-4D97-AF65-F5344CB8AC3E}">
        <p14:creationId xmlns:p14="http://schemas.microsoft.com/office/powerpoint/2010/main" val="222102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c02032de9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c02032de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66678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10229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77213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7924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70055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92851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DD08D8-B32A-4000-A19F-399103995130}" type="slidenum">
              <a:rPr lang="en-IN" smtClean="0"/>
              <a:pPr/>
              <a:t>‹#›</a:t>
            </a:fld>
            <a:endParaRPr lang="en-IN"/>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6578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DD08D8-B32A-4000-A19F-399103995130}"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0017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DD08D8-B32A-4000-A19F-399103995130}" type="slidenum">
              <a:rPr lang="en-IN" smtClean="0"/>
              <a:pPr/>
              <a:t>‹#›</a:t>
            </a:fld>
            <a:endParaRPr lang="en-IN"/>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8993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0827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35891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E2287-2510-49FE-9FC5-4AEB0F6EC822}" type="datetimeFigureOut">
              <a:rPr lang="en-IN" smtClean="0"/>
              <a:pPr/>
              <a:t>30-07-2020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D08D8-B32A-4000-A19F-399103995130}" type="slidenum">
              <a:rPr lang="en-IN" smtClean="0"/>
              <a:pPr/>
              <a:t>‹#›</a:t>
            </a:fld>
            <a:endParaRPr lang="en-IN"/>
          </a:p>
        </p:txBody>
      </p:sp>
    </p:spTree>
    <p:extLst>
      <p:ext uri="{BB962C8B-B14F-4D97-AF65-F5344CB8AC3E}">
        <p14:creationId xmlns:p14="http://schemas.microsoft.com/office/powerpoint/2010/main" val="348853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5688"/>
            <a:ext cx="9144000" cy="1373231"/>
          </a:xfrm>
          <a:solidFill>
            <a:srgbClr val="E35F13"/>
          </a:solidFill>
        </p:spPr>
        <p:txBody>
          <a:bodyPr>
            <a:noAutofit/>
          </a:bodyPr>
          <a:lstStyle/>
          <a:p>
            <a:r>
              <a:rPr lang="en-US" sz="3200" dirty="0">
                <a:solidFill>
                  <a:schemeClr val="bg1"/>
                </a:solidFill>
                <a:latin typeface="Times New Roman" pitchFamily="18" charset="0"/>
                <a:cs typeface="Times New Roman" pitchFamily="18" charset="0"/>
              </a:rPr>
              <a:t>Predict survival of patients with heart failure</a:t>
            </a:r>
            <a:br>
              <a:rPr lang="en-US" b="1" dirty="0"/>
            </a:br>
            <a:r>
              <a:rPr lang="en-IN" sz="3200" dirty="0">
                <a:solidFill>
                  <a:schemeClr val="bg1"/>
                </a:solidFill>
                <a:latin typeface="Times New Roman" pitchFamily="18" charset="0"/>
                <a:ea typeface="Liberation Sans" panose="020B0604020202020204" pitchFamily="34" charset="0"/>
                <a:cs typeface="Times New Roman" pitchFamily="18" charset="0"/>
              </a:rPr>
              <a:t>using Various Machine Learning Algorithms</a:t>
            </a:r>
            <a:endParaRPr lang="en-US" sz="3200" dirty="0">
              <a:solidFill>
                <a:schemeClr val="bg1"/>
              </a:solidFill>
              <a:latin typeface="Times New Roman" pitchFamily="18" charset="0"/>
              <a:ea typeface="Liberation Sans" panose="020B0604020202020204" pitchFamily="34" charset="0"/>
              <a:cs typeface="Times New Roman" pitchFamily="18" charset="0"/>
            </a:endParaRPr>
          </a:p>
        </p:txBody>
      </p:sp>
      <p:sp>
        <p:nvSpPr>
          <p:cNvPr id="5" name="Subtitle 4"/>
          <p:cNvSpPr>
            <a:spLocks noGrp="1"/>
          </p:cNvSpPr>
          <p:nvPr>
            <p:ph type="subTitle" idx="1"/>
          </p:nvPr>
        </p:nvSpPr>
        <p:spPr>
          <a:xfrm>
            <a:off x="251520" y="2924944"/>
            <a:ext cx="8640960" cy="3528392"/>
          </a:xfrm>
          <a:noFill/>
        </p:spPr>
        <p:txBody>
          <a:bodyPr>
            <a:normAutofit fontScale="62500" lnSpcReduction="20000"/>
          </a:bodyPr>
          <a:lstStyle/>
          <a:p>
            <a:pPr marL="0" algn="ctr">
              <a:lnSpc>
                <a:spcPct val="150000"/>
              </a:lnSpc>
            </a:pPr>
            <a:r>
              <a:rPr lang="en-IN" b="1" dirty="0">
                <a:solidFill>
                  <a:schemeClr val="tx1"/>
                </a:solidFill>
                <a:latin typeface="Times New Roman" pitchFamily="18" charset="0"/>
                <a:ea typeface="Liberation Sans" panose="020B0604020202020204" pitchFamily="34" charset="0"/>
                <a:cs typeface="Times New Roman" pitchFamily="18" charset="0"/>
              </a:rPr>
              <a:t>Department of Information Science and Engineering</a:t>
            </a:r>
          </a:p>
          <a:p>
            <a:pPr marL="0" algn="ctr">
              <a:lnSpc>
                <a:spcPct val="150000"/>
              </a:lnSpc>
            </a:pPr>
            <a:r>
              <a:rPr lang="en-IN" b="1" dirty="0">
                <a:solidFill>
                  <a:schemeClr val="tx1"/>
                </a:solidFill>
                <a:latin typeface="Times New Roman" pitchFamily="18" charset="0"/>
                <a:ea typeface="Liberation Sans" panose="020B0604020202020204" pitchFamily="34" charset="0"/>
                <a:cs typeface="Times New Roman" pitchFamily="18" charset="0"/>
              </a:rPr>
              <a:t>Software Engineering</a:t>
            </a:r>
            <a:endParaRPr lang="en-US" b="1"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endParaRPr lang="en-US" sz="2600"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r>
              <a:rPr lang="en-US" sz="2900" dirty="0">
                <a:solidFill>
                  <a:schemeClr val="tx1"/>
                </a:solidFill>
                <a:latin typeface="Times New Roman" pitchFamily="18" charset="0"/>
                <a:ea typeface="Liberation Sans" panose="020B0604020202020204" pitchFamily="34" charset="0"/>
                <a:cs typeface="Times New Roman" pitchFamily="18" charset="0"/>
              </a:rPr>
              <a:t>Under the Guidance of</a:t>
            </a:r>
          </a:p>
          <a:p>
            <a:pPr marL="0" algn="ctr">
              <a:lnSpc>
                <a:spcPct val="150000"/>
              </a:lnSpc>
            </a:pPr>
            <a:r>
              <a:rPr lang="en-IN" sz="2900" dirty="0">
                <a:solidFill>
                  <a:schemeClr val="tx1"/>
                </a:solidFill>
                <a:latin typeface="Times New Roman" pitchFamily="18" charset="0"/>
                <a:ea typeface="Liberation Sans" panose="020B0604020202020204" pitchFamily="34" charset="0"/>
                <a:cs typeface="Times New Roman" pitchFamily="18" charset="0"/>
              </a:rPr>
              <a:t>Prof. Umesh K K</a:t>
            </a:r>
            <a:endParaRPr lang="en-US" sz="2900" dirty="0">
              <a:solidFill>
                <a:schemeClr val="tx1"/>
              </a:solidFill>
              <a:latin typeface="Times New Roman" pitchFamily="18" charset="0"/>
              <a:ea typeface="Liberation Sans" panose="020B0604020202020204" pitchFamily="34" charset="0"/>
              <a:cs typeface="Times New Roman" pitchFamily="18" charset="0"/>
            </a:endParaRPr>
          </a:p>
          <a:p>
            <a:pPr algn="ctr"/>
            <a:endParaRPr lang="en-US" sz="2800" b="1" dirty="0">
              <a:solidFill>
                <a:schemeClr val="tx1"/>
              </a:solidFill>
              <a:latin typeface="Times New Roman" pitchFamily="18" charset="0"/>
              <a:ea typeface="Liberation Sans" panose="020B0604020202020204" pitchFamily="34" charset="0"/>
              <a:cs typeface="Times New Roman" pitchFamily="18" charset="0"/>
            </a:endParaRPr>
          </a:p>
          <a:p>
            <a:pPr algn="ctr"/>
            <a:endParaRPr lang="en-IN" sz="2800" b="1"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r>
              <a:rPr lang="en-IN" sz="2400" b="1" dirty="0">
                <a:solidFill>
                  <a:schemeClr val="tx1"/>
                </a:solidFill>
                <a:latin typeface="Times New Roman" pitchFamily="18" charset="0"/>
                <a:ea typeface="Liberation Sans" panose="020B0604020202020204" pitchFamily="34" charset="0"/>
                <a:cs typeface="Times New Roman" pitchFamily="18" charset="0"/>
              </a:rPr>
              <a:t>						 </a:t>
            </a:r>
            <a:r>
              <a:rPr lang="en-IN" sz="2900" b="1" dirty="0">
                <a:solidFill>
                  <a:schemeClr val="tx1"/>
                </a:solidFill>
                <a:latin typeface="Times New Roman" pitchFamily="18" charset="0"/>
                <a:ea typeface="Liberation Sans" panose="020B0604020202020204" pitchFamily="34" charset="0"/>
                <a:cs typeface="Times New Roman" pitchFamily="18" charset="0"/>
              </a:rPr>
              <a:t>Presented by</a:t>
            </a:r>
            <a:endParaRPr lang="en-US" sz="2900" b="1"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r>
              <a:rPr lang="en-US" sz="2900" b="1" dirty="0">
                <a:solidFill>
                  <a:schemeClr val="tx1"/>
                </a:solidFill>
                <a:latin typeface="Times New Roman" pitchFamily="18" charset="0"/>
                <a:ea typeface="Liberation Sans" panose="020B0604020202020204" pitchFamily="34" charset="0"/>
                <a:cs typeface="Times New Roman" pitchFamily="18" charset="0"/>
              </a:rPr>
              <a:t>						       Sathya Pramod DS 	</a:t>
            </a:r>
          </a:p>
        </p:txBody>
      </p:sp>
      <p:sp>
        <p:nvSpPr>
          <p:cNvPr id="6" name="TextBox 5"/>
          <p:cNvSpPr txBox="1"/>
          <p:nvPr/>
        </p:nvSpPr>
        <p:spPr>
          <a:xfrm>
            <a:off x="0" y="1281827"/>
            <a:ext cx="9144000" cy="107722"/>
          </a:xfrm>
          <a:prstGeom prst="rect">
            <a:avLst/>
          </a:prstGeom>
          <a:solidFill>
            <a:srgbClr val="00405F"/>
          </a:solidFill>
        </p:spPr>
        <p:txBody>
          <a:bodyPr wrap="square" rtlCol="0">
            <a:spAutoFit/>
          </a:bodyPr>
          <a:lstStyle/>
          <a:p>
            <a:endParaRPr lang="en-US" sz="100" dirty="0"/>
          </a:p>
        </p:txBody>
      </p:sp>
      <p:sp>
        <p:nvSpPr>
          <p:cNvPr id="7" name="TextBox 6"/>
          <p:cNvSpPr txBox="1"/>
          <p:nvPr/>
        </p:nvSpPr>
        <p:spPr>
          <a:xfrm>
            <a:off x="-6163" y="2708920"/>
            <a:ext cx="9144000" cy="107722"/>
          </a:xfrm>
          <a:prstGeom prst="rect">
            <a:avLst/>
          </a:prstGeom>
          <a:solidFill>
            <a:srgbClr val="00405F"/>
          </a:solidFill>
        </p:spPr>
        <p:txBody>
          <a:bodyPr wrap="square" rtlCol="0">
            <a:spAutoFit/>
          </a:bodyPr>
          <a:lstStyle/>
          <a:p>
            <a:endParaRPr lang="en-US" sz="100" dirty="0"/>
          </a:p>
        </p:txBody>
      </p:sp>
      <p:sp>
        <p:nvSpPr>
          <p:cNvPr id="8" name="TextBox 7"/>
          <p:cNvSpPr txBox="1"/>
          <p:nvPr/>
        </p:nvSpPr>
        <p:spPr>
          <a:xfrm>
            <a:off x="1547664" y="620688"/>
            <a:ext cx="5832648" cy="984885"/>
          </a:xfrm>
          <a:prstGeom prst="rect">
            <a:avLst/>
          </a:prstGeom>
          <a:noFill/>
        </p:spPr>
        <p:txBody>
          <a:bodyPr wrap="square" rtlCol="0">
            <a:spAutoFit/>
          </a:bodyPr>
          <a:lstStyle/>
          <a:p>
            <a:pPr algn="ctr"/>
            <a:r>
              <a:rPr lang="en-US" sz="3000" b="1" dirty="0">
                <a:latin typeface="Times New Roman" pitchFamily="18" charset="0"/>
                <a:cs typeface="Times New Roman" pitchFamily="18" charset="0"/>
              </a:rPr>
              <a:t>Presentation On</a:t>
            </a:r>
          </a:p>
          <a:p>
            <a:pPr algn="ct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735169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US" b="1">
                <a:latin typeface="Times New Roman" pitchFamily="18" charset="0"/>
                <a:cs typeface="Times New Roman" pitchFamily="18" charset="0"/>
              </a:rPr>
              <a:t>Workflow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00808"/>
            <a:ext cx="8229600" cy="4525963"/>
          </a:xfrm>
        </p:spPr>
        <p:txBody>
          <a:bodyPr>
            <a:noAutofit/>
          </a:bodyPr>
          <a:lstStyle/>
          <a:p>
            <a:pPr marL="0" indent="0" algn="just">
              <a:lnSpc>
                <a:spcPct val="170000"/>
              </a:lnSpc>
              <a:spcBef>
                <a:spcPts val="0"/>
              </a:spcBef>
            </a:pPr>
            <a:r>
              <a:rPr lang="en-US" sz="2000" dirty="0">
                <a:latin typeface="Times New Roman" pitchFamily="18" charset="0"/>
                <a:cs typeface="Times New Roman" pitchFamily="18" charset="0"/>
              </a:rPr>
              <a:t>   In the first step, we collect the data from the repository and categorized the dataset. </a:t>
            </a:r>
          </a:p>
          <a:p>
            <a:pPr marL="0" indent="0" algn="just">
              <a:lnSpc>
                <a:spcPct val="170000"/>
              </a:lnSpc>
              <a:spcBef>
                <a:spcPts val="0"/>
              </a:spcBef>
            </a:pPr>
            <a:r>
              <a:rPr lang="en-US" sz="2000" dirty="0">
                <a:latin typeface="Times New Roman" pitchFamily="18" charset="0"/>
                <a:cs typeface="Times New Roman" pitchFamily="18" charset="0"/>
              </a:rPr>
              <a:t>Second step we preprocess the data like cleaning the data, handling missing values, converting data using label encoder and transform the data. </a:t>
            </a:r>
          </a:p>
          <a:p>
            <a:pPr marL="0" indent="0" algn="just">
              <a:lnSpc>
                <a:spcPct val="170000"/>
              </a:lnSpc>
              <a:spcBef>
                <a:spcPts val="0"/>
              </a:spcBef>
            </a:pPr>
            <a:r>
              <a:rPr lang="en-US" sz="2000" dirty="0">
                <a:latin typeface="Times New Roman" pitchFamily="18" charset="0"/>
                <a:cs typeface="Times New Roman" pitchFamily="18" charset="0"/>
              </a:rPr>
              <a:t>Third step model is trained to predict the unseen data. The training model used 80% of the data and 20% is for test model.</a:t>
            </a:r>
          </a:p>
          <a:p>
            <a:pPr marL="0" indent="0" algn="just">
              <a:lnSpc>
                <a:spcPct val="170000"/>
              </a:lnSpc>
              <a:spcBef>
                <a:spcPts val="0"/>
              </a:spcBef>
            </a:pPr>
            <a:r>
              <a:rPr lang="en-US" sz="2000" dirty="0">
                <a:latin typeface="Times New Roman" pitchFamily="18" charset="0"/>
                <a:cs typeface="Times New Roman" pitchFamily="18" charset="0"/>
              </a:rPr>
              <a:t> In the final step the we predict the accuracy of survival of heart patients.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043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Implementation</a:t>
            </a:r>
          </a:p>
        </p:txBody>
      </p:sp>
      <p:sp>
        <p:nvSpPr>
          <p:cNvPr id="3" name="Content Placeholder 2"/>
          <p:cNvSpPr>
            <a:spLocks noGrp="1"/>
          </p:cNvSpPr>
          <p:nvPr>
            <p:ph idx="1"/>
          </p:nvPr>
        </p:nvSpPr>
        <p:spPr>
          <a:xfrm>
            <a:off x="357158" y="1268760"/>
            <a:ext cx="8143932" cy="5160636"/>
          </a:xfrm>
        </p:spPr>
        <p:txBody>
          <a:bodyPr>
            <a:noAutofit/>
          </a:bodyPr>
          <a:lstStyle/>
          <a:p>
            <a:pPr algn="just">
              <a:lnSpc>
                <a:spcPct val="150000"/>
              </a:lnSpc>
              <a:buFont typeface="Wingdings" pitchFamily="2" charset="2"/>
              <a:buChar char="§"/>
            </a:pPr>
            <a:r>
              <a:rPr lang="en-IN" sz="1800" b="1" dirty="0">
                <a:latin typeface="Times New Roman" pitchFamily="18" charset="0"/>
                <a:cs typeface="Times New Roman" pitchFamily="18" charset="0"/>
              </a:rPr>
              <a:t>Using 5 machine learning algorithms</a:t>
            </a:r>
            <a:r>
              <a:rPr lang="en-IN" sz="1600" dirty="0">
                <a:latin typeface="Times New Roman" pitchFamily="18" charset="0"/>
                <a:cs typeface="Times New Roman" pitchFamily="18" charset="0"/>
              </a:rPr>
              <a:t>:</a:t>
            </a:r>
          </a:p>
          <a:p>
            <a:pPr marL="457200" lvl="1" indent="0" algn="just">
              <a:lnSpc>
                <a:spcPct val="150000"/>
              </a:lnSpc>
              <a:buNone/>
            </a:pP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Decision Tree </a:t>
            </a:r>
            <a:r>
              <a:rPr lang="en-US" sz="1600" dirty="0">
                <a:latin typeface="Times New Roman" pitchFamily="18" charset="0"/>
                <a:cs typeface="Times New Roman" pitchFamily="18" charset="0"/>
              </a:rPr>
              <a:t>Classifier</a:t>
            </a:r>
            <a:endParaRPr lang="en-IN" sz="1600" dirty="0">
              <a:latin typeface="Times New Roman" pitchFamily="18" charset="0"/>
              <a:cs typeface="Times New Roman" pitchFamily="18" charset="0"/>
            </a:endParaRPr>
          </a:p>
          <a:p>
            <a:pPr marL="457200" lvl="1" indent="0" algn="just">
              <a:lnSpc>
                <a:spcPct val="150000"/>
              </a:lnSpc>
              <a:buFontTx/>
              <a:buChar char="-"/>
            </a:pPr>
            <a:r>
              <a:rPr lang="en-IN" sz="1600" dirty="0">
                <a:latin typeface="Times New Roman" pitchFamily="18" charset="0"/>
                <a:cs typeface="Times New Roman" pitchFamily="18" charset="0"/>
              </a:rPr>
              <a:t> SVM</a:t>
            </a:r>
          </a:p>
          <a:p>
            <a:pPr marL="457200" lvl="1" indent="0" algn="just">
              <a:lnSpc>
                <a:spcPct val="150000"/>
              </a:lnSpc>
              <a:buFontTx/>
              <a:buChar char="-"/>
            </a:pPr>
            <a:r>
              <a:rPr lang="en-IN" sz="1600" dirty="0">
                <a:latin typeface="Times New Roman" pitchFamily="18" charset="0"/>
                <a:cs typeface="Times New Roman" pitchFamily="18" charset="0"/>
              </a:rPr>
              <a:t> Random Forest </a:t>
            </a:r>
          </a:p>
          <a:p>
            <a:pPr marL="457200" lvl="1" indent="0" algn="just">
              <a:lnSpc>
                <a:spcPct val="150000"/>
              </a:lnSpc>
              <a:buFontTx/>
              <a:buChar char="-"/>
            </a:pPr>
            <a:r>
              <a:rPr lang="en-IN" sz="1600" dirty="0">
                <a:latin typeface="Times New Roman" pitchFamily="18" charset="0"/>
                <a:cs typeface="Times New Roman" pitchFamily="18" charset="0"/>
              </a:rPr>
              <a:t> MLP</a:t>
            </a:r>
          </a:p>
          <a:p>
            <a:pPr lvl="1" algn="just">
              <a:lnSpc>
                <a:spcPct val="150000"/>
              </a:lnSpc>
              <a:buFont typeface="Wingdings" panose="05000000000000000000" pitchFamily="2" charset="2"/>
              <a:buChar char="§"/>
            </a:pPr>
            <a:r>
              <a:rPr lang="en-IN" sz="1800" b="1" dirty="0">
                <a:latin typeface="Times New Roman" pitchFamily="18" charset="0"/>
                <a:cs typeface="Times New Roman" pitchFamily="18" charset="0"/>
              </a:rPr>
              <a:t>Performance of different machine learning models in analysed by using metrics such as: </a:t>
            </a:r>
          </a:p>
          <a:p>
            <a:pPr marL="457200" lvl="1" indent="0" algn="just">
              <a:lnSpc>
                <a:spcPct val="150000"/>
              </a:lnSpc>
              <a:buNone/>
            </a:pP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Confusion Metric		-  Recall</a:t>
            </a:r>
          </a:p>
          <a:p>
            <a:pPr marL="457200" lvl="1" indent="0" algn="just">
              <a:lnSpc>
                <a:spcPct val="150000"/>
              </a:lnSpc>
              <a:buNone/>
            </a:pPr>
            <a:r>
              <a:rPr lang="en-IN" sz="1600" dirty="0">
                <a:latin typeface="Times New Roman" pitchFamily="18" charset="0"/>
                <a:cs typeface="Times New Roman" pitchFamily="18" charset="0"/>
              </a:rPr>
              <a:t>-  Accuracy			-  Precision</a:t>
            </a:r>
          </a:p>
          <a:p>
            <a:pPr marL="457200" lvl="1" indent="0" algn="just">
              <a:lnSpc>
                <a:spcPct val="150000"/>
              </a:lnSpc>
              <a:buNone/>
            </a:pPr>
            <a:r>
              <a:rPr lang="en-IN" sz="1600" dirty="0">
                <a:latin typeface="Times New Roman" pitchFamily="18" charset="0"/>
                <a:cs typeface="Times New Roman" pitchFamily="18" charset="0"/>
              </a:rPr>
              <a:t>-  F1-score			-  Support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Result Analysis</a:t>
            </a:r>
            <a:endParaRPr lang="en-US" dirty="0"/>
          </a:p>
        </p:txBody>
      </p:sp>
      <p:sp>
        <p:nvSpPr>
          <p:cNvPr id="5" name="Content Placeholder 4"/>
          <p:cNvSpPr>
            <a:spLocks noGrp="1"/>
          </p:cNvSpPr>
          <p:nvPr>
            <p:ph idx="1"/>
          </p:nvPr>
        </p:nvSpPr>
        <p:spPr/>
        <p:txBody>
          <a:bodyPr/>
          <a:lstStyle/>
          <a:p>
            <a:r>
              <a:rPr lang="en-IN" dirty="0"/>
              <a:t>The accuracies Obtained for various Machine Learning Algorithms is as follows:</a:t>
            </a:r>
          </a:p>
          <a:p>
            <a:pPr marL="0" indent="0">
              <a:buNone/>
            </a:pPr>
            <a:endParaRPr lang="en-IN" dirty="0"/>
          </a:p>
          <a:p>
            <a:pPr lvl="1"/>
            <a:r>
              <a:rPr lang="en-IN" dirty="0"/>
              <a:t>SVM accuracy : 76%</a:t>
            </a:r>
          </a:p>
          <a:p>
            <a:pPr lvl="1"/>
            <a:r>
              <a:rPr lang="en-IN" dirty="0"/>
              <a:t>Decision Tree : 75%</a:t>
            </a:r>
          </a:p>
          <a:p>
            <a:pPr lvl="1"/>
            <a:r>
              <a:rPr lang="en-IN" dirty="0"/>
              <a:t>Random Forest: 80%</a:t>
            </a:r>
          </a:p>
          <a:p>
            <a:pPr lvl="1"/>
            <a:r>
              <a:rPr lang="en-IN" dirty="0"/>
              <a:t>MLP Classifier: 73%</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1916832"/>
            <a:ext cx="8229600" cy="4197361"/>
          </a:xfrm>
        </p:spPr>
        <p:txBody>
          <a:bodyPr>
            <a:noAutofit/>
          </a:bodyPr>
          <a:lstStyle/>
          <a:p>
            <a:pPr algn="just">
              <a:lnSpc>
                <a:spcPct val="150000"/>
              </a:lnSpc>
              <a:buNone/>
            </a:pPr>
            <a:r>
              <a:rPr lang="en-US" sz="2400" dirty="0">
                <a:latin typeface="Times New Roman" pitchFamily="18" charset="0"/>
                <a:cs typeface="Times New Roman" pitchFamily="18" charset="0"/>
              </a:rPr>
              <a:t>	Machine Learning algorithms like support vector machine, Decision Tree, Random Forest, MLP Classifier in neural networks have been used for prediction. The comparison of these algorithms has been done based on accuracy which is found through classification report. For the evaluation, it seems that Random forest has given the highest accuracy .  </a:t>
            </a:r>
            <a:endParaRPr lang="en-IN"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7c02032de9_0_33"/>
          <p:cNvSpPr txBox="1">
            <a:spLocks noGrp="1"/>
          </p:cNvSpPr>
          <p:nvPr>
            <p:ph type="title"/>
          </p:nvPr>
        </p:nvSpPr>
        <p:spPr>
          <a:xfrm>
            <a:off x="327125" y="2935063"/>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6000" b="1" dirty="0">
                <a:latin typeface="Times New Roman" pitchFamily="18" charset="0"/>
                <a:cs typeface="Times New Roman" pitchFamily="18" charset="0"/>
              </a:rPr>
              <a:t>Thank You</a:t>
            </a:r>
            <a:endParaRPr sz="60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lstStyle/>
          <a:p>
            <a:r>
              <a:rPr lang="en-US" b="1" dirty="0">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a:latin typeface="Times New Roman" pitchFamily="18" charset="0"/>
                <a:cs typeface="Times New Roman" pitchFamily="18" charset="0"/>
              </a:rPr>
              <a:t>Introduction</a:t>
            </a:r>
          </a:p>
          <a:p>
            <a:pPr>
              <a:lnSpc>
                <a:spcPct val="150000"/>
              </a:lnSpc>
            </a:pPr>
            <a:r>
              <a:rPr lang="en-IN" dirty="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Problem Statement</a:t>
            </a:r>
          </a:p>
          <a:p>
            <a:pPr>
              <a:lnSpc>
                <a:spcPct val="150000"/>
              </a:lnSpc>
            </a:pPr>
            <a:r>
              <a:rPr lang="en-US" dirty="0">
                <a:latin typeface="Times New Roman" pitchFamily="18" charset="0"/>
                <a:cs typeface="Times New Roman" pitchFamily="18" charset="0"/>
              </a:rPr>
              <a:t>About Dataset</a:t>
            </a:r>
          </a:p>
          <a:p>
            <a:pPr>
              <a:lnSpc>
                <a:spcPct val="150000"/>
              </a:lnSpc>
            </a:pPr>
            <a:r>
              <a:rPr lang="en-US" dirty="0">
                <a:latin typeface="Times New Roman" pitchFamily="18" charset="0"/>
                <a:cs typeface="Times New Roman" pitchFamily="18" charset="0"/>
              </a:rPr>
              <a:t>Design Workflow</a:t>
            </a:r>
          </a:p>
          <a:p>
            <a:pPr>
              <a:lnSpc>
                <a:spcPct val="150000"/>
              </a:lnSpc>
            </a:pPr>
            <a:r>
              <a:rPr lang="en-US" dirty="0">
                <a:latin typeface="Times New Roman" pitchFamily="18" charset="0"/>
                <a:cs typeface="Times New Roman" pitchFamily="18" charset="0"/>
              </a:rPr>
              <a:t>Implementation</a:t>
            </a:r>
          </a:p>
          <a:p>
            <a:pPr>
              <a:lnSpc>
                <a:spcPct val="150000"/>
              </a:lnSpc>
            </a:pPr>
            <a:r>
              <a:rPr lang="en-US" dirty="0">
                <a:latin typeface="Times New Roman" pitchFamily="18" charset="0"/>
                <a:cs typeface="Times New Roman" pitchFamily="18" charset="0"/>
              </a:rPr>
              <a:t>Result Analysis</a:t>
            </a:r>
          </a:p>
          <a:p>
            <a:pPr>
              <a:lnSpc>
                <a:spcPct val="150000"/>
              </a:lnSpc>
            </a:pPr>
            <a:r>
              <a:rPr lang="en-US" dirty="0">
                <a:latin typeface="Times New Roman" pitchFamily="18" charset="0"/>
                <a:cs typeface="Times New Roman" pitchFamily="18" charset="0"/>
              </a:rPr>
              <a:t>Conclusion</a:t>
            </a:r>
          </a:p>
        </p:txBody>
      </p:sp>
    </p:spTree>
    <p:extLst>
      <p:ext uri="{BB962C8B-B14F-4D97-AF65-F5344CB8AC3E}">
        <p14:creationId xmlns:p14="http://schemas.microsoft.com/office/powerpoint/2010/main" val="372310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8"/>
          </a:xfrm>
        </p:spPr>
        <p:txBody>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395536" y="1331648"/>
            <a:ext cx="8229600" cy="4689640"/>
          </a:xfrm>
        </p:spPr>
        <p:txBody>
          <a:bodyPr>
            <a:noAutofit/>
          </a:bodyPr>
          <a:lstStyle/>
          <a:p>
            <a:pPr algn="just"/>
            <a:r>
              <a:rPr lang="en-US" sz="2000" dirty="0">
                <a:latin typeface="Times New Roman" pitchFamily="18" charset="0"/>
                <a:cs typeface="Times New Roman" pitchFamily="18" charset="0"/>
              </a:rPr>
              <a:t>Heart disease is the Leading cause of death worldwide. Heart failure (HF) occurs when the heart cannot pump enough blood to meet the needs of the body.</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outcomes of this system provide the chances of occurring heart disease in terms of percentage. </a:t>
            </a:r>
          </a:p>
          <a:p>
            <a:pPr algn="just">
              <a:lnSpc>
                <a:spcPct val="150000"/>
              </a:lnSpc>
            </a:pPr>
            <a:r>
              <a:rPr lang="en-US" sz="2000" dirty="0">
                <a:latin typeface="Times New Roman" pitchFamily="18" charset="0"/>
                <a:cs typeface="Times New Roman" pitchFamily="18" charset="0"/>
              </a:rPr>
              <a:t>Heart disease can be observed over a period of months or years due to several living conditions of patients. </a:t>
            </a:r>
            <a:r>
              <a:rPr lang="en-IN" sz="2000" dirty="0">
                <a:latin typeface="Times New Roman" pitchFamily="18" charset="0"/>
                <a:cs typeface="Times New Roman" pitchFamily="18" charset="0"/>
              </a:rPr>
              <a:t>Machine Learning has a strong potential in automated diagnosis of various diseases.</a:t>
            </a:r>
            <a:r>
              <a:rPr lang="en-US" sz="2000" dirty="0">
                <a:latin typeface="Times New Roman" pitchFamily="18" charset="0"/>
                <a:cs typeface="Times New Roman" pitchFamily="18" charset="0"/>
              </a:rPr>
              <a:t> </a:t>
            </a:r>
          </a:p>
          <a:p>
            <a:pPr algn="just">
              <a:lnSpc>
                <a:spcPct val="150000"/>
              </a:lnSpc>
            </a:pPr>
            <a:r>
              <a:rPr lang="en-US" sz="2000" dirty="0">
                <a:latin typeface="Times New Roman" pitchFamily="18" charset="0"/>
                <a:cs typeface="Times New Roman" pitchFamily="18" charset="0"/>
              </a:rPr>
              <a:t>Heart disease is very dangerous if not immediately treated on time, and may be fatal</a:t>
            </a:r>
            <a:endParaRPr lang="en-IN" sz="2000" dirty="0">
              <a:latin typeface="Times New Roman" pitchFamily="18" charset="0"/>
              <a:cs typeface="Times New Roman" pitchFamily="18" charset="0"/>
            </a:endParaRPr>
          </a:p>
          <a:p>
            <a:pPr algn="just">
              <a:lnSpc>
                <a:spcPct val="150000"/>
              </a:lnSpc>
              <a:buNone/>
            </a:pPr>
            <a:r>
              <a:rPr lang="en-IN" sz="2000" dirty="0">
                <a:latin typeface="Times New Roman" pitchFamily="18" charset="0"/>
                <a:cs typeface="Times New Roman" pitchFamily="18" charset="0"/>
              </a:rPr>
              <a:t> </a:t>
            </a: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426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6412925"/>
              </p:ext>
            </p:extLst>
          </p:nvPr>
        </p:nvGraphicFramePr>
        <p:xfrm>
          <a:off x="611560" y="1142984"/>
          <a:ext cx="7920882" cy="5072098"/>
        </p:xfrm>
        <a:graphic>
          <a:graphicData uri="http://schemas.openxmlformats.org/drawingml/2006/table">
            <a:tbl>
              <a:tblPr firstRow="1" bandRow="1">
                <a:tableStyleId>{21E4AEA4-8DFA-4A89-87EB-49C32662AFE0}</a:tableStyleId>
              </a:tblPr>
              <a:tblGrid>
                <a:gridCol w="1320147">
                  <a:extLst>
                    <a:ext uri="{9D8B030D-6E8A-4147-A177-3AD203B41FA5}">
                      <a16:colId xmlns:a16="http://schemas.microsoft.com/office/drawing/2014/main" val="20000"/>
                    </a:ext>
                  </a:extLst>
                </a:gridCol>
                <a:gridCol w="1320147">
                  <a:extLst>
                    <a:ext uri="{9D8B030D-6E8A-4147-A177-3AD203B41FA5}">
                      <a16:colId xmlns:a16="http://schemas.microsoft.com/office/drawing/2014/main" val="20001"/>
                    </a:ext>
                  </a:extLst>
                </a:gridCol>
                <a:gridCol w="1320147">
                  <a:extLst>
                    <a:ext uri="{9D8B030D-6E8A-4147-A177-3AD203B41FA5}">
                      <a16:colId xmlns:a16="http://schemas.microsoft.com/office/drawing/2014/main" val="20002"/>
                    </a:ext>
                  </a:extLst>
                </a:gridCol>
                <a:gridCol w="1320147">
                  <a:extLst>
                    <a:ext uri="{9D8B030D-6E8A-4147-A177-3AD203B41FA5}">
                      <a16:colId xmlns:a16="http://schemas.microsoft.com/office/drawing/2014/main" val="20003"/>
                    </a:ext>
                  </a:extLst>
                </a:gridCol>
                <a:gridCol w="1320147">
                  <a:extLst>
                    <a:ext uri="{9D8B030D-6E8A-4147-A177-3AD203B41FA5}">
                      <a16:colId xmlns:a16="http://schemas.microsoft.com/office/drawing/2014/main" val="20004"/>
                    </a:ext>
                  </a:extLst>
                </a:gridCol>
                <a:gridCol w="1320147">
                  <a:extLst>
                    <a:ext uri="{9D8B030D-6E8A-4147-A177-3AD203B41FA5}">
                      <a16:colId xmlns:a16="http://schemas.microsoft.com/office/drawing/2014/main" val="20005"/>
                    </a:ext>
                  </a:extLst>
                </a:gridCol>
              </a:tblGrid>
              <a:tr h="1265425">
                <a:tc>
                  <a:txBody>
                    <a:bodyPr/>
                    <a:lstStyle/>
                    <a:p>
                      <a:pPr algn="ctr"/>
                      <a:r>
                        <a:rPr lang="en-IN" dirty="0"/>
                        <a:t>TITLE OF THE PAPER</a:t>
                      </a:r>
                      <a:endParaRPr lang="en-US" dirty="0"/>
                    </a:p>
                  </a:txBody>
                  <a:tcPr/>
                </a:tc>
                <a:tc>
                  <a:txBody>
                    <a:bodyPr/>
                    <a:lstStyle/>
                    <a:p>
                      <a:pPr algn="ctr"/>
                      <a:r>
                        <a:rPr lang="en-IN" dirty="0"/>
                        <a:t>AUTHORS</a:t>
                      </a:r>
                      <a:endParaRPr lang="en-US" dirty="0"/>
                    </a:p>
                  </a:txBody>
                  <a:tcPr/>
                </a:tc>
                <a:tc>
                  <a:txBody>
                    <a:bodyPr/>
                    <a:lstStyle/>
                    <a:p>
                      <a:pPr algn="ctr"/>
                      <a:r>
                        <a:rPr lang="en-IN" dirty="0"/>
                        <a:t>YEAR</a:t>
                      </a:r>
                      <a:endParaRPr lang="en-US" dirty="0"/>
                    </a:p>
                  </a:txBody>
                  <a:tcPr/>
                </a:tc>
                <a:tc>
                  <a:txBody>
                    <a:bodyPr/>
                    <a:lstStyle/>
                    <a:p>
                      <a:r>
                        <a:rPr lang="en-IN" dirty="0"/>
                        <a:t>DOMAIN</a:t>
                      </a:r>
                      <a:endParaRPr lang="en-US" dirty="0"/>
                    </a:p>
                  </a:txBody>
                  <a:tcPr/>
                </a:tc>
                <a:tc>
                  <a:txBody>
                    <a:bodyPr/>
                    <a:lstStyle/>
                    <a:p>
                      <a:r>
                        <a:rPr lang="en-IN" dirty="0"/>
                        <a:t>TECHNIQUES/ALGORITHMS</a:t>
                      </a:r>
                    </a:p>
                    <a:p>
                      <a:pPr algn="ctr"/>
                      <a:r>
                        <a:rPr lang="en-IN" dirty="0"/>
                        <a:t>USED</a:t>
                      </a:r>
                      <a:endParaRPr lang="en-US" dirty="0"/>
                    </a:p>
                  </a:txBody>
                  <a:tcPr/>
                </a:tc>
                <a:tc>
                  <a:txBody>
                    <a:bodyPr/>
                    <a:lstStyle/>
                    <a:p>
                      <a:r>
                        <a:rPr lang="en-IN" dirty="0"/>
                        <a:t>INFERENCE/</a:t>
                      </a:r>
                    </a:p>
                    <a:p>
                      <a:r>
                        <a:rPr lang="en-IN" dirty="0"/>
                        <a:t>CONCLUSION</a:t>
                      </a:r>
                      <a:endParaRPr lang="en-US" dirty="0"/>
                    </a:p>
                  </a:txBody>
                  <a:tcPr/>
                </a:tc>
                <a:extLst>
                  <a:ext uri="{0D108BD9-81ED-4DB2-BD59-A6C34878D82A}">
                    <a16:rowId xmlns:a16="http://schemas.microsoft.com/office/drawing/2014/main" val="10000"/>
                  </a:ext>
                </a:extLst>
              </a:tr>
              <a:tr h="2096125">
                <a:tc>
                  <a:txBody>
                    <a:bodyPr/>
                    <a:lstStyle/>
                    <a:p>
                      <a:r>
                        <a:rPr lang="en-US" sz="1400" dirty="0"/>
                        <a:t>Analysis of data mining techniques for heart disease prediction</a:t>
                      </a:r>
                      <a:endParaRPr lang="en-US" sz="1400" b="0" i="0" dirty="0">
                        <a:latin typeface="Times New Roman" pitchFamily="18" charset="0"/>
                        <a:cs typeface="Times New Roman" pitchFamily="18" charset="0"/>
                      </a:endParaRPr>
                    </a:p>
                  </a:txBody>
                  <a:tcPr/>
                </a:tc>
                <a:tc>
                  <a:txBody>
                    <a:bodyPr/>
                    <a:lstStyle/>
                    <a:p>
                      <a:r>
                        <a:rPr lang="en-US" sz="1400" dirty="0" err="1"/>
                        <a:t>Marjia</a:t>
                      </a:r>
                      <a:r>
                        <a:rPr lang="en-US" sz="1400" dirty="0"/>
                        <a:t> Sultana, Afrin Haider and Mohammad </a:t>
                      </a:r>
                      <a:r>
                        <a:rPr lang="en-US" sz="1400" dirty="0" err="1"/>
                        <a:t>ShorifUddin</a:t>
                      </a:r>
                      <a:endParaRPr lang="en-US" sz="1400" dirty="0"/>
                    </a:p>
                  </a:txBody>
                  <a:tcPr/>
                </a:tc>
                <a:tc>
                  <a:txBody>
                    <a:bodyPr/>
                    <a:lstStyle/>
                    <a:p>
                      <a:r>
                        <a:rPr lang="en-IN" sz="1400" dirty="0"/>
                        <a:t>2016</a:t>
                      </a:r>
                      <a:endParaRPr lang="en-US" sz="1400" dirty="0">
                        <a:latin typeface="Times New Roman" pitchFamily="18" charset="0"/>
                        <a:cs typeface="Times New Roman" pitchFamily="18" charset="0"/>
                      </a:endParaRPr>
                    </a:p>
                  </a:txBody>
                  <a:tcPr/>
                </a:tc>
                <a:tc>
                  <a:txBody>
                    <a:bodyPr/>
                    <a:lstStyle/>
                    <a:p>
                      <a:r>
                        <a:rPr lang="en-IN" sz="1400" dirty="0"/>
                        <a:t>Data Mining</a:t>
                      </a:r>
                      <a:endParaRPr lang="en-US" sz="1400" dirty="0">
                        <a:latin typeface="Times New Roman" pitchFamily="18" charset="0"/>
                        <a:cs typeface="Times New Roman" pitchFamily="18" charset="0"/>
                      </a:endParaRPr>
                    </a:p>
                  </a:txBody>
                  <a:tcPr/>
                </a:tc>
                <a:tc>
                  <a:txBody>
                    <a:bodyPr/>
                    <a:lstStyle/>
                    <a:p>
                      <a:r>
                        <a:rPr lang="en-US" sz="1400" dirty="0"/>
                        <a:t>Pre-processing of these data sets, from high dimensional to low dimension</a:t>
                      </a:r>
                    </a:p>
                    <a:p>
                      <a:endParaRPr lang="en-US" sz="1400" dirty="0"/>
                    </a:p>
                    <a:p>
                      <a:r>
                        <a:rPr lang="en-US" sz="1400" dirty="0"/>
                        <a:t>Algorithm: Bayes</a:t>
                      </a:r>
                    </a:p>
                  </a:txBody>
                  <a:tcPr/>
                </a:tc>
                <a:tc>
                  <a:txBody>
                    <a:bodyPr/>
                    <a:lstStyle/>
                    <a:p>
                      <a:r>
                        <a:rPr lang="en-US" sz="1400" dirty="0"/>
                        <a:t>An approach proposed in  have worked to improved the accuracy and time complexity.  </a:t>
                      </a:r>
                      <a:endParaRPr lang="en-US" sz="1400" b="0" kern="1200" baseline="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1710548">
                <a:tc>
                  <a:txBody>
                    <a:bodyPr/>
                    <a:lstStyle/>
                    <a:p>
                      <a:r>
                        <a:rPr lang="en-US" sz="1200" dirty="0"/>
                        <a:t>An Analysis on Performance of Decision Tree Algorithms in heart disease </a:t>
                      </a:r>
                      <a:endParaRPr lang="en-US" sz="1200" b="0" i="0" dirty="0">
                        <a:latin typeface="Times New Roman" pitchFamily="18" charset="0"/>
                        <a:cs typeface="Times New Roman" pitchFamily="18" charset="0"/>
                      </a:endParaRPr>
                    </a:p>
                  </a:txBody>
                  <a:tcPr/>
                </a:tc>
                <a:tc>
                  <a:txBody>
                    <a:bodyPr/>
                    <a:lstStyle/>
                    <a:p>
                      <a:r>
                        <a:rPr lang="en-US" sz="1400" dirty="0"/>
                        <a:t>T. M. Lakshmi, A. Martin, R. M. Begum, and V. P. Venkatesan</a:t>
                      </a:r>
                      <a:endParaRPr lang="en-US" sz="1400" b="0" i="0" dirty="0">
                        <a:latin typeface="Times New Roman" pitchFamily="18" charset="0"/>
                        <a:cs typeface="Times New Roman" pitchFamily="18" charset="0"/>
                      </a:endParaRPr>
                    </a:p>
                  </a:txBody>
                  <a:tcPr/>
                </a:tc>
                <a:tc>
                  <a:txBody>
                    <a:bodyPr/>
                    <a:lstStyle/>
                    <a:p>
                      <a:r>
                        <a:rPr lang="en-IN" sz="1200" dirty="0"/>
                        <a:t>2017</a:t>
                      </a:r>
                      <a:endParaRPr lang="en-US" sz="1200" dirty="0">
                        <a:latin typeface="Times New Roman" pitchFamily="18" charset="0"/>
                        <a:cs typeface="Times New Roman" pitchFamily="18" charset="0"/>
                      </a:endParaRPr>
                    </a:p>
                  </a:txBody>
                  <a:tcPr/>
                </a:tc>
                <a:tc>
                  <a:txBody>
                    <a:bodyPr/>
                    <a:lstStyle/>
                    <a:p>
                      <a:r>
                        <a:rPr lang="en-IN" sz="1200" dirty="0"/>
                        <a:t>Machine Learning </a:t>
                      </a:r>
                      <a:endParaRPr lang="en-US" sz="1200" dirty="0">
                        <a:latin typeface="Times New Roman" pitchFamily="18" charset="0"/>
                        <a:cs typeface="Times New Roman" pitchFamily="18" charset="0"/>
                      </a:endParaRPr>
                    </a:p>
                  </a:txBody>
                  <a:tcPr/>
                </a:tc>
                <a:tc>
                  <a:txBody>
                    <a:bodyPr/>
                    <a:lstStyle/>
                    <a:p>
                      <a:r>
                        <a:rPr lang="en-IN" sz="1200" dirty="0"/>
                        <a:t>Decision Tree </a:t>
                      </a:r>
                      <a:endParaRPr lang="en-IN" sz="1200" dirty="0">
                        <a:latin typeface="Times New Roman" pitchFamily="18" charset="0"/>
                        <a:cs typeface="Times New Roman" pitchFamily="18" charset="0"/>
                      </a:endParaRPr>
                    </a:p>
                  </a:txBody>
                  <a:tcPr/>
                </a:tc>
                <a:tc>
                  <a:txBody>
                    <a:bodyPr/>
                    <a:lstStyle/>
                    <a:p>
                      <a:r>
                        <a:rPr lang="en-US" sz="1200" b="0" kern="1200" baseline="0" dirty="0">
                          <a:solidFill>
                            <a:schemeClr val="dk1"/>
                          </a:solidFill>
                        </a:rPr>
                        <a:t>Decision accuracy=69%</a:t>
                      </a:r>
                      <a:endParaRPr lang="en-US" sz="1200" b="0" kern="1200" baseline="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2751476"/>
              </p:ext>
            </p:extLst>
          </p:nvPr>
        </p:nvGraphicFramePr>
        <p:xfrm>
          <a:off x="642911" y="1142985"/>
          <a:ext cx="8286807" cy="5193493"/>
        </p:xfrm>
        <a:graphic>
          <a:graphicData uri="http://schemas.openxmlformats.org/drawingml/2006/table">
            <a:tbl>
              <a:tblPr firstRow="1" bandRow="1">
                <a:tableStyleId>{21E4AEA4-8DFA-4A89-87EB-49C32662AFE0}</a:tableStyleId>
              </a:tblPr>
              <a:tblGrid>
                <a:gridCol w="1512642">
                  <a:extLst>
                    <a:ext uri="{9D8B030D-6E8A-4147-A177-3AD203B41FA5}">
                      <a16:colId xmlns:a16="http://schemas.microsoft.com/office/drawing/2014/main" val="20000"/>
                    </a:ext>
                  </a:extLst>
                </a:gridCol>
                <a:gridCol w="1512642">
                  <a:extLst>
                    <a:ext uri="{9D8B030D-6E8A-4147-A177-3AD203B41FA5}">
                      <a16:colId xmlns:a16="http://schemas.microsoft.com/office/drawing/2014/main" val="20001"/>
                    </a:ext>
                  </a:extLst>
                </a:gridCol>
                <a:gridCol w="1512642">
                  <a:extLst>
                    <a:ext uri="{9D8B030D-6E8A-4147-A177-3AD203B41FA5}">
                      <a16:colId xmlns:a16="http://schemas.microsoft.com/office/drawing/2014/main" val="20002"/>
                    </a:ext>
                  </a:extLst>
                </a:gridCol>
                <a:gridCol w="1512642">
                  <a:extLst>
                    <a:ext uri="{9D8B030D-6E8A-4147-A177-3AD203B41FA5}">
                      <a16:colId xmlns:a16="http://schemas.microsoft.com/office/drawing/2014/main" val="20003"/>
                    </a:ext>
                  </a:extLst>
                </a:gridCol>
                <a:gridCol w="1260778">
                  <a:extLst>
                    <a:ext uri="{9D8B030D-6E8A-4147-A177-3AD203B41FA5}">
                      <a16:colId xmlns:a16="http://schemas.microsoft.com/office/drawing/2014/main" val="20004"/>
                    </a:ext>
                  </a:extLst>
                </a:gridCol>
                <a:gridCol w="975461">
                  <a:extLst>
                    <a:ext uri="{9D8B030D-6E8A-4147-A177-3AD203B41FA5}">
                      <a16:colId xmlns:a16="http://schemas.microsoft.com/office/drawing/2014/main" val="20005"/>
                    </a:ext>
                  </a:extLst>
                </a:gridCol>
              </a:tblGrid>
              <a:tr h="1138762">
                <a:tc>
                  <a:txBody>
                    <a:bodyPr/>
                    <a:lstStyle/>
                    <a:p>
                      <a:r>
                        <a:rPr lang="en-IN" dirty="0"/>
                        <a:t>TITLE</a:t>
                      </a:r>
                      <a:r>
                        <a:rPr lang="en-IN" baseline="0" dirty="0"/>
                        <a:t> OF THE PAPER</a:t>
                      </a:r>
                      <a:endParaRPr lang="en-US" dirty="0"/>
                    </a:p>
                  </a:txBody>
                  <a:tcPr/>
                </a:tc>
                <a:tc>
                  <a:txBody>
                    <a:bodyPr/>
                    <a:lstStyle/>
                    <a:p>
                      <a:r>
                        <a:rPr lang="en-IN" dirty="0"/>
                        <a:t>AUTHORS</a:t>
                      </a:r>
                      <a:endParaRPr lang="en-US" dirty="0"/>
                    </a:p>
                  </a:txBody>
                  <a:tcPr/>
                </a:tc>
                <a:tc>
                  <a:txBody>
                    <a:bodyPr/>
                    <a:lstStyle/>
                    <a:p>
                      <a:r>
                        <a:rPr lang="en-IN" dirty="0"/>
                        <a:t>YEAR</a:t>
                      </a:r>
                      <a:endParaRPr lang="en-US" dirty="0"/>
                    </a:p>
                  </a:txBody>
                  <a:tcPr/>
                </a:tc>
                <a:tc>
                  <a:txBody>
                    <a:bodyPr/>
                    <a:lstStyle/>
                    <a:p>
                      <a:r>
                        <a:rPr lang="en-IN" dirty="0"/>
                        <a:t>DOMAIN</a:t>
                      </a:r>
                      <a:endParaRPr lang="en-US" dirty="0"/>
                    </a:p>
                  </a:txBody>
                  <a:tcPr/>
                </a:tc>
                <a:tc>
                  <a:txBody>
                    <a:bodyPr/>
                    <a:lstStyle/>
                    <a:p>
                      <a:r>
                        <a:rPr lang="en-IN" dirty="0"/>
                        <a:t>TECHINIQUES /ALGORITHM</a:t>
                      </a:r>
                      <a:endParaRPr lang="en-US" dirty="0"/>
                    </a:p>
                  </a:txBody>
                  <a:tcPr/>
                </a:tc>
                <a:tc>
                  <a:txBody>
                    <a:bodyPr/>
                    <a:lstStyle/>
                    <a:p>
                      <a:r>
                        <a:rPr lang="en-IN" dirty="0"/>
                        <a:t>INFERENCE/CONCLUSION</a:t>
                      </a:r>
                      <a:endParaRPr lang="en-US" dirty="0"/>
                    </a:p>
                  </a:txBody>
                  <a:tcPr/>
                </a:tc>
                <a:extLst>
                  <a:ext uri="{0D108BD9-81ED-4DB2-BD59-A6C34878D82A}">
                    <a16:rowId xmlns:a16="http://schemas.microsoft.com/office/drawing/2014/main" val="10000"/>
                  </a:ext>
                </a:extLst>
              </a:tr>
              <a:tr h="1618766">
                <a:tc>
                  <a:txBody>
                    <a:bodyPr/>
                    <a:lstStyle/>
                    <a:p>
                      <a:r>
                        <a:rPr lang="en-US" sz="1400" dirty="0"/>
                        <a:t>Deep Learning in neural networks: An overview in heart disease </a:t>
                      </a:r>
                      <a:endParaRPr lang="en-US" sz="1400" dirty="0">
                        <a:latin typeface="Times New Roman" pitchFamily="18" charset="0"/>
                        <a:cs typeface="Times New Roman" pitchFamily="18" charset="0"/>
                      </a:endParaRPr>
                    </a:p>
                  </a:txBody>
                  <a:tcPr/>
                </a:tc>
                <a:tc>
                  <a:txBody>
                    <a:bodyPr/>
                    <a:lstStyle/>
                    <a:p>
                      <a:r>
                        <a:rPr lang="en-US" sz="1400" dirty="0"/>
                        <a:t>J. </a:t>
                      </a:r>
                      <a:r>
                        <a:rPr lang="en-US" sz="1400" dirty="0" err="1"/>
                        <a:t>Schmidhuber</a:t>
                      </a:r>
                      <a:endParaRPr lang="en-US" sz="1400" dirty="0">
                        <a:latin typeface="Times New Roman" pitchFamily="18" charset="0"/>
                        <a:cs typeface="Times New Roman" pitchFamily="18" charset="0"/>
                      </a:endParaRPr>
                    </a:p>
                  </a:txBody>
                  <a:tcPr/>
                </a:tc>
                <a:tc>
                  <a:txBody>
                    <a:bodyPr/>
                    <a:lstStyle/>
                    <a:p>
                      <a:r>
                        <a:rPr lang="en-IN" sz="1400" dirty="0"/>
                        <a:t>2018</a:t>
                      </a:r>
                      <a:endParaRPr lang="en-US" sz="1400" dirty="0">
                        <a:latin typeface="Times New Roman" pitchFamily="18" charset="0"/>
                        <a:cs typeface="Times New Roman" pitchFamily="18" charset="0"/>
                      </a:endParaRPr>
                    </a:p>
                  </a:txBody>
                  <a:tcPr/>
                </a:tc>
                <a:tc>
                  <a:txBody>
                    <a:bodyPr/>
                    <a:lstStyle/>
                    <a:p>
                      <a:r>
                        <a:rPr lang="en-IN" sz="1400" dirty="0"/>
                        <a:t>Deep Learning</a:t>
                      </a:r>
                      <a:endParaRPr lang="en-US" sz="1400" dirty="0">
                        <a:latin typeface="Times New Roman" pitchFamily="18" charset="0"/>
                        <a:cs typeface="Times New Roman" pitchFamily="18" charset="0"/>
                      </a:endParaRPr>
                    </a:p>
                  </a:txBody>
                  <a:tcPr/>
                </a:tc>
                <a:tc>
                  <a:txBody>
                    <a:bodyPr/>
                    <a:lstStyle/>
                    <a:p>
                      <a:r>
                        <a:rPr lang="en-US" sz="1400" dirty="0"/>
                        <a:t>Multi-layer Perceptron classifier.</a:t>
                      </a:r>
                      <a:endParaRPr lang="en-US" sz="1400" dirty="0">
                        <a:latin typeface="Times New Roman" pitchFamily="18" charset="0"/>
                        <a:cs typeface="Times New Roman" pitchFamily="18" charset="0"/>
                      </a:endParaRPr>
                    </a:p>
                  </a:txBody>
                  <a:tcPr/>
                </a:tc>
                <a:tc>
                  <a:txBody>
                    <a:bodyPr/>
                    <a:lstStyle/>
                    <a:p>
                      <a:r>
                        <a:rPr lang="en-IN" sz="1400" dirty="0"/>
                        <a:t> Accuracy =64%</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014732">
                <a:tc>
                  <a:txBody>
                    <a:bodyPr/>
                    <a:lstStyle/>
                    <a:p>
                      <a:r>
                        <a:rPr lang="en-US" sz="1400" kern="1200" dirty="0">
                          <a:solidFill>
                            <a:schemeClr val="dk1"/>
                          </a:solidFill>
                        </a:rPr>
                        <a:t>Prediction of Heart Disease Using Machine Learning Algorithms</a:t>
                      </a:r>
                      <a:endParaRPr lang="en-US" sz="1400" kern="1200" dirty="0">
                        <a:solidFill>
                          <a:schemeClr val="dk1"/>
                        </a:solidFill>
                        <a:latin typeface="+mn-lt"/>
                        <a:ea typeface="+mn-ea"/>
                        <a:cs typeface="+mn-cs"/>
                      </a:endParaRPr>
                    </a:p>
                  </a:txBody>
                  <a:tcPr/>
                </a:tc>
                <a:tc>
                  <a:txBody>
                    <a:bodyPr/>
                    <a:lstStyle/>
                    <a:p>
                      <a:r>
                        <a:rPr lang="en-US" sz="1400" dirty="0" err="1"/>
                        <a:t>Santhana</a:t>
                      </a:r>
                      <a:r>
                        <a:rPr lang="en-US" sz="1400" dirty="0"/>
                        <a:t> </a:t>
                      </a:r>
                      <a:r>
                        <a:rPr lang="en-US" sz="1400" dirty="0" err="1"/>
                        <a:t>Krishnan.J</a:t>
                      </a:r>
                      <a:r>
                        <a:rPr lang="en-US" sz="1400" dirty="0"/>
                        <a:t>, </a:t>
                      </a:r>
                      <a:r>
                        <a:rPr lang="en-US" sz="1400" dirty="0" err="1"/>
                        <a:t>Geetha.S</a:t>
                      </a:r>
                      <a:endParaRPr lang="en-US" sz="1400" b="0" i="0" dirty="0">
                        <a:latin typeface="Times New Roman" pitchFamily="18" charset="0"/>
                        <a:cs typeface="Times New Roman" pitchFamily="18" charset="0"/>
                      </a:endParaRPr>
                    </a:p>
                  </a:txBody>
                  <a:tcPr/>
                </a:tc>
                <a:tc>
                  <a:txBody>
                    <a:bodyPr/>
                    <a:lstStyle/>
                    <a:p>
                      <a:r>
                        <a:rPr lang="en-IN" sz="1200" dirty="0"/>
                        <a:t>2019</a:t>
                      </a:r>
                      <a:endParaRPr lang="en-US" sz="1200" dirty="0">
                        <a:latin typeface="Times New Roman" pitchFamily="18" charset="0"/>
                        <a:cs typeface="Times New Roman" pitchFamily="18" charset="0"/>
                      </a:endParaRPr>
                    </a:p>
                  </a:txBody>
                  <a:tcPr/>
                </a:tc>
                <a:tc>
                  <a:txBody>
                    <a:bodyPr/>
                    <a:lstStyle/>
                    <a:p>
                      <a:r>
                        <a:rPr lang="en-IN" sz="1200" dirty="0"/>
                        <a:t>Machine Learning </a:t>
                      </a:r>
                      <a:endParaRPr lang="en-US" sz="1200" dirty="0">
                        <a:latin typeface="Times New Roman" pitchFamily="18" charset="0"/>
                        <a:cs typeface="Times New Roman" pitchFamily="18" charset="0"/>
                      </a:endParaRPr>
                    </a:p>
                  </a:txBody>
                  <a:tcPr/>
                </a:tc>
                <a:tc>
                  <a:txBody>
                    <a:bodyPr/>
                    <a:lstStyle/>
                    <a:p>
                      <a:r>
                        <a:rPr lang="en-US" sz="1200" dirty="0"/>
                        <a:t>Decision Tree, KNN, Naive Bayes Algorithm</a:t>
                      </a:r>
                      <a:endParaRPr lang="en-US" sz="1200" dirty="0">
                        <a:latin typeface="Times New Roman" pitchFamily="18" charset="0"/>
                        <a:cs typeface="Times New Roman" pitchFamily="18" charset="0"/>
                      </a:endParaRPr>
                    </a:p>
                  </a:txBody>
                  <a:tcPr/>
                </a:tc>
                <a:tc>
                  <a:txBody>
                    <a:bodyPr/>
                    <a:lstStyle/>
                    <a:p>
                      <a:r>
                        <a:rPr lang="en-IN" sz="1200" dirty="0"/>
                        <a:t>Accuracy:</a:t>
                      </a:r>
                    </a:p>
                    <a:p>
                      <a:endParaRPr lang="en-IN" sz="1200" dirty="0"/>
                    </a:p>
                    <a:p>
                      <a:r>
                        <a:rPr lang="en-IN" sz="1200" dirty="0"/>
                        <a:t>Decision Tree=68%</a:t>
                      </a:r>
                    </a:p>
                    <a:p>
                      <a:r>
                        <a:rPr lang="en-IN" sz="1200" dirty="0"/>
                        <a:t>KNN =78%</a:t>
                      </a:r>
                    </a:p>
                    <a:p>
                      <a:r>
                        <a:rPr lang="en-IN" sz="1200" dirty="0"/>
                        <a:t>Naïve Bayes =65%</a:t>
                      </a:r>
                    </a:p>
                    <a:p>
                      <a:endParaRPr lang="en-US" sz="12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127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44368"/>
            <a:ext cx="8229600" cy="1143000"/>
          </a:xfrm>
        </p:spPr>
        <p:txBody>
          <a:bodyPr/>
          <a:lstStyle/>
          <a:p>
            <a:r>
              <a:rPr lang="en-IN"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6247429"/>
              </p:ext>
            </p:extLst>
          </p:nvPr>
        </p:nvGraphicFramePr>
        <p:xfrm>
          <a:off x="611560" y="1196752"/>
          <a:ext cx="8186766" cy="5516880"/>
        </p:xfrm>
        <a:graphic>
          <a:graphicData uri="http://schemas.openxmlformats.org/drawingml/2006/table">
            <a:tbl>
              <a:tblPr firstRow="1" bandRow="1">
                <a:tableStyleId>{21E4AEA4-8DFA-4A89-87EB-49C32662AFE0}</a:tableStyleId>
              </a:tblPr>
              <a:tblGrid>
                <a:gridCol w="1364461">
                  <a:extLst>
                    <a:ext uri="{9D8B030D-6E8A-4147-A177-3AD203B41FA5}">
                      <a16:colId xmlns:a16="http://schemas.microsoft.com/office/drawing/2014/main" val="20000"/>
                    </a:ext>
                  </a:extLst>
                </a:gridCol>
                <a:gridCol w="1364461">
                  <a:extLst>
                    <a:ext uri="{9D8B030D-6E8A-4147-A177-3AD203B41FA5}">
                      <a16:colId xmlns:a16="http://schemas.microsoft.com/office/drawing/2014/main" val="20001"/>
                    </a:ext>
                  </a:extLst>
                </a:gridCol>
                <a:gridCol w="1364461">
                  <a:extLst>
                    <a:ext uri="{9D8B030D-6E8A-4147-A177-3AD203B41FA5}">
                      <a16:colId xmlns:a16="http://schemas.microsoft.com/office/drawing/2014/main" val="20002"/>
                    </a:ext>
                  </a:extLst>
                </a:gridCol>
                <a:gridCol w="1364461">
                  <a:extLst>
                    <a:ext uri="{9D8B030D-6E8A-4147-A177-3AD203B41FA5}">
                      <a16:colId xmlns:a16="http://schemas.microsoft.com/office/drawing/2014/main" val="20003"/>
                    </a:ext>
                  </a:extLst>
                </a:gridCol>
                <a:gridCol w="1364461">
                  <a:extLst>
                    <a:ext uri="{9D8B030D-6E8A-4147-A177-3AD203B41FA5}">
                      <a16:colId xmlns:a16="http://schemas.microsoft.com/office/drawing/2014/main" val="20004"/>
                    </a:ext>
                  </a:extLst>
                </a:gridCol>
                <a:gridCol w="1364461">
                  <a:extLst>
                    <a:ext uri="{9D8B030D-6E8A-4147-A177-3AD203B41FA5}">
                      <a16:colId xmlns:a16="http://schemas.microsoft.com/office/drawing/2014/main" val="20005"/>
                    </a:ext>
                  </a:extLst>
                </a:gridCol>
              </a:tblGrid>
              <a:tr h="1132634">
                <a:tc>
                  <a:txBody>
                    <a:bodyPr/>
                    <a:lstStyle/>
                    <a:p>
                      <a:r>
                        <a:rPr lang="en-IN" dirty="0"/>
                        <a:t>TITLE</a:t>
                      </a:r>
                      <a:r>
                        <a:rPr lang="en-IN" baseline="0" dirty="0"/>
                        <a:t> OF THE PAPER</a:t>
                      </a:r>
                      <a:endParaRPr lang="en-US" dirty="0"/>
                    </a:p>
                  </a:txBody>
                  <a:tcPr/>
                </a:tc>
                <a:tc>
                  <a:txBody>
                    <a:bodyPr/>
                    <a:lstStyle/>
                    <a:p>
                      <a:r>
                        <a:rPr lang="en-IN"/>
                        <a:t>AUTHORS</a:t>
                      </a:r>
                      <a:endParaRPr lang="en-US" dirty="0"/>
                    </a:p>
                  </a:txBody>
                  <a:tcPr/>
                </a:tc>
                <a:tc>
                  <a:txBody>
                    <a:bodyPr/>
                    <a:lstStyle/>
                    <a:p>
                      <a:r>
                        <a:rPr lang="en-IN" dirty="0"/>
                        <a:t>YEAR</a:t>
                      </a:r>
                      <a:endParaRPr lang="en-US" dirty="0"/>
                    </a:p>
                  </a:txBody>
                  <a:tcPr/>
                </a:tc>
                <a:tc>
                  <a:txBody>
                    <a:bodyPr/>
                    <a:lstStyle/>
                    <a:p>
                      <a:r>
                        <a:rPr lang="en-IN" dirty="0"/>
                        <a:t>DOMAIN</a:t>
                      </a:r>
                      <a:endParaRPr lang="en-US" dirty="0"/>
                    </a:p>
                  </a:txBody>
                  <a:tcPr/>
                </a:tc>
                <a:tc>
                  <a:txBody>
                    <a:bodyPr/>
                    <a:lstStyle/>
                    <a:p>
                      <a:r>
                        <a:rPr lang="en-IN" dirty="0"/>
                        <a:t>TECHINIQUES /ALGORITHM</a:t>
                      </a:r>
                      <a:endParaRPr lang="en-US" dirty="0"/>
                    </a:p>
                  </a:txBody>
                  <a:tcPr/>
                </a:tc>
                <a:tc>
                  <a:txBody>
                    <a:bodyPr/>
                    <a:lstStyle/>
                    <a:p>
                      <a:r>
                        <a:rPr lang="en-IN" dirty="0"/>
                        <a:t>INFERENCE/CONCLUSION</a:t>
                      </a:r>
                      <a:endParaRPr lang="en-US" dirty="0"/>
                    </a:p>
                  </a:txBody>
                  <a:tcPr/>
                </a:tc>
                <a:extLst>
                  <a:ext uri="{0D108BD9-81ED-4DB2-BD59-A6C34878D82A}">
                    <a16:rowId xmlns:a16="http://schemas.microsoft.com/office/drawing/2014/main" val="10000"/>
                  </a:ext>
                </a:extLst>
              </a:tr>
              <a:tr h="20038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Prediction of risk score for heart disease using associative classification and hybrid feature subset selection</a:t>
                      </a:r>
                      <a:endParaRPr lang="en-US" sz="1400" dirty="0">
                        <a:latin typeface="Times New Roman" pitchFamily="18" charset="0"/>
                        <a:cs typeface="Times New Roman" pitchFamily="18" charset="0"/>
                      </a:endParaRPr>
                    </a:p>
                  </a:txBody>
                  <a:tcPr/>
                </a:tc>
                <a:tc>
                  <a:txBody>
                    <a:bodyPr/>
                    <a:lstStyle/>
                    <a:p>
                      <a:r>
                        <a:rPr lang="en-US" sz="1400" dirty="0"/>
                        <a:t>M. A. Jabbar, P. Chandra, and B. L. </a:t>
                      </a:r>
                      <a:r>
                        <a:rPr lang="en-US" sz="1400" dirty="0" err="1"/>
                        <a:t>Deekshatulu</a:t>
                      </a:r>
                      <a:endParaRPr lang="en-US" sz="1400" dirty="0">
                        <a:latin typeface="Times New Roman" pitchFamily="18" charset="0"/>
                        <a:cs typeface="Times New Roman" pitchFamily="18" charset="0"/>
                      </a:endParaRPr>
                    </a:p>
                  </a:txBody>
                  <a:tcPr/>
                </a:tc>
                <a:tc>
                  <a:txBody>
                    <a:bodyPr/>
                    <a:lstStyle/>
                    <a:p>
                      <a:r>
                        <a:rPr lang="en-IN" sz="1400" dirty="0"/>
                        <a:t>2016</a:t>
                      </a:r>
                      <a:endParaRPr lang="en-US" sz="1400" dirty="0">
                        <a:latin typeface="Times New Roman" pitchFamily="18" charset="0"/>
                        <a:cs typeface="Times New Roman" pitchFamily="18" charset="0"/>
                      </a:endParaRPr>
                    </a:p>
                  </a:txBody>
                  <a:tcPr/>
                </a:tc>
                <a:tc>
                  <a:txBody>
                    <a:bodyPr/>
                    <a:lstStyle/>
                    <a:p>
                      <a:r>
                        <a:rPr lang="en-IN" sz="1400" dirty="0"/>
                        <a:t>Data Mining</a:t>
                      </a:r>
                      <a:endParaRPr lang="en-US" sz="1400" dirty="0">
                        <a:latin typeface="Times New Roman" pitchFamily="18" charset="0"/>
                        <a:cs typeface="Times New Roman" pitchFamily="18" charset="0"/>
                      </a:endParaRPr>
                    </a:p>
                  </a:txBody>
                  <a:tcPr/>
                </a:tc>
                <a:tc>
                  <a:txBody>
                    <a:bodyPr/>
                    <a:lstStyle/>
                    <a:p>
                      <a:r>
                        <a:rPr lang="en-US" sz="1400" dirty="0" err="1"/>
                        <a:t>Apriori</a:t>
                      </a:r>
                      <a:endParaRPr lang="en-US" sz="1400" dirty="0">
                        <a:latin typeface="Times New Roman" pitchFamily="18" charset="0"/>
                        <a:cs typeface="Times New Roman" pitchFamily="18" charset="0"/>
                      </a:endParaRPr>
                    </a:p>
                  </a:txBody>
                  <a:tcPr/>
                </a:tc>
                <a:tc>
                  <a:txBody>
                    <a:bodyPr/>
                    <a:lstStyle/>
                    <a:p>
                      <a:r>
                        <a:rPr lang="en-US" sz="1200" dirty="0"/>
                        <a:t>We employed associative </a:t>
                      </a:r>
                    </a:p>
                    <a:p>
                      <a:r>
                        <a:rPr lang="en-US" sz="1200" dirty="0"/>
                        <a:t>classification to improve the accuracy of classification. </a:t>
                      </a:r>
                    </a:p>
                    <a:p>
                      <a:r>
                        <a:rPr lang="en-US" sz="1200" dirty="0"/>
                        <a:t>Associative classification is fit to application like medical </a:t>
                      </a:r>
                    </a:p>
                    <a:p>
                      <a:r>
                        <a:rPr lang="en-US" sz="1200" dirty="0"/>
                        <a:t>data mining.</a:t>
                      </a:r>
                    </a:p>
                  </a:txBody>
                  <a:tcPr/>
                </a:tc>
                <a:extLst>
                  <a:ext uri="{0D108BD9-81ED-4DB2-BD59-A6C34878D82A}">
                    <a16:rowId xmlns:a16="http://schemas.microsoft.com/office/drawing/2014/main" val="10001"/>
                  </a:ext>
                </a:extLst>
              </a:tr>
              <a:tr h="21200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rPr>
                        <a:t>Machine learning can predict survival of patients with heart failure from serum creatinine and ejection fraction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itchFamily="18" charset="0"/>
                        <a:cs typeface="Times New Roman" pitchFamily="18" charset="0"/>
                      </a:endParaRPr>
                    </a:p>
                  </a:txBody>
                  <a:tcPr/>
                </a:tc>
                <a:tc>
                  <a:txBody>
                    <a:bodyPr/>
                    <a:lstStyle/>
                    <a:p>
                      <a:r>
                        <a:rPr lang="en-US" sz="1400" kern="1200" dirty="0">
                          <a:solidFill>
                            <a:schemeClr val="dk1"/>
                          </a:solidFill>
                        </a:rPr>
                        <a:t>Davide Chicco &amp; </a:t>
                      </a:r>
                    </a:p>
                    <a:p>
                      <a:r>
                        <a:rPr lang="en-US" sz="1400" kern="1200" dirty="0">
                          <a:solidFill>
                            <a:schemeClr val="dk1"/>
                          </a:solidFill>
                        </a:rPr>
                        <a:t>Giuseppe </a:t>
                      </a:r>
                      <a:r>
                        <a:rPr lang="en-US" sz="1400" kern="1200" dirty="0" err="1">
                          <a:solidFill>
                            <a:schemeClr val="dk1"/>
                          </a:solidFill>
                        </a:rPr>
                        <a:t>Jurman</a:t>
                      </a:r>
                      <a:r>
                        <a:rPr lang="en-US" sz="1400" kern="1200" dirty="0">
                          <a:solidFill>
                            <a:schemeClr val="dk1"/>
                          </a:solidFill>
                        </a:rPr>
                        <a:t> </a:t>
                      </a:r>
                    </a:p>
                    <a:p>
                      <a:endParaRPr lang="en-US" sz="1400" dirty="0">
                        <a:latin typeface="Times New Roman" pitchFamily="18" charset="0"/>
                        <a:cs typeface="Times New Roman" pitchFamily="18" charset="0"/>
                      </a:endParaRPr>
                    </a:p>
                  </a:txBody>
                  <a:tcPr/>
                </a:tc>
                <a:tc>
                  <a:txBody>
                    <a:bodyPr/>
                    <a:lstStyle/>
                    <a:p>
                      <a:r>
                        <a:rPr lang="en-US" sz="1400" dirty="0"/>
                        <a:t>2020</a:t>
                      </a:r>
                      <a:endParaRPr lang="en-US" sz="1400" dirty="0">
                        <a:latin typeface="Times New Roman" pitchFamily="18" charset="0"/>
                        <a:cs typeface="Times New Roman" pitchFamily="18" charset="0"/>
                      </a:endParaRPr>
                    </a:p>
                  </a:txBody>
                  <a:tcPr/>
                </a:tc>
                <a:tc>
                  <a:txBody>
                    <a:bodyPr/>
                    <a:lstStyle/>
                    <a:p>
                      <a:r>
                        <a:rPr lang="en-US" sz="1400" dirty="0"/>
                        <a:t>Machine Learning</a:t>
                      </a:r>
                      <a:endParaRPr lang="en-US" sz="1400" dirty="0">
                        <a:latin typeface="Times New Roman" pitchFamily="18" charset="0"/>
                        <a:cs typeface="Times New Roman" pitchFamily="18" charset="0"/>
                      </a:endParaRPr>
                    </a:p>
                  </a:txBody>
                  <a:tcPr/>
                </a:tc>
                <a:tc>
                  <a:txBody>
                    <a:bodyPr/>
                    <a:lstStyle/>
                    <a:p>
                      <a:r>
                        <a:rPr lang="en-US" sz="1400" dirty="0"/>
                        <a:t>KNN, SVM, </a:t>
                      </a:r>
                      <a:r>
                        <a:rPr lang="en-US" sz="1400" kern="1200" dirty="0">
                          <a:solidFill>
                            <a:schemeClr val="dk1"/>
                          </a:solidFill>
                        </a:rPr>
                        <a:t>Random</a:t>
                      </a:r>
                      <a:r>
                        <a:rPr lang="en-US" sz="1400" dirty="0"/>
                        <a:t> Forest,</a:t>
                      </a:r>
                    </a:p>
                    <a:p>
                      <a:r>
                        <a:rPr lang="en-US" sz="1400" dirty="0"/>
                        <a:t>Decision tree</a:t>
                      </a:r>
                      <a:endParaRPr lang="en-US" sz="1400" dirty="0">
                        <a:latin typeface="Times New Roman" pitchFamily="18" charset="0"/>
                        <a:cs typeface="Times New Roman" pitchFamily="18" charset="0"/>
                      </a:endParaRPr>
                    </a:p>
                  </a:txBody>
                  <a:tcPr/>
                </a:tc>
                <a:tc>
                  <a:txBody>
                    <a:bodyPr/>
                    <a:lstStyle/>
                    <a:p>
                      <a:r>
                        <a:rPr lang="en-IN" sz="1400" kern="1200" dirty="0">
                          <a:solidFill>
                            <a:schemeClr val="dk1"/>
                          </a:solidFill>
                        </a:rPr>
                        <a:t>Accuracy:</a:t>
                      </a:r>
                    </a:p>
                    <a:p>
                      <a:endParaRPr lang="en-IN" sz="1400" kern="1200" dirty="0">
                        <a:solidFill>
                          <a:schemeClr val="dk1"/>
                        </a:solidFill>
                      </a:endParaRPr>
                    </a:p>
                    <a:p>
                      <a:r>
                        <a:rPr lang="en-IN" sz="1400" kern="1200" dirty="0">
                          <a:solidFill>
                            <a:schemeClr val="dk1"/>
                          </a:solidFill>
                        </a:rPr>
                        <a:t>Decision Tree=64%</a:t>
                      </a:r>
                    </a:p>
                    <a:p>
                      <a:r>
                        <a:rPr lang="en-IN" sz="1400" kern="1200" dirty="0">
                          <a:solidFill>
                            <a:schemeClr val="dk1"/>
                          </a:solidFill>
                        </a:rPr>
                        <a:t>KNN =78%</a:t>
                      </a:r>
                    </a:p>
                    <a:p>
                      <a:r>
                        <a:rPr lang="en-IN" sz="1400" kern="1200" dirty="0">
                          <a:solidFill>
                            <a:schemeClr val="dk1"/>
                          </a:solidFill>
                        </a:rPr>
                        <a:t>SVM =65%</a:t>
                      </a:r>
                    </a:p>
                    <a:p>
                      <a:r>
                        <a:rPr lang="en-US" sz="1400" kern="1200" dirty="0">
                          <a:solidFill>
                            <a:schemeClr val="dk1"/>
                          </a:solidFill>
                        </a:rPr>
                        <a:t>Random Forest=70%</a:t>
                      </a:r>
                      <a:endParaRPr lang="en-US" sz="14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8084509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785818"/>
          </a:xfrm>
        </p:spPr>
        <p:txBody>
          <a:bodyPr>
            <a:normAutofit/>
          </a:bodyPr>
          <a:lstStyle/>
          <a:p>
            <a:r>
              <a:rPr lang="en-US" b="1"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457200" y="2071678"/>
            <a:ext cx="8507288" cy="4054485"/>
          </a:xfrm>
        </p:spPr>
        <p:txBody>
          <a:bodyPr>
            <a:normAutofit/>
          </a:bodyPr>
          <a:lstStyle/>
          <a:p>
            <a:pPr algn="just">
              <a:lnSpc>
                <a:spcPct val="150000"/>
              </a:lnSpc>
              <a:buNone/>
            </a:pPr>
            <a:r>
              <a:rPr lang="en-US" sz="2000" dirty="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pPr algn="just">
              <a:lnSpc>
                <a:spcPct val="150000"/>
              </a:lnSpc>
              <a:buNone/>
            </a:pPr>
            <a:r>
              <a:rPr lang="en-US" sz="2400">
                <a:latin typeface="Times New Roman" pitchFamily="18" charset="0"/>
                <a:cs typeface="Times New Roman" pitchFamily="18" charset="0"/>
              </a:rPr>
              <a:t>	Classification </a:t>
            </a:r>
            <a:r>
              <a:rPr lang="en-US" sz="2400" dirty="0">
                <a:latin typeface="Times New Roman" pitchFamily="18" charset="0"/>
                <a:cs typeface="Times New Roman" pitchFamily="18" charset="0"/>
              </a:rPr>
              <a:t>survival of patients with heart failure based on various machine learning algorithms like Support Vector machine, Decision Tree, Random Forest and Multi-layer Perceptron classifier</a:t>
            </a:r>
            <a:r>
              <a:rPr lang="en-US" sz="2400" dirty="0"/>
              <a:t>.</a:t>
            </a:r>
            <a:endParaRPr lang="en-US" sz="2400" dirty="0">
              <a:latin typeface="Times New Roman" pitchFamily="18" charset="0"/>
              <a:cs typeface="Times New Roman" pitchFamily="18" charset="0"/>
            </a:endParaRPr>
          </a:p>
          <a:p>
            <a:pPr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5066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792088"/>
          </a:xfrm>
        </p:spPr>
        <p:txBody>
          <a:bodyPr/>
          <a:lstStyle/>
          <a:p>
            <a:r>
              <a:rPr lang="en-IN" b="1" dirty="0">
                <a:latin typeface="Times New Roman" pitchFamily="18" charset="0"/>
                <a:cs typeface="Times New Roman" pitchFamily="18" charset="0"/>
              </a:rPr>
              <a:t>About Dataset</a:t>
            </a:r>
          </a:p>
        </p:txBody>
      </p:sp>
      <p:sp>
        <p:nvSpPr>
          <p:cNvPr id="3" name="Content Placeholder 2"/>
          <p:cNvSpPr>
            <a:spLocks noGrp="1"/>
          </p:cNvSpPr>
          <p:nvPr>
            <p:ph idx="1"/>
          </p:nvPr>
        </p:nvSpPr>
        <p:spPr>
          <a:xfrm>
            <a:off x="107504" y="1700808"/>
            <a:ext cx="8784976" cy="4656580"/>
          </a:xfrm>
        </p:spPr>
        <p:txBody>
          <a:bodyPr>
            <a:noAutofit/>
          </a:bodyPr>
          <a:lstStyle/>
          <a:p>
            <a:pPr marL="0" indent="0" algn="just">
              <a:lnSpc>
                <a:spcPct val="150000"/>
              </a:lnSpc>
              <a:spcBef>
                <a:spcPts val="0"/>
              </a:spcBef>
              <a:buNone/>
            </a:pPr>
            <a:endParaRPr lang="en-US" sz="2200" dirty="0">
              <a:latin typeface="Times New Roman" pitchFamily="18" charset="0"/>
              <a:ea typeface="Tahoma" pitchFamily="34" charset="0"/>
              <a:cs typeface="Times New Roman" pitchFamily="18" charset="0"/>
            </a:endParaRPr>
          </a:p>
          <a:p>
            <a:pPr marL="0" indent="0" algn="just">
              <a:lnSpc>
                <a:spcPct val="150000"/>
              </a:lnSpc>
              <a:spcBef>
                <a:spcPts val="0"/>
              </a:spcBef>
              <a:buNone/>
            </a:pPr>
            <a:r>
              <a:rPr lang="en-US" sz="2200" dirty="0">
                <a:latin typeface="Times New Roman" pitchFamily="18" charset="0"/>
                <a:ea typeface="Tahoma" pitchFamily="34" charset="0"/>
                <a:cs typeface="Times New Roman" pitchFamily="18" charset="0"/>
              </a:rPr>
              <a:t>The </a:t>
            </a:r>
            <a:r>
              <a:rPr lang="en-US" sz="2200" b="1" dirty="0">
                <a:latin typeface="Times New Roman" pitchFamily="18" charset="0"/>
                <a:ea typeface="Tahoma" pitchFamily="34" charset="0"/>
                <a:cs typeface="Times New Roman" pitchFamily="18" charset="0"/>
              </a:rPr>
              <a:t>Heart failure clinical records</a:t>
            </a:r>
            <a:r>
              <a:rPr lang="en-US" sz="2200" dirty="0">
                <a:latin typeface="Times New Roman" pitchFamily="18" charset="0"/>
                <a:ea typeface="Tahoma" pitchFamily="34" charset="0"/>
                <a:cs typeface="Times New Roman" pitchFamily="18" charset="0"/>
              </a:rPr>
              <a:t> dataset consists of 400 instances and 13 attributes collected from UCI machine learning repository.</a:t>
            </a:r>
          </a:p>
          <a:p>
            <a:pPr marL="0" indent="0" algn="just">
              <a:lnSpc>
                <a:spcPct val="150000"/>
              </a:lnSpc>
              <a:spcBef>
                <a:spcPts val="0"/>
              </a:spcBef>
              <a:buNone/>
            </a:pPr>
            <a:endParaRPr lang="en-US" sz="2200" dirty="0">
              <a:latin typeface="Times New Roman" pitchFamily="18" charset="0"/>
              <a:ea typeface="Tahoma" pitchFamily="34" charset="0"/>
              <a:cs typeface="Times New Roman" pitchFamily="18" charset="0"/>
            </a:endParaRPr>
          </a:p>
          <a:p>
            <a:pPr marL="0" indent="0" algn="just">
              <a:lnSpc>
                <a:spcPct val="150000"/>
              </a:lnSpc>
              <a:spcBef>
                <a:spcPts val="0"/>
              </a:spcBef>
              <a:buNone/>
            </a:pPr>
            <a:r>
              <a:rPr lang="en-US" sz="2200" dirty="0">
                <a:latin typeface="Times New Roman" pitchFamily="18" charset="0"/>
                <a:ea typeface="Tahoma" pitchFamily="34" charset="0"/>
                <a:cs typeface="Times New Roman" pitchFamily="18" charset="0"/>
              </a:rPr>
              <a:t> </a:t>
            </a:r>
            <a:r>
              <a:rPr lang="en-IN" sz="2200" b="1" dirty="0">
                <a:latin typeface="Times New Roman" pitchFamily="18" charset="0"/>
                <a:cs typeface="Times New Roman" pitchFamily="18" charset="0"/>
              </a:rPr>
              <a:t>Attribute Information:</a:t>
            </a:r>
            <a:r>
              <a:rPr lang="en-US" sz="2400" dirty="0">
                <a:latin typeface="Times New Roman" pitchFamily="18" charset="0"/>
                <a:cs typeface="Times New Roman" pitchFamily="18" charset="0"/>
              </a:rPr>
              <a:t>age, anemia, high blood pressure , creatinine phosphokinase (CPK) , diabetes , ejection fraction ,  platelets , sex , serum creatinine , serum sodium , smoking , time , death event </a:t>
            </a:r>
            <a:r>
              <a:rPr lang="en-US" dirty="0"/>
              <a:t>.</a:t>
            </a:r>
            <a:endParaRPr lang="en-IN" sz="22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785818"/>
          </a:xfrm>
        </p:spPr>
        <p:txBody>
          <a:bodyPr>
            <a:normAutofit/>
          </a:bodyPr>
          <a:lstStyle/>
          <a:p>
            <a:r>
              <a:rPr lang="en-IN" b="1" dirty="0">
                <a:latin typeface="Times New Roman" pitchFamily="18" charset="0"/>
                <a:cs typeface="Times New Roman" pitchFamily="18" charset="0"/>
              </a:rPr>
              <a:t>Design Workflow</a:t>
            </a:r>
            <a:endParaRPr lang="en-IN" dirty="0"/>
          </a:p>
        </p:txBody>
      </p:sp>
      <p:sp>
        <p:nvSpPr>
          <p:cNvPr id="4" name="Rectangle 3"/>
          <p:cNvSpPr/>
          <p:nvPr/>
        </p:nvSpPr>
        <p:spPr>
          <a:xfrm>
            <a:off x="464315" y="1268760"/>
            <a:ext cx="8215370" cy="786754"/>
          </a:xfrm>
          <a:prstGeom prst="rect">
            <a:avLst/>
          </a:prstGeom>
        </p:spPr>
        <p:txBody>
          <a:bodyPr wrap="square">
            <a:spAutoFit/>
          </a:bodyPr>
          <a:lstStyle/>
          <a:p>
            <a:pPr algn="just">
              <a:lnSpc>
                <a:spcPct val="150000"/>
              </a:lnSpc>
            </a:pPr>
            <a:r>
              <a:rPr lang="en-IN" sz="1600" dirty="0">
                <a:latin typeface="Times New Roman" pitchFamily="18" charset="0"/>
                <a:cs typeface="Times New Roman" pitchFamily="18" charset="0"/>
              </a:rPr>
              <a:t>The purpose of this project is to propose a method for building a model for Survival of heart patients using various machine learning algorithms. </a:t>
            </a:r>
          </a:p>
        </p:txBody>
      </p:sp>
      <p:pic>
        <p:nvPicPr>
          <p:cNvPr id="8" name="Picture 7">
            <a:extLst>
              <a:ext uri="{FF2B5EF4-FFF2-40B4-BE49-F238E27FC236}">
                <a16:creationId xmlns:a16="http://schemas.microsoft.com/office/drawing/2014/main" id="{AC790D08-8208-4A2E-9590-AB3C4D19C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15" y="2276872"/>
            <a:ext cx="7708085" cy="40324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3096</TotalTime>
  <Words>841</Words>
  <Application>Microsoft Office PowerPoint</Application>
  <PresentationFormat>On-screen Show (4:3)</PresentationFormat>
  <Paragraphs>137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Predict survival of patients with heart failure using Various Machine Learning Algorithms</vt:lpstr>
      <vt:lpstr>Contents</vt:lpstr>
      <vt:lpstr>Introduction</vt:lpstr>
      <vt:lpstr>Literature Survey</vt:lpstr>
      <vt:lpstr>Literature Survey</vt:lpstr>
      <vt:lpstr>Literature Survey</vt:lpstr>
      <vt:lpstr>Problem Statement</vt:lpstr>
      <vt:lpstr>About Dataset</vt:lpstr>
      <vt:lpstr>Design Workflow</vt:lpstr>
      <vt:lpstr>Workflow </vt:lpstr>
      <vt:lpstr>Implementation</vt:lpstr>
      <vt:lpstr>Result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jhonson</dc:creator>
  <cp:lastModifiedBy>DELL</cp:lastModifiedBy>
  <cp:revision>82</cp:revision>
  <dcterms:created xsi:type="dcterms:W3CDTF">2018-06-12T17:38:58Z</dcterms:created>
  <dcterms:modified xsi:type="dcterms:W3CDTF">2020-07-30T03:37:22Z</dcterms:modified>
</cp:coreProperties>
</file>