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74" r:id="rId2"/>
    <p:sldId id="271" r:id="rId3"/>
    <p:sldId id="257" r:id="rId4"/>
    <p:sldId id="258" r:id="rId5"/>
    <p:sldId id="262" r:id="rId6"/>
    <p:sldId id="268" r:id="rId7"/>
    <p:sldId id="259" r:id="rId8"/>
    <p:sldId id="267" r:id="rId9"/>
    <p:sldId id="260" r:id="rId10"/>
    <p:sldId id="264" r:id="rId11"/>
    <p:sldId id="265" r:id="rId12"/>
    <p:sldId id="266"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9403"/>
    <a:srgbClr val="FEFCC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56" autoAdjust="0"/>
    <p:restoredTop sz="94660"/>
  </p:normalViewPr>
  <p:slideViewPr>
    <p:cSldViewPr>
      <p:cViewPr>
        <p:scale>
          <a:sx n="75" d="100"/>
          <a:sy n="75" d="100"/>
        </p:scale>
        <p:origin x="-1218"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F7A0EC-F46A-4CB9-B5F2-5ABA3E5A3DF0}" type="datetimeFigureOut">
              <a:rPr lang="en-US" smtClean="0"/>
              <a:pPr/>
              <a:t>4/12/2023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10A7C8-A45B-47AD-9B99-3FFDFCE627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10A7C8-A45B-47AD-9B99-3FFDFCE6274A}"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838222A-8C30-475A-AA10-7D28A37EDE10}" type="datetimeFigureOut">
              <a:rPr lang="en-US" smtClean="0"/>
              <a:pPr/>
              <a:t>4/12/2023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F851B29D-F52A-48E0-AFD2-BDA76182B8D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38222A-8C30-475A-AA10-7D28A37EDE10}" type="datetimeFigureOut">
              <a:rPr lang="en-US" smtClean="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51B29D-F52A-48E0-AFD2-BDA76182B8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38222A-8C30-475A-AA10-7D28A37EDE10}" type="datetimeFigureOut">
              <a:rPr lang="en-US" smtClean="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51B29D-F52A-48E0-AFD2-BDA76182B8D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38222A-8C30-475A-AA10-7D28A37EDE10}" type="datetimeFigureOut">
              <a:rPr lang="en-US" smtClean="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51B29D-F52A-48E0-AFD2-BDA76182B8D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838222A-8C30-475A-AA10-7D28A37EDE10}" type="datetimeFigureOut">
              <a:rPr lang="en-US" smtClean="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51B29D-F52A-48E0-AFD2-BDA76182B8D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38222A-8C30-475A-AA10-7D28A37EDE10}" type="datetimeFigureOut">
              <a:rPr lang="en-US" smtClean="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51B29D-F52A-48E0-AFD2-BDA76182B8D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38222A-8C30-475A-AA10-7D28A37EDE10}" type="datetimeFigureOut">
              <a:rPr lang="en-US" smtClean="0"/>
              <a:pPr/>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851B29D-F52A-48E0-AFD2-BDA76182B8D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838222A-8C30-475A-AA10-7D28A37EDE10}" type="datetimeFigureOut">
              <a:rPr lang="en-US" smtClean="0"/>
              <a:pPr/>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51B29D-F52A-48E0-AFD2-BDA76182B8D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38222A-8C30-475A-AA10-7D28A37EDE10}" type="datetimeFigureOut">
              <a:rPr lang="en-US" smtClean="0"/>
              <a:pPr/>
              <a:t>4/12/2023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851B29D-F52A-48E0-AFD2-BDA76182B8D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38222A-8C30-475A-AA10-7D28A37EDE10}" type="datetimeFigureOut">
              <a:rPr lang="en-US" smtClean="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51B29D-F52A-48E0-AFD2-BDA76182B8D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838222A-8C30-475A-AA10-7D28A37EDE10}" type="datetimeFigureOut">
              <a:rPr lang="en-US" smtClean="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F851B29D-F52A-48E0-AFD2-BDA76182B8D4}"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838222A-8C30-475A-AA10-7D28A37EDE10}" type="datetimeFigureOut">
              <a:rPr lang="en-US" smtClean="0"/>
              <a:pPr/>
              <a:t>4/12/2023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51B29D-F52A-48E0-AFD2-BDA76182B8D4}"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prathamtripathi/drug-classificat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57224" y="2857496"/>
            <a:ext cx="7851648" cy="1828800"/>
          </a:xfrm>
        </p:spPr>
        <p:txBody>
          <a:bodyPr>
            <a:noAutofit/>
          </a:bodyPr>
          <a:lstStyle/>
          <a:p>
            <a:pPr algn="ctr"/>
            <a:r>
              <a:rPr lang="en-IN" sz="5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r>
            <a:br>
              <a:rPr lang="en-IN" sz="5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IN" sz="5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r>
            <a:br>
              <a:rPr lang="en-IN" sz="5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IN" sz="5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r>
            <a:br>
              <a:rPr lang="en-IN" sz="5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IN" sz="5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r>
            <a:br>
              <a:rPr lang="en-IN" sz="5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IN" sz="5400"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Rajeswari</a:t>
            </a:r>
            <a:r>
              <a:rPr lang="en-IN" sz="5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t>
            </a:r>
            <a:r>
              <a:rPr lang="en-IN" sz="5400"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Vedachalam</a:t>
            </a:r>
            <a:r>
              <a:rPr lang="en-IN" sz="5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Government Arts </a:t>
            </a:r>
            <a:r>
              <a:rPr lang="en-IN" sz="5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college</a:t>
            </a:r>
            <a:br>
              <a:rPr lang="en-IN" sz="5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IN" sz="5400"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Chengalpattu</a:t>
            </a:r>
            <a:r>
              <a:rPr lang="en-IN" sz="5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t>
            </a:r>
            <a:endParaRPr lang="en-US" sz="540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5" name="Subtitle 4"/>
          <p:cNvSpPr>
            <a:spLocks noGrp="1"/>
          </p:cNvSpPr>
          <p:nvPr>
            <p:ph type="subTitle" idx="1"/>
          </p:nvPr>
        </p:nvSpPr>
        <p:spPr>
          <a:xfrm>
            <a:off x="714348" y="4572008"/>
            <a:ext cx="7854696" cy="1752600"/>
          </a:xfrm>
        </p:spPr>
        <p:txBody>
          <a:bodyPr>
            <a:normAutofit/>
            <a:scene3d>
              <a:camera prst="orthographicFront"/>
              <a:lightRig rig="balanced" dir="t">
                <a:rot lat="0" lon="0" rev="2100000"/>
              </a:lightRig>
            </a:scene3d>
            <a:sp3d extrusionH="57150" prstMaterial="metal">
              <a:bevelT w="38100" h="25400"/>
              <a:contourClr>
                <a:schemeClr val="bg2"/>
              </a:contourClr>
            </a:sp3d>
          </a:bodyPr>
          <a:lstStyle/>
          <a:p>
            <a:pPr algn="ctr"/>
            <a:endParaRPr lang="en-IN" sz="2800" b="1" dirty="0" smtClean="0">
              <a:ln w="50800"/>
              <a:solidFill>
                <a:schemeClr val="bg1">
                  <a:shade val="50000"/>
                </a:schemeClr>
              </a:solidFill>
            </a:endParaRPr>
          </a:p>
          <a:p>
            <a:pPr algn="ctr"/>
            <a:r>
              <a:rPr lang="en-IN" sz="3600" b="1" dirty="0" smtClean="0">
                <a:ln w="50800"/>
                <a:solidFill>
                  <a:schemeClr val="bg1">
                    <a:shade val="50000"/>
                  </a:schemeClr>
                </a:solidFill>
              </a:rPr>
              <a:t>PG Department of B.sc </a:t>
            </a:r>
            <a:r>
              <a:rPr lang="en-IN" sz="3600" b="1" dirty="0" smtClean="0">
                <a:ln w="50800"/>
                <a:solidFill>
                  <a:schemeClr val="bg1">
                    <a:shade val="50000"/>
                  </a:schemeClr>
                </a:solidFill>
              </a:rPr>
              <a:t>Computer Science</a:t>
            </a:r>
            <a:endParaRPr lang="en-US" sz="3600" b="1" dirty="0">
              <a:ln w="50800"/>
              <a:solidFill>
                <a:schemeClr val="bg1">
                  <a:shade val="50000"/>
                </a:schemeClr>
              </a:solidFill>
            </a:endParaRPr>
          </a:p>
        </p:txBody>
      </p:sp>
      <p:pic>
        <p:nvPicPr>
          <p:cNvPr id="6" name="Picture 5" descr="monisha.jpg"/>
          <p:cNvPicPr>
            <a:picLocks noChangeAspect="1"/>
          </p:cNvPicPr>
          <p:nvPr/>
        </p:nvPicPr>
        <p:blipFill>
          <a:blip r:embed="rId2"/>
          <a:stretch>
            <a:fillRect/>
          </a:stretch>
        </p:blipFill>
        <p:spPr>
          <a:xfrm>
            <a:off x="3143240" y="642918"/>
            <a:ext cx="2619375" cy="17430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Model Implementation:</a:t>
            </a:r>
            <a:endParaRPr lang="en-US" dirty="0"/>
          </a:p>
        </p:txBody>
      </p:sp>
      <p:sp>
        <p:nvSpPr>
          <p:cNvPr id="3" name="Content Placeholder 2"/>
          <p:cNvSpPr>
            <a:spLocks noGrp="1"/>
          </p:cNvSpPr>
          <p:nvPr>
            <p:ph idx="1"/>
          </p:nvPr>
        </p:nvSpPr>
        <p:spPr>
          <a:xfrm>
            <a:off x="285720" y="1928802"/>
            <a:ext cx="8229600" cy="4786346"/>
          </a:xfrm>
        </p:spPr>
        <p:txBody>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pPr>
              <a:buNone/>
            </a:pPr>
            <a:endParaRPr lang="en-IN" dirty="0" smtClean="0"/>
          </a:p>
          <a:p>
            <a:pPr>
              <a:buFont typeface="Wingdings" pitchFamily="2" charset="2"/>
              <a:buChar char="v"/>
            </a:pPr>
            <a:r>
              <a:rPr lang="en-IN" sz="2000" dirty="0" smtClean="0"/>
              <a:t>Now  we can conclude that decision tree provides a accurate results of 84%.</a:t>
            </a:r>
          </a:p>
          <a:p>
            <a:pPr>
              <a:buFont typeface="Wingdings" pitchFamily="2" charset="2"/>
              <a:buChar char="v"/>
            </a:pPr>
            <a:r>
              <a:rPr lang="en-IN" sz="2000" dirty="0" smtClean="0"/>
              <a:t>We can use decision tree to get better result you can get some insights by above methods.</a:t>
            </a:r>
          </a:p>
          <a:p>
            <a:pPr>
              <a:buFont typeface="Wingdings" pitchFamily="2" charset="2"/>
              <a:buChar char="v"/>
            </a:pPr>
            <a:endParaRPr lang="en-IN" sz="2000" dirty="0" smtClean="0"/>
          </a:p>
        </p:txBody>
      </p:sp>
      <p:pic>
        <p:nvPicPr>
          <p:cNvPr id="4" name="Picture 3" descr="Screenshot 2023-04-09 143838.png"/>
          <p:cNvPicPr>
            <a:picLocks noChangeAspect="1"/>
          </p:cNvPicPr>
          <p:nvPr/>
        </p:nvPicPr>
        <p:blipFill>
          <a:blip r:embed="rId2"/>
          <a:stretch>
            <a:fillRect/>
          </a:stretch>
        </p:blipFill>
        <p:spPr>
          <a:xfrm>
            <a:off x="785786" y="2143116"/>
            <a:ext cx="7767777" cy="29910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Conclusion:</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p:txBody>
          <a:bodyPr>
            <a:normAutofit lnSpcReduction="10000"/>
          </a:bodyPr>
          <a:lstStyle/>
          <a:p>
            <a:pPr>
              <a:buNone/>
            </a:pPr>
            <a:endParaRPr lang="en-IN" sz="2000" dirty="0" smtClean="0"/>
          </a:p>
          <a:p>
            <a:pPr>
              <a:buFont typeface="Wingdings" pitchFamily="2" charset="2"/>
              <a:buChar char="q"/>
            </a:pPr>
            <a:r>
              <a:rPr lang="en-IN" sz="2000" dirty="0" smtClean="0"/>
              <a:t> </a:t>
            </a:r>
            <a:r>
              <a:rPr lang="en-IN" sz="2000" dirty="0" smtClean="0"/>
              <a:t>   To </a:t>
            </a:r>
            <a:r>
              <a:rPr lang="en-IN" sz="2000" dirty="0" smtClean="0"/>
              <a:t>assist doctors machine learning help them in </a:t>
            </a:r>
            <a:r>
              <a:rPr lang="en-IN" sz="2000" dirty="0" err="1" smtClean="0"/>
              <a:t>diaponasis</a:t>
            </a:r>
            <a:r>
              <a:rPr lang="en-IN" sz="2000" dirty="0" smtClean="0"/>
              <a:t> of disease and reduces their burden</a:t>
            </a:r>
            <a:r>
              <a:rPr lang="en-IN" sz="2000" dirty="0" smtClean="0"/>
              <a:t>.</a:t>
            </a:r>
          </a:p>
          <a:p>
            <a:pPr>
              <a:buFont typeface="Wingdings" pitchFamily="2" charset="2"/>
              <a:buChar char="q"/>
            </a:pPr>
            <a:endParaRPr lang="en-IN" sz="2000" dirty="0" smtClean="0"/>
          </a:p>
          <a:p>
            <a:pPr>
              <a:buFont typeface="Wingdings" pitchFamily="2" charset="2"/>
              <a:buChar char="q"/>
            </a:pPr>
            <a:r>
              <a:rPr lang="en-IN" sz="2000" dirty="0" smtClean="0"/>
              <a:t>     </a:t>
            </a:r>
            <a:r>
              <a:rPr lang="en-IN" sz="2000" dirty="0" smtClean="0"/>
              <a:t>The </a:t>
            </a:r>
            <a:r>
              <a:rPr lang="en-IN" sz="2000" dirty="0" smtClean="0"/>
              <a:t>feature set finally used is ‘Age’, ‘Sex’, ‘TSH’, ‘TT4’, ‘T4U’, ‘T3’, ‘FTI’. Age and Sex have been considered as important features because Thyroid disorders are said to occur during a particular age and most particularly in females</a:t>
            </a:r>
            <a:r>
              <a:rPr lang="en-IN" sz="2000" dirty="0" smtClean="0"/>
              <a:t>.</a:t>
            </a:r>
          </a:p>
          <a:p>
            <a:pPr>
              <a:buFont typeface="Wingdings" pitchFamily="2" charset="2"/>
              <a:buChar char="q"/>
            </a:pPr>
            <a:endParaRPr lang="en-IN" sz="2000" dirty="0" smtClean="0"/>
          </a:p>
          <a:p>
            <a:pPr>
              <a:buFont typeface="Wingdings" pitchFamily="2" charset="2"/>
              <a:buChar char="q"/>
            </a:pPr>
            <a:r>
              <a:rPr lang="en-IN" sz="2000" dirty="0" smtClean="0"/>
              <a:t>     </a:t>
            </a:r>
            <a:r>
              <a:rPr lang="en-IN" sz="2000" dirty="0" smtClean="0"/>
              <a:t>2 </a:t>
            </a:r>
            <a:r>
              <a:rPr lang="en-IN" sz="2000" dirty="0" smtClean="0"/>
              <a:t>classes of Thyroid disorders namely </a:t>
            </a:r>
            <a:r>
              <a:rPr lang="en-IN" sz="2000" dirty="0" err="1" smtClean="0"/>
              <a:t>Hyperthyroid,Hypothyroidcan</a:t>
            </a:r>
            <a:r>
              <a:rPr lang="en-IN" sz="2000" dirty="0" smtClean="0"/>
              <a:t> be classified</a:t>
            </a:r>
            <a:r>
              <a:rPr lang="en-IN" sz="2000" dirty="0" smtClean="0"/>
              <a:t>.</a:t>
            </a:r>
          </a:p>
          <a:p>
            <a:pPr>
              <a:buFont typeface="Wingdings" pitchFamily="2" charset="2"/>
              <a:buChar char="q"/>
            </a:pPr>
            <a:endParaRPr lang="en-IN" sz="2000" dirty="0" smtClean="0"/>
          </a:p>
          <a:p>
            <a:pPr>
              <a:buFont typeface="Wingdings" pitchFamily="2" charset="2"/>
              <a:buChar char="q"/>
            </a:pPr>
            <a:r>
              <a:rPr lang="en-IN" sz="2000" dirty="0" smtClean="0"/>
              <a:t>Health care  professionals to cures the disease with in a short time and with less expenditure.</a:t>
            </a:r>
          </a:p>
          <a:p>
            <a:endParaRPr lang="en-IN" sz="2000" dirty="0" smtClean="0"/>
          </a:p>
          <a:p>
            <a:endParaRPr lang="en-US" sz="2000" dirty="0"/>
          </a:p>
        </p:txBody>
      </p:sp>
    </p:spTree>
  </p:cSld>
  <p:clrMapOvr>
    <a:masterClrMapping/>
  </p:clrMapOvr>
  <p:transition>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References:</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p:txBody>
          <a:bodyPr>
            <a:normAutofit/>
          </a:bodyPr>
          <a:lstStyle/>
          <a:p>
            <a:pPr lvl="0">
              <a:buFont typeface="Wingdings" pitchFamily="2" charset="2"/>
              <a:buChar char="v"/>
            </a:pPr>
            <a:r>
              <a:rPr lang="en-US" sz="1600" dirty="0" smtClean="0"/>
              <a:t>Alyas, Tahir, et al. "Empirical method for thyroid disease classification using a machine learning approach." BioMed Research International 2022 (2022).</a:t>
            </a:r>
          </a:p>
          <a:p>
            <a:pPr lvl="0">
              <a:buNone/>
            </a:pPr>
            <a:endParaRPr lang="en-US" sz="1600" dirty="0" smtClean="0"/>
          </a:p>
          <a:p>
            <a:pPr lvl="0">
              <a:buFont typeface="Wingdings" pitchFamily="2" charset="2"/>
              <a:buChar char="v"/>
            </a:pPr>
            <a:r>
              <a:rPr lang="en-US" sz="1600" dirty="0" smtClean="0"/>
              <a:t>Moon, Jae Hoon, and Steven R. Steinhubl. "Digital medicine in thyroidology: a new era of managing thyroid disease." Endocrinology and Metabolism 34.2 (2019): 124-131. </a:t>
            </a:r>
          </a:p>
          <a:p>
            <a:pPr lvl="0">
              <a:buFont typeface="Wingdings" pitchFamily="2" charset="2"/>
              <a:buChar char="v"/>
            </a:pPr>
            <a:endParaRPr lang="en-US" sz="1600" dirty="0" smtClean="0"/>
          </a:p>
          <a:p>
            <a:pPr lvl="0">
              <a:buFont typeface="Wingdings" pitchFamily="2" charset="2"/>
              <a:buChar char="v"/>
            </a:pPr>
            <a:r>
              <a:rPr lang="en-US" sz="1600" dirty="0" smtClean="0"/>
              <a:t>Razia, Shaik, P. Siva Kumar, and A. Srinivasa Rao. "Machine learning techniques for thyroid disease diagnosis: a systematic review." Modern Approaches in Machine Learning and Cognitive Science: A Walkthrough: Latest Trends in AI (2020): 203-212.</a:t>
            </a:r>
          </a:p>
          <a:p>
            <a:pPr lvl="0">
              <a:buFont typeface="Wingdings" pitchFamily="2" charset="2"/>
              <a:buChar char="v"/>
            </a:pPr>
            <a:endParaRPr lang="en-US" sz="1600" dirty="0" smtClean="0"/>
          </a:p>
          <a:p>
            <a:pPr lvl="0">
              <a:buFont typeface="Wingdings" pitchFamily="2" charset="2"/>
              <a:buChar char="v"/>
            </a:pPr>
            <a:r>
              <a:rPr lang="en-US" sz="1600" dirty="0" smtClean="0"/>
              <a:t>Asif, Md Asfi-Ar-Raihan, et al. "Computer aided diagnosis of thyroid disease using machine learning algorithms." 2020 11th International Conference on Electrical and Computer Engineering (ICECE). IEEE, 2020.</a:t>
            </a:r>
          </a:p>
          <a:p>
            <a:pPr lvl="0">
              <a:buFont typeface="Wingdings" pitchFamily="2" charset="2"/>
              <a:buChar char="v"/>
            </a:pPr>
            <a:endParaRPr lang="en-US" sz="1600" dirty="0" smtClean="0"/>
          </a:p>
          <a:p>
            <a:pPr lvl="0">
              <a:buFont typeface="Wingdings" pitchFamily="2" charset="2"/>
              <a:buChar char="v"/>
            </a:pPr>
            <a:r>
              <a:rPr lang="en-US" sz="1600" dirty="0" smtClean="0"/>
              <a:t>Turken, Orhan, et al. "Breast cancer in association with thyroid disorders." Breast Cancer Research 5.5 (2003): 1-4.</a:t>
            </a:r>
          </a:p>
          <a:p>
            <a:endParaRPr lang="en-US" sz="1800" dirty="0"/>
          </a:p>
        </p:txBody>
      </p:sp>
    </p:spTree>
  </p:cSld>
  <p:clrMapOvr>
    <a:masterClrMapping/>
  </p:clrMapOvr>
  <p:transition>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999.png"/>
          <p:cNvPicPr>
            <a:picLocks noChangeAspect="1"/>
          </p:cNvPicPr>
          <p:nvPr/>
        </p:nvPicPr>
        <p:blipFill>
          <a:blip r:embed="rId2"/>
          <a:stretch>
            <a:fillRect/>
          </a:stretch>
        </p:blipFill>
        <p:spPr>
          <a:xfrm>
            <a:off x="1285853" y="1316476"/>
            <a:ext cx="6619920" cy="4255664"/>
          </a:xfrm>
          <a:prstGeom prst="rect">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142984"/>
            <a:ext cx="7858180" cy="2214578"/>
          </a:xfrm>
          <a:effectLst>
            <a:glow rad="139700">
              <a:schemeClr val="accent6">
                <a:satMod val="175000"/>
                <a:alpha val="40000"/>
              </a:schemeClr>
            </a:glow>
          </a:effectLst>
        </p:spPr>
        <p:txBody>
          <a:bodyPr>
            <a:scene3d>
              <a:camera prst="orthographicFront"/>
              <a:lightRig rig="freezing" dir="t">
                <a:rot lat="0" lon="0" rev="5640000"/>
              </a:lightRig>
            </a:scene3d>
            <a:sp3d extrusionH="57150" prstMaterial="flat">
              <a:bevelT w="82550" h="38100" prst="coolSlant"/>
              <a:contourClr>
                <a:schemeClr val="tx2"/>
              </a:contourClr>
            </a:sp3d>
          </a:bodyPr>
          <a:lstStyle/>
          <a:p>
            <a:pPr algn="ctr"/>
            <a:r>
              <a:rPr lang="en-IN" dirty="0" smtClean="0">
                <a:ln>
                  <a:solidFill>
                    <a:schemeClr val="tx1"/>
                  </a:solidFill>
                </a:ln>
                <a:solidFill>
                  <a:schemeClr val="accent2">
                    <a:lumMod val="75000"/>
                  </a:schemeClr>
                </a:solidFill>
                <a:effectLst>
                  <a:outerShdw blurRad="38100" dist="38100" dir="2700000" algn="tl">
                    <a:srgbClr val="000000">
                      <a:alpha val="43137"/>
                    </a:srgbClr>
                  </a:outerShdw>
                </a:effectLst>
                <a:latin typeface="+mn-lt"/>
              </a:rPr>
              <a:t>THYROID DISEASE CLASSIFICATION</a:t>
            </a:r>
            <a:endParaRPr lang="en-US" dirty="0">
              <a:ln>
                <a:solidFill>
                  <a:schemeClr val="tx1"/>
                </a:solidFill>
              </a:ln>
              <a:solidFill>
                <a:schemeClr val="accent2">
                  <a:lumMod val="75000"/>
                </a:schemeClr>
              </a:solidFill>
              <a:effectLst>
                <a:outerShdw blurRad="38100" dist="38100" dir="2700000" algn="tl">
                  <a:srgbClr val="000000">
                    <a:alpha val="43137"/>
                  </a:srgbClr>
                </a:outerShdw>
              </a:effectLst>
              <a:latin typeface="+mn-lt"/>
            </a:endParaRPr>
          </a:p>
        </p:txBody>
      </p:sp>
      <p:sp>
        <p:nvSpPr>
          <p:cNvPr id="3" name="Subtitle 2"/>
          <p:cNvSpPr>
            <a:spLocks noGrp="1"/>
          </p:cNvSpPr>
          <p:nvPr>
            <p:ph type="subTitle" idx="1"/>
          </p:nvPr>
        </p:nvSpPr>
        <p:spPr>
          <a:xfrm>
            <a:off x="642910" y="4286256"/>
            <a:ext cx="7926134" cy="1824038"/>
          </a:xfrm>
        </p:spPr>
        <p:txBody>
          <a:bodyPr>
            <a:normAutofit fontScale="85000" lnSpcReduction="20000"/>
          </a:bodyPr>
          <a:lstStyle/>
          <a:p>
            <a:pPr algn="just"/>
            <a:r>
              <a:rPr lang="en-IN" sz="3300" u="sng" dirty="0" smtClean="0">
                <a:solidFill>
                  <a:schemeClr val="accent3">
                    <a:lumMod val="60000"/>
                    <a:lumOff val="40000"/>
                  </a:schemeClr>
                </a:solidFill>
                <a:latin typeface="Bahnschrift" pitchFamily="34" charset="0"/>
              </a:rPr>
              <a:t>TEAM MEMBERS:</a:t>
            </a:r>
          </a:p>
          <a:p>
            <a:pPr algn="just"/>
            <a:r>
              <a:rPr lang="en-IN" dirty="0" smtClean="0">
                <a:solidFill>
                  <a:schemeClr val="tx2"/>
                </a:solidFill>
              </a:rPr>
              <a:t>1.E.Sathyapriya</a:t>
            </a:r>
          </a:p>
          <a:p>
            <a:pPr algn="just"/>
            <a:r>
              <a:rPr lang="en-IN" dirty="0" smtClean="0">
                <a:solidFill>
                  <a:schemeClr val="tx2"/>
                </a:solidFill>
              </a:rPr>
              <a:t>2.S.Sharmiladevi</a:t>
            </a:r>
          </a:p>
          <a:p>
            <a:pPr algn="just"/>
            <a:r>
              <a:rPr lang="en-IN" dirty="0" smtClean="0">
                <a:solidFill>
                  <a:schemeClr val="tx2"/>
                </a:solidFill>
              </a:rPr>
              <a:t>3.M.Nivetha</a:t>
            </a:r>
          </a:p>
          <a:p>
            <a:pPr algn="just"/>
            <a:r>
              <a:rPr lang="en-IN" dirty="0" smtClean="0">
                <a:solidFill>
                  <a:schemeClr val="tx2"/>
                </a:solidFill>
              </a:rPr>
              <a:t>4.J.Narmatha</a:t>
            </a:r>
            <a:endParaRPr lang="en-US" dirty="0">
              <a:solidFill>
                <a:schemeClr val="tx2"/>
              </a:solidFill>
            </a:endParaRPr>
          </a:p>
        </p:txBody>
      </p:sp>
      <p:pic>
        <p:nvPicPr>
          <p:cNvPr id="4" name="Picture 3" descr="thyroid+antibodies.jpeg"/>
          <p:cNvPicPr>
            <a:picLocks noChangeAspect="1"/>
          </p:cNvPicPr>
          <p:nvPr/>
        </p:nvPicPr>
        <p:blipFill>
          <a:blip r:embed="rId2" cstate="print"/>
          <a:stretch>
            <a:fillRect/>
          </a:stretch>
        </p:blipFill>
        <p:spPr>
          <a:xfrm>
            <a:off x="3643306" y="3714752"/>
            <a:ext cx="4921050" cy="2767598"/>
          </a:xfrm>
          <a:prstGeom prst="rect">
            <a:avLst/>
          </a:prstGeom>
          <a:ln>
            <a:noFill/>
          </a:ln>
          <a:effectLst>
            <a:outerShdw blurRad="190500" algn="tl" rotWithShape="0">
              <a:srgbClr val="000000">
                <a:alpha val="70000"/>
              </a:srgbClr>
            </a:outerShdw>
          </a:effectLst>
        </p:spPr>
      </p:pic>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r>
              <a:rPr lang="en-IN"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INTRODUCTION</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214282" y="1571612"/>
            <a:ext cx="8715436" cy="4752988"/>
          </a:xfrm>
        </p:spPr>
        <p:txBody>
          <a:bodyPr anchor="ctr">
            <a:normAutofit/>
          </a:bodyPr>
          <a:lstStyle/>
          <a:p>
            <a:r>
              <a:rPr lang="en-IN" sz="2000" dirty="0" smtClean="0">
                <a:latin typeface="Times New Roman" pitchFamily="18" charset="0"/>
                <a:cs typeface="Times New Roman" pitchFamily="18" charset="0"/>
              </a:rPr>
              <a:t>Thyroid diseases are increasing in magnitude everyday and spreading all over the world.</a:t>
            </a:r>
          </a:p>
          <a:p>
            <a:r>
              <a:rPr lang="en-IN" sz="2000" dirty="0" smtClean="0">
                <a:latin typeface="Times New Roman" pitchFamily="18" charset="0"/>
                <a:cs typeface="Times New Roman" pitchFamily="18" charset="0"/>
              </a:rPr>
              <a:t>The thyroid gland is a vascular  and one of the most important organs of the humans body.</a:t>
            </a:r>
          </a:p>
          <a:p>
            <a:r>
              <a:rPr lang="en-IN" sz="2000" dirty="0" smtClean="0">
                <a:latin typeface="Times New Roman" pitchFamily="18" charset="0"/>
                <a:cs typeface="Times New Roman" pitchFamily="18" charset="0"/>
              </a:rPr>
              <a:t>Thyroid gland secrets two harmones which helps  in controlling the metabolism of the body.</a:t>
            </a:r>
          </a:p>
          <a:p>
            <a:r>
              <a:rPr lang="en-IN" sz="2000" dirty="0" smtClean="0">
                <a:latin typeface="Times New Roman" pitchFamily="18" charset="0"/>
                <a:cs typeface="Times New Roman" pitchFamily="18" charset="0"/>
              </a:rPr>
              <a:t>Normal thyroid stimulating hormone levels generally fall between o.4 and 4.0 milliunits per liter. Tsh levels higher than 4. mU/L usually indicate an underactive thyroid (hypothyroidism), and low TSH levels below 0.4 mU/L indicate an overactive thyroid (hyperthyroidism).</a:t>
            </a:r>
          </a:p>
          <a:p>
            <a:endParaRPr lang="en-US" sz="2000" dirty="0">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8229600" cy="1143000"/>
          </a:xfrm>
        </p:spPr>
        <p:txBody>
          <a:bodyPr/>
          <a:lstStyle/>
          <a:p>
            <a:r>
              <a:rPr lang="en-IN"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Types of Thyroid Disorders:</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357158" y="1857364"/>
            <a:ext cx="8329642" cy="4467236"/>
          </a:xfrm>
        </p:spPr>
        <p:txBody>
          <a:bodyPr/>
          <a:lstStyle/>
          <a:p>
            <a:pPr algn="ctr"/>
            <a:r>
              <a:rPr lang="en-IN" dirty="0" smtClean="0"/>
              <a:t>Two types of thyroid disorders</a:t>
            </a:r>
          </a:p>
          <a:p>
            <a:pPr>
              <a:buNone/>
            </a:pPr>
            <a:endParaRPr lang="en-US" dirty="0"/>
          </a:p>
        </p:txBody>
      </p:sp>
      <p:pic>
        <p:nvPicPr>
          <p:cNvPr id="4" name="Picture 3" descr="END_thyroid_gland.gif"/>
          <p:cNvPicPr>
            <a:picLocks noChangeAspect="1"/>
          </p:cNvPicPr>
          <p:nvPr/>
        </p:nvPicPr>
        <p:blipFill>
          <a:blip r:embed="rId2"/>
          <a:stretch>
            <a:fillRect/>
          </a:stretch>
        </p:blipFill>
        <p:spPr>
          <a:xfrm>
            <a:off x="6715140" y="4643446"/>
            <a:ext cx="1866994" cy="19907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thyroid_a_enIL.jpg"/>
          <p:cNvPicPr>
            <a:picLocks noChangeAspect="1"/>
          </p:cNvPicPr>
          <p:nvPr/>
        </p:nvPicPr>
        <p:blipFill>
          <a:blip r:embed="rId3"/>
          <a:stretch>
            <a:fillRect/>
          </a:stretch>
        </p:blipFill>
        <p:spPr>
          <a:xfrm>
            <a:off x="428596" y="4857760"/>
            <a:ext cx="3053745" cy="17145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1643042" y="2786058"/>
            <a:ext cx="5929354" cy="14287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8" name="Down Arrow 7"/>
          <p:cNvSpPr/>
          <p:nvPr/>
        </p:nvSpPr>
        <p:spPr>
          <a:xfrm>
            <a:off x="1571604" y="2928934"/>
            <a:ext cx="285752" cy="714380"/>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9" name="Down Arrow 8"/>
          <p:cNvSpPr/>
          <p:nvPr/>
        </p:nvSpPr>
        <p:spPr>
          <a:xfrm>
            <a:off x="7358082" y="2928934"/>
            <a:ext cx="285752" cy="785818"/>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0" name="Rectangle 9"/>
          <p:cNvSpPr/>
          <p:nvPr/>
        </p:nvSpPr>
        <p:spPr>
          <a:xfrm>
            <a:off x="2214546" y="1785926"/>
            <a:ext cx="5000660" cy="571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Two Types of Thyroid Disorders</a:t>
            </a:r>
            <a:endParaRPr lang="en-US" dirty="0"/>
          </a:p>
        </p:txBody>
      </p:sp>
      <p:sp>
        <p:nvSpPr>
          <p:cNvPr id="11" name="Down Arrow 10"/>
          <p:cNvSpPr/>
          <p:nvPr/>
        </p:nvSpPr>
        <p:spPr>
          <a:xfrm>
            <a:off x="4357686" y="2357430"/>
            <a:ext cx="285752" cy="428628"/>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3" name="Rounded Rectangle 12"/>
          <p:cNvSpPr/>
          <p:nvPr/>
        </p:nvSpPr>
        <p:spPr>
          <a:xfrm>
            <a:off x="571472" y="3714752"/>
            <a:ext cx="2357454" cy="5715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Hyperthyroidism</a:t>
            </a:r>
            <a:endParaRPr lang="en-US" dirty="0"/>
          </a:p>
        </p:txBody>
      </p:sp>
      <p:sp>
        <p:nvSpPr>
          <p:cNvPr id="15" name="Rounded Rectangle 14"/>
          <p:cNvSpPr/>
          <p:nvPr/>
        </p:nvSpPr>
        <p:spPr>
          <a:xfrm>
            <a:off x="6286512" y="3786190"/>
            <a:ext cx="2428892" cy="5715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Hypothyroidism</a:t>
            </a:r>
            <a:endParaRPr lang="en-US" dirty="0"/>
          </a:p>
        </p:txBody>
      </p:sp>
      <p:sp>
        <p:nvSpPr>
          <p:cNvPr id="17" name="Down Arrow 16"/>
          <p:cNvSpPr/>
          <p:nvPr/>
        </p:nvSpPr>
        <p:spPr>
          <a:xfrm>
            <a:off x="1571604" y="4286256"/>
            <a:ext cx="214314" cy="500066"/>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8" name="Down Arrow 17"/>
          <p:cNvSpPr/>
          <p:nvPr/>
        </p:nvSpPr>
        <p:spPr>
          <a:xfrm>
            <a:off x="7429520" y="4357694"/>
            <a:ext cx="214314" cy="285752"/>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Tree>
  </p:cSld>
  <p:clrMapOvr>
    <a:masterClrMapping/>
  </p:clrMapOvr>
  <p:transition>
    <p:diamon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00042"/>
            <a:ext cx="8229600" cy="1143000"/>
          </a:xfrm>
        </p:spPr>
        <p:txBody>
          <a:bodyPr>
            <a:normAutofit/>
          </a:bodyPr>
          <a:lstStyle/>
          <a:p>
            <a:pPr algn="ctr"/>
            <a:r>
              <a:rPr lang="en-IN" sz="3200" b="1" u="sng"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Hypothyroism</a:t>
            </a:r>
            <a:r>
              <a:rPr lang="en-IN" sz="32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 </a:t>
            </a:r>
            <a:r>
              <a:rPr lang="en-IN" sz="32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vs </a:t>
            </a:r>
            <a:r>
              <a:rPr lang="en-IN" sz="3200" b="1" u="sng"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Hyperthyroism</a:t>
            </a:r>
            <a:r>
              <a:rPr lang="en-IN" sz="32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 </a:t>
            </a:r>
            <a:r>
              <a:rPr lang="en-IN" sz="32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Symptoms:</a:t>
            </a:r>
            <a:endParaRPr lang="en-US" sz="32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pic>
        <p:nvPicPr>
          <p:cNvPr id="5" name="Content Placeholder 4" descr="hypot.jpg"/>
          <p:cNvPicPr>
            <a:picLocks noGrp="1" noChangeAspect="1"/>
          </p:cNvPicPr>
          <p:nvPr>
            <p:ph idx="1"/>
          </p:nvPr>
        </p:nvPicPr>
        <p:blipFill>
          <a:blip r:embed="rId2"/>
          <a:stretch>
            <a:fillRect/>
          </a:stretch>
        </p:blipFill>
        <p:spPr>
          <a:xfrm>
            <a:off x="1279922" y="1935163"/>
            <a:ext cx="6584156" cy="43894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301038" cy="1357314"/>
          </a:xfrm>
        </p:spPr>
        <p:txBody>
          <a:bodyPr/>
          <a:lstStyle/>
          <a:p>
            <a:r>
              <a:rPr lang="en-IN"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Project Structure:</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9" name="Content Placeholder 8"/>
          <p:cNvSpPr>
            <a:spLocks noGrp="1"/>
          </p:cNvSpPr>
          <p:nvPr>
            <p:ph idx="1"/>
          </p:nvPr>
        </p:nvSpPr>
        <p:spPr>
          <a:xfrm>
            <a:off x="285720" y="1714488"/>
            <a:ext cx="8643998" cy="5000660"/>
          </a:xfrm>
          <a:ln>
            <a:solidFill>
              <a:schemeClr val="bg1"/>
            </a:solidFill>
          </a:ln>
        </p:spPr>
        <p:txBody>
          <a:bodyPr/>
          <a:lstStyle/>
          <a:p>
            <a:endParaRPr lang="en-US" dirty="0"/>
          </a:p>
        </p:txBody>
      </p:sp>
      <p:sp>
        <p:nvSpPr>
          <p:cNvPr id="13" name="Rounded Rectangle 12"/>
          <p:cNvSpPr/>
          <p:nvPr/>
        </p:nvSpPr>
        <p:spPr>
          <a:xfrm>
            <a:off x="571472" y="1857364"/>
            <a:ext cx="2786082" cy="714380"/>
          </a:xfrm>
          <a:prstGeom prst="roundRect">
            <a:avLst/>
          </a:prstGeom>
          <a:solidFill>
            <a:schemeClr val="accent2"/>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Data Collection And Preparation</a:t>
            </a:r>
            <a:endParaRPr lang="en-US" dirty="0">
              <a:solidFill>
                <a:schemeClr val="bg1"/>
              </a:solidFill>
            </a:endParaRPr>
          </a:p>
        </p:txBody>
      </p:sp>
      <p:sp>
        <p:nvSpPr>
          <p:cNvPr id="14" name="Rectangle 13"/>
          <p:cNvSpPr/>
          <p:nvPr/>
        </p:nvSpPr>
        <p:spPr>
          <a:xfrm>
            <a:off x="4500562" y="1714488"/>
            <a:ext cx="4429156" cy="1143008"/>
          </a:xfrm>
          <a:prstGeom prst="rect">
            <a:avLst/>
          </a:prstGeom>
          <a:solidFill>
            <a:srgbClr val="00B0F0"/>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indent="-400050" algn="ctr"/>
            <a:endParaRPr lang="en-IN" dirty="0" smtClean="0"/>
          </a:p>
          <a:p>
            <a:pPr marL="400050" indent="-400050">
              <a:buFont typeface="+mj-lt"/>
              <a:buAutoNum type="arabicPeriod"/>
            </a:pPr>
            <a:endParaRPr lang="en-IN" dirty="0" smtClean="0"/>
          </a:p>
          <a:p>
            <a:pPr marL="400050" indent="-400050">
              <a:buFont typeface="+mj-lt"/>
              <a:buAutoNum type="arabicPeriod"/>
            </a:pPr>
            <a:r>
              <a:rPr lang="en-IN" sz="1600" dirty="0" smtClean="0">
                <a:solidFill>
                  <a:schemeClr val="bg1">
                    <a:lumMod val="95000"/>
                    <a:lumOff val="5000"/>
                  </a:schemeClr>
                </a:solidFill>
              </a:rPr>
              <a:t>Download the Dataset.</a:t>
            </a:r>
          </a:p>
          <a:p>
            <a:pPr marL="400050" indent="-400050"/>
            <a:r>
              <a:rPr lang="en-US" sz="1600" u="sng" dirty="0" smtClean="0">
                <a:solidFill>
                  <a:schemeClr val="bg1">
                    <a:lumMod val="95000"/>
                    <a:lumOff val="5000"/>
                  </a:schemeClr>
                </a:solidFill>
                <a:hlinkClick r:id="rId3"/>
              </a:rPr>
              <a:t>https://www.kaggle.com/prathamtripathi/drug-classification</a:t>
            </a:r>
            <a:r>
              <a:rPr lang="en-US" sz="1600" dirty="0" smtClean="0">
                <a:solidFill>
                  <a:schemeClr val="bg1">
                    <a:lumMod val="95000"/>
                    <a:lumOff val="5000"/>
                  </a:schemeClr>
                </a:solidFill>
              </a:rPr>
              <a:t>.</a:t>
            </a:r>
          </a:p>
          <a:p>
            <a:pPr marL="400050" indent="-400050"/>
            <a:r>
              <a:rPr lang="en-IN" sz="1600" dirty="0" smtClean="0">
                <a:solidFill>
                  <a:schemeClr val="bg1">
                    <a:lumMod val="95000"/>
                    <a:lumOff val="5000"/>
                  </a:schemeClr>
                </a:solidFill>
              </a:rPr>
              <a:t>2.    Read the Dataset</a:t>
            </a:r>
            <a:endParaRPr lang="en-US" sz="1600" dirty="0" smtClean="0">
              <a:solidFill>
                <a:schemeClr val="bg1">
                  <a:lumMod val="95000"/>
                  <a:lumOff val="5000"/>
                </a:schemeClr>
              </a:solidFill>
            </a:endParaRPr>
          </a:p>
          <a:p>
            <a:pPr marL="400050" indent="-400050" algn="ctr"/>
            <a:endParaRPr lang="en-US" dirty="0" smtClean="0"/>
          </a:p>
          <a:p>
            <a:pPr marL="400050" indent="-400050" algn="ctr"/>
            <a:endParaRPr lang="en-US" dirty="0"/>
          </a:p>
        </p:txBody>
      </p:sp>
      <p:sp>
        <p:nvSpPr>
          <p:cNvPr id="15" name="Rounded Rectangle 14"/>
          <p:cNvSpPr/>
          <p:nvPr/>
        </p:nvSpPr>
        <p:spPr>
          <a:xfrm>
            <a:off x="571472" y="3214686"/>
            <a:ext cx="2786082" cy="785818"/>
          </a:xfrm>
          <a:prstGeom prst="roundRect">
            <a:avLst/>
          </a:prstGeom>
          <a:solidFill>
            <a:schemeClr val="accent2"/>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Data Pre processing</a:t>
            </a:r>
            <a:endParaRPr lang="en-US" dirty="0">
              <a:solidFill>
                <a:schemeClr val="bg1"/>
              </a:solidFill>
            </a:endParaRPr>
          </a:p>
        </p:txBody>
      </p:sp>
      <p:sp>
        <p:nvSpPr>
          <p:cNvPr id="16" name="Rectangle 15"/>
          <p:cNvSpPr/>
          <p:nvPr/>
        </p:nvSpPr>
        <p:spPr>
          <a:xfrm>
            <a:off x="4429124" y="3071810"/>
            <a:ext cx="4500594" cy="1214446"/>
          </a:xfrm>
          <a:prstGeom prst="rect">
            <a:avLst/>
          </a:prstGeom>
          <a:solidFill>
            <a:srgbClr val="00B0F0"/>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indent="-400050">
              <a:buFont typeface="+mj-lt"/>
              <a:buAutoNum type="romanLcPeriod"/>
            </a:pPr>
            <a:r>
              <a:rPr lang="en-IN" sz="1600" dirty="0" smtClean="0">
                <a:solidFill>
                  <a:schemeClr val="bg1">
                    <a:lumMod val="95000"/>
                    <a:lumOff val="5000"/>
                  </a:schemeClr>
                </a:solidFill>
              </a:rPr>
              <a:t>Checking for null values .</a:t>
            </a:r>
          </a:p>
          <a:p>
            <a:pPr marL="400050" indent="-400050">
              <a:buFont typeface="+mj-lt"/>
              <a:buAutoNum type="romanLcPeriod"/>
            </a:pPr>
            <a:r>
              <a:rPr lang="en-IN" sz="1600" dirty="0" smtClean="0">
                <a:solidFill>
                  <a:schemeClr val="bg1">
                    <a:lumMod val="95000"/>
                    <a:lumOff val="5000"/>
                  </a:schemeClr>
                </a:solidFill>
              </a:rPr>
              <a:t>Splitting the Data X and Y.</a:t>
            </a:r>
          </a:p>
          <a:p>
            <a:pPr marL="400050" indent="-400050">
              <a:buFont typeface="+mj-lt"/>
              <a:buAutoNum type="romanLcPeriod"/>
            </a:pPr>
            <a:r>
              <a:rPr lang="en-IN" sz="1600" dirty="0" smtClean="0">
                <a:solidFill>
                  <a:schemeClr val="bg1">
                    <a:lumMod val="95000"/>
                    <a:lumOff val="5000"/>
                  </a:schemeClr>
                </a:solidFill>
              </a:rPr>
              <a:t>Converting the data type.</a:t>
            </a:r>
          </a:p>
          <a:p>
            <a:pPr marL="400050" indent="-400050">
              <a:buFont typeface="+mj-lt"/>
              <a:buAutoNum type="romanLcPeriod"/>
            </a:pPr>
            <a:r>
              <a:rPr lang="en-IN" sz="1600" dirty="0" smtClean="0">
                <a:solidFill>
                  <a:schemeClr val="bg1">
                    <a:lumMod val="95000"/>
                    <a:lumOff val="5000"/>
                  </a:schemeClr>
                </a:solidFill>
              </a:rPr>
              <a:t>Splitting data into train and test.</a:t>
            </a:r>
          </a:p>
          <a:p>
            <a:pPr marL="400050" indent="-400050">
              <a:buFont typeface="+mj-lt"/>
              <a:buAutoNum type="romanLcPeriod"/>
            </a:pPr>
            <a:r>
              <a:rPr lang="en-IN" sz="1600" dirty="0" smtClean="0">
                <a:solidFill>
                  <a:schemeClr val="bg1">
                    <a:lumMod val="95000"/>
                    <a:lumOff val="5000"/>
                  </a:schemeClr>
                </a:solidFill>
              </a:rPr>
              <a:t>Handling Imbalanced Data.</a:t>
            </a:r>
            <a:endParaRPr lang="en-US" sz="1600" dirty="0">
              <a:solidFill>
                <a:schemeClr val="bg1">
                  <a:lumMod val="95000"/>
                  <a:lumOff val="5000"/>
                </a:schemeClr>
              </a:solidFill>
            </a:endParaRPr>
          </a:p>
        </p:txBody>
      </p:sp>
      <p:sp>
        <p:nvSpPr>
          <p:cNvPr id="17" name="Rounded Rectangle 16"/>
          <p:cNvSpPr/>
          <p:nvPr/>
        </p:nvSpPr>
        <p:spPr>
          <a:xfrm>
            <a:off x="571472" y="4643446"/>
            <a:ext cx="2857520" cy="857256"/>
          </a:xfrm>
          <a:prstGeom prst="roundRect">
            <a:avLst/>
          </a:prstGeom>
          <a:solidFill>
            <a:schemeClr val="accent2"/>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Exploratory Data Analysis </a:t>
            </a:r>
            <a:endParaRPr lang="en-US" dirty="0">
              <a:solidFill>
                <a:schemeClr val="bg1"/>
              </a:solidFill>
            </a:endParaRPr>
          </a:p>
        </p:txBody>
      </p:sp>
      <p:sp>
        <p:nvSpPr>
          <p:cNvPr id="19" name="Rectangle 18"/>
          <p:cNvSpPr/>
          <p:nvPr/>
        </p:nvSpPr>
        <p:spPr>
          <a:xfrm>
            <a:off x="4429124" y="4500570"/>
            <a:ext cx="4500594" cy="1143008"/>
          </a:xfrm>
          <a:prstGeom prst="rect">
            <a:avLst/>
          </a:prstGeom>
          <a:solidFill>
            <a:srgbClr val="00B0F0"/>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indent="-400050">
              <a:buFont typeface="+mj-lt"/>
              <a:buAutoNum type="romanLcPeriod"/>
            </a:pPr>
            <a:r>
              <a:rPr lang="en-IN" dirty="0" smtClean="0">
                <a:solidFill>
                  <a:schemeClr val="bg1">
                    <a:lumMod val="95000"/>
                    <a:lumOff val="5000"/>
                  </a:schemeClr>
                </a:solidFill>
              </a:rPr>
              <a:t>Descriptive Data Analysis</a:t>
            </a:r>
          </a:p>
          <a:p>
            <a:pPr marL="400050" indent="-400050">
              <a:buFont typeface="+mj-lt"/>
              <a:buAutoNum type="romanLcPeriod"/>
            </a:pPr>
            <a:r>
              <a:rPr lang="en-IN" dirty="0" smtClean="0">
                <a:solidFill>
                  <a:schemeClr val="bg1">
                    <a:lumMod val="95000"/>
                    <a:lumOff val="5000"/>
                  </a:schemeClr>
                </a:solidFill>
              </a:rPr>
              <a:t>Visual Data Analysis</a:t>
            </a:r>
            <a:endParaRPr lang="en-US" dirty="0">
              <a:solidFill>
                <a:schemeClr val="bg1">
                  <a:lumMod val="95000"/>
                  <a:lumOff val="5000"/>
                </a:schemeClr>
              </a:solidFill>
            </a:endParaRPr>
          </a:p>
        </p:txBody>
      </p:sp>
      <p:sp>
        <p:nvSpPr>
          <p:cNvPr id="20" name="Rounded Rectangle 19"/>
          <p:cNvSpPr/>
          <p:nvPr/>
        </p:nvSpPr>
        <p:spPr>
          <a:xfrm>
            <a:off x="571472" y="5786454"/>
            <a:ext cx="2928958" cy="857256"/>
          </a:xfrm>
          <a:prstGeom prst="roundRect">
            <a:avLst/>
          </a:prstGeom>
          <a:solidFill>
            <a:schemeClr val="accent2"/>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Model Building</a:t>
            </a:r>
            <a:endParaRPr lang="en-US" dirty="0">
              <a:solidFill>
                <a:schemeClr val="bg1"/>
              </a:solidFill>
            </a:endParaRPr>
          </a:p>
        </p:txBody>
      </p:sp>
      <p:sp>
        <p:nvSpPr>
          <p:cNvPr id="21" name="Rectangle 20"/>
          <p:cNvSpPr/>
          <p:nvPr/>
        </p:nvSpPr>
        <p:spPr>
          <a:xfrm>
            <a:off x="4429124" y="5857892"/>
            <a:ext cx="4500594" cy="785818"/>
          </a:xfrm>
          <a:prstGeom prst="rect">
            <a:avLst/>
          </a:prstGeom>
          <a:solidFill>
            <a:srgbClr val="00B0F0"/>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lumMod val="95000"/>
                    <a:lumOff val="5000"/>
                  </a:schemeClr>
                </a:solidFill>
              </a:rPr>
              <a:t>Training the model in Multiple  Algorithms like  Random classifier, K-NN  classification.</a:t>
            </a:r>
            <a:endParaRPr lang="en-US" dirty="0">
              <a:solidFill>
                <a:schemeClr val="bg1">
                  <a:lumMod val="95000"/>
                  <a:lumOff val="5000"/>
                </a:schemeClr>
              </a:solidFill>
            </a:endParaRPr>
          </a:p>
        </p:txBody>
      </p:sp>
      <p:sp>
        <p:nvSpPr>
          <p:cNvPr id="22" name="Right Arrow 21"/>
          <p:cNvSpPr/>
          <p:nvPr/>
        </p:nvSpPr>
        <p:spPr>
          <a:xfrm>
            <a:off x="3500430" y="2071678"/>
            <a:ext cx="785818" cy="357190"/>
          </a:xfrm>
          <a:prstGeom prst="rightArrow">
            <a:avLst/>
          </a:prstGeom>
          <a:solidFill>
            <a:schemeClr val="bg1"/>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3500430" y="3429000"/>
            <a:ext cx="785818" cy="357190"/>
          </a:xfrm>
          <a:prstGeom prst="right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ight Arrow 24"/>
          <p:cNvSpPr/>
          <p:nvPr/>
        </p:nvSpPr>
        <p:spPr>
          <a:xfrm>
            <a:off x="3500430" y="4786322"/>
            <a:ext cx="785818" cy="357190"/>
          </a:xfrm>
          <a:prstGeom prst="right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ight Arrow 25"/>
          <p:cNvSpPr/>
          <p:nvPr/>
        </p:nvSpPr>
        <p:spPr>
          <a:xfrm>
            <a:off x="3571868" y="6000768"/>
            <a:ext cx="714380" cy="357190"/>
          </a:xfrm>
          <a:prstGeom prst="right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lstStyle/>
          <a:p>
            <a:r>
              <a:rPr lang="en-IN"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METHODOLOGY</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357158" y="1643050"/>
            <a:ext cx="8501122" cy="5072098"/>
          </a:xfrm>
        </p:spPr>
        <p:txBody>
          <a:bodyPr>
            <a:normAutofit/>
          </a:bodyPr>
          <a:lstStyle/>
          <a:p>
            <a:r>
              <a:rPr lang="en-IN" sz="1800" dirty="0" smtClean="0"/>
              <a:t>Machine learning models are powerful use to efficiently and effectively perform vital tasks and solve complex probems.</a:t>
            </a:r>
          </a:p>
          <a:p>
            <a:r>
              <a:rPr lang="en-IN" sz="1800" dirty="0" smtClean="0"/>
              <a:t>M.L plays a deciding role in predicting the accurate result.</a:t>
            </a:r>
          </a:p>
          <a:p>
            <a:r>
              <a:rPr lang="en-IN" sz="1800" dirty="0" smtClean="0"/>
              <a:t>Empathy map canvas and Brainstroming are done in mural.</a:t>
            </a:r>
          </a:p>
          <a:p>
            <a:r>
              <a:rPr lang="en-IN" sz="1800" dirty="0" smtClean="0"/>
              <a:t>Mural  enhances the </a:t>
            </a:r>
            <a:r>
              <a:rPr lang="en-IN" sz="1800" dirty="0" smtClean="0"/>
              <a:t>ability to create a safe to colloborate and contribute and lead to more innovative, impactful solutions.</a:t>
            </a:r>
          </a:p>
          <a:p>
            <a:endParaRPr lang="en-US" sz="2000" dirty="0"/>
          </a:p>
        </p:txBody>
      </p:sp>
      <p:pic>
        <p:nvPicPr>
          <p:cNvPr id="4" name="Picture 3" descr="Screenshot 2023-04-09 141846.png"/>
          <p:cNvPicPr>
            <a:picLocks noChangeAspect="1"/>
          </p:cNvPicPr>
          <p:nvPr/>
        </p:nvPicPr>
        <p:blipFill>
          <a:blip r:embed="rId2"/>
          <a:stretch>
            <a:fillRect/>
          </a:stretch>
        </p:blipFill>
        <p:spPr>
          <a:xfrm>
            <a:off x="785786" y="4357694"/>
            <a:ext cx="3075272" cy="23345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13.png"/>
          <p:cNvPicPr>
            <a:picLocks noChangeAspect="1"/>
          </p:cNvPicPr>
          <p:nvPr/>
        </p:nvPicPr>
        <p:blipFill>
          <a:blip r:embed="rId3"/>
          <a:stretch>
            <a:fillRect/>
          </a:stretch>
        </p:blipFill>
        <p:spPr>
          <a:xfrm>
            <a:off x="4572000" y="4357694"/>
            <a:ext cx="4191604" cy="2280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785786" y="3714752"/>
            <a:ext cx="3071834" cy="571504"/>
          </a:xfrm>
          <a:prstGeom prst="rect">
            <a:avLst/>
          </a:prstGeom>
          <a:ln>
            <a:solidFill>
              <a:schemeClr val="bg1"/>
            </a:solid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IN" b="1" dirty="0" smtClean="0">
                <a:solidFill>
                  <a:schemeClr val="bg1"/>
                </a:solidFill>
              </a:rPr>
              <a:t>Empathy Map Canvas</a:t>
            </a:r>
            <a:endParaRPr lang="en-US" b="1" dirty="0">
              <a:solidFill>
                <a:schemeClr val="bg1"/>
              </a:solidFill>
            </a:endParaRPr>
          </a:p>
        </p:txBody>
      </p:sp>
      <p:sp>
        <p:nvSpPr>
          <p:cNvPr id="7" name="Rectangle 6"/>
          <p:cNvSpPr/>
          <p:nvPr/>
        </p:nvSpPr>
        <p:spPr>
          <a:xfrm>
            <a:off x="4786314" y="3714752"/>
            <a:ext cx="3714776" cy="571504"/>
          </a:xfrm>
          <a:prstGeom prst="rect">
            <a:avLst/>
          </a:prstGeom>
          <a:ln>
            <a:solidFill>
              <a:schemeClr val="bg1"/>
            </a:solid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3">
            <a:schemeClr val="accent5"/>
          </a:fillRef>
          <a:effectRef idx="3">
            <a:schemeClr val="accent5"/>
          </a:effectRef>
          <a:fontRef idx="minor">
            <a:schemeClr val="lt1"/>
          </a:fontRef>
        </p:style>
        <p:txBody>
          <a:bodyPr rtlCol="0" anchor="ctr"/>
          <a:lstStyle/>
          <a:p>
            <a:pPr algn="ctr"/>
            <a:r>
              <a:rPr lang="en-IN" b="1" dirty="0" smtClean="0">
                <a:solidFill>
                  <a:schemeClr val="bg1"/>
                </a:solidFill>
              </a:rPr>
              <a:t>Brain Strom</a:t>
            </a:r>
            <a:endParaRPr lang="en-US" b="1" dirty="0">
              <a:solidFill>
                <a:schemeClr val="bg1"/>
              </a:solidFill>
            </a:endParaRPr>
          </a:p>
        </p:txBody>
      </p:sp>
    </p:spTree>
  </p:cSld>
  <p:clrMapOvr>
    <a:masterClrMapping/>
  </p:clrMapOvr>
  <p:transition>
    <p:cover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1143000"/>
          </a:xfrm>
        </p:spPr>
        <p:txBody>
          <a:bodyPr/>
          <a:lstStyle/>
          <a:p>
            <a:r>
              <a:rPr lang="en-IN"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Exploratory Data Analysis:</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142844" y="2000240"/>
            <a:ext cx="8786874" cy="4857760"/>
          </a:xfrm>
        </p:spPr>
        <p:txBody>
          <a:bodyPr>
            <a:normAutofit/>
          </a:bodyPr>
          <a:lstStyle/>
          <a:p>
            <a:pPr algn="just">
              <a:buFont typeface="Wingdings" pitchFamily="2" charset="2"/>
              <a:buChar char="q"/>
            </a:pPr>
            <a:r>
              <a:rPr lang="en-IN" sz="2000" dirty="0" smtClean="0">
                <a:latin typeface="Times New Roman" pitchFamily="18" charset="0"/>
                <a:cs typeface="Times New Roman" pitchFamily="18" charset="0"/>
              </a:rPr>
              <a:t>Exploratory  Data Analysis is an approach to analyze the data using visual techniques. It is used to discover trends, patterns, or to check assumptions with the help of statistical summary and graphical representations.</a:t>
            </a:r>
          </a:p>
        </p:txBody>
      </p:sp>
      <p:pic>
        <p:nvPicPr>
          <p:cNvPr id="4" name="Picture 3" descr="nisha.png"/>
          <p:cNvPicPr>
            <a:picLocks noChangeAspect="1"/>
          </p:cNvPicPr>
          <p:nvPr/>
        </p:nvPicPr>
        <p:blipFill>
          <a:blip r:embed="rId2" cstate="print"/>
          <a:stretch>
            <a:fillRect/>
          </a:stretch>
        </p:blipFill>
        <p:spPr>
          <a:xfrm>
            <a:off x="7429520" y="3357562"/>
            <a:ext cx="1487124" cy="15001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moni.png"/>
          <p:cNvPicPr>
            <a:picLocks noChangeAspect="1"/>
          </p:cNvPicPr>
          <p:nvPr/>
        </p:nvPicPr>
        <p:blipFill>
          <a:blip r:embed="rId3" cstate="print"/>
          <a:stretch>
            <a:fillRect/>
          </a:stretch>
        </p:blipFill>
        <p:spPr>
          <a:xfrm>
            <a:off x="7429520" y="5214950"/>
            <a:ext cx="1500198" cy="14527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Horizontal Scroll 8"/>
          <p:cNvSpPr/>
          <p:nvPr/>
        </p:nvSpPr>
        <p:spPr>
          <a:xfrm>
            <a:off x="214282" y="3643314"/>
            <a:ext cx="3786214" cy="1357322"/>
          </a:xfrm>
          <a:prstGeom prst="horizontalScroll">
            <a:avLst/>
          </a:prstGeom>
          <a:ln>
            <a:solidFill>
              <a:schemeClr val="bg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smtClean="0">
                <a:solidFill>
                  <a:schemeClr val="bg1"/>
                </a:solidFill>
              </a:rPr>
              <a:t>A heat map is data </a:t>
            </a:r>
            <a:r>
              <a:rPr lang="en-IN" dirty="0" err="1" smtClean="0">
                <a:solidFill>
                  <a:schemeClr val="bg1"/>
                </a:solidFill>
              </a:rPr>
              <a:t>anlysis</a:t>
            </a:r>
            <a:r>
              <a:rPr lang="en-IN" dirty="0" smtClean="0">
                <a:solidFill>
                  <a:schemeClr val="bg1"/>
                </a:solidFill>
              </a:rPr>
              <a:t> software that uses </a:t>
            </a:r>
            <a:r>
              <a:rPr lang="en-IN" dirty="0" err="1" smtClean="0">
                <a:solidFill>
                  <a:schemeClr val="bg1"/>
                </a:solidFill>
              </a:rPr>
              <a:t>color</a:t>
            </a:r>
            <a:r>
              <a:rPr lang="en-IN" dirty="0" smtClean="0">
                <a:solidFill>
                  <a:schemeClr val="bg1"/>
                </a:solidFill>
              </a:rPr>
              <a:t> the way a bar uses height an with.</a:t>
            </a:r>
            <a:endParaRPr lang="en-US" dirty="0">
              <a:solidFill>
                <a:schemeClr val="bg1"/>
              </a:solidFill>
            </a:endParaRPr>
          </a:p>
        </p:txBody>
      </p:sp>
      <p:sp>
        <p:nvSpPr>
          <p:cNvPr id="10" name="Horizontal Scroll 9"/>
          <p:cNvSpPr/>
          <p:nvPr/>
        </p:nvSpPr>
        <p:spPr>
          <a:xfrm>
            <a:off x="214282" y="5429264"/>
            <a:ext cx="3857652" cy="1071570"/>
          </a:xfrm>
          <a:prstGeom prst="horizontalScroll">
            <a:avLst/>
          </a:prstGeom>
          <a:ln>
            <a:solidFill>
              <a:schemeClr val="bg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smtClean="0">
                <a:solidFill>
                  <a:schemeClr val="bg1"/>
                </a:solidFill>
              </a:rPr>
              <a:t>Histogram </a:t>
            </a:r>
            <a:r>
              <a:rPr lang="en-IN" dirty="0" err="1" smtClean="0">
                <a:solidFill>
                  <a:schemeClr val="bg1"/>
                </a:solidFill>
              </a:rPr>
              <a:t>repreent</a:t>
            </a:r>
            <a:r>
              <a:rPr lang="en-IN" dirty="0" smtClean="0">
                <a:solidFill>
                  <a:schemeClr val="bg1"/>
                </a:solidFill>
              </a:rPr>
              <a:t> the frequency distribution of the data</a:t>
            </a:r>
            <a:endParaRPr lang="en-US" dirty="0">
              <a:solidFill>
                <a:schemeClr val="bg1"/>
              </a:solidFill>
            </a:endParaRPr>
          </a:p>
        </p:txBody>
      </p:sp>
      <p:sp>
        <p:nvSpPr>
          <p:cNvPr id="13" name="Left-Right Arrow 12"/>
          <p:cNvSpPr/>
          <p:nvPr/>
        </p:nvSpPr>
        <p:spPr>
          <a:xfrm>
            <a:off x="4429124" y="3786190"/>
            <a:ext cx="2357454" cy="1071570"/>
          </a:xfrm>
          <a:prstGeom prst="leftRightArrow">
            <a:avLst/>
          </a:prstGeom>
          <a:ln>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smtClean="0">
                <a:solidFill>
                  <a:schemeClr val="bg1"/>
                </a:solidFill>
              </a:rPr>
              <a:t>Heat map</a:t>
            </a:r>
            <a:endParaRPr lang="en-US" dirty="0">
              <a:solidFill>
                <a:schemeClr val="bg1"/>
              </a:solidFill>
            </a:endParaRPr>
          </a:p>
        </p:txBody>
      </p:sp>
      <p:sp>
        <p:nvSpPr>
          <p:cNvPr id="14" name="Left-Right Arrow 13"/>
          <p:cNvSpPr/>
          <p:nvPr/>
        </p:nvSpPr>
        <p:spPr>
          <a:xfrm>
            <a:off x="4500562" y="5500702"/>
            <a:ext cx="2286016" cy="1000132"/>
          </a:xfrm>
          <a:prstGeom prst="leftRightArrow">
            <a:avLst/>
          </a:prstGeom>
          <a:ln>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smtClean="0">
                <a:solidFill>
                  <a:schemeClr val="bg1"/>
                </a:solidFill>
              </a:rPr>
              <a:t>Histogram</a:t>
            </a:r>
            <a:endParaRPr lang="en-US" dirty="0">
              <a:solidFill>
                <a:schemeClr val="bg1"/>
              </a:solidFill>
            </a:endParaRPr>
          </a:p>
        </p:txBody>
      </p:sp>
    </p:spTree>
  </p:cSld>
  <p:clrMapOvr>
    <a:masterClrMapping/>
  </p:clrMapOvr>
  <p:transition>
    <p:newsfla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Classification Techniques:</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chor="b">
            <a:normAutofit lnSpcReduction="10000"/>
          </a:bodyPr>
          <a:lstStyle/>
          <a:p>
            <a:endParaRPr lang="en-IN" dirty="0" smtClean="0"/>
          </a:p>
          <a:p>
            <a:r>
              <a:rPr lang="en-IN" dirty="0" smtClean="0"/>
              <a:t>1.Decision Tree Classification.</a:t>
            </a:r>
          </a:p>
          <a:p>
            <a:endParaRPr lang="en-IN" dirty="0" smtClean="0"/>
          </a:p>
          <a:p>
            <a:r>
              <a:rPr lang="en-IN" dirty="0" smtClean="0"/>
              <a:t>2.Random Forest Classification.</a:t>
            </a:r>
          </a:p>
          <a:p>
            <a:endParaRPr lang="en-IN" dirty="0" smtClean="0"/>
          </a:p>
          <a:p>
            <a:r>
              <a:rPr lang="en-IN" dirty="0" smtClean="0"/>
              <a:t>3.K-NN Classification.</a:t>
            </a:r>
          </a:p>
          <a:p>
            <a:endParaRPr lang="en-IN" dirty="0" smtClean="0"/>
          </a:p>
          <a:p>
            <a:r>
              <a:rPr lang="en-IN" dirty="0" smtClean="0"/>
              <a:t>4.SVM Classification.</a:t>
            </a:r>
          </a:p>
          <a:p>
            <a:endParaRPr lang="en-IN" dirty="0" smtClean="0"/>
          </a:p>
          <a:p>
            <a:r>
              <a:rPr lang="en-IN" dirty="0" smtClean="0"/>
              <a:t>5.logistic </a:t>
            </a:r>
            <a:r>
              <a:rPr lang="en-IN" dirty="0" smtClean="0"/>
              <a:t>Regression Classification.</a:t>
            </a:r>
            <a:endParaRPr lang="en-US" dirty="0"/>
          </a:p>
        </p:txBody>
      </p:sp>
    </p:spTree>
  </p:cSld>
  <p:clrMapOvr>
    <a:masterClrMapping/>
  </p:clrMapOvr>
  <p:transition>
    <p:split orient="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475</TotalTime>
  <Words>563</Words>
  <Application>Microsoft Office PowerPoint</Application>
  <PresentationFormat>On-screen Show (4:3)</PresentationFormat>
  <Paragraphs>92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    Rajeswari Vedachalam Government Arts college Chengalpattu  </vt:lpstr>
      <vt:lpstr>THYROID DISEASE CLASSIFICATION</vt:lpstr>
      <vt:lpstr>INTRODUCTION</vt:lpstr>
      <vt:lpstr>Types of Thyroid Disorders:</vt:lpstr>
      <vt:lpstr>Hypothyroism vs Hyperthyroism Symptoms:</vt:lpstr>
      <vt:lpstr>Project Structure:</vt:lpstr>
      <vt:lpstr>METHODOLOGY</vt:lpstr>
      <vt:lpstr>Exploratory Data Analysis:</vt:lpstr>
      <vt:lpstr>Classification Techniques:</vt:lpstr>
      <vt:lpstr>Model Implementation:</vt:lpstr>
      <vt:lpstr>Conclusion:</vt:lpstr>
      <vt:lpstr>References:</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THYROID DISEASE CLASSIFICATION</dc:title>
  <dc:creator>ELCOT</dc:creator>
  <cp:lastModifiedBy>ELCOT</cp:lastModifiedBy>
  <cp:revision>48</cp:revision>
  <dcterms:created xsi:type="dcterms:W3CDTF">2023-04-09T06:12:57Z</dcterms:created>
  <dcterms:modified xsi:type="dcterms:W3CDTF">2023-04-12T05:01:27Z</dcterms:modified>
</cp:coreProperties>
</file>