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3"/>
  </p:notesMasterIdLst>
  <p:handoutMasterIdLst>
    <p:handoutMasterId r:id="rId14"/>
  </p:handoutMasterIdLst>
  <p:sldIdLst>
    <p:sldId id="529" r:id="rId2"/>
    <p:sldId id="495" r:id="rId3"/>
    <p:sldId id="514" r:id="rId4"/>
    <p:sldId id="515" r:id="rId5"/>
    <p:sldId id="516" r:id="rId6"/>
    <p:sldId id="530" r:id="rId7"/>
    <p:sldId id="517" r:id="rId8"/>
    <p:sldId id="531" r:id="rId9"/>
    <p:sldId id="518" r:id="rId10"/>
    <p:sldId id="520" r:id="rId11"/>
    <p:sldId id="528" r:id="rId12"/>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5" d="100"/>
          <a:sy n="95" d="100"/>
        </p:scale>
        <p:origin x="974"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2/28/2025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2/28/2025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7464BFFF-5785-4210-834C-68D643C0D313}" type="datetime3">
              <a:rPr lang="en-US" smtClean="0"/>
              <a:t>28 February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04D1023-14E1-46D7-9A23-C4DD4D550E4A}" type="datetime3">
              <a:rPr lang="en-US" smtClean="0"/>
              <a:t>28 February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DDAA4D7-E6AC-4946-91DE-64A345D960D2}" type="datetime3">
              <a:rPr lang="en-US" smtClean="0"/>
              <a:t>28 February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86D1007B-1179-4D54-BBD8-1C240C1B6357}" type="datetime3">
              <a:rPr lang="en-US" smtClean="0"/>
              <a:t>28 February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9D7D6E89-BFD8-4DBF-9AD4-2202A182EC93}" type="datetime3">
              <a:rPr lang="en-US" smtClean="0"/>
              <a:t>28 February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639A0BF9-BCBC-4F89-8D13-FBFE3CB8EF2D}" type="datetime3">
              <a:rPr lang="en-US" smtClean="0"/>
              <a:t>28 February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326F90BF-968F-4FB6-830D-72E95D7ADD99}" type="datetime3">
              <a:rPr lang="en-US" smtClean="0"/>
              <a:t>28 February 2025</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5827D90C-B3CD-4B7F-B7B7-00500BABC1E4}" type="datetime3">
              <a:rPr lang="en-US" smtClean="0"/>
              <a:t>28 February 2025</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AA8394C-3BAF-4643-98DA-D8FE9A331214}" type="datetime3">
              <a:rPr lang="en-US" smtClean="0"/>
              <a:t>28 February 2025</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BD74CA1-6DD5-407D-83AF-6D58F8897FE9}" type="datetime3">
              <a:rPr lang="en-US" smtClean="0"/>
              <a:t>28 February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7A4D5B5-75FE-499A-8A14-E447D9E5F9EF}" type="datetime3">
              <a:rPr lang="en-US" smtClean="0"/>
              <a:t>28 February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B430D974-0A30-440B-BD4E-79671B875013}" type="datetime3">
              <a:rPr lang="en-US" smtClean="0"/>
              <a:t>28 February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000" b="1" dirty="0">
                <a:solidFill>
                  <a:schemeClr val="tx1"/>
                </a:solidFill>
                <a:latin typeface="Times New Roman" pitchFamily="18" charset="0"/>
                <a:cs typeface="Times New Roman" pitchFamily="18" charset="0"/>
              </a:rPr>
              <a:t>CGB1222 – ARTIFICIAL INTELLIGENCE AND MACHINE LEARNING</a:t>
            </a:r>
            <a:br>
              <a:rPr lang="en-IN" sz="2000" b="1" dirty="0">
                <a:solidFill>
                  <a:schemeClr val="tx1"/>
                </a:solidFill>
                <a:latin typeface="Times New Roman" pitchFamily="18" charset="0"/>
                <a:cs typeface="Times New Roman" pitchFamily="18" charset="0"/>
              </a:rPr>
            </a:br>
            <a:r>
              <a:rPr lang="en-IN" sz="2000" b="1" dirty="0">
                <a:solidFill>
                  <a:schemeClr val="tx1"/>
                </a:solidFill>
                <a:latin typeface="Times New Roman" pitchFamily="18" charset="0"/>
                <a:cs typeface="Times New Roman" pitchFamily="18" charset="0"/>
              </a:rPr>
              <a:t>PROJECT REVIEW - 1</a:t>
            </a:r>
          </a:p>
        </p:txBody>
      </p:sp>
      <p:sp>
        <p:nvSpPr>
          <p:cNvPr id="7" name="Footer Placeholder 4"/>
          <p:cNvSpPr txBox="1">
            <a:spLocks/>
          </p:cNvSpPr>
          <p:nvPr/>
        </p:nvSpPr>
        <p:spPr>
          <a:xfrm>
            <a:off x="762000" y="1123950"/>
            <a:ext cx="7772400" cy="34290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Information Technology</a:t>
            </a:r>
          </a:p>
          <a:p>
            <a:pPr algn="ctr">
              <a:defRPr/>
            </a:pPr>
            <a:r>
              <a:rPr lang="en-US" sz="2500" b="1" dirty="0">
                <a:solidFill>
                  <a:schemeClr val="tx1"/>
                </a:solidFill>
                <a:latin typeface="Times New Roman" pitchFamily="18" charset="0"/>
                <a:cs typeface="Times New Roman" pitchFamily="18" charset="0"/>
              </a:rPr>
              <a:t>Academic Year: 2024 – 2025 (Even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a:t>
            </a:r>
            <a:r>
              <a:rPr lang="en-US" sz="2500" b="1" dirty="0" err="1">
                <a:solidFill>
                  <a:schemeClr val="tx1"/>
                </a:solidFill>
                <a:latin typeface="Times New Roman" pitchFamily="18" charset="0"/>
                <a:cs typeface="Times New Roman" pitchFamily="18" charset="0"/>
              </a:rPr>
              <a:t>Sathyaseelan</a:t>
            </a:r>
            <a:r>
              <a:rPr lang="en-US" sz="2500" b="1" dirty="0">
                <a:solidFill>
                  <a:schemeClr val="tx1"/>
                </a:solidFill>
                <a:latin typeface="Times New Roman" pitchFamily="18" charset="0"/>
                <a:cs typeface="Times New Roman" pitchFamily="18" charset="0"/>
              </a:rPr>
              <a:t> K</a:t>
            </a:r>
          </a:p>
          <a:p>
            <a:pPr>
              <a:defRPr/>
            </a:pPr>
            <a:r>
              <a:rPr lang="en-US" sz="2500" b="1" dirty="0">
                <a:solidFill>
                  <a:schemeClr val="tx1"/>
                </a:solidFill>
                <a:latin typeface="Times New Roman" pitchFamily="18" charset="0"/>
                <a:cs typeface="Times New Roman" pitchFamily="18" charset="0"/>
              </a:rPr>
              <a:t>Name					: 927623BIT104</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IV</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28-02-2025</a:t>
            </a:r>
          </a:p>
        </p:txBody>
      </p:sp>
      <p:sp>
        <p:nvSpPr>
          <p:cNvPr id="3" name="Slide Number Placeholder 2">
            <a:extLst>
              <a:ext uri="{FF2B5EF4-FFF2-40B4-BE49-F238E27FC236}">
                <a16:creationId xmlns:a16="http://schemas.microsoft.com/office/drawing/2014/main" id="{FAF404DD-D59C-6ACB-A6FA-A7DEA1491893}"/>
              </a:ext>
            </a:extLst>
          </p:cNvPr>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References</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Rectangle 2">
            <a:extLst>
              <a:ext uri="{FF2B5EF4-FFF2-40B4-BE49-F238E27FC236}">
                <a16:creationId xmlns:a16="http://schemas.microsoft.com/office/drawing/2014/main" id="{FAE12D48-1A08-23DC-E350-6682CA42CF91}"/>
              </a:ext>
            </a:extLst>
          </p:cNvPr>
          <p:cNvSpPr>
            <a:spLocks noGrp="1" noChangeArrowheads="1"/>
          </p:cNvSpPr>
          <p:nvPr>
            <p:ph sz="quarter" idx="1"/>
          </p:nvPr>
        </p:nvSpPr>
        <p:spPr bwMode="auto">
          <a:xfrm>
            <a:off x="850669" y="1279089"/>
            <a:ext cx="7848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Viola, P., &amp; Jones, M. (2001).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Object Detection using a Boosted Cascade of Simple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Parkhi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 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Vedaldi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&amp; Zisserman, A. (2015).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Face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British Machine Vision Conference (BMVC)</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King, D. (2009).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Dlib</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A Machine Learning Toolkit.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Machine Learning Research. </a:t>
            </a: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11</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612648" y="165735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lgn="ctr">
              <a:buNone/>
            </a:pPr>
            <a:endParaRPr lang="en-IN" b="1" dirty="0">
              <a:latin typeface="Times New Roman" pitchFamily="18" charset="0"/>
              <a:cs typeface="Times New Roman" pitchFamily="18" charset="0"/>
            </a:endParaRPr>
          </a:p>
          <a:p>
            <a:pPr marL="0" indent="0" algn="ctr">
              <a:buNone/>
            </a:pPr>
            <a:endParaRPr lang="en-IN" sz="2400" b="1" dirty="0">
              <a:latin typeface="Times New Roman" pitchFamily="18" charset="0"/>
              <a:cs typeface="Times New Roman" pitchFamily="18" charset="0"/>
            </a:endParaRPr>
          </a:p>
          <a:p>
            <a:pPr marL="0" indent="0" algn="ctr">
              <a:buNone/>
            </a:pPr>
            <a:r>
              <a:rPr lang="en-IN" sz="2400" b="1" dirty="0">
                <a:solidFill>
                  <a:schemeClr val="bg2">
                    <a:lumMod val="10000"/>
                  </a:schemeClr>
                </a:solidFill>
                <a:latin typeface="Times New Roman" panose="02020603050405020304" pitchFamily="18" charset="0"/>
                <a:cs typeface="Times New Roman" panose="02020603050405020304" pitchFamily="18" charset="0"/>
              </a:rPr>
              <a:t>Face Recognition-Based Attendance System</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Traditional attendance systems, whether manual or biometric, often suffer from inefficiencies such as time consumption, errors, and the possibility of proxy attendance. With advancements in Artificial Intelligence (AI) and Computer Vision, facial recognition technology has emerged as a reliable and automated solution for attendance tracking. The AI-Powered Smart Attendance System leverages Flask as a web framework, OpenCV for real-time video processing, and </a:t>
            </a:r>
            <a:r>
              <a:rPr lang="en-US" sz="1800" dirty="0" err="1">
                <a:latin typeface="Times New Roman" panose="02020603050405020304" pitchFamily="18" charset="0"/>
                <a:cs typeface="Times New Roman" panose="02020603050405020304" pitchFamily="18" charset="0"/>
              </a:rPr>
              <a:t>face_recognition</a:t>
            </a:r>
            <a:r>
              <a:rPr lang="en-US" sz="1800" dirty="0">
                <a:latin typeface="Times New Roman" panose="02020603050405020304" pitchFamily="18" charset="0"/>
                <a:cs typeface="Times New Roman" panose="02020603050405020304" pitchFamily="18" charset="0"/>
              </a:rPr>
              <a:t> for facial identification. This system allows users to register their faces, which are then stored as encoded features in a database. During attendance marking, the system captures a live video feed, detects faces, and matches them against the stored records. If a match is found, the attendance is logged into an SQL database with a timestamp</a:t>
            </a:r>
          </a:p>
          <a:p>
            <a:pPr algn="just"/>
            <a:endParaRPr lang="en-IN" sz="1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Traditional attendance systems, whether manual or biometric, often suffer from inefficiencies such as time consumption, errors, and the possibility of proxy attendance. With advancements in Artificial Intelligence (AI) and Computer Vision, facial recognition technology has emerged as a reliable and automated solution for attendance tracking. The AI-Powered Smart Attendance System leverages Flask as a web framework, OpenCV for real-time video processing, and </a:t>
            </a:r>
            <a:r>
              <a:rPr lang="en-US" sz="2000" dirty="0" err="1">
                <a:latin typeface="Times New Roman" panose="02020603050405020304" pitchFamily="18" charset="0"/>
                <a:cs typeface="Times New Roman" panose="02020603050405020304" pitchFamily="18" charset="0"/>
              </a:rPr>
              <a:t>face_recognition</a:t>
            </a:r>
            <a:r>
              <a:rPr lang="en-US" sz="2000" dirty="0">
                <a:latin typeface="Times New Roman" panose="02020603050405020304" pitchFamily="18" charset="0"/>
                <a:cs typeface="Times New Roman" panose="02020603050405020304" pitchFamily="18" charset="0"/>
              </a:rPr>
              <a:t> for facial identification. This system allows users to register their faces, which are then stored as encoded features in a database. During attendance marking, the system captures a live video feed, detects faces, and matches them against the stored records. If a match is found, the attendance is logged into an SQL database with a timestamp</a:t>
            </a:r>
          </a:p>
          <a:p>
            <a:pPr algn="just"/>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Method</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5" name="Rectangle 2">
            <a:extLst>
              <a:ext uri="{FF2B5EF4-FFF2-40B4-BE49-F238E27FC236}">
                <a16:creationId xmlns:a16="http://schemas.microsoft.com/office/drawing/2014/main" id="{76E90E17-BBE9-8DBF-F984-BDC851DEA1EB}"/>
              </a:ext>
            </a:extLst>
          </p:cNvPr>
          <p:cNvSpPr>
            <a:spLocks noGrp="1" noChangeArrowheads="1"/>
          </p:cNvSpPr>
          <p:nvPr>
            <p:ph sz="quarter" idx="1"/>
          </p:nvPr>
        </p:nvSpPr>
        <p:spPr bwMode="auto">
          <a:xfrm>
            <a:off x="457200" y="1224230"/>
            <a:ext cx="8001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The proposed AI-powered Smart Attendance System leverages facial recognition to automate attendance tracking, integrating Flask for backend processing and SQL for data management. The system consists of a facial recognition module using OpenCV and </a:t>
            </a:r>
            <a:r>
              <a:rPr kumimoji="0" lang="en-US" altLang="en-US" sz="1600" i="0" u="none" strike="noStrike" cap="none" normalizeH="0" baseline="0" dirty="0" err="1">
                <a:ln>
                  <a:noFill/>
                </a:ln>
                <a:solidFill>
                  <a:schemeClr val="tx1"/>
                </a:solidFill>
                <a:effectLst/>
                <a:latin typeface="Arial" panose="020B0604020202020204" pitchFamily="34" charset="0"/>
              </a:rPr>
              <a:t>Dlib</a:t>
            </a:r>
            <a:r>
              <a:rPr kumimoji="0" lang="en-US" altLang="en-US" sz="1600" i="0" u="none" strike="noStrike" cap="none" normalizeH="0" baseline="0" dirty="0">
                <a:ln>
                  <a:noFill/>
                </a:ln>
                <a:solidFill>
                  <a:schemeClr val="tx1"/>
                </a:solidFill>
                <a:effectLst/>
                <a:latin typeface="Arial" panose="020B0604020202020204" pitchFamily="34" charset="0"/>
              </a:rPr>
              <a:t> to detect and encode faces, a Flask-based backend for authentication and image processing, an SQL database for securely storing user details and attendance records, and a web dashboard providing role-based access for students and administrators. The workflow begins with user registration, where facial data is captured and stored. During attendance, the system matches live images with stored encodings and updates attendance records in the database if a match is found. Users can access attendance data through a web interface. This method ensures high accuracy, </a:t>
            </a:r>
            <a:r>
              <a:rPr kumimoji="0" lang="en-US" altLang="en-US" sz="1600" i="0" u="none" strike="noStrike" cap="none" normalizeH="0" baseline="0" dirty="0" err="1">
                <a:ln>
                  <a:noFill/>
                </a:ln>
                <a:solidFill>
                  <a:schemeClr val="tx1"/>
                </a:solidFill>
                <a:effectLst/>
                <a:latin typeface="Arial" panose="020B0604020202020204" pitchFamily="34" charset="0"/>
              </a:rPr>
              <a:t>preve</a:t>
            </a:r>
            <a:r>
              <a:rPr kumimoji="0" lang="en-US" altLang="en-US" sz="1600" i="0" u="none" strike="noStrike" cap="none" normalizeH="0" baseline="0" dirty="0">
                <a:ln>
                  <a:noFill/>
                </a:ln>
                <a:solidFill>
                  <a:schemeClr val="tx1"/>
                </a:solidFill>
                <a:effectLst/>
                <a:latin typeface="Arial" panose="020B0604020202020204" pitchFamily="34" charset="0"/>
              </a:rPr>
              <a:t>, reduces manual effort, and enhances security with contactless verification. Future enhancements include deep learning models for improved recognition, cloud integration for scalability, and mobile app support for easier access.</a:t>
            </a:r>
          </a:p>
        </p:txBody>
      </p:sp>
    </p:spTree>
    <p:extLst>
      <p:ext uri="{BB962C8B-B14F-4D97-AF65-F5344CB8AC3E}">
        <p14:creationId xmlns:p14="http://schemas.microsoft.com/office/powerpoint/2010/main"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sz="4000" b="1" dirty="0">
                <a:solidFill>
                  <a:schemeClr val="tx1"/>
                </a:solidFill>
                <a:latin typeface="Times New Roman" pitchFamily="18" charset="0"/>
                <a:cs typeface="Times New Roman" pitchFamily="18" charset="0"/>
              </a:rPr>
              <a:t>System Architecture</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8" name="Content Placeholder 7">
            <a:extLst>
              <a:ext uri="{FF2B5EF4-FFF2-40B4-BE49-F238E27FC236}">
                <a16:creationId xmlns:a16="http://schemas.microsoft.com/office/drawing/2014/main" id="{C3DC7FA7-B8D2-74AE-86BD-C6E495ED8DF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76350"/>
            <a:ext cx="8554016" cy="2895600"/>
          </a:xfrm>
        </p:spPr>
      </p:pic>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sz="4000" b="1" dirty="0">
                <a:solidFill>
                  <a:schemeClr val="tx1"/>
                </a:solidFill>
                <a:latin typeface="Times New Roman" pitchFamily="18" charset="0"/>
                <a:cs typeface="Times New Roman" pitchFamily="18" charset="0"/>
              </a:rPr>
              <a:t>Modules</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69205B87-D31D-35BC-89D0-5983FF151B58}"/>
              </a:ext>
            </a:extLst>
          </p:cNvPr>
          <p:cNvSpPr>
            <a:spLocks noGrp="1"/>
          </p:cNvSpPr>
          <p:nvPr>
            <p:ph sz="quarter"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1.Flask (Web Framework)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 Manages the web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flask_sqlalchemy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Handles database operations with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SQLAlchemy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modules like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render_template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redirect,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url_for</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flash, and request.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Face Recognition &amp; Image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face_recognition</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Detects and recognizes faces.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 (OpenCV) – Captures and processes images from the webcam.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Supports numerical operations required for face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sz="4000" b="1" dirty="0">
                <a:solidFill>
                  <a:schemeClr val="tx1"/>
                </a:solidFill>
                <a:latin typeface="Times New Roman" pitchFamily="18" charset="0"/>
                <a:cs typeface="Times New Roman" pitchFamily="18" charset="0"/>
              </a:rPr>
              <a:t>Modules</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69205B87-D31D-35BC-89D0-5983FF151B58}"/>
              </a:ext>
            </a:extLst>
          </p:cNvPr>
          <p:cNvSpPr>
            <a:spLocks noGrp="1"/>
          </p:cNvSpPr>
          <p:nvPr>
            <p:ph sz="quarter"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Database &amp; 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sqlite3 – Database for storing attendance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pickle – Saves and loads face encodings.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Manages file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Time &amp; Date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datetime – Stores timestamps for attendance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79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sz="4000" b="1" dirty="0">
                <a:solidFill>
                  <a:schemeClr val="tx1"/>
                </a:solidFill>
                <a:latin typeface="Times New Roman" pitchFamily="18" charset="0"/>
                <a:cs typeface="Times New Roman" pitchFamily="18" charset="0"/>
              </a:rPr>
              <a:t>Conclusion</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a:xfrm>
            <a:off x="457200" y="1063943"/>
            <a:ext cx="8229600" cy="3703320"/>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AI-Powered Smart Attendance System successfully automates attendance tracking using facial recognition technology. By integrating Flask for web-based interaction, OpenCV for image processing, and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SQLAlchemy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database management, the system provides a seamless and efficient way to record attendance. This eliminates the need for manual entry, reducing errors and increasing security. With the ability to register new users, recognize faces, store attendance records, and manage registered users, the system offers a practical and scalable solution for educational institutions, workplaces, and other environments where attendance monitoring is essential. Future improvements can include multi-camera support, cloud-based data storage, and enhanced AI models for better accuracy.</a:t>
            </a:r>
          </a:p>
        </p:txBody>
      </p:sp>
    </p:spTree>
    <p:extLst>
      <p:ext uri="{BB962C8B-B14F-4D97-AF65-F5344CB8AC3E}">
        <p14:creationId xmlns:p14="http://schemas.microsoft.com/office/powerpoint/2010/main" val="3458201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865</Words>
  <Application>Microsoft Office PowerPoint</Application>
  <PresentationFormat>On-screen Show (16:9)</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Gill Sans MT</vt:lpstr>
      <vt:lpstr>Times New Roman</vt:lpstr>
      <vt:lpstr>Wingdings</vt:lpstr>
      <vt:lpstr>Wingdings 3</vt:lpstr>
      <vt:lpstr>Origin</vt:lpstr>
      <vt:lpstr>CGB1222 – ARTIFICIAL INTELLIGENCE AND MACHINE LEARNING PROJECT REVIEW - 1</vt:lpstr>
      <vt:lpstr>Title of the Project</vt:lpstr>
      <vt:lpstr>Abstract </vt:lpstr>
      <vt:lpstr>Introduction</vt:lpstr>
      <vt:lpstr>Proposed Method</vt:lpstr>
      <vt:lpstr>System Architecture</vt:lpstr>
      <vt:lpstr>Modules</vt:lpstr>
      <vt:lpstr>Modules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2025-02-28T03:48:17Z</dcterms:modified>
</cp:coreProperties>
</file>