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23"/>
  </p:notesMasterIdLst>
  <p:sldIdLst>
    <p:sldId id="256" r:id="rId2"/>
    <p:sldId id="266" r:id="rId3"/>
    <p:sldId id="265" r:id="rId4"/>
    <p:sldId id="264" r:id="rId5"/>
    <p:sldId id="263" r:id="rId6"/>
    <p:sldId id="262" r:id="rId7"/>
    <p:sldId id="267" r:id="rId8"/>
    <p:sldId id="268" r:id="rId9"/>
    <p:sldId id="261" r:id="rId10"/>
    <p:sldId id="260" r:id="rId11"/>
    <p:sldId id="270" r:id="rId12"/>
    <p:sldId id="269" r:id="rId13"/>
    <p:sldId id="259" r:id="rId14"/>
    <p:sldId id="258" r:id="rId15"/>
    <p:sldId id="257" r:id="rId16"/>
    <p:sldId id="271" r:id="rId17"/>
    <p:sldId id="272" r:id="rId18"/>
    <p:sldId id="273" r:id="rId19"/>
    <p:sldId id="274" r:id="rId20"/>
    <p:sldId id="276" r:id="rId21"/>
    <p:sldId id="277"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90" d="100"/>
          <a:sy n="90" d="100"/>
        </p:scale>
        <p:origin x="-1157" y="14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FE1E801-5629-4630-B2F6-2B5CA5160484}" type="datetimeFigureOut">
              <a:rPr lang="en-US" smtClean="0"/>
              <a:pPr/>
              <a:t>1/31/2023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741F35C-FB5A-4132-B0D3-4B19FB222A8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41F35C-FB5A-4132-B0D3-4B19FB222A8D}"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8A602C5F-2BC2-4DAB-B2FE-50F5139DDD03}" type="datetimeFigureOut">
              <a:rPr lang="en-IN" smtClean="0"/>
              <a:pPr/>
              <a:t>31-01-2023</a:t>
            </a:fld>
            <a:endParaRPr lang="en-IN"/>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IN"/>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726B092A-1226-4200-A777-E77C9F3BF3FE}"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A602C5F-2BC2-4DAB-B2FE-50F5139DDD03}" type="datetimeFigureOut">
              <a:rPr lang="en-IN" smtClean="0"/>
              <a:pPr/>
              <a:t>31-01-2023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6B092A-1226-4200-A777-E77C9F3BF3FE}"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A602C5F-2BC2-4DAB-B2FE-50F5139DDD03}" type="datetimeFigureOut">
              <a:rPr lang="en-IN" smtClean="0"/>
              <a:pPr/>
              <a:t>31-01-2023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6B092A-1226-4200-A777-E77C9F3BF3FE}"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A602C5F-2BC2-4DAB-B2FE-50F5139DDD03}" type="datetimeFigureOut">
              <a:rPr lang="en-IN" smtClean="0"/>
              <a:pPr/>
              <a:t>31-01-2023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6B092A-1226-4200-A777-E77C9F3BF3FE}" type="slidenum">
              <a:rPr lang="en-IN" smtClean="0"/>
              <a:pPr/>
              <a:t>‹#›</a:t>
            </a:fld>
            <a:endParaRPr lang="en-IN"/>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8A602C5F-2BC2-4DAB-B2FE-50F5139DDD03}" type="datetimeFigureOut">
              <a:rPr lang="en-IN" smtClean="0"/>
              <a:pPr/>
              <a:t>31-01-2023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6B092A-1226-4200-A777-E77C9F3BF3FE}" type="slidenum">
              <a:rPr lang="en-IN" smtClean="0"/>
              <a:pPr/>
              <a:t>‹#›</a:t>
            </a:fld>
            <a:endParaRPr lang="en-IN"/>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8A602C5F-2BC2-4DAB-B2FE-50F5139DDD03}" type="datetimeFigureOut">
              <a:rPr lang="en-IN" smtClean="0"/>
              <a:pPr/>
              <a:t>31-01-2023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26B092A-1226-4200-A777-E77C9F3BF3FE}" type="slidenum">
              <a:rPr lang="en-IN" smtClean="0"/>
              <a:pPr/>
              <a:t>‹#›</a:t>
            </a:fld>
            <a:endParaRPr lang="en-IN"/>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8A602C5F-2BC2-4DAB-B2FE-50F5139DDD03}" type="datetimeFigureOut">
              <a:rPr lang="en-IN" smtClean="0"/>
              <a:pPr/>
              <a:t>31-01-2023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26B092A-1226-4200-A777-E77C9F3BF3FE}"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A602C5F-2BC2-4DAB-B2FE-50F5139DDD03}" type="datetimeFigureOut">
              <a:rPr lang="en-IN" smtClean="0"/>
              <a:pPr/>
              <a:t>31-01-2023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26B092A-1226-4200-A777-E77C9F3BF3FE}" type="slidenum">
              <a:rPr lang="en-IN" smtClean="0"/>
              <a:pPr/>
              <a:t>‹#›</a:t>
            </a:fld>
            <a:endParaRPr lang="en-IN"/>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602C5F-2BC2-4DAB-B2FE-50F5139DDD03}" type="datetimeFigureOut">
              <a:rPr lang="en-IN" smtClean="0"/>
              <a:pPr/>
              <a:t>31-01-2023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26B092A-1226-4200-A777-E77C9F3BF3FE}"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8A602C5F-2BC2-4DAB-B2FE-50F5139DDD03}" type="datetimeFigureOut">
              <a:rPr lang="en-IN" smtClean="0"/>
              <a:pPr/>
              <a:t>31-01-2023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26B092A-1226-4200-A777-E77C9F3BF3FE}"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8A602C5F-2BC2-4DAB-B2FE-50F5139DDD03}" type="datetimeFigureOut">
              <a:rPr lang="en-IN" smtClean="0"/>
              <a:pPr/>
              <a:t>31-01-2023</a:t>
            </a:fld>
            <a:endParaRPr lang="en-IN"/>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IN"/>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726B092A-1226-4200-A777-E77C9F3BF3FE}" type="slidenum">
              <a:rPr lang="en-IN" smtClean="0"/>
              <a:pPr/>
              <a:t>‹#›</a:t>
            </a:fld>
            <a:endParaRPr lang="en-IN"/>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8A602C5F-2BC2-4DAB-B2FE-50F5139DDD03}" type="datetimeFigureOut">
              <a:rPr lang="en-IN" smtClean="0"/>
              <a:pPr/>
              <a:t>31-01-2023</a:t>
            </a:fld>
            <a:endParaRPr lang="en-IN"/>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IN"/>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726B092A-1226-4200-A777-E77C9F3BF3FE}"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b="1" dirty="0">
                <a:solidFill>
                  <a:srgbClr val="FF0000"/>
                </a:solidFill>
              </a:rPr>
              <a:t>FLOW CONTROL</a:t>
            </a:r>
            <a:r>
              <a:rPr lang="en-IN" b="1" dirty="0">
                <a:solidFill>
                  <a:srgbClr val="00B050"/>
                </a:solidFill>
              </a:rPr>
              <a:t> IN JAVA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71472" y="214290"/>
            <a:ext cx="1459054" cy="584775"/>
          </a:xfrm>
          <a:prstGeom prst="rect">
            <a:avLst/>
          </a:prstGeom>
        </p:spPr>
        <p:txBody>
          <a:bodyPr wrap="none">
            <a:spAutoFit/>
          </a:bodyPr>
          <a:lstStyle/>
          <a:p>
            <a:r>
              <a:rPr lang="en-US" sz="3200" dirty="0">
                <a:solidFill>
                  <a:schemeClr val="accent3"/>
                </a:solidFill>
              </a:rPr>
              <a:t>Switch</a:t>
            </a:r>
          </a:p>
        </p:txBody>
      </p:sp>
      <p:sp>
        <p:nvSpPr>
          <p:cNvPr id="5" name="Rectangle 4"/>
          <p:cNvSpPr/>
          <p:nvPr/>
        </p:nvSpPr>
        <p:spPr>
          <a:xfrm>
            <a:off x="928662" y="714356"/>
            <a:ext cx="7500990" cy="923330"/>
          </a:xfrm>
          <a:prstGeom prst="rect">
            <a:avLst/>
          </a:prstGeom>
        </p:spPr>
        <p:txBody>
          <a:bodyPr wrap="square">
            <a:spAutoFit/>
          </a:bodyPr>
          <a:lstStyle/>
          <a:p>
            <a:r>
              <a:rPr lang="en-US" dirty="0"/>
              <a:t>* if several options are Available then it is not recommended to use nested if else because it reduces readability to handle this requirement we should go for SWITCH statement.</a:t>
            </a:r>
          </a:p>
        </p:txBody>
      </p:sp>
      <p:sp>
        <p:nvSpPr>
          <p:cNvPr id="6" name="Rectangle 5"/>
          <p:cNvSpPr/>
          <p:nvPr/>
        </p:nvSpPr>
        <p:spPr>
          <a:xfrm>
            <a:off x="4214810" y="1687354"/>
            <a:ext cx="4572000" cy="5447645"/>
          </a:xfrm>
          <a:prstGeom prst="rect">
            <a:avLst/>
          </a:prstGeom>
        </p:spPr>
        <p:txBody>
          <a:bodyPr wrap="square">
            <a:spAutoFit/>
          </a:bodyPr>
          <a:lstStyle/>
          <a:p>
            <a:r>
              <a:rPr lang="en-US" sz="2400" b="1" dirty="0"/>
              <a:t>*syntax:-</a:t>
            </a:r>
          </a:p>
          <a:p>
            <a:r>
              <a:rPr lang="en-US" dirty="0" err="1" smtClean="0"/>
              <a:t>Int</a:t>
            </a:r>
            <a:r>
              <a:rPr lang="en-US" dirty="0" smtClean="0"/>
              <a:t> x=2;</a:t>
            </a:r>
            <a:endParaRPr lang="en-US" dirty="0" smtClean="0"/>
          </a:p>
          <a:p>
            <a:r>
              <a:rPr lang="en-US" dirty="0" smtClean="0"/>
              <a:t>switch(x</a:t>
            </a:r>
            <a:r>
              <a:rPr lang="en-US" dirty="0" smtClean="0"/>
              <a:t>)</a:t>
            </a:r>
            <a:endParaRPr lang="en-US" dirty="0"/>
          </a:p>
          <a:p>
            <a:r>
              <a:rPr lang="en-US" dirty="0"/>
              <a:t>{</a:t>
            </a:r>
          </a:p>
          <a:p>
            <a:r>
              <a:rPr lang="en-US" dirty="0"/>
              <a:t>case </a:t>
            </a:r>
            <a:r>
              <a:rPr lang="en-US" dirty="0" smtClean="0"/>
              <a:t>1:</a:t>
            </a:r>
            <a:endParaRPr lang="en-US" dirty="0"/>
          </a:p>
          <a:p>
            <a:r>
              <a:rPr lang="en-US" dirty="0"/>
              <a:t>    action1;</a:t>
            </a:r>
          </a:p>
          <a:p>
            <a:r>
              <a:rPr lang="en-US" dirty="0"/>
              <a:t>     break;</a:t>
            </a:r>
          </a:p>
          <a:p>
            <a:r>
              <a:rPr lang="en-US" dirty="0"/>
              <a:t>case 2:</a:t>
            </a:r>
          </a:p>
          <a:p>
            <a:r>
              <a:rPr lang="en-US" dirty="0"/>
              <a:t>    action2;</a:t>
            </a:r>
          </a:p>
          <a:p>
            <a:r>
              <a:rPr lang="en-US" dirty="0"/>
              <a:t>     break;</a:t>
            </a:r>
          </a:p>
          <a:p>
            <a:r>
              <a:rPr lang="en-US" dirty="0"/>
              <a:t>case 3:</a:t>
            </a:r>
          </a:p>
          <a:p>
            <a:r>
              <a:rPr lang="en-US" dirty="0"/>
              <a:t>    action3;</a:t>
            </a:r>
          </a:p>
          <a:p>
            <a:r>
              <a:rPr lang="en-US" dirty="0"/>
              <a:t>     break;</a:t>
            </a:r>
          </a:p>
          <a:p>
            <a:r>
              <a:rPr lang="en-US" dirty="0"/>
              <a:t>case n:</a:t>
            </a:r>
          </a:p>
          <a:p>
            <a:r>
              <a:rPr lang="en-US" dirty="0"/>
              <a:t>       action n;</a:t>
            </a:r>
          </a:p>
          <a:p>
            <a:r>
              <a:rPr lang="en-US" dirty="0"/>
              <a:t>       break;</a:t>
            </a:r>
          </a:p>
          <a:p>
            <a:r>
              <a:rPr lang="en-US" dirty="0"/>
              <a:t>default:</a:t>
            </a:r>
          </a:p>
          <a:p>
            <a:r>
              <a:rPr lang="en-US" dirty="0"/>
              <a:t>     default action;</a:t>
            </a:r>
          </a:p>
          <a:p>
            <a:r>
              <a:rPr lang="en-US" dirty="0"/>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42910" y="642918"/>
            <a:ext cx="8143932" cy="3077766"/>
          </a:xfrm>
          <a:prstGeom prst="rect">
            <a:avLst/>
          </a:prstGeom>
        </p:spPr>
        <p:txBody>
          <a:bodyPr wrap="square">
            <a:spAutoFit/>
          </a:bodyPr>
          <a:lstStyle/>
          <a:p>
            <a:r>
              <a:rPr lang="en-US" sz="3200" dirty="0">
                <a:solidFill>
                  <a:schemeClr val="accent1"/>
                </a:solidFill>
              </a:rPr>
              <a:t>Conclusions:-</a:t>
            </a:r>
          </a:p>
          <a:p>
            <a:r>
              <a:rPr lang="en-US" dirty="0"/>
              <a:t>* the allowed argument types for the switch statements are </a:t>
            </a:r>
            <a:r>
              <a:rPr lang="en-US" dirty="0">
                <a:solidFill>
                  <a:schemeClr val="accent2"/>
                </a:solidFill>
              </a:rPr>
              <a:t>(byte,short char,int)  </a:t>
            </a:r>
            <a:r>
              <a:rPr lang="en-US" dirty="0"/>
              <a:t>1.4 version but 1.5 version corresponding wrapper classes  and ENUM type also allowed and 1.7 version String type also allowed.</a:t>
            </a:r>
          </a:p>
          <a:p>
            <a:endParaRPr lang="en-US" dirty="0"/>
          </a:p>
          <a:p>
            <a:r>
              <a:rPr lang="en-US" dirty="0"/>
              <a:t>* </a:t>
            </a:r>
            <a:r>
              <a:rPr lang="en-US" b="1" dirty="0">
                <a:solidFill>
                  <a:schemeClr val="accent1"/>
                </a:solidFill>
              </a:rPr>
              <a:t>CURLY BRASES ARE MANDATORY,EXCEPT SWITCH every where curly braces are optional</a:t>
            </a:r>
            <a:r>
              <a:rPr lang="en-US" b="1" dirty="0"/>
              <a:t>. </a:t>
            </a:r>
          </a:p>
          <a:p>
            <a:endParaRPr lang="en-US" dirty="0"/>
          </a:p>
          <a:p>
            <a:r>
              <a:rPr lang="en-US" dirty="0"/>
              <a:t>* </a:t>
            </a:r>
            <a:r>
              <a:rPr lang="en-US" b="1" dirty="0"/>
              <a:t>Both case ,default are optional i.e an empty switch statement is a valid java syntax</a:t>
            </a:r>
          </a:p>
        </p:txBody>
      </p:sp>
      <p:sp>
        <p:nvSpPr>
          <p:cNvPr id="3" name="Rectangle 2"/>
          <p:cNvSpPr/>
          <p:nvPr/>
        </p:nvSpPr>
        <p:spPr>
          <a:xfrm>
            <a:off x="2285984" y="4214818"/>
            <a:ext cx="4572000" cy="1754326"/>
          </a:xfrm>
          <a:prstGeom prst="rect">
            <a:avLst/>
          </a:prstGeom>
        </p:spPr>
        <p:txBody>
          <a:bodyPr>
            <a:spAutoFit/>
          </a:bodyPr>
          <a:lstStyle/>
          <a:p>
            <a:r>
              <a:rPr lang="en-US" dirty="0"/>
              <a:t>ex:-</a:t>
            </a:r>
          </a:p>
          <a:p>
            <a:r>
              <a:rPr lang="en-US" dirty="0"/>
              <a:t>int x=10;</a:t>
            </a:r>
          </a:p>
          <a:p>
            <a:r>
              <a:rPr lang="en-US" dirty="0"/>
              <a:t>switch(x)</a:t>
            </a:r>
          </a:p>
          <a:p>
            <a:r>
              <a:rPr lang="en-US" dirty="0"/>
              <a:t>{</a:t>
            </a:r>
          </a:p>
          <a:p>
            <a:endParaRPr lang="en-US" dirty="0"/>
          </a:p>
          <a:p>
            <a:r>
              <a:rPr lang="en-US" dirty="0"/>
              <a: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28596" y="642918"/>
            <a:ext cx="8215370" cy="369332"/>
          </a:xfrm>
          <a:prstGeom prst="rect">
            <a:avLst/>
          </a:prstGeom>
        </p:spPr>
        <p:txBody>
          <a:bodyPr wrap="square">
            <a:spAutoFit/>
          </a:bodyPr>
          <a:lstStyle/>
          <a:p>
            <a:r>
              <a:rPr lang="en-US" b="1" dirty="0"/>
              <a:t>*inside a switch every statement should be under sum case or default</a:t>
            </a:r>
          </a:p>
        </p:txBody>
      </p:sp>
      <p:sp>
        <p:nvSpPr>
          <p:cNvPr id="7" name="Rectangle 6"/>
          <p:cNvSpPr/>
          <p:nvPr/>
        </p:nvSpPr>
        <p:spPr>
          <a:xfrm>
            <a:off x="1714480" y="1142984"/>
            <a:ext cx="4572000" cy="1754326"/>
          </a:xfrm>
          <a:prstGeom prst="rect">
            <a:avLst/>
          </a:prstGeom>
        </p:spPr>
        <p:txBody>
          <a:bodyPr>
            <a:spAutoFit/>
          </a:bodyPr>
          <a:lstStyle/>
          <a:p>
            <a:r>
              <a:rPr lang="en-US" dirty="0">
                <a:solidFill>
                  <a:schemeClr val="accent2"/>
                </a:solidFill>
              </a:rPr>
              <a:t>ex:-</a:t>
            </a:r>
          </a:p>
          <a:p>
            <a:r>
              <a:rPr lang="en-US" dirty="0">
                <a:solidFill>
                  <a:schemeClr val="accent2"/>
                </a:solidFill>
              </a:rPr>
              <a:t>int x=10;</a:t>
            </a:r>
          </a:p>
          <a:p>
            <a:r>
              <a:rPr lang="en-US" dirty="0">
                <a:solidFill>
                  <a:schemeClr val="accent2"/>
                </a:solidFill>
              </a:rPr>
              <a:t>switch(x)</a:t>
            </a:r>
          </a:p>
          <a:p>
            <a:r>
              <a:rPr lang="en-US" dirty="0">
                <a:solidFill>
                  <a:schemeClr val="accent2"/>
                </a:solidFill>
              </a:rPr>
              <a:t>{</a:t>
            </a:r>
          </a:p>
          <a:p>
            <a:r>
              <a:rPr lang="en-US" dirty="0">
                <a:solidFill>
                  <a:schemeClr val="accent2"/>
                </a:solidFill>
              </a:rPr>
              <a:t>sopln("hello");</a:t>
            </a:r>
          </a:p>
          <a:p>
            <a:r>
              <a:rPr lang="en-US" dirty="0">
                <a:solidFill>
                  <a:schemeClr val="accent2"/>
                </a:solidFill>
              </a:rPr>
              <a:t> }</a:t>
            </a:r>
          </a:p>
        </p:txBody>
      </p:sp>
      <p:sp>
        <p:nvSpPr>
          <p:cNvPr id="8" name="Rectangle 7"/>
          <p:cNvSpPr/>
          <p:nvPr/>
        </p:nvSpPr>
        <p:spPr>
          <a:xfrm>
            <a:off x="0" y="2857496"/>
            <a:ext cx="9144000" cy="369332"/>
          </a:xfrm>
          <a:prstGeom prst="rect">
            <a:avLst/>
          </a:prstGeom>
        </p:spPr>
        <p:txBody>
          <a:bodyPr wrap="square">
            <a:spAutoFit/>
          </a:bodyPr>
          <a:lstStyle/>
          <a:p>
            <a:r>
              <a:rPr lang="en-US" dirty="0"/>
              <a:t>    </a:t>
            </a:r>
            <a:r>
              <a:rPr lang="en-US" b="1" dirty="0"/>
              <a:t>*every case label should be compile time constant (i.e constant expression)</a:t>
            </a:r>
          </a:p>
        </p:txBody>
      </p:sp>
      <p:sp>
        <p:nvSpPr>
          <p:cNvPr id="9" name="Rectangle 8"/>
          <p:cNvSpPr/>
          <p:nvPr/>
        </p:nvSpPr>
        <p:spPr>
          <a:xfrm>
            <a:off x="3500430" y="3164681"/>
            <a:ext cx="4572000" cy="3416320"/>
          </a:xfrm>
          <a:prstGeom prst="rect">
            <a:avLst/>
          </a:prstGeom>
        </p:spPr>
        <p:txBody>
          <a:bodyPr>
            <a:spAutoFit/>
          </a:bodyPr>
          <a:lstStyle/>
          <a:p>
            <a:r>
              <a:rPr lang="en-US" dirty="0">
                <a:solidFill>
                  <a:srgbClr val="92D050"/>
                </a:solidFill>
              </a:rPr>
              <a:t>ex:-</a:t>
            </a:r>
          </a:p>
          <a:p>
            <a:r>
              <a:rPr lang="en-US" dirty="0">
                <a:solidFill>
                  <a:srgbClr val="92D050"/>
                </a:solidFill>
              </a:rPr>
              <a:t>int x=10;</a:t>
            </a:r>
          </a:p>
          <a:p>
            <a:r>
              <a:rPr lang="en-US" dirty="0">
                <a:solidFill>
                  <a:srgbClr val="92D050"/>
                </a:solidFill>
              </a:rPr>
              <a:t>int y=20;</a:t>
            </a:r>
          </a:p>
          <a:p>
            <a:r>
              <a:rPr lang="en-US" dirty="0">
                <a:solidFill>
                  <a:srgbClr val="92D050"/>
                </a:solidFill>
              </a:rPr>
              <a:t>switch(x)</a:t>
            </a:r>
          </a:p>
          <a:p>
            <a:r>
              <a:rPr lang="en-US" dirty="0">
                <a:solidFill>
                  <a:srgbClr val="92D050"/>
                </a:solidFill>
              </a:rPr>
              <a:t>{</a:t>
            </a:r>
          </a:p>
          <a:p>
            <a:r>
              <a:rPr lang="en-US" dirty="0">
                <a:solidFill>
                  <a:srgbClr val="92D050"/>
                </a:solidFill>
              </a:rPr>
              <a:t>case 10:</a:t>
            </a:r>
          </a:p>
          <a:p>
            <a:r>
              <a:rPr lang="en-US" dirty="0">
                <a:solidFill>
                  <a:srgbClr val="92D050"/>
                </a:solidFill>
              </a:rPr>
              <a:t>   sopln(10);</a:t>
            </a:r>
          </a:p>
          <a:p>
            <a:r>
              <a:rPr lang="en-US" dirty="0">
                <a:solidFill>
                  <a:srgbClr val="92D050"/>
                </a:solidFill>
              </a:rPr>
              <a:t>   break</a:t>
            </a:r>
          </a:p>
          <a:p>
            <a:r>
              <a:rPr lang="en-US" dirty="0">
                <a:solidFill>
                  <a:srgbClr val="92D050"/>
                </a:solidFill>
              </a:rPr>
              <a:t>case y :</a:t>
            </a:r>
          </a:p>
          <a:p>
            <a:r>
              <a:rPr lang="en-US" dirty="0">
                <a:solidFill>
                  <a:srgbClr val="92D050"/>
                </a:solidFill>
              </a:rPr>
              <a:t>   sopln(20);</a:t>
            </a:r>
          </a:p>
          <a:p>
            <a:r>
              <a:rPr lang="en-US" dirty="0">
                <a:solidFill>
                  <a:srgbClr val="92D050"/>
                </a:solidFill>
              </a:rPr>
              <a:t>   break;</a:t>
            </a:r>
          </a:p>
          <a:p>
            <a:r>
              <a:rPr lang="en-US" dirty="0">
                <a:solidFill>
                  <a:srgbClr val="92D050"/>
                </a:solidFill>
              </a:rPr>
              <a:t>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28596" y="714356"/>
            <a:ext cx="8715404" cy="646331"/>
          </a:xfrm>
          <a:prstGeom prst="rect">
            <a:avLst/>
          </a:prstGeom>
        </p:spPr>
        <p:txBody>
          <a:bodyPr wrap="square">
            <a:spAutoFit/>
          </a:bodyPr>
          <a:lstStyle/>
          <a:p>
            <a:r>
              <a:rPr lang="en-US" b="1" dirty="0"/>
              <a:t> *</a:t>
            </a:r>
            <a:r>
              <a:rPr lang="en-US" b="1" dirty="0">
                <a:solidFill>
                  <a:schemeClr val="accent4"/>
                </a:solidFill>
              </a:rPr>
              <a:t>every case label should be in the range of switch argument type      otherwise we will get compile time error.</a:t>
            </a:r>
          </a:p>
        </p:txBody>
      </p:sp>
      <p:sp>
        <p:nvSpPr>
          <p:cNvPr id="5" name="Rectangle 4"/>
          <p:cNvSpPr/>
          <p:nvPr/>
        </p:nvSpPr>
        <p:spPr>
          <a:xfrm>
            <a:off x="2286000" y="1720840"/>
            <a:ext cx="4572000" cy="3416320"/>
          </a:xfrm>
          <a:prstGeom prst="rect">
            <a:avLst/>
          </a:prstGeom>
        </p:spPr>
        <p:txBody>
          <a:bodyPr>
            <a:spAutoFit/>
          </a:bodyPr>
          <a:lstStyle/>
          <a:p>
            <a:r>
              <a:rPr lang="en-US" dirty="0">
                <a:solidFill>
                  <a:schemeClr val="accent3"/>
                </a:solidFill>
              </a:rPr>
              <a:t>byte b=10;</a:t>
            </a:r>
          </a:p>
          <a:p>
            <a:r>
              <a:rPr lang="en-US" dirty="0">
                <a:solidFill>
                  <a:schemeClr val="accent3"/>
                </a:solidFill>
              </a:rPr>
              <a:t>switch(b)</a:t>
            </a:r>
          </a:p>
          <a:p>
            <a:r>
              <a:rPr lang="en-US" dirty="0">
                <a:solidFill>
                  <a:schemeClr val="accent3"/>
                </a:solidFill>
              </a:rPr>
              <a:t>{</a:t>
            </a:r>
          </a:p>
          <a:p>
            <a:r>
              <a:rPr lang="en-US" dirty="0">
                <a:solidFill>
                  <a:schemeClr val="accent3"/>
                </a:solidFill>
              </a:rPr>
              <a:t>case10:</a:t>
            </a:r>
          </a:p>
          <a:p>
            <a:r>
              <a:rPr lang="en-US" dirty="0">
                <a:solidFill>
                  <a:schemeClr val="accent3"/>
                </a:solidFill>
              </a:rPr>
              <a:t>      sopln(10);</a:t>
            </a:r>
          </a:p>
          <a:p>
            <a:r>
              <a:rPr lang="en-US" dirty="0">
                <a:solidFill>
                  <a:schemeClr val="accent3"/>
                </a:solidFill>
              </a:rPr>
              <a:t>       break;</a:t>
            </a:r>
          </a:p>
          <a:p>
            <a:r>
              <a:rPr lang="en-US" dirty="0">
                <a:solidFill>
                  <a:schemeClr val="accent3"/>
                </a:solidFill>
              </a:rPr>
              <a:t>case100:</a:t>
            </a:r>
          </a:p>
          <a:p>
            <a:r>
              <a:rPr lang="en-US" dirty="0">
                <a:solidFill>
                  <a:schemeClr val="accent3"/>
                </a:solidFill>
              </a:rPr>
              <a:t>      sopln(100);</a:t>
            </a:r>
          </a:p>
          <a:p>
            <a:r>
              <a:rPr lang="en-US" dirty="0">
                <a:solidFill>
                  <a:schemeClr val="accent3"/>
                </a:solidFill>
              </a:rPr>
              <a:t>       break;</a:t>
            </a:r>
          </a:p>
          <a:p>
            <a:r>
              <a:rPr lang="en-US" dirty="0">
                <a:solidFill>
                  <a:schemeClr val="accent3"/>
                </a:solidFill>
              </a:rPr>
              <a:t>case1000:</a:t>
            </a:r>
          </a:p>
          <a:p>
            <a:r>
              <a:rPr lang="en-US" dirty="0">
                <a:solidFill>
                  <a:schemeClr val="accent3"/>
                </a:solidFill>
              </a:rPr>
              <a:t>      sopln(1000);</a:t>
            </a:r>
          </a:p>
          <a:p>
            <a:r>
              <a:rPr lang="en-US" dirty="0">
                <a:solidFill>
                  <a:schemeClr val="accent3"/>
                </a:solidFill>
              </a:rPr>
              <a:t>       break;</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57224" y="642918"/>
            <a:ext cx="7929618" cy="646331"/>
          </a:xfrm>
          <a:prstGeom prst="rect">
            <a:avLst/>
          </a:prstGeom>
        </p:spPr>
        <p:txBody>
          <a:bodyPr wrap="square">
            <a:spAutoFit/>
          </a:bodyPr>
          <a:lstStyle/>
          <a:p>
            <a:r>
              <a:rPr lang="en-US" b="1" dirty="0">
                <a:solidFill>
                  <a:schemeClr val="accent4"/>
                </a:solidFill>
              </a:rPr>
              <a:t>* duplicate case label 's are not allowed otherwise we will get compile time error.</a:t>
            </a:r>
          </a:p>
        </p:txBody>
      </p:sp>
      <p:sp>
        <p:nvSpPr>
          <p:cNvPr id="5" name="Rectangle 4"/>
          <p:cNvSpPr/>
          <p:nvPr/>
        </p:nvSpPr>
        <p:spPr>
          <a:xfrm>
            <a:off x="2857488" y="1357298"/>
            <a:ext cx="4572000" cy="5078313"/>
          </a:xfrm>
          <a:prstGeom prst="rect">
            <a:avLst/>
          </a:prstGeom>
        </p:spPr>
        <p:txBody>
          <a:bodyPr>
            <a:spAutoFit/>
          </a:bodyPr>
          <a:lstStyle/>
          <a:p>
            <a:r>
              <a:rPr lang="en-US" dirty="0">
                <a:solidFill>
                  <a:srgbClr val="92D050"/>
                </a:solidFill>
              </a:rPr>
              <a:t>ex:-</a:t>
            </a:r>
          </a:p>
          <a:p>
            <a:r>
              <a:rPr lang="en-US" dirty="0">
                <a:solidFill>
                  <a:srgbClr val="92D050"/>
                </a:solidFill>
              </a:rPr>
              <a:t>int x=10;</a:t>
            </a:r>
          </a:p>
          <a:p>
            <a:r>
              <a:rPr lang="en-US" dirty="0">
                <a:solidFill>
                  <a:srgbClr val="92D050"/>
                </a:solidFill>
              </a:rPr>
              <a:t>switch(x)</a:t>
            </a:r>
          </a:p>
          <a:p>
            <a:r>
              <a:rPr lang="en-US" dirty="0">
                <a:solidFill>
                  <a:srgbClr val="92D050"/>
                </a:solidFill>
              </a:rPr>
              <a:t>{</a:t>
            </a:r>
          </a:p>
          <a:p>
            <a:r>
              <a:rPr lang="en-US" dirty="0">
                <a:solidFill>
                  <a:srgbClr val="92D050"/>
                </a:solidFill>
              </a:rPr>
              <a:t>case97:</a:t>
            </a:r>
          </a:p>
          <a:p>
            <a:r>
              <a:rPr lang="en-US" dirty="0">
                <a:solidFill>
                  <a:srgbClr val="92D050"/>
                </a:solidFill>
              </a:rPr>
              <a:t>      sopln(97);</a:t>
            </a:r>
          </a:p>
          <a:p>
            <a:r>
              <a:rPr lang="en-US" dirty="0">
                <a:solidFill>
                  <a:srgbClr val="92D050"/>
                </a:solidFill>
              </a:rPr>
              <a:t>       break;</a:t>
            </a:r>
          </a:p>
          <a:p>
            <a:r>
              <a:rPr lang="en-US" dirty="0">
                <a:solidFill>
                  <a:srgbClr val="92D050"/>
                </a:solidFill>
              </a:rPr>
              <a:t>case98:</a:t>
            </a:r>
          </a:p>
          <a:p>
            <a:r>
              <a:rPr lang="en-US" dirty="0">
                <a:solidFill>
                  <a:srgbClr val="92D050"/>
                </a:solidFill>
              </a:rPr>
              <a:t>      sopln(98);</a:t>
            </a:r>
          </a:p>
          <a:p>
            <a:r>
              <a:rPr lang="en-US" dirty="0">
                <a:solidFill>
                  <a:srgbClr val="92D050"/>
                </a:solidFill>
              </a:rPr>
              <a:t>        break;</a:t>
            </a:r>
          </a:p>
          <a:p>
            <a:r>
              <a:rPr lang="en-US" dirty="0">
                <a:solidFill>
                  <a:srgbClr val="92D050"/>
                </a:solidFill>
              </a:rPr>
              <a:t>Case99:</a:t>
            </a:r>
          </a:p>
          <a:p>
            <a:r>
              <a:rPr lang="en-US" dirty="0">
                <a:solidFill>
                  <a:srgbClr val="92D050"/>
                </a:solidFill>
              </a:rPr>
              <a:t>      sopln(99);</a:t>
            </a:r>
          </a:p>
          <a:p>
            <a:r>
              <a:rPr lang="en-US" dirty="0">
                <a:solidFill>
                  <a:srgbClr val="92D050"/>
                </a:solidFill>
              </a:rPr>
              <a:t>       break;</a:t>
            </a:r>
          </a:p>
          <a:p>
            <a:endParaRPr lang="en-US" dirty="0">
              <a:solidFill>
                <a:srgbClr val="92D050"/>
              </a:solidFill>
            </a:endParaRPr>
          </a:p>
          <a:p>
            <a:r>
              <a:rPr lang="en-US" dirty="0">
                <a:solidFill>
                  <a:srgbClr val="92D050"/>
                </a:solidFill>
              </a:rPr>
              <a:t>case 99:</a:t>
            </a:r>
          </a:p>
          <a:p>
            <a:r>
              <a:rPr lang="en-US" dirty="0">
                <a:solidFill>
                  <a:srgbClr val="92D050"/>
                </a:solidFill>
              </a:rPr>
              <a:t>      sopln(99);</a:t>
            </a:r>
          </a:p>
          <a:p>
            <a:r>
              <a:rPr lang="en-US" dirty="0">
                <a:solidFill>
                  <a:srgbClr val="92D050"/>
                </a:solidFill>
              </a:rPr>
              <a:t>       break;</a:t>
            </a:r>
          </a:p>
          <a:p>
            <a:r>
              <a:rPr lang="en-US" dirty="0">
                <a:solidFill>
                  <a:srgbClr val="92D050"/>
                </a:solidFill>
              </a:rPr>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357422" y="1571612"/>
            <a:ext cx="4572000" cy="3693319"/>
          </a:xfrm>
          <a:prstGeom prst="rect">
            <a:avLst/>
          </a:prstGeom>
        </p:spPr>
        <p:txBody>
          <a:bodyPr>
            <a:spAutoFit/>
          </a:bodyPr>
          <a:lstStyle/>
          <a:p>
            <a:r>
              <a:rPr lang="en-US" dirty="0"/>
              <a:t>Ex:-</a:t>
            </a:r>
          </a:p>
          <a:p>
            <a:r>
              <a:rPr lang="en-US" dirty="0"/>
              <a:t>switch(x)</a:t>
            </a:r>
          </a:p>
          <a:p>
            <a:r>
              <a:rPr lang="en-US" dirty="0"/>
              <a:t>{</a:t>
            </a:r>
          </a:p>
          <a:p>
            <a:r>
              <a:rPr lang="en-US" dirty="0"/>
              <a:t>default:</a:t>
            </a:r>
          </a:p>
          <a:p>
            <a:r>
              <a:rPr lang="en-US" dirty="0"/>
              <a:t>sopln("def");</a:t>
            </a:r>
          </a:p>
          <a:p>
            <a:r>
              <a:rPr lang="en-US" dirty="0"/>
              <a:t>case 0:</a:t>
            </a:r>
          </a:p>
          <a:p>
            <a:r>
              <a:rPr lang="en-US" dirty="0"/>
              <a:t>sopln("0");</a:t>
            </a:r>
          </a:p>
          <a:p>
            <a:r>
              <a:rPr lang="en-US" dirty="0"/>
              <a:t>break;</a:t>
            </a:r>
          </a:p>
          <a:p>
            <a:r>
              <a:rPr lang="en-US" dirty="0"/>
              <a:t>case1:</a:t>
            </a:r>
          </a:p>
          <a:p>
            <a:r>
              <a:rPr lang="en-US" dirty="0"/>
              <a:t>sopln(1);</a:t>
            </a:r>
          </a:p>
          <a:p>
            <a:r>
              <a:rPr lang="en-US" dirty="0"/>
              <a:t>case2:</a:t>
            </a:r>
          </a:p>
          <a:p>
            <a:r>
              <a:rPr lang="en-US" dirty="0"/>
              <a:t>sopln(2);</a:t>
            </a:r>
          </a:p>
          <a:p>
            <a:r>
              <a:rPr lang="en-US" dirty="0"/>
              <a:t>}</a:t>
            </a:r>
          </a:p>
        </p:txBody>
      </p:sp>
      <p:sp>
        <p:nvSpPr>
          <p:cNvPr id="5" name="Rectangle 4"/>
          <p:cNvSpPr/>
          <p:nvPr/>
        </p:nvSpPr>
        <p:spPr>
          <a:xfrm>
            <a:off x="642910" y="500042"/>
            <a:ext cx="8501090" cy="646331"/>
          </a:xfrm>
          <a:prstGeom prst="rect">
            <a:avLst/>
          </a:prstGeom>
        </p:spPr>
        <p:txBody>
          <a:bodyPr wrap="square">
            <a:spAutoFit/>
          </a:bodyPr>
          <a:lstStyle/>
          <a:p>
            <a:r>
              <a:rPr lang="en-US" b="1" dirty="0">
                <a:solidFill>
                  <a:srgbClr val="92D050"/>
                </a:solidFill>
              </a:rPr>
              <a:t>* with in the switch we can  write  default case anywhere but it is recommended to write as last case </a:t>
            </a:r>
            <a:r>
              <a:rPr lang="en-US" dirty="0"/>
              <a:t>.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857224" y="571480"/>
            <a:ext cx="7858180" cy="2308324"/>
          </a:xfrm>
          <a:prstGeom prst="rect">
            <a:avLst/>
          </a:prstGeom>
        </p:spPr>
        <p:txBody>
          <a:bodyPr wrap="square">
            <a:spAutoFit/>
          </a:bodyPr>
          <a:lstStyle/>
          <a:p>
            <a:r>
              <a:rPr lang="en-US" sz="2400" dirty="0">
                <a:solidFill>
                  <a:srgbClr val="00B050"/>
                </a:solidFill>
              </a:rPr>
              <a:t>ITERATIVE STATEMENTS:-</a:t>
            </a:r>
          </a:p>
          <a:p>
            <a:r>
              <a:rPr lang="en-US" dirty="0">
                <a:solidFill>
                  <a:schemeClr val="accent2"/>
                </a:solidFill>
              </a:rPr>
              <a:t>====================</a:t>
            </a:r>
          </a:p>
          <a:p>
            <a:r>
              <a:rPr lang="en-US" sz="2400" dirty="0">
                <a:solidFill>
                  <a:schemeClr val="accent1"/>
                </a:solidFill>
              </a:rPr>
              <a:t> </a:t>
            </a:r>
          </a:p>
          <a:p>
            <a:r>
              <a:rPr lang="en-US" sz="2400" dirty="0">
                <a:solidFill>
                  <a:schemeClr val="accent1"/>
                </a:solidFill>
              </a:rPr>
              <a:t>WHILE:-</a:t>
            </a:r>
          </a:p>
          <a:p>
            <a:r>
              <a:rPr lang="en-US" dirty="0">
                <a:solidFill>
                  <a:schemeClr val="accent2">
                    <a:lumMod val="75000"/>
                  </a:schemeClr>
                </a:solidFill>
              </a:rPr>
              <a:t>---------</a:t>
            </a:r>
          </a:p>
          <a:p>
            <a:r>
              <a:rPr lang="en-US" dirty="0"/>
              <a:t>If we don’t no number iterations in advance then we should go for while loop .</a:t>
            </a:r>
          </a:p>
        </p:txBody>
      </p:sp>
      <p:sp>
        <p:nvSpPr>
          <p:cNvPr id="7" name="Rectangle 6"/>
          <p:cNvSpPr/>
          <p:nvPr/>
        </p:nvSpPr>
        <p:spPr>
          <a:xfrm>
            <a:off x="2428860" y="3071810"/>
            <a:ext cx="4572000" cy="1754326"/>
          </a:xfrm>
          <a:prstGeom prst="rect">
            <a:avLst/>
          </a:prstGeom>
        </p:spPr>
        <p:txBody>
          <a:bodyPr>
            <a:spAutoFit/>
          </a:bodyPr>
          <a:lstStyle/>
          <a:p>
            <a:r>
              <a:rPr lang="en-US" dirty="0"/>
              <a:t>Syntax:-</a:t>
            </a:r>
          </a:p>
          <a:p>
            <a:endParaRPr lang="en-US" dirty="0"/>
          </a:p>
          <a:p>
            <a:r>
              <a:rPr lang="en-US" dirty="0"/>
              <a:t>while(b)</a:t>
            </a:r>
          </a:p>
          <a:p>
            <a:r>
              <a:rPr lang="en-US" dirty="0"/>
              <a:t>{</a:t>
            </a:r>
          </a:p>
          <a:p>
            <a:r>
              <a:rPr lang="en-US" dirty="0"/>
              <a:t>action;</a:t>
            </a:r>
          </a:p>
          <a:p>
            <a:r>
              <a:rPr lang="en-US" dirty="0"/>
              <a:t>}</a:t>
            </a:r>
          </a:p>
        </p:txBody>
      </p:sp>
      <p:sp>
        <p:nvSpPr>
          <p:cNvPr id="8" name="Rectangle 7"/>
          <p:cNvSpPr/>
          <p:nvPr/>
        </p:nvSpPr>
        <p:spPr>
          <a:xfrm>
            <a:off x="571472" y="4929198"/>
            <a:ext cx="7643866" cy="646331"/>
          </a:xfrm>
          <a:prstGeom prst="rect">
            <a:avLst/>
          </a:prstGeom>
        </p:spPr>
        <p:txBody>
          <a:bodyPr wrap="square">
            <a:spAutoFit/>
          </a:bodyPr>
          <a:lstStyle/>
          <a:p>
            <a:r>
              <a:rPr lang="en-US" dirty="0">
                <a:solidFill>
                  <a:schemeClr val="accent1"/>
                </a:solidFill>
              </a:rPr>
              <a:t>* the argument should be boolean type ,if we r trying provide any other type then we will get compile time error.</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00100" y="2000240"/>
            <a:ext cx="2143140" cy="1477328"/>
          </a:xfrm>
          <a:prstGeom prst="rect">
            <a:avLst/>
          </a:prstGeom>
        </p:spPr>
        <p:txBody>
          <a:bodyPr wrap="square">
            <a:spAutoFit/>
          </a:bodyPr>
          <a:lstStyle/>
          <a:p>
            <a:r>
              <a:rPr lang="en-US" dirty="0"/>
              <a:t>Ex:-</a:t>
            </a:r>
          </a:p>
          <a:p>
            <a:endParaRPr lang="en-US" dirty="0"/>
          </a:p>
          <a:p>
            <a:r>
              <a:rPr lang="en-US" dirty="0"/>
              <a:t>while(true)</a:t>
            </a:r>
          </a:p>
          <a:p>
            <a:endParaRPr lang="en-US" dirty="0"/>
          </a:p>
          <a:p>
            <a:r>
              <a:rPr lang="en-US" dirty="0"/>
              <a:t>sopln("hello");</a:t>
            </a:r>
          </a:p>
        </p:txBody>
      </p:sp>
      <p:sp>
        <p:nvSpPr>
          <p:cNvPr id="5" name="Rectangle 4"/>
          <p:cNvSpPr/>
          <p:nvPr/>
        </p:nvSpPr>
        <p:spPr>
          <a:xfrm>
            <a:off x="3214678" y="2285992"/>
            <a:ext cx="2214562" cy="923330"/>
          </a:xfrm>
          <a:prstGeom prst="rect">
            <a:avLst/>
          </a:prstGeom>
        </p:spPr>
        <p:txBody>
          <a:bodyPr wrap="square">
            <a:spAutoFit/>
          </a:bodyPr>
          <a:lstStyle/>
          <a:p>
            <a:r>
              <a:rPr lang="en-US" dirty="0"/>
              <a:t>Ex:-</a:t>
            </a:r>
          </a:p>
          <a:p>
            <a:endParaRPr lang="en-US" dirty="0"/>
          </a:p>
          <a:p>
            <a:r>
              <a:rPr lang="en-US" dirty="0"/>
              <a:t>while(true);</a:t>
            </a:r>
          </a:p>
        </p:txBody>
      </p:sp>
      <p:sp>
        <p:nvSpPr>
          <p:cNvPr id="6" name="Rectangle 5"/>
          <p:cNvSpPr/>
          <p:nvPr/>
        </p:nvSpPr>
        <p:spPr>
          <a:xfrm>
            <a:off x="5429256" y="2214554"/>
            <a:ext cx="3071834" cy="923330"/>
          </a:xfrm>
          <a:prstGeom prst="rect">
            <a:avLst/>
          </a:prstGeom>
        </p:spPr>
        <p:txBody>
          <a:bodyPr wrap="square">
            <a:spAutoFit/>
          </a:bodyPr>
          <a:lstStyle/>
          <a:p>
            <a:r>
              <a:rPr lang="fr-FR" dirty="0"/>
              <a:t>ex3:-</a:t>
            </a:r>
          </a:p>
          <a:p>
            <a:r>
              <a:rPr lang="fr-FR" dirty="0"/>
              <a:t>while(true)</a:t>
            </a:r>
          </a:p>
          <a:p>
            <a:r>
              <a:rPr lang="fr-FR" dirty="0" err="1"/>
              <a:t>int</a:t>
            </a:r>
            <a:r>
              <a:rPr lang="fr-FR" dirty="0"/>
              <a:t> </a:t>
            </a:r>
            <a:r>
              <a:rPr lang="fr-FR" dirty="0" smtClean="0"/>
              <a:t>x=10;</a:t>
            </a:r>
            <a:endParaRPr lang="en-US" dirty="0"/>
          </a:p>
        </p:txBody>
      </p:sp>
      <p:sp>
        <p:nvSpPr>
          <p:cNvPr id="7" name="Rectangle 6"/>
          <p:cNvSpPr/>
          <p:nvPr/>
        </p:nvSpPr>
        <p:spPr>
          <a:xfrm>
            <a:off x="285720" y="214290"/>
            <a:ext cx="8358246" cy="923330"/>
          </a:xfrm>
          <a:prstGeom prst="rect">
            <a:avLst/>
          </a:prstGeom>
        </p:spPr>
        <p:txBody>
          <a:bodyPr wrap="square">
            <a:spAutoFit/>
          </a:bodyPr>
          <a:lstStyle/>
          <a:p>
            <a:endParaRPr lang="en-US" dirty="0">
              <a:solidFill>
                <a:schemeClr val="accent1"/>
              </a:solidFill>
            </a:endParaRPr>
          </a:p>
          <a:p>
            <a:r>
              <a:rPr lang="en-US" dirty="0">
                <a:solidFill>
                  <a:schemeClr val="accent1"/>
                </a:solidFill>
              </a:rPr>
              <a:t>*curly braces are optional and with out curly braces we can take only one  statement under while ,which should not be declarative statement.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4282" y="474345"/>
            <a:ext cx="8501122" cy="5170646"/>
          </a:xfrm>
          <a:prstGeom prst="rect">
            <a:avLst/>
          </a:prstGeom>
        </p:spPr>
        <p:txBody>
          <a:bodyPr wrap="square">
            <a:spAutoFit/>
          </a:bodyPr>
          <a:lstStyle/>
          <a:p>
            <a:r>
              <a:rPr lang="en-US" dirty="0"/>
              <a:t>*</a:t>
            </a:r>
            <a:r>
              <a:rPr lang="en-US" sz="2400" dirty="0">
                <a:solidFill>
                  <a:schemeClr val="accent1"/>
                </a:solidFill>
              </a:rPr>
              <a:t>DO-WHILE:-</a:t>
            </a:r>
            <a:endParaRPr lang="en-US" dirty="0">
              <a:solidFill>
                <a:schemeClr val="accent1"/>
              </a:solidFill>
            </a:endParaRPr>
          </a:p>
          <a:p>
            <a:r>
              <a:rPr lang="en-US" dirty="0"/>
              <a:t>  -----------------</a:t>
            </a:r>
          </a:p>
          <a:p>
            <a:r>
              <a:rPr lang="en-US" dirty="0">
                <a:solidFill>
                  <a:schemeClr val="accent3"/>
                </a:solidFill>
              </a:rPr>
              <a:t>*IF WE WANT TO execute loop body atleast once then we should go for do-while </a:t>
            </a:r>
          </a:p>
          <a:p>
            <a:r>
              <a:rPr lang="en-US" dirty="0"/>
              <a:t> </a:t>
            </a:r>
            <a:r>
              <a:rPr lang="en-US" b="1" dirty="0"/>
              <a:t>syntax:-</a:t>
            </a:r>
          </a:p>
          <a:p>
            <a:r>
              <a:rPr lang="en-US" b="1" dirty="0"/>
              <a:t> do</a:t>
            </a:r>
          </a:p>
          <a:p>
            <a:r>
              <a:rPr lang="en-US" b="1" dirty="0"/>
              <a:t> {</a:t>
            </a:r>
          </a:p>
          <a:p>
            <a:r>
              <a:rPr lang="en-US" b="1" dirty="0"/>
              <a:t> body</a:t>
            </a:r>
          </a:p>
          <a:p>
            <a:r>
              <a:rPr lang="en-US" b="1" dirty="0"/>
              <a:t>   }while(b</a:t>
            </a:r>
            <a:r>
              <a:rPr lang="en-US" dirty="0"/>
              <a:t>); </a:t>
            </a:r>
          </a:p>
          <a:p>
            <a:endParaRPr lang="en-US" dirty="0"/>
          </a:p>
          <a:p>
            <a:r>
              <a:rPr lang="en-US" dirty="0">
                <a:solidFill>
                  <a:schemeClr val="accent4"/>
                </a:solidFill>
              </a:rPr>
              <a:t>*curly braces are optional and with out curly braces we can take only one statement between do and while ,which should not be declarative statement.</a:t>
            </a:r>
          </a:p>
          <a:p>
            <a:endParaRPr lang="en-US" dirty="0"/>
          </a:p>
          <a:p>
            <a:r>
              <a:rPr lang="en-US" dirty="0"/>
              <a:t>Ex:-</a:t>
            </a:r>
          </a:p>
          <a:p>
            <a:r>
              <a:rPr lang="en-US" dirty="0"/>
              <a:t>do</a:t>
            </a:r>
          </a:p>
          <a:p>
            <a:r>
              <a:rPr lang="en-US" dirty="0"/>
              <a:t>sopln("hello");</a:t>
            </a:r>
          </a:p>
          <a:p>
            <a:r>
              <a:rPr lang="en-US" dirty="0"/>
              <a:t>while(true);</a:t>
            </a:r>
          </a:p>
        </p:txBody>
      </p:sp>
      <p:sp>
        <p:nvSpPr>
          <p:cNvPr id="5" name="Rectangle 4"/>
          <p:cNvSpPr/>
          <p:nvPr/>
        </p:nvSpPr>
        <p:spPr>
          <a:xfrm>
            <a:off x="3286116" y="4357694"/>
            <a:ext cx="4572000" cy="923330"/>
          </a:xfrm>
          <a:prstGeom prst="rect">
            <a:avLst/>
          </a:prstGeom>
        </p:spPr>
        <p:txBody>
          <a:bodyPr>
            <a:spAutoFit/>
          </a:bodyPr>
          <a:lstStyle/>
          <a:p>
            <a:r>
              <a:rPr lang="en-US" dirty="0"/>
              <a:t>Ex:-</a:t>
            </a:r>
          </a:p>
          <a:p>
            <a:r>
              <a:rPr lang="en-US" b="1" dirty="0"/>
              <a:t>do;</a:t>
            </a:r>
          </a:p>
          <a:p>
            <a:r>
              <a:rPr lang="en-US" dirty="0"/>
              <a:t>while(true);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9552" y="620688"/>
            <a:ext cx="7643866" cy="5539978"/>
          </a:xfrm>
          <a:prstGeom prst="rect">
            <a:avLst/>
          </a:prstGeom>
        </p:spPr>
        <p:txBody>
          <a:bodyPr wrap="square">
            <a:spAutoFit/>
          </a:bodyPr>
          <a:lstStyle/>
          <a:p>
            <a:r>
              <a:rPr lang="en-US" sz="2400" dirty="0">
                <a:solidFill>
                  <a:schemeClr val="accent4"/>
                </a:solidFill>
              </a:rPr>
              <a:t>FOR:-</a:t>
            </a:r>
          </a:p>
          <a:p>
            <a:r>
              <a:rPr lang="en-US" sz="2400" dirty="0">
                <a:solidFill>
                  <a:schemeClr val="accent4"/>
                </a:solidFill>
              </a:rPr>
              <a:t>------</a:t>
            </a:r>
          </a:p>
          <a:p>
            <a:endParaRPr lang="en-US" dirty="0"/>
          </a:p>
          <a:p>
            <a:r>
              <a:rPr lang="en-US" dirty="0"/>
              <a:t>*for loop is most commonly used loop in java </a:t>
            </a:r>
          </a:p>
          <a:p>
            <a:endParaRPr lang="en-US" dirty="0"/>
          </a:p>
          <a:p>
            <a:r>
              <a:rPr lang="en-US" dirty="0"/>
              <a:t>*if we know number of iterations in advance then for loop is best choice.</a:t>
            </a:r>
          </a:p>
          <a:p>
            <a:r>
              <a:rPr lang="en-US" dirty="0"/>
              <a:t>syntax:-</a:t>
            </a:r>
          </a:p>
          <a:p>
            <a:r>
              <a:rPr lang="en-US" dirty="0"/>
              <a:t>          1               2,5,8                       4,7</a:t>
            </a:r>
          </a:p>
          <a:p>
            <a:r>
              <a:rPr lang="en-US" dirty="0"/>
              <a:t>for(intialization;conditional check; increment/decrement)</a:t>
            </a:r>
          </a:p>
          <a:p>
            <a:r>
              <a:rPr lang="en-US" dirty="0"/>
              <a:t>{</a:t>
            </a:r>
          </a:p>
          <a:p>
            <a:r>
              <a:rPr lang="en-US" dirty="0"/>
              <a:t>loop body //3,6,9</a:t>
            </a:r>
          </a:p>
          <a:p>
            <a:r>
              <a:rPr lang="en-US" dirty="0"/>
              <a:t>}</a:t>
            </a:r>
          </a:p>
          <a:p>
            <a:endParaRPr lang="en-US" dirty="0"/>
          </a:p>
          <a:p>
            <a:r>
              <a:rPr lang="en-US" dirty="0"/>
              <a:t>for(</a:t>
            </a:r>
            <a:r>
              <a:rPr lang="en-US" dirty="0" err="1"/>
              <a:t>int</a:t>
            </a:r>
            <a:r>
              <a:rPr lang="en-US" dirty="0"/>
              <a:t> </a:t>
            </a:r>
            <a:r>
              <a:rPr lang="en-US" dirty="0" err="1"/>
              <a:t>i</a:t>
            </a:r>
            <a:r>
              <a:rPr lang="en-US" dirty="0"/>
              <a:t>=1;i&lt;=100;i++)</a:t>
            </a:r>
          </a:p>
          <a:p>
            <a:r>
              <a:rPr lang="en-US" dirty="0"/>
              <a:t>{</a:t>
            </a:r>
          </a:p>
          <a:p>
            <a:r>
              <a:rPr lang="en-US" dirty="0"/>
              <a:t>Sop(</a:t>
            </a:r>
            <a:r>
              <a:rPr lang="en-US" dirty="0" err="1"/>
              <a:t>i</a:t>
            </a:r>
            <a:r>
              <a:rPr lang="en-US" dirty="0"/>
              <a:t>)</a:t>
            </a:r>
          </a:p>
          <a:p>
            <a:r>
              <a:rPr lang="en-US" dirty="0"/>
              <a:t>}</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27584" y="1340768"/>
            <a:ext cx="7344816" cy="1754326"/>
          </a:xfrm>
          <a:prstGeom prst="rect">
            <a:avLst/>
          </a:prstGeom>
        </p:spPr>
        <p:txBody>
          <a:bodyPr wrap="square">
            <a:spAutoFit/>
          </a:bodyPr>
          <a:lstStyle/>
          <a:p>
            <a:pPr>
              <a:lnSpc>
                <a:spcPct val="150000"/>
              </a:lnSpc>
              <a:buFont typeface="Wingdings" pitchFamily="2" charset="2"/>
              <a:buChar char="v"/>
            </a:pPr>
            <a:r>
              <a:rPr lang="en-IN" sz="2400" dirty="0"/>
              <a:t>  </a:t>
            </a:r>
            <a:r>
              <a:rPr lang="en-IN" sz="2400" b="1" dirty="0"/>
              <a:t>FLOW CONTROL </a:t>
            </a:r>
            <a:r>
              <a:rPr lang="en-IN" sz="2400" dirty="0"/>
              <a:t>describes the order in which the statements will be executed at run time.</a:t>
            </a:r>
          </a:p>
          <a:p>
            <a:pPr>
              <a:lnSpc>
                <a:spcPct val="150000"/>
              </a:lnSpc>
              <a:buFont typeface="Wingdings" pitchFamily="2" charset="2"/>
              <a:buChar char="v"/>
            </a:pPr>
            <a:endParaRPr lang="en-IN" sz="2400" dirty="0"/>
          </a:p>
        </p:txBody>
      </p:sp>
      <p:sp>
        <p:nvSpPr>
          <p:cNvPr id="5" name="Rectangle 4"/>
          <p:cNvSpPr/>
          <p:nvPr/>
        </p:nvSpPr>
        <p:spPr>
          <a:xfrm>
            <a:off x="971600" y="2924944"/>
            <a:ext cx="7704856" cy="2985433"/>
          </a:xfrm>
          <a:prstGeom prst="rect">
            <a:avLst/>
          </a:prstGeom>
        </p:spPr>
        <p:txBody>
          <a:bodyPr wrap="square">
            <a:spAutoFit/>
          </a:bodyPr>
          <a:lstStyle/>
          <a:p>
            <a:r>
              <a:rPr lang="en-IN" b="1" dirty="0"/>
              <a:t>                                </a:t>
            </a:r>
            <a:r>
              <a:rPr lang="en-IN" sz="3200" b="1" dirty="0">
                <a:solidFill>
                  <a:srgbClr val="00B050"/>
                </a:solidFill>
              </a:rPr>
              <a:t>Flow Control </a:t>
            </a:r>
            <a:endParaRPr lang="en-IN" b="1" dirty="0">
              <a:solidFill>
                <a:srgbClr val="00B050"/>
              </a:solidFill>
            </a:endParaRPr>
          </a:p>
          <a:p>
            <a:endParaRPr lang="en-IN" b="1" dirty="0"/>
          </a:p>
          <a:p>
            <a:pPr>
              <a:buFont typeface="Wingdings" pitchFamily="2" charset="2"/>
              <a:buChar char="Ø"/>
            </a:pPr>
            <a:r>
              <a:rPr lang="en-IN" sz="2400" b="1" dirty="0"/>
              <a:t>selection statements .</a:t>
            </a:r>
          </a:p>
          <a:p>
            <a:pPr>
              <a:buFont typeface="Wingdings" pitchFamily="2" charset="2"/>
              <a:buChar char="Ø"/>
            </a:pPr>
            <a:endParaRPr lang="en-IN" sz="2400" b="1" dirty="0"/>
          </a:p>
          <a:p>
            <a:pPr>
              <a:buFont typeface="Wingdings" pitchFamily="2" charset="2"/>
              <a:buChar char="Ø"/>
            </a:pPr>
            <a:r>
              <a:rPr lang="en-IN" sz="2400" b="1" dirty="0"/>
              <a:t>iterative  statements .</a:t>
            </a:r>
          </a:p>
          <a:p>
            <a:endParaRPr lang="en-IN" sz="2400" b="1" dirty="0"/>
          </a:p>
          <a:p>
            <a:pPr>
              <a:buFont typeface="Wingdings" pitchFamily="2" charset="2"/>
              <a:buChar char="Ø"/>
            </a:pPr>
            <a:r>
              <a:rPr lang="en-IN" sz="2400" b="1" dirty="0"/>
              <a:t>transfer statements .</a:t>
            </a:r>
          </a:p>
          <a:p>
            <a:endParaRPr lang="en-IN" b="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71472" y="714356"/>
            <a:ext cx="7786742" cy="3600986"/>
          </a:xfrm>
          <a:prstGeom prst="rect">
            <a:avLst/>
          </a:prstGeom>
        </p:spPr>
        <p:txBody>
          <a:bodyPr wrap="square">
            <a:spAutoFit/>
          </a:bodyPr>
          <a:lstStyle/>
          <a:p>
            <a:r>
              <a:rPr lang="en-US" sz="2400" dirty="0">
                <a:solidFill>
                  <a:srgbClr val="FF0000"/>
                </a:solidFill>
              </a:rPr>
              <a:t>Initialization:</a:t>
            </a:r>
          </a:p>
          <a:p>
            <a:r>
              <a:rPr lang="en-US" sz="2400" dirty="0">
                <a:solidFill>
                  <a:srgbClr val="FF0000"/>
                </a:solidFill>
              </a:rPr>
              <a:t>--------------</a:t>
            </a:r>
          </a:p>
          <a:p>
            <a:endParaRPr lang="en-US" dirty="0">
              <a:solidFill>
                <a:schemeClr val="accent1"/>
              </a:solidFill>
            </a:endParaRPr>
          </a:p>
          <a:p>
            <a:r>
              <a:rPr lang="en-US" dirty="0">
                <a:solidFill>
                  <a:schemeClr val="accent1"/>
                </a:solidFill>
              </a:rPr>
              <a:t>*this part will be executed only once in loop life cycle.</a:t>
            </a:r>
          </a:p>
          <a:p>
            <a:endParaRPr lang="en-US" dirty="0">
              <a:solidFill>
                <a:schemeClr val="accent1"/>
              </a:solidFill>
            </a:endParaRPr>
          </a:p>
          <a:p>
            <a:r>
              <a:rPr lang="en-US" dirty="0">
                <a:solidFill>
                  <a:schemeClr val="accent1"/>
                </a:solidFill>
              </a:rPr>
              <a:t>*here we can declare and initialize local variables of for loop.</a:t>
            </a:r>
          </a:p>
          <a:p>
            <a:pPr>
              <a:buFont typeface="Arial" charset="0"/>
              <a:buChar char="•"/>
            </a:pPr>
            <a:endParaRPr lang="en-US" dirty="0">
              <a:solidFill>
                <a:schemeClr val="accent1"/>
              </a:solidFill>
            </a:endParaRPr>
          </a:p>
          <a:p>
            <a:pPr>
              <a:buFont typeface="Arial" charset="0"/>
              <a:buChar char="•"/>
            </a:pPr>
            <a:r>
              <a:rPr lang="en-US" dirty="0">
                <a:solidFill>
                  <a:schemeClr val="accent1"/>
                </a:solidFill>
              </a:rPr>
              <a:t>here we can declare  any number of variables but should be same type by mistake if we are trying to declare different datatype variables then we will get compile time error.</a:t>
            </a:r>
          </a:p>
          <a:p>
            <a:pPr>
              <a:buFont typeface="Arial" charset="0"/>
              <a:buChar char="•"/>
            </a:pPr>
            <a:endParaRPr lang="en-US" dirty="0">
              <a:solidFill>
                <a:schemeClr val="accent1"/>
              </a:solidFill>
            </a:endParaRPr>
          </a:p>
          <a:p>
            <a:pPr>
              <a:buFont typeface="Arial" charset="0"/>
              <a:buChar char="•"/>
            </a:pPr>
            <a:endParaRPr lang="en-US" dirty="0">
              <a:solidFill>
                <a:schemeClr val="accent1"/>
              </a:solidFill>
            </a:endParaRPr>
          </a:p>
        </p:txBody>
      </p:sp>
      <p:sp>
        <p:nvSpPr>
          <p:cNvPr id="5" name="Rectangle 4"/>
          <p:cNvSpPr/>
          <p:nvPr/>
        </p:nvSpPr>
        <p:spPr>
          <a:xfrm>
            <a:off x="2285984" y="4143380"/>
            <a:ext cx="4572000" cy="1477328"/>
          </a:xfrm>
          <a:prstGeom prst="rect">
            <a:avLst/>
          </a:prstGeom>
        </p:spPr>
        <p:txBody>
          <a:bodyPr>
            <a:spAutoFit/>
          </a:bodyPr>
          <a:lstStyle/>
          <a:p>
            <a:r>
              <a:rPr lang="en-US" dirty="0"/>
              <a:t>ex:-int </a:t>
            </a:r>
            <a:r>
              <a:rPr lang="en-US" dirty="0" err="1"/>
              <a:t>i</a:t>
            </a:r>
            <a:r>
              <a:rPr lang="en-US" dirty="0"/>
              <a:t>=0,j=0;//valid</a:t>
            </a:r>
          </a:p>
          <a:p>
            <a:endParaRPr lang="en-US" dirty="0"/>
          </a:p>
          <a:p>
            <a:r>
              <a:rPr lang="en-US" dirty="0"/>
              <a:t>ex:-int </a:t>
            </a:r>
            <a:r>
              <a:rPr lang="en-US" dirty="0" err="1"/>
              <a:t>i</a:t>
            </a:r>
            <a:r>
              <a:rPr lang="en-US" dirty="0"/>
              <a:t>=0,String s=“</a:t>
            </a:r>
            <a:r>
              <a:rPr lang="en-US" dirty="0" err="1"/>
              <a:t>cts</a:t>
            </a:r>
            <a:r>
              <a:rPr lang="en-US" dirty="0"/>
              <a:t>";//invalid</a:t>
            </a:r>
          </a:p>
          <a:p>
            <a:endParaRPr lang="en-US" dirty="0"/>
          </a:p>
          <a:p>
            <a:r>
              <a:rPr lang="en-US" dirty="0"/>
              <a:t>ex:-int </a:t>
            </a:r>
            <a:r>
              <a:rPr lang="en-US" dirty="0" err="1"/>
              <a:t>i</a:t>
            </a:r>
            <a:r>
              <a:rPr lang="en-US" dirty="0"/>
              <a:t>=0,int j=0;//invalid</a:t>
            </a:r>
          </a:p>
        </p:txBody>
      </p:sp>
      <p:sp>
        <p:nvSpPr>
          <p:cNvPr id="6" name="Rectangle 5"/>
          <p:cNvSpPr/>
          <p:nvPr/>
        </p:nvSpPr>
        <p:spPr>
          <a:xfrm>
            <a:off x="2786050" y="5786454"/>
            <a:ext cx="6572296" cy="646331"/>
          </a:xfrm>
          <a:prstGeom prst="rect">
            <a:avLst/>
          </a:prstGeom>
        </p:spPr>
        <p:txBody>
          <a:bodyPr wrap="square">
            <a:spAutoFit/>
          </a:bodyPr>
          <a:lstStyle/>
          <a:p>
            <a:r>
              <a:rPr lang="en-US" dirty="0">
                <a:solidFill>
                  <a:schemeClr val="accent2"/>
                </a:solidFill>
              </a:rPr>
              <a:t>**in the initialization section we can take any valid java statement including SOP.</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14348" y="428604"/>
            <a:ext cx="8143932" cy="5539978"/>
          </a:xfrm>
          <a:prstGeom prst="rect">
            <a:avLst/>
          </a:prstGeom>
        </p:spPr>
        <p:txBody>
          <a:bodyPr wrap="square">
            <a:spAutoFit/>
          </a:bodyPr>
          <a:lstStyle/>
          <a:p>
            <a:r>
              <a:rPr lang="en-US" sz="2400" b="1" dirty="0">
                <a:solidFill>
                  <a:srgbClr val="FF0000"/>
                </a:solidFill>
              </a:rPr>
              <a:t>conditional check:-</a:t>
            </a:r>
          </a:p>
          <a:p>
            <a:r>
              <a:rPr lang="en-US" dirty="0"/>
              <a:t>-----------------------</a:t>
            </a:r>
          </a:p>
          <a:p>
            <a:r>
              <a:rPr lang="en-US" dirty="0"/>
              <a:t>*here we can take any valid java expression but should be of the type boolean</a:t>
            </a:r>
          </a:p>
          <a:p>
            <a:endParaRPr lang="en-US" dirty="0"/>
          </a:p>
          <a:p>
            <a:r>
              <a:rPr lang="en-US" dirty="0"/>
              <a:t>*this part is optional and if we are not taking any thing then compiler will always place true.</a:t>
            </a:r>
          </a:p>
          <a:p>
            <a:endParaRPr lang="en-US" dirty="0"/>
          </a:p>
          <a:p>
            <a:r>
              <a:rPr lang="en-US" sz="2400" b="1" dirty="0">
                <a:solidFill>
                  <a:schemeClr val="accent1"/>
                </a:solidFill>
              </a:rPr>
              <a:t>increment/decrement section:-</a:t>
            </a:r>
          </a:p>
          <a:p>
            <a:r>
              <a:rPr lang="en-US" dirty="0"/>
              <a:t>------------------------------------- </a:t>
            </a:r>
          </a:p>
          <a:p>
            <a:r>
              <a:rPr lang="en-US" dirty="0"/>
              <a:t>* in the increment/decrement section we can take any valid java statement including sop.</a:t>
            </a:r>
          </a:p>
          <a:p>
            <a:endParaRPr lang="en-US" dirty="0"/>
          </a:p>
          <a:p>
            <a:r>
              <a:rPr lang="en-US" dirty="0"/>
              <a:t>ex:-</a:t>
            </a:r>
          </a:p>
          <a:p>
            <a:r>
              <a:rPr lang="en-US" dirty="0"/>
              <a:t>int </a:t>
            </a:r>
            <a:r>
              <a:rPr lang="en-US" dirty="0" err="1"/>
              <a:t>i</a:t>
            </a:r>
            <a:r>
              <a:rPr lang="en-US" dirty="0"/>
              <a:t>=0;</a:t>
            </a:r>
          </a:p>
          <a:p>
            <a:r>
              <a:rPr lang="en-US" dirty="0"/>
              <a:t>for(sopln("hello");</a:t>
            </a:r>
            <a:r>
              <a:rPr lang="en-US" dirty="0" err="1"/>
              <a:t>i</a:t>
            </a:r>
            <a:r>
              <a:rPr lang="en-US" dirty="0"/>
              <a:t>&lt;3;sopln("hi"))</a:t>
            </a:r>
          </a:p>
          <a:p>
            <a:r>
              <a:rPr lang="en-US" dirty="0"/>
              <a:t>{                                                              </a:t>
            </a:r>
          </a:p>
          <a:p>
            <a:r>
              <a:rPr lang="en-US" dirty="0" err="1"/>
              <a:t>i</a:t>
            </a:r>
            <a:r>
              <a:rPr lang="en-US" dirty="0"/>
              <a:t>++;                  </a:t>
            </a:r>
          </a:p>
          <a:p>
            <a:r>
              <a:rPr lang="en-US" dirty="0"/>
              <a:t>}</a:t>
            </a:r>
          </a:p>
        </p:txBody>
      </p:sp>
      <p:sp>
        <p:nvSpPr>
          <p:cNvPr id="5" name="Rectangle 4"/>
          <p:cNvSpPr/>
          <p:nvPr/>
        </p:nvSpPr>
        <p:spPr>
          <a:xfrm>
            <a:off x="5643570" y="2500306"/>
            <a:ext cx="2643190" cy="923330"/>
          </a:xfrm>
          <a:prstGeom prst="rect">
            <a:avLst/>
          </a:prstGeom>
        </p:spPr>
        <p:txBody>
          <a:bodyPr wrap="square">
            <a:spAutoFit/>
          </a:bodyPr>
          <a:lstStyle/>
          <a:p>
            <a:r>
              <a:rPr lang="en-US" dirty="0"/>
              <a:t>ex:-</a:t>
            </a:r>
          </a:p>
          <a:p>
            <a:r>
              <a:rPr lang="en-US" dirty="0"/>
              <a:t>for(int </a:t>
            </a:r>
            <a:r>
              <a:rPr lang="en-US" dirty="0" err="1"/>
              <a:t>i</a:t>
            </a:r>
            <a:r>
              <a:rPr lang="en-US" dirty="0"/>
              <a:t>=0;true;i++)</a:t>
            </a:r>
          </a:p>
          <a:p>
            <a:r>
              <a:rPr lang="en-US" dirty="0"/>
              <a:t>sopln("hello");</a:t>
            </a:r>
          </a:p>
        </p:txBody>
      </p:sp>
      <p:sp>
        <p:nvSpPr>
          <p:cNvPr id="6" name="Rectangle 5"/>
          <p:cNvSpPr/>
          <p:nvPr/>
        </p:nvSpPr>
        <p:spPr>
          <a:xfrm>
            <a:off x="4572000" y="4429132"/>
            <a:ext cx="4572000" cy="2031325"/>
          </a:xfrm>
          <a:prstGeom prst="rect">
            <a:avLst/>
          </a:prstGeom>
        </p:spPr>
        <p:txBody>
          <a:bodyPr>
            <a:spAutoFit/>
          </a:bodyPr>
          <a:lstStyle/>
          <a:p>
            <a:r>
              <a:rPr lang="en-US" dirty="0"/>
              <a:t>ex:-</a:t>
            </a:r>
          </a:p>
          <a:p>
            <a:r>
              <a:rPr lang="en-US" dirty="0"/>
              <a:t>for(int </a:t>
            </a:r>
            <a:r>
              <a:rPr lang="en-US" dirty="0" err="1"/>
              <a:t>i</a:t>
            </a:r>
            <a:r>
              <a:rPr lang="en-US" dirty="0"/>
              <a:t>=0;i&lt;10;i++);</a:t>
            </a:r>
          </a:p>
          <a:p>
            <a:endParaRPr lang="en-US" dirty="0"/>
          </a:p>
          <a:p>
            <a:endParaRPr lang="en-US" dirty="0"/>
          </a:p>
          <a:p>
            <a:r>
              <a:rPr lang="en-US" dirty="0"/>
              <a:t>ex:-</a:t>
            </a:r>
          </a:p>
          <a:p>
            <a:r>
              <a:rPr lang="en-US" dirty="0"/>
              <a:t>for(int </a:t>
            </a:r>
            <a:r>
              <a:rPr lang="en-US" dirty="0" err="1"/>
              <a:t>i</a:t>
            </a:r>
            <a:r>
              <a:rPr lang="en-US" dirty="0"/>
              <a:t>=0;i&lt;10;i++); </a:t>
            </a:r>
          </a:p>
          <a:p>
            <a:r>
              <a:rPr lang="en-US" dirty="0"/>
              <a:t>int x=10;//CE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000100" y="214290"/>
            <a:ext cx="7215238" cy="7971413"/>
          </a:xfrm>
          <a:prstGeom prst="rect">
            <a:avLst/>
          </a:prstGeom>
        </p:spPr>
        <p:txBody>
          <a:bodyPr wrap="square">
            <a:spAutoFit/>
          </a:bodyPr>
          <a:lstStyle/>
          <a:p>
            <a:pPr>
              <a:lnSpc>
                <a:spcPct val="150000"/>
              </a:lnSpc>
            </a:pPr>
            <a:r>
              <a:rPr lang="en-IN" sz="3200" b="1" dirty="0">
                <a:solidFill>
                  <a:srgbClr val="00B050"/>
                </a:solidFill>
              </a:rPr>
              <a:t> * </a:t>
            </a:r>
            <a:r>
              <a:rPr lang="en-IN" sz="3200" b="1" u="sng" dirty="0">
                <a:solidFill>
                  <a:srgbClr val="00B050"/>
                </a:solidFill>
              </a:rPr>
              <a:t>Selection statements</a:t>
            </a:r>
          </a:p>
          <a:p>
            <a:pPr>
              <a:lnSpc>
                <a:spcPct val="150000"/>
              </a:lnSpc>
            </a:pPr>
            <a:r>
              <a:rPr lang="en-IN" sz="3200" b="1" dirty="0">
                <a:solidFill>
                  <a:schemeClr val="accent1"/>
                </a:solidFill>
              </a:rPr>
              <a:t>1) if-else.</a:t>
            </a:r>
          </a:p>
          <a:p>
            <a:pPr>
              <a:lnSpc>
                <a:spcPct val="150000"/>
              </a:lnSpc>
            </a:pPr>
            <a:r>
              <a:rPr lang="en-IN" sz="3200" b="1" dirty="0">
                <a:solidFill>
                  <a:schemeClr val="accent2"/>
                </a:solidFill>
              </a:rPr>
              <a:t>2) switch.</a:t>
            </a:r>
          </a:p>
          <a:p>
            <a:pPr>
              <a:lnSpc>
                <a:spcPct val="150000"/>
              </a:lnSpc>
            </a:pPr>
            <a:r>
              <a:rPr lang="en-IN" sz="3200" b="1" dirty="0">
                <a:solidFill>
                  <a:schemeClr val="accent4"/>
                </a:solidFill>
              </a:rPr>
              <a:t>* </a:t>
            </a:r>
            <a:r>
              <a:rPr lang="en-IN" sz="3200" b="1" u="sng" dirty="0">
                <a:solidFill>
                  <a:schemeClr val="accent4"/>
                </a:solidFill>
              </a:rPr>
              <a:t>Iterative  statements</a:t>
            </a:r>
          </a:p>
          <a:p>
            <a:pPr>
              <a:lnSpc>
                <a:spcPct val="150000"/>
              </a:lnSpc>
            </a:pPr>
            <a:r>
              <a:rPr lang="en-IN" sz="3200" b="1" dirty="0">
                <a:solidFill>
                  <a:schemeClr val="accent3"/>
                </a:solidFill>
              </a:rPr>
              <a:t>1)While.</a:t>
            </a:r>
          </a:p>
          <a:p>
            <a:pPr>
              <a:lnSpc>
                <a:spcPct val="150000"/>
              </a:lnSpc>
            </a:pPr>
            <a:r>
              <a:rPr lang="en-IN" sz="3200" b="1" dirty="0">
                <a:solidFill>
                  <a:schemeClr val="accent1"/>
                </a:solidFill>
              </a:rPr>
              <a:t>2)do-while.</a:t>
            </a:r>
          </a:p>
          <a:p>
            <a:pPr>
              <a:lnSpc>
                <a:spcPct val="150000"/>
              </a:lnSpc>
            </a:pPr>
            <a:r>
              <a:rPr lang="en-IN" sz="3200" b="1" dirty="0">
                <a:solidFill>
                  <a:srgbClr val="C00000"/>
                </a:solidFill>
              </a:rPr>
              <a:t>3)for.</a:t>
            </a:r>
          </a:p>
          <a:p>
            <a:pPr>
              <a:lnSpc>
                <a:spcPct val="150000"/>
              </a:lnSpc>
            </a:pPr>
            <a:r>
              <a:rPr lang="en-IN" sz="3200" b="1" dirty="0">
                <a:solidFill>
                  <a:schemeClr val="accent6">
                    <a:lumMod val="50000"/>
                  </a:schemeClr>
                </a:solidFill>
              </a:rPr>
              <a:t>4)for-each.</a:t>
            </a:r>
          </a:p>
          <a:p>
            <a:endParaRPr lang="en-IN" sz="3200" b="1" dirty="0"/>
          </a:p>
          <a:p>
            <a:endParaRPr lang="en-IN" sz="3200" b="1" dirty="0">
              <a:solidFill>
                <a:schemeClr val="accent2"/>
              </a:solidFill>
            </a:endParaRPr>
          </a:p>
          <a:p>
            <a:endParaRPr lang="en-IN" sz="3200" b="1" dirty="0">
              <a:solidFill>
                <a:srgbClr val="00B050"/>
              </a:solidFill>
            </a:endParaRPr>
          </a:p>
          <a:p>
            <a:endParaRPr lang="en-IN" sz="3200" b="1" dirty="0">
              <a:solidFill>
                <a:srgbClr val="00B05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28662" y="571480"/>
            <a:ext cx="4764446" cy="646331"/>
          </a:xfrm>
          <a:prstGeom prst="rect">
            <a:avLst/>
          </a:prstGeom>
        </p:spPr>
        <p:txBody>
          <a:bodyPr wrap="none">
            <a:spAutoFit/>
          </a:bodyPr>
          <a:lstStyle/>
          <a:p>
            <a:r>
              <a:rPr lang="en-US" sz="3600" b="1" dirty="0">
                <a:solidFill>
                  <a:schemeClr val="accent2"/>
                </a:solidFill>
              </a:rPr>
              <a:t>* </a:t>
            </a:r>
            <a:r>
              <a:rPr lang="en-US" sz="3600" b="1" u="sng" dirty="0">
                <a:solidFill>
                  <a:schemeClr val="accent2"/>
                </a:solidFill>
              </a:rPr>
              <a:t>Transfer</a:t>
            </a:r>
            <a:r>
              <a:rPr lang="en-US" sz="3200" b="1" u="sng" dirty="0">
                <a:solidFill>
                  <a:schemeClr val="accent2"/>
                </a:solidFill>
              </a:rPr>
              <a:t> statements</a:t>
            </a:r>
          </a:p>
        </p:txBody>
      </p:sp>
      <p:sp>
        <p:nvSpPr>
          <p:cNvPr id="5" name="Rectangle 4"/>
          <p:cNvSpPr/>
          <p:nvPr/>
        </p:nvSpPr>
        <p:spPr>
          <a:xfrm>
            <a:off x="1357290" y="1500174"/>
            <a:ext cx="4572000" cy="3816429"/>
          </a:xfrm>
          <a:prstGeom prst="rect">
            <a:avLst/>
          </a:prstGeom>
        </p:spPr>
        <p:txBody>
          <a:bodyPr wrap="square">
            <a:spAutoFit/>
          </a:bodyPr>
          <a:lstStyle/>
          <a:p>
            <a:r>
              <a:rPr lang="en-US" sz="2800" dirty="0">
                <a:solidFill>
                  <a:schemeClr val="accent1"/>
                </a:solidFill>
              </a:rPr>
              <a:t> </a:t>
            </a:r>
            <a:r>
              <a:rPr lang="en-US" sz="3200" dirty="0">
                <a:solidFill>
                  <a:schemeClr val="accent1"/>
                </a:solidFill>
              </a:rPr>
              <a:t>1)Break.</a:t>
            </a:r>
          </a:p>
          <a:p>
            <a:endParaRPr lang="en-US" sz="3200" dirty="0"/>
          </a:p>
          <a:p>
            <a:r>
              <a:rPr lang="en-US" sz="3200" dirty="0">
                <a:solidFill>
                  <a:schemeClr val="accent3"/>
                </a:solidFill>
              </a:rPr>
              <a:t> 2)Continue.</a:t>
            </a:r>
          </a:p>
          <a:p>
            <a:endParaRPr lang="en-US" sz="3200" dirty="0"/>
          </a:p>
          <a:p>
            <a:r>
              <a:rPr lang="en-US" sz="3200" dirty="0">
                <a:solidFill>
                  <a:schemeClr val="accent4"/>
                </a:solidFill>
              </a:rPr>
              <a:t> 3)Return.</a:t>
            </a:r>
          </a:p>
          <a:p>
            <a:endParaRPr lang="en-US" sz="3200" dirty="0"/>
          </a:p>
          <a:p>
            <a:r>
              <a:rPr lang="en-US" sz="3200" dirty="0">
                <a:solidFill>
                  <a:schemeClr val="accent6"/>
                </a:solidFill>
              </a:rPr>
              <a:t> 4)Try-Catch-Finally.</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00100" y="642919"/>
            <a:ext cx="7572428" cy="4616648"/>
          </a:xfrm>
          <a:prstGeom prst="rect">
            <a:avLst/>
          </a:prstGeom>
        </p:spPr>
        <p:txBody>
          <a:bodyPr wrap="square">
            <a:spAutoFit/>
          </a:bodyPr>
          <a:lstStyle/>
          <a:p>
            <a:r>
              <a:rPr lang="en-US" b="1" u="sng" dirty="0"/>
              <a:t>Syntax:</a:t>
            </a:r>
          </a:p>
          <a:p>
            <a:endParaRPr lang="en-US" b="1" u="sng" dirty="0"/>
          </a:p>
          <a:p>
            <a:r>
              <a:rPr lang="en-US" sz="2400" dirty="0"/>
              <a:t> </a:t>
            </a:r>
            <a:r>
              <a:rPr lang="en-US" sz="2400" b="1" dirty="0">
                <a:solidFill>
                  <a:schemeClr val="accent1"/>
                </a:solidFill>
              </a:rPr>
              <a:t>if-else :-</a:t>
            </a:r>
          </a:p>
          <a:p>
            <a:endParaRPr lang="en-US" dirty="0"/>
          </a:p>
          <a:p>
            <a:r>
              <a:rPr lang="en-US" b="1" dirty="0"/>
              <a:t>if(b)</a:t>
            </a:r>
          </a:p>
          <a:p>
            <a:r>
              <a:rPr lang="en-US" dirty="0"/>
              <a:t>{</a:t>
            </a:r>
          </a:p>
          <a:p>
            <a:r>
              <a:rPr lang="en-US" dirty="0"/>
              <a:t>action if b is true</a:t>
            </a:r>
          </a:p>
          <a:p>
            <a:r>
              <a:rPr lang="en-US" dirty="0"/>
              <a:t>}</a:t>
            </a:r>
          </a:p>
          <a:p>
            <a:r>
              <a:rPr lang="en-US" dirty="0"/>
              <a:t>else</a:t>
            </a:r>
          </a:p>
          <a:p>
            <a:r>
              <a:rPr lang="en-US" dirty="0"/>
              <a:t>{</a:t>
            </a:r>
            <a:endParaRPr lang="en-US" i="1" dirty="0"/>
          </a:p>
          <a:p>
            <a:r>
              <a:rPr lang="en-US" i="1" dirty="0"/>
              <a:t>action if b is false</a:t>
            </a:r>
          </a:p>
          <a:p>
            <a:r>
              <a:rPr lang="en-US" dirty="0"/>
              <a:t>}</a:t>
            </a:r>
          </a:p>
          <a:p>
            <a:endParaRPr lang="en-US" dirty="0"/>
          </a:p>
          <a:p>
            <a:endParaRPr lang="en-US" dirty="0"/>
          </a:p>
          <a:p>
            <a:endParaRPr lang="en-US" dirty="0"/>
          </a:p>
          <a:p>
            <a:r>
              <a:rPr lang="en-US" dirty="0">
                <a:solidFill>
                  <a:schemeClr val="accent3"/>
                </a:solidFill>
              </a:rPr>
              <a:t>**the argument to the if statement should be boolean type.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28596" y="357166"/>
            <a:ext cx="1643074" cy="3970318"/>
          </a:xfrm>
          <a:prstGeom prst="rect">
            <a:avLst/>
          </a:prstGeom>
        </p:spPr>
        <p:txBody>
          <a:bodyPr wrap="square">
            <a:spAutoFit/>
          </a:bodyPr>
          <a:lstStyle/>
          <a:p>
            <a:r>
              <a:rPr lang="en-US" dirty="0">
                <a:solidFill>
                  <a:schemeClr val="accent1"/>
                </a:solidFill>
              </a:rPr>
              <a:t>Case1:-</a:t>
            </a:r>
          </a:p>
          <a:p>
            <a:r>
              <a:rPr lang="en-US" dirty="0"/>
              <a:t>--------</a:t>
            </a:r>
          </a:p>
          <a:p>
            <a:r>
              <a:rPr lang="en-US" dirty="0"/>
              <a:t>int x =0;</a:t>
            </a:r>
          </a:p>
          <a:p>
            <a:r>
              <a:rPr lang="en-US" dirty="0"/>
              <a:t>if(x)</a:t>
            </a:r>
          </a:p>
          <a:p>
            <a:r>
              <a:rPr lang="en-US" dirty="0"/>
              <a:t>{</a:t>
            </a:r>
          </a:p>
          <a:p>
            <a:r>
              <a:rPr lang="en-US" dirty="0"/>
              <a:t>sopln("hello");</a:t>
            </a:r>
          </a:p>
          <a:p>
            <a:r>
              <a:rPr lang="en-US" dirty="0"/>
              <a:t>}</a:t>
            </a:r>
          </a:p>
          <a:p>
            <a:r>
              <a:rPr lang="en-US" dirty="0"/>
              <a:t>else</a:t>
            </a:r>
          </a:p>
          <a:p>
            <a:r>
              <a:rPr lang="en-US" dirty="0"/>
              <a:t>{</a:t>
            </a:r>
          </a:p>
          <a:p>
            <a:r>
              <a:rPr lang="en-US" dirty="0"/>
              <a:t>sopln("hi");</a:t>
            </a:r>
          </a:p>
          <a:p>
            <a:r>
              <a:rPr lang="en-US" dirty="0"/>
              <a:t>}</a:t>
            </a:r>
          </a:p>
          <a:p>
            <a:endParaRPr lang="en-US" dirty="0"/>
          </a:p>
          <a:p>
            <a:r>
              <a:rPr lang="en-US" dirty="0"/>
              <a:t>Output:-</a:t>
            </a:r>
          </a:p>
        </p:txBody>
      </p:sp>
      <p:sp>
        <p:nvSpPr>
          <p:cNvPr id="6" name="Rectangle 5"/>
          <p:cNvSpPr/>
          <p:nvPr/>
        </p:nvSpPr>
        <p:spPr>
          <a:xfrm>
            <a:off x="2143108" y="357166"/>
            <a:ext cx="1643074" cy="4247317"/>
          </a:xfrm>
          <a:prstGeom prst="rect">
            <a:avLst/>
          </a:prstGeom>
        </p:spPr>
        <p:txBody>
          <a:bodyPr wrap="square">
            <a:spAutoFit/>
          </a:bodyPr>
          <a:lstStyle/>
          <a:p>
            <a:r>
              <a:rPr lang="en-US" dirty="0">
                <a:solidFill>
                  <a:schemeClr val="accent2"/>
                </a:solidFill>
              </a:rPr>
              <a:t>Case2:-</a:t>
            </a:r>
          </a:p>
          <a:p>
            <a:r>
              <a:rPr lang="en-US" dirty="0"/>
              <a:t>----------</a:t>
            </a:r>
          </a:p>
          <a:p>
            <a:r>
              <a:rPr lang="en-US" dirty="0"/>
              <a:t>int x =10;</a:t>
            </a:r>
          </a:p>
          <a:p>
            <a:r>
              <a:rPr lang="en-US" dirty="0"/>
              <a:t>if(x=20)</a:t>
            </a:r>
          </a:p>
          <a:p>
            <a:r>
              <a:rPr lang="en-US" dirty="0"/>
              <a:t>{</a:t>
            </a:r>
          </a:p>
          <a:p>
            <a:r>
              <a:rPr lang="en-US" dirty="0"/>
              <a:t>sopln("hello");</a:t>
            </a:r>
          </a:p>
          <a:p>
            <a:r>
              <a:rPr lang="en-US" dirty="0"/>
              <a:t>}</a:t>
            </a:r>
          </a:p>
          <a:p>
            <a:r>
              <a:rPr lang="en-US" dirty="0"/>
              <a:t>else</a:t>
            </a:r>
          </a:p>
          <a:p>
            <a:r>
              <a:rPr lang="en-US" dirty="0"/>
              <a:t>{</a:t>
            </a:r>
          </a:p>
          <a:p>
            <a:r>
              <a:rPr lang="en-US" dirty="0"/>
              <a:t>sopln("hi");</a:t>
            </a:r>
          </a:p>
          <a:p>
            <a:r>
              <a:rPr lang="en-US" dirty="0"/>
              <a:t>}</a:t>
            </a:r>
          </a:p>
          <a:p>
            <a:endParaRPr lang="en-US" dirty="0"/>
          </a:p>
          <a:p>
            <a:r>
              <a:rPr lang="en-US" dirty="0"/>
              <a:t>Output:-</a:t>
            </a:r>
          </a:p>
          <a:p>
            <a:endParaRPr lang="en-US" dirty="0"/>
          </a:p>
        </p:txBody>
      </p:sp>
      <p:sp>
        <p:nvSpPr>
          <p:cNvPr id="7" name="Rectangle 6"/>
          <p:cNvSpPr/>
          <p:nvPr/>
        </p:nvSpPr>
        <p:spPr>
          <a:xfrm>
            <a:off x="3714744" y="357166"/>
            <a:ext cx="1643074" cy="4247317"/>
          </a:xfrm>
          <a:prstGeom prst="rect">
            <a:avLst/>
          </a:prstGeom>
        </p:spPr>
        <p:txBody>
          <a:bodyPr wrap="square">
            <a:spAutoFit/>
          </a:bodyPr>
          <a:lstStyle/>
          <a:p>
            <a:r>
              <a:rPr lang="en-US" dirty="0">
                <a:solidFill>
                  <a:schemeClr val="accent4"/>
                </a:solidFill>
              </a:rPr>
              <a:t>Case3:-</a:t>
            </a:r>
          </a:p>
          <a:p>
            <a:r>
              <a:rPr lang="en-US" dirty="0"/>
              <a:t>---------</a:t>
            </a:r>
          </a:p>
          <a:p>
            <a:r>
              <a:rPr lang="en-US" dirty="0"/>
              <a:t>int x =10;</a:t>
            </a:r>
          </a:p>
          <a:p>
            <a:r>
              <a:rPr lang="en-US" dirty="0" smtClean="0"/>
              <a:t>if(x==20</a:t>
            </a:r>
            <a:r>
              <a:rPr lang="en-US" dirty="0"/>
              <a:t>)</a:t>
            </a:r>
          </a:p>
          <a:p>
            <a:r>
              <a:rPr lang="en-US" dirty="0" smtClean="0"/>
              <a:t>{</a:t>
            </a:r>
            <a:endParaRPr lang="en-US" dirty="0"/>
          </a:p>
          <a:p>
            <a:r>
              <a:rPr lang="en-US" dirty="0"/>
              <a:t>sopln("hello");</a:t>
            </a:r>
          </a:p>
          <a:p>
            <a:r>
              <a:rPr lang="en-US" dirty="0"/>
              <a:t>}</a:t>
            </a:r>
          </a:p>
          <a:p>
            <a:r>
              <a:rPr lang="en-US" dirty="0"/>
              <a:t>else</a:t>
            </a:r>
          </a:p>
          <a:p>
            <a:r>
              <a:rPr lang="en-US" dirty="0"/>
              <a:t>{</a:t>
            </a:r>
          </a:p>
          <a:p>
            <a:r>
              <a:rPr lang="en-US" dirty="0"/>
              <a:t>sopln("hi");</a:t>
            </a:r>
          </a:p>
          <a:p>
            <a:r>
              <a:rPr lang="en-US" dirty="0"/>
              <a:t>}</a:t>
            </a:r>
          </a:p>
          <a:p>
            <a:endParaRPr lang="en-US" dirty="0"/>
          </a:p>
          <a:p>
            <a:r>
              <a:rPr lang="en-US" dirty="0"/>
              <a:t>Output:-</a:t>
            </a:r>
          </a:p>
          <a:p>
            <a:endParaRPr lang="en-US" dirty="0"/>
          </a:p>
        </p:txBody>
      </p:sp>
      <p:sp>
        <p:nvSpPr>
          <p:cNvPr id="8" name="Rectangle 7"/>
          <p:cNvSpPr/>
          <p:nvPr/>
        </p:nvSpPr>
        <p:spPr>
          <a:xfrm>
            <a:off x="5286380" y="357166"/>
            <a:ext cx="1928826" cy="4247317"/>
          </a:xfrm>
          <a:prstGeom prst="rect">
            <a:avLst/>
          </a:prstGeom>
        </p:spPr>
        <p:txBody>
          <a:bodyPr wrap="square">
            <a:spAutoFit/>
          </a:bodyPr>
          <a:lstStyle/>
          <a:p>
            <a:r>
              <a:rPr lang="en-US" dirty="0">
                <a:solidFill>
                  <a:schemeClr val="accent2">
                    <a:lumMod val="75000"/>
                  </a:schemeClr>
                </a:solidFill>
              </a:rPr>
              <a:t>Case4:-</a:t>
            </a:r>
          </a:p>
          <a:p>
            <a:r>
              <a:rPr lang="en-US" dirty="0"/>
              <a:t>---------</a:t>
            </a:r>
          </a:p>
          <a:p>
            <a:r>
              <a:rPr lang="en-US" dirty="0"/>
              <a:t>boolean x =true;</a:t>
            </a:r>
          </a:p>
          <a:p>
            <a:r>
              <a:rPr lang="en-US" dirty="0"/>
              <a:t>if(x=false)</a:t>
            </a:r>
          </a:p>
          <a:p>
            <a:r>
              <a:rPr lang="en-US" dirty="0"/>
              <a:t>{</a:t>
            </a:r>
          </a:p>
          <a:p>
            <a:r>
              <a:rPr lang="en-US" dirty="0"/>
              <a:t>sopln("hello");</a:t>
            </a:r>
          </a:p>
          <a:p>
            <a:r>
              <a:rPr lang="en-US" dirty="0"/>
              <a:t>}</a:t>
            </a:r>
          </a:p>
          <a:p>
            <a:r>
              <a:rPr lang="en-US" dirty="0"/>
              <a:t>else</a:t>
            </a:r>
          </a:p>
          <a:p>
            <a:r>
              <a:rPr lang="en-US" dirty="0"/>
              <a:t>{</a:t>
            </a:r>
          </a:p>
          <a:p>
            <a:r>
              <a:rPr lang="en-US" dirty="0"/>
              <a:t>sopln("hi");</a:t>
            </a:r>
          </a:p>
          <a:p>
            <a:r>
              <a:rPr lang="en-US" dirty="0"/>
              <a:t>}</a:t>
            </a:r>
          </a:p>
          <a:p>
            <a:endParaRPr lang="en-US" dirty="0"/>
          </a:p>
          <a:p>
            <a:r>
              <a:rPr lang="en-US" dirty="0"/>
              <a:t>Output:-</a:t>
            </a:r>
          </a:p>
          <a:p>
            <a:endParaRPr lang="en-US" dirty="0"/>
          </a:p>
        </p:txBody>
      </p:sp>
      <p:sp>
        <p:nvSpPr>
          <p:cNvPr id="9" name="Rectangle 8"/>
          <p:cNvSpPr/>
          <p:nvPr/>
        </p:nvSpPr>
        <p:spPr>
          <a:xfrm>
            <a:off x="7000892" y="357166"/>
            <a:ext cx="2357454" cy="3970318"/>
          </a:xfrm>
          <a:prstGeom prst="rect">
            <a:avLst/>
          </a:prstGeom>
        </p:spPr>
        <p:txBody>
          <a:bodyPr wrap="square">
            <a:spAutoFit/>
          </a:bodyPr>
          <a:lstStyle/>
          <a:p>
            <a:r>
              <a:rPr lang="en-US" dirty="0">
                <a:solidFill>
                  <a:srgbClr val="00B0F0"/>
                </a:solidFill>
              </a:rPr>
              <a:t>Case5:-</a:t>
            </a:r>
          </a:p>
          <a:p>
            <a:r>
              <a:rPr lang="en-US" dirty="0"/>
              <a:t>---------</a:t>
            </a:r>
          </a:p>
          <a:p>
            <a:r>
              <a:rPr lang="en-US" dirty="0"/>
              <a:t>boolean x =false;</a:t>
            </a:r>
          </a:p>
          <a:p>
            <a:r>
              <a:rPr lang="en-US" dirty="0"/>
              <a:t>if(x==false)</a:t>
            </a:r>
          </a:p>
          <a:p>
            <a:r>
              <a:rPr lang="en-US" dirty="0"/>
              <a:t>{</a:t>
            </a:r>
          </a:p>
          <a:p>
            <a:r>
              <a:rPr lang="en-US" dirty="0"/>
              <a:t>sopln("hello");</a:t>
            </a:r>
          </a:p>
          <a:p>
            <a:r>
              <a:rPr lang="en-US" dirty="0"/>
              <a:t>}</a:t>
            </a:r>
          </a:p>
          <a:p>
            <a:r>
              <a:rPr lang="en-US" dirty="0"/>
              <a:t>else</a:t>
            </a:r>
          </a:p>
          <a:p>
            <a:r>
              <a:rPr lang="en-US" dirty="0"/>
              <a:t>{</a:t>
            </a:r>
          </a:p>
          <a:p>
            <a:r>
              <a:rPr lang="en-US" dirty="0"/>
              <a:t>sopln("hi");</a:t>
            </a:r>
          </a:p>
          <a:p>
            <a:r>
              <a:rPr lang="en-US" dirty="0"/>
              <a:t>}</a:t>
            </a:r>
          </a:p>
          <a:p>
            <a:endParaRPr lang="en-US" dirty="0"/>
          </a:p>
          <a:p>
            <a:endParaRPr lang="en-US" dirty="0"/>
          </a:p>
          <a:p>
            <a:r>
              <a:rPr lang="en-US" dirty="0"/>
              <a:t>Output:-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28596" y="357167"/>
            <a:ext cx="1643074" cy="5355312"/>
          </a:xfrm>
          <a:prstGeom prst="rect">
            <a:avLst/>
          </a:prstGeom>
          <a:ln>
            <a:solidFill>
              <a:schemeClr val="accent1"/>
            </a:solidFill>
          </a:ln>
        </p:spPr>
        <p:txBody>
          <a:bodyPr wrap="square">
            <a:spAutoFit/>
          </a:bodyPr>
          <a:lstStyle/>
          <a:p>
            <a:r>
              <a:rPr lang="en-US" dirty="0">
                <a:solidFill>
                  <a:schemeClr val="accent1"/>
                </a:solidFill>
              </a:rPr>
              <a:t>Case1:-</a:t>
            </a:r>
          </a:p>
          <a:p>
            <a:r>
              <a:rPr lang="en-US" dirty="0"/>
              <a:t>--------</a:t>
            </a:r>
          </a:p>
          <a:p>
            <a:r>
              <a:rPr lang="en-US" dirty="0"/>
              <a:t>int x =0;</a:t>
            </a:r>
          </a:p>
          <a:p>
            <a:r>
              <a:rPr lang="en-US" dirty="0"/>
              <a:t>if(x)</a:t>
            </a:r>
          </a:p>
          <a:p>
            <a:r>
              <a:rPr lang="en-US" dirty="0"/>
              <a:t>{</a:t>
            </a:r>
          </a:p>
          <a:p>
            <a:r>
              <a:rPr lang="en-US" dirty="0"/>
              <a:t>sopln("hello");</a:t>
            </a:r>
          </a:p>
          <a:p>
            <a:r>
              <a:rPr lang="en-US" dirty="0"/>
              <a:t>}</a:t>
            </a:r>
          </a:p>
          <a:p>
            <a:r>
              <a:rPr lang="en-US" dirty="0"/>
              <a:t>else</a:t>
            </a:r>
          </a:p>
          <a:p>
            <a:r>
              <a:rPr lang="en-US" dirty="0"/>
              <a:t>{</a:t>
            </a:r>
          </a:p>
          <a:p>
            <a:r>
              <a:rPr lang="en-US" dirty="0"/>
              <a:t>sopln("hi");</a:t>
            </a:r>
          </a:p>
          <a:p>
            <a:r>
              <a:rPr lang="en-US" dirty="0"/>
              <a:t>}</a:t>
            </a:r>
          </a:p>
          <a:p>
            <a:r>
              <a:rPr lang="en-US" dirty="0"/>
              <a:t>Output:-</a:t>
            </a:r>
          </a:p>
          <a:p>
            <a:r>
              <a:rPr lang="en-US" dirty="0">
                <a:solidFill>
                  <a:srgbClr val="0070C0"/>
                </a:solidFill>
              </a:rPr>
              <a:t>incompatible types</a:t>
            </a:r>
          </a:p>
          <a:p>
            <a:r>
              <a:rPr lang="en-US" dirty="0">
                <a:solidFill>
                  <a:srgbClr val="0070C0"/>
                </a:solidFill>
              </a:rPr>
              <a:t>found   : int</a:t>
            </a:r>
          </a:p>
          <a:p>
            <a:r>
              <a:rPr lang="en-US" dirty="0">
                <a:solidFill>
                  <a:srgbClr val="0070C0"/>
                </a:solidFill>
              </a:rPr>
              <a:t>required: boolean</a:t>
            </a:r>
            <a:endParaRPr lang="en-US" dirty="0"/>
          </a:p>
          <a:p>
            <a:endParaRPr lang="en-US" dirty="0"/>
          </a:p>
        </p:txBody>
      </p:sp>
      <p:sp>
        <p:nvSpPr>
          <p:cNvPr id="6" name="Rectangle 5"/>
          <p:cNvSpPr/>
          <p:nvPr/>
        </p:nvSpPr>
        <p:spPr>
          <a:xfrm>
            <a:off x="2143108" y="357167"/>
            <a:ext cx="1571636" cy="5355312"/>
          </a:xfrm>
          <a:prstGeom prst="rect">
            <a:avLst/>
          </a:prstGeom>
          <a:ln>
            <a:solidFill>
              <a:schemeClr val="accent2"/>
            </a:solidFill>
          </a:ln>
        </p:spPr>
        <p:txBody>
          <a:bodyPr wrap="square">
            <a:spAutoFit/>
          </a:bodyPr>
          <a:lstStyle/>
          <a:p>
            <a:r>
              <a:rPr lang="en-US" dirty="0">
                <a:solidFill>
                  <a:schemeClr val="accent2"/>
                </a:solidFill>
              </a:rPr>
              <a:t>Case2:-</a:t>
            </a:r>
          </a:p>
          <a:p>
            <a:r>
              <a:rPr lang="en-US" dirty="0"/>
              <a:t>----------</a:t>
            </a:r>
          </a:p>
          <a:p>
            <a:r>
              <a:rPr lang="en-US" dirty="0"/>
              <a:t>int x =10;</a:t>
            </a:r>
          </a:p>
          <a:p>
            <a:r>
              <a:rPr lang="en-US" dirty="0"/>
              <a:t>if(x=20)</a:t>
            </a:r>
          </a:p>
          <a:p>
            <a:r>
              <a:rPr lang="en-US" dirty="0"/>
              <a:t>{</a:t>
            </a:r>
          </a:p>
          <a:p>
            <a:r>
              <a:rPr lang="en-US" dirty="0"/>
              <a:t>sopln("hello");</a:t>
            </a:r>
          </a:p>
          <a:p>
            <a:r>
              <a:rPr lang="en-US" dirty="0"/>
              <a:t>}</a:t>
            </a:r>
          </a:p>
          <a:p>
            <a:r>
              <a:rPr lang="en-US" dirty="0"/>
              <a:t>else</a:t>
            </a:r>
          </a:p>
          <a:p>
            <a:r>
              <a:rPr lang="en-US" dirty="0"/>
              <a:t>{</a:t>
            </a:r>
          </a:p>
          <a:p>
            <a:r>
              <a:rPr lang="en-US" dirty="0"/>
              <a:t>sopln("hi");</a:t>
            </a:r>
          </a:p>
          <a:p>
            <a:r>
              <a:rPr lang="en-US" dirty="0"/>
              <a:t>}</a:t>
            </a:r>
          </a:p>
          <a:p>
            <a:endParaRPr lang="en-US" dirty="0"/>
          </a:p>
          <a:p>
            <a:r>
              <a:rPr lang="en-US" dirty="0"/>
              <a:t>Output:-</a:t>
            </a:r>
          </a:p>
          <a:p>
            <a:r>
              <a:rPr lang="en-US" dirty="0">
                <a:solidFill>
                  <a:srgbClr val="0070C0"/>
                </a:solidFill>
              </a:rPr>
              <a:t>incompatible types</a:t>
            </a:r>
          </a:p>
          <a:p>
            <a:r>
              <a:rPr lang="en-US" dirty="0">
                <a:solidFill>
                  <a:schemeClr val="accent3"/>
                </a:solidFill>
              </a:rPr>
              <a:t>found int ,required boolean</a:t>
            </a:r>
          </a:p>
        </p:txBody>
      </p:sp>
      <p:sp>
        <p:nvSpPr>
          <p:cNvPr id="7" name="Rectangle 6"/>
          <p:cNvSpPr/>
          <p:nvPr/>
        </p:nvSpPr>
        <p:spPr>
          <a:xfrm>
            <a:off x="3786182" y="357166"/>
            <a:ext cx="1571636" cy="5355312"/>
          </a:xfrm>
          <a:prstGeom prst="rect">
            <a:avLst/>
          </a:prstGeom>
          <a:ln>
            <a:solidFill>
              <a:schemeClr val="accent4"/>
            </a:solidFill>
          </a:ln>
        </p:spPr>
        <p:txBody>
          <a:bodyPr wrap="square">
            <a:spAutoFit/>
          </a:bodyPr>
          <a:lstStyle/>
          <a:p>
            <a:r>
              <a:rPr lang="en-US" dirty="0">
                <a:solidFill>
                  <a:schemeClr val="accent4"/>
                </a:solidFill>
              </a:rPr>
              <a:t>Case3:-</a:t>
            </a:r>
          </a:p>
          <a:p>
            <a:r>
              <a:rPr lang="en-US" dirty="0"/>
              <a:t>---------</a:t>
            </a:r>
          </a:p>
          <a:p>
            <a:r>
              <a:rPr lang="en-US" dirty="0"/>
              <a:t>int x =10;</a:t>
            </a:r>
          </a:p>
          <a:p>
            <a:r>
              <a:rPr lang="en-US" dirty="0"/>
              <a:t>if(x==20)</a:t>
            </a:r>
          </a:p>
          <a:p>
            <a:r>
              <a:rPr lang="en-US" dirty="0"/>
              <a:t>{</a:t>
            </a:r>
          </a:p>
          <a:p>
            <a:r>
              <a:rPr lang="en-US" dirty="0"/>
              <a:t>sopln("hello");</a:t>
            </a:r>
          </a:p>
          <a:p>
            <a:r>
              <a:rPr lang="en-US" dirty="0"/>
              <a:t>}</a:t>
            </a:r>
          </a:p>
          <a:p>
            <a:r>
              <a:rPr lang="en-US" dirty="0"/>
              <a:t>else</a:t>
            </a:r>
          </a:p>
          <a:p>
            <a:r>
              <a:rPr lang="en-US" dirty="0"/>
              <a:t>{</a:t>
            </a:r>
          </a:p>
          <a:p>
            <a:r>
              <a:rPr lang="en-US" dirty="0"/>
              <a:t>sopln("hi");</a:t>
            </a:r>
          </a:p>
          <a:p>
            <a:r>
              <a:rPr lang="en-US" dirty="0"/>
              <a:t>}</a:t>
            </a:r>
          </a:p>
          <a:p>
            <a:endParaRPr lang="en-US" dirty="0"/>
          </a:p>
          <a:p>
            <a:r>
              <a:rPr lang="en-US" dirty="0"/>
              <a:t>Output:-</a:t>
            </a:r>
          </a:p>
          <a:p>
            <a:endParaRPr lang="en-US" dirty="0"/>
          </a:p>
          <a:p>
            <a:r>
              <a:rPr lang="en-US" dirty="0">
                <a:solidFill>
                  <a:schemeClr val="accent6"/>
                </a:solidFill>
              </a:rPr>
              <a:t>hi</a:t>
            </a:r>
          </a:p>
          <a:p>
            <a:endParaRPr lang="en-US" dirty="0">
              <a:solidFill>
                <a:schemeClr val="accent6"/>
              </a:solidFill>
            </a:endParaRPr>
          </a:p>
          <a:p>
            <a:endParaRPr lang="en-US" dirty="0">
              <a:solidFill>
                <a:schemeClr val="accent6"/>
              </a:solidFill>
            </a:endParaRPr>
          </a:p>
          <a:p>
            <a:endParaRPr lang="en-US" dirty="0"/>
          </a:p>
        </p:txBody>
      </p:sp>
      <p:sp>
        <p:nvSpPr>
          <p:cNvPr id="8" name="Rectangle 7"/>
          <p:cNvSpPr/>
          <p:nvPr/>
        </p:nvSpPr>
        <p:spPr>
          <a:xfrm>
            <a:off x="5429256" y="357166"/>
            <a:ext cx="1571636" cy="5355312"/>
          </a:xfrm>
          <a:prstGeom prst="rect">
            <a:avLst/>
          </a:prstGeom>
          <a:ln>
            <a:solidFill>
              <a:srgbClr val="0070C0"/>
            </a:solidFill>
          </a:ln>
        </p:spPr>
        <p:txBody>
          <a:bodyPr wrap="square">
            <a:spAutoFit/>
          </a:bodyPr>
          <a:lstStyle/>
          <a:p>
            <a:r>
              <a:rPr lang="en-US" dirty="0">
                <a:solidFill>
                  <a:schemeClr val="accent2">
                    <a:lumMod val="75000"/>
                  </a:schemeClr>
                </a:solidFill>
              </a:rPr>
              <a:t>Case4:-</a:t>
            </a:r>
          </a:p>
          <a:p>
            <a:r>
              <a:rPr lang="en-US" dirty="0"/>
              <a:t>---------</a:t>
            </a:r>
          </a:p>
          <a:p>
            <a:r>
              <a:rPr lang="en-US" dirty="0"/>
              <a:t>boolean x =true;</a:t>
            </a:r>
          </a:p>
          <a:p>
            <a:r>
              <a:rPr lang="en-US" dirty="0"/>
              <a:t>if(x=false)</a:t>
            </a:r>
          </a:p>
          <a:p>
            <a:r>
              <a:rPr lang="en-US" dirty="0"/>
              <a:t>{</a:t>
            </a:r>
          </a:p>
          <a:p>
            <a:r>
              <a:rPr lang="en-US" dirty="0"/>
              <a:t>sopln("hello");</a:t>
            </a:r>
          </a:p>
          <a:p>
            <a:r>
              <a:rPr lang="en-US" dirty="0"/>
              <a:t>}</a:t>
            </a:r>
          </a:p>
          <a:p>
            <a:r>
              <a:rPr lang="en-US" dirty="0"/>
              <a:t>else</a:t>
            </a:r>
          </a:p>
          <a:p>
            <a:r>
              <a:rPr lang="en-US" dirty="0"/>
              <a:t>{</a:t>
            </a:r>
          </a:p>
          <a:p>
            <a:r>
              <a:rPr lang="en-US" dirty="0"/>
              <a:t>sopln("hi");</a:t>
            </a:r>
          </a:p>
          <a:p>
            <a:r>
              <a:rPr lang="en-US" dirty="0"/>
              <a:t>}</a:t>
            </a:r>
          </a:p>
          <a:p>
            <a:endParaRPr lang="en-US" dirty="0"/>
          </a:p>
          <a:p>
            <a:r>
              <a:rPr lang="en-US" dirty="0"/>
              <a:t>Output:-</a:t>
            </a:r>
          </a:p>
          <a:p>
            <a:endParaRPr lang="en-US" dirty="0"/>
          </a:p>
          <a:p>
            <a:r>
              <a:rPr lang="en-US" dirty="0"/>
              <a:t>hi</a:t>
            </a:r>
          </a:p>
          <a:p>
            <a:endParaRPr lang="en-US" dirty="0"/>
          </a:p>
          <a:p>
            <a:endParaRPr lang="en-US" dirty="0"/>
          </a:p>
        </p:txBody>
      </p:sp>
      <p:sp>
        <p:nvSpPr>
          <p:cNvPr id="9" name="Rectangle 8"/>
          <p:cNvSpPr/>
          <p:nvPr/>
        </p:nvSpPr>
        <p:spPr>
          <a:xfrm>
            <a:off x="7143768" y="357167"/>
            <a:ext cx="1714512" cy="5355312"/>
          </a:xfrm>
          <a:prstGeom prst="rect">
            <a:avLst/>
          </a:prstGeom>
          <a:ln>
            <a:solidFill>
              <a:srgbClr val="002060"/>
            </a:solidFill>
          </a:ln>
        </p:spPr>
        <p:txBody>
          <a:bodyPr wrap="square">
            <a:spAutoFit/>
          </a:bodyPr>
          <a:lstStyle/>
          <a:p>
            <a:r>
              <a:rPr lang="en-US" dirty="0">
                <a:solidFill>
                  <a:srgbClr val="00B0F0"/>
                </a:solidFill>
              </a:rPr>
              <a:t>Case5:-</a:t>
            </a:r>
          </a:p>
          <a:p>
            <a:r>
              <a:rPr lang="en-US" dirty="0"/>
              <a:t>---------</a:t>
            </a:r>
          </a:p>
          <a:p>
            <a:r>
              <a:rPr lang="en-US" dirty="0"/>
              <a:t>boolean x =false;</a:t>
            </a:r>
          </a:p>
          <a:p>
            <a:r>
              <a:rPr lang="en-US"/>
              <a:t>if(x==</a:t>
            </a:r>
            <a:r>
              <a:rPr lang="en-US" dirty="0"/>
              <a:t>false)</a:t>
            </a:r>
          </a:p>
          <a:p>
            <a:r>
              <a:rPr lang="en-US" dirty="0"/>
              <a:t>{</a:t>
            </a:r>
          </a:p>
          <a:p>
            <a:r>
              <a:rPr lang="en-US" dirty="0"/>
              <a:t>sopln("hello");</a:t>
            </a:r>
          </a:p>
          <a:p>
            <a:r>
              <a:rPr lang="en-US" dirty="0"/>
              <a:t>}</a:t>
            </a:r>
          </a:p>
          <a:p>
            <a:r>
              <a:rPr lang="en-US" dirty="0"/>
              <a:t>else</a:t>
            </a:r>
          </a:p>
          <a:p>
            <a:r>
              <a:rPr lang="en-US" dirty="0"/>
              <a:t>{</a:t>
            </a:r>
          </a:p>
          <a:p>
            <a:r>
              <a:rPr lang="en-US" dirty="0"/>
              <a:t>sopln("hi");</a:t>
            </a:r>
          </a:p>
          <a:p>
            <a:r>
              <a:rPr lang="en-US" dirty="0"/>
              <a:t>}</a:t>
            </a:r>
          </a:p>
          <a:p>
            <a:endParaRPr lang="en-US" dirty="0"/>
          </a:p>
          <a:p>
            <a:endParaRPr lang="en-US" dirty="0"/>
          </a:p>
          <a:p>
            <a:r>
              <a:rPr lang="en-US" dirty="0"/>
              <a:t>Output:-</a:t>
            </a:r>
          </a:p>
          <a:p>
            <a:r>
              <a:rPr lang="en-US" dirty="0"/>
              <a:t>hello</a:t>
            </a:r>
          </a:p>
          <a:p>
            <a:endParaRPr lang="en-US" dirty="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00034" y="428604"/>
            <a:ext cx="1643058" cy="2585323"/>
          </a:xfrm>
          <a:prstGeom prst="rect">
            <a:avLst/>
          </a:prstGeom>
          <a:ln>
            <a:solidFill>
              <a:srgbClr val="002060"/>
            </a:solidFill>
          </a:ln>
        </p:spPr>
        <p:txBody>
          <a:bodyPr wrap="square">
            <a:spAutoFit/>
          </a:bodyPr>
          <a:lstStyle/>
          <a:p>
            <a:r>
              <a:rPr lang="en-US" dirty="0"/>
              <a:t>case1:-</a:t>
            </a:r>
          </a:p>
          <a:p>
            <a:r>
              <a:rPr lang="en-US" dirty="0"/>
              <a:t>--------</a:t>
            </a:r>
          </a:p>
          <a:p>
            <a:r>
              <a:rPr lang="en-US" dirty="0"/>
              <a:t>if(true)</a:t>
            </a:r>
          </a:p>
          <a:p>
            <a:r>
              <a:rPr lang="en-US" dirty="0"/>
              <a:t>sopln("hello");</a:t>
            </a:r>
          </a:p>
          <a:p>
            <a:endParaRPr lang="en-US" dirty="0"/>
          </a:p>
          <a:p>
            <a:endParaRPr lang="en-US" dirty="0"/>
          </a:p>
          <a:p>
            <a:r>
              <a:rPr lang="en-US" dirty="0"/>
              <a:t>output:-</a:t>
            </a:r>
          </a:p>
          <a:p>
            <a:endParaRPr lang="en-US" dirty="0"/>
          </a:p>
        </p:txBody>
      </p:sp>
      <p:sp>
        <p:nvSpPr>
          <p:cNvPr id="6" name="Rectangle 5"/>
          <p:cNvSpPr/>
          <p:nvPr/>
        </p:nvSpPr>
        <p:spPr>
          <a:xfrm>
            <a:off x="2285984" y="428604"/>
            <a:ext cx="1643074" cy="2585323"/>
          </a:xfrm>
          <a:prstGeom prst="rect">
            <a:avLst/>
          </a:prstGeom>
          <a:ln>
            <a:solidFill>
              <a:schemeClr val="accent2"/>
            </a:solidFill>
          </a:ln>
        </p:spPr>
        <p:txBody>
          <a:bodyPr wrap="square">
            <a:spAutoFit/>
          </a:bodyPr>
          <a:lstStyle/>
          <a:p>
            <a:r>
              <a:rPr lang="en-US" dirty="0"/>
              <a:t>case2:-</a:t>
            </a:r>
          </a:p>
          <a:p>
            <a:r>
              <a:rPr lang="en-US" dirty="0"/>
              <a:t>--------</a:t>
            </a:r>
          </a:p>
          <a:p>
            <a:endParaRPr lang="en-US" dirty="0"/>
          </a:p>
          <a:p>
            <a:r>
              <a:rPr lang="en-US" dirty="0"/>
              <a:t>if(true);</a:t>
            </a:r>
          </a:p>
          <a:p>
            <a:r>
              <a:rPr lang="en-US" dirty="0"/>
              <a:t>          </a:t>
            </a:r>
          </a:p>
          <a:p>
            <a:endParaRPr lang="en-US" dirty="0"/>
          </a:p>
          <a:p>
            <a:endParaRPr lang="en-US" dirty="0"/>
          </a:p>
          <a:p>
            <a:r>
              <a:rPr lang="en-US" dirty="0"/>
              <a:t>output:-</a:t>
            </a:r>
          </a:p>
          <a:p>
            <a:endParaRPr lang="en-US" dirty="0"/>
          </a:p>
        </p:txBody>
      </p:sp>
      <p:sp>
        <p:nvSpPr>
          <p:cNvPr id="7" name="Rectangle 6"/>
          <p:cNvSpPr/>
          <p:nvPr/>
        </p:nvSpPr>
        <p:spPr>
          <a:xfrm>
            <a:off x="4071934" y="428605"/>
            <a:ext cx="1714512" cy="2585323"/>
          </a:xfrm>
          <a:prstGeom prst="rect">
            <a:avLst/>
          </a:prstGeom>
          <a:ln>
            <a:solidFill>
              <a:schemeClr val="accent5">
                <a:lumMod val="75000"/>
              </a:schemeClr>
            </a:solidFill>
          </a:ln>
        </p:spPr>
        <p:txBody>
          <a:bodyPr wrap="square">
            <a:spAutoFit/>
          </a:bodyPr>
          <a:lstStyle/>
          <a:p>
            <a:r>
              <a:rPr lang="en-US" dirty="0"/>
              <a:t>case3:-</a:t>
            </a:r>
          </a:p>
          <a:p>
            <a:r>
              <a:rPr lang="en-US" dirty="0"/>
              <a:t>---------</a:t>
            </a:r>
          </a:p>
          <a:p>
            <a:r>
              <a:rPr lang="en-US" dirty="0"/>
              <a:t>if(true)</a:t>
            </a:r>
          </a:p>
          <a:p>
            <a:r>
              <a:rPr lang="en-US" dirty="0" err="1"/>
              <a:t>int</a:t>
            </a:r>
            <a:r>
              <a:rPr lang="en-US" dirty="0"/>
              <a:t> </a:t>
            </a:r>
            <a:r>
              <a:rPr lang="en-US" dirty="0" smtClean="0"/>
              <a:t>x;</a:t>
            </a:r>
            <a:endParaRPr lang="en-US" dirty="0"/>
          </a:p>
          <a:p>
            <a:endParaRPr lang="en-US" dirty="0"/>
          </a:p>
          <a:p>
            <a:endParaRPr lang="en-US" dirty="0"/>
          </a:p>
          <a:p>
            <a:endParaRPr lang="en-US" dirty="0"/>
          </a:p>
          <a:p>
            <a:r>
              <a:rPr lang="en-US" dirty="0"/>
              <a:t>output:-</a:t>
            </a:r>
          </a:p>
          <a:p>
            <a:endParaRPr lang="en-US" dirty="0"/>
          </a:p>
        </p:txBody>
      </p:sp>
      <p:sp>
        <p:nvSpPr>
          <p:cNvPr id="8" name="Rectangle 7"/>
          <p:cNvSpPr/>
          <p:nvPr/>
        </p:nvSpPr>
        <p:spPr>
          <a:xfrm>
            <a:off x="5929322" y="428604"/>
            <a:ext cx="1643074" cy="2585323"/>
          </a:xfrm>
          <a:prstGeom prst="rect">
            <a:avLst/>
          </a:prstGeom>
          <a:ln>
            <a:solidFill>
              <a:schemeClr val="accent2">
                <a:lumMod val="75000"/>
              </a:schemeClr>
            </a:solidFill>
          </a:ln>
        </p:spPr>
        <p:txBody>
          <a:bodyPr wrap="square">
            <a:spAutoFit/>
          </a:bodyPr>
          <a:lstStyle/>
          <a:p>
            <a:r>
              <a:rPr lang="en-US" dirty="0"/>
              <a:t>case4:-</a:t>
            </a:r>
          </a:p>
          <a:p>
            <a:r>
              <a:rPr lang="en-US" dirty="0"/>
              <a:t>-------</a:t>
            </a:r>
          </a:p>
          <a:p>
            <a:r>
              <a:rPr lang="en-US" dirty="0"/>
              <a:t>if(true)</a:t>
            </a:r>
          </a:p>
          <a:p>
            <a:r>
              <a:rPr lang="en-US" dirty="0"/>
              <a:t>{</a:t>
            </a:r>
          </a:p>
          <a:p>
            <a:r>
              <a:rPr lang="en-US" dirty="0"/>
              <a:t>int x=10;</a:t>
            </a:r>
          </a:p>
          <a:p>
            <a:r>
              <a:rPr lang="en-US" dirty="0"/>
              <a:t>}</a:t>
            </a:r>
          </a:p>
          <a:p>
            <a:endParaRPr lang="en-US" dirty="0"/>
          </a:p>
          <a:p>
            <a:r>
              <a:rPr lang="en-US" dirty="0"/>
              <a:t>output:-</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00034" y="428604"/>
            <a:ext cx="1643058" cy="2862322"/>
          </a:xfrm>
          <a:prstGeom prst="rect">
            <a:avLst/>
          </a:prstGeom>
          <a:ln>
            <a:solidFill>
              <a:srgbClr val="002060"/>
            </a:solidFill>
          </a:ln>
        </p:spPr>
        <p:txBody>
          <a:bodyPr wrap="square">
            <a:spAutoFit/>
          </a:bodyPr>
          <a:lstStyle/>
          <a:p>
            <a:r>
              <a:rPr lang="en-US" dirty="0"/>
              <a:t>case1:-</a:t>
            </a:r>
          </a:p>
          <a:p>
            <a:r>
              <a:rPr lang="en-US" dirty="0"/>
              <a:t>--------</a:t>
            </a:r>
          </a:p>
          <a:p>
            <a:r>
              <a:rPr lang="en-US" dirty="0"/>
              <a:t>if(true)</a:t>
            </a:r>
          </a:p>
          <a:p>
            <a:r>
              <a:rPr lang="en-US" dirty="0"/>
              <a:t>sopln("hello");</a:t>
            </a:r>
          </a:p>
          <a:p>
            <a:endParaRPr lang="en-US" dirty="0"/>
          </a:p>
          <a:p>
            <a:endParaRPr lang="en-US" dirty="0"/>
          </a:p>
          <a:p>
            <a:r>
              <a:rPr lang="en-US" dirty="0"/>
              <a:t>output:-hello</a:t>
            </a:r>
          </a:p>
          <a:p>
            <a:endParaRPr lang="en-US" dirty="0"/>
          </a:p>
        </p:txBody>
      </p:sp>
      <p:sp>
        <p:nvSpPr>
          <p:cNvPr id="6" name="Rectangle 5"/>
          <p:cNvSpPr/>
          <p:nvPr/>
        </p:nvSpPr>
        <p:spPr>
          <a:xfrm>
            <a:off x="2285984" y="428604"/>
            <a:ext cx="1643074" cy="2862322"/>
          </a:xfrm>
          <a:prstGeom prst="rect">
            <a:avLst/>
          </a:prstGeom>
          <a:ln>
            <a:solidFill>
              <a:schemeClr val="accent2"/>
            </a:solidFill>
          </a:ln>
        </p:spPr>
        <p:txBody>
          <a:bodyPr wrap="square">
            <a:spAutoFit/>
          </a:bodyPr>
          <a:lstStyle/>
          <a:p>
            <a:r>
              <a:rPr lang="en-US" dirty="0"/>
              <a:t>case2:-</a:t>
            </a:r>
          </a:p>
          <a:p>
            <a:r>
              <a:rPr lang="en-US" dirty="0"/>
              <a:t>--------</a:t>
            </a:r>
          </a:p>
          <a:p>
            <a:endParaRPr lang="en-US" dirty="0"/>
          </a:p>
          <a:p>
            <a:r>
              <a:rPr lang="en-US" dirty="0"/>
              <a:t>if(true);</a:t>
            </a:r>
          </a:p>
          <a:p>
            <a:r>
              <a:rPr lang="en-US" dirty="0"/>
              <a:t>          </a:t>
            </a:r>
          </a:p>
          <a:p>
            <a:endParaRPr lang="en-US" dirty="0"/>
          </a:p>
          <a:p>
            <a:endParaRPr lang="en-US" dirty="0"/>
          </a:p>
          <a:p>
            <a:r>
              <a:rPr lang="en-US" dirty="0"/>
              <a:t>output:-execute</a:t>
            </a:r>
          </a:p>
          <a:p>
            <a:r>
              <a:rPr lang="en-US" dirty="0"/>
              <a:t>successfully</a:t>
            </a:r>
          </a:p>
        </p:txBody>
      </p:sp>
      <p:sp>
        <p:nvSpPr>
          <p:cNvPr id="7" name="Rectangle 6"/>
          <p:cNvSpPr/>
          <p:nvPr/>
        </p:nvSpPr>
        <p:spPr>
          <a:xfrm>
            <a:off x="4071934" y="428605"/>
            <a:ext cx="1714512" cy="2862322"/>
          </a:xfrm>
          <a:prstGeom prst="rect">
            <a:avLst/>
          </a:prstGeom>
          <a:ln>
            <a:solidFill>
              <a:schemeClr val="accent5">
                <a:lumMod val="75000"/>
              </a:schemeClr>
            </a:solidFill>
          </a:ln>
        </p:spPr>
        <p:txBody>
          <a:bodyPr wrap="square">
            <a:spAutoFit/>
          </a:bodyPr>
          <a:lstStyle/>
          <a:p>
            <a:r>
              <a:rPr lang="en-US" dirty="0"/>
              <a:t>case3:-</a:t>
            </a:r>
          </a:p>
          <a:p>
            <a:r>
              <a:rPr lang="en-US" dirty="0"/>
              <a:t>---------</a:t>
            </a:r>
          </a:p>
          <a:p>
            <a:r>
              <a:rPr lang="en-US" dirty="0"/>
              <a:t>if(true)</a:t>
            </a:r>
          </a:p>
          <a:p>
            <a:r>
              <a:rPr lang="en-US" dirty="0" err="1"/>
              <a:t>int</a:t>
            </a:r>
            <a:r>
              <a:rPr lang="en-US" dirty="0"/>
              <a:t> </a:t>
            </a:r>
            <a:r>
              <a:rPr lang="en-US" dirty="0" smtClean="0"/>
              <a:t>x;</a:t>
            </a:r>
            <a:endParaRPr lang="en-US" dirty="0"/>
          </a:p>
          <a:p>
            <a:endParaRPr lang="en-US" dirty="0"/>
          </a:p>
          <a:p>
            <a:endParaRPr lang="en-US" dirty="0"/>
          </a:p>
          <a:p>
            <a:endParaRPr lang="en-US" dirty="0"/>
          </a:p>
          <a:p>
            <a:r>
              <a:rPr lang="en-US" dirty="0"/>
              <a:t>output:-</a:t>
            </a:r>
          </a:p>
          <a:p>
            <a:r>
              <a:rPr lang="en-US" dirty="0"/>
              <a:t>Compile time error</a:t>
            </a:r>
          </a:p>
        </p:txBody>
      </p:sp>
      <p:sp>
        <p:nvSpPr>
          <p:cNvPr id="8" name="Rectangle 7"/>
          <p:cNvSpPr/>
          <p:nvPr/>
        </p:nvSpPr>
        <p:spPr>
          <a:xfrm>
            <a:off x="5929322" y="428604"/>
            <a:ext cx="1643074" cy="2862322"/>
          </a:xfrm>
          <a:prstGeom prst="rect">
            <a:avLst/>
          </a:prstGeom>
          <a:ln>
            <a:solidFill>
              <a:schemeClr val="accent2">
                <a:lumMod val="75000"/>
              </a:schemeClr>
            </a:solidFill>
          </a:ln>
        </p:spPr>
        <p:txBody>
          <a:bodyPr wrap="square">
            <a:spAutoFit/>
          </a:bodyPr>
          <a:lstStyle/>
          <a:p>
            <a:r>
              <a:rPr lang="en-US" dirty="0"/>
              <a:t>case4:-</a:t>
            </a:r>
          </a:p>
          <a:p>
            <a:r>
              <a:rPr lang="en-US" dirty="0"/>
              <a:t>-------</a:t>
            </a:r>
          </a:p>
          <a:p>
            <a:r>
              <a:rPr lang="en-US" dirty="0"/>
              <a:t>if(true)</a:t>
            </a:r>
          </a:p>
          <a:p>
            <a:r>
              <a:rPr lang="en-US" dirty="0"/>
              <a:t>{</a:t>
            </a:r>
          </a:p>
          <a:p>
            <a:r>
              <a:rPr lang="en-US" dirty="0"/>
              <a:t>int x=10;</a:t>
            </a:r>
          </a:p>
          <a:p>
            <a:r>
              <a:rPr lang="en-US" dirty="0"/>
              <a:t>}</a:t>
            </a:r>
          </a:p>
          <a:p>
            <a:endParaRPr lang="en-US" dirty="0"/>
          </a:p>
          <a:p>
            <a:r>
              <a:rPr lang="en-US" dirty="0"/>
              <a:t>output:-execute</a:t>
            </a:r>
          </a:p>
          <a:p>
            <a:r>
              <a:rPr lang="en-US" dirty="0"/>
              <a:t>successfully</a:t>
            </a:r>
          </a:p>
        </p:txBody>
      </p:sp>
      <p:sp>
        <p:nvSpPr>
          <p:cNvPr id="9" name="Rectangle 8"/>
          <p:cNvSpPr/>
          <p:nvPr/>
        </p:nvSpPr>
        <p:spPr>
          <a:xfrm>
            <a:off x="571472" y="3857628"/>
            <a:ext cx="7858180" cy="2246769"/>
          </a:xfrm>
          <a:prstGeom prst="rect">
            <a:avLst/>
          </a:prstGeom>
        </p:spPr>
        <p:txBody>
          <a:bodyPr wrap="square">
            <a:spAutoFit/>
          </a:bodyPr>
          <a:lstStyle/>
          <a:p>
            <a:r>
              <a:rPr lang="en-US" sz="2000" b="1" dirty="0"/>
              <a:t>**</a:t>
            </a:r>
            <a:r>
              <a:rPr lang="en-US" sz="2000" b="1" dirty="0">
                <a:solidFill>
                  <a:schemeClr val="accent3"/>
                </a:solidFill>
              </a:rPr>
              <a:t>else part and curly braces are optional, with out curly braces only one statement is allowed under if, which should not be declarative statements</a:t>
            </a:r>
            <a:r>
              <a:rPr lang="en-US" sz="2000" b="1" dirty="0"/>
              <a:t>.</a:t>
            </a:r>
          </a:p>
          <a:p>
            <a:endParaRPr lang="en-US" sz="2000" b="1" dirty="0"/>
          </a:p>
          <a:p>
            <a:r>
              <a:rPr lang="en-US" sz="2000" dirty="0"/>
              <a:t>*semicolon is a valid java statement which is also known as empty statement</a:t>
            </a:r>
          </a:p>
          <a:p>
            <a:endParaRPr lang="en-US" sz="2000" b="1"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903</TotalTime>
  <Words>1338</Words>
  <Application>Microsoft Office PowerPoint</Application>
  <PresentationFormat>On-screen Show (4:3)</PresentationFormat>
  <Paragraphs>454</Paragraphs>
  <Slides>21</Slides>
  <Notes>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Concourse</vt:lpstr>
      <vt:lpstr>FLOW CONTROL IN JAVA</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FLOW CONTROL IN JAVA</dc:title>
  <dc:creator>Windows User</dc:creator>
  <cp:lastModifiedBy>Hp</cp:lastModifiedBy>
  <cp:revision>60</cp:revision>
  <dcterms:created xsi:type="dcterms:W3CDTF">2016-02-22T01:56:30Z</dcterms:created>
  <dcterms:modified xsi:type="dcterms:W3CDTF">2023-01-31T11:54:35Z</dcterms:modified>
</cp:coreProperties>
</file>