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tags/tag17.xml" ContentType="application/vnd.openxmlformats-officedocument.presentationml.tags+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gif" ContentType="image/gif"/>
  <Override PartName="/ppt/tags/tag24.xml" ContentType="application/vnd.openxmlformats-officedocument.presentationml.tags+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tags/tag13.xml" ContentType="application/vnd.openxmlformats-officedocument.presentationml.tags+xml"/>
  <Override PartName="/ppt/tags/tag31.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slides/slide138.xml" ContentType="application/vnd.openxmlformats-officedocument.presentationml.slide+xml"/>
  <Override PartName="/ppt/slides/slide167.xml" ContentType="application/vnd.openxmlformats-officedocument.presentationml.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s/slide20.xml" ContentType="application/vnd.openxmlformats-officedocument.presentationml.slide+xml"/>
  <Override PartName="/ppt/slides/slide168.xml" ContentType="application/vnd.openxmlformats-officedocument.presentationml.slide+xml"/>
  <Override PartName="/ppt/tags/tag26.xml" ContentType="application/vnd.openxmlformats-officedocument.presentationml.tags+xml"/>
  <Override PartName="/ppt/slides/slide139.xml" ContentType="application/vnd.openxmlformats-officedocument.presentationml.slide+xml"/>
  <Override PartName="/ppt/slides/slide157.xml" ContentType="application/vnd.openxmlformats-officedocument.presentationml.slide+xml"/>
  <Override PartName="/ppt/tags/tag15.xml" ContentType="application/vnd.openxmlformats-officedocument.presentationml.tags+xml"/>
  <Override PartName="/ppt/tags/tag33.xml" ContentType="application/vnd.openxmlformats-officedocument.presentationml.tags+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tags/tag2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29.xml" ContentType="application/vnd.openxmlformats-officedocument.presentationml.slide+xml"/>
  <Override PartName="/ppt/tags/tag34.xml" ContentType="application/vnd.openxmlformats-officedocument.presentationml.tags+xml"/>
  <Override PartName="/ppt/slides/slide118.xml" ContentType="application/vnd.openxmlformats-officedocument.presentationml.slide+xml"/>
  <Override PartName="/ppt/slides/slide165.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4"/>
  </p:notesMasterIdLst>
  <p:sldIdLst>
    <p:sldId id="256" r:id="rId2"/>
    <p:sldId id="365" r:id="rId3"/>
    <p:sldId id="257" r:id="rId4"/>
    <p:sldId id="258" r:id="rId5"/>
    <p:sldId id="259" r:id="rId6"/>
    <p:sldId id="411" r:id="rId7"/>
    <p:sldId id="409" r:id="rId8"/>
    <p:sldId id="410" r:id="rId9"/>
    <p:sldId id="408" r:id="rId10"/>
    <p:sldId id="407" r:id="rId11"/>
    <p:sldId id="260" r:id="rId12"/>
    <p:sldId id="266" r:id="rId13"/>
    <p:sldId id="299" r:id="rId14"/>
    <p:sldId id="298" r:id="rId15"/>
    <p:sldId id="300" r:id="rId16"/>
    <p:sldId id="265" r:id="rId17"/>
    <p:sldId id="264" r:id="rId18"/>
    <p:sldId id="301" r:id="rId19"/>
    <p:sldId id="302" r:id="rId20"/>
    <p:sldId id="303" r:id="rId21"/>
    <p:sldId id="304" r:id="rId22"/>
    <p:sldId id="305" r:id="rId23"/>
    <p:sldId id="306"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86" r:id="rId48"/>
    <p:sldId id="472" r:id="rId49"/>
    <p:sldId id="475" r:id="rId50"/>
    <p:sldId id="367" r:id="rId51"/>
    <p:sldId id="368" r:id="rId52"/>
    <p:sldId id="493" r:id="rId53"/>
    <p:sldId id="494" r:id="rId54"/>
    <p:sldId id="492" r:id="rId55"/>
    <p:sldId id="370" r:id="rId56"/>
    <p:sldId id="371" r:id="rId57"/>
    <p:sldId id="372" r:id="rId58"/>
    <p:sldId id="375" r:id="rId59"/>
    <p:sldId id="468" r:id="rId60"/>
    <p:sldId id="469" r:id="rId61"/>
    <p:sldId id="376" r:id="rId62"/>
    <p:sldId id="470" r:id="rId63"/>
    <p:sldId id="471" r:id="rId64"/>
    <p:sldId id="377" r:id="rId65"/>
    <p:sldId id="487" r:id="rId66"/>
    <p:sldId id="488" r:id="rId67"/>
    <p:sldId id="489" r:id="rId68"/>
    <p:sldId id="380" r:id="rId69"/>
    <p:sldId id="495" r:id="rId70"/>
    <p:sldId id="496" r:id="rId71"/>
    <p:sldId id="473" r:id="rId72"/>
    <p:sldId id="476" r:id="rId73"/>
    <p:sldId id="268" r:id="rId74"/>
    <p:sldId id="327" r:id="rId75"/>
    <p:sldId id="342" r:id="rId76"/>
    <p:sldId id="343" r:id="rId77"/>
    <p:sldId id="338" r:id="rId78"/>
    <p:sldId id="339" r:id="rId79"/>
    <p:sldId id="340" r:id="rId80"/>
    <p:sldId id="341" r:id="rId81"/>
    <p:sldId id="328" r:id="rId82"/>
    <p:sldId id="344" r:id="rId83"/>
    <p:sldId id="345" r:id="rId84"/>
    <p:sldId id="346" r:id="rId85"/>
    <p:sldId id="347" r:id="rId86"/>
    <p:sldId id="348" r:id="rId87"/>
    <p:sldId id="329" r:id="rId88"/>
    <p:sldId id="349" r:id="rId89"/>
    <p:sldId id="350" r:id="rId90"/>
    <p:sldId id="351" r:id="rId91"/>
    <p:sldId id="352" r:id="rId92"/>
    <p:sldId id="332" r:id="rId93"/>
    <p:sldId id="333" r:id="rId94"/>
    <p:sldId id="335" r:id="rId95"/>
    <p:sldId id="336" r:id="rId96"/>
    <p:sldId id="334" r:id="rId97"/>
    <p:sldId id="353" r:id="rId98"/>
    <p:sldId id="497" r:id="rId99"/>
    <p:sldId id="498" r:id="rId100"/>
    <p:sldId id="499" r:id="rId101"/>
    <p:sldId id="354" r:id="rId102"/>
    <p:sldId id="355" r:id="rId103"/>
    <p:sldId id="356" r:id="rId104"/>
    <p:sldId id="357" r:id="rId105"/>
    <p:sldId id="474" r:id="rId106"/>
    <p:sldId id="477" r:id="rId107"/>
    <p:sldId id="269" r:id="rId108"/>
    <p:sldId id="457" r:id="rId109"/>
    <p:sldId id="458" r:id="rId110"/>
    <p:sldId id="459" r:id="rId111"/>
    <p:sldId id="460" r:id="rId112"/>
    <p:sldId id="490" r:id="rId113"/>
    <p:sldId id="461" r:id="rId114"/>
    <p:sldId id="491" r:id="rId115"/>
    <p:sldId id="462" r:id="rId116"/>
    <p:sldId id="463" r:id="rId117"/>
    <p:sldId id="464" r:id="rId118"/>
    <p:sldId id="465" r:id="rId119"/>
    <p:sldId id="466" r:id="rId120"/>
    <p:sldId id="467" r:id="rId121"/>
    <p:sldId id="478" r:id="rId122"/>
    <p:sldId id="479" r:id="rId123"/>
    <p:sldId id="413" r:id="rId124"/>
    <p:sldId id="414" r:id="rId125"/>
    <p:sldId id="415" r:id="rId126"/>
    <p:sldId id="416" r:id="rId127"/>
    <p:sldId id="417" r:id="rId128"/>
    <p:sldId id="418" r:id="rId129"/>
    <p:sldId id="419" r:id="rId130"/>
    <p:sldId id="420" r:id="rId131"/>
    <p:sldId id="421" r:id="rId132"/>
    <p:sldId id="422" r:id="rId133"/>
    <p:sldId id="423" r:id="rId134"/>
    <p:sldId id="480" r:id="rId135"/>
    <p:sldId id="481" r:id="rId136"/>
    <p:sldId id="424" r:id="rId137"/>
    <p:sldId id="425" r:id="rId138"/>
    <p:sldId id="426" r:id="rId139"/>
    <p:sldId id="427" r:id="rId140"/>
    <p:sldId id="428" r:id="rId141"/>
    <p:sldId id="429" r:id="rId142"/>
    <p:sldId id="430" r:id="rId143"/>
    <p:sldId id="431" r:id="rId144"/>
    <p:sldId id="432" r:id="rId145"/>
    <p:sldId id="433" r:id="rId146"/>
    <p:sldId id="434" r:id="rId147"/>
    <p:sldId id="435" r:id="rId148"/>
    <p:sldId id="436" r:id="rId149"/>
    <p:sldId id="437" r:id="rId150"/>
    <p:sldId id="438" r:id="rId151"/>
    <p:sldId id="439" r:id="rId152"/>
    <p:sldId id="440" r:id="rId153"/>
    <p:sldId id="441" r:id="rId154"/>
    <p:sldId id="442" r:id="rId155"/>
    <p:sldId id="443" r:id="rId156"/>
    <p:sldId id="444" r:id="rId157"/>
    <p:sldId id="482" r:id="rId158"/>
    <p:sldId id="483" r:id="rId159"/>
    <p:sldId id="445" r:id="rId160"/>
    <p:sldId id="446" r:id="rId161"/>
    <p:sldId id="447" r:id="rId162"/>
    <p:sldId id="448" r:id="rId163"/>
    <p:sldId id="449" r:id="rId164"/>
    <p:sldId id="450" r:id="rId165"/>
    <p:sldId id="451" r:id="rId166"/>
    <p:sldId id="452" r:id="rId167"/>
    <p:sldId id="453" r:id="rId168"/>
    <p:sldId id="454" r:id="rId169"/>
    <p:sldId id="455" r:id="rId170"/>
    <p:sldId id="484" r:id="rId171"/>
    <p:sldId id="485" r:id="rId172"/>
    <p:sldId id="296" r:id="rId1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765" autoAdjust="0"/>
  </p:normalViewPr>
  <p:slideViewPr>
    <p:cSldViewPr>
      <p:cViewPr>
        <p:scale>
          <a:sx n="71" d="100"/>
          <a:sy n="71" d="100"/>
        </p:scale>
        <p:origin x="-1344"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presProps" Target="pres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43C2B-214A-4F7B-9157-EA2DEC947721}" type="datetimeFigureOut">
              <a:rPr lang="en-US" smtClean="0"/>
              <a:pPr/>
              <a:t>11/18/2019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E47C4-2235-4E52-9584-52845C1036A2}" type="slidenum">
              <a:rPr lang="en-IN" smtClean="0"/>
              <a:pPr/>
              <a:t>‹#›</a:t>
            </a:fld>
            <a:endParaRPr lang="en-IN"/>
          </a:p>
        </p:txBody>
      </p:sp>
    </p:spTree>
    <p:extLst>
      <p:ext uri="{BB962C8B-B14F-4D97-AF65-F5344CB8AC3E}">
        <p14:creationId xmlns="" xmlns:p14="http://schemas.microsoft.com/office/powerpoint/2010/main" val="3239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46303C4E-E0DC-4903-A1F3-4EB128A86B40}" type="slidenum">
              <a:rPr lang="en-US" smtClean="0">
                <a:latin typeface="Arial" pitchFamily="34" charset="0"/>
              </a:rPr>
              <a:pPr eaLnBrk="1" fontAlgn="base" hangingPunct="1">
                <a:spcBef>
                  <a:spcPct val="0"/>
                </a:spcBef>
                <a:spcAft>
                  <a:spcPct val="0"/>
                </a:spcAft>
              </a:pPr>
              <a:t>7</a:t>
            </a:fld>
            <a:endParaRPr lang="en-US" smtClean="0">
              <a:latin typeface="Arial"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pPr>
            <a:r>
              <a:rPr lang="en-US" dirty="0" smtClean="0"/>
              <a:t>Ways of Storing data in files</a:t>
            </a:r>
            <a:r>
              <a:rPr lang="en-US" baseline="0" dirty="0" smtClean="0"/>
              <a:t> </a:t>
            </a:r>
            <a:r>
              <a:rPr lang="en-US" dirty="0" smtClean="0"/>
              <a:t>customer data:</a:t>
            </a:r>
          </a:p>
          <a:p>
            <a:pPr>
              <a:spcBef>
                <a:spcPct val="0"/>
              </a:spcBef>
              <a:buFontTx/>
              <a:buNone/>
            </a:pPr>
            <a:endParaRPr lang="en-US" dirty="0" smtClean="0"/>
          </a:p>
          <a:p>
            <a:pPr>
              <a:spcBef>
                <a:spcPct val="0"/>
              </a:spcBef>
              <a:buFontTx/>
              <a:buNone/>
            </a:pPr>
            <a:r>
              <a:rPr lang="en-US" dirty="0" smtClean="0"/>
              <a:t>Data was stored in the form of records in the files. </a:t>
            </a:r>
          </a:p>
          <a:p>
            <a:pPr>
              <a:spcBef>
                <a:spcPct val="0"/>
              </a:spcBef>
              <a:buFontTx/>
              <a:buNone/>
            </a:pPr>
            <a:endParaRPr lang="en-US" dirty="0" smtClean="0"/>
          </a:p>
          <a:p>
            <a:pPr>
              <a:spcBef>
                <a:spcPct val="0"/>
              </a:spcBef>
              <a:buFontTx/>
              <a:buNone/>
            </a:pPr>
            <a:r>
              <a:rPr lang="en-US" dirty="0" smtClean="0"/>
              <a:t>Records consists of various fields which are delimited by a space , comma , tab etc. </a:t>
            </a:r>
          </a:p>
          <a:p>
            <a:pPr>
              <a:spcBef>
                <a:spcPct val="0"/>
              </a:spcBef>
              <a:buFontTx/>
              <a:buNone/>
            </a:pPr>
            <a:endParaRPr lang="en-US" dirty="0" smtClean="0"/>
          </a:p>
          <a:p>
            <a:pPr>
              <a:spcBef>
                <a:spcPct val="0"/>
              </a:spcBef>
              <a:buFontTx/>
              <a:buNone/>
            </a:pPr>
            <a:r>
              <a:rPr lang="en-US" dirty="0" smtClean="0"/>
              <a:t>Special characters used to mark the end of records and end of files.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 A Synonym acts as an alternative name for an existing schema object. </a:t>
            </a:r>
          </a:p>
          <a:p>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By using a Synonym, we can avoid the entry of the schema name, when referencing objects that belong together schema. </a:t>
            </a:r>
          </a:p>
          <a:p>
            <a:endParaRPr lang="en-IN" sz="1200"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43264180-B45B-4E0C-A869-D83425FFB03C}" type="slidenum">
              <a:rPr lang="en-IN" smtClean="0"/>
              <a:pPr/>
              <a:t>136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68D0532C-1183-43E9-949C-4B18847135E6}" type="slidenum">
              <a:rPr lang="en-US" smtClean="0">
                <a:latin typeface="Arial" pitchFamily="34" charset="0"/>
              </a:rPr>
              <a:pPr eaLnBrk="1" fontAlgn="base" hangingPunct="1">
                <a:spcBef>
                  <a:spcPct val="0"/>
                </a:spcBef>
                <a:spcAft>
                  <a:spcPct val="0"/>
                </a:spcAft>
              </a:pPr>
              <a:t>8</a:t>
            </a:fld>
            <a:endParaRPr lang="en-US" smtClean="0">
              <a:latin typeface="Arial"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b="0" dirty="0" smtClean="0"/>
              <a:t>First Problem is Data Redundancy</a:t>
            </a:r>
          </a:p>
          <a:p>
            <a:pPr>
              <a:spcBef>
                <a:spcPct val="0"/>
              </a:spcBef>
            </a:pPr>
            <a:r>
              <a:rPr lang="en-US" b="0" dirty="0" smtClean="0"/>
              <a:t>Data Redundancy means same information is duplicated in several files. This makes data redundancy.</a:t>
            </a:r>
          </a:p>
          <a:p>
            <a:pPr>
              <a:spcBef>
                <a:spcPct val="0"/>
              </a:spcBef>
            </a:pPr>
            <a:endParaRPr lang="en-US" b="0" dirty="0" smtClean="0"/>
          </a:p>
          <a:p>
            <a:pPr>
              <a:spcBef>
                <a:spcPct val="0"/>
              </a:spcBef>
            </a:pPr>
            <a:r>
              <a:rPr lang="en-US" b="0" dirty="0" smtClean="0"/>
              <a:t>Second Problem is Data Inconsistency</a:t>
            </a:r>
          </a:p>
          <a:p>
            <a:pPr>
              <a:spcBef>
                <a:spcPct val="0"/>
              </a:spcBef>
            </a:pPr>
            <a:r>
              <a:rPr lang="en-US" b="0" dirty="0" smtClean="0"/>
              <a:t>Data Inconsistency means different copies of the same data are not matching. That means different versions of same basic data are existing. This  occurs as the result of  update operations that are not updating the same data stored at different places. </a:t>
            </a:r>
          </a:p>
          <a:p>
            <a:pPr>
              <a:spcBef>
                <a:spcPct val="0"/>
              </a:spcBef>
            </a:pPr>
            <a:r>
              <a:rPr lang="en-US" b="0" dirty="0" smtClean="0"/>
              <a:t>Example: Address Information of a customer is recorded differently in  different files.</a:t>
            </a:r>
          </a:p>
          <a:p>
            <a:pPr>
              <a:spcBef>
                <a:spcPct val="0"/>
              </a:spcBef>
            </a:pPr>
            <a:endParaRPr lang="en-US" b="0" dirty="0" smtClean="0"/>
          </a:p>
          <a:p>
            <a:pPr>
              <a:spcBef>
                <a:spcPct val="0"/>
              </a:spcBef>
            </a:pPr>
            <a:r>
              <a:rPr lang="en-US" b="0" dirty="0" smtClean="0"/>
              <a:t>Third Problem is Difficulty in Accessing Data</a:t>
            </a:r>
          </a:p>
          <a:p>
            <a:pPr>
              <a:spcBef>
                <a:spcPct val="0"/>
              </a:spcBef>
            </a:pPr>
            <a:r>
              <a:rPr lang="en-US" b="0" dirty="0" smtClean="0"/>
              <a:t>It is not easy to retrieve information using a conventional file processing system. Convenient and efficient information retrieval is almost impossible using conventional file processing system. </a:t>
            </a:r>
          </a:p>
          <a:p>
            <a:pPr>
              <a:spcBef>
                <a:spcPct val="0"/>
              </a:spcBef>
            </a:pPr>
            <a:endParaRPr lang="en-US" b="0" dirty="0" smtClean="0"/>
          </a:p>
          <a:p>
            <a:pPr>
              <a:spcBef>
                <a:spcPct val="0"/>
              </a:spcBef>
            </a:pPr>
            <a:r>
              <a:rPr lang="en-US" b="0" dirty="0" smtClean="0"/>
              <a:t>Fourth Problem is Data Isolation</a:t>
            </a:r>
          </a:p>
          <a:p>
            <a:pPr>
              <a:spcBef>
                <a:spcPct val="0"/>
              </a:spcBef>
            </a:pPr>
            <a:r>
              <a:rPr lang="en-US" b="0" dirty="0" smtClean="0"/>
              <a:t>Data are scattered in various files, and the files may be in different format, writing new application program to retrieve data is difficult.</a:t>
            </a:r>
          </a:p>
          <a:p>
            <a:pPr>
              <a:spcBef>
                <a:spcPct val="0"/>
              </a:spcBef>
            </a:pPr>
            <a:endParaRPr lang="en-US" b="0" dirty="0" smtClean="0"/>
          </a:p>
          <a:p>
            <a:pPr>
              <a:spcBef>
                <a:spcPct val="0"/>
              </a:spcBef>
            </a:pPr>
            <a:r>
              <a:rPr lang="en-US" b="0" dirty="0" smtClean="0"/>
              <a:t>Fifth Problem is Integrity Problems</a:t>
            </a:r>
          </a:p>
          <a:p>
            <a:pPr>
              <a:spcBef>
                <a:spcPct val="0"/>
              </a:spcBef>
            </a:pPr>
            <a:r>
              <a:rPr lang="en-US" b="0" dirty="0" smtClean="0"/>
              <a:t>The data values may need to satisfy some integrity constraints. For example  the balance field Value must be grater than 5000. We have to handle this through program code in file processing systems. But in database we can declare the integrity constraints along with definition itself.</a:t>
            </a:r>
          </a:p>
          <a:p>
            <a:pPr>
              <a:spcBef>
                <a:spcPct val="0"/>
              </a:spcBef>
            </a:pPr>
            <a:endParaRPr lang="en-US" b="0" dirty="0" smtClean="0"/>
          </a:p>
          <a:p>
            <a:pPr>
              <a:spcBef>
                <a:spcPct val="0"/>
              </a:spcBef>
            </a:pPr>
            <a:r>
              <a:rPr lang="en-US" b="0" dirty="0" smtClean="0"/>
              <a:t>Sixth Problem is Atomicity Problem</a:t>
            </a:r>
          </a:p>
          <a:p>
            <a:pPr>
              <a:spcBef>
                <a:spcPct val="0"/>
              </a:spcBef>
            </a:pPr>
            <a:r>
              <a:rPr lang="en-US" b="0" dirty="0" smtClean="0"/>
              <a:t>It is difficult to ensure atomicity in file processing </a:t>
            </a:r>
            <a:r>
              <a:rPr lang="en-US" b="0" dirty="0" err="1" smtClean="0"/>
              <a:t>system.For</a:t>
            </a:r>
            <a:r>
              <a:rPr lang="en-US" b="0" dirty="0" smtClean="0"/>
              <a:t> example transferring  $100 from Account  A to account </a:t>
            </a:r>
            <a:r>
              <a:rPr lang="en-US" b="0" dirty="0" err="1" smtClean="0"/>
              <a:t>B.If</a:t>
            </a:r>
            <a:r>
              <a:rPr lang="en-US" b="0" dirty="0" smtClean="0"/>
              <a:t> a failure occurs during execution there could be situation like $100 is deducted from Account A and not credited in Account B.</a:t>
            </a:r>
          </a:p>
          <a:p>
            <a:pPr>
              <a:spcBef>
                <a:spcPct val="0"/>
              </a:spcBef>
            </a:pPr>
            <a:endParaRPr lang="en-US" b="0" dirty="0" smtClean="0"/>
          </a:p>
          <a:p>
            <a:pPr>
              <a:spcBef>
                <a:spcPct val="0"/>
              </a:spcBef>
            </a:pPr>
            <a:r>
              <a:rPr lang="en-US" b="0" dirty="0" smtClean="0"/>
              <a:t>Seventh Problem is Concurrent Access anomalies</a:t>
            </a:r>
          </a:p>
          <a:p>
            <a:pPr>
              <a:spcBef>
                <a:spcPct val="0"/>
              </a:spcBef>
            </a:pPr>
            <a:r>
              <a:rPr lang="en-US" b="0" dirty="0" smtClean="0"/>
              <a:t>If multiple users are updating the same data  simultaneously it will result in inconsistent data state. In file processing system it is very difficult to handle this using program code. This results in concurrent access anomalies.</a:t>
            </a:r>
          </a:p>
          <a:p>
            <a:pPr>
              <a:spcBef>
                <a:spcPct val="0"/>
              </a:spcBef>
            </a:pPr>
            <a:r>
              <a:rPr lang="en-US" b="0" dirty="0" smtClean="0"/>
              <a:t>   </a:t>
            </a:r>
          </a:p>
          <a:p>
            <a:pPr>
              <a:spcBef>
                <a:spcPct val="0"/>
              </a:spcBef>
            </a:pPr>
            <a:r>
              <a:rPr lang="en-US" b="0" dirty="0" smtClean="0"/>
              <a:t>Eighth Problem is Security Problems</a:t>
            </a:r>
          </a:p>
          <a:p>
            <a:pPr>
              <a:spcBef>
                <a:spcPct val="0"/>
              </a:spcBef>
            </a:pPr>
            <a:r>
              <a:rPr lang="en-US" b="0" dirty="0" smtClean="0"/>
              <a:t>Enforcing Security Constraints in file processing system is very difficult as the application programs are added to the system in an ad-hoc manner.</a:t>
            </a:r>
          </a:p>
          <a:p>
            <a:pPr>
              <a:spcBef>
                <a:spcPct val="0"/>
              </a:spcBef>
            </a:pPr>
            <a:r>
              <a:rPr lang="en-US" b="0" dirty="0"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324834B4-BEF5-4D2E-A001-5B98FB04130B}" type="slidenum">
              <a:rPr lang="en-US" smtClean="0">
                <a:latin typeface="Arial" pitchFamily="34" charset="0"/>
              </a:rPr>
              <a:pPr eaLnBrk="1" fontAlgn="base" hangingPunct="1">
                <a:spcBef>
                  <a:spcPct val="0"/>
                </a:spcBef>
                <a:spcAft>
                  <a:spcPct val="0"/>
                </a:spcAft>
              </a:pPr>
              <a:t>9</a:t>
            </a:fld>
            <a:endParaRPr lang="en-US" smtClean="0">
              <a:latin typeface="Arial"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0" lvl="0" indent="-161925" defTabSz="595313">
              <a:lnSpc>
                <a:spcPct val="60000"/>
              </a:lnSpc>
              <a:spcBef>
                <a:spcPct val="0"/>
              </a:spcBef>
              <a:buFontTx/>
              <a:buNone/>
            </a:pPr>
            <a:r>
              <a:rPr lang="en-US" sz="2000" dirty="0" smtClean="0"/>
              <a:t>The working of a DBMS is as follows:</a:t>
            </a:r>
          </a:p>
          <a:p>
            <a:pPr marL="0" lvl="0" indent="-161925" defTabSz="595313">
              <a:lnSpc>
                <a:spcPct val="60000"/>
              </a:lnSpc>
              <a:spcBef>
                <a:spcPct val="0"/>
              </a:spcBef>
              <a:buFontTx/>
              <a:buNone/>
            </a:pPr>
            <a:endParaRPr lang="en-US" sz="2000" dirty="0" smtClean="0"/>
          </a:p>
          <a:p>
            <a:pPr marL="0" lvl="0" indent="-161925" defTabSz="595313">
              <a:lnSpc>
                <a:spcPct val="60000"/>
              </a:lnSpc>
              <a:spcBef>
                <a:spcPct val="0"/>
              </a:spcBef>
              <a:buFontTx/>
              <a:buNone/>
            </a:pPr>
            <a:r>
              <a:rPr lang="en-US" sz="2000" dirty="0" smtClean="0"/>
              <a:t>First </a:t>
            </a:r>
            <a:r>
              <a:rPr lang="en-US" dirty="0" smtClean="0">
                <a:solidFill>
                  <a:srgbClr val="C00000"/>
                </a:solidFill>
                <a:latin typeface="Arial" pitchFamily="34" charset="0"/>
              </a:rPr>
              <a:t>User system places a request with DBMS to extract information from the database.</a:t>
            </a:r>
          </a:p>
          <a:p>
            <a:pPr marL="0" lvl="0" indent="-161925" defTabSz="595313">
              <a:lnSpc>
                <a:spcPct val="60000"/>
              </a:lnSpc>
              <a:spcBef>
                <a:spcPct val="0"/>
              </a:spcBef>
              <a:buFontTx/>
              <a:buNone/>
            </a:pPr>
            <a:endParaRPr lang="en-US" dirty="0" smtClean="0">
              <a:solidFill>
                <a:srgbClr val="C00000"/>
              </a:solidFill>
              <a:latin typeface="Arial" pitchFamily="34" charset="0"/>
            </a:endParaRPr>
          </a:p>
          <a:p>
            <a:pPr marL="0" lvl="0" indent="-161925" defTabSz="595313">
              <a:lnSpc>
                <a:spcPct val="60000"/>
              </a:lnSpc>
              <a:spcBef>
                <a:spcPct val="0"/>
              </a:spcBef>
              <a:buFontTx/>
              <a:buNone/>
            </a:pPr>
            <a:r>
              <a:rPr lang="en-US" dirty="0" smtClean="0">
                <a:solidFill>
                  <a:srgbClr val="C00000"/>
                </a:solidFill>
                <a:latin typeface="Arial" pitchFamily="34" charset="0"/>
              </a:rPr>
              <a:t>The DBMS talks and extracts information from the database and passes on the information to the client.</a:t>
            </a:r>
          </a:p>
          <a:p>
            <a:pPr marL="0" lvl="0" indent="-161925" defTabSz="595313">
              <a:lnSpc>
                <a:spcPct val="60000"/>
              </a:lnSpc>
              <a:spcBef>
                <a:spcPct val="0"/>
              </a:spcBef>
              <a:buFontTx/>
              <a:buNone/>
            </a:pPr>
            <a:endParaRPr lang="en-US" dirty="0" smtClean="0">
              <a:solidFill>
                <a:srgbClr val="C00000"/>
              </a:solidFill>
              <a:latin typeface="Arial" pitchFamily="34" charset="0"/>
            </a:endParaRPr>
          </a:p>
          <a:p>
            <a:pPr marL="0" lvl="0" indent="-161925" defTabSz="595313">
              <a:lnSpc>
                <a:spcPct val="60000"/>
              </a:lnSpc>
              <a:spcBef>
                <a:spcPct val="0"/>
              </a:spcBef>
              <a:buFontTx/>
              <a:buNone/>
            </a:pPr>
            <a:r>
              <a:rPr lang="en-US" dirty="0" smtClean="0">
                <a:solidFill>
                  <a:srgbClr val="C00000"/>
                </a:solidFill>
                <a:latin typeface="Arial" pitchFamily="34" charset="0"/>
              </a:rPr>
              <a:t>There are three technologies involved to make a DBMS work:</a:t>
            </a:r>
          </a:p>
          <a:p>
            <a:pPr marL="0" lvl="0" indent="-161925" defTabSz="595313">
              <a:lnSpc>
                <a:spcPct val="60000"/>
              </a:lnSpc>
              <a:spcBef>
                <a:spcPct val="0"/>
              </a:spcBef>
              <a:buFontTx/>
              <a:buNone/>
            </a:pPr>
            <a:endParaRPr lang="en-US" dirty="0" smtClean="0">
              <a:solidFill>
                <a:srgbClr val="C00000"/>
              </a:solidFill>
              <a:latin typeface="Arial" pitchFamily="34" charset="0"/>
            </a:endParaRPr>
          </a:p>
          <a:p>
            <a:pPr marL="0" lvl="0" indent="-161925" defTabSz="595313">
              <a:lnSpc>
                <a:spcPct val="60000"/>
              </a:lnSpc>
              <a:spcBef>
                <a:spcPct val="0"/>
              </a:spcBef>
              <a:buFontTx/>
              <a:buNone/>
            </a:pPr>
            <a:r>
              <a:rPr lang="en-US" dirty="0" smtClean="0">
                <a:solidFill>
                  <a:srgbClr val="C00000"/>
                </a:solidFill>
                <a:latin typeface="Arial" pitchFamily="34" charset="0"/>
              </a:rPr>
              <a:t>Networking</a:t>
            </a:r>
          </a:p>
          <a:p>
            <a:pPr marL="0" lvl="0" indent="-161925" defTabSz="595313">
              <a:lnSpc>
                <a:spcPct val="60000"/>
              </a:lnSpc>
              <a:spcBef>
                <a:spcPct val="0"/>
              </a:spcBef>
              <a:buFontTx/>
              <a:buNone/>
            </a:pPr>
            <a:endParaRPr lang="en-US" dirty="0" smtClean="0">
              <a:solidFill>
                <a:srgbClr val="C00000"/>
              </a:solidFill>
              <a:latin typeface="Arial" pitchFamily="34" charset="0"/>
            </a:endParaRPr>
          </a:p>
          <a:p>
            <a:pPr marL="0" lvl="0" indent="-161925" defTabSz="595313">
              <a:lnSpc>
                <a:spcPct val="60000"/>
              </a:lnSpc>
              <a:spcBef>
                <a:spcPct val="0"/>
              </a:spcBef>
              <a:buFontTx/>
              <a:buNone/>
            </a:pPr>
            <a:r>
              <a:rPr lang="en-US" dirty="0" smtClean="0">
                <a:solidFill>
                  <a:srgbClr val="C00000"/>
                </a:solidFill>
                <a:latin typeface="Arial" pitchFamily="34" charset="0"/>
              </a:rPr>
              <a:t>Client Server Architecture</a:t>
            </a:r>
          </a:p>
          <a:p>
            <a:pPr marL="0" lvl="0" indent="-161925" defTabSz="595313">
              <a:lnSpc>
                <a:spcPct val="60000"/>
              </a:lnSpc>
              <a:spcBef>
                <a:spcPct val="0"/>
              </a:spcBef>
              <a:buFontTx/>
              <a:buNone/>
            </a:pPr>
            <a:endParaRPr lang="en-US" dirty="0" smtClean="0">
              <a:solidFill>
                <a:srgbClr val="C00000"/>
              </a:solidFill>
              <a:latin typeface="Arial" pitchFamily="34" charset="0"/>
            </a:endParaRPr>
          </a:p>
          <a:p>
            <a:pPr marL="0" lvl="0" indent="-161925" defTabSz="595313">
              <a:lnSpc>
                <a:spcPct val="60000"/>
              </a:lnSpc>
              <a:spcBef>
                <a:spcPct val="0"/>
              </a:spcBef>
              <a:buFontTx/>
              <a:buNone/>
            </a:pPr>
            <a:r>
              <a:rPr lang="en-US" dirty="0" smtClean="0">
                <a:solidFill>
                  <a:srgbClr val="C00000"/>
                </a:solidFill>
                <a:latin typeface="Arial" pitchFamily="34" charset="0"/>
              </a:rPr>
              <a:t>Relational Algebra forms the mathematical foundation for the data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860BB595-AEA0-41EA-BFA3-3FE78FC73000}" type="slidenum">
              <a:rPr lang="en-US" smtClean="0">
                <a:latin typeface="Arial" pitchFamily="34" charset="0"/>
              </a:rPr>
              <a:pPr eaLnBrk="1" fontAlgn="base" hangingPunct="1">
                <a:spcBef>
                  <a:spcPct val="0"/>
                </a:spcBef>
                <a:spcAft>
                  <a:spcPct val="0"/>
                </a:spcAft>
              </a:pPr>
              <a:t>10</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73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defRPr/>
            </a:pPr>
            <a:r>
              <a:rPr lang="en-US" dirty="0" smtClean="0"/>
              <a:t>Advantages of a DBMS are :</a:t>
            </a:r>
          </a:p>
          <a:p>
            <a:pPr>
              <a:spcBef>
                <a:spcPct val="0"/>
              </a:spcBef>
              <a:buFontTx/>
              <a:buNone/>
              <a:defRPr/>
            </a:pPr>
            <a:endParaRPr lang="en-US" dirty="0" smtClean="0"/>
          </a:p>
          <a:p>
            <a:pPr marL="0" indent="0">
              <a:spcBef>
                <a:spcPct val="0"/>
              </a:spcBef>
              <a:buFontTx/>
              <a:buNone/>
              <a:defRPr/>
            </a:pPr>
            <a:r>
              <a:rPr lang="en-US" dirty="0" smtClean="0"/>
              <a:t>Users and application programs need not know exactly where or how the data is stored in order to access it.</a:t>
            </a:r>
          </a:p>
          <a:p>
            <a:pPr marL="0" indent="0">
              <a:spcBef>
                <a:spcPct val="0"/>
              </a:spcBef>
              <a:buFontTx/>
              <a:buNone/>
              <a:defRPr/>
            </a:pPr>
            <a:endParaRPr lang="en-US" dirty="0" smtClean="0"/>
          </a:p>
          <a:p>
            <a:pPr marL="0" indent="0">
              <a:spcBef>
                <a:spcPct val="0"/>
              </a:spcBef>
              <a:buFontTx/>
              <a:buNone/>
              <a:defRPr/>
            </a:pPr>
            <a:r>
              <a:rPr lang="en-US" dirty="0" smtClean="0"/>
              <a:t>Proper database design can reduce or eliminate data redundancy and confusion.</a:t>
            </a:r>
          </a:p>
          <a:p>
            <a:pPr marL="0" indent="0">
              <a:spcBef>
                <a:spcPct val="0"/>
              </a:spcBef>
              <a:buFontTx/>
              <a:buNone/>
              <a:defRPr/>
            </a:pPr>
            <a:endParaRPr lang="en-US" dirty="0" smtClean="0"/>
          </a:p>
          <a:p>
            <a:pPr marL="0" indent="0">
              <a:spcBef>
                <a:spcPct val="0"/>
              </a:spcBef>
              <a:buFontTx/>
              <a:buNone/>
              <a:defRPr/>
            </a:pPr>
            <a:r>
              <a:rPr lang="en-US" dirty="0" smtClean="0"/>
              <a:t>Support for unforeseen (ad hoc) information requests are better supported - </a:t>
            </a:r>
            <a:r>
              <a:rPr lang="en-US" b="1" i="1" dirty="0" smtClean="0"/>
              <a:t>better flexibility.</a:t>
            </a:r>
          </a:p>
          <a:p>
            <a:pPr marL="0" indent="0">
              <a:spcBef>
                <a:spcPct val="0"/>
              </a:spcBef>
              <a:buFontTx/>
              <a:buNone/>
              <a:defRPr/>
            </a:pPr>
            <a:endParaRPr lang="en-US" dirty="0" smtClean="0"/>
          </a:p>
          <a:p>
            <a:pPr marL="0" indent="0">
              <a:spcBef>
                <a:spcPct val="0"/>
              </a:spcBef>
              <a:buFontTx/>
              <a:buNone/>
              <a:defRPr/>
            </a:pPr>
            <a:r>
              <a:rPr lang="en-US" dirty="0" smtClean="0"/>
              <a:t>Data can be more effectively shared between users and/or application programs.</a:t>
            </a:r>
          </a:p>
          <a:p>
            <a:pPr marL="0" indent="0">
              <a:spcBef>
                <a:spcPct val="0"/>
              </a:spcBef>
              <a:buFontTx/>
              <a:buNone/>
              <a:defRPr/>
            </a:pPr>
            <a:endParaRPr lang="en-US" dirty="0" smtClean="0"/>
          </a:p>
          <a:p>
            <a:pPr marL="0" indent="0">
              <a:spcBef>
                <a:spcPct val="0"/>
              </a:spcBef>
              <a:buFontTx/>
              <a:buNone/>
              <a:defRPr/>
            </a:pPr>
            <a:r>
              <a:rPr lang="en-US" dirty="0" smtClean="0"/>
              <a:t>Data can be stored for long term analysis (data warehousing).</a:t>
            </a:r>
          </a:p>
          <a:p>
            <a:pPr marL="0" indent="0">
              <a:spcBef>
                <a:spcPct val="0"/>
              </a:spcBef>
              <a:buFontTx/>
              <a:buNone/>
              <a:defRPr/>
            </a:pPr>
            <a:endParaRPr lang="en-US" dirty="0" smtClean="0"/>
          </a:p>
          <a:p>
            <a:pPr marL="0" indent="0">
              <a:spcBef>
                <a:spcPct val="0"/>
              </a:spcBef>
              <a:buFontTx/>
              <a:buNone/>
              <a:defRPr/>
            </a:pPr>
            <a:r>
              <a:rPr lang="en-US" dirty="0" smtClean="0"/>
              <a:t>Some more advantages are</a:t>
            </a:r>
          </a:p>
          <a:p>
            <a:pPr eaLnBrk="1" hangingPunct="1">
              <a:lnSpc>
                <a:spcPct val="150000"/>
              </a:lnSpc>
              <a:buFontTx/>
              <a:buNone/>
              <a:defRPr/>
            </a:pPr>
            <a:r>
              <a:rPr lang="en-US" dirty="0" smtClean="0">
                <a:latin typeface="Arial" charset="0"/>
                <a:cs typeface="Arial" charset="0"/>
              </a:rPr>
              <a:t> Data independence</a:t>
            </a:r>
          </a:p>
          <a:p>
            <a:pPr eaLnBrk="1" hangingPunct="1">
              <a:lnSpc>
                <a:spcPct val="150000"/>
              </a:lnSpc>
              <a:buFontTx/>
              <a:buNone/>
              <a:defRPr/>
            </a:pPr>
            <a:r>
              <a:rPr lang="en-US" dirty="0" smtClean="0">
                <a:latin typeface="Arial" charset="0"/>
                <a:cs typeface="Arial" charset="0"/>
              </a:rPr>
              <a:t> Reduction in data redundancy</a:t>
            </a:r>
          </a:p>
          <a:p>
            <a:pPr eaLnBrk="1" hangingPunct="1">
              <a:lnSpc>
                <a:spcPct val="150000"/>
              </a:lnSpc>
              <a:buFontTx/>
              <a:buNone/>
              <a:defRPr/>
            </a:pPr>
            <a:r>
              <a:rPr lang="en-US" dirty="0" smtClean="0">
                <a:latin typeface="Arial" charset="0"/>
                <a:cs typeface="Arial" charset="0"/>
              </a:rPr>
              <a:t> Better security</a:t>
            </a:r>
          </a:p>
          <a:p>
            <a:pPr eaLnBrk="1" hangingPunct="1">
              <a:lnSpc>
                <a:spcPct val="150000"/>
              </a:lnSpc>
              <a:buFontTx/>
              <a:buNone/>
              <a:defRPr/>
            </a:pPr>
            <a:r>
              <a:rPr lang="en-US" dirty="0" smtClean="0">
                <a:latin typeface="Arial" charset="0"/>
                <a:cs typeface="Arial" charset="0"/>
              </a:rPr>
              <a:t> Better flexibility</a:t>
            </a:r>
          </a:p>
          <a:p>
            <a:pPr eaLnBrk="1" hangingPunct="1">
              <a:lnSpc>
                <a:spcPct val="150000"/>
              </a:lnSpc>
              <a:buFontTx/>
              <a:buNone/>
              <a:defRPr/>
            </a:pPr>
            <a:r>
              <a:rPr lang="en-US" dirty="0" smtClean="0">
                <a:latin typeface="Arial" charset="0"/>
                <a:cs typeface="Arial" charset="0"/>
              </a:rPr>
              <a:t> Effective data sharing</a:t>
            </a:r>
          </a:p>
          <a:p>
            <a:pPr eaLnBrk="1" hangingPunct="1">
              <a:lnSpc>
                <a:spcPct val="150000"/>
              </a:lnSpc>
              <a:buFontTx/>
              <a:buNone/>
              <a:defRPr/>
            </a:pPr>
            <a:r>
              <a:rPr lang="en-US" dirty="0" smtClean="0">
                <a:latin typeface="Arial" charset="0"/>
                <a:cs typeface="Arial" charset="0"/>
              </a:rPr>
              <a:t> Enforces integrity constraints</a:t>
            </a:r>
          </a:p>
          <a:p>
            <a:pPr eaLnBrk="1" hangingPunct="1">
              <a:lnSpc>
                <a:spcPct val="150000"/>
              </a:lnSpc>
              <a:buFontTx/>
              <a:buNone/>
              <a:defRPr/>
            </a:pPr>
            <a:r>
              <a:rPr lang="en-US" dirty="0" smtClean="0">
                <a:latin typeface="Arial" charset="0"/>
                <a:cs typeface="Arial" charset="0"/>
              </a:rPr>
              <a:t> Enables backup and recovery</a:t>
            </a:r>
          </a:p>
          <a:p>
            <a:pPr eaLnBrk="1" hangingPunct="1">
              <a:lnSpc>
                <a:spcPct val="150000"/>
              </a:lnSpc>
              <a:buFontTx/>
              <a:buNone/>
              <a:defRPr/>
            </a:pPr>
            <a:endParaRPr lang="en-US" dirty="0" smtClean="0">
              <a:latin typeface="Arial" charset="0"/>
              <a:cs typeface="Arial" charset="0"/>
            </a:endParaRPr>
          </a:p>
          <a:p>
            <a:pPr marL="0" indent="0">
              <a:spcBef>
                <a:spcPct val="0"/>
              </a:spcBef>
              <a:buFontTx/>
              <a:buNone/>
              <a:defRPr/>
            </a:pPr>
            <a:endParaRPr lang="en-US" dirty="0" smtClean="0"/>
          </a:p>
          <a:p>
            <a:pPr marL="0" indent="0">
              <a:spcBef>
                <a:spcPct val="0"/>
              </a:spcBef>
              <a:buFontTx/>
              <a:buNone/>
              <a:defRPr/>
            </a:pPr>
            <a:endParaRPr lang="en-US" dirty="0" smtClean="0"/>
          </a:p>
          <a:p>
            <a:pPr marL="0" indent="0">
              <a:spcBef>
                <a:spcPct val="0"/>
              </a:spcBef>
              <a:buFontTx/>
              <a:buNone/>
              <a:defRPr/>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delete any record from parent table irrespectively</a:t>
            </a:r>
            <a:r>
              <a:rPr lang="en-US" baseline="0" dirty="0" smtClean="0"/>
              <a:t> child table records to be deleted which are matched.</a:t>
            </a:r>
            <a:endParaRPr lang="en-IN" dirty="0"/>
          </a:p>
        </p:txBody>
      </p:sp>
      <p:sp>
        <p:nvSpPr>
          <p:cNvPr id="4" name="Slide Number Placeholder 3"/>
          <p:cNvSpPr>
            <a:spLocks noGrp="1"/>
          </p:cNvSpPr>
          <p:nvPr>
            <p:ph type="sldNum" sz="quarter" idx="10"/>
          </p:nvPr>
        </p:nvSpPr>
        <p:spPr/>
        <p:txBody>
          <a:bodyPr/>
          <a:lstStyle/>
          <a:p>
            <a:fld id="{61CD439C-F7D3-499C-AE27-33F4816ADEA9}" type="slidenum">
              <a:rPr lang="en-IN" smtClean="0"/>
              <a:pPr/>
              <a:t>43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charset="0"/>
              </a:rPr>
              <a:t>Joining a Table to Itself:</a:t>
            </a:r>
          </a:p>
          <a:p>
            <a:endParaRPr lang="en-US" smtClean="0">
              <a:latin typeface="Arial" charset="0"/>
            </a:endParaRPr>
          </a:p>
          <a:p>
            <a:pPr marL="0" lvl="1"/>
            <a:r>
              <a:rPr lang="en-US" smtClean="0">
                <a:latin typeface="Arial" charset="0"/>
              </a:rPr>
              <a:t>The slide example joins the EMPLOYEES table to itself. </a:t>
            </a:r>
          </a:p>
          <a:p>
            <a:pPr marL="0" lvl="1"/>
            <a:endParaRPr lang="en-US" smtClean="0">
              <a:latin typeface="Arial" charset="0"/>
            </a:endParaRPr>
          </a:p>
          <a:p>
            <a:pPr marL="0" lvl="1"/>
            <a:r>
              <a:rPr lang="en-US" smtClean="0">
                <a:latin typeface="Arial" charset="0"/>
              </a:rPr>
              <a:t>To simulate two tables in the FROM clause, there are two aliases, namely w and m, for the same table, EMPLOYEES.</a:t>
            </a:r>
          </a:p>
          <a:p>
            <a:pPr marL="0" lvl="1"/>
            <a:r>
              <a:rPr lang="en-US" smtClean="0">
                <a:latin typeface="Arial" charset="0"/>
              </a:rPr>
              <a:t> </a:t>
            </a:r>
          </a:p>
          <a:p>
            <a:pPr marL="0" lvl="1"/>
            <a:r>
              <a:rPr lang="en-US" smtClean="0">
                <a:latin typeface="Arial" charset="0"/>
              </a:rPr>
              <a:t>In this example, the WHERE clause contains the join that means where a worker’s manager number matches the employee number for the manager.</a:t>
            </a:r>
            <a:endParaRPr lang="en-US" smtClean="0"/>
          </a:p>
          <a:p>
            <a:pPr>
              <a:spcBef>
                <a:spcPct val="0"/>
              </a:spcBef>
            </a:pPr>
            <a:endParaRPr lang="en-US" smtClean="0"/>
          </a:p>
          <a:p>
            <a:pPr>
              <a:spcBef>
                <a:spcPct val="0"/>
              </a:spcBef>
            </a:pPr>
            <a:endParaRPr lang="en-US" smtClean="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D6B533-B7A5-4C5F-BC5E-1AC30E19B727}" type="slidenum">
              <a:rPr lang="en-US"/>
              <a:pPr/>
              <a:t>68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sub queries the inner query will execute first later outer query</a:t>
            </a:r>
          </a:p>
          <a:p>
            <a:endParaRPr lang="en-US" baseline="0" dirty="0" smtClean="0"/>
          </a:p>
          <a:p>
            <a:r>
              <a:rPr lang="en-IN" sz="1200" dirty="0" smtClean="0">
                <a:solidFill>
                  <a:schemeClr val="accent2"/>
                </a:solidFill>
                <a:latin typeface="Times New Roman" pitchFamily="18" charset="0"/>
                <a:cs typeface="Times New Roman" pitchFamily="18" charset="0"/>
              </a:rPr>
              <a:t>SELECT * FROM emp WHERE sal =</a:t>
            </a:r>
            <a:r>
              <a:rPr lang="en-IN" sz="1200" dirty="0" smtClean="0">
                <a:solidFill>
                  <a:srgbClr val="7030A0"/>
                </a:solidFill>
                <a:latin typeface="Times New Roman" pitchFamily="18" charset="0"/>
                <a:cs typeface="Times New Roman" pitchFamily="18" charset="0"/>
              </a:rPr>
              <a:t> ( SELECT MAX (sal) FROM emp WHERE sal &lt; </a:t>
            </a:r>
            <a:r>
              <a:rPr lang="en-IN" sz="1200" dirty="0" smtClean="0">
                <a:solidFill>
                  <a:schemeClr val="accent2">
                    <a:lumMod val="50000"/>
                  </a:schemeClr>
                </a:solidFill>
                <a:latin typeface="Times New Roman" pitchFamily="18" charset="0"/>
                <a:cs typeface="Times New Roman" pitchFamily="18" charset="0"/>
              </a:rPr>
              <a:t> </a:t>
            </a:r>
            <a:r>
              <a:rPr lang="en-IN" sz="1200" dirty="0" smtClean="0">
                <a:solidFill>
                  <a:srgbClr val="00B050"/>
                </a:solidFill>
                <a:latin typeface="Times New Roman" pitchFamily="18" charset="0"/>
                <a:cs typeface="Times New Roman" pitchFamily="18" charset="0"/>
              </a:rPr>
              <a:t>( SELECT MAX (sal) FROM EMP)</a:t>
            </a:r>
            <a:r>
              <a:rPr lang="en-IN" sz="1200" dirty="0" smtClean="0">
                <a:solidFill>
                  <a:srgbClr val="7030A0"/>
                </a:solidFill>
                <a:latin typeface="Times New Roman" pitchFamily="18" charset="0"/>
                <a:cs typeface="Times New Roman" pitchFamily="18" charset="0"/>
              </a:rPr>
              <a:t>)</a:t>
            </a:r>
            <a:r>
              <a:rPr lang="en-IN" sz="1200" dirty="0" smtClean="0">
                <a:solidFill>
                  <a:schemeClr val="accent2">
                    <a:lumMod val="50000"/>
                  </a:schemeClr>
                </a:solidFill>
                <a:latin typeface="Times New Roman" pitchFamily="18" charset="0"/>
                <a:cs typeface="Times New Roman" pitchFamily="18" charset="0"/>
              </a:rPr>
              <a:t>;</a:t>
            </a:r>
          </a:p>
          <a:p>
            <a:endParaRPr lang="en-US" dirty="0" smtClean="0"/>
          </a:p>
          <a:p>
            <a:r>
              <a:rPr lang="en-US" dirty="0" smtClean="0"/>
              <a:t>In</a:t>
            </a:r>
            <a:r>
              <a:rPr lang="en-US" baseline="0" dirty="0" smtClean="0"/>
              <a:t> this query </a:t>
            </a:r>
          </a:p>
          <a:p>
            <a:pPr marL="228600" indent="-228600">
              <a:buAutoNum type="arabicParenR"/>
            </a:pPr>
            <a:r>
              <a:rPr lang="en-IN" sz="1200" dirty="0" smtClean="0">
                <a:solidFill>
                  <a:srgbClr val="00B050"/>
                </a:solidFill>
                <a:latin typeface="Times New Roman" pitchFamily="18" charset="0"/>
                <a:cs typeface="Times New Roman" pitchFamily="18" charset="0"/>
              </a:rPr>
              <a:t>SELECT MAX (sal) FROM EMP -------- it prints max sal from</a:t>
            </a:r>
            <a:r>
              <a:rPr lang="en-IN" sz="1200" baseline="0" dirty="0" smtClean="0">
                <a:solidFill>
                  <a:srgbClr val="00B050"/>
                </a:solidFill>
                <a:latin typeface="Times New Roman" pitchFamily="18" charset="0"/>
                <a:cs typeface="Times New Roman" pitchFamily="18" charset="0"/>
              </a:rPr>
              <a:t> the emp table</a:t>
            </a:r>
          </a:p>
          <a:p>
            <a:pPr marL="228600" indent="-228600">
              <a:buAutoNum type="arabicParenR"/>
            </a:pPr>
            <a:r>
              <a:rPr lang="en-IN" sz="1200" dirty="0" smtClean="0">
                <a:solidFill>
                  <a:srgbClr val="7030A0"/>
                </a:solidFill>
                <a:latin typeface="Times New Roman" pitchFamily="18" charset="0"/>
                <a:cs typeface="Times New Roman" pitchFamily="18" charset="0"/>
              </a:rPr>
              <a:t>SELECT MAX (sal) FROM emp WHERE sal &lt; ------this</a:t>
            </a:r>
            <a:r>
              <a:rPr lang="en-IN" sz="1200" baseline="0" dirty="0" smtClean="0">
                <a:solidFill>
                  <a:srgbClr val="7030A0"/>
                </a:solidFill>
                <a:latin typeface="Times New Roman" pitchFamily="18" charset="0"/>
                <a:cs typeface="Times New Roman" pitchFamily="18" charset="0"/>
              </a:rPr>
              <a:t> query</a:t>
            </a:r>
            <a:r>
              <a:rPr lang="en-IN" sz="1200" dirty="0" smtClean="0">
                <a:solidFill>
                  <a:srgbClr val="7030A0"/>
                </a:solidFill>
                <a:latin typeface="Times New Roman" pitchFamily="18" charset="0"/>
                <a:cs typeface="Times New Roman" pitchFamily="18" charset="0"/>
              </a:rPr>
              <a:t> compare with max sal and print all less</a:t>
            </a:r>
            <a:r>
              <a:rPr lang="en-IN" sz="1200" baseline="0" dirty="0" smtClean="0">
                <a:solidFill>
                  <a:srgbClr val="7030A0"/>
                </a:solidFill>
                <a:latin typeface="Times New Roman" pitchFamily="18" charset="0"/>
                <a:cs typeface="Times New Roman" pitchFamily="18" charset="0"/>
              </a:rPr>
              <a:t> salaries then the max sal  and it takes max sal from remaining salaries  so we will get second highest salary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IN" sz="1200" baseline="0" dirty="0" smtClean="0">
                <a:solidFill>
                  <a:srgbClr val="7030A0"/>
                </a:solidFill>
                <a:latin typeface="Times New Roman" pitchFamily="18" charset="0"/>
                <a:cs typeface="Times New Roman" pitchFamily="18" charset="0"/>
              </a:rPr>
              <a:t> </a:t>
            </a:r>
            <a:r>
              <a:rPr lang="en-IN" sz="1200" dirty="0" smtClean="0">
                <a:solidFill>
                  <a:srgbClr val="7030A0"/>
                </a:solidFill>
                <a:latin typeface="Times New Roman" pitchFamily="18" charset="0"/>
                <a:cs typeface="Times New Roman" pitchFamily="18" charset="0"/>
              </a:rPr>
              <a:t> </a:t>
            </a:r>
            <a:r>
              <a:rPr lang="en-IN" sz="1200" dirty="0" smtClean="0">
                <a:solidFill>
                  <a:schemeClr val="accent2"/>
                </a:solidFill>
                <a:latin typeface="Times New Roman" pitchFamily="18" charset="0"/>
                <a:cs typeface="Times New Roman" pitchFamily="18" charset="0"/>
              </a:rPr>
              <a:t>SELECT * FROM emp WHERE sal =-----</a:t>
            </a:r>
            <a:r>
              <a:rPr lang="en-IN" sz="1200" baseline="0" dirty="0" smtClean="0">
                <a:solidFill>
                  <a:schemeClr val="accent2"/>
                </a:solidFill>
                <a:latin typeface="Times New Roman" pitchFamily="18" charset="0"/>
                <a:cs typeface="Times New Roman" pitchFamily="18" charset="0"/>
              </a:rPr>
              <a:t> it prints all the details of the second highest salary employee</a:t>
            </a:r>
            <a:endParaRPr lang="en-IN" sz="1200" dirty="0" smtClean="0">
              <a:solidFill>
                <a:schemeClr val="accent2"/>
              </a:solidFill>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8BBE47C4-2235-4E52-9584-52845C1036A2}" type="slidenum">
              <a:rPr lang="en-IN" smtClean="0"/>
              <a:pPr/>
              <a:t>116</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Index gives speed</a:t>
            </a:r>
            <a:r>
              <a:rPr lang="en-US" baseline="0" dirty="0" smtClean="0"/>
              <a:t> up to select statement execution in table</a:t>
            </a:r>
          </a:p>
          <a:p>
            <a:endParaRPr lang="en-US" baseline="0" dirty="0" smtClean="0"/>
          </a:p>
          <a:p>
            <a:r>
              <a:rPr lang="en-US" baseline="0" dirty="0" smtClean="0"/>
              <a:t>Index is like content of book</a:t>
            </a:r>
          </a:p>
          <a:p>
            <a:endParaRPr lang="en-US" baseline="0" dirty="0" smtClean="0"/>
          </a:p>
          <a:p>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When there are thousands of records in a table, retrieving information will have performance issue. Therefore indexes are created on columns which are accessed frequently, so that the information can be retrieved quickly. </a:t>
            </a:r>
          </a:p>
          <a:p>
            <a:endParaRPr lang="en-IN" dirty="0"/>
          </a:p>
        </p:txBody>
      </p:sp>
      <p:sp>
        <p:nvSpPr>
          <p:cNvPr id="4" name="Slide Number Placeholder 3"/>
          <p:cNvSpPr>
            <a:spLocks noGrp="1"/>
          </p:cNvSpPr>
          <p:nvPr>
            <p:ph type="sldNum" sz="quarter" idx="10"/>
          </p:nvPr>
        </p:nvSpPr>
        <p:spPr/>
        <p:txBody>
          <a:bodyPr/>
          <a:lstStyle/>
          <a:p>
            <a:fld id="{8BBE47C4-2235-4E52-9584-52845C1036A2}" type="slidenum">
              <a:rPr lang="en-IN" smtClean="0"/>
              <a:pPr/>
              <a:t>123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So when ever we use this index column (JOB) in “where” clause, index (na_non_job) will automatically activated. </a:t>
            </a:r>
            <a:endParaRPr lang="en-IN" dirty="0"/>
          </a:p>
        </p:txBody>
      </p:sp>
      <p:sp>
        <p:nvSpPr>
          <p:cNvPr id="4" name="Slide Number Placeholder 3"/>
          <p:cNvSpPr>
            <a:spLocks noGrp="1"/>
          </p:cNvSpPr>
          <p:nvPr>
            <p:ph type="sldNum" sz="quarter" idx="10"/>
          </p:nvPr>
        </p:nvSpPr>
        <p:spPr/>
        <p:txBody>
          <a:bodyPr/>
          <a:lstStyle/>
          <a:p>
            <a:fld id="{341711A2-522C-4452-BF52-FC17B5A96A56}" type="slidenum">
              <a:rPr lang="en-IN" smtClean="0"/>
              <a:pPr/>
              <a:t>130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2590800" y="2514600"/>
            <a:ext cx="6324600" cy="1087438"/>
          </a:xfrm>
        </p:spPr>
        <p:txBody>
          <a:bodyPr/>
          <a:lstStyle>
            <a:lvl1pPr>
              <a:defRPr sz="3600"/>
            </a:lvl1pPr>
          </a:lstStyle>
          <a:p>
            <a:r>
              <a:rPr lang="en-US" smtClean="0"/>
              <a:t>Click to edit Master title style</a:t>
            </a:r>
            <a:endParaRPr lang="en-US"/>
          </a:p>
        </p:txBody>
      </p:sp>
      <p:sp>
        <p:nvSpPr>
          <p:cNvPr id="2054" name="Rectangle 6"/>
          <p:cNvSpPr>
            <a:spLocks noGrp="1" noChangeArrowheads="1"/>
          </p:cNvSpPr>
          <p:nvPr>
            <p:ph type="subTitle" idx="1"/>
          </p:nvPr>
        </p:nvSpPr>
        <p:spPr>
          <a:xfrm>
            <a:off x="2592388" y="3733800"/>
            <a:ext cx="4953000" cy="685800"/>
          </a:xfrm>
        </p:spPr>
        <p:txBody>
          <a:bodyPr/>
          <a:lstStyle>
            <a:lvl1pPr marL="0" indent="0">
              <a:buClr>
                <a:srgbClr val="CC0000"/>
              </a:buClr>
              <a:buSzPct val="60000"/>
              <a:buFont typeface="Arial" pitchFamily="34" charset="0"/>
              <a:buNone/>
              <a:defRPr sz="2400" b="0">
                <a:solidFill>
                  <a:schemeClr val="tx1"/>
                </a:solidFill>
                <a:effectLst>
                  <a:outerShdw blurRad="38100" dist="38100" dir="2700000" algn="tl">
                    <a:srgbClr val="C0C0C0"/>
                  </a:outerShdw>
                </a:effectLst>
              </a:defRPr>
            </a:lvl1pPr>
          </a:lstStyle>
          <a:p>
            <a:r>
              <a:rPr lang="en-US" smtClean="0"/>
              <a:t>Click to edit Master subtitle style</a:t>
            </a:r>
            <a:endParaRPr lang="en-US"/>
          </a:p>
        </p:txBody>
      </p:sp>
      <p:sp>
        <p:nvSpPr>
          <p:cNvPr id="4" name="Rectangle 2"/>
          <p:cNvSpPr>
            <a:spLocks noGrp="1" noChangeArrowheads="1"/>
          </p:cNvSpPr>
          <p:nvPr>
            <p:ph type="dt" sz="half" idx="10"/>
          </p:nvPr>
        </p:nvSpPr>
        <p:spPr>
          <a:xfrm>
            <a:off x="1371600" y="6477000"/>
            <a:ext cx="2133600" cy="244475"/>
          </a:xfrm>
        </p:spPr>
        <p:txBody>
          <a:bodyPr/>
          <a:lstStyle>
            <a:lvl1pPr>
              <a:defRPr sz="1200">
                <a:latin typeface="+mn-ea"/>
                <a:ea typeface="+mn-ea"/>
              </a:defRPr>
            </a:lvl1pPr>
          </a:lstStyle>
          <a:p>
            <a:fld id="{1D8BD707-D9CF-40AE-B4C6-C98DA3205C09}" type="datetimeFigureOut">
              <a:rPr lang="en-US" smtClean="0"/>
              <a:pPr/>
              <a:t>11/18/2019</a:t>
            </a:fld>
            <a:endParaRPr lang="en-US" dirty="0"/>
          </a:p>
        </p:txBody>
      </p:sp>
      <p:sp>
        <p:nvSpPr>
          <p:cNvPr id="5" name="Rectangle 3"/>
          <p:cNvSpPr>
            <a:spLocks noGrp="1" noChangeArrowheads="1"/>
          </p:cNvSpPr>
          <p:nvPr>
            <p:ph type="ftr" sz="quarter" idx="11"/>
          </p:nvPr>
        </p:nvSpPr>
        <p:spPr bwMode="auto">
          <a:xfrm>
            <a:off x="1371600" y="6477000"/>
            <a:ext cx="2895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a:solidFill>
                  <a:schemeClr val="bg1"/>
                </a:solidFill>
                <a:ea typeface="+mn-ea"/>
              </a:defRPr>
            </a:lvl1pPr>
          </a:lstStyle>
          <a:p>
            <a:endParaRPr lang="en-US" dirty="0"/>
          </a:p>
        </p:txBody>
      </p:sp>
      <p:sp>
        <p:nvSpPr>
          <p:cNvPr id="6" name="Rectangle 4"/>
          <p:cNvSpPr>
            <a:spLocks noGrp="1" noChangeArrowheads="1"/>
          </p:cNvSpPr>
          <p:nvPr>
            <p:ph type="sldNum" sz="quarter" idx="12"/>
          </p:nvPr>
        </p:nvSpPr>
        <p:spPr>
          <a:xfrm>
            <a:off x="1371600" y="6477000"/>
            <a:ext cx="2133600" cy="244475"/>
          </a:xfrm>
        </p:spPr>
        <p:txBody>
          <a:bodyPr/>
          <a:lstStyle>
            <a:lvl1pPr>
              <a:defRPr sz="1200">
                <a:latin typeface="+mn-ea"/>
                <a:ea typeface="+mn-ea"/>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11/18/2019</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11/18/2019</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11/18/2019</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11/18/2019</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11/18/2019</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11/18/2019</a:t>
            </a:fld>
            <a:endParaRPr lang="en-US" dirty="0"/>
          </a:p>
        </p:txBody>
      </p:sp>
      <p:sp>
        <p:nvSpPr>
          <p:cNvPr id="8"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11/18/2019</a:t>
            </a:fld>
            <a:endParaRPr lang="en-US" dirty="0"/>
          </a:p>
        </p:txBody>
      </p:sp>
      <p:sp>
        <p:nvSpPr>
          <p:cNvPr id="4"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11/18/2019</a:t>
            </a:fld>
            <a:endParaRPr lang="en-US" dirty="0"/>
          </a:p>
        </p:txBody>
      </p:sp>
      <p:sp>
        <p:nvSpPr>
          <p:cNvPr id="3"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11/18/2019</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11/18/2019</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ea typeface="+mn-ea"/>
              </a:defRPr>
            </a:lvl1pPr>
          </a:lstStyle>
          <a:p>
            <a:fld id="{1D8BD707-D9CF-40AE-B4C6-C98DA3205C09}" type="datetimeFigureOut">
              <a:rPr lang="en-US" smtClean="0"/>
              <a:pPr/>
              <a:t>11/18/2019</a:t>
            </a:fld>
            <a:endParaRPr lang="en-US" dirty="0"/>
          </a:p>
        </p:txBody>
      </p:sp>
      <p:sp>
        <p:nvSpPr>
          <p:cNvPr id="1027" name="Rectangle 3"/>
          <p:cNvSpPr>
            <a:spLocks noGrp="1" noChangeArrowheads="1"/>
          </p:cNvSpPr>
          <p:nvPr>
            <p:ph type="sldNum" sz="quarter" idx="4"/>
          </p:nvPr>
        </p:nvSpPr>
        <p:spPr bwMode="auto">
          <a:xfrm>
            <a:off x="34290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ea typeface="+mn-ea"/>
              </a:defRPr>
            </a:lvl1pPr>
          </a:lstStyle>
          <a:p>
            <a:fld id="{B6F15528-21DE-4FAA-801E-634DDDAF4B2B}" type="slidenum">
              <a:rPr lang="en-US" smtClean="0"/>
              <a:pPr/>
              <a:t>‹#›</a:t>
            </a:fld>
            <a:endParaRPr lang="en-US" dirty="0"/>
          </a:p>
        </p:txBody>
      </p:sp>
      <p:grpSp>
        <p:nvGrpSpPr>
          <p:cNvPr id="4" name="Group 4"/>
          <p:cNvGrpSpPr>
            <a:grpSpLocks/>
          </p:cNvGrpSpPr>
          <p:nvPr/>
        </p:nvGrpSpPr>
        <p:grpSpPr bwMode="auto">
          <a:xfrm>
            <a:off x="0" y="1143000"/>
            <a:ext cx="7086600" cy="22225"/>
            <a:chOff x="0" y="0"/>
            <a:chExt cx="4464" cy="14"/>
          </a:xfrm>
        </p:grpSpPr>
        <p:sp>
          <p:nvSpPr>
            <p:cNvPr id="2" name="Line 5"/>
            <p:cNvSpPr>
              <a:spLocks noChangeShapeType="1"/>
            </p:cNvSpPr>
            <p:nvPr userDrawn="1"/>
          </p:nvSpPr>
          <p:spPr bwMode="auto">
            <a:xfrm flipH="1">
              <a:off x="0" y="0"/>
              <a:ext cx="4464" cy="0"/>
            </a:xfrm>
            <a:prstGeom prst="line">
              <a:avLst/>
            </a:prstGeom>
            <a:noFill/>
            <a:ln w="19050" cmpd="sng">
              <a:solidFill>
                <a:schemeClr val="tx1"/>
              </a:solidFill>
              <a:round/>
              <a:headEnd/>
              <a:tailEnd/>
            </a:ln>
            <a:effectLst/>
          </p:spPr>
          <p:txBody>
            <a:bodyPr/>
            <a:lstStyle/>
            <a:p>
              <a:pPr>
                <a:defRPr/>
              </a:pPr>
              <a:endParaRPr lang="en-IN">
                <a:ea typeface="+mn-ea"/>
              </a:endParaRPr>
            </a:p>
          </p:txBody>
        </p:sp>
        <p:sp>
          <p:nvSpPr>
            <p:cNvPr id="3" name="Line 6"/>
            <p:cNvSpPr>
              <a:spLocks noChangeShapeType="1"/>
            </p:cNvSpPr>
            <p:nvPr userDrawn="1"/>
          </p:nvSpPr>
          <p:spPr bwMode="auto">
            <a:xfrm>
              <a:off x="0" y="14"/>
              <a:ext cx="1968" cy="0"/>
            </a:xfrm>
            <a:prstGeom prst="line">
              <a:avLst/>
            </a:prstGeom>
            <a:noFill/>
            <a:ln w="76200" cmpd="sng">
              <a:solidFill>
                <a:schemeClr val="tx1"/>
              </a:solidFill>
              <a:round/>
              <a:headEnd/>
              <a:tailEnd/>
            </a:ln>
            <a:effectLst/>
          </p:spPr>
          <p:txBody>
            <a:bodyPr/>
            <a:lstStyle/>
            <a:p>
              <a:pPr>
                <a:defRPr/>
              </a:pPr>
              <a:endParaRPr lang="en-IN">
                <a:ea typeface="+mn-ea"/>
              </a:endParaRPr>
            </a:p>
          </p:txBody>
        </p:sp>
      </p:grpSp>
      <p:sp>
        <p:nvSpPr>
          <p:cNvPr id="1029"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sym typeface="Arial" charset="0"/>
              </a:rPr>
              <a:t>单击此处编辑母版标题样式</a:t>
            </a:r>
          </a:p>
        </p:txBody>
      </p:sp>
      <p:sp>
        <p:nvSpPr>
          <p:cNvPr id="1030"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单击此处编辑母版文本样式</a:t>
            </a:r>
          </a:p>
          <a:p>
            <a:pPr lvl="1"/>
            <a:r>
              <a:rPr lang="en-US" smtClean="0"/>
              <a:t>第二级</a:t>
            </a:r>
          </a:p>
          <a:p>
            <a:pPr lvl="2"/>
            <a:r>
              <a:rPr lang="en-US" smtClean="0"/>
              <a:t>第三级</a:t>
            </a:r>
          </a:p>
          <a:p>
            <a:pPr lvl="3"/>
            <a:r>
              <a:rPr lang="en-US" smtClean="0"/>
              <a:t>第四级</a:t>
            </a:r>
          </a:p>
          <a:p>
            <a:pPr lvl="4"/>
            <a:r>
              <a:rPr lang="en-US" smtClean="0"/>
              <a:t>第五级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800" b="1">
          <a:solidFill>
            <a:schemeClr val="accent1"/>
          </a:solidFill>
          <a:latin typeface="+mj-lt"/>
          <a:ea typeface="+mj-ea"/>
          <a:cs typeface="+mj-cs"/>
          <a:sym typeface="Arial" charset="0"/>
        </a:defRPr>
      </a:lvl1pPr>
      <a:lvl2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2pPr>
      <a:lvl3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3pPr>
      <a:lvl4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4pPr>
      <a:lvl5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5pPr>
      <a:lvl6pPr marL="4572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6pPr>
      <a:lvl7pPr marL="9144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7pPr>
      <a:lvl8pPr marL="13716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8pPr>
      <a:lvl9pPr marL="18288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pitchFamily="34" charset="0"/>
          <a:ea typeface="+mn-ea"/>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itchFamily="34" charset="0"/>
          <a:ea typeface="+mn-ea"/>
        </a:defRPr>
      </a:lvl3pPr>
      <a:lvl4pPr marL="1600200" indent="-228600" algn="l" rtl="0" eaLnBrk="1" fontAlgn="base" hangingPunct="1">
        <a:spcBef>
          <a:spcPct val="20000"/>
        </a:spcBef>
        <a:spcAft>
          <a:spcPct val="0"/>
        </a:spcAft>
        <a:buChar char="–"/>
        <a:defRPr sz="2000">
          <a:solidFill>
            <a:schemeClr val="tx1"/>
          </a:solidFill>
          <a:latin typeface="Arial" pitchFamily="34" charset="0"/>
          <a:ea typeface="+mn-ea"/>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Arial" pitchFamily="34" charset="0"/>
          <a:ea typeface="+mn-ea"/>
        </a:defRPr>
      </a:lvl6pPr>
      <a:lvl7pPr marL="2971800" indent="-228600" algn="l" rtl="0" eaLnBrk="1" fontAlgn="base" hangingPunct="1">
        <a:spcBef>
          <a:spcPct val="20000"/>
        </a:spcBef>
        <a:spcAft>
          <a:spcPct val="0"/>
        </a:spcAft>
        <a:buChar char="»"/>
        <a:defRPr sz="2000">
          <a:solidFill>
            <a:schemeClr val="tx1"/>
          </a:solidFill>
          <a:latin typeface="Arial" pitchFamily="34" charset="0"/>
          <a:ea typeface="+mn-ea"/>
        </a:defRPr>
      </a:lvl7pPr>
      <a:lvl8pPr marL="3429000" indent="-228600" algn="l" rtl="0" eaLnBrk="1" fontAlgn="base" hangingPunct="1">
        <a:spcBef>
          <a:spcPct val="20000"/>
        </a:spcBef>
        <a:spcAft>
          <a:spcPct val="0"/>
        </a:spcAft>
        <a:buChar char="»"/>
        <a:defRPr sz="2000">
          <a:solidFill>
            <a:schemeClr val="tx1"/>
          </a:solidFill>
          <a:latin typeface="Arial" pitchFamily="34" charset="0"/>
          <a:ea typeface="+mn-ea"/>
        </a:defRPr>
      </a:lvl8pPr>
      <a:lvl9pPr marL="3886200" indent="-228600" algn="l" rtl="0" eaLnBrk="1" fontAlgn="base" hangingPunct="1">
        <a:spcBef>
          <a:spcPct val="20000"/>
        </a:spcBef>
        <a:spcAft>
          <a:spcPct val="0"/>
        </a:spcAft>
        <a:buChar char="»"/>
        <a:defRPr sz="2000">
          <a:solidFill>
            <a:schemeClr val="tx1"/>
          </a:solidFill>
          <a:latin typeface="Arial"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3.png"/><Relationship Id="rId10" Type="http://schemas.openxmlformats.org/officeDocument/2006/relationships/image" Target="../media/image11.jpeg"/><Relationship Id="rId4" Type="http://schemas.openxmlformats.org/officeDocument/2006/relationships/notesSlide" Target="../notesSlides/notesSlide4.xml"/><Relationship Id="rId9" Type="http://schemas.openxmlformats.org/officeDocument/2006/relationships/image" Target="../media/image10.jpeg"/></Relationships>
</file>

<file path=ppt/slides/_rels/slide10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6.jpeg"/><Relationship Id="rId4" Type="http://schemas.openxmlformats.org/officeDocument/2006/relationships/image" Target="../media/image65.jpeg"/></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38.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37.png"/><Relationship Id="rId2" Type="http://schemas.openxmlformats.org/officeDocument/2006/relationships/tags" Target="../tags/tag23.xml"/><Relationship Id="rId16" Type="http://schemas.openxmlformats.org/officeDocument/2006/relationships/image" Target="../media/image36.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notesSlide" Target="../notesSlides/notesSlide6.xml"/><Relationship Id="rId10" Type="http://schemas.openxmlformats.org/officeDocument/2006/relationships/tags" Target="../tags/tag31.xml"/><Relationship Id="rId19" Type="http://schemas.openxmlformats.org/officeDocument/2006/relationships/image" Target="../media/image3.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8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image" Target="../media/image3.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6.jpeg"/><Relationship Id="rId2" Type="http://schemas.openxmlformats.org/officeDocument/2006/relationships/tags" Target="../tags/tag7.xml"/><Relationship Id="rId16" Type="http://schemas.openxmlformats.org/officeDocument/2006/relationships/notesSlide" Target="../notesSlides/notesSlide3.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6.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a:xfrm>
            <a:off x="0" y="228600"/>
            <a:ext cx="8229220" cy="1142244"/>
          </a:xfrm>
        </p:spPr>
        <p:txBody>
          <a:bodyPr/>
          <a:lstStyle/>
          <a:p>
            <a:pPr eaLnBrk="1" hangingPunct="1"/>
            <a:r>
              <a:rPr lang="en-US" dirty="0" smtClean="0"/>
              <a:t>Advantages of a DBMS</a:t>
            </a:r>
          </a:p>
        </p:txBody>
      </p:sp>
      <p:sp>
        <p:nvSpPr>
          <p:cNvPr id="45059" name="Rectangle 3"/>
          <p:cNvSpPr>
            <a:spLocks noGrp="1" noChangeArrowheads="1"/>
          </p:cNvSpPr>
          <p:nvPr>
            <p:ph type="body" idx="1"/>
            <p:custDataLst>
              <p:tags r:id="rId2"/>
            </p:custDataLst>
          </p:nvPr>
        </p:nvSpPr>
        <p:spPr bwMode="auto">
          <a:xfrm>
            <a:off x="912877" y="1544146"/>
            <a:ext cx="7617458" cy="268185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itchFamily="2" charset="2"/>
              <a:buChar char="§"/>
            </a:pPr>
            <a:r>
              <a:rPr lang="en-US" sz="2400" dirty="0" smtClean="0">
                <a:latin typeface="Arial" pitchFamily="34" charset="0"/>
                <a:cs typeface="Arial" pitchFamily="34" charset="0"/>
              </a:rPr>
              <a:t> Data independence</a:t>
            </a:r>
          </a:p>
          <a:p>
            <a:pPr eaLnBrk="1" hangingPunct="1">
              <a:lnSpc>
                <a:spcPct val="150000"/>
              </a:lnSpc>
              <a:buFont typeface="Wingdings" pitchFamily="2" charset="2"/>
              <a:buChar char="§"/>
            </a:pPr>
            <a:r>
              <a:rPr lang="en-US" sz="2400" dirty="0" smtClean="0">
                <a:latin typeface="Arial" pitchFamily="34" charset="0"/>
                <a:cs typeface="Arial" pitchFamily="34" charset="0"/>
              </a:rPr>
              <a:t> Reduction in data redundancy</a:t>
            </a:r>
          </a:p>
          <a:p>
            <a:pPr eaLnBrk="1" hangingPunct="1">
              <a:lnSpc>
                <a:spcPct val="150000"/>
              </a:lnSpc>
              <a:buFont typeface="Wingdings" pitchFamily="2" charset="2"/>
              <a:buChar char="§"/>
            </a:pPr>
            <a:r>
              <a:rPr lang="en-US" sz="2400" dirty="0" smtClean="0">
                <a:latin typeface="Arial" pitchFamily="34" charset="0"/>
                <a:cs typeface="Arial" pitchFamily="34" charset="0"/>
              </a:rPr>
              <a:t> Better security</a:t>
            </a:r>
          </a:p>
          <a:p>
            <a:pPr eaLnBrk="1" hangingPunct="1">
              <a:lnSpc>
                <a:spcPct val="150000"/>
              </a:lnSpc>
              <a:buFont typeface="Wingdings" pitchFamily="2" charset="2"/>
              <a:buChar char="§"/>
            </a:pPr>
            <a:r>
              <a:rPr lang="en-US" sz="2400" dirty="0" smtClean="0">
                <a:latin typeface="Arial" pitchFamily="34" charset="0"/>
                <a:cs typeface="Arial" pitchFamily="34" charset="0"/>
              </a:rPr>
              <a:t> Better flexibility</a:t>
            </a:r>
          </a:p>
          <a:p>
            <a:pPr eaLnBrk="1" hangingPunct="1">
              <a:lnSpc>
                <a:spcPct val="150000"/>
              </a:lnSpc>
              <a:buFont typeface="Wingdings" pitchFamily="2" charset="2"/>
              <a:buChar char="§"/>
            </a:pPr>
            <a:r>
              <a:rPr lang="en-US" sz="2400" dirty="0" smtClean="0">
                <a:latin typeface="Arial" pitchFamily="34" charset="0"/>
                <a:cs typeface="Arial" pitchFamily="34" charset="0"/>
              </a:rPr>
              <a:t> Effective data sharing</a:t>
            </a:r>
          </a:p>
          <a:p>
            <a:pPr eaLnBrk="1" hangingPunct="1">
              <a:lnSpc>
                <a:spcPct val="150000"/>
              </a:lnSpc>
              <a:buFont typeface="Wingdings" pitchFamily="2" charset="2"/>
              <a:buChar char="§"/>
            </a:pPr>
            <a:r>
              <a:rPr lang="en-US" sz="2400" dirty="0" smtClean="0">
                <a:latin typeface="Arial" pitchFamily="34" charset="0"/>
                <a:cs typeface="Arial" pitchFamily="34" charset="0"/>
              </a:rPr>
              <a:t> Enforces integrity constraints</a:t>
            </a:r>
          </a:p>
          <a:p>
            <a:pPr eaLnBrk="1" hangingPunct="1">
              <a:lnSpc>
                <a:spcPct val="150000"/>
              </a:lnSpc>
              <a:buFont typeface="Wingdings" pitchFamily="2" charset="2"/>
              <a:buChar char="§"/>
            </a:pPr>
            <a:r>
              <a:rPr lang="en-US" sz="2400" dirty="0" smtClean="0">
                <a:latin typeface="Arial" pitchFamily="34" charset="0"/>
                <a:cs typeface="Arial" pitchFamily="34" charset="0"/>
              </a:rPr>
              <a:t> Enables backup and recovery</a:t>
            </a:r>
          </a:p>
          <a:p>
            <a:pPr eaLnBrk="1" hangingPunct="1">
              <a:lnSpc>
                <a:spcPct val="150000"/>
              </a:lnSpc>
              <a:buFontTx/>
              <a:buNone/>
            </a:pPr>
            <a:endParaRPr lang="en-US" sz="2400" dirty="0" smtClean="0">
              <a:latin typeface="Arial" pitchFamily="34" charset="0"/>
              <a:cs typeface="Arial" pitchFamily="34" charset="0"/>
            </a:endParaRPr>
          </a:p>
          <a:p>
            <a:pPr eaLnBrk="1" hangingPunct="1"/>
            <a:endParaRPr lang="en-US" sz="2400" dirty="0" smtClean="0">
              <a:latin typeface="Arial" pitchFamily="34" charset="0"/>
              <a:cs typeface="Arial" pitchFamily="34" charset="0"/>
            </a:endParaRPr>
          </a:p>
        </p:txBody>
      </p:sp>
      <p:pic>
        <p:nvPicPr>
          <p:cNvPr id="4" name="Content Placeholder 10" descr="image001.png"/>
          <p:cNvPicPr>
            <a:picLocks noChangeAspect="1"/>
          </p:cNvPicPr>
          <p:nvPr/>
        </p:nvPicPr>
        <p:blipFill>
          <a:blip r:embed="rId5"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Database-Search.png"/>
          <p:cNvPicPr>
            <a:picLocks noChangeAspect="1"/>
          </p:cNvPicPr>
          <p:nvPr/>
        </p:nvPicPr>
        <p:blipFill>
          <a:blip r:embed="rId6" cstate="print"/>
          <a:stretch>
            <a:fillRect/>
          </a:stretch>
        </p:blipFill>
        <p:spPr>
          <a:xfrm>
            <a:off x="3962400" y="3581400"/>
            <a:ext cx="457200" cy="457200"/>
          </a:xfrm>
          <a:prstGeom prst="rect">
            <a:avLst/>
          </a:prstGeom>
        </p:spPr>
      </p:pic>
      <p:pic>
        <p:nvPicPr>
          <p:cNvPr id="6" name="Picture 5" descr="Constraints-cropped-150x150.jpg"/>
          <p:cNvPicPr>
            <a:picLocks noChangeAspect="1"/>
          </p:cNvPicPr>
          <p:nvPr/>
        </p:nvPicPr>
        <p:blipFill>
          <a:blip r:embed="rId7" cstate="print"/>
          <a:stretch>
            <a:fillRect/>
          </a:stretch>
        </p:blipFill>
        <p:spPr>
          <a:xfrm>
            <a:off x="6096000" y="4724400"/>
            <a:ext cx="533400" cy="533400"/>
          </a:xfrm>
          <a:prstGeom prst="rect">
            <a:avLst/>
          </a:prstGeom>
        </p:spPr>
      </p:pic>
      <p:pic>
        <p:nvPicPr>
          <p:cNvPr id="7" name="Picture 6" descr="donotduplicate.png"/>
          <p:cNvPicPr>
            <a:picLocks noChangeAspect="1"/>
          </p:cNvPicPr>
          <p:nvPr/>
        </p:nvPicPr>
        <p:blipFill>
          <a:blip r:embed="rId8" cstate="print"/>
          <a:stretch>
            <a:fillRect/>
          </a:stretch>
        </p:blipFill>
        <p:spPr>
          <a:xfrm>
            <a:off x="6172200" y="2362200"/>
            <a:ext cx="838200" cy="470789"/>
          </a:xfrm>
          <a:prstGeom prst="rect">
            <a:avLst/>
          </a:prstGeom>
        </p:spPr>
      </p:pic>
      <p:pic>
        <p:nvPicPr>
          <p:cNvPr id="8" name="Picture 7" descr="images (5).jpg"/>
          <p:cNvPicPr>
            <a:picLocks noChangeAspect="1"/>
          </p:cNvPicPr>
          <p:nvPr/>
        </p:nvPicPr>
        <p:blipFill>
          <a:blip r:embed="rId9" cstate="print"/>
          <a:stretch>
            <a:fillRect/>
          </a:stretch>
        </p:blipFill>
        <p:spPr>
          <a:xfrm>
            <a:off x="3733800" y="2819400"/>
            <a:ext cx="609600" cy="609600"/>
          </a:xfrm>
          <a:prstGeom prst="rect">
            <a:avLst/>
          </a:prstGeom>
        </p:spPr>
      </p:pic>
      <p:pic>
        <p:nvPicPr>
          <p:cNvPr id="9" name="Picture 8" descr="managing-crisis-on-the-inside.jpg"/>
          <p:cNvPicPr>
            <a:picLocks noChangeAspect="1"/>
          </p:cNvPicPr>
          <p:nvPr/>
        </p:nvPicPr>
        <p:blipFill>
          <a:blip r:embed="rId10" cstate="print"/>
          <a:stretch>
            <a:fillRect/>
          </a:stretch>
        </p:blipFill>
        <p:spPr>
          <a:xfrm>
            <a:off x="5943600" y="5410200"/>
            <a:ext cx="762000" cy="510975"/>
          </a:xfrm>
          <a:prstGeom prst="rect">
            <a:avLst/>
          </a:prstGeom>
        </p:spPr>
      </p:pic>
      <p:pic>
        <p:nvPicPr>
          <p:cNvPr id="10" name="Picture 9" descr="relationclients.jpg"/>
          <p:cNvPicPr>
            <a:picLocks noChangeAspect="1"/>
          </p:cNvPicPr>
          <p:nvPr/>
        </p:nvPicPr>
        <p:blipFill>
          <a:blip r:embed="rId11" cstate="print"/>
          <a:stretch>
            <a:fillRect/>
          </a:stretch>
        </p:blipFill>
        <p:spPr>
          <a:xfrm>
            <a:off x="4876800" y="4038600"/>
            <a:ext cx="685800" cy="685800"/>
          </a:xfrm>
          <a:prstGeom prst="rect">
            <a:avLst/>
          </a:prstGeom>
        </p:spPr>
      </p:pic>
      <p:pic>
        <p:nvPicPr>
          <p:cNvPr id="11" name="Picture 10" descr="images.jpg"/>
          <p:cNvPicPr>
            <a:picLocks noChangeAspect="1"/>
          </p:cNvPicPr>
          <p:nvPr/>
        </p:nvPicPr>
        <p:blipFill>
          <a:blip r:embed="rId12" cstate="print"/>
          <a:stretch>
            <a:fillRect/>
          </a:stretch>
        </p:blipFill>
        <p:spPr>
          <a:xfrm>
            <a:off x="4419600" y="1752600"/>
            <a:ext cx="715936" cy="446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Group By With Having and Order By </a:t>
            </a:r>
            <a:endParaRPr lang="en-IN" sz="3600"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228600" y="1600200"/>
            <a:ext cx="89154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AVG</a:t>
            </a:r>
            <a:endParaRPr lang="en-IN" sz="3600" dirty="0"/>
          </a:p>
        </p:txBody>
      </p:sp>
      <p:sp>
        <p:nvSpPr>
          <p:cNvPr id="2" name="Content Placeholder 1"/>
          <p:cNvSpPr>
            <a:spLocks noGrp="1"/>
          </p:cNvSpPr>
          <p:nvPr>
            <p:ph idx="1"/>
          </p:nvPr>
        </p:nvSpPr>
        <p:spPr/>
        <p:txBody>
          <a:bodyPr>
            <a:normAutofit/>
          </a:bodyPr>
          <a:lstStyle/>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This will give average value</a:t>
            </a:r>
          </a:p>
          <a:p>
            <a:pPr>
              <a:buNone/>
            </a:pPr>
            <a:r>
              <a:rPr lang="en-IN" sz="2800" dirty="0" smtClean="0">
                <a:latin typeface="Times New Roman" pitchFamily="18" charset="0"/>
                <a:cs typeface="Times New Roman" pitchFamily="18" charset="0"/>
              </a:rPr>
              <a:t>Example: select avg(sal) from deptno=20;</a:t>
            </a:r>
          </a:p>
          <a:p>
            <a:pPr>
              <a:buNone/>
            </a:pPr>
            <a:endParaRPr lang="en-IN" sz="2800" dirty="0"/>
          </a:p>
        </p:txBody>
      </p:sp>
      <p:pic>
        <p:nvPicPr>
          <p:cNvPr id="4" name="Picture 3" descr="AVG.PNG"/>
          <p:cNvPicPr>
            <a:picLocks noChangeAspect="1"/>
          </p:cNvPicPr>
          <p:nvPr/>
        </p:nvPicPr>
        <p:blipFill>
          <a:blip r:embed="rId2" cstate="print"/>
          <a:stretch>
            <a:fillRect/>
          </a:stretch>
        </p:blipFill>
        <p:spPr>
          <a:xfrm>
            <a:off x="609600" y="3200400"/>
            <a:ext cx="6877744" cy="1400317"/>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MIN</a:t>
            </a:r>
            <a:endParaRPr lang="en-IN" sz="3600" dirty="0"/>
          </a:p>
        </p:txBody>
      </p:sp>
      <p:sp>
        <p:nvSpPr>
          <p:cNvPr id="2" name="Content Placeholder 1"/>
          <p:cNvSpPr>
            <a:spLocks noGrp="1"/>
          </p:cNvSpPr>
          <p:nvPr>
            <p:ph idx="1"/>
          </p:nvPr>
        </p:nvSpPr>
        <p:spPr/>
        <p:txBody>
          <a:bodyPr>
            <a:normAutofit/>
          </a:bodyPr>
          <a:lstStyle/>
          <a:p>
            <a:pPr>
              <a:buNone/>
            </a:pPr>
            <a:r>
              <a:rPr lang="en-IN" sz="2800" dirty="0" smtClean="0">
                <a:latin typeface="Times New Roman" pitchFamily="18" charset="0"/>
                <a:cs typeface="Times New Roman" pitchFamily="18" charset="0"/>
              </a:rPr>
              <a:t>This will give min values of specified column</a:t>
            </a:r>
          </a:p>
          <a:p>
            <a:pPr>
              <a:buNone/>
            </a:pPr>
            <a:r>
              <a:rPr lang="en-IN" sz="2800" dirty="0" smtClean="0">
                <a:latin typeface="Times New Roman" pitchFamily="18" charset="0"/>
                <a:cs typeface="Times New Roman" pitchFamily="18" charset="0"/>
              </a:rPr>
              <a:t>Example: select deptno,min(sal) from emp group by deptno;</a:t>
            </a:r>
          </a:p>
          <a:p>
            <a:pPr>
              <a:buNone/>
            </a:pPr>
            <a:endParaRPr lang="en-IN" sz="2800" dirty="0"/>
          </a:p>
        </p:txBody>
      </p:sp>
      <p:pic>
        <p:nvPicPr>
          <p:cNvPr id="4" name="Picture 3" descr="MIN.PNG"/>
          <p:cNvPicPr>
            <a:picLocks noChangeAspect="1"/>
          </p:cNvPicPr>
          <p:nvPr/>
        </p:nvPicPr>
        <p:blipFill>
          <a:blip r:embed="rId2" cstate="print"/>
          <a:stretch>
            <a:fillRect/>
          </a:stretch>
        </p:blipFill>
        <p:spPr>
          <a:xfrm>
            <a:off x="609600" y="3200400"/>
            <a:ext cx="7315200" cy="18288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MAX</a:t>
            </a:r>
            <a:endParaRPr lang="en-IN" sz="3600" dirty="0"/>
          </a:p>
        </p:txBody>
      </p:sp>
      <p:sp>
        <p:nvSpPr>
          <p:cNvPr id="2" name="Content Placeholder 1"/>
          <p:cNvSpPr>
            <a:spLocks noGrp="1"/>
          </p:cNvSpPr>
          <p:nvPr>
            <p:ph idx="1"/>
          </p:nvPr>
        </p:nvSpPr>
        <p:spPr/>
        <p:txBody>
          <a:bodyPr>
            <a:normAutofit/>
          </a:bodyPr>
          <a:lstStyle/>
          <a:p>
            <a:pPr>
              <a:buNone/>
            </a:pPr>
            <a:r>
              <a:rPr lang="en-IN" sz="2800" dirty="0" smtClean="0">
                <a:latin typeface="Times New Roman" pitchFamily="18" charset="0"/>
                <a:cs typeface="Times New Roman" pitchFamily="18" charset="0"/>
              </a:rPr>
              <a:t>This will give maximum values of specified column</a:t>
            </a:r>
          </a:p>
          <a:p>
            <a:pPr>
              <a:buNone/>
            </a:pPr>
            <a:r>
              <a:rPr lang="en-IN" sz="2800" dirty="0" smtClean="0">
                <a:latin typeface="Times New Roman" pitchFamily="18" charset="0"/>
                <a:cs typeface="Times New Roman" pitchFamily="18" charset="0"/>
              </a:rPr>
              <a:t>Example: select deptno,max(sal) from emp group by deptno;</a:t>
            </a:r>
          </a:p>
          <a:p>
            <a:pPr>
              <a:buNone/>
            </a:pPr>
            <a:endParaRPr lang="en-IN" sz="2800" dirty="0"/>
          </a:p>
        </p:txBody>
      </p:sp>
      <p:pic>
        <p:nvPicPr>
          <p:cNvPr id="4" name="Picture 3" descr="MAX.PNG"/>
          <p:cNvPicPr>
            <a:picLocks noChangeAspect="1"/>
          </p:cNvPicPr>
          <p:nvPr/>
        </p:nvPicPr>
        <p:blipFill>
          <a:blip r:embed="rId2" cstate="print"/>
          <a:stretch>
            <a:fillRect/>
          </a:stretch>
        </p:blipFill>
        <p:spPr>
          <a:xfrm>
            <a:off x="762000" y="3200400"/>
            <a:ext cx="7162800" cy="19812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COUNT</a:t>
            </a:r>
            <a:endParaRPr lang="en-IN" sz="3600" dirty="0"/>
          </a:p>
        </p:txBody>
      </p:sp>
      <p:sp>
        <p:nvSpPr>
          <p:cNvPr id="2" name="Content Placeholder 1"/>
          <p:cNvSpPr>
            <a:spLocks noGrp="1"/>
          </p:cNvSpPr>
          <p:nvPr>
            <p:ph idx="1"/>
          </p:nvPr>
        </p:nvSpPr>
        <p:spPr/>
        <p:txBody>
          <a:bodyPr/>
          <a:lstStyle/>
          <a:p>
            <a:pPr>
              <a:buNone/>
            </a:pPr>
            <a:r>
              <a:rPr lang="en-IN" sz="2800" dirty="0" smtClean="0">
                <a:latin typeface="Times New Roman" pitchFamily="18" charset="0"/>
                <a:cs typeface="Times New Roman" pitchFamily="18" charset="0"/>
              </a:rPr>
              <a:t>This will give count of the values of the specified column</a:t>
            </a:r>
          </a:p>
          <a:p>
            <a:pPr>
              <a:buNone/>
            </a:pPr>
            <a:r>
              <a:rPr lang="en-IN" sz="2800" dirty="0" smtClean="0">
                <a:latin typeface="Times New Roman" pitchFamily="18" charset="0"/>
                <a:cs typeface="Times New Roman" pitchFamily="18" charset="0"/>
              </a:rPr>
              <a:t>Example: select deptno,count(*) from emp group by deptno;</a:t>
            </a:r>
          </a:p>
          <a:p>
            <a:endParaRPr lang="en-IN" dirty="0"/>
          </a:p>
        </p:txBody>
      </p:sp>
      <p:pic>
        <p:nvPicPr>
          <p:cNvPr id="4" name="Picture 3" descr="COUNT.PNG"/>
          <p:cNvPicPr>
            <a:picLocks noChangeAspect="1"/>
          </p:cNvPicPr>
          <p:nvPr/>
        </p:nvPicPr>
        <p:blipFill>
          <a:blip r:embed="rId2" cstate="print"/>
          <a:stretch>
            <a:fillRect/>
          </a:stretch>
        </p:blipFill>
        <p:spPr>
          <a:xfrm>
            <a:off x="609600" y="3581400"/>
            <a:ext cx="7086600" cy="15240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Questions :</a:t>
            </a:r>
            <a:endParaRPr lang="en-US" dirty="0">
              <a:solidFill>
                <a:srgbClr val="7030A0"/>
              </a:solidFill>
            </a:endParaRPr>
          </a:p>
        </p:txBody>
      </p:sp>
      <p:sp>
        <p:nvSpPr>
          <p:cNvPr id="3" name="Content Placeholder 2"/>
          <p:cNvSpPr>
            <a:spLocks noGrp="1"/>
          </p:cNvSpPr>
          <p:nvPr>
            <p:ph idx="1"/>
          </p:nvPr>
        </p:nvSpPr>
        <p:spPr/>
        <p:txBody>
          <a:bodyPr/>
          <a:lstStyle/>
          <a:p>
            <a:pPr marL="514350" indent="-514350">
              <a:buAutoNum type="arabicParenR"/>
            </a:pPr>
            <a:r>
              <a:rPr lang="en-US" sz="2400" dirty="0" smtClean="0">
                <a:latin typeface="Times New Roman" pitchFamily="18" charset="0"/>
                <a:cs typeface="Times New Roman" pitchFamily="18" charset="0"/>
              </a:rPr>
              <a:t>Replace ‘indian’ into ‘xadxaa’ in the following which function I have to choose?</a:t>
            </a:r>
          </a:p>
          <a:p>
            <a:pPr marL="514350" indent="-514350">
              <a:buAutoNum type="alphaLcParenR"/>
            </a:pPr>
            <a:r>
              <a:rPr lang="en-US" sz="2400" dirty="0" smtClean="0">
                <a:latin typeface="Times New Roman" pitchFamily="18" charset="0"/>
                <a:cs typeface="Times New Roman" pitchFamily="18" charset="0"/>
              </a:rPr>
              <a:t>Replace</a:t>
            </a:r>
          </a:p>
          <a:p>
            <a:pPr marL="514350" indent="-514350">
              <a:buAutoNum type="alphaLcParenR"/>
            </a:pPr>
            <a:r>
              <a:rPr lang="en-US" sz="2400" dirty="0" smtClean="0">
                <a:latin typeface="Times New Roman" pitchFamily="18" charset="0"/>
                <a:cs typeface="Times New Roman" pitchFamily="18" charset="0"/>
              </a:rPr>
              <a:t>Translate</a:t>
            </a:r>
          </a:p>
          <a:p>
            <a:pPr marL="514350" indent="-514350">
              <a:buNone/>
            </a:pPr>
            <a:endParaRPr lang="en-US" sz="2400" dirty="0" smtClean="0">
              <a:latin typeface="Times New Roman" pitchFamily="18" charset="0"/>
              <a:cs typeface="Times New Roman" pitchFamily="18" charset="0"/>
            </a:endParaRPr>
          </a:p>
          <a:p>
            <a:pPr marL="514350" indent="-514350">
              <a:buAutoNum type="arabicParenR" startAt="2"/>
            </a:pPr>
            <a:r>
              <a:rPr lang="en-US" sz="2400" dirty="0" smtClean="0">
                <a:latin typeface="Times New Roman" pitchFamily="18" charset="0"/>
                <a:cs typeface="Times New Roman" pitchFamily="18" charset="0"/>
              </a:rPr>
              <a:t>Retrieve unique values in one specific column so which function I have to select of the following?</a:t>
            </a:r>
          </a:p>
          <a:p>
            <a:pPr marL="514350" indent="-514350">
              <a:buAutoNum type="alphaLcParenR"/>
            </a:pPr>
            <a:r>
              <a:rPr lang="en-US" sz="2400" dirty="0" smtClean="0">
                <a:latin typeface="Times New Roman" pitchFamily="18" charset="0"/>
                <a:cs typeface="Times New Roman" pitchFamily="18" charset="0"/>
              </a:rPr>
              <a:t>Count</a:t>
            </a:r>
          </a:p>
          <a:p>
            <a:pPr marL="514350" indent="-514350">
              <a:buAutoNum type="alphaLcParenR"/>
            </a:pPr>
            <a:r>
              <a:rPr lang="en-US" sz="2400" dirty="0" smtClean="0">
                <a:latin typeface="Times New Roman" pitchFamily="18" charset="0"/>
                <a:cs typeface="Times New Roman" pitchFamily="18" charset="0"/>
              </a:rPr>
              <a:t>Distinct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a:buNone/>
            </a:pPr>
            <a:r>
              <a:rPr lang="en-US" sz="2400" dirty="0" smtClean="0">
                <a:latin typeface="Times New Roman" pitchFamily="18" charset="0"/>
                <a:cs typeface="Times New Roman" pitchFamily="18" charset="0"/>
              </a:rPr>
              <a:t>3) We use TO_DATE  to Convert char into date ?(True/false)</a:t>
            </a:r>
          </a:p>
          <a:p>
            <a:pPr marL="514350" indent="-514350">
              <a:buNone/>
            </a:pPr>
            <a:endParaRPr lang="en-US" sz="2400" dirty="0" smtClean="0">
              <a:latin typeface="Times New Roman" pitchFamily="18" charset="0"/>
              <a:cs typeface="Times New Roman" pitchFamily="18" charset="0"/>
            </a:endParaRPr>
          </a:p>
          <a:p>
            <a:pPr marL="514350" indent="-514350">
              <a:buNone/>
            </a:pPr>
            <a:r>
              <a:rPr lang="en-US" sz="2400" dirty="0" smtClean="0">
                <a:latin typeface="Times New Roman" pitchFamily="18" charset="0"/>
                <a:cs typeface="Times New Roman" pitchFamily="18" charset="0"/>
              </a:rPr>
              <a:t>4) Which of the following is used to  Get highest value ?</a:t>
            </a:r>
          </a:p>
          <a:p>
            <a:pPr marL="514350" indent="-514350">
              <a:buAutoNum type="alphaLcParenR"/>
            </a:pPr>
            <a:r>
              <a:rPr lang="en-US" sz="2400" dirty="0" smtClean="0">
                <a:latin typeface="Times New Roman" pitchFamily="18" charset="0"/>
                <a:cs typeface="Times New Roman" pitchFamily="18" charset="0"/>
              </a:rPr>
              <a:t>Sum</a:t>
            </a:r>
          </a:p>
          <a:p>
            <a:pPr marL="514350" indent="-514350">
              <a:buAutoNum type="alphaLcParenR"/>
            </a:pPr>
            <a:r>
              <a:rPr lang="en-US" sz="2400" dirty="0" smtClean="0">
                <a:latin typeface="Times New Roman" pitchFamily="18" charset="0"/>
                <a:cs typeface="Times New Roman" pitchFamily="18" charset="0"/>
              </a:rPr>
              <a:t>Max </a:t>
            </a:r>
          </a:p>
          <a:p>
            <a:pPr marL="514350" indent="-514350">
              <a:buNone/>
            </a:pPr>
            <a:endParaRPr lang="en-US" sz="2400" dirty="0" smtClean="0">
              <a:latin typeface="Times New Roman" pitchFamily="18" charset="0"/>
              <a:cs typeface="Times New Roman" pitchFamily="18" charset="0"/>
            </a:endParaRPr>
          </a:p>
          <a:p>
            <a:pPr marL="514350" indent="-514350">
              <a:buNone/>
            </a:pPr>
            <a:r>
              <a:rPr lang="en-US" sz="2400" dirty="0" smtClean="0">
                <a:latin typeface="Times New Roman" pitchFamily="18" charset="0"/>
                <a:cs typeface="Times New Roman" pitchFamily="18" charset="0"/>
              </a:rPr>
              <a:t>5) In the following which function will give greater value?</a:t>
            </a:r>
          </a:p>
          <a:p>
            <a:pPr marL="514350" indent="-514350">
              <a:buAutoNum type="alphaLcParenR"/>
            </a:pPr>
            <a:r>
              <a:rPr lang="en-US" sz="2400" dirty="0" smtClean="0">
                <a:latin typeface="Times New Roman" pitchFamily="18" charset="0"/>
                <a:cs typeface="Times New Roman" pitchFamily="18" charset="0"/>
              </a:rPr>
              <a:t>Ceil</a:t>
            </a:r>
          </a:p>
          <a:p>
            <a:pPr marL="514350" indent="-514350">
              <a:buAutoNum type="alphaLcParenR"/>
            </a:pPr>
            <a:r>
              <a:rPr lang="en-US" sz="2400" dirty="0" smtClean="0">
                <a:latin typeface="Times New Roman" pitchFamily="18" charset="0"/>
                <a:cs typeface="Times New Roman" pitchFamily="18" charset="0"/>
              </a:rPr>
              <a:t>Floor </a:t>
            </a:r>
          </a:p>
          <a:p>
            <a:pPr marL="514350" indent="-514350">
              <a:buNone/>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OPERATORS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RELATIONAL</a:t>
            </a:r>
          </a:p>
          <a:p>
            <a:pPr>
              <a:buNone/>
            </a:pPr>
            <a:r>
              <a:rPr lang="en-IN" dirty="0" smtClean="0">
                <a:latin typeface="Times New Roman" pitchFamily="18" charset="0"/>
                <a:cs typeface="Times New Roman" pitchFamily="18" charset="0"/>
              </a:rPr>
              <a:t>  (=,&lt;,&gt;,!=,^=,&lt;&gt;,in,between,like)</a:t>
            </a:r>
          </a:p>
          <a:p>
            <a:r>
              <a:rPr lang="en-IN" dirty="0" smtClean="0">
                <a:latin typeface="Times New Roman" pitchFamily="18" charset="0"/>
                <a:cs typeface="Times New Roman" pitchFamily="18" charset="0"/>
              </a:rPr>
              <a:t>LOGICAL</a:t>
            </a:r>
          </a:p>
          <a:p>
            <a:pPr>
              <a:buNone/>
            </a:pPr>
            <a:r>
              <a:rPr lang="en-IN" dirty="0" smtClean="0">
                <a:latin typeface="Times New Roman" pitchFamily="18" charset="0"/>
                <a:cs typeface="Times New Roman" pitchFamily="18" charset="0"/>
              </a:rPr>
              <a:t> (AND,OR,NOT)</a:t>
            </a:r>
          </a:p>
          <a:p>
            <a:r>
              <a:rPr lang="en-IN" dirty="0" smtClean="0">
                <a:latin typeface="Times New Roman" pitchFamily="18" charset="0"/>
                <a:cs typeface="Times New Roman" pitchFamily="18" charset="0"/>
              </a:rPr>
              <a:t>ARITHMATIC</a:t>
            </a:r>
          </a:p>
          <a:p>
            <a:pPr>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latin typeface="Times New Roman" pitchFamily="18" charset="0"/>
                <a:cs typeface="Times New Roman" pitchFamily="18" charset="0"/>
              </a:rPr>
              <a:t>SUB  QUERIES</a:t>
            </a:r>
            <a:endParaRPr lang="en-IN"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A sub query is a SELECT statement which is embedded in another SELECT statement . </a:t>
            </a:r>
          </a:p>
          <a:p>
            <a:r>
              <a:rPr lang="en-IN" sz="2400" dirty="0" smtClean="0">
                <a:latin typeface="Times New Roman" pitchFamily="18" charset="0"/>
                <a:cs typeface="Times New Roman" pitchFamily="18" charset="0"/>
              </a:rPr>
              <a:t> Sub queries are very useful to achieve complex requirements.</a:t>
            </a:r>
          </a:p>
          <a:p>
            <a:r>
              <a:rPr lang="en-IN" sz="2400" dirty="0" smtClean="0">
                <a:latin typeface="Times New Roman" pitchFamily="18" charset="0"/>
                <a:cs typeface="Times New Roman" pitchFamily="18" charset="0"/>
              </a:rPr>
              <a:t>We can write a sub query in any part of the select statement. </a:t>
            </a: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SUB QUERIES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US" sz="2400" dirty="0" smtClean="0">
                <a:latin typeface="Times New Roman" pitchFamily="18" charset="0"/>
                <a:cs typeface="Times New Roman" pitchFamily="18" charset="0"/>
              </a:rPr>
              <a:t>SINGLE ROW</a:t>
            </a:r>
          </a:p>
          <a:p>
            <a:pPr>
              <a:buFont typeface="Courier New" pitchFamily="49" charset="0"/>
              <a:buChar char="o"/>
            </a:pPr>
            <a:endParaRPr lang="en-US" sz="2400"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MULTI ROW</a:t>
            </a:r>
          </a:p>
          <a:p>
            <a:pPr>
              <a:buFont typeface="Courier New" pitchFamily="49" charset="0"/>
              <a:buChar char="o"/>
            </a:pPr>
            <a:endParaRPr lang="en-US" sz="2400"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CORELATED SUBQUERIES</a:t>
            </a:r>
          </a:p>
          <a:p>
            <a:pPr>
              <a:buFont typeface="Courier New" pitchFamily="49" charset="0"/>
              <a:buChar char="o"/>
            </a:pPr>
            <a:endParaRPr lang="en-US" sz="2400" dirty="0" smtClean="0">
              <a:latin typeface="Times New Roman" pitchFamily="18" charset="0"/>
              <a:cs typeface="Times New Roman" pitchFamily="18" charset="0"/>
            </a:endParaRPr>
          </a:p>
          <a:p>
            <a:pPr>
              <a:buFont typeface="Courier New" pitchFamily="49" charset="0"/>
              <a:buChar char="o"/>
            </a:pPr>
            <a:r>
              <a:rPr lang="en-US" sz="2400" dirty="0" smtClean="0">
                <a:latin typeface="Times New Roman" pitchFamily="18" charset="0"/>
                <a:cs typeface="Times New Roman" pitchFamily="18" charset="0"/>
              </a:rPr>
              <a:t>NESTED SUB QUERIES</a:t>
            </a:r>
          </a:p>
          <a:p>
            <a:pPr>
              <a:buNone/>
            </a:pPr>
            <a:endParaRPr lang="en-US" sz="2400" dirty="0" smtClean="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ARCHITECTURE OF THE DBMS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800" dirty="0" smtClean="0">
                <a:latin typeface="Times New Roman" pitchFamily="18" charset="0"/>
                <a:cs typeface="Times New Roman" pitchFamily="18" charset="0"/>
              </a:rPr>
              <a:t>The architecture of the DBMS can be viewed as a 3-level system comprising the following: </a:t>
            </a:r>
          </a:p>
          <a:p>
            <a:endParaRPr lang="en-IN"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981200" y="2895600"/>
            <a:ext cx="5268254" cy="3034041"/>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ROW:</a:t>
            </a:r>
            <a:endParaRPr lang="en-IN" dirty="0"/>
          </a:p>
        </p:txBody>
      </p:sp>
      <p:sp>
        <p:nvSpPr>
          <p:cNvPr id="3" name="Content Placeholder 2"/>
          <p:cNvSpPr>
            <a:spLocks noGrp="1"/>
          </p:cNvSpPr>
          <p:nvPr>
            <p:ph idx="1"/>
          </p:nvPr>
        </p:nvSpPr>
        <p:spPr/>
        <p:txBody>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Single row sub query is a sub query which will return only one value. </a:t>
            </a:r>
          </a:p>
          <a:p>
            <a:r>
              <a:rPr lang="en-IN" sz="2400" dirty="0" smtClean="0">
                <a:latin typeface="Times New Roman" pitchFamily="18" charset="0"/>
                <a:cs typeface="Times New Roman" pitchFamily="18" charset="0"/>
              </a:rPr>
              <a:t>SELECT * FROM emp </a:t>
            </a:r>
          </a:p>
          <a:p>
            <a:r>
              <a:rPr lang="en-IN" sz="2400" dirty="0" smtClean="0">
                <a:latin typeface="Times New Roman" pitchFamily="18" charset="0"/>
                <a:cs typeface="Times New Roman" pitchFamily="18" charset="0"/>
              </a:rPr>
              <a:t>WHERE sal &gt; (SELECT sal FROM emp WHERE empno = 7566);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smtClean="0">
                <a:latin typeface="Times New Roman" pitchFamily="18" charset="0"/>
                <a:cs typeface="Times New Roman" pitchFamily="18" charset="0"/>
              </a:rPr>
              <a:t>Multi row sub query is a sub query which will return more than one value. In such cases we should include operators like ‘ANY, ALL, IN or NOT IN’ along with the sub query </a:t>
            </a:r>
          </a:p>
          <a:p>
            <a:pPr>
              <a:buFont typeface="Wingdings" pitchFamily="2" charset="2"/>
              <a:buChar char="Ø"/>
            </a:pPr>
            <a:endParaRPr lang="en-IN" sz="2400" dirty="0" smtClean="0">
              <a:latin typeface="Times New Roman" pitchFamily="18" charset="0"/>
              <a:cs typeface="Times New Roman" pitchFamily="18" charset="0"/>
            </a:endParaRPr>
          </a:p>
          <a:p>
            <a:pPr>
              <a:buNone/>
            </a:pPr>
            <a:r>
              <a:rPr lang="en-US" sz="2400" dirty="0" smtClean="0">
                <a:solidFill>
                  <a:schemeClr val="tx1"/>
                </a:solidFill>
                <a:latin typeface="Times New Roman" pitchFamily="18" charset="0"/>
                <a:cs typeface="Times New Roman" pitchFamily="18" charset="0"/>
              </a:rPr>
              <a:t>ANY</a:t>
            </a:r>
            <a:r>
              <a:rPr lang="en-US"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SELECT * FROM emp </a:t>
            </a:r>
          </a:p>
          <a:p>
            <a:pPr>
              <a:buNone/>
            </a:pPr>
            <a:r>
              <a:rPr lang="en-IN" sz="2400" dirty="0" smtClean="0">
                <a:latin typeface="Times New Roman" pitchFamily="18" charset="0"/>
                <a:cs typeface="Times New Roman" pitchFamily="18" charset="0"/>
              </a:rPr>
              <a:t>WHERE sal &gt; ANY (SELECT sal FROM emp WHERE sal BETWEEN 2500 AND 4000); 	</a:t>
            </a:r>
          </a:p>
          <a:p>
            <a:pPr>
              <a:buNone/>
            </a:pP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t>MULTI ROW:</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gridCol w="1143000"/>
                <a:gridCol w="1143000"/>
                <a:gridCol w="1143000"/>
              </a:tblGrid>
              <a:tr h="228600">
                <a:tc>
                  <a:txBody>
                    <a:bodyPr/>
                    <a:lstStyle/>
                    <a:p>
                      <a:r>
                        <a:rPr lang="en-US" dirty="0" smtClean="0"/>
                        <a:t>Empno</a:t>
                      </a:r>
                      <a:endParaRPr lang="en-IN" dirty="0"/>
                    </a:p>
                  </a:txBody>
                  <a:tcPr/>
                </a:tc>
                <a:tc>
                  <a:txBody>
                    <a:bodyPr/>
                    <a:lstStyle/>
                    <a:p>
                      <a:r>
                        <a:rPr lang="en-US" dirty="0" smtClean="0"/>
                        <a:t>Ename</a:t>
                      </a:r>
                      <a:endParaRPr lang="en-IN" dirty="0"/>
                    </a:p>
                  </a:txBody>
                  <a:tcPr/>
                </a:tc>
                <a:tc>
                  <a:txBody>
                    <a:bodyPr/>
                    <a:lstStyle/>
                    <a:p>
                      <a:r>
                        <a:rPr lang="en-US" dirty="0" smtClean="0"/>
                        <a:t>Deptno</a:t>
                      </a:r>
                      <a:r>
                        <a:rPr lang="en-US" baseline="0" dirty="0" smtClean="0"/>
                        <a:t> </a:t>
                      </a:r>
                      <a:endParaRPr lang="en-IN" dirty="0"/>
                    </a:p>
                  </a:txBody>
                  <a:tcPr/>
                </a:tc>
                <a:tc>
                  <a:txBody>
                    <a:bodyPr/>
                    <a:lstStyle/>
                    <a:p>
                      <a:r>
                        <a:rPr lang="en-US" dirty="0" smtClean="0"/>
                        <a:t>Sal</a:t>
                      </a:r>
                      <a:r>
                        <a:rPr lang="en-US" baseline="0" dirty="0" smtClean="0"/>
                        <a:t> </a:t>
                      </a:r>
                      <a:r>
                        <a:rPr lang="en-US" dirty="0" smtClean="0"/>
                        <a:t> </a:t>
                      </a:r>
                      <a:endParaRPr lang="en-IN" dirty="0"/>
                    </a:p>
                  </a:txBody>
                  <a:tcPr/>
                </a:tc>
              </a:tr>
              <a:tr h="228600">
                <a:tc>
                  <a:txBody>
                    <a:bodyPr/>
                    <a:lstStyle/>
                    <a:p>
                      <a:r>
                        <a:rPr lang="en-US" dirty="0" smtClean="0"/>
                        <a:t>1</a:t>
                      </a:r>
                      <a:endParaRPr lang="en-IN" dirty="0"/>
                    </a:p>
                  </a:txBody>
                  <a:tcPr/>
                </a:tc>
                <a:tc>
                  <a:txBody>
                    <a:bodyPr/>
                    <a:lstStyle/>
                    <a:p>
                      <a:r>
                        <a:rPr lang="en-US" dirty="0" smtClean="0"/>
                        <a:t>Sam</a:t>
                      </a:r>
                      <a:endParaRPr lang="en-IN" dirty="0"/>
                    </a:p>
                  </a:txBody>
                  <a:tcPr/>
                </a:tc>
                <a:tc>
                  <a:txBody>
                    <a:bodyPr/>
                    <a:lstStyle/>
                    <a:p>
                      <a:r>
                        <a:rPr lang="en-US" dirty="0" smtClean="0"/>
                        <a:t>10</a:t>
                      </a:r>
                      <a:endParaRPr lang="en-IN" dirty="0"/>
                    </a:p>
                  </a:txBody>
                  <a:tcPr/>
                </a:tc>
                <a:tc>
                  <a:txBody>
                    <a:bodyPr/>
                    <a:lstStyle/>
                    <a:p>
                      <a:r>
                        <a:rPr lang="en-US" dirty="0" smtClean="0"/>
                        <a:t>2800</a:t>
                      </a:r>
                      <a:endParaRPr lang="en-IN" dirty="0"/>
                    </a:p>
                  </a:txBody>
                  <a:tcPr/>
                </a:tc>
              </a:tr>
              <a:tr h="228600">
                <a:tc>
                  <a:txBody>
                    <a:bodyPr/>
                    <a:lstStyle/>
                    <a:p>
                      <a:r>
                        <a:rPr lang="en-US" dirty="0" smtClean="0"/>
                        <a:t>2</a:t>
                      </a:r>
                      <a:endParaRPr lang="en-IN" dirty="0"/>
                    </a:p>
                  </a:txBody>
                  <a:tcPr/>
                </a:tc>
                <a:tc>
                  <a:txBody>
                    <a:bodyPr/>
                    <a:lstStyle/>
                    <a:p>
                      <a:r>
                        <a:rPr lang="en-US" dirty="0" smtClean="0"/>
                        <a:t>Jack</a:t>
                      </a:r>
                      <a:endParaRPr lang="en-IN" dirty="0"/>
                    </a:p>
                  </a:txBody>
                  <a:tcPr/>
                </a:tc>
                <a:tc>
                  <a:txBody>
                    <a:bodyPr/>
                    <a:lstStyle/>
                    <a:p>
                      <a:r>
                        <a:rPr lang="en-US" dirty="0" smtClean="0"/>
                        <a:t>10</a:t>
                      </a:r>
                      <a:endParaRPr lang="en-IN" dirty="0"/>
                    </a:p>
                  </a:txBody>
                  <a:tcPr/>
                </a:tc>
                <a:tc>
                  <a:txBody>
                    <a:bodyPr/>
                    <a:lstStyle/>
                    <a:p>
                      <a:r>
                        <a:rPr lang="en-US" dirty="0" smtClean="0"/>
                        <a:t>1500</a:t>
                      </a:r>
                      <a:endParaRPr lang="en-IN" dirty="0"/>
                    </a:p>
                  </a:txBody>
                  <a:tcPr/>
                </a:tc>
              </a:tr>
              <a:tr h="228600">
                <a:tc>
                  <a:txBody>
                    <a:bodyPr/>
                    <a:lstStyle/>
                    <a:p>
                      <a:r>
                        <a:rPr lang="en-US" dirty="0" smtClean="0"/>
                        <a:t>3</a:t>
                      </a:r>
                      <a:endParaRPr lang="en-IN" dirty="0"/>
                    </a:p>
                  </a:txBody>
                  <a:tcPr/>
                </a:tc>
                <a:tc>
                  <a:txBody>
                    <a:bodyPr/>
                    <a:lstStyle/>
                    <a:p>
                      <a:r>
                        <a:rPr lang="en-US" dirty="0" smtClean="0"/>
                        <a:t>Clark</a:t>
                      </a:r>
                      <a:endParaRPr lang="en-IN" dirty="0"/>
                    </a:p>
                  </a:txBody>
                  <a:tcPr/>
                </a:tc>
                <a:tc>
                  <a:txBody>
                    <a:bodyPr/>
                    <a:lstStyle/>
                    <a:p>
                      <a:r>
                        <a:rPr lang="en-US" dirty="0" smtClean="0"/>
                        <a:t>20</a:t>
                      </a:r>
                      <a:endParaRPr lang="en-IN" dirty="0"/>
                    </a:p>
                  </a:txBody>
                  <a:tcPr/>
                </a:tc>
                <a:tc>
                  <a:txBody>
                    <a:bodyPr/>
                    <a:lstStyle/>
                    <a:p>
                      <a:r>
                        <a:rPr lang="en-US" dirty="0" smtClean="0"/>
                        <a:t>3000</a:t>
                      </a:r>
                      <a:endParaRPr lang="en-IN" dirty="0"/>
                    </a:p>
                  </a:txBody>
                  <a:tcPr/>
                </a:tc>
              </a:tr>
              <a:tr h="228600">
                <a:tc>
                  <a:txBody>
                    <a:bodyPr/>
                    <a:lstStyle/>
                    <a:p>
                      <a:r>
                        <a:rPr lang="en-US" dirty="0" smtClean="0"/>
                        <a:t>4</a:t>
                      </a:r>
                      <a:endParaRPr lang="en-IN" dirty="0"/>
                    </a:p>
                  </a:txBody>
                  <a:tcPr/>
                </a:tc>
                <a:tc>
                  <a:txBody>
                    <a:bodyPr/>
                    <a:lstStyle/>
                    <a:p>
                      <a:r>
                        <a:rPr lang="en-US" dirty="0" smtClean="0"/>
                        <a:t>King</a:t>
                      </a:r>
                      <a:endParaRPr lang="en-IN" dirty="0"/>
                    </a:p>
                  </a:txBody>
                  <a:tcPr/>
                </a:tc>
                <a:tc>
                  <a:txBody>
                    <a:bodyPr/>
                    <a:lstStyle/>
                    <a:p>
                      <a:r>
                        <a:rPr lang="en-US" dirty="0" smtClean="0"/>
                        <a:t>30</a:t>
                      </a:r>
                      <a:endParaRPr lang="en-IN" dirty="0"/>
                    </a:p>
                  </a:txBody>
                  <a:tcPr/>
                </a:tc>
                <a:tc>
                  <a:txBody>
                    <a:bodyPr/>
                    <a:lstStyle/>
                    <a:p>
                      <a:r>
                        <a:rPr lang="en-US" dirty="0" smtClean="0"/>
                        <a:t>3500</a:t>
                      </a:r>
                      <a:endParaRPr lang="en-IN" dirty="0"/>
                    </a:p>
                  </a:txBody>
                  <a:tcPr/>
                </a:tc>
              </a:tr>
              <a:tr h="228600">
                <a:tc>
                  <a:txBody>
                    <a:bodyPr/>
                    <a:lstStyle/>
                    <a:p>
                      <a:r>
                        <a:rPr lang="en-US" dirty="0" smtClean="0"/>
                        <a:t>5</a:t>
                      </a:r>
                      <a:endParaRPr lang="en-IN" dirty="0"/>
                    </a:p>
                  </a:txBody>
                  <a:tcPr/>
                </a:tc>
                <a:tc>
                  <a:txBody>
                    <a:bodyPr/>
                    <a:lstStyle/>
                    <a:p>
                      <a:r>
                        <a:rPr lang="en-US" dirty="0" smtClean="0"/>
                        <a:t>Smith</a:t>
                      </a:r>
                      <a:endParaRPr lang="en-IN" dirty="0"/>
                    </a:p>
                  </a:txBody>
                  <a:tcPr/>
                </a:tc>
                <a:tc>
                  <a:txBody>
                    <a:bodyPr/>
                    <a:lstStyle/>
                    <a:p>
                      <a:r>
                        <a:rPr lang="en-US" dirty="0" smtClean="0"/>
                        <a:t>40</a:t>
                      </a:r>
                      <a:endParaRPr lang="en-IN" dirty="0"/>
                    </a:p>
                  </a:txBody>
                  <a:tcPr/>
                </a:tc>
                <a:tc>
                  <a:txBody>
                    <a:bodyPr/>
                    <a:lstStyle/>
                    <a:p>
                      <a:r>
                        <a:rPr lang="en-US" dirty="0" smtClean="0"/>
                        <a:t>4500</a:t>
                      </a:r>
                      <a:endParaRPr lang="en-IN" dirty="0"/>
                    </a:p>
                  </a:txBody>
                  <a:tcPr/>
                </a:tc>
              </a:tr>
              <a:tr h="228600">
                <a:tc>
                  <a:txBody>
                    <a:bodyPr/>
                    <a:lstStyle/>
                    <a:p>
                      <a:r>
                        <a:rPr lang="en-US" dirty="0" smtClean="0"/>
                        <a:t>6</a:t>
                      </a:r>
                      <a:endParaRPr lang="en-IN" dirty="0"/>
                    </a:p>
                  </a:txBody>
                  <a:tcPr/>
                </a:tc>
                <a:tc>
                  <a:txBody>
                    <a:bodyPr/>
                    <a:lstStyle/>
                    <a:p>
                      <a:r>
                        <a:rPr lang="en-US" dirty="0" smtClean="0"/>
                        <a:t>Jones</a:t>
                      </a:r>
                      <a:endParaRPr lang="en-IN" dirty="0"/>
                    </a:p>
                  </a:txBody>
                  <a:tcPr/>
                </a:tc>
                <a:tc>
                  <a:txBody>
                    <a:bodyPr/>
                    <a:lstStyle/>
                    <a:p>
                      <a:r>
                        <a:rPr lang="en-US" dirty="0" smtClean="0"/>
                        <a:t>20</a:t>
                      </a:r>
                      <a:endParaRPr lang="en-IN" dirty="0"/>
                    </a:p>
                  </a:txBody>
                  <a:tcPr/>
                </a:tc>
                <a:tc>
                  <a:txBody>
                    <a:bodyPr/>
                    <a:lstStyle/>
                    <a:p>
                      <a:r>
                        <a:rPr lang="en-US" dirty="0" smtClean="0"/>
                        <a:t>5000</a:t>
                      </a:r>
                      <a:endParaRPr lang="en-IN" dirty="0"/>
                    </a:p>
                  </a:txBody>
                  <a:tcPr/>
                </a:tc>
              </a:tr>
              <a:tr h="228600">
                <a:tc>
                  <a:txBody>
                    <a:bodyPr/>
                    <a:lstStyle/>
                    <a:p>
                      <a:r>
                        <a:rPr lang="en-US" dirty="0" smtClean="0"/>
                        <a:t>7</a:t>
                      </a:r>
                      <a:endParaRPr lang="en-IN" dirty="0"/>
                    </a:p>
                  </a:txBody>
                  <a:tcPr/>
                </a:tc>
                <a:tc>
                  <a:txBody>
                    <a:bodyPr/>
                    <a:lstStyle/>
                    <a:p>
                      <a:r>
                        <a:rPr lang="en-US" dirty="0" smtClean="0"/>
                        <a:t>James</a:t>
                      </a:r>
                      <a:r>
                        <a:rPr lang="en-US" baseline="0" dirty="0" smtClean="0"/>
                        <a:t> </a:t>
                      </a:r>
                      <a:endParaRPr lang="en-IN" dirty="0"/>
                    </a:p>
                  </a:txBody>
                  <a:tcPr/>
                </a:tc>
                <a:tc>
                  <a:txBody>
                    <a:bodyPr/>
                    <a:lstStyle/>
                    <a:p>
                      <a:r>
                        <a:rPr lang="en-US" dirty="0" smtClean="0"/>
                        <a:t>30</a:t>
                      </a:r>
                      <a:endParaRPr lang="en-IN" dirty="0"/>
                    </a:p>
                  </a:txBody>
                  <a:tcPr/>
                </a:tc>
                <a:tc>
                  <a:txBody>
                    <a:bodyPr/>
                    <a:lstStyle/>
                    <a:p>
                      <a:r>
                        <a:rPr lang="en-US" dirty="0" smtClean="0"/>
                        <a:t>4000</a:t>
                      </a:r>
                      <a:endParaRPr lang="en-IN" dirty="0"/>
                    </a:p>
                  </a:txBody>
                  <a:tcPr/>
                </a:tc>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tblGrid>
              <a:tr h="142240">
                <a:tc>
                  <a:txBody>
                    <a:bodyPr/>
                    <a:lstStyle/>
                    <a:p>
                      <a:r>
                        <a:rPr lang="en-US" dirty="0" smtClean="0"/>
                        <a:t>Sal </a:t>
                      </a:r>
                      <a:endParaRPr lang="en-IN" dirty="0"/>
                    </a:p>
                  </a:txBody>
                  <a:tcPr/>
                </a:tc>
              </a:tr>
              <a:tr h="370840">
                <a:tc>
                  <a:txBody>
                    <a:bodyPr/>
                    <a:lstStyle/>
                    <a:p>
                      <a:r>
                        <a:rPr lang="en-US" dirty="0" smtClean="0"/>
                        <a:t>2800</a:t>
                      </a:r>
                      <a:endParaRPr lang="en-IN" dirty="0"/>
                    </a:p>
                  </a:txBody>
                  <a:tcPr/>
                </a:tc>
              </a:tr>
              <a:tr h="370840">
                <a:tc>
                  <a:txBody>
                    <a:bodyPr/>
                    <a:lstStyle/>
                    <a:p>
                      <a:r>
                        <a:rPr lang="en-US" dirty="0" smtClean="0"/>
                        <a:t>3000</a:t>
                      </a:r>
                      <a:endParaRPr lang="en-IN" dirty="0"/>
                    </a:p>
                  </a:txBody>
                  <a:tcPr/>
                </a:tc>
              </a:tr>
              <a:tr h="416560">
                <a:tc>
                  <a:txBody>
                    <a:bodyPr/>
                    <a:lstStyle/>
                    <a:p>
                      <a:r>
                        <a:rPr lang="en-US" dirty="0" smtClean="0"/>
                        <a:t>3500</a:t>
                      </a:r>
                      <a:endParaRPr lang="en-IN" dirty="0"/>
                    </a:p>
                  </a:txBody>
                  <a:tcPr/>
                </a:tc>
              </a:tr>
              <a:tr h="370840">
                <a:tc>
                  <a:txBody>
                    <a:bodyPr/>
                    <a:lstStyle/>
                    <a:p>
                      <a:r>
                        <a:rPr lang="en-US" dirty="0" smtClean="0"/>
                        <a:t>4000</a:t>
                      </a:r>
                      <a:endParaRPr lang="en-IN" dirty="0"/>
                    </a:p>
                  </a:txBody>
                  <a:tcPr/>
                </a:tc>
              </a:tr>
            </a:tbl>
          </a:graphicData>
        </a:graphic>
      </p:graphicFrame>
      <p:sp>
        <p:nvSpPr>
          <p:cNvPr id="6" name="Rectangle 5"/>
          <p:cNvSpPr/>
          <p:nvPr/>
        </p:nvSpPr>
        <p:spPr>
          <a:xfrm>
            <a:off x="381000" y="1295400"/>
            <a:ext cx="7239000" cy="1200329"/>
          </a:xfrm>
          <a:prstGeom prst="rect">
            <a:avLst/>
          </a:prstGeom>
        </p:spPr>
        <p:txBody>
          <a:bodyPr wrap="square">
            <a:spAutoFit/>
          </a:bodyPr>
          <a:lstStyle/>
          <a:p>
            <a:pPr>
              <a:buNone/>
            </a:pPr>
            <a:r>
              <a:rPr lang="en-US" dirty="0" smtClean="0">
                <a:latin typeface="Times New Roman" pitchFamily="18" charset="0"/>
                <a:cs typeface="Times New Roman" pitchFamily="18" charset="0"/>
              </a:rPr>
              <a:t>ANY:</a:t>
            </a: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SELECT * FROM emp </a:t>
            </a:r>
          </a:p>
          <a:p>
            <a:pPr>
              <a:buNone/>
            </a:pPr>
            <a:r>
              <a:rPr lang="en-IN" dirty="0" smtClean="0">
                <a:latin typeface="Times New Roman" pitchFamily="18" charset="0"/>
                <a:cs typeface="Times New Roman" pitchFamily="18" charset="0"/>
              </a:rPr>
              <a:t>WHERE sal &gt; ANY (SELECT sal FROM emp WHERE sal BETWEEN 2500 AND 4000); </a:t>
            </a:r>
            <a:endParaRPr lang="en-IN" dirty="0"/>
          </a:p>
        </p:txBody>
      </p:sp>
      <p:cxnSp>
        <p:nvCxnSpPr>
          <p:cNvPr id="9" name="Straight Arrow Connector 8"/>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Left Brace 36"/>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41" name="Straight Arrow Connector 40"/>
          <p:cNvCxnSpPr>
            <a:endCxn id="37"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7"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endParaRPr lang="en-IN" b="1" dirty="0"/>
          </a:p>
        </p:txBody>
      </p:sp>
      <p:sp>
        <p:nvSpPr>
          <p:cNvPr id="52" name="Rounded Rectangle 51"/>
          <p:cNvSpPr/>
          <p:nvPr/>
        </p:nvSpPr>
        <p:spPr>
          <a:xfrm>
            <a:off x="78486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5000</a:t>
            </a:r>
            <a:endParaRPr lang="en-IN" dirty="0"/>
          </a:p>
        </p:txBody>
      </p:sp>
      <p:sp>
        <p:nvSpPr>
          <p:cNvPr id="53" name="Rounded Rectangle 52"/>
          <p:cNvSpPr/>
          <p:nvPr/>
        </p:nvSpPr>
        <p:spPr>
          <a:xfrm>
            <a:off x="78486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4500</a:t>
            </a:r>
            <a:endParaRPr lang="en-IN" dirty="0"/>
          </a:p>
        </p:txBody>
      </p:sp>
      <p:sp>
        <p:nvSpPr>
          <p:cNvPr id="54" name="Rounded Rectangle 53"/>
          <p:cNvSpPr/>
          <p:nvPr/>
        </p:nvSpPr>
        <p:spPr>
          <a:xfrm>
            <a:off x="7848600" y="54864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4000</a:t>
            </a:r>
            <a:endParaRPr lang="en-IN" dirty="0"/>
          </a:p>
        </p:txBody>
      </p:sp>
      <p:sp>
        <p:nvSpPr>
          <p:cNvPr id="55" name="Rounded Rectangle 54"/>
          <p:cNvSpPr/>
          <p:nvPr/>
        </p:nvSpPr>
        <p:spPr>
          <a:xfrm>
            <a:off x="78486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3500</a:t>
            </a:r>
            <a:endParaRPr lang="en-IN" dirty="0"/>
          </a:p>
        </p:txBody>
      </p:sp>
      <p:sp>
        <p:nvSpPr>
          <p:cNvPr id="56" name="Rounded Rectangle 55"/>
          <p:cNvSpPr/>
          <p:nvPr/>
        </p:nvSpPr>
        <p:spPr>
          <a:xfrm>
            <a:off x="78486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3000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Bottom)">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par>
                          <p:cTn id="37" fill="hold">
                            <p:stCondLst>
                              <p:cond delay="500"/>
                            </p:stCondLst>
                            <p:childTnLst>
                              <p:par>
                                <p:cTn id="38" presetID="12" presetClass="entr" presetSubtype="4"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slide(fromBottom)">
                                      <p:cBhvr>
                                        <p:cTn id="40" dur="500"/>
                                        <p:tgtEl>
                                          <p:spTgt spid="26"/>
                                        </p:tgtEl>
                                      </p:cBhvr>
                                    </p:animEffect>
                                  </p:childTnLst>
                                </p:cTn>
                              </p:par>
                            </p:childTnLst>
                          </p:cTn>
                        </p:par>
                        <p:par>
                          <p:cTn id="41" fill="hold">
                            <p:stCondLst>
                              <p:cond delay="1000"/>
                            </p:stCondLst>
                            <p:childTnLst>
                              <p:par>
                                <p:cTn id="42" presetID="12" presetClass="entr" presetSubtype="4"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lide(fromBottom)">
                                      <p:cBhvr>
                                        <p:cTn id="44" dur="500"/>
                                        <p:tgtEl>
                                          <p:spTgt spid="29"/>
                                        </p:tgtEl>
                                      </p:cBhvr>
                                    </p:animEffect>
                                  </p:childTnLst>
                                </p:cTn>
                              </p:par>
                            </p:childTnLst>
                          </p:cTn>
                        </p:par>
                        <p:par>
                          <p:cTn id="45" fill="hold">
                            <p:stCondLst>
                              <p:cond delay="1500"/>
                            </p:stCondLst>
                            <p:childTnLst>
                              <p:par>
                                <p:cTn id="46" presetID="12" presetClass="entr" presetSubtype="4"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slide(fromBottom)">
                                      <p:cBhvr>
                                        <p:cTn id="48" dur="500"/>
                                        <p:tgtEl>
                                          <p:spTgt spid="31"/>
                                        </p:tgtEl>
                                      </p:cBhvr>
                                    </p:animEffect>
                                  </p:childTnLst>
                                </p:cTn>
                              </p:par>
                            </p:childTnLst>
                          </p:cTn>
                        </p:par>
                        <p:par>
                          <p:cTn id="49" fill="hold">
                            <p:stCondLst>
                              <p:cond delay="2000"/>
                            </p:stCondLst>
                            <p:childTnLst>
                              <p:par>
                                <p:cTn id="50" presetID="12" presetClass="entr" presetSubtype="4"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lide(fromBottom)">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3" presetClass="exit" presetSubtype="10" fill="hold" nodeType="withEffect">
                                  <p:stCondLst>
                                    <p:cond delay="0"/>
                                  </p:stCondLst>
                                  <p:childTnLst>
                                    <p:animEffect transition="out" filter="blinds(horizontal)">
                                      <p:cBhvr>
                                        <p:cTn id="59" dur="500"/>
                                        <p:tgtEl>
                                          <p:spTgt spid="26"/>
                                        </p:tgtEl>
                                      </p:cBhvr>
                                    </p:animEffect>
                                    <p:set>
                                      <p:cBhvr>
                                        <p:cTn id="60" dur="1" fill="hold">
                                          <p:stCondLst>
                                            <p:cond delay="499"/>
                                          </p:stCondLst>
                                        </p:cTn>
                                        <p:tgtEl>
                                          <p:spTgt spid="26"/>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slide(fromBottom)">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slide(fromBottom)">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slide(fromBottom)">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41"/>
                                        </p:tgtEl>
                                      </p:cBhvr>
                                    </p:animEffect>
                                    <p:set>
                                      <p:cBhvr>
                                        <p:cTn id="86" dur="1" fill="hold">
                                          <p:stCondLst>
                                            <p:cond delay="499"/>
                                          </p:stCondLst>
                                        </p:cTn>
                                        <p:tgtEl>
                                          <p:spTgt spid="41"/>
                                        </p:tgtEl>
                                        <p:attrNameLst>
                                          <p:attrName>style.visibility</p:attrName>
                                        </p:attrNameLst>
                                      </p:cBhvr>
                                      <p:to>
                                        <p:strVal val="hidden"/>
                                      </p:to>
                                    </p:set>
                                  </p:childTnLst>
                                </p:cTn>
                              </p:par>
                            </p:childTnLst>
                          </p:cTn>
                        </p:par>
                        <p:par>
                          <p:cTn id="87" fill="hold">
                            <p:stCondLst>
                              <p:cond delay="500"/>
                            </p:stCondLst>
                            <p:childTnLst>
                              <p:par>
                                <p:cTn id="88" presetID="12" presetClass="entr" presetSubtype="4"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slide(fromBottom)">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slide(fromBottom)">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xit" presetSubtype="16" fill="hold" nodeType="clickEffect">
                                  <p:stCondLst>
                                    <p:cond delay="0"/>
                                  </p:stCondLst>
                                  <p:childTnLst>
                                    <p:animEffect transition="out" filter="diamond(in)">
                                      <p:cBhvr>
                                        <p:cTn id="99" dur="1000"/>
                                        <p:tgtEl>
                                          <p:spTgt spid="43"/>
                                        </p:tgtEl>
                                      </p:cBhvr>
                                    </p:animEffect>
                                    <p:set>
                                      <p:cBhvr>
                                        <p:cTn id="100" dur="1" fill="hold">
                                          <p:stCondLst>
                                            <p:cond delay="999"/>
                                          </p:stCondLst>
                                        </p:cTn>
                                        <p:tgtEl>
                                          <p:spTgt spid="43"/>
                                        </p:tgtEl>
                                        <p:attrNameLst>
                                          <p:attrName>style.visibility</p:attrName>
                                        </p:attrNameLst>
                                      </p:cBhvr>
                                      <p:to>
                                        <p:strVal val="hidden"/>
                                      </p:to>
                                    </p:set>
                                  </p:childTnLst>
                                </p:cTn>
                              </p:par>
                            </p:childTnLst>
                          </p:cTn>
                        </p:par>
                        <p:par>
                          <p:cTn id="101" fill="hold">
                            <p:stCondLst>
                              <p:cond delay="1000"/>
                            </p:stCondLst>
                            <p:childTnLst>
                              <p:par>
                                <p:cTn id="102" presetID="12" presetClass="entr" presetSubtype="4" fill="hold" nodeType="after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slide(fromBottom)">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slide(fromBottom)">
                                      <p:cBhvr>
                                        <p:cTn id="109" dur="500"/>
                                        <p:tgtEl>
                                          <p:spTgt spid="5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nodeType="clickEffect">
                                  <p:stCondLst>
                                    <p:cond delay="0"/>
                                  </p:stCondLst>
                                  <p:childTnLst>
                                    <p:animEffect transition="out" filter="blinds(horizontal)">
                                      <p:cBhvr>
                                        <p:cTn id="113" dur="500"/>
                                        <p:tgtEl>
                                          <p:spTgt spid="45"/>
                                        </p:tgtEl>
                                      </p:cBhvr>
                                    </p:animEffect>
                                    <p:set>
                                      <p:cBhvr>
                                        <p:cTn id="114" dur="1" fill="hold">
                                          <p:stCondLst>
                                            <p:cond delay="499"/>
                                          </p:stCondLst>
                                        </p:cTn>
                                        <p:tgtEl>
                                          <p:spTgt spid="45"/>
                                        </p:tgtEl>
                                        <p:attrNameLst>
                                          <p:attrName>style.visibility</p:attrName>
                                        </p:attrNameLst>
                                      </p:cBhvr>
                                      <p:to>
                                        <p:strVal val="hidden"/>
                                      </p:to>
                                    </p:set>
                                  </p:childTnLst>
                                </p:cTn>
                              </p:par>
                            </p:childTnLst>
                          </p:cTn>
                        </p:par>
                        <p:par>
                          <p:cTn id="115" fill="hold">
                            <p:stCondLst>
                              <p:cond delay="500"/>
                            </p:stCondLst>
                            <p:childTnLst>
                              <p:par>
                                <p:cTn id="116" presetID="12" presetClass="entr" presetSubtype="4" fill="hold" nodeType="after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slide(fromBottom)">
                                      <p:cBhvr>
                                        <p:cTn id="118" dur="500"/>
                                        <p:tgtEl>
                                          <p:spTgt spid="47"/>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slide(fromBottom)">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nodeType="clickEffect">
                                  <p:stCondLst>
                                    <p:cond delay="0"/>
                                  </p:stCondLst>
                                  <p:childTnLst>
                                    <p:animEffect transition="out" filter="blinds(horizontal)">
                                      <p:cBhvr>
                                        <p:cTn id="127" dur="500"/>
                                        <p:tgtEl>
                                          <p:spTgt spid="47"/>
                                        </p:tgtEl>
                                      </p:cBhvr>
                                    </p:animEffect>
                                    <p:set>
                                      <p:cBhvr>
                                        <p:cTn id="128" dur="1" fill="hold">
                                          <p:stCondLst>
                                            <p:cond delay="499"/>
                                          </p:stCondLst>
                                        </p:cTn>
                                        <p:tgtEl>
                                          <p:spTgt spid="47"/>
                                        </p:tgtEl>
                                        <p:attrNameLst>
                                          <p:attrName>style.visibility</p:attrName>
                                        </p:attrNameLst>
                                      </p:cBhvr>
                                      <p:to>
                                        <p:strVal val="hidden"/>
                                      </p:to>
                                    </p:set>
                                  </p:childTnLst>
                                </p:cTn>
                              </p:par>
                            </p:childTnLst>
                          </p:cTn>
                        </p:par>
                        <p:par>
                          <p:cTn id="129" fill="hold">
                            <p:stCondLst>
                              <p:cond delay="500"/>
                            </p:stCondLst>
                            <p:childTnLst>
                              <p:par>
                                <p:cTn id="130" presetID="12" presetClass="entr" presetSubtype="4" fill="hold" nodeType="after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slide(fromBottom)">
                                      <p:cBhvr>
                                        <p:cTn id="132" dur="500"/>
                                        <p:tgtEl>
                                          <p:spTgt spid="49"/>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slide(fromBottom)">
                                      <p:cBhvr>
                                        <p:cTn id="137" dur="500"/>
                                        <p:tgtEl>
                                          <p:spTgt spid="5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nodeType="clickEffect">
                                  <p:stCondLst>
                                    <p:cond delay="0"/>
                                  </p:stCondLst>
                                  <p:childTnLst>
                                    <p:animEffect transition="out" filter="blinds(horizontal)">
                                      <p:cBhvr>
                                        <p:cTn id="141" dur="500"/>
                                        <p:tgtEl>
                                          <p:spTgt spid="49"/>
                                        </p:tgtEl>
                                      </p:cBhvr>
                                    </p:animEffect>
                                    <p:set>
                                      <p:cBhvr>
                                        <p:cTn id="142"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2" grpId="0" animBg="1"/>
      <p:bldP spid="53" grpId="0" animBg="1"/>
      <p:bldP spid="54" grpId="0" animBg="1"/>
      <p:bldP spid="55" grpId="0" animBg="1"/>
      <p:bldP spid="5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4525963"/>
          </a:xfrm>
        </p:spPr>
        <p:txBody>
          <a:bodyPr/>
          <a:lstStyle/>
          <a:p>
            <a:pPr>
              <a:buNone/>
            </a:pPr>
            <a:r>
              <a:rPr lang="en-US" sz="1800" dirty="0" smtClean="0">
                <a:solidFill>
                  <a:schemeClr val="tx1"/>
                </a:solidFill>
                <a:latin typeface="Times New Roman" pitchFamily="18" charset="0"/>
                <a:cs typeface="Times New Roman" pitchFamily="18" charset="0"/>
              </a:rPr>
              <a:t>ALL</a:t>
            </a:r>
            <a:r>
              <a:rPr lang="en-US" sz="1800" dirty="0" smtClean="0">
                <a:latin typeface="Times New Roman" pitchFamily="18" charset="0"/>
                <a:cs typeface="Times New Roman" pitchFamily="18" charset="0"/>
              </a:rPr>
              <a:t>:</a:t>
            </a: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SELECT * FROM emp </a:t>
            </a:r>
          </a:p>
          <a:p>
            <a:pPr>
              <a:buNone/>
            </a:pPr>
            <a:r>
              <a:rPr lang="en-IN" sz="1800" dirty="0" smtClean="0">
                <a:latin typeface="Times New Roman" pitchFamily="18" charset="0"/>
                <a:cs typeface="Times New Roman" pitchFamily="18" charset="0"/>
              </a:rPr>
              <a:t>WHERE sal &gt; ALL (SELECT sal FROM emp WHERE sal BETWEEN 2500 AND 4000); 	</a:t>
            </a:r>
          </a:p>
          <a:p>
            <a:pPr>
              <a:buNone/>
            </a:pPr>
            <a:endParaRPr lang="en-US" sz="1800" dirty="0" smtClean="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graphicFrame>
        <p:nvGraphicFramePr>
          <p:cNvPr id="5"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gridCol w="1143000"/>
                <a:gridCol w="1143000"/>
                <a:gridCol w="1143000"/>
              </a:tblGrid>
              <a:tr h="228600">
                <a:tc>
                  <a:txBody>
                    <a:bodyPr/>
                    <a:lstStyle/>
                    <a:p>
                      <a:r>
                        <a:rPr lang="en-US" dirty="0" smtClean="0"/>
                        <a:t>Empno</a:t>
                      </a:r>
                      <a:endParaRPr lang="en-IN" dirty="0"/>
                    </a:p>
                  </a:txBody>
                  <a:tcPr/>
                </a:tc>
                <a:tc>
                  <a:txBody>
                    <a:bodyPr/>
                    <a:lstStyle/>
                    <a:p>
                      <a:r>
                        <a:rPr lang="en-US" dirty="0" smtClean="0"/>
                        <a:t>Ename</a:t>
                      </a:r>
                      <a:endParaRPr lang="en-IN" dirty="0"/>
                    </a:p>
                  </a:txBody>
                  <a:tcPr/>
                </a:tc>
                <a:tc>
                  <a:txBody>
                    <a:bodyPr/>
                    <a:lstStyle/>
                    <a:p>
                      <a:r>
                        <a:rPr lang="en-US" dirty="0" smtClean="0"/>
                        <a:t>Deptno</a:t>
                      </a:r>
                      <a:r>
                        <a:rPr lang="en-US" baseline="0" dirty="0" smtClean="0"/>
                        <a:t> </a:t>
                      </a:r>
                      <a:endParaRPr lang="en-IN" dirty="0"/>
                    </a:p>
                  </a:txBody>
                  <a:tcPr/>
                </a:tc>
                <a:tc>
                  <a:txBody>
                    <a:bodyPr/>
                    <a:lstStyle/>
                    <a:p>
                      <a:r>
                        <a:rPr lang="en-US" dirty="0" smtClean="0"/>
                        <a:t>Sal</a:t>
                      </a:r>
                      <a:r>
                        <a:rPr lang="en-US" baseline="0" dirty="0" smtClean="0"/>
                        <a:t> </a:t>
                      </a:r>
                      <a:r>
                        <a:rPr lang="en-US" dirty="0" smtClean="0"/>
                        <a:t> </a:t>
                      </a:r>
                      <a:endParaRPr lang="en-IN" dirty="0"/>
                    </a:p>
                  </a:txBody>
                  <a:tcPr/>
                </a:tc>
              </a:tr>
              <a:tr h="228600">
                <a:tc>
                  <a:txBody>
                    <a:bodyPr/>
                    <a:lstStyle/>
                    <a:p>
                      <a:r>
                        <a:rPr lang="en-US" dirty="0" smtClean="0"/>
                        <a:t>1</a:t>
                      </a:r>
                      <a:endParaRPr lang="en-IN" dirty="0"/>
                    </a:p>
                  </a:txBody>
                  <a:tcPr/>
                </a:tc>
                <a:tc>
                  <a:txBody>
                    <a:bodyPr/>
                    <a:lstStyle/>
                    <a:p>
                      <a:r>
                        <a:rPr lang="en-US" dirty="0" smtClean="0"/>
                        <a:t>Sam</a:t>
                      </a:r>
                      <a:endParaRPr lang="en-IN" dirty="0"/>
                    </a:p>
                  </a:txBody>
                  <a:tcPr/>
                </a:tc>
                <a:tc>
                  <a:txBody>
                    <a:bodyPr/>
                    <a:lstStyle/>
                    <a:p>
                      <a:r>
                        <a:rPr lang="en-US" dirty="0" smtClean="0"/>
                        <a:t>10</a:t>
                      </a:r>
                      <a:endParaRPr lang="en-IN" dirty="0"/>
                    </a:p>
                  </a:txBody>
                  <a:tcPr/>
                </a:tc>
                <a:tc>
                  <a:txBody>
                    <a:bodyPr/>
                    <a:lstStyle/>
                    <a:p>
                      <a:r>
                        <a:rPr lang="en-US" dirty="0" smtClean="0"/>
                        <a:t>2800</a:t>
                      </a:r>
                      <a:endParaRPr lang="en-IN" dirty="0"/>
                    </a:p>
                  </a:txBody>
                  <a:tcPr/>
                </a:tc>
              </a:tr>
              <a:tr h="228600">
                <a:tc>
                  <a:txBody>
                    <a:bodyPr/>
                    <a:lstStyle/>
                    <a:p>
                      <a:r>
                        <a:rPr lang="en-US" dirty="0" smtClean="0"/>
                        <a:t>2</a:t>
                      </a:r>
                      <a:endParaRPr lang="en-IN" dirty="0"/>
                    </a:p>
                  </a:txBody>
                  <a:tcPr/>
                </a:tc>
                <a:tc>
                  <a:txBody>
                    <a:bodyPr/>
                    <a:lstStyle/>
                    <a:p>
                      <a:r>
                        <a:rPr lang="en-US" dirty="0" smtClean="0"/>
                        <a:t>Jack</a:t>
                      </a:r>
                      <a:endParaRPr lang="en-IN" dirty="0"/>
                    </a:p>
                  </a:txBody>
                  <a:tcPr/>
                </a:tc>
                <a:tc>
                  <a:txBody>
                    <a:bodyPr/>
                    <a:lstStyle/>
                    <a:p>
                      <a:r>
                        <a:rPr lang="en-US" dirty="0" smtClean="0"/>
                        <a:t>10</a:t>
                      </a:r>
                      <a:endParaRPr lang="en-IN" dirty="0"/>
                    </a:p>
                  </a:txBody>
                  <a:tcPr/>
                </a:tc>
                <a:tc>
                  <a:txBody>
                    <a:bodyPr/>
                    <a:lstStyle/>
                    <a:p>
                      <a:r>
                        <a:rPr lang="en-US" dirty="0" smtClean="0"/>
                        <a:t>1500</a:t>
                      </a:r>
                      <a:endParaRPr lang="en-IN" dirty="0"/>
                    </a:p>
                  </a:txBody>
                  <a:tcPr/>
                </a:tc>
              </a:tr>
              <a:tr h="228600">
                <a:tc>
                  <a:txBody>
                    <a:bodyPr/>
                    <a:lstStyle/>
                    <a:p>
                      <a:r>
                        <a:rPr lang="en-US" dirty="0" smtClean="0"/>
                        <a:t>3</a:t>
                      </a:r>
                      <a:endParaRPr lang="en-IN" dirty="0"/>
                    </a:p>
                  </a:txBody>
                  <a:tcPr/>
                </a:tc>
                <a:tc>
                  <a:txBody>
                    <a:bodyPr/>
                    <a:lstStyle/>
                    <a:p>
                      <a:r>
                        <a:rPr lang="en-US" dirty="0" smtClean="0"/>
                        <a:t>Clark</a:t>
                      </a:r>
                      <a:endParaRPr lang="en-IN" dirty="0"/>
                    </a:p>
                  </a:txBody>
                  <a:tcPr/>
                </a:tc>
                <a:tc>
                  <a:txBody>
                    <a:bodyPr/>
                    <a:lstStyle/>
                    <a:p>
                      <a:r>
                        <a:rPr lang="en-US" dirty="0" smtClean="0"/>
                        <a:t>20</a:t>
                      </a:r>
                      <a:endParaRPr lang="en-IN" dirty="0"/>
                    </a:p>
                  </a:txBody>
                  <a:tcPr/>
                </a:tc>
                <a:tc>
                  <a:txBody>
                    <a:bodyPr/>
                    <a:lstStyle/>
                    <a:p>
                      <a:r>
                        <a:rPr lang="en-US" dirty="0" smtClean="0"/>
                        <a:t>3000</a:t>
                      </a:r>
                      <a:endParaRPr lang="en-IN" dirty="0"/>
                    </a:p>
                  </a:txBody>
                  <a:tcPr/>
                </a:tc>
              </a:tr>
              <a:tr h="228600">
                <a:tc>
                  <a:txBody>
                    <a:bodyPr/>
                    <a:lstStyle/>
                    <a:p>
                      <a:r>
                        <a:rPr lang="en-US" dirty="0" smtClean="0"/>
                        <a:t>4</a:t>
                      </a:r>
                      <a:endParaRPr lang="en-IN" dirty="0"/>
                    </a:p>
                  </a:txBody>
                  <a:tcPr/>
                </a:tc>
                <a:tc>
                  <a:txBody>
                    <a:bodyPr/>
                    <a:lstStyle/>
                    <a:p>
                      <a:r>
                        <a:rPr lang="en-US" dirty="0" smtClean="0"/>
                        <a:t>King</a:t>
                      </a:r>
                      <a:endParaRPr lang="en-IN" dirty="0"/>
                    </a:p>
                  </a:txBody>
                  <a:tcPr/>
                </a:tc>
                <a:tc>
                  <a:txBody>
                    <a:bodyPr/>
                    <a:lstStyle/>
                    <a:p>
                      <a:r>
                        <a:rPr lang="en-US" dirty="0" smtClean="0"/>
                        <a:t>30</a:t>
                      </a:r>
                      <a:endParaRPr lang="en-IN" dirty="0"/>
                    </a:p>
                  </a:txBody>
                  <a:tcPr/>
                </a:tc>
                <a:tc>
                  <a:txBody>
                    <a:bodyPr/>
                    <a:lstStyle/>
                    <a:p>
                      <a:r>
                        <a:rPr lang="en-US" dirty="0" smtClean="0"/>
                        <a:t>3500</a:t>
                      </a:r>
                      <a:endParaRPr lang="en-IN" dirty="0"/>
                    </a:p>
                  </a:txBody>
                  <a:tcPr/>
                </a:tc>
              </a:tr>
              <a:tr h="228600">
                <a:tc>
                  <a:txBody>
                    <a:bodyPr/>
                    <a:lstStyle/>
                    <a:p>
                      <a:r>
                        <a:rPr lang="en-US" dirty="0" smtClean="0"/>
                        <a:t>5</a:t>
                      </a:r>
                      <a:endParaRPr lang="en-IN" dirty="0"/>
                    </a:p>
                  </a:txBody>
                  <a:tcPr/>
                </a:tc>
                <a:tc>
                  <a:txBody>
                    <a:bodyPr/>
                    <a:lstStyle/>
                    <a:p>
                      <a:r>
                        <a:rPr lang="en-US" dirty="0" smtClean="0"/>
                        <a:t>Smith</a:t>
                      </a:r>
                      <a:endParaRPr lang="en-IN" dirty="0"/>
                    </a:p>
                  </a:txBody>
                  <a:tcPr/>
                </a:tc>
                <a:tc>
                  <a:txBody>
                    <a:bodyPr/>
                    <a:lstStyle/>
                    <a:p>
                      <a:r>
                        <a:rPr lang="en-US" dirty="0" smtClean="0"/>
                        <a:t>40</a:t>
                      </a:r>
                      <a:endParaRPr lang="en-IN" dirty="0"/>
                    </a:p>
                  </a:txBody>
                  <a:tcPr/>
                </a:tc>
                <a:tc>
                  <a:txBody>
                    <a:bodyPr/>
                    <a:lstStyle/>
                    <a:p>
                      <a:r>
                        <a:rPr lang="en-US" dirty="0" smtClean="0"/>
                        <a:t>4500</a:t>
                      </a:r>
                      <a:endParaRPr lang="en-IN" dirty="0"/>
                    </a:p>
                  </a:txBody>
                  <a:tcPr/>
                </a:tc>
              </a:tr>
              <a:tr h="228600">
                <a:tc>
                  <a:txBody>
                    <a:bodyPr/>
                    <a:lstStyle/>
                    <a:p>
                      <a:r>
                        <a:rPr lang="en-US" dirty="0" smtClean="0"/>
                        <a:t>6</a:t>
                      </a:r>
                      <a:endParaRPr lang="en-IN" dirty="0"/>
                    </a:p>
                  </a:txBody>
                  <a:tcPr/>
                </a:tc>
                <a:tc>
                  <a:txBody>
                    <a:bodyPr/>
                    <a:lstStyle/>
                    <a:p>
                      <a:r>
                        <a:rPr lang="en-US" dirty="0" smtClean="0"/>
                        <a:t>Jones</a:t>
                      </a:r>
                      <a:endParaRPr lang="en-IN" dirty="0"/>
                    </a:p>
                  </a:txBody>
                  <a:tcPr/>
                </a:tc>
                <a:tc>
                  <a:txBody>
                    <a:bodyPr/>
                    <a:lstStyle/>
                    <a:p>
                      <a:r>
                        <a:rPr lang="en-US" dirty="0" smtClean="0"/>
                        <a:t>20</a:t>
                      </a:r>
                      <a:endParaRPr lang="en-IN" dirty="0"/>
                    </a:p>
                  </a:txBody>
                  <a:tcPr/>
                </a:tc>
                <a:tc>
                  <a:txBody>
                    <a:bodyPr/>
                    <a:lstStyle/>
                    <a:p>
                      <a:r>
                        <a:rPr lang="en-US" dirty="0" smtClean="0"/>
                        <a:t>5000</a:t>
                      </a:r>
                      <a:endParaRPr lang="en-IN" dirty="0"/>
                    </a:p>
                  </a:txBody>
                  <a:tcPr/>
                </a:tc>
              </a:tr>
              <a:tr h="228600">
                <a:tc>
                  <a:txBody>
                    <a:bodyPr/>
                    <a:lstStyle/>
                    <a:p>
                      <a:r>
                        <a:rPr lang="en-US" dirty="0" smtClean="0"/>
                        <a:t>7</a:t>
                      </a:r>
                      <a:endParaRPr lang="en-IN" dirty="0"/>
                    </a:p>
                  </a:txBody>
                  <a:tcPr/>
                </a:tc>
                <a:tc>
                  <a:txBody>
                    <a:bodyPr/>
                    <a:lstStyle/>
                    <a:p>
                      <a:r>
                        <a:rPr lang="en-US" dirty="0" smtClean="0"/>
                        <a:t>James</a:t>
                      </a:r>
                      <a:r>
                        <a:rPr lang="en-US" baseline="0" dirty="0" smtClean="0"/>
                        <a:t> </a:t>
                      </a:r>
                      <a:endParaRPr lang="en-IN" dirty="0"/>
                    </a:p>
                  </a:txBody>
                  <a:tcPr/>
                </a:tc>
                <a:tc>
                  <a:txBody>
                    <a:bodyPr/>
                    <a:lstStyle/>
                    <a:p>
                      <a:r>
                        <a:rPr lang="en-US" dirty="0" smtClean="0"/>
                        <a:t>30</a:t>
                      </a:r>
                      <a:endParaRPr lang="en-IN" dirty="0"/>
                    </a:p>
                  </a:txBody>
                  <a:tcPr/>
                </a:tc>
                <a:tc>
                  <a:txBody>
                    <a:bodyPr/>
                    <a:lstStyle/>
                    <a:p>
                      <a:r>
                        <a:rPr lang="en-US" dirty="0" smtClean="0"/>
                        <a:t>4000</a:t>
                      </a:r>
                      <a:endParaRPr lang="en-IN" dirty="0"/>
                    </a:p>
                  </a:txBody>
                  <a:tcPr/>
                </a:tc>
              </a:tr>
            </a:tbl>
          </a:graphicData>
        </a:graphic>
      </p:graphicFrame>
      <p:graphicFrame>
        <p:nvGraphicFramePr>
          <p:cNvPr id="6" name="Table 5"/>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tblGrid>
              <a:tr h="142240">
                <a:tc>
                  <a:txBody>
                    <a:bodyPr/>
                    <a:lstStyle/>
                    <a:p>
                      <a:r>
                        <a:rPr lang="en-US" dirty="0" smtClean="0"/>
                        <a:t>Sal </a:t>
                      </a:r>
                      <a:endParaRPr lang="en-IN" dirty="0"/>
                    </a:p>
                  </a:txBody>
                  <a:tcPr/>
                </a:tc>
              </a:tr>
              <a:tr h="370840">
                <a:tc>
                  <a:txBody>
                    <a:bodyPr/>
                    <a:lstStyle/>
                    <a:p>
                      <a:r>
                        <a:rPr lang="en-US" dirty="0" smtClean="0"/>
                        <a:t>2800</a:t>
                      </a:r>
                      <a:endParaRPr lang="en-IN" dirty="0"/>
                    </a:p>
                  </a:txBody>
                  <a:tcPr/>
                </a:tc>
              </a:tr>
              <a:tr h="370840">
                <a:tc>
                  <a:txBody>
                    <a:bodyPr/>
                    <a:lstStyle/>
                    <a:p>
                      <a:r>
                        <a:rPr lang="en-US" dirty="0" smtClean="0"/>
                        <a:t>3000</a:t>
                      </a:r>
                      <a:endParaRPr lang="en-IN" dirty="0"/>
                    </a:p>
                  </a:txBody>
                  <a:tcPr/>
                </a:tc>
              </a:tr>
              <a:tr h="416560">
                <a:tc>
                  <a:txBody>
                    <a:bodyPr/>
                    <a:lstStyle/>
                    <a:p>
                      <a:r>
                        <a:rPr lang="en-US" dirty="0" smtClean="0"/>
                        <a:t>3500</a:t>
                      </a:r>
                      <a:endParaRPr lang="en-IN" dirty="0"/>
                    </a:p>
                  </a:txBody>
                  <a:tcPr/>
                </a:tc>
              </a:tr>
              <a:tr h="370840">
                <a:tc>
                  <a:txBody>
                    <a:bodyPr/>
                    <a:lstStyle/>
                    <a:p>
                      <a:r>
                        <a:rPr lang="en-US" dirty="0" smtClean="0"/>
                        <a:t>4000</a:t>
                      </a:r>
                      <a:endParaRPr lang="en-IN" dirty="0"/>
                    </a:p>
                  </a:txBody>
                  <a:tcPr/>
                </a:tc>
              </a:tr>
            </a:tbl>
          </a:graphicData>
        </a:graphic>
      </p:graphicFrame>
      <p:cxnSp>
        <p:nvCxnSpPr>
          <p:cNvPr id="7" name="Straight Arrow Connector 6"/>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6" name="Straight Arrow Connector 15"/>
          <p:cNvCxnSpPr>
            <a:endCxn id="15"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5"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endParaRPr lang="en-IN" b="1" dirty="0"/>
          </a:p>
        </p:txBody>
      </p:sp>
      <p:sp>
        <p:nvSpPr>
          <p:cNvPr id="22" name="Rounded Rectangle 21"/>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5000</a:t>
            </a:r>
            <a:endParaRPr lang="en-IN" dirty="0"/>
          </a:p>
        </p:txBody>
      </p:sp>
      <p:sp>
        <p:nvSpPr>
          <p:cNvPr id="23" name="Rounded Rectangle 22"/>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4500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1+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1+ppt_h/2"/>
                                          </p:val>
                                        </p:tav>
                                      </p:tavLst>
                                    </p:anim>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500"/>
                            </p:stCondLst>
                            <p:childTnLst>
                              <p:par>
                                <p:cTn id="42" presetID="12" presetClass="entr" presetSubtype="4"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lide(fromBottom)">
                                      <p:cBhvr>
                                        <p:cTn id="44" dur="500"/>
                                        <p:tgtEl>
                                          <p:spTgt spid="11"/>
                                        </p:tgtEl>
                                      </p:cBhvr>
                                    </p:animEffect>
                                  </p:childTnLst>
                                </p:cTn>
                              </p:par>
                            </p:childTnLst>
                          </p:cTn>
                        </p:par>
                        <p:par>
                          <p:cTn id="45" fill="hold">
                            <p:stCondLst>
                              <p:cond delay="1000"/>
                            </p:stCondLst>
                            <p:childTnLst>
                              <p:par>
                                <p:cTn id="46" presetID="12" presetClass="entr" presetSubtype="4"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lide(fromBottom)">
                                      <p:cBhvr>
                                        <p:cTn id="48" dur="500"/>
                                        <p:tgtEl>
                                          <p:spTgt spid="12"/>
                                        </p:tgtEl>
                                      </p:cBhvr>
                                    </p:animEffect>
                                  </p:childTnLst>
                                </p:cTn>
                              </p:par>
                            </p:childTnLst>
                          </p:cTn>
                        </p:par>
                        <p:par>
                          <p:cTn id="49" fill="hold">
                            <p:stCondLst>
                              <p:cond delay="1500"/>
                            </p:stCondLst>
                            <p:childTnLst>
                              <p:par>
                                <p:cTn id="50" presetID="12" presetClass="entr" presetSubtype="4"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Bottom)">
                                      <p:cBhvr>
                                        <p:cTn id="52" dur="500"/>
                                        <p:tgtEl>
                                          <p:spTgt spid="13"/>
                                        </p:tgtEl>
                                      </p:cBhvr>
                                    </p:animEffect>
                                  </p:childTnLst>
                                </p:cTn>
                              </p:par>
                            </p:childTnLst>
                          </p:cTn>
                        </p:par>
                        <p:par>
                          <p:cTn id="53" fill="hold">
                            <p:stCondLst>
                              <p:cond delay="2000"/>
                            </p:stCondLst>
                            <p:childTnLst>
                              <p:par>
                                <p:cTn id="54" presetID="12" presetClass="entr" presetSubtype="4"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lide(fromBottom)">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12"/>
                                        </p:tgtEl>
                                        <p:attrNameLst>
                                          <p:attrName>ppt_x</p:attrName>
                                        </p:attrNameLst>
                                      </p:cBhvr>
                                      <p:tavLst>
                                        <p:tav tm="0">
                                          <p:val>
                                            <p:strVal val="ppt_x"/>
                                          </p:val>
                                        </p:tav>
                                        <p:tav tm="100000">
                                          <p:val>
                                            <p:strVal val="ppt_x"/>
                                          </p:val>
                                        </p:tav>
                                      </p:tavLst>
                                    </p:anim>
                                    <p:anim calcmode="lin" valueType="num">
                                      <p:cBhvr additive="base">
                                        <p:cTn id="61" dur="500"/>
                                        <p:tgtEl>
                                          <p:spTgt spid="12"/>
                                        </p:tgtEl>
                                        <p:attrNameLst>
                                          <p:attrName>ppt_y</p:attrName>
                                        </p:attrNameLst>
                                      </p:cBhvr>
                                      <p:tavLst>
                                        <p:tav tm="0">
                                          <p:val>
                                            <p:strVal val="ppt_y"/>
                                          </p:val>
                                        </p:tav>
                                        <p:tav tm="100000">
                                          <p:val>
                                            <p:strVal val="1+ppt_h/2"/>
                                          </p:val>
                                        </p:tav>
                                      </p:tavLst>
                                    </p:anim>
                                    <p:set>
                                      <p:cBhvr>
                                        <p:cTn id="62" dur="1" fill="hold">
                                          <p:stCondLst>
                                            <p:cond delay="499"/>
                                          </p:stCondLst>
                                        </p:cTn>
                                        <p:tgtEl>
                                          <p:spTgt spid="12"/>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1"/>
                                        </p:tgtEl>
                                        <p:attrNameLst>
                                          <p:attrName>ppt_x</p:attrName>
                                        </p:attrNameLst>
                                      </p:cBhvr>
                                      <p:tavLst>
                                        <p:tav tm="0">
                                          <p:val>
                                            <p:strVal val="ppt_x"/>
                                          </p:val>
                                        </p:tav>
                                        <p:tav tm="100000">
                                          <p:val>
                                            <p:strVal val="ppt_x"/>
                                          </p:val>
                                        </p:tav>
                                      </p:tavLst>
                                    </p:anim>
                                    <p:anim calcmode="lin" valueType="num">
                                      <p:cBhvr additive="base">
                                        <p:cTn id="65" dur="500"/>
                                        <p:tgtEl>
                                          <p:spTgt spid="11"/>
                                        </p:tgtEl>
                                        <p:attrNameLst>
                                          <p:attrName>ppt_y</p:attrName>
                                        </p:attrNameLst>
                                      </p:cBhvr>
                                      <p:tavLst>
                                        <p:tav tm="0">
                                          <p:val>
                                            <p:strVal val="ppt_y"/>
                                          </p:val>
                                        </p:tav>
                                        <p:tav tm="100000">
                                          <p:val>
                                            <p:strVal val="1+ppt_h/2"/>
                                          </p:val>
                                        </p:tav>
                                      </p:tavLst>
                                    </p:anim>
                                    <p:set>
                                      <p:cBhvr>
                                        <p:cTn id="66" dur="1" fill="hold">
                                          <p:stCondLst>
                                            <p:cond delay="499"/>
                                          </p:stCondLst>
                                        </p:cTn>
                                        <p:tgtEl>
                                          <p:spTgt spid="11"/>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4"/>
                                        </p:tgtEl>
                                        <p:attrNameLst>
                                          <p:attrName>ppt_x</p:attrName>
                                        </p:attrNameLst>
                                      </p:cBhvr>
                                      <p:tavLst>
                                        <p:tav tm="0">
                                          <p:val>
                                            <p:strVal val="ppt_x"/>
                                          </p:val>
                                        </p:tav>
                                        <p:tav tm="100000">
                                          <p:val>
                                            <p:strVal val="ppt_x"/>
                                          </p:val>
                                        </p:tav>
                                      </p:tavLst>
                                    </p:anim>
                                    <p:anim calcmode="lin" valueType="num">
                                      <p:cBhvr additive="base">
                                        <p:cTn id="69" dur="500"/>
                                        <p:tgtEl>
                                          <p:spTgt spid="14"/>
                                        </p:tgtEl>
                                        <p:attrNameLst>
                                          <p:attrName>ppt_y</p:attrName>
                                        </p:attrNameLst>
                                      </p:cBhvr>
                                      <p:tavLst>
                                        <p:tav tm="0">
                                          <p:val>
                                            <p:strVal val="ppt_y"/>
                                          </p:val>
                                        </p:tav>
                                        <p:tav tm="100000">
                                          <p:val>
                                            <p:strVal val="1+ppt_h/2"/>
                                          </p:val>
                                        </p:tav>
                                      </p:tavLst>
                                    </p:anim>
                                    <p:set>
                                      <p:cBhvr>
                                        <p:cTn id="70" dur="1" fill="hold">
                                          <p:stCondLst>
                                            <p:cond delay="499"/>
                                          </p:stCondLst>
                                        </p:cTn>
                                        <p:tgtEl>
                                          <p:spTgt spid="14"/>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13"/>
                                        </p:tgtEl>
                                        <p:attrNameLst>
                                          <p:attrName>ppt_x</p:attrName>
                                        </p:attrNameLst>
                                      </p:cBhvr>
                                      <p:tavLst>
                                        <p:tav tm="0">
                                          <p:val>
                                            <p:strVal val="ppt_x"/>
                                          </p:val>
                                        </p:tav>
                                        <p:tav tm="100000">
                                          <p:val>
                                            <p:strVal val="ppt_x"/>
                                          </p:val>
                                        </p:tav>
                                      </p:tavLst>
                                    </p:anim>
                                    <p:anim calcmode="lin" valueType="num">
                                      <p:cBhvr additive="base">
                                        <p:cTn id="73" dur="500"/>
                                        <p:tgtEl>
                                          <p:spTgt spid="13"/>
                                        </p:tgtEl>
                                        <p:attrNameLst>
                                          <p:attrName>ppt_y</p:attrName>
                                        </p:attrNameLst>
                                      </p:cBhvr>
                                      <p:tavLst>
                                        <p:tav tm="0">
                                          <p:val>
                                            <p:strVal val="ppt_y"/>
                                          </p:val>
                                        </p:tav>
                                        <p:tav tm="100000">
                                          <p:val>
                                            <p:strVal val="1+ppt_h/2"/>
                                          </p:val>
                                        </p:tav>
                                      </p:tavLst>
                                    </p:anim>
                                    <p:set>
                                      <p:cBhvr>
                                        <p:cTn id="74" dur="1" fill="hold">
                                          <p:stCondLst>
                                            <p:cond delay="499"/>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slide(fromBottom)">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slide(fromBottom)">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nodeType="clickEffect">
                                  <p:stCondLst>
                                    <p:cond delay="0"/>
                                  </p:stCondLst>
                                  <p:childTnLst>
                                    <p:animEffect transition="out" filter="blinds(horizontal)">
                                      <p:cBhvr>
                                        <p:cTn id="88" dur="500"/>
                                        <p:tgtEl>
                                          <p:spTgt spid="16"/>
                                        </p:tgtEl>
                                      </p:cBhvr>
                                    </p:animEffect>
                                    <p:set>
                                      <p:cBhvr>
                                        <p:cTn id="89" dur="1" fill="hold">
                                          <p:stCondLst>
                                            <p:cond delay="499"/>
                                          </p:stCondLst>
                                        </p:cTn>
                                        <p:tgtEl>
                                          <p:spTgt spid="16"/>
                                        </p:tgtEl>
                                        <p:attrNameLst>
                                          <p:attrName>style.visibility</p:attrName>
                                        </p:attrNameLst>
                                      </p:cBhvr>
                                      <p:to>
                                        <p:strVal val="hidden"/>
                                      </p:to>
                                    </p:set>
                                  </p:childTnLst>
                                </p:cTn>
                              </p:par>
                            </p:childTnLst>
                          </p:cTn>
                        </p:par>
                        <p:par>
                          <p:cTn id="90" fill="hold">
                            <p:stCondLst>
                              <p:cond delay="500"/>
                            </p:stCondLst>
                            <p:childTnLst>
                              <p:par>
                                <p:cTn id="91" presetID="12" presetClass="entr" presetSubtype="4" fill="hold"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slide(fromBottom)">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nodeType="clickEffect">
                                  <p:stCondLst>
                                    <p:cond delay="0"/>
                                  </p:stCondLst>
                                  <p:childTnLst>
                                    <p:animEffect transition="out" filter="blinds(horizontal)">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childTnLst>
                          </p:cTn>
                        </p:par>
                        <p:par>
                          <p:cTn id="99" fill="hold">
                            <p:stCondLst>
                              <p:cond delay="500"/>
                            </p:stCondLst>
                            <p:childTnLst>
                              <p:par>
                                <p:cTn id="100" presetID="12" presetClass="entr" presetSubtype="4" fill="hold" nodeType="after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slide(fromBottom)">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slide(fromBottom)">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nodeType="clickEffect">
                                  <p:stCondLst>
                                    <p:cond delay="0"/>
                                  </p:stCondLst>
                                  <p:childTnLst>
                                    <p:animEffect transition="out" filter="blinds(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slide(fromBottom)">
                                      <p:cBhvr>
                                        <p:cTn id="116" dur="500"/>
                                        <p:tgtEl>
                                          <p:spTgt spid="19"/>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4" fill="hold" grpId="0"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slide(fromBottom)">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nodeType="clickEffect">
                                  <p:stCondLst>
                                    <p:cond delay="0"/>
                                  </p:stCondLst>
                                  <p:childTnLst>
                                    <p:animEffect transition="out" filter="blinds(horizontal)">
                                      <p:cBhvr>
                                        <p:cTn id="125" dur="500"/>
                                        <p:tgtEl>
                                          <p:spTgt spid="19"/>
                                        </p:tgtEl>
                                      </p:cBhvr>
                                    </p:animEffect>
                                    <p:set>
                                      <p:cBhvr>
                                        <p:cTn id="126" dur="1" fill="hold">
                                          <p:stCondLst>
                                            <p:cond delay="499"/>
                                          </p:stCondLst>
                                        </p:cTn>
                                        <p:tgtEl>
                                          <p:spTgt spid="19"/>
                                        </p:tgtEl>
                                        <p:attrNameLst>
                                          <p:attrName>style.visibility</p:attrName>
                                        </p:attrNameLst>
                                      </p:cBhvr>
                                      <p:to>
                                        <p:strVal val="hidden"/>
                                      </p:to>
                                    </p:set>
                                  </p:childTnLst>
                                </p:cTn>
                              </p:par>
                            </p:childTnLst>
                          </p:cTn>
                        </p:par>
                        <p:par>
                          <p:cTn id="127" fill="hold">
                            <p:stCondLst>
                              <p:cond delay="500"/>
                            </p:stCondLst>
                            <p:childTnLst>
                              <p:par>
                                <p:cTn id="128" presetID="12" presetClass="entr" presetSubtype="4"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slide(fromBottom)">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nodeType="clickEffect">
                                  <p:stCondLst>
                                    <p:cond delay="0"/>
                                  </p:stCondLst>
                                  <p:childTnLst>
                                    <p:animEffect transition="out" filter="blinds(horizontal)">
                                      <p:cBhvr>
                                        <p:cTn id="134" dur="500"/>
                                        <p:tgtEl>
                                          <p:spTgt spid="20"/>
                                        </p:tgtEl>
                                      </p:cBhvr>
                                    </p:animEffect>
                                    <p:set>
                                      <p:cBhvr>
                                        <p:cTn id="13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dirty="0" smtClean="0">
                <a:solidFill>
                  <a:schemeClr val="tx1"/>
                </a:solidFill>
                <a:latin typeface="Times New Roman" pitchFamily="18" charset="0"/>
                <a:cs typeface="Times New Roman" pitchFamily="18" charset="0"/>
              </a:rPr>
              <a:t>IN</a:t>
            </a:r>
            <a:r>
              <a:rPr lang="en-US" sz="1800" dirty="0" smtClean="0">
                <a:latin typeface="Times New Roman" pitchFamily="18" charset="0"/>
                <a:cs typeface="Times New Roman" pitchFamily="18" charset="0"/>
              </a:rPr>
              <a:t>:</a:t>
            </a: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SELECT * FROM emp </a:t>
            </a:r>
          </a:p>
          <a:p>
            <a:pPr>
              <a:buNone/>
            </a:pPr>
            <a:r>
              <a:rPr lang="en-IN" sz="1800" dirty="0" smtClean="0">
                <a:latin typeface="Times New Roman" pitchFamily="18" charset="0"/>
                <a:cs typeface="Times New Roman" pitchFamily="18" charset="0"/>
              </a:rPr>
              <a:t>WHERE sal IN ( SELECT </a:t>
            </a:r>
            <a:r>
              <a:rPr lang="en-IN" sz="1800" dirty="0" err="1" smtClean="0">
                <a:latin typeface="Times New Roman" pitchFamily="18" charset="0"/>
                <a:cs typeface="Times New Roman" pitchFamily="18" charset="0"/>
              </a:rPr>
              <a:t>sal</a:t>
            </a:r>
            <a:r>
              <a:rPr lang="en-IN" sz="1800" dirty="0" smtClean="0">
                <a:latin typeface="Times New Roman" pitchFamily="18" charset="0"/>
                <a:cs typeface="Times New Roman" pitchFamily="18" charset="0"/>
              </a:rPr>
              <a:t>  FROM </a:t>
            </a:r>
            <a:r>
              <a:rPr lang="en-IN" sz="1800" dirty="0" err="1" smtClean="0">
                <a:latin typeface="Times New Roman" pitchFamily="18" charset="0"/>
                <a:cs typeface="Times New Roman" pitchFamily="18" charset="0"/>
              </a:rPr>
              <a:t>emp</a:t>
            </a:r>
            <a:r>
              <a:rPr lang="en-IN" sz="1800" dirty="0" smtClean="0">
                <a:latin typeface="Times New Roman" pitchFamily="18" charset="0"/>
                <a:cs typeface="Times New Roman" pitchFamily="18" charset="0"/>
              </a:rPr>
              <a:t> WHERE </a:t>
            </a:r>
            <a:r>
              <a:rPr lang="en-IN" sz="1800" dirty="0" err="1" smtClean="0">
                <a:latin typeface="Times New Roman" pitchFamily="18" charset="0"/>
                <a:cs typeface="Times New Roman" pitchFamily="18" charset="0"/>
              </a:rPr>
              <a:t>sal</a:t>
            </a:r>
            <a:r>
              <a:rPr lang="en-IN" sz="1800" dirty="0" smtClean="0">
                <a:latin typeface="Times New Roman" pitchFamily="18" charset="0"/>
                <a:cs typeface="Times New Roman" pitchFamily="18" charset="0"/>
              </a:rPr>
              <a:t> BETWEEN 2500 AND 4000)</a:t>
            </a:r>
          </a:p>
          <a:p>
            <a:pPr>
              <a:buNone/>
            </a:pPr>
            <a:endParaRPr lang="en-IN" sz="1800" dirty="0"/>
          </a:p>
        </p:txBody>
      </p:sp>
      <p:graphicFrame>
        <p:nvGraphicFramePr>
          <p:cNvPr id="4"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gridCol w="1143000"/>
                <a:gridCol w="1143000"/>
                <a:gridCol w="1143000"/>
              </a:tblGrid>
              <a:tr h="228600">
                <a:tc>
                  <a:txBody>
                    <a:bodyPr/>
                    <a:lstStyle/>
                    <a:p>
                      <a:r>
                        <a:rPr lang="en-US" dirty="0" smtClean="0"/>
                        <a:t>Empno</a:t>
                      </a:r>
                      <a:endParaRPr lang="en-IN" dirty="0"/>
                    </a:p>
                  </a:txBody>
                  <a:tcPr/>
                </a:tc>
                <a:tc>
                  <a:txBody>
                    <a:bodyPr/>
                    <a:lstStyle/>
                    <a:p>
                      <a:r>
                        <a:rPr lang="en-US" dirty="0" smtClean="0"/>
                        <a:t>Ename</a:t>
                      </a:r>
                      <a:endParaRPr lang="en-IN" dirty="0"/>
                    </a:p>
                  </a:txBody>
                  <a:tcPr/>
                </a:tc>
                <a:tc>
                  <a:txBody>
                    <a:bodyPr/>
                    <a:lstStyle/>
                    <a:p>
                      <a:r>
                        <a:rPr lang="en-US" dirty="0" smtClean="0"/>
                        <a:t>Deptno</a:t>
                      </a:r>
                      <a:r>
                        <a:rPr lang="en-US" baseline="0" dirty="0" smtClean="0"/>
                        <a:t> </a:t>
                      </a:r>
                      <a:endParaRPr lang="en-IN" dirty="0"/>
                    </a:p>
                  </a:txBody>
                  <a:tcPr/>
                </a:tc>
                <a:tc>
                  <a:txBody>
                    <a:bodyPr/>
                    <a:lstStyle/>
                    <a:p>
                      <a:r>
                        <a:rPr lang="en-US" dirty="0" smtClean="0"/>
                        <a:t>Sal</a:t>
                      </a:r>
                      <a:r>
                        <a:rPr lang="en-US" baseline="0" dirty="0" smtClean="0"/>
                        <a:t> </a:t>
                      </a:r>
                      <a:r>
                        <a:rPr lang="en-US" dirty="0" smtClean="0"/>
                        <a:t> </a:t>
                      </a:r>
                      <a:endParaRPr lang="en-IN" dirty="0"/>
                    </a:p>
                  </a:txBody>
                  <a:tcPr/>
                </a:tc>
              </a:tr>
              <a:tr h="228600">
                <a:tc>
                  <a:txBody>
                    <a:bodyPr/>
                    <a:lstStyle/>
                    <a:p>
                      <a:r>
                        <a:rPr lang="en-US" dirty="0" smtClean="0"/>
                        <a:t>1</a:t>
                      </a:r>
                      <a:endParaRPr lang="en-IN" dirty="0"/>
                    </a:p>
                  </a:txBody>
                  <a:tcPr/>
                </a:tc>
                <a:tc>
                  <a:txBody>
                    <a:bodyPr/>
                    <a:lstStyle/>
                    <a:p>
                      <a:r>
                        <a:rPr lang="en-US" dirty="0" smtClean="0"/>
                        <a:t>Sam</a:t>
                      </a:r>
                      <a:endParaRPr lang="en-IN" dirty="0"/>
                    </a:p>
                  </a:txBody>
                  <a:tcPr/>
                </a:tc>
                <a:tc>
                  <a:txBody>
                    <a:bodyPr/>
                    <a:lstStyle/>
                    <a:p>
                      <a:r>
                        <a:rPr lang="en-US" dirty="0" smtClean="0"/>
                        <a:t>10</a:t>
                      </a:r>
                      <a:endParaRPr lang="en-IN" dirty="0"/>
                    </a:p>
                  </a:txBody>
                  <a:tcPr/>
                </a:tc>
                <a:tc>
                  <a:txBody>
                    <a:bodyPr/>
                    <a:lstStyle/>
                    <a:p>
                      <a:r>
                        <a:rPr lang="en-US" dirty="0" smtClean="0"/>
                        <a:t>2800</a:t>
                      </a:r>
                      <a:endParaRPr lang="en-IN" dirty="0"/>
                    </a:p>
                  </a:txBody>
                  <a:tcPr/>
                </a:tc>
              </a:tr>
              <a:tr h="228600">
                <a:tc>
                  <a:txBody>
                    <a:bodyPr/>
                    <a:lstStyle/>
                    <a:p>
                      <a:r>
                        <a:rPr lang="en-US" dirty="0" smtClean="0"/>
                        <a:t>2</a:t>
                      </a:r>
                      <a:endParaRPr lang="en-IN" dirty="0"/>
                    </a:p>
                  </a:txBody>
                  <a:tcPr/>
                </a:tc>
                <a:tc>
                  <a:txBody>
                    <a:bodyPr/>
                    <a:lstStyle/>
                    <a:p>
                      <a:r>
                        <a:rPr lang="en-US" dirty="0" smtClean="0"/>
                        <a:t>Jack</a:t>
                      </a:r>
                      <a:endParaRPr lang="en-IN" dirty="0"/>
                    </a:p>
                  </a:txBody>
                  <a:tcPr/>
                </a:tc>
                <a:tc>
                  <a:txBody>
                    <a:bodyPr/>
                    <a:lstStyle/>
                    <a:p>
                      <a:r>
                        <a:rPr lang="en-US" dirty="0" smtClean="0"/>
                        <a:t>10</a:t>
                      </a:r>
                      <a:endParaRPr lang="en-IN" dirty="0"/>
                    </a:p>
                  </a:txBody>
                  <a:tcPr/>
                </a:tc>
                <a:tc>
                  <a:txBody>
                    <a:bodyPr/>
                    <a:lstStyle/>
                    <a:p>
                      <a:r>
                        <a:rPr lang="en-US" dirty="0" smtClean="0"/>
                        <a:t>1500</a:t>
                      </a:r>
                      <a:endParaRPr lang="en-IN" dirty="0"/>
                    </a:p>
                  </a:txBody>
                  <a:tcPr/>
                </a:tc>
              </a:tr>
              <a:tr h="228600">
                <a:tc>
                  <a:txBody>
                    <a:bodyPr/>
                    <a:lstStyle/>
                    <a:p>
                      <a:r>
                        <a:rPr lang="en-US" dirty="0" smtClean="0"/>
                        <a:t>3</a:t>
                      </a:r>
                      <a:endParaRPr lang="en-IN" dirty="0"/>
                    </a:p>
                  </a:txBody>
                  <a:tcPr/>
                </a:tc>
                <a:tc>
                  <a:txBody>
                    <a:bodyPr/>
                    <a:lstStyle/>
                    <a:p>
                      <a:r>
                        <a:rPr lang="en-US" dirty="0" smtClean="0"/>
                        <a:t>Clark</a:t>
                      </a:r>
                      <a:endParaRPr lang="en-IN" dirty="0"/>
                    </a:p>
                  </a:txBody>
                  <a:tcPr/>
                </a:tc>
                <a:tc>
                  <a:txBody>
                    <a:bodyPr/>
                    <a:lstStyle/>
                    <a:p>
                      <a:r>
                        <a:rPr lang="en-US" dirty="0" smtClean="0"/>
                        <a:t>20</a:t>
                      </a:r>
                      <a:endParaRPr lang="en-IN" dirty="0"/>
                    </a:p>
                  </a:txBody>
                  <a:tcPr/>
                </a:tc>
                <a:tc>
                  <a:txBody>
                    <a:bodyPr/>
                    <a:lstStyle/>
                    <a:p>
                      <a:r>
                        <a:rPr lang="en-US" dirty="0" smtClean="0"/>
                        <a:t>3000</a:t>
                      </a:r>
                      <a:endParaRPr lang="en-IN" dirty="0"/>
                    </a:p>
                  </a:txBody>
                  <a:tcPr/>
                </a:tc>
              </a:tr>
              <a:tr h="228600">
                <a:tc>
                  <a:txBody>
                    <a:bodyPr/>
                    <a:lstStyle/>
                    <a:p>
                      <a:r>
                        <a:rPr lang="en-US" dirty="0" smtClean="0"/>
                        <a:t>4</a:t>
                      </a:r>
                      <a:endParaRPr lang="en-IN" dirty="0"/>
                    </a:p>
                  </a:txBody>
                  <a:tcPr/>
                </a:tc>
                <a:tc>
                  <a:txBody>
                    <a:bodyPr/>
                    <a:lstStyle/>
                    <a:p>
                      <a:r>
                        <a:rPr lang="en-US" dirty="0" smtClean="0"/>
                        <a:t>King</a:t>
                      </a:r>
                      <a:endParaRPr lang="en-IN" dirty="0"/>
                    </a:p>
                  </a:txBody>
                  <a:tcPr/>
                </a:tc>
                <a:tc>
                  <a:txBody>
                    <a:bodyPr/>
                    <a:lstStyle/>
                    <a:p>
                      <a:r>
                        <a:rPr lang="en-US" dirty="0" smtClean="0"/>
                        <a:t>30</a:t>
                      </a:r>
                      <a:endParaRPr lang="en-IN" dirty="0"/>
                    </a:p>
                  </a:txBody>
                  <a:tcPr/>
                </a:tc>
                <a:tc>
                  <a:txBody>
                    <a:bodyPr/>
                    <a:lstStyle/>
                    <a:p>
                      <a:r>
                        <a:rPr lang="en-US" dirty="0" smtClean="0"/>
                        <a:t>3500</a:t>
                      </a:r>
                      <a:endParaRPr lang="en-IN" dirty="0"/>
                    </a:p>
                  </a:txBody>
                  <a:tcPr/>
                </a:tc>
              </a:tr>
              <a:tr h="228600">
                <a:tc>
                  <a:txBody>
                    <a:bodyPr/>
                    <a:lstStyle/>
                    <a:p>
                      <a:r>
                        <a:rPr lang="en-US" dirty="0" smtClean="0"/>
                        <a:t>5</a:t>
                      </a:r>
                      <a:endParaRPr lang="en-IN" dirty="0"/>
                    </a:p>
                  </a:txBody>
                  <a:tcPr/>
                </a:tc>
                <a:tc>
                  <a:txBody>
                    <a:bodyPr/>
                    <a:lstStyle/>
                    <a:p>
                      <a:r>
                        <a:rPr lang="en-US" dirty="0" smtClean="0"/>
                        <a:t>Smith</a:t>
                      </a:r>
                      <a:endParaRPr lang="en-IN" dirty="0"/>
                    </a:p>
                  </a:txBody>
                  <a:tcPr/>
                </a:tc>
                <a:tc>
                  <a:txBody>
                    <a:bodyPr/>
                    <a:lstStyle/>
                    <a:p>
                      <a:r>
                        <a:rPr lang="en-US" dirty="0" smtClean="0"/>
                        <a:t>40</a:t>
                      </a:r>
                      <a:endParaRPr lang="en-IN" dirty="0"/>
                    </a:p>
                  </a:txBody>
                  <a:tcPr/>
                </a:tc>
                <a:tc>
                  <a:txBody>
                    <a:bodyPr/>
                    <a:lstStyle/>
                    <a:p>
                      <a:r>
                        <a:rPr lang="en-US" dirty="0" smtClean="0"/>
                        <a:t>4500</a:t>
                      </a:r>
                      <a:endParaRPr lang="en-IN" dirty="0"/>
                    </a:p>
                  </a:txBody>
                  <a:tcPr/>
                </a:tc>
              </a:tr>
              <a:tr h="228600">
                <a:tc>
                  <a:txBody>
                    <a:bodyPr/>
                    <a:lstStyle/>
                    <a:p>
                      <a:r>
                        <a:rPr lang="en-US" dirty="0" smtClean="0"/>
                        <a:t>6</a:t>
                      </a:r>
                      <a:endParaRPr lang="en-IN" dirty="0"/>
                    </a:p>
                  </a:txBody>
                  <a:tcPr/>
                </a:tc>
                <a:tc>
                  <a:txBody>
                    <a:bodyPr/>
                    <a:lstStyle/>
                    <a:p>
                      <a:r>
                        <a:rPr lang="en-US" dirty="0" smtClean="0"/>
                        <a:t>Jones</a:t>
                      </a:r>
                      <a:endParaRPr lang="en-IN" dirty="0"/>
                    </a:p>
                  </a:txBody>
                  <a:tcPr/>
                </a:tc>
                <a:tc>
                  <a:txBody>
                    <a:bodyPr/>
                    <a:lstStyle/>
                    <a:p>
                      <a:r>
                        <a:rPr lang="en-US" dirty="0" smtClean="0"/>
                        <a:t>20</a:t>
                      </a:r>
                      <a:endParaRPr lang="en-IN" dirty="0"/>
                    </a:p>
                  </a:txBody>
                  <a:tcPr/>
                </a:tc>
                <a:tc>
                  <a:txBody>
                    <a:bodyPr/>
                    <a:lstStyle/>
                    <a:p>
                      <a:r>
                        <a:rPr lang="en-US" dirty="0" smtClean="0"/>
                        <a:t>5000</a:t>
                      </a:r>
                      <a:endParaRPr lang="en-IN" dirty="0"/>
                    </a:p>
                  </a:txBody>
                  <a:tcPr/>
                </a:tc>
              </a:tr>
              <a:tr h="228600">
                <a:tc>
                  <a:txBody>
                    <a:bodyPr/>
                    <a:lstStyle/>
                    <a:p>
                      <a:r>
                        <a:rPr lang="en-US" dirty="0" smtClean="0"/>
                        <a:t>7</a:t>
                      </a:r>
                      <a:endParaRPr lang="en-IN" dirty="0"/>
                    </a:p>
                  </a:txBody>
                  <a:tcPr/>
                </a:tc>
                <a:tc>
                  <a:txBody>
                    <a:bodyPr/>
                    <a:lstStyle/>
                    <a:p>
                      <a:r>
                        <a:rPr lang="en-US" dirty="0" smtClean="0"/>
                        <a:t>James</a:t>
                      </a:r>
                      <a:r>
                        <a:rPr lang="en-US" baseline="0" dirty="0" smtClean="0"/>
                        <a:t> </a:t>
                      </a:r>
                      <a:endParaRPr lang="en-IN" dirty="0"/>
                    </a:p>
                  </a:txBody>
                  <a:tcPr/>
                </a:tc>
                <a:tc>
                  <a:txBody>
                    <a:bodyPr/>
                    <a:lstStyle/>
                    <a:p>
                      <a:r>
                        <a:rPr lang="en-US" dirty="0" smtClean="0"/>
                        <a:t>30</a:t>
                      </a:r>
                      <a:endParaRPr lang="en-IN" dirty="0"/>
                    </a:p>
                  </a:txBody>
                  <a:tcPr/>
                </a:tc>
                <a:tc>
                  <a:txBody>
                    <a:bodyPr/>
                    <a:lstStyle/>
                    <a:p>
                      <a:r>
                        <a:rPr lang="en-US" dirty="0" smtClean="0"/>
                        <a:t>4000</a:t>
                      </a:r>
                      <a:endParaRPr lang="en-IN" dirty="0"/>
                    </a:p>
                  </a:txBody>
                  <a:tcPr/>
                </a:tc>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tblGrid>
              <a:tr h="142240">
                <a:tc>
                  <a:txBody>
                    <a:bodyPr/>
                    <a:lstStyle/>
                    <a:p>
                      <a:r>
                        <a:rPr lang="en-US" dirty="0" smtClean="0"/>
                        <a:t>Sal </a:t>
                      </a:r>
                      <a:endParaRPr lang="en-IN" dirty="0"/>
                    </a:p>
                  </a:txBody>
                  <a:tcPr/>
                </a:tc>
              </a:tr>
              <a:tr h="370840">
                <a:tc>
                  <a:txBody>
                    <a:bodyPr/>
                    <a:lstStyle/>
                    <a:p>
                      <a:r>
                        <a:rPr lang="en-US" dirty="0" smtClean="0"/>
                        <a:t>2800</a:t>
                      </a:r>
                      <a:endParaRPr lang="en-IN" dirty="0"/>
                    </a:p>
                  </a:txBody>
                  <a:tcPr/>
                </a:tc>
              </a:tr>
              <a:tr h="370840">
                <a:tc>
                  <a:txBody>
                    <a:bodyPr/>
                    <a:lstStyle/>
                    <a:p>
                      <a:r>
                        <a:rPr lang="en-US" dirty="0" smtClean="0"/>
                        <a:t>3000</a:t>
                      </a:r>
                      <a:endParaRPr lang="en-IN" dirty="0"/>
                    </a:p>
                  </a:txBody>
                  <a:tcPr/>
                </a:tc>
              </a:tr>
              <a:tr h="416560">
                <a:tc>
                  <a:txBody>
                    <a:bodyPr/>
                    <a:lstStyle/>
                    <a:p>
                      <a:r>
                        <a:rPr lang="en-US" dirty="0" smtClean="0"/>
                        <a:t>3500</a:t>
                      </a:r>
                      <a:endParaRPr lang="en-IN" dirty="0"/>
                    </a:p>
                  </a:txBody>
                  <a:tcPr/>
                </a:tc>
              </a:tr>
              <a:tr h="370840">
                <a:tc>
                  <a:txBody>
                    <a:bodyPr/>
                    <a:lstStyle/>
                    <a:p>
                      <a:r>
                        <a:rPr lang="en-US" dirty="0" smtClean="0"/>
                        <a:t>4000</a:t>
                      </a:r>
                      <a:endParaRPr lang="en-IN" dirty="0"/>
                    </a:p>
                  </a:txBody>
                  <a:tcPr/>
                </a:tc>
              </a:tr>
            </a:tbl>
          </a:graphicData>
        </a:graphic>
      </p:graphicFrame>
      <p:cxnSp>
        <p:nvCxnSpPr>
          <p:cNvPr id="6" name="Straight Arrow Connector 5"/>
          <p:cNvCxnSpPr/>
          <p:nvPr/>
        </p:nvCxnSpPr>
        <p:spPr>
          <a:xfrm>
            <a:off x="5105400" y="3581400"/>
            <a:ext cx="1371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105400" y="3811588"/>
            <a:ext cx="1371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5" name="Straight Arrow Connector 14"/>
          <p:cNvCxnSpPr>
            <a:endCxn id="14"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endParaRPr lang="en-IN" b="1" dirty="0"/>
          </a:p>
        </p:txBody>
      </p:sp>
      <p:sp>
        <p:nvSpPr>
          <p:cNvPr id="25" name="Rounded Rectangle 24"/>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2800</a:t>
            </a:r>
            <a:endParaRPr lang="en-IN" dirty="0"/>
          </a:p>
        </p:txBody>
      </p:sp>
      <p:sp>
        <p:nvSpPr>
          <p:cNvPr id="26" name="Rounded Rectangle 25"/>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3000</a:t>
            </a:r>
            <a:endParaRPr lang="en-IN" dirty="0"/>
          </a:p>
        </p:txBody>
      </p:sp>
      <p:sp>
        <p:nvSpPr>
          <p:cNvPr id="27" name="Rounded Rectangle 26"/>
          <p:cNvSpPr/>
          <p:nvPr/>
        </p:nvSpPr>
        <p:spPr>
          <a:xfrm>
            <a:off x="77724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4000</a:t>
            </a:r>
            <a:endParaRPr lang="en-IN" dirty="0"/>
          </a:p>
        </p:txBody>
      </p:sp>
      <p:sp>
        <p:nvSpPr>
          <p:cNvPr id="28" name="Rounded Rectangle 27"/>
          <p:cNvSpPr/>
          <p:nvPr/>
        </p:nvSpPr>
        <p:spPr>
          <a:xfrm>
            <a:off x="77724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3500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lide(fromBottom)">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par>
                          <p:cTn id="19" fill="hold">
                            <p:stCondLst>
                              <p:cond delay="500"/>
                            </p:stCondLst>
                            <p:childTnLst>
                              <p:par>
                                <p:cTn id="20" presetID="1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par>
                          <p:cTn id="23" fill="hold">
                            <p:stCondLst>
                              <p:cond delay="1000"/>
                            </p:stCondLst>
                            <p:childTnLst>
                              <p:par>
                                <p:cTn id="24" presetID="12" presetClass="entr" presetSubtype="4"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lide(fromBottom)">
                                      <p:cBhvr>
                                        <p:cTn id="26" dur="500"/>
                                        <p:tgtEl>
                                          <p:spTgt spid="11"/>
                                        </p:tgtEl>
                                      </p:cBhvr>
                                    </p:animEffect>
                                  </p:childTnLst>
                                </p:cTn>
                              </p:par>
                            </p:childTnLst>
                          </p:cTn>
                        </p:par>
                        <p:par>
                          <p:cTn id="27" fill="hold">
                            <p:stCondLst>
                              <p:cond delay="1500"/>
                            </p:stCondLst>
                            <p:childTnLst>
                              <p:par>
                                <p:cTn id="28" presetID="12" presetClass="entr" presetSubtype="4"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Bottom)">
                                      <p:cBhvr>
                                        <p:cTn id="30" dur="500"/>
                                        <p:tgtEl>
                                          <p:spTgt spid="12"/>
                                        </p:tgtEl>
                                      </p:cBhvr>
                                    </p:animEffect>
                                  </p:childTnLst>
                                </p:cTn>
                              </p:par>
                            </p:childTnLst>
                          </p:cTn>
                        </p:par>
                        <p:par>
                          <p:cTn id="31" fill="hold">
                            <p:stCondLst>
                              <p:cond delay="2000"/>
                            </p:stCondLst>
                            <p:childTnLst>
                              <p:par>
                                <p:cTn id="32" presetID="12" presetClass="entr" presetSubtype="4"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lide(fromBottom)">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2"/>
                                        </p:tgtEl>
                                        <p:attrNameLst>
                                          <p:attrName>ppt_x</p:attrName>
                                        </p:attrNameLst>
                                      </p:cBhvr>
                                      <p:tavLst>
                                        <p:tav tm="0">
                                          <p:val>
                                            <p:strVal val="ppt_x"/>
                                          </p:val>
                                        </p:tav>
                                        <p:tav tm="100000">
                                          <p:val>
                                            <p:strVal val="ppt_x"/>
                                          </p:val>
                                        </p:tav>
                                      </p:tavLst>
                                    </p:anim>
                                    <p:anim calcmode="lin" valueType="num">
                                      <p:cBhvr additive="base">
                                        <p:cTn id="51" dur="500"/>
                                        <p:tgtEl>
                                          <p:spTgt spid="12"/>
                                        </p:tgtEl>
                                        <p:attrNameLst>
                                          <p:attrName>ppt_y</p:attrName>
                                        </p:attrNameLst>
                                      </p:cBhvr>
                                      <p:tavLst>
                                        <p:tav tm="0">
                                          <p:val>
                                            <p:strVal val="ppt_y"/>
                                          </p:val>
                                        </p:tav>
                                        <p:tav tm="100000">
                                          <p:val>
                                            <p:strVal val="1+ppt_h/2"/>
                                          </p:val>
                                        </p:tav>
                                      </p:tavLst>
                                    </p:anim>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Bottom)">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slide(fromBottom)">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slide(fromBottom)">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childTnLst>
                          </p:cTn>
                        </p:par>
                        <p:par>
                          <p:cTn id="73" fill="hold">
                            <p:stCondLst>
                              <p:cond delay="500"/>
                            </p:stCondLst>
                            <p:childTnLst>
                              <p:par>
                                <p:cTn id="74" presetID="12" presetClass="entr" presetSubtype="4"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slide(fromBottom)">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nodeType="clickEffect">
                                  <p:stCondLst>
                                    <p:cond delay="0"/>
                                  </p:stCondLst>
                                  <p:childTnLst>
                                    <p:animEffect transition="out" filter="blinds(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childTnLst>
                          </p:cTn>
                        </p:par>
                        <p:par>
                          <p:cTn id="82" fill="hold">
                            <p:stCondLst>
                              <p:cond delay="500"/>
                            </p:stCondLst>
                            <p:childTnLst>
                              <p:par>
                                <p:cTn id="83" presetID="12" presetClass="entr" presetSubtype="4" fill="hold"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slide(fromBottom)">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4"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slide(fromBottom)">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nodeType="clickEffect">
                                  <p:stCondLst>
                                    <p:cond delay="0"/>
                                  </p:stCondLst>
                                  <p:childTnLst>
                                    <p:animEffect transition="out" filter="blinds(horizontal)">
                                      <p:cBhvr>
                                        <p:cTn id="94" dur="500"/>
                                        <p:tgtEl>
                                          <p:spTgt spid="17"/>
                                        </p:tgtEl>
                                      </p:cBhvr>
                                    </p:animEffect>
                                    <p:set>
                                      <p:cBhvr>
                                        <p:cTn id="95" dur="1" fill="hold">
                                          <p:stCondLst>
                                            <p:cond delay="499"/>
                                          </p:stCondLst>
                                        </p:cTn>
                                        <p:tgtEl>
                                          <p:spTgt spid="17"/>
                                        </p:tgtEl>
                                        <p:attrNameLst>
                                          <p:attrName>style.visibility</p:attrName>
                                        </p:attrNameLst>
                                      </p:cBhvr>
                                      <p:to>
                                        <p:strVal val="hidden"/>
                                      </p:to>
                                    </p:set>
                                  </p:childTnLst>
                                </p:cTn>
                              </p:par>
                            </p:childTnLst>
                          </p:cTn>
                        </p:par>
                        <p:par>
                          <p:cTn id="96" fill="hold">
                            <p:stCondLst>
                              <p:cond delay="500"/>
                            </p:stCondLst>
                            <p:childTnLst>
                              <p:par>
                                <p:cTn id="97" presetID="12" presetClass="entr" presetSubtype="4" fill="hold"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slide(fromBottom)">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xit" presetSubtype="10" fill="hold" nodeType="clickEffect">
                                  <p:stCondLst>
                                    <p:cond delay="0"/>
                                  </p:stCondLst>
                                  <p:childTnLst>
                                    <p:animEffect transition="out" filter="blinds(horizontal)">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childTnLst>
                          </p:cTn>
                        </p:par>
                        <p:par>
                          <p:cTn id="105" fill="hold">
                            <p:stCondLst>
                              <p:cond delay="500"/>
                            </p:stCondLst>
                            <p:childTnLst>
                              <p:par>
                                <p:cTn id="106" presetID="12" presetClass="entr" presetSubtype="4"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slide(fromBottom)">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slide(fromBottom)">
                                      <p:cBhvr>
                                        <p:cTn id="113" dur="500"/>
                                        <p:tgtEl>
                                          <p:spTgt spid="2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nodeType="clickEffect">
                                  <p:stCondLst>
                                    <p:cond delay="0"/>
                                  </p:stCondLst>
                                  <p:childTnLst>
                                    <p:animEffect transition="out" filter="blinds(horizontal)">
                                      <p:cBhvr>
                                        <p:cTn id="117" dur="500"/>
                                        <p:tgtEl>
                                          <p:spTgt spid="19"/>
                                        </p:tgtEl>
                                      </p:cBhvr>
                                    </p:animEffect>
                                    <p:set>
                                      <p:cBhvr>
                                        <p:cTn id="11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27" grpId="0" animBg="1"/>
      <p:bldP spid="2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lstStyle/>
          <a:p>
            <a:r>
              <a:rPr lang="en-IN" sz="2400" dirty="0" smtClean="0">
                <a:latin typeface="Times New Roman" pitchFamily="18" charset="0"/>
                <a:cs typeface="Times New Roman" pitchFamily="18" charset="0"/>
              </a:rPr>
              <a:t>A sub query is called correlated sub query if the sub query has a relation with the parent query. </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SELECT * FROM </a:t>
            </a:r>
            <a:r>
              <a:rPr lang="en-US" sz="2400" dirty="0" smtClean="0">
                <a:solidFill>
                  <a:srgbClr val="C00000"/>
                </a:solidFill>
                <a:latin typeface="Times New Roman" pitchFamily="18" charset="0"/>
                <a:cs typeface="Times New Roman" pitchFamily="18" charset="0"/>
              </a:rPr>
              <a:t>IBM</a:t>
            </a:r>
            <a:r>
              <a:rPr lang="en-US" sz="2400" dirty="0" smtClean="0">
                <a:latin typeface="Times New Roman" pitchFamily="18" charset="0"/>
                <a:cs typeface="Times New Roman" pitchFamily="18" charset="0"/>
              </a:rPr>
              <a:t> WHERE SAL&gt;(SELECT  SAL FROM WIPRO WHERE </a:t>
            </a:r>
            <a:r>
              <a:rPr lang="en-US" sz="2400" dirty="0" smtClean="0">
                <a:solidFill>
                  <a:srgbClr val="C00000"/>
                </a:solidFill>
                <a:latin typeface="Times New Roman" pitchFamily="18" charset="0"/>
                <a:cs typeface="Times New Roman" pitchFamily="18" charset="0"/>
              </a:rPr>
              <a:t>IBM.SAL</a:t>
            </a:r>
            <a:r>
              <a:rPr lang="en-US" sz="2400" dirty="0" smtClean="0">
                <a:latin typeface="Times New Roman" pitchFamily="18" charset="0"/>
                <a:cs typeface="Times New Roman" pitchFamily="18" charset="0"/>
              </a:rPr>
              <a:t>&gt;=WIPRO.SAL;</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SELECT D.* FROM DEPT D WHERE EXISTS(SELECT E.EMPNO FROM EMP E WHERE  E.DEPTNO=D.DEPTNO);</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t>CORELATED SUB QUERIES:</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3886200"/>
          </a:xfrm>
        </p:spPr>
        <p:txBody>
          <a:bodyPr>
            <a:normAutofit/>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 query with in a Sub-Query is nothing but Nested Sub Query. </a:t>
            </a:r>
          </a:p>
          <a:p>
            <a:r>
              <a:rPr lang="en-IN" sz="2400" dirty="0" smtClean="0">
                <a:latin typeface="Times New Roman" pitchFamily="18" charset="0"/>
                <a:cs typeface="Times New Roman" pitchFamily="18" charset="0"/>
              </a:rPr>
              <a:t>To achieve complex requirements we will keep adding sub queries, resulting in nested structure. </a:t>
            </a: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1"/>
          <p:cNvSpPr txBox="1">
            <a:spLocks/>
          </p:cNvSpPr>
          <p:nvPr/>
        </p:nvSpPr>
        <p:spPr bwMode="auto">
          <a:xfrm>
            <a:off x="3048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accent1"/>
                </a:solidFill>
                <a:effectLst/>
                <a:uLnTx/>
                <a:uFillTx/>
                <a:latin typeface="+mj-lt"/>
                <a:ea typeface="+mj-ea"/>
                <a:cs typeface="+mj-cs"/>
                <a:sym typeface="Arial" charset="0"/>
              </a:rPr>
              <a:t>NESTED SUB QUERIES:</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pic>
        <p:nvPicPr>
          <p:cNvPr id="6" name="Picture 5" descr="images (11).jpg"/>
          <p:cNvPicPr>
            <a:picLocks noChangeAspect="1"/>
          </p:cNvPicPr>
          <p:nvPr/>
        </p:nvPicPr>
        <p:blipFill>
          <a:blip r:embed="rId4" cstate="print"/>
          <a:stretch>
            <a:fillRect/>
          </a:stretch>
        </p:blipFill>
        <p:spPr>
          <a:xfrm>
            <a:off x="3124200" y="4419600"/>
            <a:ext cx="3429000" cy="1333500"/>
          </a:xfrm>
          <a:prstGeom prst="rect">
            <a:avLst/>
          </a:prstGeom>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Display the second highest salary in emp table</a:t>
            </a:r>
          </a:p>
          <a:p>
            <a:endParaRPr lang="en-IN" dirty="0" smtClean="0">
              <a:latin typeface="Times New Roman" pitchFamily="18" charset="0"/>
              <a:cs typeface="Times New Roman" pitchFamily="18" charset="0"/>
            </a:endParaRPr>
          </a:p>
          <a:p>
            <a:r>
              <a:rPr lang="en-IN" dirty="0" smtClean="0">
                <a:solidFill>
                  <a:schemeClr val="accent2"/>
                </a:solidFill>
                <a:latin typeface="Times New Roman" pitchFamily="18" charset="0"/>
                <a:cs typeface="Times New Roman" pitchFamily="18" charset="0"/>
              </a:rPr>
              <a:t>SELECT * FROM emp WHERE sal =</a:t>
            </a:r>
          </a:p>
          <a:p>
            <a:pPr>
              <a:buNone/>
            </a:pPr>
            <a:r>
              <a:rPr lang="en-IN" dirty="0" smtClean="0">
                <a:solidFill>
                  <a:srgbClr val="7030A0"/>
                </a:solidFill>
                <a:latin typeface="Times New Roman" pitchFamily="18" charset="0"/>
                <a:cs typeface="Times New Roman" pitchFamily="18" charset="0"/>
              </a:rPr>
              <a:t> ( SELECT MAX (sal) FROM emp WHERE sal &lt; </a:t>
            </a:r>
          </a:p>
          <a:p>
            <a:pPr>
              <a:buNone/>
            </a:pPr>
            <a:r>
              <a:rPr lang="en-IN" dirty="0" smtClean="0">
                <a:solidFill>
                  <a:schemeClr val="accent2">
                    <a:lumMod val="50000"/>
                  </a:schemeClr>
                </a:solidFill>
                <a:latin typeface="Times New Roman" pitchFamily="18" charset="0"/>
                <a:cs typeface="Times New Roman" pitchFamily="18" charset="0"/>
              </a:rPr>
              <a:t> </a:t>
            </a:r>
            <a:r>
              <a:rPr lang="en-IN" dirty="0" smtClean="0">
                <a:solidFill>
                  <a:srgbClr val="00B050"/>
                </a:solidFill>
                <a:latin typeface="Times New Roman" pitchFamily="18" charset="0"/>
                <a:cs typeface="Times New Roman" pitchFamily="18" charset="0"/>
              </a:rPr>
              <a:t>( SELECT MAX (sal) FROM EMP)</a:t>
            </a:r>
            <a:r>
              <a:rPr lang="en-IN" dirty="0" smtClean="0">
                <a:solidFill>
                  <a:srgbClr val="7030A0"/>
                </a:solidFill>
                <a:latin typeface="Times New Roman" pitchFamily="18" charset="0"/>
                <a:cs typeface="Times New Roman" pitchFamily="18" charset="0"/>
              </a:rPr>
              <a:t>)</a:t>
            </a:r>
            <a:r>
              <a:rPr lang="en-IN" dirty="0" smtClean="0">
                <a:solidFill>
                  <a:schemeClr val="accent2">
                    <a:lumMod val="50000"/>
                  </a:schemeClr>
                </a:solidFill>
                <a:latin typeface="Times New Roman" pitchFamily="18" charset="0"/>
                <a:cs typeface="Times New Roman" pitchFamily="18" charset="0"/>
              </a:rPr>
              <a:t>;</a:t>
            </a:r>
          </a:p>
          <a:p>
            <a:pPr>
              <a:buNone/>
            </a:pPr>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QUERY IN SELECT CLAUSE</a:t>
            </a:r>
            <a:endParaRPr lang="en-IN" dirty="0"/>
          </a:p>
        </p:txBody>
      </p:sp>
      <p:sp>
        <p:nvSpPr>
          <p:cNvPr id="3" name="Content Placeholder 2"/>
          <p:cNvSpPr>
            <a:spLocks noGrp="1"/>
          </p:cNvSpPr>
          <p:nvPr>
            <p:ph idx="1"/>
          </p:nvPr>
        </p:nvSpPr>
        <p:spPr/>
        <p:txBody>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Sub-Query in SELECT clause is nothing but providing SELECT statement in the place of column name. </a:t>
            </a:r>
          </a:p>
          <a:p>
            <a:r>
              <a:rPr lang="en-IN" sz="2400" dirty="0" smtClean="0">
                <a:latin typeface="Times New Roman" pitchFamily="18" charset="0"/>
                <a:cs typeface="Times New Roman" pitchFamily="18" charset="0"/>
              </a:rPr>
              <a:t>Sub query in SELECT should always return one value. </a:t>
            </a:r>
          </a:p>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SELECT empno, ename, sal, (SELECT MAX (sal) FROM emp) </a:t>
            </a:r>
            <a:r>
              <a:rPr lang="en-IN" sz="2400" dirty="0" err="1" smtClean="0">
                <a:latin typeface="Times New Roman" pitchFamily="18" charset="0"/>
                <a:cs typeface="Times New Roman" pitchFamily="18" charset="0"/>
              </a:rPr>
              <a:t>maxsal</a:t>
            </a:r>
            <a:r>
              <a:rPr lang="en-IN" sz="2400" dirty="0" smtClean="0">
                <a:latin typeface="Times New Roman" pitchFamily="18" charset="0"/>
                <a:cs typeface="Times New Roman" pitchFamily="18" charset="0"/>
              </a:rPr>
              <a:t> FROM emp; </a:t>
            </a:r>
            <a:r>
              <a:rPr lang="en-IN" sz="2400" dirty="0" smtClean="0"/>
              <a:t>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In the FROM clause of the SELECT statement we specify tables or views as data sources. </a:t>
            </a:r>
          </a:p>
          <a:p>
            <a:endParaRPr lang="en-US"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SELECT ename, sal, </a:t>
            </a:r>
            <a:r>
              <a:rPr lang="en-IN" sz="2400" dirty="0" err="1" smtClean="0">
                <a:latin typeface="Times New Roman" pitchFamily="18" charset="0"/>
                <a:cs typeface="Times New Roman" pitchFamily="18" charset="0"/>
              </a:rPr>
              <a:t>rownum</a:t>
            </a:r>
            <a:r>
              <a:rPr lang="en-IN" sz="2400" dirty="0" smtClean="0">
                <a:latin typeface="Times New Roman" pitchFamily="18" charset="0"/>
                <a:cs typeface="Times New Roman" pitchFamily="18" charset="0"/>
              </a:rPr>
              <a:t> rank </a:t>
            </a:r>
          </a:p>
          <a:p>
            <a:pPr>
              <a:buNone/>
            </a:pPr>
            <a:r>
              <a:rPr lang="en-IN" sz="2400" dirty="0" smtClean="0">
                <a:latin typeface="Times New Roman" pitchFamily="18" charset="0"/>
                <a:cs typeface="Times New Roman" pitchFamily="18" charset="0"/>
              </a:rPr>
              <a:t>FROM (SELECT * FROM emp ORDER BY sal); 	</a:t>
            </a: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t>SUB QUERY IN FROM CLAUSE</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WHAT IS SQL ?</a:t>
            </a:r>
            <a:endParaRPr lang="en-IN" sz="4000"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IN" sz="2800" dirty="0" smtClean="0">
                <a:latin typeface="Times New Roman" pitchFamily="18" charset="0"/>
                <a:cs typeface="Times New Roman" pitchFamily="18" charset="0"/>
              </a:rPr>
              <a:t>SQL is a standard language designed for accessing and managing data in Relational Database Management Systems (RDBMS). </a:t>
            </a:r>
          </a:p>
          <a:p>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What is rdbms?</a:t>
            </a:r>
          </a:p>
          <a:p>
            <a:pPr>
              <a:buNone/>
            </a:pPr>
            <a:r>
              <a:rPr lang="en-IN" sz="2800" dirty="0" smtClean="0">
                <a:latin typeface="Times New Roman" pitchFamily="18" charset="0"/>
                <a:cs typeface="Times New Roman" pitchFamily="18" charset="0"/>
              </a:rPr>
              <a:t>     a relational data base management system is data base management system(dbms),it is introduced by e.f.codd.</a:t>
            </a: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6).jpg"/>
          <p:cNvPicPr>
            <a:picLocks noChangeAspect="1"/>
          </p:cNvPicPr>
          <p:nvPr/>
        </p:nvPicPr>
        <p:blipFill>
          <a:blip r:embed="rId3" cstate="print"/>
          <a:stretch>
            <a:fillRect/>
          </a:stretch>
        </p:blipFill>
        <p:spPr>
          <a:xfrm>
            <a:off x="6553200" y="2590800"/>
            <a:ext cx="1014436" cy="1119187"/>
          </a:xfrm>
          <a:prstGeom prst="rect">
            <a:avLst/>
          </a:prstGeom>
        </p:spPr>
      </p:pic>
      <p:pic>
        <p:nvPicPr>
          <p:cNvPr id="7" name="Picture 6" descr="df.jpg"/>
          <p:cNvPicPr>
            <a:picLocks noChangeAspect="1"/>
          </p:cNvPicPr>
          <p:nvPr/>
        </p:nvPicPr>
        <p:blipFill>
          <a:blip r:embed="rId4" cstate="print"/>
          <a:stretch>
            <a:fillRect/>
          </a:stretch>
        </p:blipFill>
        <p:spPr>
          <a:xfrm>
            <a:off x="3581400" y="4953000"/>
            <a:ext cx="1319212" cy="1319212"/>
          </a:xfrm>
          <a:prstGeom prst="rect">
            <a:avLst/>
          </a:prstGeom>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Sub-Query in WHERE clause is basically used for conditions. i.e. if a condition has to be driven based on a value retrieved by query then we use sub query in where clause. </a:t>
            </a:r>
          </a:p>
          <a:p>
            <a:endParaRPr lang="en-IN"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SELECT empno, ename, sal, deptno FROM emp WHERE deptno IN(SELECT deptno FROM dept WHERE loc=’CHICAGO’); 	</a:t>
            </a: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t>SUB QUERY IN WHERE CLAUSE</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a:pPr>
            <a:r>
              <a:rPr lang="en-US" sz="2400" dirty="0" smtClean="0">
                <a:latin typeface="Times New Roman" pitchFamily="18" charset="0"/>
                <a:cs typeface="Times New Roman" pitchFamily="18" charset="0"/>
              </a:rPr>
              <a:t>In Single row sub query inner query will returns single value?</a:t>
            </a:r>
            <a:r>
              <a:rPr lang="en-IN" sz="2400" dirty="0" smtClean="0">
                <a:latin typeface="Times New Roman" pitchFamily="18" charset="0"/>
                <a:cs typeface="Times New Roman" pitchFamily="18" charset="0"/>
              </a:rPr>
              <a:t> (True/False)</a:t>
            </a:r>
          </a:p>
          <a:p>
            <a:pPr marL="514350" indent="-514350">
              <a:buAutoNum type="arabicParenR"/>
            </a:pPr>
            <a:endParaRPr lang="en-IN" sz="2400" dirty="0" smtClean="0">
              <a:latin typeface="Times New Roman" pitchFamily="18" charset="0"/>
              <a:cs typeface="Times New Roman" pitchFamily="18" charset="0"/>
            </a:endParaRPr>
          </a:p>
          <a:p>
            <a:pPr marL="514350" indent="-514350">
              <a:buAutoNum type="arabicParenR"/>
            </a:pPr>
            <a:r>
              <a:rPr lang="en-US" sz="2400" dirty="0" smtClean="0">
                <a:latin typeface="Times New Roman" pitchFamily="18" charset="0"/>
                <a:cs typeface="Times New Roman" pitchFamily="18" charset="0"/>
              </a:rPr>
              <a:t>Which of the following sub query has a relation between inner query and outer query?</a:t>
            </a:r>
          </a:p>
          <a:p>
            <a:pPr marL="514350" indent="-514350">
              <a:buAutoNum type="alphaLcParenR"/>
            </a:pPr>
            <a:r>
              <a:rPr lang="en-US" sz="2400" dirty="0" smtClean="0">
                <a:latin typeface="Times New Roman" pitchFamily="18" charset="0"/>
                <a:cs typeface="Times New Roman" pitchFamily="18" charset="0"/>
              </a:rPr>
              <a:t>Nested sub query</a:t>
            </a:r>
          </a:p>
          <a:p>
            <a:pPr marL="514350" indent="-514350">
              <a:buAutoNum type="alphaLcParenR"/>
            </a:pPr>
            <a:r>
              <a:rPr lang="en-US" sz="2400" dirty="0" smtClean="0">
                <a:latin typeface="Times New Roman" pitchFamily="18" charset="0"/>
                <a:cs typeface="Times New Roman" pitchFamily="18" charset="0"/>
              </a:rPr>
              <a:t>Co-related sub query</a:t>
            </a:r>
          </a:p>
        </p:txBody>
      </p:sp>
      <p:sp>
        <p:nvSpPr>
          <p:cNvPr id="4" name="Title 1"/>
          <p:cNvSpPr txBox="1">
            <a:spLocks/>
          </p:cNvSpPr>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7030A0"/>
                </a:solidFill>
                <a:effectLst/>
                <a:uLnTx/>
                <a:uFillTx/>
                <a:latin typeface="+mj-lt"/>
                <a:ea typeface="+mj-ea"/>
                <a:cs typeface="+mj-cs"/>
                <a:sym typeface="Arial" charset="0"/>
              </a:rPr>
              <a:t>Questions :</a:t>
            </a:r>
            <a:endParaRPr kumimoji="0" lang="en-US" sz="2800" b="1" i="0" u="none" strike="noStrike" kern="0" cap="none" spc="0" normalizeH="0" baseline="0" noProof="0" dirty="0">
              <a:ln>
                <a:noFill/>
              </a:ln>
              <a:solidFill>
                <a:srgbClr val="7030A0"/>
              </a:solidFill>
              <a:effectLst/>
              <a:uLnTx/>
              <a:uFillTx/>
              <a:latin typeface="+mj-lt"/>
              <a:ea typeface="+mj-ea"/>
              <a:cs typeface="+mj-cs"/>
              <a:sym typeface="Arial"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3) Multi row sub query output returns  always multiple values?</a:t>
            </a:r>
          </a:p>
          <a:p>
            <a:pPr marL="457200" indent="-457200">
              <a:buAutoNum type="alphaLcParenR"/>
            </a:pPr>
            <a:r>
              <a:rPr lang="en-US" sz="2400" dirty="0" smtClean="0">
                <a:latin typeface="Times New Roman" pitchFamily="18" charset="0"/>
                <a:cs typeface="Times New Roman" pitchFamily="18" charset="0"/>
              </a:rPr>
              <a:t>True</a:t>
            </a:r>
          </a:p>
          <a:p>
            <a:pPr marL="457200" indent="-457200">
              <a:buAutoNum type="alphaLcParenR"/>
            </a:pPr>
            <a:r>
              <a:rPr lang="en-US" sz="2400" dirty="0" smtClean="0">
                <a:latin typeface="Times New Roman" pitchFamily="18" charset="0"/>
                <a:cs typeface="Times New Roman" pitchFamily="18" charset="0"/>
              </a:rPr>
              <a:t>False </a:t>
            </a:r>
          </a:p>
          <a:p>
            <a:pPr marL="457200" indent="-457200">
              <a:buAutoNum type="alphaLcParenR"/>
            </a:pPr>
            <a:endParaRPr lang="en-US" sz="2400" dirty="0" smtClean="0">
              <a:latin typeface="Times New Roman" pitchFamily="18" charset="0"/>
              <a:cs typeface="Times New Roman" pitchFamily="18" charset="0"/>
            </a:endParaRPr>
          </a:p>
          <a:p>
            <a:pPr marL="457200" indent="-457200">
              <a:buAutoNum type="arabicParenR" startAt="4"/>
            </a:pPr>
            <a:r>
              <a:rPr lang="en-US" sz="2400" dirty="0" smtClean="0">
                <a:latin typeface="Times New Roman" pitchFamily="18" charset="0"/>
                <a:cs typeface="Times New Roman" pitchFamily="18" charset="0"/>
              </a:rPr>
              <a:t>How many SELECT clauses we can use in Nested sub query?</a:t>
            </a:r>
          </a:p>
          <a:p>
            <a:pPr marL="457200" indent="-457200">
              <a:buAutoNum type="alphaLcParenR"/>
            </a:pPr>
            <a:r>
              <a:rPr lang="en-US" sz="2400" dirty="0" smtClean="0">
                <a:latin typeface="Times New Roman" pitchFamily="18" charset="0"/>
                <a:cs typeface="Times New Roman" pitchFamily="18" charset="0"/>
              </a:rPr>
              <a:t>2</a:t>
            </a:r>
          </a:p>
          <a:p>
            <a:pPr marL="457200" indent="-457200">
              <a:buAutoNum type="alphaLcParenR"/>
            </a:pPr>
            <a:r>
              <a:rPr lang="en-US" sz="2400" dirty="0" smtClean="0">
                <a:latin typeface="Times New Roman" pitchFamily="18" charset="0"/>
                <a:cs typeface="Times New Roman" pitchFamily="18" charset="0"/>
              </a:rPr>
              <a:t>3</a:t>
            </a:r>
            <a:endParaRPr lang="en-IN" sz="2400" dirty="0" smtClean="0">
              <a:latin typeface="Times New Roman" pitchFamily="18" charset="0"/>
              <a:cs typeface="Times New Roman" pitchFamily="18" charset="0"/>
            </a:endParaRPr>
          </a:p>
          <a:p>
            <a:pPr marL="457200" indent="-457200">
              <a:buAutoNum type="alphaLcParenR"/>
            </a:pPr>
            <a:r>
              <a:rPr lang="en-US" sz="2400" dirty="0" smtClean="0">
                <a:latin typeface="Times New Roman" pitchFamily="18" charset="0"/>
                <a:cs typeface="Times New Roman" pitchFamily="18" charset="0"/>
              </a:rPr>
              <a:t>More than 3</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effectLst/>
                <a:latin typeface="Times New Roman" pitchFamily="18" charset="0"/>
                <a:cs typeface="Times New Roman" pitchFamily="18" charset="0"/>
              </a:rPr>
              <a:t>INDEXES</a:t>
            </a:r>
            <a:endParaRPr lang="en-IN" sz="36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481329"/>
            <a:ext cx="8229600" cy="3852671"/>
          </a:xfrm>
        </p:spPr>
        <p:txBody>
          <a:bodyPr>
            <a:normAutofit/>
          </a:bodyPr>
          <a:lstStyle/>
          <a:p>
            <a:pPr>
              <a:buFont typeface="Wingdings" pitchFamily="2" charset="2"/>
              <a:buChar char="ü"/>
            </a:pPr>
            <a:r>
              <a:rPr lang="en-IN" sz="2400" dirty="0" smtClean="0">
                <a:latin typeface="Arial" pitchFamily="34" charset="0"/>
                <a:cs typeface="Arial" pitchFamily="34" charset="0"/>
              </a:rPr>
              <a:t>INDEX is a pointer locates the physical address of data.</a:t>
            </a:r>
          </a:p>
          <a:p>
            <a:pPr>
              <a:buFont typeface="Wingdings" pitchFamily="2" charset="2"/>
              <a:buChar char="ü"/>
            </a:pPr>
            <a:r>
              <a:rPr lang="en-IN" sz="2400" dirty="0" smtClean="0">
                <a:latin typeface="Arial" pitchFamily="34" charset="0"/>
                <a:cs typeface="Arial" pitchFamily="34" charset="0"/>
              </a:rPr>
              <a:t>We will be creating indexes explicitly to speed up SQL statement execution on a table. </a:t>
            </a:r>
          </a:p>
          <a:p>
            <a:pPr>
              <a:buFont typeface="Wingdings" pitchFamily="2" charset="2"/>
              <a:buChar char="ü"/>
            </a:pPr>
            <a:r>
              <a:rPr lang="en-IN" sz="2400" dirty="0" smtClean="0">
                <a:latin typeface="Arial" pitchFamily="34" charset="0"/>
                <a:cs typeface="Arial" pitchFamily="34" charset="0"/>
              </a:rPr>
              <a:t>Indexes can be created on a single column or a group of columns. </a:t>
            </a:r>
          </a:p>
          <a:p>
            <a:pPr>
              <a:buFont typeface="Wingdings" pitchFamily="2" charset="2"/>
              <a:buChar char="ü"/>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jpg"/>
          <p:cNvPicPr>
            <a:picLocks noChangeAspect="1"/>
          </p:cNvPicPr>
          <p:nvPr/>
        </p:nvPicPr>
        <p:blipFill>
          <a:blip r:embed="rId4" cstate="print"/>
          <a:stretch>
            <a:fillRect/>
          </a:stretch>
        </p:blipFill>
        <p:spPr>
          <a:xfrm>
            <a:off x="1447800" y="4267200"/>
            <a:ext cx="2609850" cy="1752600"/>
          </a:xfrm>
          <a:prstGeom prst="rect">
            <a:avLst/>
          </a:prstGeom>
        </p:spPr>
      </p:pic>
      <p:pic>
        <p:nvPicPr>
          <p:cNvPr id="6" name="Picture 5" descr="contents_cover.jpg"/>
          <p:cNvPicPr>
            <a:picLocks noChangeAspect="1"/>
          </p:cNvPicPr>
          <p:nvPr/>
        </p:nvPicPr>
        <p:blipFill>
          <a:blip r:embed="rId5" cstate="print"/>
          <a:stretch>
            <a:fillRect/>
          </a:stretch>
        </p:blipFill>
        <p:spPr>
          <a:xfrm>
            <a:off x="5105400" y="4191000"/>
            <a:ext cx="2552700" cy="19718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cstate="print"/>
          <a:stretch>
            <a:fillRect/>
          </a:stretch>
        </p:blipFill>
        <p:spPr>
          <a:xfrm>
            <a:off x="3143240" y="1357298"/>
            <a:ext cx="5291032" cy="4572032"/>
          </a:xfrm>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smtClean="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cstate="print"/>
          <a:stretch>
            <a:fillRect/>
          </a:stretch>
        </p:blipFill>
        <p:spPr>
          <a:xfrm>
            <a:off x="3143240" y="1357298"/>
            <a:ext cx="5291032" cy="4572032"/>
          </a:xfrm>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smtClean="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pic>
        <p:nvPicPr>
          <p:cNvPr id="6" name="Picture 5" descr="INDEX.PNG"/>
          <p:cNvPicPr>
            <a:picLocks noChangeAspect="1"/>
          </p:cNvPicPr>
          <p:nvPr/>
        </p:nvPicPr>
        <p:blipFill>
          <a:blip r:embed="rId4" cstate="print"/>
          <a:stretch>
            <a:fillRect/>
          </a:stretch>
        </p:blipFill>
        <p:spPr>
          <a:xfrm>
            <a:off x="500034" y="2071678"/>
            <a:ext cx="1281225" cy="3429024"/>
          </a:xfrm>
          <a:prstGeom prst="rect">
            <a:avLst/>
          </a:prstGeom>
        </p:spPr>
      </p:pic>
      <p:sp>
        <p:nvSpPr>
          <p:cNvPr id="9" name="Rounded Rectangle 8"/>
          <p:cNvSpPr/>
          <p:nvPr/>
        </p:nvSpPr>
        <p:spPr>
          <a:xfrm>
            <a:off x="428596" y="5715016"/>
            <a:ext cx="235745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INDEX CREATED</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par>
                          <p:cTn id="8" fill="hold">
                            <p:stCondLst>
                              <p:cond delay="2000"/>
                            </p:stCondLst>
                            <p:childTnLst>
                              <p:par>
                                <p:cTn id="9" presetID="63" presetClass="path" presetSubtype="0" accel="50000" decel="50000" fill="hold" nodeType="afterEffect">
                                  <p:stCondLst>
                                    <p:cond delay="0"/>
                                  </p:stCondLst>
                                  <p:childTnLst>
                                    <p:animMotion origin="layout" path="M -2.77778E-6 4.91329E-6 L 0.2257 0.00046 " pathEditMode="relative" rAng="0" ptsTypes="AA">
                                      <p:cBhvr>
                                        <p:cTn id="10" dur="2000" fill="hold"/>
                                        <p:tgtEl>
                                          <p:spTgt spid="6"/>
                                        </p:tgtEl>
                                        <p:attrNameLst>
                                          <p:attrName>ppt_x</p:attrName>
                                          <p:attrName>ppt_y</p:attrName>
                                        </p:attrNameLst>
                                      </p:cBhvr>
                                      <p:rCtr x="113" y="0"/>
                                    </p:animMotion>
                                  </p:childTnLst>
                                </p:cTn>
                              </p:par>
                            </p:childTnLst>
                          </p:cTn>
                        </p:par>
                        <p:par>
                          <p:cTn id="11" fill="hold">
                            <p:stCondLst>
                              <p:cond delay="4000"/>
                            </p:stCondLst>
                            <p:childTnLst>
                              <p:par>
                                <p:cTn id="12" presetID="7"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INDEXES</a:t>
            </a:r>
            <a:endParaRPr lang="en-IN"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Unique index</a:t>
            </a:r>
          </a:p>
          <a:p>
            <a:r>
              <a:rPr lang="en-IN" dirty="0" smtClean="0">
                <a:latin typeface="Times New Roman" pitchFamily="18" charset="0"/>
                <a:cs typeface="Times New Roman" pitchFamily="18" charset="0"/>
              </a:rPr>
              <a:t>Non-unique index</a:t>
            </a:r>
          </a:p>
          <a:p>
            <a:r>
              <a:rPr lang="en-IN" dirty="0" smtClean="0">
                <a:latin typeface="Times New Roman" pitchFamily="18" charset="0"/>
                <a:cs typeface="Times New Roman" pitchFamily="18" charset="0"/>
              </a:rPr>
              <a:t>Composite index</a:t>
            </a:r>
          </a:p>
          <a:p>
            <a:r>
              <a:rPr lang="en-IN" dirty="0" smtClean="0">
                <a:latin typeface="Times New Roman" pitchFamily="18" charset="0"/>
                <a:cs typeface="Times New Roman" pitchFamily="18" charset="0"/>
              </a:rPr>
              <a:t>Function based index</a:t>
            </a:r>
          </a:p>
          <a:p>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itchFamily="18" charset="0"/>
                <a:cs typeface="Times New Roman" pitchFamily="18" charset="0"/>
              </a:rPr>
              <a:t>Unique index</a:t>
            </a:r>
            <a:endParaRPr lang="en-IN" sz="3200" dirty="0"/>
          </a:p>
        </p:txBody>
      </p:sp>
      <p:sp>
        <p:nvSpPr>
          <p:cNvPr id="3" name="Content Placeholder 2"/>
          <p:cNvSpPr>
            <a:spLocks noGrp="1"/>
          </p:cNvSpPr>
          <p:nvPr>
            <p:ph idx="1"/>
          </p:nvPr>
        </p:nvSpPr>
        <p:spPr/>
        <p:txBody>
          <a:bodyPr/>
          <a:lstStyle/>
          <a:p>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Unique index is also a part of indexes which guarantee that no two rows of a table have duplicate values in the columns that define the index. </a:t>
            </a:r>
          </a:p>
          <a:p>
            <a:r>
              <a:rPr lang="en-IN" sz="2400" b="0" dirty="0" smtClean="0">
                <a:latin typeface="Times New Roman" pitchFamily="18" charset="0"/>
                <a:cs typeface="Times New Roman" pitchFamily="18" charset="0"/>
              </a:rPr>
              <a:t> It will not allow duplicate values. </a:t>
            </a:r>
          </a:p>
          <a:p>
            <a:r>
              <a:rPr lang="en-IN" sz="2400" b="0" dirty="0" smtClean="0">
                <a:latin typeface="Times New Roman" pitchFamily="18" charset="0"/>
                <a:cs typeface="Times New Roman" pitchFamily="18" charset="0"/>
              </a:rPr>
              <a:t>Whenever we create unique index, internally unique constraint will get created and similarly when unique constraint is created unique index is created.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643050"/>
            <a:ext cx="8229600" cy="4525963"/>
          </a:xfrm>
        </p:spPr>
        <p:txBody>
          <a:bodyPr/>
          <a:lstStyle/>
          <a:p>
            <a:r>
              <a:rPr lang="en-IN" sz="2400" b="0" dirty="0" smtClean="0">
                <a:latin typeface="Times New Roman" pitchFamily="18" charset="0"/>
                <a:cs typeface="Times New Roman" pitchFamily="18" charset="0"/>
              </a:rPr>
              <a:t>CREATE UNIQUE INDEX </a:t>
            </a:r>
            <a:r>
              <a:rPr lang="en-IN" sz="2400" b="0" dirty="0" err="1" smtClean="0">
                <a:latin typeface="Times New Roman" pitchFamily="18" charset="0"/>
                <a:cs typeface="Times New Roman" pitchFamily="18" charset="0"/>
              </a:rPr>
              <a:t>loc_uniq_deptno</a:t>
            </a:r>
            <a:r>
              <a:rPr lang="en-IN" sz="2400" b="0" dirty="0" smtClean="0">
                <a:latin typeface="Times New Roman" pitchFamily="18" charset="0"/>
                <a:cs typeface="Times New Roman" pitchFamily="18" charset="0"/>
              </a:rPr>
              <a:t> ON dept (loc); 	</a:t>
            </a:r>
          </a:p>
          <a:p>
            <a:r>
              <a:rPr lang="en-IN" sz="2400" b="0" dirty="0" smtClean="0">
                <a:latin typeface="Times New Roman" pitchFamily="18" charset="0"/>
                <a:cs typeface="Times New Roman" pitchFamily="18" charset="0"/>
              </a:rPr>
              <a:t>INSERT INTO dept VALUES (50,'TESTING','CHICAGO'); 	</a:t>
            </a:r>
          </a:p>
          <a:p>
            <a:pPr>
              <a:buNone/>
            </a:pPr>
            <a:r>
              <a:rPr lang="en-IN" sz="2400" b="0" dirty="0" smtClean="0">
                <a:latin typeface="Times New Roman" pitchFamily="18" charset="0"/>
                <a:cs typeface="Times New Roman" pitchFamily="18" charset="0"/>
              </a:rPr>
              <a:t>* ERROR at line 1: </a:t>
            </a:r>
          </a:p>
          <a:p>
            <a:r>
              <a:rPr lang="fr-FR" sz="2400" b="0" dirty="0" smtClean="0">
                <a:latin typeface="Times New Roman" pitchFamily="18" charset="0"/>
                <a:cs typeface="Times New Roman" pitchFamily="18" charset="0"/>
              </a:rPr>
              <a:t>ORA-00001: UNIQUE CONSTRAINT (APPS.NA_IDX) </a:t>
            </a:r>
            <a:r>
              <a:rPr lang="fr-FR" sz="2400" b="0" dirty="0" err="1" smtClean="0">
                <a:latin typeface="Times New Roman" pitchFamily="18" charset="0"/>
                <a:cs typeface="Times New Roman" pitchFamily="18" charset="0"/>
              </a:rPr>
              <a:t>violated</a:t>
            </a:r>
            <a:r>
              <a:rPr lang="fr-FR" sz="2400" b="0" dirty="0" smtClean="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pic>
        <p:nvPicPr>
          <p:cNvPr id="4" name="Picture 3" descr="Capture4.PNG"/>
          <p:cNvPicPr>
            <a:picLocks noChangeAspect="1"/>
          </p:cNvPicPr>
          <p:nvPr/>
        </p:nvPicPr>
        <p:blipFill>
          <a:blip r:embed="rId2" cstate="print"/>
          <a:stretch>
            <a:fillRect/>
          </a:stretch>
        </p:blipFill>
        <p:spPr>
          <a:xfrm>
            <a:off x="5429256" y="4214818"/>
            <a:ext cx="3505690" cy="1924319"/>
          </a:xfrm>
          <a:prstGeom prst="rect">
            <a:avLst/>
          </a:prstGeom>
        </p:spPr>
      </p:pic>
      <p:cxnSp>
        <p:nvCxnSpPr>
          <p:cNvPr id="8" name="Straight Arrow Connector 7"/>
          <p:cNvCxnSpPr/>
          <p:nvPr/>
        </p:nvCxnSpPr>
        <p:spPr>
          <a:xfrm rot="16200000" flipH="1">
            <a:off x="6572264" y="3500438"/>
            <a:ext cx="2214578"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dropping index </a:t>
            </a:r>
            <a:endParaRPr lang="en-IN" dirty="0"/>
          </a:p>
        </p:txBody>
      </p:sp>
      <p:sp>
        <p:nvSpPr>
          <p:cNvPr id="3" name="Content Placeholder 2"/>
          <p:cNvSpPr>
            <a:spLocks noGrp="1"/>
          </p:cNvSpPr>
          <p:nvPr>
            <p:ph idx="1"/>
          </p:nvPr>
        </p:nvSpPr>
        <p:spPr>
          <a:xfrm>
            <a:off x="428596" y="1500174"/>
            <a:ext cx="8229600" cy="3714777"/>
          </a:xfrm>
        </p:spPr>
        <p:txBody>
          <a:bodyPr/>
          <a:lstStyle/>
          <a:p>
            <a:pPr>
              <a:buNone/>
            </a:pPr>
            <a:endParaRPr lang="en-US" sz="2400" b="0" dirty="0" smtClean="0">
              <a:latin typeface="Times New Roman" pitchFamily="18" charset="0"/>
              <a:cs typeface="Times New Roman" pitchFamily="18" charset="0"/>
            </a:endParaRPr>
          </a:p>
          <a:p>
            <a:pPr>
              <a:buNone/>
            </a:pPr>
            <a:r>
              <a:rPr lang="en-US" sz="2400" b="0" dirty="0" smtClean="0">
                <a:latin typeface="Times New Roman" pitchFamily="18" charset="0"/>
                <a:cs typeface="Times New Roman" pitchFamily="18" charset="0"/>
              </a:rPr>
              <a:t>Syntax:Drop index &lt;index_name&gt;;</a:t>
            </a:r>
          </a:p>
          <a:p>
            <a:endParaRPr lang="en-US" sz="2400" b="0" dirty="0" smtClean="0">
              <a:latin typeface="Times New Roman" pitchFamily="18" charset="0"/>
              <a:cs typeface="Times New Roman" pitchFamily="18" charset="0"/>
            </a:endParaRPr>
          </a:p>
          <a:p>
            <a:pPr>
              <a:buNone/>
            </a:pPr>
            <a:r>
              <a:rPr lang="en-US" sz="2400" b="0" dirty="0" smtClean="0">
                <a:latin typeface="Times New Roman" pitchFamily="18" charset="0"/>
                <a:cs typeface="Times New Roman" pitchFamily="18" charset="0"/>
              </a:rPr>
              <a:t>Example:</a:t>
            </a:r>
          </a:p>
          <a:p>
            <a:pPr>
              <a:buNone/>
            </a:pPr>
            <a:endParaRPr lang="en-US" sz="2400" b="0" dirty="0" smtClean="0">
              <a:latin typeface="Times New Roman" pitchFamily="18" charset="0"/>
              <a:cs typeface="Times New Roman" pitchFamily="18" charset="0"/>
            </a:endParaRPr>
          </a:p>
          <a:p>
            <a:pPr>
              <a:buFont typeface="Wingdings" pitchFamily="2" charset="2"/>
              <a:buChar char="Ø"/>
            </a:pPr>
            <a:r>
              <a:rPr lang="en-IN" sz="2400" b="0" dirty="0" smtClean="0">
                <a:latin typeface="Times New Roman" pitchFamily="18" charset="0"/>
                <a:cs typeface="Times New Roman" pitchFamily="18" charset="0"/>
              </a:rPr>
              <a:t>DROP INDEX </a:t>
            </a:r>
            <a:r>
              <a:rPr lang="en-IN" sz="2400" b="0" dirty="0" smtClean="0">
                <a:solidFill>
                  <a:srgbClr val="C00000"/>
                </a:solidFill>
                <a:latin typeface="Times New Roman" pitchFamily="18" charset="0"/>
                <a:cs typeface="Times New Roman" pitchFamily="18" charset="0"/>
              </a:rPr>
              <a:t>idx7</a:t>
            </a:r>
            <a:r>
              <a:rPr lang="en-IN" sz="2400" b="0" dirty="0" smtClean="0">
                <a:latin typeface="Times New Roman" pitchFamily="18" charset="0"/>
                <a:cs typeface="Times New Roman" pitchFamily="18" charset="0"/>
              </a:rPr>
              <a:t>; </a:t>
            </a:r>
          </a:p>
          <a:p>
            <a:pPr>
              <a:buNone/>
            </a:pPr>
            <a:endParaRPr lang="en-IN" sz="2400" b="0" dirty="0" smtClean="0">
              <a:latin typeface="Times New Roman" pitchFamily="18" charset="0"/>
              <a:cs typeface="Times New Roman" pitchFamily="18" charset="0"/>
            </a:endParaRPr>
          </a:p>
          <a:p>
            <a:pPr>
              <a:buNone/>
            </a:pPr>
            <a:r>
              <a:rPr lang="en-IN" sz="2400" b="0" dirty="0" smtClean="0">
                <a:latin typeface="Times New Roman" pitchFamily="18" charset="0"/>
                <a:cs typeface="Times New Roman" pitchFamily="18" charset="0"/>
              </a:rPr>
              <a:t>--index dropped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676400"/>
            <a:ext cx="7848600" cy="3733799"/>
          </a:xfrm>
        </p:spPr>
        <p:txBody>
          <a:bodyPr/>
          <a:lstStyle/>
          <a:p>
            <a:pPr algn="just">
              <a:buNone/>
            </a:pPr>
            <a:r>
              <a:rPr lang="en-IN" sz="2400" dirty="0" smtClean="0">
                <a:solidFill>
                  <a:schemeClr val="tx1"/>
                </a:solidFill>
                <a:latin typeface="Times New Roman" pitchFamily="18" charset="0"/>
                <a:cs typeface="Times New Roman" pitchFamily="18" charset="0"/>
              </a:rPr>
              <a:t>USER</a:t>
            </a:r>
            <a:r>
              <a:rPr lang="en-IN" sz="2400" dirty="0" smtClean="0">
                <a:latin typeface="Times New Roman" pitchFamily="18" charset="0"/>
                <a:cs typeface="Times New Roman" pitchFamily="18" charset="0"/>
              </a:rPr>
              <a:t>   </a:t>
            </a:r>
          </a:p>
          <a:p>
            <a:pPr algn="just">
              <a:buNone/>
            </a:pPr>
            <a:r>
              <a:rPr lang="en-IN" sz="2400" dirty="0" smtClean="0">
                <a:latin typeface="Times New Roman" pitchFamily="18" charset="0"/>
                <a:cs typeface="Times New Roman" pitchFamily="18" charset="0"/>
              </a:rPr>
              <a:t>a user is someone who can connect to a database and create different database objects. However the user should have necessary privileges to connect and create</a:t>
            </a:r>
            <a:r>
              <a:rPr lang="en-IN" sz="2400" i="1" dirty="0" smtClean="0"/>
              <a:t>.</a:t>
            </a:r>
          </a:p>
          <a:p>
            <a:pPr algn="just">
              <a:buNone/>
            </a:pPr>
            <a:endParaRPr lang="en-IN" sz="2400" b="1"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IN" sz="2400" b="1" dirty="0" smtClean="0">
                <a:solidFill>
                  <a:schemeClr val="tx1">
                    <a:lumMod val="85000"/>
                    <a:lumOff val="15000"/>
                  </a:schemeClr>
                </a:solidFill>
                <a:latin typeface="Times New Roman" pitchFamily="18" charset="0"/>
                <a:cs typeface="Times New Roman" pitchFamily="18" charset="0"/>
              </a:rPr>
              <a:t>SCHEMA</a:t>
            </a: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All the objects that user owns are collectively called as </a:t>
            </a:r>
          </a:p>
          <a:p>
            <a:pPr algn="just">
              <a:buNone/>
            </a:pPr>
            <a:r>
              <a:rPr lang="en-IN" sz="2400" dirty="0" smtClean="0">
                <a:latin typeface="Times New Roman" pitchFamily="18" charset="0"/>
                <a:cs typeface="Times New Roman" pitchFamily="18" charset="0"/>
              </a:rPr>
              <a:t> schema</a:t>
            </a:r>
            <a:r>
              <a:rPr lang="en-IN" sz="2400" dirty="0" smtClean="0"/>
              <a:t>. </a:t>
            </a:r>
            <a:endParaRPr lang="en-IN" sz="2400" b="1" u="sng"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itchFamily="18" charset="0"/>
                <a:cs typeface="Times New Roman" pitchFamily="18" charset="0"/>
              </a:rPr>
              <a:t>Non-unique index</a:t>
            </a:r>
            <a:endParaRPr lang="en-IN" sz="3200" dirty="0"/>
          </a:p>
        </p:txBody>
      </p:sp>
      <p:sp>
        <p:nvSpPr>
          <p:cNvPr id="3" name="Content Placeholder 2"/>
          <p:cNvSpPr>
            <a:spLocks noGrp="1"/>
          </p:cNvSpPr>
          <p:nvPr>
            <p:ph idx="1"/>
          </p:nvPr>
        </p:nvSpPr>
        <p:spPr>
          <a:xfrm>
            <a:off x="357158" y="1357298"/>
            <a:ext cx="8229600" cy="4525963"/>
          </a:xfrm>
        </p:spPr>
        <p:txBody>
          <a:bodyPr/>
          <a:lstStyle/>
          <a:p>
            <a:endParaRPr lang="en-IN" sz="2400" b="0" dirty="0" smtClean="0"/>
          </a:p>
          <a:p>
            <a:r>
              <a:rPr lang="en-IN" sz="2400" b="0" dirty="0" smtClean="0"/>
              <a:t>Non unique index does not impose any restrictions on column values. </a:t>
            </a:r>
          </a:p>
          <a:p>
            <a:r>
              <a:rPr lang="fr-FR" sz="2400" b="0" dirty="0" smtClean="0"/>
              <a:t>NON Unique index- indexes duplicate values. </a:t>
            </a:r>
          </a:p>
          <a:p>
            <a:endParaRPr lang="en-US" sz="2400" b="0" dirty="0" smtClean="0"/>
          </a:p>
          <a:p>
            <a:endParaRPr lang="en-US" sz="2400" b="0" dirty="0" smtClean="0"/>
          </a:p>
          <a:p>
            <a:pPr>
              <a:buFont typeface="Wingdings" pitchFamily="2" charset="2"/>
              <a:buChar char="Ø"/>
            </a:pPr>
            <a:r>
              <a:rPr lang="en-IN" sz="2400" dirty="0" smtClean="0">
                <a:latin typeface="Times New Roman" pitchFamily="18" charset="0"/>
                <a:cs typeface="Times New Roman" pitchFamily="18" charset="0"/>
              </a:rPr>
              <a:t>CREATE INDEX na_non_job ON emp (job); </a:t>
            </a:r>
            <a:r>
              <a:rPr lang="en-IN" sz="2400" dirty="0" smtClean="0"/>
              <a:t>	</a:t>
            </a:r>
          </a:p>
          <a:p>
            <a:pPr>
              <a:buNone/>
            </a:pPr>
            <a:endParaRPr lang="en-US" sz="2400" b="0" dirty="0" smtClean="0"/>
          </a:p>
          <a:p>
            <a:pPr>
              <a:buNone/>
            </a:pPr>
            <a:r>
              <a:rPr lang="en-US" sz="2400" b="0" dirty="0" smtClean="0"/>
              <a:t>--index created</a:t>
            </a:r>
            <a:endParaRPr lang="en-IN" sz="2400" b="0" dirty="0"/>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itchFamily="18" charset="0"/>
                <a:cs typeface="Times New Roman" pitchFamily="18" charset="0"/>
              </a:rPr>
              <a:t>Composite index</a:t>
            </a:r>
            <a:endParaRPr lang="en-IN" sz="3200" dirty="0"/>
          </a:p>
        </p:txBody>
      </p:sp>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Composite index is an index created on multiple columns (It allows maximum 32 columns). </a:t>
            </a:r>
          </a:p>
          <a:p>
            <a:r>
              <a:rPr lang="en-IN" sz="2400" b="0" dirty="0" smtClean="0">
                <a:latin typeface="Times New Roman" pitchFamily="18" charset="0"/>
                <a:cs typeface="Times New Roman" pitchFamily="18" charset="0"/>
              </a:rPr>
              <a:t>Columns in a composite index can appear in any order and need not be adjacent columns of the table. </a:t>
            </a:r>
          </a:p>
          <a:p>
            <a:endParaRPr lang="en-US" sz="2400" b="0" dirty="0" smtClean="0">
              <a:latin typeface="Times New Roman" pitchFamily="18" charset="0"/>
              <a:cs typeface="Times New Roman" pitchFamily="18" charset="0"/>
            </a:endParaRPr>
          </a:p>
          <a:p>
            <a:endParaRPr lang="en-US" sz="2400" b="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CREATE INDEX na_comp_idx ON emp(hiredate, sal) 	</a:t>
            </a:r>
          </a:p>
          <a:p>
            <a:pPr>
              <a:buNone/>
            </a:pPr>
            <a:r>
              <a:rPr lang="en-US" sz="2400" b="0" dirty="0" smtClean="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itchFamily="18" charset="0"/>
                <a:cs typeface="Times New Roman" pitchFamily="18" charset="0"/>
              </a:rPr>
              <a:t>Function based index</a:t>
            </a:r>
            <a:endParaRPr lang="en-IN" sz="3200" dirty="0"/>
          </a:p>
        </p:txBody>
      </p:sp>
      <p:sp>
        <p:nvSpPr>
          <p:cNvPr id="3" name="Content Placeholder 2"/>
          <p:cNvSpPr>
            <a:spLocks noGrp="1"/>
          </p:cNvSpPr>
          <p:nvPr>
            <p:ph idx="1"/>
          </p:nvPr>
        </p:nvSpPr>
        <p:spPr>
          <a:xfrm>
            <a:off x="428596" y="1285860"/>
            <a:ext cx="8229600" cy="4525963"/>
          </a:xfrm>
        </p:spPr>
        <p:txBody>
          <a:bodyPr/>
          <a:lstStyle/>
          <a:p>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Function based index is a index which is based on function instead of a column. </a:t>
            </a:r>
          </a:p>
          <a:p>
            <a:r>
              <a:rPr lang="en-IN" sz="2400" b="0" dirty="0" smtClean="0">
                <a:latin typeface="Times New Roman" pitchFamily="18" charset="0"/>
                <a:cs typeface="Times New Roman" pitchFamily="18" charset="0"/>
              </a:rPr>
              <a:t>We use Function based index to improve performance whenever we have functions used in the SELECT and WHERE clause. </a:t>
            </a:r>
          </a:p>
          <a:p>
            <a:endParaRPr lang="en-US" sz="2400" b="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CREATE INDEX na_fbi_job ON emp (UPPER (job)); 	</a:t>
            </a:r>
          </a:p>
          <a:p>
            <a:pPr>
              <a:buNone/>
            </a:pPr>
            <a:r>
              <a:rPr lang="en-US" sz="2400" b="0" dirty="0" smtClean="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736"/>
            <a:ext cx="8229600" cy="4525963"/>
          </a:xfrm>
        </p:spPr>
        <p:txBody>
          <a:bodyPr/>
          <a:lstStyle/>
          <a:p>
            <a:pPr>
              <a:buNone/>
            </a:pPr>
            <a:r>
              <a:rPr lang="en-US" sz="2400" dirty="0" smtClean="0">
                <a:latin typeface="Times New Roman" pitchFamily="18" charset="0"/>
                <a:cs typeface="Times New Roman" pitchFamily="18" charset="0"/>
              </a:rPr>
              <a:t>Example:</a:t>
            </a:r>
            <a:endParaRPr lang="en-IN" sz="2400" dirty="0" smtClean="0">
              <a:latin typeface="Times New Roman" pitchFamily="18" charset="0"/>
              <a:cs typeface="Times New Roman" pitchFamily="18" charset="0"/>
            </a:endParaRPr>
          </a:p>
          <a:p>
            <a:pPr>
              <a:buFont typeface="Wingdings" pitchFamily="2" charset="2"/>
              <a:buChar char="§"/>
            </a:pPr>
            <a:r>
              <a:rPr lang="en-IN" sz="2400" dirty="0" smtClean="0">
                <a:latin typeface="Times New Roman" pitchFamily="18" charset="0"/>
                <a:cs typeface="Times New Roman" pitchFamily="18" charset="0"/>
              </a:rPr>
              <a:t>SELECT *FROM emp WHERE UPPER (job) =’MANAGER’; 	</a:t>
            </a:r>
          </a:p>
          <a:p>
            <a:endParaRPr lang="en-US" sz="2400" dirty="0" smtClean="0">
              <a:latin typeface="Times New Roman" pitchFamily="18" charset="0"/>
              <a:cs typeface="Times New Roman" pitchFamily="18" charset="0"/>
            </a:endParaRPr>
          </a:p>
          <a:p>
            <a:pPr>
              <a:buFont typeface="Wingdings" pitchFamily="2" charset="2"/>
              <a:buChar char="Ø"/>
            </a:pPr>
            <a:r>
              <a:rPr lang="en-IN" sz="2400" b="0" dirty="0" smtClean="0">
                <a:latin typeface="Times New Roman" pitchFamily="18" charset="0"/>
                <a:cs typeface="Times New Roman" pitchFamily="18" charset="0"/>
              </a:rPr>
              <a:t>We can not create index by using more than one function. </a:t>
            </a:r>
          </a:p>
          <a:p>
            <a:pPr>
              <a:buFont typeface="Wingdings" pitchFamily="2" charset="2"/>
              <a:buChar char="Ø"/>
            </a:pPr>
            <a:endParaRPr lang="en-US" sz="2400" b="0" dirty="0" smtClean="0">
              <a:latin typeface="Times New Roman" pitchFamily="18" charset="0"/>
              <a:cs typeface="Times New Roman" pitchFamily="18" charset="0"/>
            </a:endParaRPr>
          </a:p>
          <a:p>
            <a:pPr>
              <a:buFont typeface="Wingdings" pitchFamily="2" charset="2"/>
              <a:buChar char="§"/>
            </a:pPr>
            <a:r>
              <a:rPr lang="en-IN" sz="2400" dirty="0" smtClean="0">
                <a:latin typeface="Times New Roman" pitchFamily="18" charset="0"/>
                <a:cs typeface="Times New Roman" pitchFamily="18" charset="0"/>
              </a:rPr>
              <a:t>DROP INDEX idx4; </a:t>
            </a:r>
            <a:r>
              <a:rPr lang="en-IN" sz="2400" dirty="0" smtClean="0"/>
              <a:t>	</a:t>
            </a:r>
          </a:p>
          <a:p>
            <a:pPr>
              <a:buNone/>
            </a:pPr>
            <a:r>
              <a:rPr lang="en-US" sz="2400" b="0" dirty="0" smtClean="0">
                <a:latin typeface="Times New Roman" pitchFamily="18" charset="0"/>
                <a:cs typeface="Times New Roman" pitchFamily="18" charset="0"/>
              </a:rPr>
              <a:t> --index dropped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smtClean="0">
                <a:latin typeface="Times New Roman" pitchFamily="18" charset="0"/>
                <a:cs typeface="Times New Roman" pitchFamily="18" charset="0"/>
              </a:rPr>
              <a:t>Which constraint will automatically  created when we use Unique index?</a:t>
            </a:r>
          </a:p>
          <a:p>
            <a:pPr marL="514350" indent="-514350">
              <a:buAutoNum type="alphaLcParenR"/>
            </a:pPr>
            <a:r>
              <a:rPr lang="en-US" sz="2400" dirty="0" smtClean="0">
                <a:latin typeface="Times New Roman" pitchFamily="18" charset="0"/>
                <a:cs typeface="Times New Roman" pitchFamily="18" charset="0"/>
              </a:rPr>
              <a:t>Primary key</a:t>
            </a:r>
          </a:p>
          <a:p>
            <a:pPr marL="514350" indent="-514350">
              <a:buAutoNum type="alphaLcParenR"/>
            </a:pPr>
            <a:r>
              <a:rPr lang="en-US" sz="2400" dirty="0" smtClean="0">
                <a:latin typeface="Times New Roman" pitchFamily="18" charset="0"/>
                <a:cs typeface="Times New Roman" pitchFamily="18" charset="0"/>
              </a:rPr>
              <a:t>Unique key</a:t>
            </a:r>
          </a:p>
          <a:p>
            <a:pPr marL="514350" indent="-514350">
              <a:buNone/>
            </a:pPr>
            <a:endParaRPr lang="en-US" sz="2400" dirty="0" smtClean="0">
              <a:latin typeface="Times New Roman" pitchFamily="18" charset="0"/>
              <a:cs typeface="Times New Roman" pitchFamily="18" charset="0"/>
            </a:endParaRPr>
          </a:p>
          <a:p>
            <a:pPr marL="514350" indent="-514350">
              <a:buAutoNum type="arabicPeriod" startAt="2"/>
            </a:pPr>
            <a:r>
              <a:rPr lang="en-US" sz="2400" dirty="0" smtClean="0">
                <a:latin typeface="Times New Roman" pitchFamily="18" charset="0"/>
                <a:cs typeface="Times New Roman" pitchFamily="18" charset="0"/>
              </a:rPr>
              <a:t>How many functions we can use in function based index?</a:t>
            </a:r>
          </a:p>
          <a:p>
            <a:pPr marL="514350" indent="-514350">
              <a:buAutoNum type="alphaLcParenR"/>
            </a:pPr>
            <a:r>
              <a:rPr lang="en-US" sz="2400" dirty="0" smtClean="0">
                <a:latin typeface="Times New Roman" pitchFamily="18" charset="0"/>
                <a:cs typeface="Times New Roman" pitchFamily="18" charset="0"/>
              </a:rPr>
              <a:t>1</a:t>
            </a:r>
          </a:p>
          <a:p>
            <a:pPr marL="514350" indent="-514350">
              <a:buAutoNum type="alphaLcParenR"/>
            </a:pPr>
            <a:r>
              <a:rPr lang="en-US" sz="2400" dirty="0" smtClean="0">
                <a:latin typeface="Times New Roman" pitchFamily="18" charset="0"/>
                <a:cs typeface="Times New Roman" pitchFamily="18" charset="0"/>
              </a:rPr>
              <a:t>2</a:t>
            </a:r>
          </a:p>
          <a:p>
            <a:pPr marL="514350" indent="-514350">
              <a:buAutoNum type="alphaLcParenR"/>
            </a:pPr>
            <a:r>
              <a:rPr lang="en-US" sz="2400" dirty="0" smtClean="0">
                <a:latin typeface="Times New Roman" pitchFamily="18" charset="0"/>
                <a:cs typeface="Times New Roman" pitchFamily="18" charset="0"/>
              </a:rPr>
              <a:t>More than 2</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dirty="0" smtClean="0">
                <a:solidFill>
                  <a:srgbClr val="7030A0"/>
                </a:solidFill>
              </a:rPr>
              <a:t>Questions:</a:t>
            </a:r>
            <a:endParaRPr lang="en-US" dirty="0">
              <a:solidFill>
                <a:srgbClr val="7030A0"/>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3) How many columns can have same index?</a:t>
            </a:r>
          </a:p>
          <a:p>
            <a:pPr marL="514350" indent="-514350">
              <a:buAutoNum type="alphaLcParenR"/>
            </a:pPr>
            <a:r>
              <a:rPr lang="en-US" sz="2400" dirty="0" smtClean="0">
                <a:latin typeface="Times New Roman" pitchFamily="18" charset="0"/>
                <a:cs typeface="Times New Roman" pitchFamily="18" charset="0"/>
              </a:rPr>
              <a:t>128</a:t>
            </a:r>
          </a:p>
          <a:p>
            <a:pPr marL="514350" indent="-514350">
              <a:buAutoNum type="alphaLcParenR"/>
            </a:pPr>
            <a:r>
              <a:rPr lang="en-US" sz="2400" dirty="0" smtClean="0">
                <a:latin typeface="Times New Roman" pitchFamily="18" charset="0"/>
                <a:cs typeface="Times New Roman" pitchFamily="18" charset="0"/>
              </a:rPr>
              <a:t>32</a:t>
            </a:r>
          </a:p>
          <a:p>
            <a:pPr marL="514350" indent="-514350">
              <a:buAutoNum type="alphaLcParenR"/>
            </a:pPr>
            <a:r>
              <a:rPr lang="en-US" sz="2400" dirty="0" smtClean="0">
                <a:latin typeface="Times New Roman" pitchFamily="18" charset="0"/>
                <a:cs typeface="Times New Roman" pitchFamily="18" charset="0"/>
              </a:rPr>
              <a:t>64</a:t>
            </a:r>
          </a:p>
          <a:p>
            <a:pPr marL="514350" indent="-514350">
              <a:buAutoNum type="alphaLcParenR"/>
            </a:pPr>
            <a:r>
              <a:rPr lang="en-US" sz="2400" dirty="0" smtClean="0">
                <a:latin typeface="Times New Roman" pitchFamily="18" charset="0"/>
                <a:cs typeface="Times New Roman" pitchFamily="18" charset="0"/>
              </a:rPr>
              <a:t>None of these</a:t>
            </a:r>
          </a:p>
          <a:p>
            <a:pPr marL="514350" indent="-514350">
              <a:buNone/>
            </a:pPr>
            <a:endParaRPr lang="en-US" sz="2400" dirty="0" smtClean="0">
              <a:latin typeface="Times New Roman" pitchFamily="18" charset="0"/>
              <a:cs typeface="Times New Roman" pitchFamily="18" charset="0"/>
            </a:endParaRPr>
          </a:p>
          <a:p>
            <a:pPr marL="514350" indent="-514350">
              <a:buAutoNum type="arabicParenR" startAt="4"/>
            </a:pPr>
            <a:r>
              <a:rPr lang="en-US" sz="2400" dirty="0" smtClean="0">
                <a:latin typeface="Times New Roman" pitchFamily="18" charset="0"/>
                <a:cs typeface="Times New Roman" pitchFamily="18" charset="0"/>
              </a:rPr>
              <a:t>Non – unique index allows duplicate values?</a:t>
            </a:r>
          </a:p>
          <a:p>
            <a:pPr marL="514350" indent="-514350">
              <a:buAutoNum type="alphaLcParenR"/>
            </a:pPr>
            <a:r>
              <a:rPr lang="en-US" sz="2400" dirty="0" smtClean="0">
                <a:latin typeface="Times New Roman" pitchFamily="18" charset="0"/>
                <a:cs typeface="Times New Roman" pitchFamily="18" charset="0"/>
              </a:rPr>
              <a:t>True</a:t>
            </a:r>
          </a:p>
          <a:p>
            <a:pPr marL="514350" indent="-514350">
              <a:buAutoNum type="alphaLcParenR"/>
            </a:pPr>
            <a:r>
              <a:rPr lang="en-US" sz="2400" dirty="0" smtClean="0">
                <a:latin typeface="Times New Roman" pitchFamily="18" charset="0"/>
                <a:cs typeface="Times New Roman" pitchFamily="18" charset="0"/>
              </a:rPr>
              <a:t>False </a:t>
            </a:r>
            <a:endParaRPr lang="en-IN" sz="2400" dirty="0">
              <a:latin typeface="Times New Roman" pitchFamily="18" charset="0"/>
              <a:cs typeface="Times New Roman" pitchFamily="18"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effectLst/>
                <a:latin typeface="Times New Roman" pitchFamily="18" charset="0"/>
                <a:cs typeface="Times New Roman" pitchFamily="18" charset="0"/>
              </a:rPr>
              <a:t>SYNONYMS</a:t>
            </a:r>
            <a:endParaRPr lang="en-IN" sz="36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A synonym is a database object, which is used as an alias for a table, view or sequence.</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Synonym basically allows us to create a pointer to an object that exists in different schema. </a:t>
            </a: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SYNONYMS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IN" dirty="0" smtClean="0">
                <a:latin typeface="Times New Roman" pitchFamily="18" charset="0"/>
                <a:cs typeface="Times New Roman" pitchFamily="18" charset="0"/>
              </a:rPr>
              <a:t>Public </a:t>
            </a:r>
          </a:p>
          <a:p>
            <a:pPr>
              <a:buFont typeface="Courier New" pitchFamily="49" charset="0"/>
              <a:buChar char="o"/>
            </a:pPr>
            <a:r>
              <a:rPr lang="en-IN" dirty="0" smtClean="0">
                <a:latin typeface="Times New Roman" pitchFamily="18" charset="0"/>
                <a:cs typeface="Times New Roman" pitchFamily="18" charset="0"/>
              </a:rPr>
              <a:t>Private   </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Syntax : </a:t>
            </a:r>
          </a:p>
          <a:p>
            <a:pPr>
              <a:buNone/>
            </a:pPr>
            <a:r>
              <a:rPr lang="en-IN" dirty="0" smtClean="0">
                <a:latin typeface="Times New Roman" pitchFamily="18" charset="0"/>
                <a:cs typeface="Times New Roman" pitchFamily="18" charset="0"/>
              </a:rPr>
              <a:t>	create  [</a:t>
            </a:r>
            <a:r>
              <a:rPr lang="en-IN" dirty="0" smtClean="0">
                <a:solidFill>
                  <a:srgbClr val="C00000"/>
                </a:solidFill>
                <a:latin typeface="Times New Roman" pitchFamily="18" charset="0"/>
                <a:cs typeface="Times New Roman" pitchFamily="18" charset="0"/>
              </a:rPr>
              <a:t>public</a:t>
            </a:r>
            <a:r>
              <a:rPr lang="en-IN" dirty="0" smtClean="0">
                <a:latin typeface="Times New Roman" pitchFamily="18" charset="0"/>
                <a:cs typeface="Times New Roman" pitchFamily="18" charset="0"/>
              </a:rPr>
              <a:t>]synonym syn_name for scott.emp;</a:t>
            </a:r>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SYNONYMS</a:t>
            </a:r>
            <a:endParaRPr lang="en-IN" dirty="0"/>
          </a:p>
        </p:txBody>
      </p:sp>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Private synonym is available to the particular user who creates. </a:t>
            </a:r>
          </a:p>
          <a:p>
            <a:r>
              <a:rPr lang="en-IN" sz="2400" b="0" dirty="0" smtClean="0">
                <a:latin typeface="Times New Roman" pitchFamily="18" charset="0"/>
                <a:cs typeface="Times New Roman" pitchFamily="18" charset="0"/>
              </a:rPr>
              <a:t>Public synonym is created by DBA which is available to all the users. </a:t>
            </a:r>
          </a:p>
          <a:p>
            <a:endParaRPr lang="en-US" sz="2400" b="0" dirty="0" smtClean="0">
              <a:latin typeface="Times New Roman" pitchFamily="18" charset="0"/>
              <a:cs typeface="Times New Roman" pitchFamily="18" charset="0"/>
            </a:endParaRPr>
          </a:p>
          <a:p>
            <a:pPr>
              <a:buFont typeface="Wingdings" pitchFamily="2" charset="2"/>
              <a:buChar char="Ø"/>
            </a:pPr>
            <a:r>
              <a:rPr lang="en-IN" sz="2400" b="0" i="1" dirty="0" smtClean="0">
                <a:latin typeface="Times New Roman" pitchFamily="18" charset="0"/>
                <a:cs typeface="Times New Roman" pitchFamily="18" charset="0"/>
              </a:rPr>
              <a:t>Advantages:- </a:t>
            </a:r>
          </a:p>
          <a:p>
            <a:r>
              <a:rPr lang="en-IN" sz="2400" b="0" dirty="0" smtClean="0">
                <a:latin typeface="Times New Roman" pitchFamily="18" charset="0"/>
                <a:cs typeface="Times New Roman" pitchFamily="18" charset="0"/>
              </a:rPr>
              <a:t>Hide the name and owner of the object. </a:t>
            </a:r>
          </a:p>
          <a:p>
            <a:r>
              <a:rPr lang="en-IN" sz="2400" b="0" dirty="0" smtClean="0">
                <a:latin typeface="Times New Roman" pitchFamily="18" charset="0"/>
                <a:cs typeface="Times New Roman" pitchFamily="18" charset="0"/>
              </a:rPr>
              <a:t>Provides location transparency for remote objects of a distributed database. </a:t>
            </a:r>
          </a:p>
          <a:p>
            <a:endParaRPr lang="en-IN" sz="2400" b="0" dirty="0" smtClean="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714908"/>
          </a:xfrm>
        </p:spPr>
        <p:txBody>
          <a:bodyPr/>
          <a:lstStyle/>
          <a:p>
            <a:pPr>
              <a:buNone/>
            </a:pPr>
            <a:r>
              <a:rPr lang="en-US" sz="2400" b="0" dirty="0" smtClean="0">
                <a:latin typeface="Times New Roman" pitchFamily="18" charset="0"/>
                <a:cs typeface="Times New Roman" pitchFamily="18" charset="0"/>
              </a:rPr>
              <a:t>Example</a:t>
            </a:r>
            <a:r>
              <a:rPr lang="en-US" b="0" dirty="0" smtClean="0">
                <a:latin typeface="Times New Roman" pitchFamily="18" charset="0"/>
                <a:cs typeface="Times New Roman" pitchFamily="18" charset="0"/>
              </a:rPr>
              <a:t>:</a:t>
            </a:r>
            <a:endParaRPr lang="en-IN" b="0" dirty="0" smtClean="0">
              <a:latin typeface="Times New Roman" pitchFamily="18" charset="0"/>
              <a:cs typeface="Times New Roman" pitchFamily="18" charset="0"/>
            </a:endParaRPr>
          </a:p>
          <a:p>
            <a:pPr>
              <a:buFont typeface="Wingdings" pitchFamily="2" charset="2"/>
              <a:buChar char="Ø"/>
            </a:pPr>
            <a:r>
              <a:rPr lang="en-IN" sz="2400" b="0" dirty="0" smtClean="0">
                <a:latin typeface="Times New Roman" pitchFamily="18" charset="0"/>
                <a:cs typeface="Times New Roman" pitchFamily="18" charset="0"/>
              </a:rPr>
              <a:t>CREATE PUBLIC SYNONYM na_pub_emp FOR scott.emp; 	</a:t>
            </a:r>
          </a:p>
          <a:p>
            <a:pPr>
              <a:buNone/>
            </a:pPr>
            <a:r>
              <a:rPr lang="en-US" b="0" dirty="0" smtClean="0">
                <a:latin typeface="Times New Roman" pitchFamily="18" charset="0"/>
                <a:cs typeface="Times New Roman" pitchFamily="18" charset="0"/>
              </a:rPr>
              <a:t>--synonym created</a:t>
            </a:r>
          </a:p>
          <a:p>
            <a:pPr>
              <a:buNone/>
            </a:pPr>
            <a:endParaRPr lang="en-US" b="0" dirty="0" smtClean="0">
              <a:latin typeface="Times New Roman" pitchFamily="18" charset="0"/>
              <a:cs typeface="Times New Roman" pitchFamily="18" charset="0"/>
            </a:endParaRPr>
          </a:p>
          <a:p>
            <a:pPr>
              <a:buFont typeface="Wingdings" pitchFamily="2" charset="2"/>
              <a:buChar char="Ø"/>
            </a:pPr>
            <a:r>
              <a:rPr lang="en-IN" sz="2400" b="0" dirty="0" smtClean="0">
                <a:latin typeface="Times New Roman" pitchFamily="18" charset="0"/>
                <a:cs typeface="Times New Roman" pitchFamily="18" charset="0"/>
              </a:rPr>
              <a:t>GRANT ALL ON na_pub_emp TO user1; </a:t>
            </a:r>
          </a:p>
          <a:p>
            <a:pPr>
              <a:buFont typeface="Wingdings" pitchFamily="2" charset="2"/>
              <a:buChar char="Ø"/>
            </a:pPr>
            <a:r>
              <a:rPr lang="en-IN" sz="2400" b="0" dirty="0" smtClean="0">
                <a:latin typeface="Times New Roman" pitchFamily="18" charset="0"/>
                <a:cs typeface="Times New Roman" pitchFamily="18" charset="0"/>
              </a:rPr>
              <a:t>conn user1/user1	</a:t>
            </a:r>
          </a:p>
          <a:p>
            <a:pPr>
              <a:buFont typeface="Wingdings" pitchFamily="2" charset="2"/>
              <a:buChar char="Ø"/>
            </a:pPr>
            <a:r>
              <a:rPr lang="en-IN" sz="2400" b="0" dirty="0" smtClean="0">
                <a:latin typeface="Times New Roman" pitchFamily="18" charset="0"/>
                <a:cs typeface="Times New Roman" pitchFamily="18" charset="0"/>
              </a:rPr>
              <a:t>SELECT * FROM na_pub_emp; </a:t>
            </a:r>
            <a:r>
              <a:rPr lang="en-IN" sz="2400" b="0" dirty="0" smtClean="0"/>
              <a:t>	</a:t>
            </a:r>
          </a:p>
          <a:p>
            <a:pPr>
              <a:buFont typeface="Wingdings" pitchFamily="2" charset="2"/>
              <a:buChar char="Ø"/>
            </a:pPr>
            <a:r>
              <a:rPr lang="en-IN" sz="2400" b="0" dirty="0" smtClean="0">
                <a:latin typeface="Times New Roman" pitchFamily="18" charset="0"/>
                <a:cs typeface="Times New Roman" pitchFamily="18" charset="0"/>
              </a:rPr>
              <a:t>DROP PUBLIC SYNONYM emp_syn; 	</a:t>
            </a:r>
          </a:p>
          <a:p>
            <a:pPr>
              <a:buFont typeface="Wingdings" pitchFamily="2" charset="2"/>
              <a:buChar char="Ø"/>
            </a:pPr>
            <a:endParaRPr lang="en-IN" sz="2400" b="0" dirty="0" smtClean="0"/>
          </a:p>
          <a:p>
            <a:pPr>
              <a:buNone/>
            </a:pPr>
            <a:r>
              <a:rPr lang="en-IN" sz="2400" b="0" dirty="0" smtClean="0">
                <a:latin typeface="Times New Roman" pitchFamily="18" charset="0"/>
                <a:cs typeface="Times New Roman" pitchFamily="18" charset="0"/>
              </a:rPr>
              <a:t>	</a:t>
            </a:r>
          </a:p>
          <a:p>
            <a:pPr>
              <a:buNone/>
            </a:pPr>
            <a:endParaRPr lang="en-IN"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sz="2400" dirty="0" smtClean="0">
                <a:latin typeface="Times New Roman" pitchFamily="18" charset="0"/>
                <a:cs typeface="Times New Roman" pitchFamily="18" charset="0"/>
              </a:rPr>
              <a:t>CREATE USER:</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CREATE USER user1 IDENTIFIED BY user1;</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In the above syntax ‘user1’ is the user name and ‘user1’ is the password.</a:t>
            </a: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GRANT ALL TO user1; 	</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Here we have given all the privileges to user ‘user1’.</a:t>
            </a:r>
          </a:p>
          <a:p>
            <a:pPr>
              <a:buNone/>
            </a:pPr>
            <a:r>
              <a:rPr lang="en-IN" sz="2400" dirty="0" smtClean="0">
                <a:latin typeface="Times New Roman" pitchFamily="18" charset="0"/>
                <a:cs typeface="Times New Roman" pitchFamily="18" charset="0"/>
              </a:rPr>
              <a:t>	</a:t>
            </a: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SYNONYM</a:t>
            </a:r>
            <a:endParaRPr lang="en-IN" dirty="0"/>
          </a:p>
        </p:txBody>
      </p:sp>
      <p:sp>
        <p:nvSpPr>
          <p:cNvPr id="3" name="Content Placeholder 2"/>
          <p:cNvSpPr>
            <a:spLocks noGrp="1"/>
          </p:cNvSpPr>
          <p:nvPr>
            <p:ph idx="1"/>
          </p:nvPr>
        </p:nvSpPr>
        <p:spPr>
          <a:xfrm>
            <a:off x="428596" y="1285860"/>
            <a:ext cx="8229600" cy="4525963"/>
          </a:xfrm>
        </p:spPr>
        <p:txBody>
          <a:bodyPr/>
          <a:lstStyle/>
          <a:p>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Private synonym is a synonym that is available to the particular user who creates it. </a:t>
            </a:r>
          </a:p>
          <a:p>
            <a:r>
              <a:rPr lang="en-IN" sz="2400" b="0" dirty="0" smtClean="0">
                <a:latin typeface="Times New Roman" pitchFamily="18" charset="0"/>
                <a:cs typeface="Times New Roman" pitchFamily="18" charset="0"/>
              </a:rPr>
              <a:t>To create a private synonym in our own schema, we must have the CREATE SYNONYM system privilege. </a:t>
            </a:r>
          </a:p>
          <a:p>
            <a:r>
              <a:rPr lang="en-IN" sz="2400" b="0" dirty="0" smtClean="0">
                <a:latin typeface="Times New Roman" pitchFamily="18" charset="0"/>
                <a:cs typeface="Times New Roman" pitchFamily="18" charset="0"/>
              </a:rPr>
              <a:t>Private synonym is specific to the user.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smtClean="0">
                <a:latin typeface="Times New Roman" pitchFamily="18" charset="0"/>
                <a:cs typeface="Times New Roman" pitchFamily="18" charset="0"/>
              </a:rPr>
              <a:t>conn user1/user1@vis; </a:t>
            </a:r>
          </a:p>
          <a:p>
            <a:pPr>
              <a:buNone/>
            </a:pPr>
            <a:r>
              <a:rPr lang="en-US" sz="2400" dirty="0" smtClean="0">
                <a:latin typeface="Times New Roman" pitchFamily="18" charset="0"/>
                <a:cs typeface="Times New Roman" pitchFamily="18" charset="0"/>
              </a:rPr>
              <a:t>--</a:t>
            </a:r>
            <a:r>
              <a:rPr lang="en-US" sz="2400" b="0" dirty="0" smtClean="0">
                <a:latin typeface="Times New Roman" pitchFamily="18" charset="0"/>
                <a:cs typeface="Times New Roman" pitchFamily="18" charset="0"/>
              </a:rPr>
              <a:t>connected</a:t>
            </a:r>
          </a:p>
          <a:p>
            <a:pPr>
              <a:buNone/>
            </a:pPr>
            <a:endParaRPr lang="en-US" sz="2400" b="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SELECT * FROM scott.emp; </a:t>
            </a:r>
          </a:p>
          <a:p>
            <a:pPr>
              <a:buNone/>
            </a:pPr>
            <a:r>
              <a:rPr lang="en-US" sz="2400" dirty="0" smtClean="0">
                <a:latin typeface="Times New Roman" pitchFamily="18" charset="0"/>
                <a:cs typeface="Times New Roman" pitchFamily="18" charset="0"/>
              </a:rPr>
              <a:t>--Table will display</a:t>
            </a: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CREATE SYNONYM na_emp FOR scott.emp; 	</a:t>
            </a:r>
          </a:p>
          <a:p>
            <a:pPr>
              <a:buNone/>
            </a:pPr>
            <a:r>
              <a:rPr lang="en-US" sz="2400" dirty="0" smtClean="0">
                <a:latin typeface="Times New Roman" pitchFamily="18" charset="0"/>
                <a:cs typeface="Times New Roman" pitchFamily="18" charset="0"/>
              </a:rPr>
              <a:t>--synonym created</a:t>
            </a: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p>
          <a:p>
            <a:pPr>
              <a:buNone/>
            </a:pPr>
            <a:endParaRPr lang="en-IN" sz="2400" b="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smtClean="0">
                <a:latin typeface="Times New Roman" pitchFamily="18" charset="0"/>
                <a:cs typeface="Times New Roman" pitchFamily="18" charset="0"/>
              </a:rPr>
              <a:t>CREATE SYNONYM na_emp FOR scott.emp; 	</a:t>
            </a:r>
          </a:p>
          <a:p>
            <a:pPr>
              <a:buNone/>
            </a:pPr>
            <a:r>
              <a:rPr lang="en-US" sz="2400" b="0" dirty="0" smtClean="0">
                <a:latin typeface="Times New Roman" pitchFamily="18" charset="0"/>
                <a:cs typeface="Times New Roman" pitchFamily="18" charset="0"/>
              </a:rPr>
              <a:t>--synonym created</a:t>
            </a:r>
          </a:p>
          <a:p>
            <a:pPr>
              <a:buNone/>
            </a:pPr>
            <a:endParaRPr lang="en-US" sz="2400" b="0" dirty="0" smtClean="0">
              <a:latin typeface="Times New Roman" pitchFamily="18" charset="0"/>
              <a:cs typeface="Times New Roman" pitchFamily="18" charset="0"/>
            </a:endParaRPr>
          </a:p>
          <a:p>
            <a:pPr>
              <a:buFont typeface="Wingdings" pitchFamily="2" charset="2"/>
              <a:buChar char="Ø"/>
            </a:pPr>
            <a:r>
              <a:rPr lang="en-IN" sz="2400" b="0" dirty="0" smtClean="0">
                <a:latin typeface="Times New Roman" pitchFamily="18" charset="0"/>
                <a:cs typeface="Times New Roman" pitchFamily="18" charset="0"/>
              </a:rPr>
              <a:t>SELECT * FROM na_emp; </a:t>
            </a:r>
          </a:p>
          <a:p>
            <a:pPr>
              <a:buNone/>
            </a:pPr>
            <a:r>
              <a:rPr lang="en-US" sz="2400" b="0" dirty="0" smtClean="0">
                <a:latin typeface="Times New Roman" pitchFamily="18" charset="0"/>
                <a:cs typeface="Times New Roman" pitchFamily="18" charset="0"/>
              </a:rPr>
              <a:t>--Table will display’s</a:t>
            </a:r>
            <a:endParaRPr lang="en-IN" sz="2400" b="0" dirty="0" smtClean="0">
              <a:latin typeface="Times New Roman" pitchFamily="18" charset="0"/>
              <a:cs typeface="Times New Roman" pitchFamily="18" charset="0"/>
            </a:endParaRPr>
          </a:p>
          <a:p>
            <a:pPr>
              <a:buFont typeface="Wingdings" pitchFamily="2" charset="2"/>
              <a:buChar char="§"/>
            </a:pPr>
            <a:r>
              <a:rPr lang="en-IN" sz="2400" dirty="0" smtClean="0">
                <a:latin typeface="Times New Roman" pitchFamily="18" charset="0"/>
                <a:cs typeface="Times New Roman" pitchFamily="18" charset="0"/>
              </a:rPr>
              <a:t>Drop synonym:</a:t>
            </a:r>
            <a:r>
              <a:rPr lang="en-IN" sz="2400" b="0" dirty="0" smtClean="0">
                <a:latin typeface="Times New Roman" pitchFamily="18" charset="0"/>
                <a:cs typeface="Times New Roman" pitchFamily="18" charset="0"/>
              </a:rPr>
              <a:t>	</a:t>
            </a:r>
          </a:p>
          <a:p>
            <a:pPr>
              <a:buFont typeface="Wingdings" pitchFamily="2" charset="2"/>
              <a:buChar char="§"/>
            </a:pPr>
            <a:endParaRPr lang="en-IN" sz="2400" b="0" dirty="0" smtClean="0">
              <a:latin typeface="Times New Roman" pitchFamily="18" charset="0"/>
              <a:cs typeface="Times New Roman" pitchFamily="18" charset="0"/>
            </a:endParaRPr>
          </a:p>
          <a:p>
            <a:pPr>
              <a:buFont typeface="Wingdings" pitchFamily="2" charset="2"/>
              <a:buChar char="Ø"/>
            </a:pPr>
            <a:r>
              <a:rPr lang="en-IN" sz="2400" b="0" dirty="0" smtClean="0">
                <a:latin typeface="Times New Roman" pitchFamily="18" charset="0"/>
                <a:cs typeface="Times New Roman" pitchFamily="18" charset="0"/>
              </a:rPr>
              <a:t>DROP SYNONYM na_emp; </a:t>
            </a:r>
          </a:p>
          <a:p>
            <a:pPr>
              <a:buNone/>
            </a:pPr>
            <a:r>
              <a:rPr lang="en-IN" sz="2400" b="0" dirty="0" smtClean="0">
                <a:latin typeface="Times New Roman" pitchFamily="18" charset="0"/>
                <a:cs typeface="Times New Roman" pitchFamily="18" charset="0"/>
              </a:rPr>
              <a:t>--synonym dropped	</a:t>
            </a:r>
          </a:p>
          <a:p>
            <a:pPr>
              <a:buFont typeface="Wingdings" pitchFamily="2" charset="2"/>
              <a:buChar char="Ø"/>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effectLst/>
                <a:latin typeface="Times New Roman" pitchFamily="18" charset="0"/>
                <a:cs typeface="Times New Roman" pitchFamily="18" charset="0"/>
              </a:rPr>
              <a:t>SEQUENCE</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 Sequence is a Schema or Database Object that can generate UNIQUE Sequential Values. </a:t>
            </a:r>
          </a:p>
          <a:p>
            <a:r>
              <a:rPr lang="en-IN" sz="2400" b="0" dirty="0" smtClean="0">
                <a:latin typeface="Times New Roman" pitchFamily="18" charset="0"/>
                <a:cs typeface="Times New Roman" pitchFamily="18" charset="0"/>
              </a:rPr>
              <a:t> Can be used to generate PRIMARY KEY values automatically. </a:t>
            </a:r>
          </a:p>
          <a:p>
            <a:r>
              <a:rPr lang="en-IN" sz="2400" b="0" dirty="0" smtClean="0">
                <a:latin typeface="Times New Roman" pitchFamily="18" charset="0"/>
                <a:cs typeface="Times New Roman" pitchFamily="18" charset="0"/>
              </a:rPr>
              <a:t>SEQUENCE can be either incremented or decremented Sequence.</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action-sequence-photography.jpg"/>
          <p:cNvPicPr>
            <a:picLocks noChangeAspect="1"/>
          </p:cNvPicPr>
          <p:nvPr/>
        </p:nvPicPr>
        <p:blipFill>
          <a:blip r:embed="rId3" cstate="print"/>
          <a:stretch>
            <a:fillRect/>
          </a:stretch>
        </p:blipFill>
        <p:spPr>
          <a:xfrm>
            <a:off x="5715000" y="4495800"/>
            <a:ext cx="2452308" cy="1598905"/>
          </a:xfrm>
          <a:prstGeom prst="rect">
            <a:avLst/>
          </a:prstGeom>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428728" y="1857364"/>
            <a:ext cx="5097796" cy="3437639"/>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2"/>
          <p:cNvSpPr>
            <a:spLocks noGrp="1"/>
          </p:cNvSpPr>
          <p:nvPr>
            <p:ph type="title"/>
          </p:nvPr>
        </p:nvSpPr>
        <p:spPr>
          <a:xfrm>
            <a:off x="457200" y="274638"/>
            <a:ext cx="8229600" cy="1143000"/>
          </a:xfrm>
        </p:spPr>
        <p:txBody>
          <a:bodyPr>
            <a:normAutofit/>
          </a:bodyPr>
          <a:lstStyle/>
          <a:p>
            <a:r>
              <a:rPr lang="en-IN" dirty="0" smtClean="0">
                <a:effectLst/>
                <a:latin typeface="Times New Roman" pitchFamily="18" charset="0"/>
                <a:cs typeface="Times New Roman" pitchFamily="18" charset="0"/>
              </a:rPr>
              <a:t> CREATING SEQUENCE</a:t>
            </a:r>
            <a:endParaRPr lang="en-IN"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By default the sequence </a:t>
            </a:r>
            <a:r>
              <a:rPr lang="en-IN" sz="2400" dirty="0" smtClean="0">
                <a:latin typeface="Times New Roman" pitchFamily="18" charset="0"/>
                <a:cs typeface="Times New Roman" pitchFamily="18" charset="0"/>
              </a:rPr>
              <a:t>starts</a:t>
            </a:r>
            <a:r>
              <a:rPr lang="en-IN" sz="2400" b="0" dirty="0" smtClean="0">
                <a:latin typeface="Times New Roman" pitchFamily="18" charset="0"/>
                <a:cs typeface="Times New Roman" pitchFamily="18" charset="0"/>
              </a:rPr>
              <a:t> with 1, </a:t>
            </a:r>
            <a:r>
              <a:rPr lang="en-IN" sz="2400" dirty="0" smtClean="0">
                <a:latin typeface="Times New Roman" pitchFamily="18" charset="0"/>
                <a:cs typeface="Times New Roman" pitchFamily="18" charset="0"/>
              </a:rPr>
              <a:t>increments</a:t>
            </a:r>
            <a:r>
              <a:rPr lang="en-IN" sz="2400" b="0" dirty="0" smtClean="0">
                <a:latin typeface="Times New Roman" pitchFamily="18" charset="0"/>
                <a:cs typeface="Times New Roman" pitchFamily="18" charset="0"/>
              </a:rPr>
              <a:t> by 1 with </a:t>
            </a:r>
            <a:r>
              <a:rPr lang="en-IN" sz="2400" dirty="0" smtClean="0">
                <a:latin typeface="Times New Roman" pitchFamily="18" charset="0"/>
                <a:cs typeface="Times New Roman" pitchFamily="18" charset="0"/>
              </a:rPr>
              <a:t>minvalue</a:t>
            </a:r>
            <a:r>
              <a:rPr lang="en-IN" sz="2400" b="0" dirty="0" smtClean="0">
                <a:latin typeface="Times New Roman" pitchFamily="18" charset="0"/>
                <a:cs typeface="Times New Roman" pitchFamily="18" charset="0"/>
              </a:rPr>
              <a:t> of 1 and with </a:t>
            </a:r>
            <a:r>
              <a:rPr lang="en-IN" sz="2400" dirty="0" smtClean="0">
                <a:latin typeface="Times New Roman" pitchFamily="18" charset="0"/>
                <a:cs typeface="Times New Roman" pitchFamily="18" charset="0"/>
              </a:rPr>
              <a:t>nocycle</a:t>
            </a:r>
            <a:r>
              <a:rPr lang="en-IN" sz="2400" b="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nocache</a:t>
            </a:r>
            <a:r>
              <a:rPr lang="en-IN" sz="2400" b="0" dirty="0" smtClean="0">
                <a:latin typeface="Times New Roman" pitchFamily="18" charset="0"/>
                <a:cs typeface="Times New Roman" pitchFamily="18" charset="0"/>
              </a:rPr>
              <a:t>. </a:t>
            </a:r>
          </a:p>
          <a:p>
            <a:r>
              <a:rPr lang="en-IN" sz="2400" b="0" dirty="0" smtClean="0">
                <a:latin typeface="Times New Roman" pitchFamily="18" charset="0"/>
                <a:cs typeface="Times New Roman" pitchFamily="18" charset="0"/>
              </a:rPr>
              <a:t>MINVAL clause:- </a:t>
            </a:r>
          </a:p>
          <a:p>
            <a:pPr>
              <a:buNone/>
            </a:pPr>
            <a:r>
              <a:rPr lang="en-IN" sz="2400" b="0" dirty="0" smtClean="0">
                <a:latin typeface="Times New Roman" pitchFamily="18" charset="0"/>
                <a:cs typeface="Times New Roman" pitchFamily="18" charset="0"/>
              </a:rPr>
              <a:t>    Specifies the sequences minimum value. </a:t>
            </a:r>
          </a:p>
          <a:p>
            <a:r>
              <a:rPr lang="en-IN" sz="2400" b="0" dirty="0" smtClean="0">
                <a:latin typeface="Times New Roman" pitchFamily="18" charset="0"/>
                <a:cs typeface="Times New Roman" pitchFamily="18" charset="0"/>
              </a:rPr>
              <a:t>MAXVAL clause:- </a:t>
            </a:r>
          </a:p>
          <a:p>
            <a:pPr>
              <a:buNone/>
            </a:pPr>
            <a:r>
              <a:rPr lang="en-IN" sz="2400" b="0" dirty="0" smtClean="0">
                <a:latin typeface="Times New Roman" pitchFamily="18" charset="0"/>
                <a:cs typeface="Times New Roman" pitchFamily="18" charset="0"/>
              </a:rPr>
              <a:t>    Specifies the maximum value that can be generated. </a:t>
            </a:r>
          </a:p>
          <a:p>
            <a:pPr>
              <a:buNone/>
            </a:pPr>
            <a:endParaRPr lang="en-IN" sz="2400" b="0" dirty="0" smtClean="0">
              <a:latin typeface="Times New Roman" pitchFamily="18" charset="0"/>
              <a:cs typeface="Times New Roman" pitchFamily="18" charset="0"/>
            </a:endParaRPr>
          </a:p>
          <a:p>
            <a:endParaRPr lang="en-IN" sz="2400" b="0" dirty="0" smtClean="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CYCLE clause:- </a:t>
            </a:r>
          </a:p>
          <a:p>
            <a:pPr>
              <a:buNone/>
            </a:pPr>
            <a:r>
              <a:rPr lang="en-IN" sz="2400" b="0" dirty="0" smtClean="0">
                <a:latin typeface="Times New Roman" pitchFamily="18" charset="0"/>
                <a:cs typeface="Times New Roman" pitchFamily="18" charset="0"/>
              </a:rPr>
              <a:t>    Specifies the sequence, will continue to generate values after reaching either maximum value. </a:t>
            </a:r>
          </a:p>
          <a:p>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NOCYCLE clause:- </a:t>
            </a:r>
          </a:p>
          <a:p>
            <a:pPr>
              <a:buNone/>
            </a:pPr>
            <a:r>
              <a:rPr lang="en-IN" sz="2400" b="0" dirty="0" smtClean="0">
                <a:latin typeface="Times New Roman" pitchFamily="18" charset="0"/>
                <a:cs typeface="Times New Roman" pitchFamily="18" charset="0"/>
              </a:rPr>
              <a:t>    Specifies the sequence cannot generate more values after the targeted limit. </a:t>
            </a:r>
          </a:p>
          <a:p>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CACHE clause:- </a:t>
            </a:r>
          </a:p>
          <a:p>
            <a:pPr>
              <a:buNone/>
            </a:pPr>
            <a:r>
              <a:rPr lang="en-IN" sz="2400" b="0" dirty="0" smtClean="0">
                <a:latin typeface="Times New Roman" pitchFamily="18" charset="0"/>
                <a:cs typeface="Times New Roman" pitchFamily="18" charset="0"/>
              </a:rPr>
              <a:t>    Specifies the pre-allocation of sequence numbers, the minimum is 2. </a:t>
            </a:r>
          </a:p>
          <a:p>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NOCACHE clause:- </a:t>
            </a:r>
          </a:p>
          <a:p>
            <a:pPr>
              <a:buNone/>
            </a:pPr>
            <a:r>
              <a:rPr lang="en-IN" sz="2400" b="0" dirty="0" smtClean="0">
                <a:latin typeface="Times New Roman" pitchFamily="18" charset="0"/>
                <a:cs typeface="Times New Roman" pitchFamily="18" charset="0"/>
              </a:rPr>
              <a:t>     Specifies the values of sequence are not pre-allocated.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ORDER clause:- </a:t>
            </a:r>
          </a:p>
          <a:p>
            <a:pPr>
              <a:buNone/>
            </a:pPr>
            <a:r>
              <a:rPr lang="en-IN" sz="2400" b="0" dirty="0" smtClean="0">
                <a:latin typeface="Times New Roman" pitchFamily="18" charset="0"/>
                <a:cs typeface="Times New Roman" pitchFamily="18" charset="0"/>
              </a:rPr>
              <a:t>     Guarantees the sequence number to be generated in the order of request. </a:t>
            </a:r>
          </a:p>
          <a:p>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NOORDER clause:- </a:t>
            </a:r>
          </a:p>
          <a:p>
            <a:pPr>
              <a:buNone/>
            </a:pPr>
            <a:r>
              <a:rPr lang="en-IN" sz="2400" b="0" dirty="0" smtClean="0">
                <a:latin typeface="Times New Roman" pitchFamily="18" charset="0"/>
                <a:cs typeface="Times New Roman" pitchFamily="18" charset="0"/>
              </a:rPr>
              <a:t>     Does not guarantee the sequence number with order.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smtClean="0"/>
              <a:t>CREATE SEQUENCE </a:t>
            </a:r>
            <a:r>
              <a:rPr lang="en-IN" sz="2400" b="0" dirty="0" smtClean="0">
                <a:solidFill>
                  <a:srgbClr val="C00000"/>
                </a:solidFill>
              </a:rPr>
              <a:t>sampleseq</a:t>
            </a:r>
            <a:r>
              <a:rPr lang="en-IN" sz="2400" b="0" dirty="0" smtClean="0"/>
              <a:t> </a:t>
            </a:r>
          </a:p>
          <a:p>
            <a:pPr>
              <a:buNone/>
            </a:pPr>
            <a:r>
              <a:rPr lang="en-IN" sz="2400" b="0" dirty="0" smtClean="0"/>
              <a:t>   INCREMENT BY 1 </a:t>
            </a:r>
          </a:p>
          <a:p>
            <a:pPr>
              <a:buNone/>
            </a:pPr>
            <a:r>
              <a:rPr lang="en-IN" sz="2400" b="0" dirty="0" smtClean="0"/>
              <a:t>   START WITH 0 </a:t>
            </a:r>
          </a:p>
          <a:p>
            <a:pPr>
              <a:buNone/>
            </a:pPr>
            <a:r>
              <a:rPr lang="en-IN" sz="2400" b="0" dirty="0" smtClean="0"/>
              <a:t>   MINVALUE 0 </a:t>
            </a:r>
          </a:p>
          <a:p>
            <a:pPr>
              <a:buNone/>
            </a:pPr>
            <a:r>
              <a:rPr lang="en-IN" sz="2400" b="0" dirty="0" smtClean="0"/>
              <a:t>   MAXVALUE 10 </a:t>
            </a:r>
          </a:p>
          <a:p>
            <a:pPr>
              <a:buNone/>
            </a:pPr>
            <a:r>
              <a:rPr lang="en-IN" sz="2400" b="0" dirty="0" smtClean="0"/>
              <a:t>   NOCACHE</a:t>
            </a:r>
          </a:p>
          <a:p>
            <a:pPr>
              <a:buNone/>
            </a:pPr>
            <a:r>
              <a:rPr lang="en-IN" sz="2400" b="0" dirty="0" smtClean="0"/>
              <a:t>   NOCYCLE;</a:t>
            </a:r>
          </a:p>
          <a:p>
            <a:pPr>
              <a:buNone/>
            </a:pPr>
            <a:endParaRPr lang="en-IN" sz="2400" b="0" dirty="0" smtClean="0"/>
          </a:p>
          <a:p>
            <a:pPr>
              <a:buNone/>
            </a:pPr>
            <a:r>
              <a:rPr lang="en-IN" sz="2400" b="0" dirty="0" smtClean="0"/>
              <a:t>--sequence created	</a:t>
            </a:r>
          </a:p>
          <a:p>
            <a:endParaRPr lang="en-IN" sz="2400" b="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DATA TYPES:</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r>
              <a:rPr lang="en-IN" sz="2400" dirty="0" smtClean="0">
                <a:latin typeface="Times New Roman" pitchFamily="18" charset="0"/>
                <a:cs typeface="Times New Roman" pitchFamily="18" charset="0"/>
              </a:rPr>
              <a:t>CHAR(7)</a:t>
            </a:r>
          </a:p>
          <a:p>
            <a:r>
              <a:rPr lang="en-IN" sz="2400" dirty="0" smtClean="0">
                <a:latin typeface="Times New Roman" pitchFamily="18" charset="0"/>
                <a:cs typeface="Times New Roman" pitchFamily="18" charset="0"/>
              </a:rPr>
              <a:t>VARCHAR2(10)</a:t>
            </a:r>
          </a:p>
          <a:p>
            <a:r>
              <a:rPr lang="en-IN" sz="2400" dirty="0" smtClean="0">
                <a:latin typeface="Times New Roman" pitchFamily="18" charset="0"/>
                <a:cs typeface="Times New Roman" pitchFamily="18" charset="0"/>
              </a:rPr>
              <a:t>NUMBER</a:t>
            </a:r>
          </a:p>
          <a:p>
            <a:pPr marL="624078" indent="-514350">
              <a:buAutoNum type="alphaUcParenR"/>
            </a:pPr>
            <a:r>
              <a:rPr lang="en-IN" sz="2400" dirty="0" smtClean="0">
                <a:latin typeface="Times New Roman" pitchFamily="18" charset="0"/>
                <a:cs typeface="Times New Roman" pitchFamily="18" charset="0"/>
              </a:rPr>
              <a:t>NUMBER(10)</a:t>
            </a:r>
          </a:p>
          <a:p>
            <a:pPr marL="624078" indent="-514350">
              <a:buAutoNum type="alphaUcParenR"/>
            </a:pPr>
            <a:r>
              <a:rPr lang="en-IN" sz="2400" dirty="0" smtClean="0">
                <a:latin typeface="Times New Roman" pitchFamily="18" charset="0"/>
                <a:cs typeface="Times New Roman" pitchFamily="18" charset="0"/>
              </a:rPr>
              <a:t>NUMBER(8,2)</a:t>
            </a:r>
          </a:p>
          <a:p>
            <a:r>
              <a:rPr lang="en-IN" sz="2400" dirty="0" smtClean="0">
                <a:latin typeface="Times New Roman" pitchFamily="18" charset="0"/>
                <a:cs typeface="Times New Roman" pitchFamily="18" charset="0"/>
              </a:rPr>
              <a:t>DATE</a:t>
            </a: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After the creation of sequence, it generates sequential numbers for use in our tables. Reference the sequence values by using the NEXTVAL and CURRVAL Pseudo columns.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NEXTVAL- </a:t>
            </a:r>
          </a:p>
          <a:p>
            <a:pPr>
              <a:buFont typeface="Wingdings" pitchFamily="2" charset="2"/>
              <a:buChar char="ü"/>
            </a:pPr>
            <a:r>
              <a:rPr lang="en-IN" sz="2400" b="0" dirty="0" smtClean="0">
                <a:latin typeface="Times New Roman" pitchFamily="18" charset="0"/>
                <a:cs typeface="Times New Roman" pitchFamily="18" charset="0"/>
              </a:rPr>
              <a:t> When we call ’sequencename.NEXTVAL’ , a new sequence number is generated and displayed. </a:t>
            </a:r>
          </a:p>
          <a:p>
            <a:pPr>
              <a:buFont typeface="Wingdings" pitchFamily="2" charset="2"/>
              <a:buChar char="ü"/>
            </a:pPr>
            <a:r>
              <a:rPr lang="en-IN" sz="2400" b="0" dirty="0" smtClean="0">
                <a:latin typeface="Times New Roman" pitchFamily="18" charset="0"/>
                <a:cs typeface="Times New Roman" pitchFamily="18" charset="0"/>
              </a:rPr>
              <a:t> If we run it again then next value will be generated. </a:t>
            </a:r>
          </a:p>
          <a:p>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CURRVAL- </a:t>
            </a:r>
          </a:p>
          <a:p>
            <a:pPr>
              <a:buFont typeface="Wingdings" pitchFamily="2" charset="2"/>
              <a:buChar char="ü"/>
            </a:pPr>
            <a:r>
              <a:rPr lang="en-IN" sz="2400" b="0" dirty="0" smtClean="0">
                <a:latin typeface="Times New Roman" pitchFamily="18" charset="0"/>
                <a:cs typeface="Times New Roman" pitchFamily="18" charset="0"/>
              </a:rPr>
              <a:t>  It is used to refer to a sequence number that the current session has just generated Or the current value that sequence holds. </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25963"/>
          </a:xfrm>
        </p:spPr>
        <p:txBody>
          <a:bodyPr/>
          <a:lstStyle/>
          <a:p>
            <a:r>
              <a:rPr lang="en-IN" sz="2400" b="0" dirty="0" smtClean="0">
                <a:latin typeface="Times New Roman" pitchFamily="18" charset="0"/>
                <a:cs typeface="Times New Roman" pitchFamily="18" charset="0"/>
              </a:rPr>
              <a:t>CREATE TABLE seq_tab (empno NUMBER(10),ename varchar2(10)); </a:t>
            </a:r>
          </a:p>
          <a:p>
            <a:pPr>
              <a:buNone/>
            </a:pPr>
            <a:r>
              <a:rPr lang="en-IN" sz="2400" b="0" dirty="0" smtClean="0">
                <a:latin typeface="Times New Roman" pitchFamily="18" charset="0"/>
                <a:cs typeface="Times New Roman" pitchFamily="18" charset="0"/>
              </a:rPr>
              <a:t>   -- Table created </a:t>
            </a:r>
          </a:p>
          <a:p>
            <a:pPr>
              <a:buNone/>
            </a:pPr>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INSERT INTO seq_tab </a:t>
            </a:r>
          </a:p>
          <a:p>
            <a:pPr>
              <a:buNone/>
            </a:pPr>
            <a:r>
              <a:rPr lang="en-IN" sz="2400" b="0" dirty="0" smtClean="0">
                <a:latin typeface="Times New Roman" pitchFamily="18" charset="0"/>
                <a:cs typeface="Times New Roman" pitchFamily="18" charset="0"/>
              </a:rPr>
              <a:t>    VALUES (sampleseq.NEXTVAL,'CAMERON'); </a:t>
            </a:r>
          </a:p>
          <a:p>
            <a:pPr>
              <a:buNone/>
            </a:pPr>
            <a:r>
              <a:rPr lang="en-IN" sz="2400" b="0" dirty="0" smtClean="0">
                <a:latin typeface="Times New Roman" pitchFamily="18" charset="0"/>
                <a:cs typeface="Times New Roman" pitchFamily="18" charset="0"/>
              </a:rPr>
              <a:t>  -- 1 row inserted </a:t>
            </a:r>
          </a:p>
          <a:p>
            <a:pPr>
              <a:buFont typeface="Wingdings" pitchFamily="2" charset="2"/>
              <a:buChar char="Ø"/>
            </a:pPr>
            <a:r>
              <a:rPr lang="en-IN" sz="2400" b="0" dirty="0" smtClean="0">
                <a:latin typeface="Times New Roman" pitchFamily="18" charset="0"/>
                <a:cs typeface="Times New Roman" pitchFamily="18" charset="0"/>
              </a:rPr>
              <a:t>SELECT *FROM seq_tab; </a:t>
            </a:r>
            <a:r>
              <a:rPr lang="en-IN" sz="2400" dirty="0" smtClean="0"/>
              <a:t>	</a:t>
            </a:r>
          </a:p>
          <a:p>
            <a:pPr>
              <a:buNone/>
            </a:pPr>
            <a:r>
              <a:rPr lang="en-IN" sz="2400" dirty="0" smtClean="0"/>
              <a:t>	--</a:t>
            </a:r>
          </a:p>
          <a:p>
            <a:pPr>
              <a:buNone/>
            </a:pPr>
            <a:r>
              <a:rPr lang="en-IN" sz="2400" b="0" dirty="0" smtClean="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6.PNG"/>
          <p:cNvPicPr>
            <a:picLocks noChangeAspect="1"/>
          </p:cNvPicPr>
          <p:nvPr/>
        </p:nvPicPr>
        <p:blipFill>
          <a:blip r:embed="rId3" cstate="print"/>
          <a:stretch>
            <a:fillRect/>
          </a:stretch>
        </p:blipFill>
        <p:spPr>
          <a:xfrm>
            <a:off x="1357290" y="5000636"/>
            <a:ext cx="2667372" cy="600159"/>
          </a:xfrm>
          <a:prstGeom prst="rect">
            <a:avLst/>
          </a:prstGeom>
        </p:spPr>
        <p:style>
          <a:lnRef idx="0">
            <a:schemeClr val="accent2"/>
          </a:lnRef>
          <a:fillRef idx="3">
            <a:schemeClr val="accent2"/>
          </a:fillRef>
          <a:effectRef idx="3">
            <a:schemeClr val="accent2"/>
          </a:effectRef>
          <a:fontRef idx="minor">
            <a:schemeClr val="lt1"/>
          </a:fontRef>
        </p:style>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smtClean="0">
                <a:latin typeface="Times New Roman" pitchFamily="18" charset="0"/>
                <a:cs typeface="Times New Roman" pitchFamily="18" charset="0"/>
              </a:rPr>
              <a:t>INSERT INTO seq_tab VALUES (sampleseq.NEXTVAL,'JOHN'); 	</a:t>
            </a:r>
          </a:p>
          <a:p>
            <a:pPr>
              <a:buNone/>
            </a:pPr>
            <a:r>
              <a:rPr lang="en-US" sz="2400" b="0" dirty="0" smtClean="0">
                <a:latin typeface="Times New Roman" pitchFamily="18" charset="0"/>
                <a:cs typeface="Times New Roman" pitchFamily="18" charset="0"/>
              </a:rPr>
              <a:t>--1 row inserted</a:t>
            </a:r>
          </a:p>
          <a:p>
            <a:pPr>
              <a:buFont typeface="Wingdings" pitchFamily="2" charset="2"/>
              <a:buChar char="Ø"/>
            </a:pPr>
            <a:r>
              <a:rPr lang="en-IN" sz="2400" b="0" dirty="0" smtClean="0">
                <a:latin typeface="Times New Roman" pitchFamily="18" charset="0"/>
                <a:cs typeface="Times New Roman" pitchFamily="18" charset="0"/>
              </a:rPr>
              <a:t>SELECT *FROM seq_tab; </a:t>
            </a:r>
          </a:p>
          <a:p>
            <a:pPr>
              <a:buFont typeface="Wingdings" pitchFamily="2" charset="2"/>
              <a:buChar char="Ø"/>
            </a:pPr>
            <a:endParaRPr lang="en-IN" sz="2400" b="0" dirty="0" smtClean="0">
              <a:latin typeface="Times New Roman" pitchFamily="18" charset="0"/>
              <a:cs typeface="Times New Roman" pitchFamily="18" charset="0"/>
            </a:endParaRPr>
          </a:p>
          <a:p>
            <a:pPr>
              <a:buFont typeface="Wingdings" pitchFamily="2" charset="2"/>
              <a:buChar char="Ø"/>
            </a:pPr>
            <a:endParaRPr lang="en-IN" sz="2400" b="0" dirty="0" smtClean="0">
              <a:latin typeface="Times New Roman" pitchFamily="18" charset="0"/>
              <a:cs typeface="Times New Roman" pitchFamily="18" charset="0"/>
            </a:endParaRPr>
          </a:p>
          <a:p>
            <a:pPr>
              <a:buFont typeface="Wingdings" pitchFamily="2" charset="2"/>
              <a:buChar char="Ø"/>
            </a:pPr>
            <a:endParaRPr lang="en-IN" sz="2400" b="0" dirty="0" smtClean="0">
              <a:latin typeface="Times New Roman" pitchFamily="18" charset="0"/>
              <a:cs typeface="Times New Roman" pitchFamily="18" charset="0"/>
            </a:endParaRPr>
          </a:p>
          <a:p>
            <a:pPr>
              <a:buFont typeface="Wingdings" pitchFamily="2" charset="2"/>
              <a:buChar char="Ø"/>
            </a:pPr>
            <a:r>
              <a:rPr lang="en-IN" sz="2400" b="0" dirty="0" smtClean="0">
                <a:latin typeface="Times New Roman" pitchFamily="18" charset="0"/>
                <a:cs typeface="Times New Roman" pitchFamily="18" charset="0"/>
              </a:rPr>
              <a:t>SELECT </a:t>
            </a:r>
            <a:r>
              <a:rPr lang="en-IN" sz="2400" b="0" dirty="0" err="1" smtClean="0">
                <a:latin typeface="Times New Roman" pitchFamily="18" charset="0"/>
                <a:cs typeface="Times New Roman" pitchFamily="18" charset="0"/>
              </a:rPr>
              <a:t>sampleseq.CURRVAL</a:t>
            </a:r>
            <a:r>
              <a:rPr lang="en-IN" sz="2400" b="0" dirty="0" smtClean="0">
                <a:latin typeface="Times New Roman" pitchFamily="18" charset="0"/>
                <a:cs typeface="Times New Roman" pitchFamily="18" charset="0"/>
              </a:rPr>
              <a:t> FROM dual; 	</a:t>
            </a:r>
          </a:p>
          <a:p>
            <a:pPr>
              <a:buNone/>
            </a:pPr>
            <a:endParaRPr lang="en-IN" sz="2400" dirty="0" smtClean="0"/>
          </a:p>
          <a:p>
            <a:pPr>
              <a:buNone/>
            </a:pPr>
            <a:endParaRPr lang="en-IN" sz="2400" b="0" dirty="0">
              <a:latin typeface="Times New Roman" pitchFamily="18" charset="0"/>
              <a:cs typeface="Times New Roman" pitchFamily="18" charset="0"/>
            </a:endParaRPr>
          </a:p>
        </p:txBody>
      </p:sp>
      <p:pic>
        <p:nvPicPr>
          <p:cNvPr id="4" name="Picture 3" descr="Capture7.PNG"/>
          <p:cNvPicPr>
            <a:picLocks noChangeAspect="1"/>
          </p:cNvPicPr>
          <p:nvPr/>
        </p:nvPicPr>
        <p:blipFill>
          <a:blip r:embed="rId2" cstate="print"/>
          <a:stretch>
            <a:fillRect/>
          </a:stretch>
        </p:blipFill>
        <p:spPr>
          <a:xfrm>
            <a:off x="928662" y="3429000"/>
            <a:ext cx="2600688" cy="933580"/>
          </a:xfrm>
          <a:prstGeom prst="rect">
            <a:avLst/>
          </a:prstGeom>
        </p:spPr>
      </p:pic>
      <p:pic>
        <p:nvPicPr>
          <p:cNvPr id="6" name="Picture 5" descr="Capture8.PNG"/>
          <p:cNvPicPr>
            <a:picLocks noChangeAspect="1"/>
          </p:cNvPicPr>
          <p:nvPr/>
        </p:nvPicPr>
        <p:blipFill>
          <a:blip r:embed="rId3" cstate="print"/>
          <a:stretch>
            <a:fillRect/>
          </a:stretch>
        </p:blipFill>
        <p:spPr>
          <a:xfrm>
            <a:off x="1000100" y="5214950"/>
            <a:ext cx="1190791" cy="657317"/>
          </a:xfrm>
          <a:prstGeom prst="rect">
            <a:avLst/>
          </a:prstGeom>
        </p:spPr>
      </p:pic>
      <p:pic>
        <p:nvPicPr>
          <p:cNvPr id="7" name="Content Placeholder 10" descr="image001.png"/>
          <p:cNvPicPr>
            <a:picLocks noChangeAspect="1"/>
          </p:cNvPicPr>
          <p:nvPr/>
        </p:nvPicPr>
        <p:blipFill>
          <a:blip r:embed="rId4"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ALTERING SEQUENCE</a:t>
            </a:r>
            <a:endParaRPr lang="en-IN" sz="3600" dirty="0">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Set or eliminate minvalue or maxvalue. </a:t>
            </a:r>
          </a:p>
          <a:p>
            <a:r>
              <a:rPr lang="en-IN" sz="2400" b="0" dirty="0" smtClean="0">
                <a:latin typeface="Times New Roman" pitchFamily="18" charset="0"/>
                <a:cs typeface="Times New Roman" pitchFamily="18" charset="0"/>
              </a:rPr>
              <a:t>Change the increment value. </a:t>
            </a:r>
          </a:p>
          <a:p>
            <a:r>
              <a:rPr lang="en-IN" sz="2400" b="0" dirty="0" smtClean="0">
                <a:latin typeface="Times New Roman" pitchFamily="18" charset="0"/>
                <a:cs typeface="Times New Roman" pitchFamily="18" charset="0"/>
              </a:rPr>
              <a:t>Change the number of cached sequence numbers </a:t>
            </a:r>
          </a:p>
          <a:p>
            <a:endParaRPr lang="en-IN" sz="2400" b="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1428728" y="3500438"/>
            <a:ext cx="3695145" cy="2527169"/>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sz="2400" b="0" dirty="0" smtClean="0">
                <a:latin typeface="Times New Roman" pitchFamily="18" charset="0"/>
                <a:cs typeface="Times New Roman" pitchFamily="18" charset="0"/>
              </a:rPr>
              <a:t> ALTER SEQUENCE sampleseq&lt;/code&gt; </a:t>
            </a:r>
          </a:p>
          <a:p>
            <a:pPr>
              <a:buNone/>
            </a:pPr>
            <a:r>
              <a:rPr lang="en-IN" sz="2400" b="0" dirty="0" smtClean="0">
                <a:latin typeface="Times New Roman" pitchFamily="18" charset="0"/>
                <a:cs typeface="Times New Roman" pitchFamily="18" charset="0"/>
              </a:rPr>
              <a:t>     MAXVAL 10 </a:t>
            </a:r>
          </a:p>
          <a:p>
            <a:pPr>
              <a:buNone/>
            </a:pPr>
            <a:r>
              <a:rPr lang="en-IN" sz="2400" b="0" dirty="0" smtClean="0">
                <a:latin typeface="Times New Roman" pitchFamily="18" charset="0"/>
                <a:cs typeface="Times New Roman" pitchFamily="18" charset="0"/>
              </a:rPr>
              <a:t>     CACHE </a:t>
            </a:r>
          </a:p>
          <a:p>
            <a:pPr>
              <a:buNone/>
            </a:pPr>
            <a:r>
              <a:rPr lang="en-IN" sz="2400" b="0" dirty="0" smtClean="0">
                <a:latin typeface="Times New Roman" pitchFamily="18" charset="0"/>
                <a:cs typeface="Times New Roman" pitchFamily="18" charset="0"/>
              </a:rPr>
              <a:t>     NOCYCLE; </a:t>
            </a:r>
          </a:p>
          <a:p>
            <a:pPr>
              <a:buNone/>
            </a:pPr>
            <a:endParaRPr lang="en-IN" sz="2400" b="0" dirty="0" smtClean="0">
              <a:latin typeface="Times New Roman" pitchFamily="18" charset="0"/>
              <a:cs typeface="Times New Roman" pitchFamily="18" charset="0"/>
            </a:endParaRPr>
          </a:p>
          <a:p>
            <a:pPr>
              <a:buFont typeface="Wingdings" pitchFamily="2" charset="2"/>
              <a:buChar char="§"/>
            </a:pPr>
            <a:r>
              <a:rPr lang="en-US" sz="2400" b="0" dirty="0" smtClean="0">
                <a:latin typeface="Times New Roman" pitchFamily="18" charset="0"/>
                <a:cs typeface="Times New Roman" pitchFamily="18" charset="0"/>
              </a:rPr>
              <a:t>Drop sequence:</a:t>
            </a:r>
          </a:p>
          <a:p>
            <a:pPr>
              <a:buFont typeface="Wingdings" pitchFamily="2" charset="2"/>
              <a:buChar char="§"/>
            </a:pPr>
            <a:endParaRPr lang="en-IN" sz="2400" b="0" dirty="0" smtClean="0">
              <a:latin typeface="Times New Roman" pitchFamily="18" charset="0"/>
              <a:cs typeface="Times New Roman" pitchFamily="18" charset="0"/>
            </a:endParaRPr>
          </a:p>
          <a:p>
            <a:pPr>
              <a:buNone/>
            </a:pPr>
            <a:r>
              <a:rPr lang="en-IN" sz="2400" b="0" dirty="0" smtClean="0">
                <a:latin typeface="Times New Roman" pitchFamily="18" charset="0"/>
                <a:cs typeface="Times New Roman" pitchFamily="18" charset="0"/>
              </a:rPr>
              <a:t>DROP SEQUENCE sampleseq ; </a:t>
            </a:r>
            <a:r>
              <a:rPr lang="en-IN" sz="2400" dirty="0" smtClean="0"/>
              <a:t>	</a:t>
            </a:r>
          </a:p>
          <a:p>
            <a:pPr>
              <a:buNone/>
            </a:pPr>
            <a:r>
              <a:rPr lang="en-IN" sz="2400" b="0" dirty="0" smtClean="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lstStyle/>
          <a:p>
            <a:r>
              <a:rPr lang="en-IN" dirty="0" smtClean="0"/>
              <a:t>VIEWING THE SEQUENCES CREATED</a:t>
            </a:r>
            <a:endParaRPr lang="en-IN" dirty="0"/>
          </a:p>
        </p:txBody>
      </p:sp>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The following tables lists all the Sequences which are created by the users. </a:t>
            </a:r>
          </a:p>
          <a:p>
            <a:r>
              <a:rPr lang="en-IN" sz="2400" b="0" dirty="0" smtClean="0">
                <a:latin typeface="Times New Roman" pitchFamily="18" charset="0"/>
                <a:cs typeface="Times New Roman" pitchFamily="18" charset="0"/>
              </a:rPr>
              <a:t>DBA_SEQUENCES </a:t>
            </a:r>
          </a:p>
          <a:p>
            <a:r>
              <a:rPr lang="en-IN" sz="2400" b="0" dirty="0" smtClean="0">
                <a:latin typeface="Times New Roman" pitchFamily="18" charset="0"/>
                <a:cs typeface="Times New Roman" pitchFamily="18" charset="0"/>
              </a:rPr>
              <a:t>ALL_SEQUENCES </a:t>
            </a:r>
          </a:p>
          <a:p>
            <a:r>
              <a:rPr lang="en-IN" sz="2400" b="0" dirty="0" smtClean="0">
                <a:latin typeface="Times New Roman" pitchFamily="18" charset="0"/>
                <a:cs typeface="Times New Roman" pitchFamily="18" charset="0"/>
              </a:rPr>
              <a:t>USER_SEQUENCES </a:t>
            </a:r>
          </a:p>
          <a:p>
            <a:pPr>
              <a:buNone/>
            </a:pPr>
            <a:endParaRPr lang="en-US" sz="2400" b="0" dirty="0" smtClean="0">
              <a:latin typeface="Times New Roman" pitchFamily="18" charset="0"/>
              <a:cs typeface="Times New Roman" pitchFamily="18" charset="0"/>
            </a:endParaRPr>
          </a:p>
          <a:p>
            <a:pPr>
              <a:buNone/>
            </a:pPr>
            <a:endParaRPr lang="en-US" sz="2400" b="0" dirty="0" smtClean="0">
              <a:latin typeface="Times New Roman" pitchFamily="18" charset="0"/>
              <a:cs typeface="Times New Roman" pitchFamily="18" charset="0"/>
            </a:endParaRPr>
          </a:p>
          <a:p>
            <a:pPr>
              <a:buNone/>
            </a:pPr>
            <a:r>
              <a:rPr lang="en-US" sz="2400" b="0" dirty="0" smtClean="0">
                <a:latin typeface="Times New Roman" pitchFamily="18" charset="0"/>
                <a:cs typeface="Times New Roman" pitchFamily="18" charset="0"/>
              </a:rPr>
              <a:t>Example:</a:t>
            </a:r>
          </a:p>
          <a:p>
            <a:pPr>
              <a:buNone/>
            </a:pPr>
            <a:r>
              <a:rPr lang="en-IN" sz="2400" b="0" dirty="0" smtClean="0">
                <a:latin typeface="Times New Roman" pitchFamily="18" charset="0"/>
                <a:cs typeface="Times New Roman" pitchFamily="18" charset="0"/>
              </a:rPr>
              <a:t>SELECT * FROM </a:t>
            </a:r>
            <a:r>
              <a:rPr lang="en-IN" sz="2400" b="0" dirty="0" smtClean="0">
                <a:solidFill>
                  <a:srgbClr val="C00000"/>
                </a:solidFill>
                <a:latin typeface="Times New Roman" pitchFamily="18" charset="0"/>
                <a:cs typeface="Times New Roman" pitchFamily="18" charset="0"/>
              </a:rPr>
              <a:t>USER_SEQUENCES</a:t>
            </a:r>
            <a:r>
              <a:rPr lang="en-IN" sz="2400" b="0" dirty="0" smtClean="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1. DBA cannot create private synonym?</a:t>
            </a:r>
          </a:p>
          <a:p>
            <a:pPr marL="514350" indent="-514350">
              <a:buAutoNum type="alphaLcParenR"/>
            </a:pPr>
            <a:r>
              <a:rPr lang="en-US" sz="2400" dirty="0" smtClean="0">
                <a:latin typeface="Times New Roman" pitchFamily="18" charset="0"/>
                <a:cs typeface="Times New Roman" pitchFamily="18" charset="0"/>
              </a:rPr>
              <a:t>True</a:t>
            </a:r>
          </a:p>
          <a:p>
            <a:pPr marL="514350" indent="-514350">
              <a:buAutoNum type="alphaLcParenR"/>
            </a:pPr>
            <a:r>
              <a:rPr lang="en-US" sz="2400" dirty="0" smtClean="0">
                <a:latin typeface="Times New Roman" pitchFamily="18" charset="0"/>
                <a:cs typeface="Times New Roman" pitchFamily="18" charset="0"/>
              </a:rPr>
              <a:t>False </a:t>
            </a:r>
          </a:p>
          <a:p>
            <a:pPr marL="514350" indent="-514350">
              <a:buAutoNum type="alphaLcParenR"/>
            </a:pPr>
            <a:endParaRPr lang="en-US" sz="2400" dirty="0" smtClean="0">
              <a:latin typeface="Times New Roman" pitchFamily="18" charset="0"/>
              <a:cs typeface="Times New Roman" pitchFamily="18" charset="0"/>
            </a:endParaRPr>
          </a:p>
          <a:p>
            <a:pPr marL="514350" indent="-514350">
              <a:buNone/>
            </a:pPr>
            <a:r>
              <a:rPr lang="en-US" sz="2400" dirty="0" smtClean="0">
                <a:latin typeface="Times New Roman" pitchFamily="18" charset="0"/>
                <a:cs typeface="Times New Roman" pitchFamily="18" charset="0"/>
              </a:rPr>
              <a:t>2. Can we retrieve database object from different schema?</a:t>
            </a:r>
          </a:p>
          <a:p>
            <a:pPr marL="514350" indent="-514350">
              <a:buAutoNum type="alphaLcParenR"/>
            </a:pPr>
            <a:r>
              <a:rPr lang="en-US" sz="2400" dirty="0" smtClean="0">
                <a:latin typeface="Times New Roman" pitchFamily="18" charset="0"/>
                <a:cs typeface="Times New Roman" pitchFamily="18" charset="0"/>
              </a:rPr>
              <a:t>Yes</a:t>
            </a:r>
          </a:p>
          <a:p>
            <a:pPr marL="514350" indent="-514350">
              <a:buAutoNum type="alphaLcParenR"/>
            </a:pPr>
            <a:r>
              <a:rPr lang="en-US" sz="2400" dirty="0" smtClean="0">
                <a:latin typeface="Times New Roman" pitchFamily="18" charset="0"/>
                <a:cs typeface="Times New Roman" pitchFamily="18" charset="0"/>
              </a:rPr>
              <a:t>No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b="0" dirty="0" smtClean="0">
                <a:latin typeface="Times New Roman" pitchFamily="18" charset="0"/>
                <a:cs typeface="Times New Roman" pitchFamily="18" charset="0"/>
              </a:rPr>
              <a:t>3. How we can get the current value that sequence hold?</a:t>
            </a:r>
          </a:p>
          <a:p>
            <a:pPr marL="514350" indent="-514350">
              <a:buAutoNum type="alphaLcParenR"/>
            </a:pPr>
            <a:r>
              <a:rPr lang="en-US" sz="2400" b="0" dirty="0" smtClean="0">
                <a:latin typeface="Times New Roman" pitchFamily="18" charset="0"/>
                <a:cs typeface="Times New Roman" pitchFamily="18" charset="0"/>
              </a:rPr>
              <a:t>PRESENTVAL</a:t>
            </a:r>
          </a:p>
          <a:p>
            <a:pPr marL="514350" indent="-514350">
              <a:buAutoNum type="alphaLcParenR"/>
            </a:pPr>
            <a:r>
              <a:rPr lang="en-US" sz="2400" b="0" dirty="0" smtClean="0">
                <a:latin typeface="Times New Roman" pitchFamily="18" charset="0"/>
                <a:cs typeface="Times New Roman" pitchFamily="18" charset="0"/>
              </a:rPr>
              <a:t>CURRVAL</a:t>
            </a:r>
          </a:p>
          <a:p>
            <a:pPr marL="514350" indent="-514350">
              <a:buAutoNum type="alphaLcParenR"/>
            </a:pPr>
            <a:r>
              <a:rPr lang="en-US" sz="2400" b="0" dirty="0" smtClean="0">
                <a:latin typeface="Times New Roman" pitchFamily="18" charset="0"/>
                <a:cs typeface="Times New Roman" pitchFamily="18" charset="0"/>
              </a:rPr>
              <a:t>NEXTVAL</a:t>
            </a:r>
          </a:p>
          <a:p>
            <a:pPr marL="514350" indent="-514350">
              <a:buNone/>
            </a:pPr>
            <a:endParaRPr lang="en-US" sz="2400" b="0" dirty="0" smtClean="0">
              <a:latin typeface="Times New Roman" pitchFamily="18" charset="0"/>
              <a:cs typeface="Times New Roman" pitchFamily="18" charset="0"/>
            </a:endParaRPr>
          </a:p>
          <a:p>
            <a:pPr marL="514350" indent="-514350">
              <a:buNone/>
            </a:pPr>
            <a:r>
              <a:rPr lang="en-US" sz="2400" b="0" dirty="0" smtClean="0">
                <a:latin typeface="Times New Roman" pitchFamily="18" charset="0"/>
                <a:cs typeface="Times New Roman" pitchFamily="18" charset="0"/>
              </a:rPr>
              <a:t>4. By default sequence starts with ?</a:t>
            </a:r>
          </a:p>
          <a:p>
            <a:pPr marL="514350" indent="-514350">
              <a:buAutoNum type="alphaLcParenR"/>
            </a:pPr>
            <a:r>
              <a:rPr lang="en-US" sz="2400" b="0" dirty="0" smtClean="0">
                <a:latin typeface="Times New Roman" pitchFamily="18" charset="0"/>
                <a:cs typeface="Times New Roman" pitchFamily="18" charset="0"/>
              </a:rPr>
              <a:t>0</a:t>
            </a:r>
          </a:p>
          <a:p>
            <a:pPr marL="514350" indent="-514350">
              <a:buAutoNum type="alphaLcParenR"/>
            </a:pPr>
            <a:r>
              <a:rPr lang="en-US" sz="2400" b="0" dirty="0" smtClean="0">
                <a:latin typeface="Times New Roman" pitchFamily="18" charset="0"/>
                <a:cs typeface="Times New Roman" pitchFamily="18" charset="0"/>
              </a:rPr>
              <a:t>1 </a:t>
            </a:r>
            <a:endParaRPr lang="en-IN" sz="2400"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VIEW</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b="0" dirty="0" smtClean="0">
              <a:latin typeface="Times New Roman" pitchFamily="18" charset="0"/>
              <a:cs typeface="Times New Roman" pitchFamily="18" charset="0"/>
            </a:endParaRPr>
          </a:p>
          <a:p>
            <a:r>
              <a:rPr lang="en-IN" sz="2400" b="0" dirty="0" smtClean="0">
                <a:latin typeface="Times New Roman" pitchFamily="18" charset="0"/>
                <a:cs typeface="Times New Roman" pitchFamily="18" charset="0"/>
              </a:rPr>
              <a:t>A view is a logical representation of the data. </a:t>
            </a:r>
          </a:p>
          <a:p>
            <a:r>
              <a:rPr lang="en-IN" sz="2400" b="0" dirty="0" smtClean="0">
                <a:latin typeface="Times New Roman" pitchFamily="18" charset="0"/>
                <a:cs typeface="Times New Roman" pitchFamily="18" charset="0"/>
              </a:rPr>
              <a:t>View does not have storage of its own. </a:t>
            </a:r>
          </a:p>
          <a:p>
            <a:r>
              <a:rPr lang="en-IN" sz="2400" b="0" dirty="0" smtClean="0">
                <a:latin typeface="Times New Roman" pitchFamily="18" charset="0"/>
                <a:cs typeface="Times New Roman" pitchFamily="18" charset="0"/>
              </a:rPr>
              <a:t>View can be used just like a table in SELECT statement. </a:t>
            </a:r>
          </a:p>
          <a:p>
            <a:r>
              <a:rPr lang="en-IN" sz="2400" b="0" dirty="0" smtClean="0">
                <a:latin typeface="Times New Roman" pitchFamily="18" charset="0"/>
                <a:cs typeface="Times New Roman" pitchFamily="18" charset="0"/>
              </a:rPr>
              <a:t> A view can be considered as a virtual table.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1).jpg"/>
          <p:cNvPicPr>
            <a:picLocks noChangeAspect="1"/>
          </p:cNvPicPr>
          <p:nvPr/>
        </p:nvPicPr>
        <p:blipFill>
          <a:blip r:embed="rId3" cstate="print"/>
          <a:stretch>
            <a:fillRect/>
          </a:stretch>
        </p:blipFill>
        <p:spPr>
          <a:xfrm>
            <a:off x="4343400" y="4114800"/>
            <a:ext cx="2466975" cy="18478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SQL SUB CATEGORIES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Data retrieval language (DRL)</a:t>
            </a:r>
          </a:p>
          <a:p>
            <a:r>
              <a:rPr lang="en-IN" dirty="0" smtClean="0">
                <a:latin typeface="Times New Roman" pitchFamily="18" charset="0"/>
                <a:cs typeface="Times New Roman" pitchFamily="18" charset="0"/>
              </a:rPr>
              <a:t>Data defination language (DDL)</a:t>
            </a:r>
          </a:p>
          <a:p>
            <a:r>
              <a:rPr lang="en-IN" dirty="0" smtClean="0">
                <a:latin typeface="Times New Roman" pitchFamily="18" charset="0"/>
                <a:cs typeface="Times New Roman" pitchFamily="18" charset="0"/>
              </a:rPr>
              <a:t>Data manipulation language (DML)</a:t>
            </a:r>
          </a:p>
          <a:p>
            <a:r>
              <a:rPr lang="en-IN" dirty="0" smtClean="0">
                <a:latin typeface="Times New Roman" pitchFamily="18" charset="0"/>
                <a:cs typeface="Times New Roman" pitchFamily="18" charset="0"/>
              </a:rPr>
              <a:t>Transaction control language (TCL)</a:t>
            </a:r>
          </a:p>
          <a:p>
            <a:r>
              <a:rPr lang="en-IN" dirty="0" smtClean="0">
                <a:latin typeface="Times New Roman" pitchFamily="18" charset="0"/>
                <a:cs typeface="Times New Roman" pitchFamily="18" charset="0"/>
              </a:rPr>
              <a:t>Data control language (DCL)</a:t>
            </a: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09600"/>
            <a:ext cx="8229600" cy="1143000"/>
          </a:xfrm>
        </p:spPr>
        <p:txBody>
          <a:bodyPr>
            <a:noAutofit/>
          </a:bodyPr>
          <a:lstStyle/>
          <a:p>
            <a:r>
              <a:rPr lang="en-IN" sz="3600" dirty="0" smtClean="0">
                <a:effectLst/>
                <a:latin typeface="Times New Roman" pitchFamily="18" charset="0"/>
                <a:cs typeface="Times New Roman" pitchFamily="18" charset="0"/>
              </a:rPr>
              <a:t>WHY VIEWS? </a:t>
            </a:r>
            <a:br>
              <a:rPr lang="en-IN" sz="3600" dirty="0" smtClean="0">
                <a:effectLst/>
                <a:latin typeface="Times New Roman" pitchFamily="18" charset="0"/>
                <a:cs typeface="Times New Roman" pitchFamily="18" charset="0"/>
              </a:rPr>
            </a:b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IN" sz="2400" b="0" dirty="0" smtClean="0">
                <a:latin typeface="Times New Roman" pitchFamily="18" charset="0"/>
                <a:cs typeface="Times New Roman" pitchFamily="18" charset="0"/>
              </a:rPr>
              <a:t> Provides additional level of security by restricting access to a predetermined set of rows and/or columns of a table. </a:t>
            </a:r>
          </a:p>
          <a:p>
            <a:r>
              <a:rPr lang="en-IN" sz="2400" b="0" dirty="0" smtClean="0">
                <a:latin typeface="Times New Roman" pitchFamily="18" charset="0"/>
                <a:cs typeface="Times New Roman" pitchFamily="18" charset="0"/>
              </a:rPr>
              <a:t> Hide the data complexity. </a:t>
            </a:r>
          </a:p>
          <a:p>
            <a:pPr>
              <a:buNone/>
            </a:pPr>
            <a:endParaRPr lang="en-IN" sz="2400" b="0" dirty="0" smtClean="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IN" sz="2400" b="0" dirty="0" smtClean="0">
              <a:latin typeface="Times New Roman" pitchFamily="18" charset="0"/>
              <a:cs typeface="Times New Roman" pitchFamily="18" charset="0"/>
            </a:endParaRPr>
          </a:p>
          <a:p>
            <a:pPr>
              <a:buNone/>
            </a:pPr>
            <a:r>
              <a:rPr lang="en-IN" sz="2400" b="0" dirty="0" smtClean="0">
                <a:latin typeface="Times New Roman" pitchFamily="18" charset="0"/>
                <a:cs typeface="Times New Roman" pitchFamily="18" charset="0"/>
              </a:rPr>
              <a:t>We have two types of views:</a:t>
            </a:r>
          </a:p>
          <a:p>
            <a:pPr>
              <a:buNone/>
            </a:pPr>
            <a:endParaRPr lang="en-IN" sz="2400" b="0" dirty="0" smtClean="0">
              <a:latin typeface="Times New Roman" pitchFamily="18" charset="0"/>
              <a:cs typeface="Times New Roman" pitchFamily="18" charset="0"/>
            </a:endParaRPr>
          </a:p>
          <a:p>
            <a:pPr>
              <a:buNone/>
            </a:pPr>
            <a:r>
              <a:rPr lang="en-IN" sz="2400" b="0" dirty="0" smtClean="0">
                <a:latin typeface="Times New Roman" pitchFamily="18" charset="0"/>
                <a:cs typeface="Times New Roman" pitchFamily="18" charset="0"/>
              </a:rPr>
              <a:t>1) Normal / Simple View </a:t>
            </a:r>
          </a:p>
          <a:p>
            <a:pPr>
              <a:buNone/>
            </a:pPr>
            <a:r>
              <a:rPr lang="en-IN" sz="2400" b="0" dirty="0" smtClean="0">
                <a:latin typeface="Times New Roman" pitchFamily="18" charset="0"/>
                <a:cs typeface="Times New Roman" pitchFamily="18" charset="0"/>
              </a:rPr>
              <a:t>2) Forced View</a:t>
            </a:r>
          </a:p>
          <a:p>
            <a:pPr>
              <a:buNone/>
            </a:pPr>
            <a:r>
              <a:rPr lang="en-IN" sz="2400" b="0" dirty="0" smtClean="0">
                <a:latin typeface="Times New Roman" pitchFamily="18" charset="0"/>
                <a:cs typeface="Times New Roman" pitchFamily="18" charset="0"/>
              </a:rPr>
              <a:t> 3) Inline View</a:t>
            </a:r>
          </a:p>
          <a:p>
            <a:pPr>
              <a:buNone/>
            </a:pPr>
            <a:r>
              <a:rPr lang="en-IN" sz="2400" b="0" dirty="0" smtClean="0">
                <a:latin typeface="Times New Roman" pitchFamily="18" charset="0"/>
                <a:cs typeface="Times New Roman" pitchFamily="18" charset="0"/>
              </a:rPr>
              <a:t> 4) Materialized View.</a:t>
            </a:r>
            <a:endParaRPr lang="en-US" sz="2400" b="0" dirty="0" smtClean="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7" name="Picture 6" descr="views.PNG"/>
          <p:cNvPicPr>
            <a:picLocks noChangeAspect="1"/>
          </p:cNvPicPr>
          <p:nvPr/>
        </p:nvPicPr>
        <p:blipFill>
          <a:blip r:embed="rId3" cstate="print"/>
          <a:stretch>
            <a:fillRect/>
          </a:stretch>
        </p:blipFill>
        <p:spPr>
          <a:xfrm>
            <a:off x="4786314" y="2316259"/>
            <a:ext cx="3601714" cy="2562564"/>
          </a:xfrm>
          <a:prstGeom prst="rect">
            <a:avLst/>
          </a:prstGeom>
        </p:spPr>
      </p:pic>
      <p:sp>
        <p:nvSpPr>
          <p:cNvPr id="8" name="Title 2"/>
          <p:cNvSpPr>
            <a:spLocks noGrp="1"/>
          </p:cNvSpPr>
          <p:nvPr>
            <p:ph type="title"/>
          </p:nvPr>
        </p:nvSpPr>
        <p:spPr>
          <a:xfrm>
            <a:off x="428596" y="214290"/>
            <a:ext cx="8229600" cy="1143000"/>
          </a:xfrm>
        </p:spPr>
        <p:txBody>
          <a:bodyPr>
            <a:normAutofit/>
          </a:bodyPr>
          <a:lstStyle/>
          <a:p>
            <a:r>
              <a:rPr lang="en-IN" sz="3600" dirty="0" smtClean="0">
                <a:latin typeface="Times New Roman" pitchFamily="18" charset="0"/>
                <a:cs typeface="Times New Roman" pitchFamily="18" charset="0"/>
              </a:rPr>
              <a:t>TYPES OF VIEWS</a:t>
            </a:r>
            <a:endParaRPr lang="en-IN"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142976" y="1714488"/>
            <a:ext cx="5729301" cy="3748141"/>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4" name="Title 2"/>
          <p:cNvSpPr>
            <a:spLocks noGrp="1"/>
          </p:cNvSpPr>
          <p:nvPr>
            <p:ph type="title"/>
          </p:nvPr>
        </p:nvSpPr>
        <p:spPr>
          <a:xfrm>
            <a:off x="428596" y="214290"/>
            <a:ext cx="8229600" cy="1143000"/>
          </a:xfrm>
        </p:spPr>
        <p:txBody>
          <a:bodyPr>
            <a:normAutofit/>
          </a:bodyPr>
          <a:lstStyle/>
          <a:p>
            <a:r>
              <a:rPr lang="en-US" sz="3200" dirty="0" smtClean="0">
                <a:latin typeface="Times New Roman" pitchFamily="18" charset="0"/>
                <a:cs typeface="Times New Roman" pitchFamily="18" charset="0"/>
              </a:rPr>
              <a:t>SYNTAX FOR CREATING VIEW</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SIMPLE VIEW</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r>
              <a:rPr lang="en-IN" sz="2400" b="0" dirty="0" smtClean="0">
                <a:latin typeface="Times New Roman" pitchFamily="18" charset="0"/>
                <a:cs typeface="Times New Roman" pitchFamily="18" charset="0"/>
              </a:rPr>
              <a:t>Simple view is the view that is created based on a single table. </a:t>
            </a:r>
          </a:p>
          <a:p>
            <a:r>
              <a:rPr lang="en-IN" sz="2400" b="0" dirty="0" smtClean="0">
                <a:latin typeface="Times New Roman" pitchFamily="18" charset="0"/>
                <a:cs typeface="Times New Roman" pitchFamily="18" charset="0"/>
              </a:rPr>
              <a:t>A Simple View is the one that: </a:t>
            </a:r>
          </a:p>
          <a:p>
            <a:r>
              <a:rPr lang="en-IN" sz="2400" b="0" dirty="0" smtClean="0">
                <a:latin typeface="Times New Roman" pitchFamily="18" charset="0"/>
                <a:cs typeface="Times New Roman" pitchFamily="18" charset="0"/>
              </a:rPr>
              <a:t>Derives data from only one table. </a:t>
            </a:r>
          </a:p>
          <a:p>
            <a:r>
              <a:rPr lang="en-IN" sz="2400" b="0" dirty="0" smtClean="0">
                <a:latin typeface="Times New Roman" pitchFamily="18" charset="0"/>
                <a:cs typeface="Times New Roman" pitchFamily="18" charset="0"/>
              </a:rPr>
              <a:t>Contains no functions or groups of data. </a:t>
            </a:r>
          </a:p>
          <a:p>
            <a:r>
              <a:rPr lang="en-IN" sz="2400" b="0" dirty="0" smtClean="0">
                <a:latin typeface="Times New Roman" pitchFamily="18" charset="0"/>
                <a:cs typeface="Times New Roman" pitchFamily="18" charset="0"/>
              </a:rPr>
              <a:t>Can perform DML operations through the view.</a:t>
            </a:r>
          </a:p>
          <a:p>
            <a:endParaRPr lang="en-IN" sz="2400" b="0" dirty="0" smtClean="0">
              <a:latin typeface="Times New Roman" pitchFamily="18" charset="0"/>
              <a:cs typeface="Times New Roman" pitchFamily="18" charset="0"/>
            </a:endParaRPr>
          </a:p>
          <a:p>
            <a:pPr>
              <a:buNone/>
            </a:pPr>
            <a:r>
              <a:rPr lang="en-IN" sz="2400" b="0" dirty="0" smtClean="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1371600" y="1600200"/>
            <a:ext cx="3871906" cy="2689956"/>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4" name="Content Placeholder 2"/>
          <p:cNvSpPr txBox="1">
            <a:spLocks/>
          </p:cNvSpPr>
          <p:nvPr/>
        </p:nvSpPr>
        <p:spPr bwMode="auto">
          <a:xfrm>
            <a:off x="685800" y="4572000"/>
            <a:ext cx="6705600" cy="147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IN" sz="2400" i="0" u="none" strike="noStrike" kern="0" cap="none" spc="0" normalizeH="0" baseline="0" noProof="0" dirty="0" smtClean="0">
                <a:ln>
                  <a:noFill/>
                </a:ln>
                <a:solidFill>
                  <a:schemeClr val="hlink"/>
                </a:solidFill>
                <a:effectLst/>
                <a:uLnTx/>
                <a:uFillTx/>
                <a:latin typeface="Times New Roman" pitchFamily="18" charset="0"/>
                <a:cs typeface="Times New Roman" pitchFamily="18" charset="0"/>
              </a:rPr>
              <a:t>CREATE OR REPLACE VIEW na_emp_v AS SELECT * FROM emp;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IN" sz="2400" kern="0" dirty="0" smtClean="0">
                <a:solidFill>
                  <a:schemeClr val="hlink"/>
                </a:solidFill>
                <a:latin typeface="Times New Roman" pitchFamily="18" charset="0"/>
                <a:cs typeface="Times New Roman" pitchFamily="18" charset="0"/>
              </a:rPr>
              <a:t>--view is created</a:t>
            </a:r>
            <a:r>
              <a:rPr kumimoji="0" lang="en-IN" sz="2400" i="0" u="none" strike="noStrike" kern="0" cap="none" spc="0" normalizeH="0" baseline="0" noProof="0" dirty="0" smtClean="0">
                <a:ln>
                  <a:noFill/>
                </a:ln>
                <a:solidFill>
                  <a:schemeClr val="hlink"/>
                </a:solidFill>
                <a:effectLst/>
                <a:uLnTx/>
                <a:uFillTx/>
                <a:latin typeface="Times New Roman" pitchFamily="18" charset="0"/>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endPar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COMPLEX VIEW</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Derives data from many tables. </a:t>
            </a:r>
          </a:p>
          <a:p>
            <a:r>
              <a:rPr lang="en-IN" sz="2400" dirty="0" smtClean="0">
                <a:latin typeface="Times New Roman" pitchFamily="18" charset="0"/>
                <a:cs typeface="Times New Roman" pitchFamily="18" charset="0"/>
              </a:rPr>
              <a:t>Contains functions or groups of data. </a:t>
            </a:r>
          </a:p>
          <a:p>
            <a:r>
              <a:rPr lang="en-IN" sz="2400" dirty="0" smtClean="0">
                <a:latin typeface="Times New Roman" pitchFamily="18" charset="0"/>
                <a:cs typeface="Times New Roman" pitchFamily="18" charset="0"/>
              </a:rPr>
              <a:t>Does not allow DML operations directly.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1676400" y="1861008"/>
            <a:ext cx="5400668" cy="3841713"/>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4" name="Title 1"/>
          <p:cNvSpPr>
            <a:spLocks noGrp="1"/>
          </p:cNvSpPr>
          <p:nvPr>
            <p:ph type="title"/>
          </p:nvPr>
        </p:nvSpPr>
        <p:spPr>
          <a:xfrm>
            <a:off x="457200" y="274638"/>
            <a:ext cx="8229600" cy="1143000"/>
          </a:xfrm>
        </p:spPr>
        <p:txBody>
          <a:bodyPr/>
          <a:lstStyle/>
          <a:p>
            <a:r>
              <a:rPr lang="en-US" sz="2400" dirty="0" smtClean="0"/>
              <a:t>SYNTAX FOR COMPLEX VIEW</a:t>
            </a:r>
            <a:endParaRPr lang="en-IN" sz="2400"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CREATE OR REPALCE VIEW na_emp_v AS </a:t>
            </a:r>
          </a:p>
          <a:p>
            <a:pPr>
              <a:buNone/>
            </a:pPr>
            <a:endParaRPr lang="en-IN" sz="2400" b="0" dirty="0" smtClean="0">
              <a:latin typeface="Times New Roman" pitchFamily="18" charset="0"/>
              <a:cs typeface="Times New Roman" pitchFamily="18" charset="0"/>
            </a:endParaRPr>
          </a:p>
          <a:p>
            <a:pPr>
              <a:buNone/>
            </a:pPr>
            <a:r>
              <a:rPr lang="en-IN" sz="2400" b="0" dirty="0" smtClean="0">
                <a:latin typeface="Times New Roman" pitchFamily="18" charset="0"/>
                <a:cs typeface="Times New Roman" pitchFamily="18" charset="0"/>
              </a:rPr>
              <a:t>     SELECT e.empno, e.ename, e.sal, e.deptno, d.dname, d.loc</a:t>
            </a:r>
          </a:p>
          <a:p>
            <a:pPr>
              <a:buNone/>
            </a:pPr>
            <a:endParaRPr lang="en-IN" sz="2400" b="0" dirty="0" smtClean="0">
              <a:latin typeface="Times New Roman" pitchFamily="18" charset="0"/>
              <a:cs typeface="Times New Roman" pitchFamily="18" charset="0"/>
            </a:endParaRPr>
          </a:p>
          <a:p>
            <a:pPr>
              <a:buNone/>
            </a:pPr>
            <a:r>
              <a:rPr lang="en-IN" sz="2400" b="0" dirty="0" smtClean="0">
                <a:latin typeface="Times New Roman" pitchFamily="18" charset="0"/>
                <a:cs typeface="Times New Roman" pitchFamily="18" charset="0"/>
              </a:rPr>
              <a:t>     FROM emp e,dept d</a:t>
            </a:r>
          </a:p>
          <a:p>
            <a:pPr>
              <a:buNone/>
            </a:pPr>
            <a:endParaRPr lang="en-IN" sz="2400" b="0" dirty="0" smtClean="0">
              <a:latin typeface="Times New Roman" pitchFamily="18" charset="0"/>
              <a:cs typeface="Times New Roman" pitchFamily="18" charset="0"/>
            </a:endParaRPr>
          </a:p>
          <a:p>
            <a:pPr>
              <a:buNone/>
            </a:pPr>
            <a:r>
              <a:rPr lang="en-IN" sz="2400" b="0" dirty="0" smtClean="0">
                <a:latin typeface="Times New Roman" pitchFamily="18" charset="0"/>
                <a:cs typeface="Times New Roman" pitchFamily="18" charset="0"/>
              </a:rPr>
              <a:t>     WHERE e.deptno = d.deptno; 	</a:t>
            </a:r>
          </a:p>
          <a:p>
            <a:endParaRPr lang="en-IN" sz="2400" b="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sz="2400" dirty="0" smtClean="0"/>
              <a:t>CREATING COMPLEX VIEW</a:t>
            </a:r>
            <a:endParaRPr lang="en-IN" sz="24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VIEW</a:t>
            </a:r>
            <a:endParaRPr lang="en-IN" dirty="0"/>
          </a:p>
        </p:txBody>
      </p:sp>
      <p:sp>
        <p:nvSpPr>
          <p:cNvPr id="3" name="Content Placeholder 2"/>
          <p:cNvSpPr>
            <a:spLocks noGrp="1"/>
          </p:cNvSpPr>
          <p:nvPr>
            <p:ph idx="1"/>
          </p:nvPr>
        </p:nvSpPr>
        <p:spPr/>
        <p:txBody>
          <a:bodyPr/>
          <a:lstStyle/>
          <a:p>
            <a:r>
              <a:rPr lang="en-IN" sz="2400" b="0" dirty="0" smtClean="0">
                <a:latin typeface="Times New Roman" pitchFamily="18" charset="0"/>
                <a:cs typeface="Times New Roman" pitchFamily="18" charset="0"/>
              </a:rPr>
              <a:t>A view can be created even if the defining query of the view cannot be executed. We call such a view as view with errors.</a:t>
            </a:r>
          </a:p>
          <a:p>
            <a:r>
              <a:rPr lang="en-IN" sz="2400" b="0" dirty="0" smtClean="0">
                <a:latin typeface="Times New Roman" pitchFamily="18" charset="0"/>
                <a:cs typeface="Times New Roman" pitchFamily="18" charset="0"/>
              </a:rPr>
              <a:t>if a view refers to a non-existent table or an invalid column of an existing table</a:t>
            </a:r>
          </a:p>
          <a:p>
            <a:r>
              <a:rPr lang="en-IN" sz="2400" b="0" dirty="0" smtClean="0">
                <a:latin typeface="Times New Roman" pitchFamily="18" charset="0"/>
                <a:cs typeface="Times New Roman" pitchFamily="18" charset="0"/>
              </a:rPr>
              <a:t>We can create such views by using the FORCE option in the CREATE VIEW command:</a:t>
            </a:r>
            <a:endParaRPr lang="en-IN" sz="2400" b="0" dirty="0">
              <a:latin typeface="Times New Roman" pitchFamily="18" charset="0"/>
              <a:cs typeface="Times New Roman" pitchFamily="18"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FORCE VIEW</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sz="2400" b="0" dirty="0" smtClean="0">
                <a:latin typeface="Times New Roman" pitchFamily="18" charset="0"/>
                <a:cs typeface="Times New Roman" pitchFamily="18" charset="0"/>
              </a:rPr>
              <a:t>CREATE OR REPLACE FORCE VIEW na_view </a:t>
            </a:r>
          </a:p>
          <a:p>
            <a:pPr>
              <a:buNone/>
            </a:pPr>
            <a:r>
              <a:rPr lang="en-IN" sz="2400" b="0" dirty="0" smtClean="0">
                <a:latin typeface="Times New Roman" pitchFamily="18" charset="0"/>
                <a:cs typeface="Times New Roman" pitchFamily="18" charset="0"/>
              </a:rPr>
              <a:t>    AS SELECT * FROM dummy_table; 	</a:t>
            </a:r>
          </a:p>
          <a:p>
            <a:pPr>
              <a:buNone/>
            </a:pPr>
            <a:r>
              <a:rPr lang="en-US" sz="2400" b="0" dirty="0" smtClean="0">
                <a:latin typeface="Times New Roman" pitchFamily="18" charset="0"/>
                <a:cs typeface="Times New Roman" pitchFamily="18" charset="0"/>
              </a:rPr>
              <a:t>--</a:t>
            </a:r>
            <a:r>
              <a:rPr lang="en-IN" sz="2400" b="0" dirty="0" smtClean="0">
                <a:latin typeface="Times New Roman" pitchFamily="18" charset="0"/>
                <a:cs typeface="Times New Roman" pitchFamily="18" charset="0"/>
              </a:rPr>
              <a:t> Warning: View created with compilation errors. </a:t>
            </a:r>
          </a:p>
          <a:p>
            <a:pPr>
              <a:buNone/>
            </a:pPr>
            <a:endParaRPr lang="en-IN" sz="2400" b="0" dirty="0" smtClean="0">
              <a:latin typeface="Times New Roman" pitchFamily="18" charset="0"/>
              <a:cs typeface="Times New Roman" pitchFamily="18" charset="0"/>
            </a:endParaRPr>
          </a:p>
          <a:p>
            <a:pPr>
              <a:buFont typeface="Courier New" pitchFamily="49" charset="0"/>
              <a:buChar char="o"/>
            </a:pPr>
            <a:r>
              <a:rPr lang="en-IN" sz="2400" b="0" dirty="0" smtClean="0">
                <a:latin typeface="Times New Roman" pitchFamily="18" charset="0"/>
                <a:cs typeface="Times New Roman" pitchFamily="18" charset="0"/>
              </a:rPr>
              <a:t>The advantage of force view is that in future if view script becomes valid, we can start using the view.</a:t>
            </a:r>
          </a:p>
          <a:p>
            <a:pPr>
              <a:buFont typeface="Courier New" pitchFamily="49" charset="0"/>
              <a:buChar char="o"/>
            </a:pPr>
            <a:endParaRPr lang="en-US" sz="2400" b="0" dirty="0" smtClean="0">
              <a:latin typeface="Times New Roman" pitchFamily="18" charset="0"/>
              <a:cs typeface="Times New Roman" pitchFamily="18" charset="0"/>
            </a:endParaRPr>
          </a:p>
          <a:p>
            <a:pPr>
              <a:buFont typeface="Wingdings" pitchFamily="2" charset="2"/>
              <a:buChar char="Ø"/>
            </a:pPr>
            <a:r>
              <a:rPr lang="en-IN" sz="2400" b="0" dirty="0" smtClean="0">
                <a:latin typeface="Times New Roman" pitchFamily="18" charset="0"/>
                <a:cs typeface="Times New Roman" pitchFamily="18" charset="0"/>
              </a:rPr>
              <a:t>DROP VIEW view_name; </a:t>
            </a:r>
          </a:p>
          <a:p>
            <a:pPr>
              <a:buNone/>
            </a:pPr>
            <a:r>
              <a:rPr lang="en-IN" sz="2400" b="0" dirty="0" smtClean="0">
                <a:latin typeface="Times New Roman" pitchFamily="18" charset="0"/>
                <a:cs typeface="Times New Roman" pitchFamily="18" charset="0"/>
              </a:rPr>
              <a:t>--index dropped	</a:t>
            </a:r>
          </a:p>
          <a:p>
            <a:pPr>
              <a:buFont typeface="Courier New" pitchFamily="49" charset="0"/>
              <a:buChar char="o"/>
            </a:pPr>
            <a:endParaRPr lang="en-IN" sz="2400" b="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 dirty="0" smtClean="0"/>
              <a:t>.</a:t>
            </a:r>
            <a:endParaRPr lang="en-IN" sz="800"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DRL  -  Select </a:t>
            </a:r>
          </a:p>
          <a:p>
            <a:r>
              <a:rPr lang="en-IN" dirty="0" smtClean="0">
                <a:latin typeface="Times New Roman" pitchFamily="18" charset="0"/>
                <a:cs typeface="Times New Roman" pitchFamily="18" charset="0"/>
              </a:rPr>
              <a:t>DDL  - Create,Alter,Rename,Truncate,Drop</a:t>
            </a:r>
          </a:p>
          <a:p>
            <a:r>
              <a:rPr lang="en-IN" dirty="0" smtClean="0">
                <a:latin typeface="Times New Roman" pitchFamily="18" charset="0"/>
                <a:cs typeface="Times New Roman" pitchFamily="18" charset="0"/>
              </a:rPr>
              <a:t>DML - Insert,Update,Delete,Merge</a:t>
            </a:r>
          </a:p>
          <a:p>
            <a:r>
              <a:rPr lang="en-IN" dirty="0" smtClean="0">
                <a:latin typeface="Times New Roman" pitchFamily="18" charset="0"/>
                <a:cs typeface="Times New Roman" pitchFamily="18" charset="0"/>
              </a:rPr>
              <a:t>TCL  -  Commit , Save point , Rollback</a:t>
            </a:r>
          </a:p>
          <a:p>
            <a:r>
              <a:rPr lang="en-IN" dirty="0" smtClean="0">
                <a:latin typeface="Times New Roman" pitchFamily="18" charset="0"/>
                <a:cs typeface="Times New Roman" pitchFamily="18" charset="0"/>
              </a:rPr>
              <a:t>DCL  -  Grant , Revoke </a:t>
            </a: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1. View is stored like database object in database?</a:t>
            </a:r>
          </a:p>
          <a:p>
            <a:pPr marL="514350" indent="-514350">
              <a:buAutoNum type="alphaLcParenR"/>
            </a:pPr>
            <a:r>
              <a:rPr lang="en-US" sz="2400" dirty="0" smtClean="0">
                <a:latin typeface="Times New Roman" pitchFamily="18" charset="0"/>
                <a:cs typeface="Times New Roman" pitchFamily="18" charset="0"/>
              </a:rPr>
              <a:t>Yes</a:t>
            </a:r>
          </a:p>
          <a:p>
            <a:pPr marL="514350" indent="-514350">
              <a:buAutoNum type="alphaLcParenR"/>
            </a:pPr>
            <a:r>
              <a:rPr lang="en-US" sz="2400" dirty="0" smtClean="0">
                <a:latin typeface="Times New Roman" pitchFamily="18" charset="0"/>
                <a:cs typeface="Times New Roman" pitchFamily="18" charset="0"/>
              </a:rPr>
              <a:t>No </a:t>
            </a:r>
          </a:p>
          <a:p>
            <a:pPr marL="514350" indent="-514350">
              <a:buAutoNum type="alphaLcParenR"/>
            </a:pPr>
            <a:endParaRPr lang="en-US" sz="2400" dirty="0" smtClean="0">
              <a:latin typeface="Times New Roman" pitchFamily="18" charset="0"/>
              <a:cs typeface="Times New Roman" pitchFamily="18" charset="0"/>
            </a:endParaRPr>
          </a:p>
          <a:p>
            <a:pPr marL="514350" indent="-514350">
              <a:buNone/>
            </a:pPr>
            <a:r>
              <a:rPr lang="en-US" sz="2400" dirty="0" smtClean="0">
                <a:latin typeface="Times New Roman" pitchFamily="18" charset="0"/>
                <a:cs typeface="Times New Roman" pitchFamily="18" charset="0"/>
              </a:rPr>
              <a:t>2. View can be create only on one table ?</a:t>
            </a:r>
          </a:p>
          <a:p>
            <a:pPr marL="514350" indent="-514350">
              <a:buAutoNum type="alphaLcParenR"/>
            </a:pPr>
            <a:r>
              <a:rPr lang="en-US" sz="2400" dirty="0" smtClean="0">
                <a:latin typeface="Times New Roman" pitchFamily="18" charset="0"/>
                <a:cs typeface="Times New Roman" pitchFamily="18" charset="0"/>
              </a:rPr>
              <a:t>True</a:t>
            </a:r>
          </a:p>
          <a:p>
            <a:pPr marL="514350" indent="-514350">
              <a:buAutoNum type="alphaLcParenR"/>
            </a:pPr>
            <a:r>
              <a:rPr lang="en-US" sz="2400" dirty="0" smtClean="0">
                <a:latin typeface="Times New Roman" pitchFamily="18" charset="0"/>
                <a:cs typeface="Times New Roman" pitchFamily="18" charset="0"/>
              </a:rPr>
              <a:t>False </a:t>
            </a:r>
          </a:p>
          <a:p>
            <a:pPr marL="514350" indent="-514350">
              <a:buAutoNum type="alphaLcParenR"/>
            </a:pPr>
            <a:endParaRPr lang="en-US" sz="2400" dirty="0" smtClean="0">
              <a:latin typeface="Times New Roman" pitchFamily="18" charset="0"/>
              <a:cs typeface="Times New Roman" pitchFamily="18" charset="0"/>
            </a:endParaRPr>
          </a:p>
          <a:p>
            <a:pPr marL="514350" indent="-514350">
              <a:buNone/>
            </a:pPr>
            <a:endParaRPr lang="en-US" sz="2400" dirty="0" smtClean="0">
              <a:latin typeface="Times New Roman" pitchFamily="18" charset="0"/>
              <a:cs typeface="Times New Roman" pitchFamily="18" charset="0"/>
            </a:endParaRPr>
          </a:p>
          <a:p>
            <a:pPr marL="514350" indent="-514350">
              <a:buAutoNum type="alphaLcParenR"/>
            </a:pPr>
            <a:endParaRPr lang="en-US" sz="2400" dirty="0" smtClean="0">
              <a:latin typeface="Times New Roman" pitchFamily="18" charset="0"/>
              <a:cs typeface="Times New Roman" pitchFamily="18"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3. Which of the following we can perform?</a:t>
            </a:r>
          </a:p>
          <a:p>
            <a:pPr marL="514350" indent="-514350">
              <a:buAutoNum type="alphaLcParenR"/>
            </a:pPr>
            <a:r>
              <a:rPr lang="en-US" sz="2400" dirty="0" smtClean="0">
                <a:latin typeface="Times New Roman" pitchFamily="18" charset="0"/>
                <a:cs typeface="Times New Roman" pitchFamily="18" charset="0"/>
              </a:rPr>
              <a:t>Drop view</a:t>
            </a:r>
          </a:p>
          <a:p>
            <a:pPr marL="514350" indent="-514350">
              <a:buAutoNum type="alphaLcParenR"/>
            </a:pPr>
            <a:r>
              <a:rPr lang="en-US" sz="2400" dirty="0" smtClean="0">
                <a:latin typeface="Times New Roman" pitchFamily="18" charset="0"/>
                <a:cs typeface="Times New Roman" pitchFamily="18" charset="0"/>
              </a:rPr>
              <a:t>Alter  view</a:t>
            </a:r>
          </a:p>
          <a:p>
            <a:pPr marL="514350" indent="-514350">
              <a:buAutoNum type="alphaLcParenR"/>
            </a:pPr>
            <a:r>
              <a:rPr lang="en-US" sz="2400" dirty="0" smtClean="0">
                <a:latin typeface="Times New Roman" pitchFamily="18" charset="0"/>
                <a:cs typeface="Times New Roman" pitchFamily="18" charset="0"/>
              </a:rPr>
              <a:t>Both a and b</a:t>
            </a:r>
          </a:p>
          <a:p>
            <a:pPr marL="514350" indent="-514350">
              <a:buAutoNum type="alphaLcParenR"/>
            </a:pPr>
            <a:endParaRPr lang="en-US" sz="2400" dirty="0" smtClean="0">
              <a:latin typeface="Times New Roman" pitchFamily="18" charset="0"/>
              <a:cs typeface="Times New Roman" pitchFamily="18" charset="0"/>
            </a:endParaRPr>
          </a:p>
          <a:p>
            <a:pPr marL="514350" indent="-514350">
              <a:buNone/>
            </a:pPr>
            <a:r>
              <a:rPr lang="en-US" sz="2400" dirty="0" smtClean="0">
                <a:latin typeface="Times New Roman" pitchFamily="18" charset="0"/>
                <a:cs typeface="Times New Roman" pitchFamily="18" charset="0"/>
              </a:rPr>
              <a:t>4. Which type of  View can created with compilation errors?</a:t>
            </a:r>
          </a:p>
          <a:p>
            <a:pPr marL="514350" indent="-514350">
              <a:buAutoNum type="alphaLcParenR"/>
            </a:pPr>
            <a:r>
              <a:rPr lang="en-US" sz="2400" dirty="0" smtClean="0">
                <a:latin typeface="Times New Roman" pitchFamily="18" charset="0"/>
                <a:cs typeface="Times New Roman" pitchFamily="18" charset="0"/>
              </a:rPr>
              <a:t>Inline view</a:t>
            </a:r>
          </a:p>
          <a:p>
            <a:pPr marL="514350" indent="-514350">
              <a:buAutoNum type="alphaLcParenR"/>
            </a:pPr>
            <a:r>
              <a:rPr lang="en-US" sz="2400" dirty="0" smtClean="0">
                <a:latin typeface="Times New Roman" pitchFamily="18" charset="0"/>
                <a:cs typeface="Times New Roman" pitchFamily="18" charset="0"/>
              </a:rPr>
              <a:t>Force view </a:t>
            </a:r>
            <a:endParaRPr lang="en-IN" sz="2400" dirty="0" smtClean="0">
              <a:latin typeface="Times New Roman" pitchFamily="18" charset="0"/>
              <a:cs typeface="Times New Roman" pitchFamily="18" charset="0"/>
            </a:endParaRPr>
          </a:p>
          <a:p>
            <a:pPr marL="514350" indent="-514350">
              <a:buNone/>
            </a:pPr>
            <a:endParaRPr lang="en-US" sz="2400" dirty="0" smtClean="0">
              <a:latin typeface="Times New Roman" pitchFamily="18" charset="0"/>
              <a:cs typeface="Times New Roman" pitchFamily="18" charset="0"/>
            </a:endParaRPr>
          </a:p>
          <a:p>
            <a:pPr marL="514350" indent="-514350">
              <a:buNone/>
            </a:pPr>
            <a:endParaRPr lang="en-US" sz="2400" dirty="0" smtClean="0">
              <a:latin typeface="Times New Roman" pitchFamily="18" charset="0"/>
              <a:cs typeface="Times New Roman" pitchFamily="18" charset="0"/>
            </a:endParaRP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8229600" cy="4525963"/>
          </a:xfrm>
        </p:spPr>
        <p:txBody>
          <a:bodyPr/>
          <a:lstStyle/>
          <a:p>
            <a:pPr>
              <a:buNone/>
            </a:pPr>
            <a:endParaRPr lang="en-IN" dirty="0" smtClean="0"/>
          </a:p>
          <a:p>
            <a:pPr>
              <a:buNone/>
            </a:pPr>
            <a:endParaRPr lang="en-IN" dirty="0" smtClean="0"/>
          </a:p>
          <a:p>
            <a:pPr>
              <a:buNone/>
            </a:pPr>
            <a:endParaRPr lang="en-IN" dirty="0" smtClean="0"/>
          </a:p>
          <a:p>
            <a:pPr>
              <a:buNone/>
            </a:pPr>
            <a:r>
              <a:rPr lang="en-IN" dirty="0" smtClean="0">
                <a:solidFill>
                  <a:schemeClr val="accent4">
                    <a:lumMod val="50000"/>
                  </a:schemeClr>
                </a:solidFill>
              </a:rPr>
              <a:t>                     THANKS &amp; REGARDS</a:t>
            </a:r>
          </a:p>
          <a:p>
            <a:pPr>
              <a:buNone/>
            </a:pPr>
            <a:endParaRPr lang="en-I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8229600" cy="792162"/>
          </a:xfrm>
        </p:spPr>
        <p:txBody>
          <a:bodyPr>
            <a:normAutofit fontScale="90000"/>
          </a:bodyPr>
          <a:lstStyle/>
          <a:p>
            <a:r>
              <a:rPr lang="en-IN" sz="4400" dirty="0" smtClean="0">
                <a:latin typeface="Times New Roman" pitchFamily="18" charset="0"/>
                <a:cs typeface="Times New Roman" pitchFamily="18" charset="0"/>
              </a:rPr>
              <a:t/>
            </a:r>
            <a:br>
              <a:rPr lang="en-IN" sz="4400" dirty="0" smtClean="0">
                <a:latin typeface="Times New Roman" pitchFamily="18" charset="0"/>
                <a:cs typeface="Times New Roman" pitchFamily="18" charset="0"/>
              </a:rPr>
            </a:br>
            <a:r>
              <a:rPr lang="en-IN" sz="4400" dirty="0" smtClean="0">
                <a:latin typeface="Times New Roman" pitchFamily="18" charset="0"/>
                <a:cs typeface="Times New Roman" pitchFamily="18" charset="0"/>
              </a:rPr>
              <a:t>DDL</a:t>
            </a:r>
            <a:br>
              <a:rPr lang="en-IN" sz="4400" dirty="0" smtClean="0">
                <a:latin typeface="Times New Roman" pitchFamily="18" charset="0"/>
                <a:cs typeface="Times New Roman" pitchFamily="18" charset="0"/>
              </a:rPr>
            </a:br>
            <a:r>
              <a:rPr lang="en-IN" sz="4400" dirty="0" smtClean="0">
                <a:latin typeface="Times New Roman" pitchFamily="18" charset="0"/>
                <a:cs typeface="Times New Roman" pitchFamily="18" charset="0"/>
              </a:rPr>
              <a:t/>
            </a:r>
            <a:br>
              <a:rPr lang="en-IN" sz="4400" dirty="0" smtClean="0">
                <a:latin typeface="Times New Roman" pitchFamily="18" charset="0"/>
                <a:cs typeface="Times New Roman" pitchFamily="18" charset="0"/>
              </a:rPr>
            </a:br>
            <a:r>
              <a:rPr lang="en-IN" sz="3100" dirty="0" smtClean="0">
                <a:latin typeface="Times New Roman" pitchFamily="18" charset="0"/>
                <a:cs typeface="Times New Roman" pitchFamily="18" charset="0"/>
              </a:rPr>
              <a:t>CREATE:</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tretch>
            <a:fillRect/>
          </a:stretch>
        </p:blipFill>
        <p:spPr bwMode="auto">
          <a:xfrm>
            <a:off x="1447800" y="2438400"/>
            <a:ext cx="6391275" cy="3283241"/>
          </a:xfrm>
          <a:prstGeom prst="rect">
            <a:avLst/>
          </a:prstGeom>
          <a:noFill/>
          <a:ln w="9525">
            <a:noFill/>
            <a:miter lim="800000"/>
            <a:headEnd/>
            <a:tailEnd/>
          </a:ln>
          <a:effectLst/>
        </p:spPr>
      </p:pic>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752600"/>
            <a:ext cx="8229600" cy="3657600"/>
          </a:xfrm>
        </p:spPr>
        <p:txBody>
          <a:bodyPr>
            <a:noAutofit/>
          </a:bodyPr>
          <a:lstStyle/>
          <a:p>
            <a:pPr>
              <a:buNone/>
            </a:pPr>
            <a:r>
              <a:rPr lang="en-IN" sz="2400" dirty="0" smtClean="0">
                <a:latin typeface="Times New Roman" pitchFamily="18" charset="0"/>
                <a:cs typeface="Times New Roman" pitchFamily="18" charset="0"/>
              </a:rPr>
              <a:t>ALTER:</a:t>
            </a:r>
          </a:p>
          <a:p>
            <a:r>
              <a:rPr lang="en-IN" sz="2400" dirty="0" smtClean="0">
                <a:latin typeface="Times New Roman" pitchFamily="18" charset="0"/>
                <a:cs typeface="Times New Roman" pitchFamily="18" charset="0"/>
              </a:rPr>
              <a:t> Add, drop and modify table columns </a:t>
            </a:r>
          </a:p>
          <a:p>
            <a:r>
              <a:rPr lang="en-IN" sz="2400" dirty="0" smtClean="0">
                <a:latin typeface="Times New Roman" pitchFamily="18" charset="0"/>
                <a:cs typeface="Times New Roman" pitchFamily="18" charset="0"/>
              </a:rPr>
              <a:t>Add and drop constraints </a:t>
            </a:r>
          </a:p>
          <a:p>
            <a:r>
              <a:rPr lang="en-IN" sz="2400" dirty="0" smtClean="0">
                <a:latin typeface="Times New Roman" pitchFamily="18" charset="0"/>
                <a:cs typeface="Times New Roman" pitchFamily="18" charset="0"/>
              </a:rPr>
              <a:t> Enable and Disable constraints</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ALTER TABLE emp ADD na_column DATE; </a:t>
            </a:r>
          </a:p>
          <a:p>
            <a:pPr>
              <a:buNone/>
            </a:pPr>
            <a:r>
              <a:rPr lang="en-IN" sz="2400" dirty="0" smtClean="0">
                <a:latin typeface="Times New Roman" pitchFamily="18" charset="0"/>
                <a:cs typeface="Times New Roman" pitchFamily="18" charset="0"/>
              </a:rPr>
              <a:t>ALTER TABLE emp DROP column DATE;	</a:t>
            </a:r>
          </a:p>
          <a:p>
            <a:pPr>
              <a:buNone/>
            </a:pPr>
            <a:r>
              <a:rPr lang="en-IN" sz="2400" dirty="0" smtClean="0">
                <a:latin typeface="Times New Roman" pitchFamily="18" charset="0"/>
                <a:cs typeface="Times New Roman" pitchFamily="18" charset="0"/>
              </a:rPr>
              <a:t>ALTER TABLE emp RENAME COLUMN sal TO salary; </a:t>
            </a:r>
          </a:p>
          <a:p>
            <a:pPr>
              <a:buNone/>
            </a:pPr>
            <a:r>
              <a:rPr lang="en-IN" sz="2400" dirty="0" smtClean="0">
                <a:latin typeface="Times New Roman" pitchFamily="18" charset="0"/>
                <a:cs typeface="Times New Roman" pitchFamily="18" charset="0"/>
              </a:rPr>
              <a:t>ALTER TABLE emp MODIFY ename VARCHAR(25); 	</a:t>
            </a:r>
          </a:p>
          <a:p>
            <a:pPr>
              <a:buNone/>
            </a:pPr>
            <a:r>
              <a:rPr lang="en-IN" sz="2400" b="1" dirty="0" smtClean="0"/>
              <a:t>	</a:t>
            </a: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2743200"/>
            <a:ext cx="6705600" cy="1143000"/>
          </a:xfrm>
        </p:spPr>
        <p:txBody>
          <a:bodyPr>
            <a:normAutofit/>
          </a:bodyPr>
          <a:lstStyle/>
          <a:p>
            <a:r>
              <a:rPr lang="en-IN" sz="5400" dirty="0" smtClean="0">
                <a:latin typeface="Times New Roman" pitchFamily="18" charset="0"/>
                <a:cs typeface="Times New Roman" pitchFamily="18" charset="0"/>
              </a:rPr>
              <a:t>ORACLE SQL</a:t>
            </a:r>
            <a:endParaRPr lang="en-IN" sz="5400" dirty="0">
              <a:latin typeface="Times New Roman" pitchFamily="18" charset="0"/>
              <a:cs typeface="Times New Roman" pitchFamily="18" charset="0"/>
            </a:endParaRPr>
          </a:p>
        </p:txBody>
      </p:sp>
      <p:pic>
        <p:nvPicPr>
          <p:cNvPr id="5" name="Content Placeholder 10" descr="image001.png"/>
          <p:cNvPicPr>
            <a:picLocks noChangeAspect="1"/>
          </p:cNvPicPr>
          <p:nvPr/>
        </p:nvPicPr>
        <p:blipFill>
          <a:blip r:embed="rId2" cstate="print"/>
          <a:srcRect/>
          <a:stretch>
            <a:fillRect/>
          </a:stretch>
        </p:blipFill>
        <p:spPr bwMode="auto">
          <a:xfrm>
            <a:off x="7381875" y="762000"/>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latin typeface="Times New Roman" pitchFamily="18" charset="0"/>
                <a:cs typeface="Times New Roman" pitchFamily="18" charset="0"/>
              </a:rPr>
              <a:t>TRUNCATE</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 Truncate table &lt;table name&gt;;</a:t>
            </a:r>
          </a:p>
          <a:p>
            <a:pPr>
              <a:buNone/>
            </a:pPr>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DROP</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Drop table &lt;table name&gt;;</a:t>
            </a:r>
          </a:p>
          <a:p>
            <a:pPr>
              <a:buNone/>
            </a:pPr>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RENAME</a:t>
            </a:r>
            <a:r>
              <a:rPr lang="en-IN" dirty="0" smtClean="0">
                <a:latin typeface="Times New Roman" pitchFamily="18" charset="0"/>
                <a:cs typeface="Times New Roman" pitchFamily="18" charset="0"/>
              </a:rPr>
              <a:t>:</a:t>
            </a:r>
          </a:p>
          <a:p>
            <a:pPr>
              <a:buNone/>
            </a:pPr>
            <a:r>
              <a:rPr lang="en-IN" sz="2800" dirty="0" smtClean="0">
                <a:latin typeface="Times New Roman" pitchFamily="18" charset="0"/>
                <a:cs typeface="Times New Roman" pitchFamily="18" charset="0"/>
              </a:rPr>
              <a:t>RENAME emp TO na_emp;</a:t>
            </a:r>
            <a:endParaRPr lang="en-IN" b="1"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latin typeface="Times New Roman" pitchFamily="18" charset="0"/>
                <a:cs typeface="Times New Roman" pitchFamily="18" charset="0"/>
              </a:rPr>
              <a:t>DML</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IN" sz="2400" b="1" dirty="0" smtClean="0">
                <a:latin typeface="Times New Roman" pitchFamily="18" charset="0"/>
                <a:cs typeface="Times New Roman" pitchFamily="18" charset="0"/>
              </a:rPr>
              <a:t>INSERT</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    INSERT INTO &lt;TABLE NAME&gt; (COLUMN LIST) VALUES (VALUES LIST);</a:t>
            </a:r>
          </a:p>
          <a:p>
            <a:pPr>
              <a:buNone/>
            </a:pP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UPDATE</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     UPADTE EMP SET SAL=SAL+100 WHERE &lt;CONDITION&gt;;</a:t>
            </a:r>
          </a:p>
          <a:p>
            <a:r>
              <a:rPr lang="en-IN" sz="2400" b="1" dirty="0" smtClean="0">
                <a:latin typeface="Times New Roman" pitchFamily="18" charset="0"/>
                <a:cs typeface="Times New Roman" pitchFamily="18" charset="0"/>
              </a:rPr>
              <a:t>DELETE</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    DELETE FROM EMP WHERE &lt;CONDITION&gt;;</a:t>
            </a:r>
          </a:p>
          <a:p>
            <a:endParaRPr lang="en-IN" sz="2400" dirty="0" smtClean="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8229600" cy="4525963"/>
          </a:xfrm>
        </p:spPr>
        <p:txBody>
          <a:bodyPr>
            <a:noAutofit/>
          </a:bodyPr>
          <a:lstStyle/>
          <a:p>
            <a:pPr>
              <a:buNone/>
            </a:pP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MERGE</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MERGE INTO emp1 e1 </a:t>
            </a:r>
          </a:p>
          <a:p>
            <a:pPr>
              <a:buNone/>
            </a:pPr>
            <a:r>
              <a:rPr lang="en-IN" sz="2400" dirty="0" smtClean="0">
                <a:latin typeface="Times New Roman" pitchFamily="18" charset="0"/>
                <a:cs typeface="Times New Roman" pitchFamily="18" charset="0"/>
              </a:rPr>
              <a:t>USING emp2 e2 </a:t>
            </a:r>
          </a:p>
          <a:p>
            <a:pPr>
              <a:buNone/>
            </a:pPr>
            <a:r>
              <a:rPr lang="en-IN" sz="2400" dirty="0" smtClean="0">
                <a:latin typeface="Times New Roman" pitchFamily="18" charset="0"/>
                <a:cs typeface="Times New Roman" pitchFamily="18" charset="0"/>
              </a:rPr>
              <a:t>ON (e1.empno=e2.empno) </a:t>
            </a:r>
          </a:p>
          <a:p>
            <a:pPr>
              <a:buNone/>
            </a:pPr>
            <a:r>
              <a:rPr lang="en-IN" sz="2400" dirty="0" smtClean="0">
                <a:latin typeface="Times New Roman" pitchFamily="18" charset="0"/>
                <a:cs typeface="Times New Roman" pitchFamily="18" charset="0"/>
              </a:rPr>
              <a:t>WHEN MATCHED </a:t>
            </a:r>
          </a:p>
          <a:p>
            <a:pPr>
              <a:buNone/>
            </a:pPr>
            <a:r>
              <a:rPr lang="en-IN" sz="2400" dirty="0" smtClean="0">
                <a:latin typeface="Times New Roman" pitchFamily="18" charset="0"/>
                <a:cs typeface="Times New Roman" pitchFamily="18" charset="0"/>
              </a:rPr>
              <a:t>THEN </a:t>
            </a:r>
          </a:p>
          <a:p>
            <a:pPr>
              <a:buNone/>
            </a:pPr>
            <a:r>
              <a:rPr lang="en-IN" sz="2400" dirty="0" smtClean="0">
                <a:latin typeface="Times New Roman" pitchFamily="18" charset="0"/>
                <a:cs typeface="Times New Roman" pitchFamily="18" charset="0"/>
              </a:rPr>
              <a:t>UPDATE SET sal = e2.sal </a:t>
            </a:r>
          </a:p>
          <a:p>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2400" dirty="0" smtClean="0">
                <a:latin typeface="Times New Roman" pitchFamily="18" charset="0"/>
                <a:cs typeface="Times New Roman" pitchFamily="18" charset="0"/>
              </a:rPr>
              <a:t>WHEN NOT MATCHED </a:t>
            </a:r>
          </a:p>
          <a:p>
            <a:pPr>
              <a:buNone/>
            </a:pPr>
            <a:r>
              <a:rPr lang="en-IN" sz="2400" dirty="0" smtClean="0">
                <a:latin typeface="Times New Roman" pitchFamily="18" charset="0"/>
                <a:cs typeface="Times New Roman" pitchFamily="18" charset="0"/>
              </a:rPr>
              <a:t>THEN </a:t>
            </a:r>
          </a:p>
          <a:p>
            <a:pPr>
              <a:buNone/>
            </a:pPr>
            <a:r>
              <a:rPr lang="en-IN" sz="2400" dirty="0" smtClean="0">
                <a:latin typeface="Times New Roman" pitchFamily="18" charset="0"/>
                <a:cs typeface="Times New Roman" pitchFamily="18" charset="0"/>
              </a:rPr>
              <a:t>INSERT (e1.empno, e1.ename, e1.sal) </a:t>
            </a:r>
          </a:p>
          <a:p>
            <a:pPr>
              <a:buNone/>
            </a:pPr>
            <a:r>
              <a:rPr lang="en-IN" sz="2400" dirty="0" smtClean="0">
                <a:latin typeface="Times New Roman" pitchFamily="18" charset="0"/>
                <a:cs typeface="Times New Roman" pitchFamily="18" charset="0"/>
              </a:rPr>
              <a:t>VALUES (e2.empno, e2.ename, e2.sal); 	</a:t>
            </a:r>
          </a:p>
          <a:p>
            <a:pPr>
              <a:buNone/>
            </a:pPr>
            <a:endParaRPr lang="en-IN" sz="2400" dirty="0" smtClean="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CONSTRAINTS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smtClean="0">
                <a:latin typeface="Times New Roman" pitchFamily="18" charset="0"/>
                <a:cs typeface="Times New Roman" pitchFamily="18" charset="0"/>
              </a:rPr>
              <a:t>Constraint is a rule or restriction which is imposed on the table data. </a:t>
            </a:r>
          </a:p>
          <a:p>
            <a:pPr>
              <a:buNone/>
            </a:pPr>
            <a:r>
              <a:rPr lang="en-IN" sz="2400" dirty="0" smtClean="0">
                <a:latin typeface="Times New Roman" pitchFamily="18" charset="0"/>
                <a:cs typeface="Times New Roman" pitchFamily="18" charset="0"/>
              </a:rPr>
              <a:t>DOMAIN INTEGRITY CONTRAINTS:</a:t>
            </a:r>
          </a:p>
          <a:p>
            <a:pPr marL="624078" indent="-514350">
              <a:buAutoNum type="arabicParenR"/>
            </a:pPr>
            <a:r>
              <a:rPr lang="en-IN" sz="2400" dirty="0" smtClean="0">
                <a:latin typeface="Times New Roman" pitchFamily="18" charset="0"/>
                <a:cs typeface="Times New Roman" pitchFamily="18" charset="0"/>
              </a:rPr>
              <a:t>Not null</a:t>
            </a:r>
          </a:p>
          <a:p>
            <a:pPr marL="624078" indent="-514350">
              <a:buAutoNum type="arabicParenR"/>
            </a:pPr>
            <a:r>
              <a:rPr lang="en-IN" sz="2400" dirty="0" smtClean="0">
                <a:latin typeface="Times New Roman" pitchFamily="18" charset="0"/>
                <a:cs typeface="Times New Roman" pitchFamily="18" charset="0"/>
              </a:rPr>
              <a:t>check</a:t>
            </a:r>
          </a:p>
          <a:p>
            <a:pPr>
              <a:buNone/>
            </a:pPr>
            <a:r>
              <a:rPr lang="en-IN" sz="2400" dirty="0" smtClean="0">
                <a:latin typeface="Times New Roman" pitchFamily="18" charset="0"/>
                <a:cs typeface="Times New Roman" pitchFamily="18" charset="0"/>
              </a:rPr>
              <a:t>ENTITY INTEGRITYCONSTRAINTS:</a:t>
            </a:r>
          </a:p>
          <a:p>
            <a:pPr marL="624078" indent="-514350">
              <a:buAutoNum type="arabicParenR"/>
            </a:pPr>
            <a:r>
              <a:rPr lang="en-IN" sz="2400" dirty="0" smtClean="0">
                <a:latin typeface="Times New Roman" pitchFamily="18" charset="0"/>
                <a:cs typeface="Times New Roman" pitchFamily="18" charset="0"/>
              </a:rPr>
              <a:t>Primary </a:t>
            </a:r>
          </a:p>
          <a:p>
            <a:pPr marL="624078" indent="-514350">
              <a:buAutoNum type="arabicParenR"/>
            </a:pPr>
            <a:r>
              <a:rPr lang="en-IN" sz="2400" dirty="0" smtClean="0">
                <a:latin typeface="Times New Roman" pitchFamily="18" charset="0"/>
                <a:cs typeface="Times New Roman" pitchFamily="18" charset="0"/>
              </a:rPr>
              <a:t>Unique</a:t>
            </a:r>
          </a:p>
          <a:p>
            <a:pPr>
              <a:buNone/>
            </a:pPr>
            <a:endParaRPr lang="en-IN" sz="2400" dirty="0" smtClean="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onstraints-cropped-150x150.jpg"/>
          <p:cNvPicPr>
            <a:picLocks noChangeAspect="1"/>
          </p:cNvPicPr>
          <p:nvPr/>
        </p:nvPicPr>
        <p:blipFill>
          <a:blip r:embed="rId3" cstate="print"/>
          <a:stretch>
            <a:fillRect/>
          </a:stretch>
        </p:blipFill>
        <p:spPr>
          <a:xfrm>
            <a:off x="6629400" y="3505200"/>
            <a:ext cx="1885950" cy="18859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smtClean="0">
                <a:latin typeface="Times New Roman" pitchFamily="18" charset="0"/>
                <a:cs typeface="Times New Roman" pitchFamily="18" charset="0"/>
              </a:rPr>
              <a:t>REFERENTIAL INTEGRITY CONSTRAINTS :</a:t>
            </a:r>
          </a:p>
          <a:p>
            <a:pPr marL="624078" indent="-514350">
              <a:buAutoNum type="arabicParenR"/>
            </a:pPr>
            <a:r>
              <a:rPr lang="en-IN" sz="2800" dirty="0" smtClean="0">
                <a:latin typeface="Times New Roman" pitchFamily="18" charset="0"/>
                <a:cs typeface="Times New Roman" pitchFamily="18" charset="0"/>
              </a:rPr>
              <a:t>Foreign key </a:t>
            </a:r>
          </a:p>
          <a:p>
            <a:pPr marL="624078" indent="-514350">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There are three different ways to add constraints: </a:t>
            </a:r>
          </a:p>
          <a:p>
            <a:r>
              <a:rPr lang="en-IN" sz="2800" dirty="0" smtClean="0">
                <a:latin typeface="Times New Roman" pitchFamily="18" charset="0"/>
                <a:cs typeface="Times New Roman" pitchFamily="18" charset="0"/>
              </a:rPr>
              <a:t>Column level – along with the column definition </a:t>
            </a:r>
          </a:p>
          <a:p>
            <a:r>
              <a:rPr lang="en-IN" sz="2800" dirty="0" smtClean="0">
                <a:latin typeface="Times New Roman" pitchFamily="18" charset="0"/>
                <a:cs typeface="Times New Roman" pitchFamily="18" charset="0"/>
              </a:rPr>
              <a:t>Table level – after the table definition </a:t>
            </a:r>
          </a:p>
          <a:p>
            <a:r>
              <a:rPr lang="en-IN" sz="2800" dirty="0" smtClean="0">
                <a:latin typeface="Times New Roman" pitchFamily="18" charset="0"/>
                <a:cs typeface="Times New Roman" pitchFamily="18" charset="0"/>
              </a:rPr>
              <a:t>Alter level – using alter command </a:t>
            </a:r>
          </a:p>
          <a:p>
            <a:pPr>
              <a:buNone/>
            </a:pPr>
            <a:endParaRPr lang="en-IN" sz="28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itchFamily="18" charset="0"/>
                <a:cs typeface="Times New Roman" pitchFamily="18" charset="0"/>
              </a:rPr>
              <a:t>CONSTRINTS WITH NAMES:</a:t>
            </a:r>
            <a:endParaRPr lang="en-IN" sz="32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IN" sz="2400" dirty="0" smtClean="0">
                <a:latin typeface="Times New Roman" pitchFamily="18" charset="0"/>
                <a:cs typeface="Times New Roman" pitchFamily="18" charset="0"/>
              </a:rPr>
              <a:t>Constraint names must be unique to the owner. </a:t>
            </a:r>
          </a:p>
          <a:p>
            <a:r>
              <a:rPr lang="en-IN" sz="2400" dirty="0" smtClean="0">
                <a:latin typeface="Times New Roman" pitchFamily="18" charset="0"/>
                <a:cs typeface="Times New Roman" pitchFamily="18" charset="0"/>
              </a:rPr>
              <a:t>The constraint name appears in messages when the constraint is violated. </a:t>
            </a:r>
          </a:p>
          <a:p>
            <a:r>
              <a:rPr lang="en-IN" sz="2400" dirty="0" smtClean="0">
                <a:latin typeface="Times New Roman" pitchFamily="18" charset="0"/>
                <a:cs typeface="Times New Roman" pitchFamily="18" charset="0"/>
              </a:rPr>
              <a:t>If a constraint name is not specified, the Oracle Server assigns a unique name with the format SYS_C00n.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CHECK CONSTRAINT</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a:xfrm>
            <a:off x="457200" y="1600200"/>
            <a:ext cx="8229600" cy="3829063"/>
          </a:xfrm>
        </p:spPr>
        <p:txBody>
          <a:bodyPr>
            <a:normAutofit/>
          </a:bodyPr>
          <a:lstStyle/>
          <a:p>
            <a:r>
              <a:rPr lang="en-IN" sz="2400" dirty="0" smtClean="0">
                <a:latin typeface="Arial" pitchFamily="34" charset="0"/>
                <a:cs typeface="Arial" pitchFamily="34" charset="0"/>
              </a:rPr>
              <a:t>Check constraint is used to insert the values based on specified condition. The Check constraint explicitly defines a condition that each row must satisfy. </a:t>
            </a:r>
          </a:p>
          <a:p>
            <a:pPr>
              <a:buNone/>
            </a:pPr>
            <a:endParaRPr lang="en-US" sz="2400" dirty="0" smtClean="0">
              <a:latin typeface="Arial" pitchFamily="34" charset="0"/>
              <a:cs typeface="Arial" pitchFamily="34" charset="0"/>
            </a:endParaRPr>
          </a:p>
          <a:p>
            <a:pPr>
              <a:buNone/>
            </a:pPr>
            <a:r>
              <a:rPr lang="en-US" sz="2400" dirty="0" smtClean="0">
                <a:latin typeface="Arial" pitchFamily="34" charset="0"/>
                <a:cs typeface="Arial" pitchFamily="34" charset="0"/>
              </a:rPr>
              <a:t>Syntax: check(condition):</a:t>
            </a: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tumblr_mr89f8x2zB1szaospo1_400.jpg"/>
          <p:cNvPicPr>
            <a:picLocks noChangeAspect="1"/>
          </p:cNvPicPr>
          <p:nvPr/>
        </p:nvPicPr>
        <p:blipFill>
          <a:blip r:embed="rId3" cstate="print"/>
          <a:stretch>
            <a:fillRect/>
          </a:stretch>
        </p:blipFill>
        <p:spPr>
          <a:xfrm>
            <a:off x="5562600" y="4191000"/>
            <a:ext cx="1905000" cy="15875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latin typeface="Times New Roman" pitchFamily="18" charset="0"/>
                <a:cs typeface="Times New Roman" pitchFamily="18" charset="0"/>
              </a:rPr>
              <a:t>TABLE LEVEL</a:t>
            </a:r>
          </a:p>
          <a:p>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Constraint </a:t>
            </a:r>
            <a:r>
              <a:rPr lang="en-IN" sz="2400" dirty="0" smtClean="0">
                <a:solidFill>
                  <a:schemeClr val="accent2">
                    <a:lumMod val="75000"/>
                  </a:schemeClr>
                </a:solidFill>
                <a:latin typeface="Times New Roman" pitchFamily="18" charset="0"/>
                <a:cs typeface="Times New Roman" pitchFamily="18" charset="0"/>
              </a:rPr>
              <a:t>with</a:t>
            </a:r>
            <a:r>
              <a:rPr lang="en-IN" sz="2400" dirty="0" smtClean="0">
                <a:latin typeface="Times New Roman" pitchFamily="18" charset="0"/>
                <a:cs typeface="Times New Roman" pitchFamily="18" charset="0"/>
              </a:rPr>
              <a:t> name:</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CREATE TABLE emp (</a:t>
            </a:r>
          </a:p>
          <a:p>
            <a:pPr>
              <a:buNone/>
            </a:pPr>
            <a:r>
              <a:rPr lang="en-IN" sz="2400" dirty="0" smtClean="0">
                <a:latin typeface="Times New Roman" pitchFamily="18" charset="0"/>
                <a:cs typeface="Times New Roman" pitchFamily="18" charset="0"/>
              </a:rPr>
              <a:t>empno NUMBER(10),</a:t>
            </a:r>
          </a:p>
          <a:p>
            <a:pPr>
              <a:buNone/>
            </a:pPr>
            <a:r>
              <a:rPr lang="en-IN" sz="2400" dirty="0" smtClean="0">
                <a:latin typeface="Times New Roman" pitchFamily="18" charset="0"/>
                <a:cs typeface="Times New Roman" pitchFamily="18" charset="0"/>
              </a:rPr>
              <a:t> enameVARCHAR2 (100),</a:t>
            </a:r>
          </a:p>
          <a:p>
            <a:pPr>
              <a:buNone/>
            </a:pPr>
            <a:r>
              <a:rPr lang="en-IN" sz="2400" dirty="0" smtClean="0">
                <a:latin typeface="Times New Roman" pitchFamily="18" charset="0"/>
                <a:cs typeface="Times New Roman" pitchFamily="18" charset="0"/>
              </a:rPr>
              <a:t> sal NUMBER (5),</a:t>
            </a:r>
          </a:p>
          <a:p>
            <a:pPr>
              <a:buNone/>
            </a:pPr>
            <a:r>
              <a:rPr lang="en-IN" sz="2400" dirty="0" smtClean="0">
                <a:latin typeface="Times New Roman" pitchFamily="18" charset="0"/>
                <a:cs typeface="Times New Roman" pitchFamily="18" charset="0"/>
              </a:rPr>
              <a:t> CONSTRAINT emp_ck check(sal&lt;20000)); 	</a:t>
            </a: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smtClean="0">
                <a:latin typeface="Times New Roman" pitchFamily="18" charset="0"/>
                <a:cs typeface="Times New Roman" pitchFamily="18" charset="0"/>
              </a:rPr>
              <a:t>Constraint </a:t>
            </a:r>
            <a:r>
              <a:rPr lang="en-IN" sz="2400" dirty="0" smtClean="0">
                <a:solidFill>
                  <a:schemeClr val="accent2">
                    <a:lumMod val="75000"/>
                  </a:schemeClr>
                </a:solidFill>
                <a:latin typeface="Times New Roman" pitchFamily="18" charset="0"/>
                <a:cs typeface="Times New Roman" pitchFamily="18" charset="0"/>
              </a:rPr>
              <a:t>with out </a:t>
            </a:r>
            <a:r>
              <a:rPr lang="en-IN" sz="2400" dirty="0" smtClean="0">
                <a:latin typeface="Times New Roman" pitchFamily="18" charset="0"/>
                <a:cs typeface="Times New Roman" pitchFamily="18" charset="0"/>
              </a:rPr>
              <a:t>name:</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CREATE TABLE emp (</a:t>
            </a:r>
          </a:p>
          <a:p>
            <a:pPr>
              <a:buNone/>
            </a:pPr>
            <a:r>
              <a:rPr lang="en-IN" sz="2400" dirty="0" smtClean="0">
                <a:latin typeface="Times New Roman" pitchFamily="18" charset="0"/>
                <a:cs typeface="Times New Roman" pitchFamily="18" charset="0"/>
              </a:rPr>
              <a:t>empno NUMBER, </a:t>
            </a:r>
          </a:p>
          <a:p>
            <a:pPr>
              <a:buNone/>
            </a:pPr>
            <a:r>
              <a:rPr lang="en-IN" sz="2400" dirty="0" smtClean="0">
                <a:latin typeface="Times New Roman" pitchFamily="18" charset="0"/>
                <a:cs typeface="Times New Roman" pitchFamily="18" charset="0"/>
              </a:rPr>
              <a:t>ename VARCHAR2 (100),</a:t>
            </a:r>
          </a:p>
          <a:p>
            <a:pPr>
              <a:buNone/>
            </a:pPr>
            <a:r>
              <a:rPr lang="en-IN" sz="2400" dirty="0" smtClean="0">
                <a:latin typeface="Times New Roman" pitchFamily="18" charset="0"/>
                <a:cs typeface="Times New Roman" pitchFamily="18" charset="0"/>
              </a:rPr>
              <a:t> sal NUMBER (5), CHECK(sal&lt;20000));</a:t>
            </a: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AGENDA</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Introdution</a:t>
            </a:r>
          </a:p>
          <a:p>
            <a:r>
              <a:rPr lang="en-IN" dirty="0" smtClean="0">
                <a:latin typeface="Times New Roman" pitchFamily="18" charset="0"/>
                <a:cs typeface="Times New Roman" pitchFamily="18" charset="0"/>
              </a:rPr>
              <a:t>Basic’s of oracle</a:t>
            </a:r>
          </a:p>
          <a:p>
            <a:r>
              <a:rPr lang="en-IN" dirty="0" smtClean="0">
                <a:latin typeface="Times New Roman" pitchFamily="18" charset="0"/>
                <a:cs typeface="Times New Roman" pitchFamily="18" charset="0"/>
              </a:rPr>
              <a:t>Sub categories</a:t>
            </a:r>
          </a:p>
          <a:p>
            <a:r>
              <a:rPr lang="en-IN" dirty="0" smtClean="0">
                <a:latin typeface="Times New Roman" pitchFamily="18" charset="0"/>
                <a:cs typeface="Times New Roman" pitchFamily="18" charset="0"/>
              </a:rPr>
              <a:t>Constraints</a:t>
            </a:r>
          </a:p>
          <a:p>
            <a:r>
              <a:rPr lang="en-IN" dirty="0" smtClean="0">
                <a:latin typeface="Times New Roman" pitchFamily="18" charset="0"/>
                <a:cs typeface="Times New Roman" pitchFamily="18" charset="0"/>
              </a:rPr>
              <a:t>Joins</a:t>
            </a:r>
          </a:p>
          <a:p>
            <a:r>
              <a:rPr lang="en-IN" dirty="0" smtClean="0">
                <a:latin typeface="Times New Roman" pitchFamily="18" charset="0"/>
                <a:cs typeface="Times New Roman" pitchFamily="18" charset="0"/>
              </a:rPr>
              <a:t>Functions</a:t>
            </a:r>
          </a:p>
          <a:p>
            <a:r>
              <a:rPr lang="en-IN" dirty="0" smtClean="0">
                <a:latin typeface="Times New Roman" pitchFamily="18" charset="0"/>
                <a:cs typeface="Times New Roman" pitchFamily="18" charset="0"/>
              </a:rPr>
              <a:t>Operators</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smtClean="0">
                <a:latin typeface="Times New Roman" pitchFamily="18" charset="0"/>
                <a:cs typeface="Times New Roman" pitchFamily="18" charset="0"/>
              </a:rPr>
              <a:t>COLUMN LEVEL:</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CREATE TABLE emp (</a:t>
            </a:r>
          </a:p>
          <a:p>
            <a:pPr>
              <a:buNone/>
            </a:pPr>
            <a:r>
              <a:rPr lang="en-IN" sz="2400" dirty="0" smtClean="0">
                <a:latin typeface="Times New Roman" pitchFamily="18" charset="0"/>
                <a:cs typeface="Times New Roman" pitchFamily="18" charset="0"/>
              </a:rPr>
              <a:t>empno NUMBER Constraint emp_ck check(sal&lt;20000),</a:t>
            </a:r>
          </a:p>
          <a:p>
            <a:pPr>
              <a:buNone/>
            </a:pPr>
            <a:r>
              <a:rPr lang="en-IN" sz="2400" dirty="0" smtClean="0">
                <a:latin typeface="Times New Roman" pitchFamily="18" charset="0"/>
                <a:cs typeface="Times New Roman" pitchFamily="18" charset="0"/>
              </a:rPr>
              <a:t> enameVARCHAR2 (100),</a:t>
            </a:r>
          </a:p>
          <a:p>
            <a:pPr>
              <a:buNone/>
            </a:pPr>
            <a:r>
              <a:rPr lang="en-IN" sz="2400" dirty="0" smtClean="0">
                <a:latin typeface="Times New Roman" pitchFamily="18" charset="0"/>
                <a:cs typeface="Times New Roman" pitchFamily="18" charset="0"/>
              </a:rPr>
              <a:t> sal NUMBER (5));</a:t>
            </a:r>
          </a:p>
          <a:p>
            <a:pPr>
              <a:buNone/>
            </a:pPr>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ALTER LEVEL:</a:t>
            </a:r>
          </a:p>
          <a:p>
            <a:r>
              <a:rPr lang="en-IN" sz="2400" dirty="0" smtClean="0">
                <a:latin typeface="Times New Roman" pitchFamily="18" charset="0"/>
                <a:cs typeface="Times New Roman" pitchFamily="18" charset="0"/>
              </a:rPr>
              <a:t>ALTER table emp ADD constraint emp_ck check(sal&lt;20000));</a:t>
            </a:r>
          </a:p>
          <a:p>
            <a:r>
              <a:rPr lang="en-IN" sz="2400" dirty="0" smtClean="0">
                <a:latin typeface="Times New Roman" pitchFamily="18" charset="0"/>
                <a:cs typeface="Times New Roman" pitchFamily="18" charset="0"/>
              </a:rPr>
              <a:t>ALTER table emp DROP constraint emp_ck;</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Select * from user_constraints where table_name=‘emp’;</a:t>
            </a: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NOT NULL:</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‘NOT NULL’ constraints are used to avoid null values for a specific column. </a:t>
            </a:r>
          </a:p>
          <a:p>
            <a:r>
              <a:rPr lang="en-IN" sz="2400" dirty="0" smtClean="0">
                <a:latin typeface="Times New Roman" pitchFamily="18" charset="0"/>
                <a:cs typeface="Times New Roman" pitchFamily="18" charset="0"/>
              </a:rPr>
              <a:t>We can add ‘NOT NULL’ constraint at </a:t>
            </a:r>
            <a:r>
              <a:rPr lang="en-IN" sz="2400" dirty="0" smtClean="0">
                <a:solidFill>
                  <a:schemeClr val="accent2">
                    <a:lumMod val="75000"/>
                  </a:schemeClr>
                </a:solidFill>
                <a:latin typeface="Times New Roman" pitchFamily="18" charset="0"/>
                <a:cs typeface="Times New Roman" pitchFamily="18" charset="0"/>
              </a:rPr>
              <a:t>column level </a:t>
            </a:r>
            <a:r>
              <a:rPr lang="en-IN" sz="2400" dirty="0" smtClean="0">
                <a:latin typeface="Times New Roman" pitchFamily="18" charset="0"/>
                <a:cs typeface="Times New Roman" pitchFamily="18" charset="0"/>
              </a:rPr>
              <a:t>only. </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Constraint with out  name:</a:t>
            </a:r>
          </a:p>
          <a:p>
            <a:r>
              <a:rPr lang="en-IN" sz="2400" dirty="0" smtClean="0">
                <a:latin typeface="Times New Roman" pitchFamily="18" charset="0"/>
                <a:cs typeface="Times New Roman" pitchFamily="18" charset="0"/>
              </a:rPr>
              <a:t>CREATE TABLE emp (empno NUMBER NOT NULL,ename VARCHAR2 (100), sal NUMBER (5)); 	</a:t>
            </a:r>
          </a:p>
          <a:p>
            <a:pPr>
              <a:buNone/>
            </a:pP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UNIQUE CONSTRAINT</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p:txBody>
          <a:bodyPr>
            <a:noAutofit/>
          </a:bodyPr>
          <a:lstStyle/>
          <a:p>
            <a:r>
              <a:rPr lang="en-IN" sz="2400" dirty="0" smtClean="0">
                <a:latin typeface="Times New Roman" pitchFamily="18" charset="0"/>
                <a:cs typeface="Times New Roman" pitchFamily="18" charset="0"/>
              </a:rPr>
              <a:t>Unique constraint is used to avoid duplicates values in the column data but it allows null values. </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COLUMN LEVEL:</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CREATE TABLE emp (</a:t>
            </a:r>
          </a:p>
          <a:p>
            <a:pPr>
              <a:buNone/>
            </a:pPr>
            <a:r>
              <a:rPr lang="en-IN" sz="2400" dirty="0" smtClean="0">
                <a:latin typeface="Times New Roman" pitchFamily="18" charset="0"/>
                <a:cs typeface="Times New Roman" pitchFamily="18" charset="0"/>
              </a:rPr>
              <a:t>empno NUMBER Constraint emp_un unique,</a:t>
            </a:r>
          </a:p>
          <a:p>
            <a:pPr>
              <a:buNone/>
            </a:pPr>
            <a:r>
              <a:rPr lang="en-IN" sz="2400" dirty="0" smtClean="0">
                <a:latin typeface="Times New Roman" pitchFamily="18" charset="0"/>
                <a:cs typeface="Times New Roman" pitchFamily="18" charset="0"/>
              </a:rPr>
              <a:t> enameVARCHAR2 (100),</a:t>
            </a:r>
          </a:p>
          <a:p>
            <a:pPr>
              <a:buNone/>
            </a:pPr>
            <a:r>
              <a:rPr lang="en-IN" sz="2400" dirty="0" smtClean="0">
                <a:latin typeface="Times New Roman" pitchFamily="18" charset="0"/>
                <a:cs typeface="Times New Roman" pitchFamily="18" charset="0"/>
              </a:rPr>
              <a:t> sal NUMBER (5));</a:t>
            </a:r>
          </a:p>
          <a:p>
            <a:pPr>
              <a:buNone/>
            </a:pPr>
            <a:endParaRPr lang="en-IN" sz="2400" dirty="0" smtClean="0">
              <a:latin typeface="Times New Roman" pitchFamily="18" charset="0"/>
              <a:cs typeface="Times New Roman" pitchFamily="18" charset="0"/>
            </a:endParaRPr>
          </a:p>
          <a:p>
            <a:pPr>
              <a:buNone/>
            </a:pPr>
            <a:r>
              <a:rPr lang="fr-FR" sz="2400" dirty="0" smtClean="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5" descr="download (3).jpg"/>
          <p:cNvPicPr>
            <a:picLocks noChangeAspect="1"/>
          </p:cNvPicPr>
          <p:nvPr/>
        </p:nvPicPr>
        <p:blipFill>
          <a:blip r:embed="rId3" cstate="print"/>
          <a:stretch>
            <a:fillRect/>
          </a:stretch>
        </p:blipFill>
        <p:spPr>
          <a:xfrm>
            <a:off x="6096000" y="2667000"/>
            <a:ext cx="1766887" cy="1323460"/>
          </a:xfrm>
          <a:prstGeom prst="rect">
            <a:avLst/>
          </a:prstGeom>
        </p:spPr>
      </p:pic>
      <p:pic>
        <p:nvPicPr>
          <p:cNvPr id="7" name="Picture 6" descr="download (2).jpg"/>
          <p:cNvPicPr>
            <a:picLocks noChangeAspect="1"/>
          </p:cNvPicPr>
          <p:nvPr/>
        </p:nvPicPr>
        <p:blipFill>
          <a:blip r:embed="rId4" cstate="print"/>
          <a:stretch>
            <a:fillRect/>
          </a:stretch>
        </p:blipFill>
        <p:spPr>
          <a:xfrm>
            <a:off x="6082553" y="2675964"/>
            <a:ext cx="1905000" cy="12864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par>
                                <p:cTn id="13" presetID="5" presetClass="exit" presetSubtype="10" fill="hold" nodeType="withEffect">
                                  <p:stCondLst>
                                    <p:cond delay="0"/>
                                  </p:stCondLst>
                                  <p:childTnLst>
                                    <p:animEffect transition="out" filter="checkerboard(across)">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latin typeface="Times New Roman" pitchFamily="18" charset="0"/>
                <a:cs typeface="Times New Roman" pitchFamily="18" charset="0"/>
              </a:rPr>
              <a:t>TABLE LEVEL</a:t>
            </a:r>
          </a:p>
          <a:p>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Constraint </a:t>
            </a:r>
            <a:r>
              <a:rPr lang="en-IN" sz="2400" dirty="0" smtClean="0">
                <a:solidFill>
                  <a:schemeClr val="accent2">
                    <a:lumMod val="75000"/>
                  </a:schemeClr>
                </a:solidFill>
                <a:latin typeface="Times New Roman" pitchFamily="18" charset="0"/>
                <a:cs typeface="Times New Roman" pitchFamily="18" charset="0"/>
              </a:rPr>
              <a:t>with</a:t>
            </a:r>
            <a:r>
              <a:rPr lang="en-IN" sz="2400" dirty="0" smtClean="0">
                <a:latin typeface="Times New Roman" pitchFamily="18" charset="0"/>
                <a:cs typeface="Times New Roman" pitchFamily="18" charset="0"/>
              </a:rPr>
              <a:t> name:</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CREATE TABLE emp (</a:t>
            </a:r>
          </a:p>
          <a:p>
            <a:pPr>
              <a:buNone/>
            </a:pPr>
            <a:r>
              <a:rPr lang="en-IN" sz="2400" dirty="0" smtClean="0">
                <a:latin typeface="Times New Roman" pitchFamily="18" charset="0"/>
                <a:cs typeface="Times New Roman" pitchFamily="18" charset="0"/>
              </a:rPr>
              <a:t>empno NUMBER(10),</a:t>
            </a:r>
          </a:p>
          <a:p>
            <a:pPr>
              <a:buNone/>
            </a:pPr>
            <a:r>
              <a:rPr lang="en-IN" sz="2400" dirty="0" smtClean="0">
                <a:latin typeface="Times New Roman" pitchFamily="18" charset="0"/>
                <a:cs typeface="Times New Roman" pitchFamily="18" charset="0"/>
              </a:rPr>
              <a:t> enameVARCHAR2 (100),</a:t>
            </a:r>
          </a:p>
          <a:p>
            <a:pPr>
              <a:buNone/>
            </a:pPr>
            <a:r>
              <a:rPr lang="en-IN" sz="2400" dirty="0" smtClean="0">
                <a:latin typeface="Times New Roman" pitchFamily="18" charset="0"/>
                <a:cs typeface="Times New Roman" pitchFamily="18" charset="0"/>
              </a:rPr>
              <a:t> sal NUMBER (5),</a:t>
            </a:r>
          </a:p>
          <a:p>
            <a:pPr>
              <a:buNone/>
            </a:pPr>
            <a:r>
              <a:rPr lang="en-IN" sz="2400" dirty="0" smtClean="0">
                <a:latin typeface="Times New Roman" pitchFamily="18" charset="0"/>
                <a:cs typeface="Times New Roman" pitchFamily="18" charset="0"/>
              </a:rPr>
              <a:t> CONSTRAINT emp_un unique(email)); 	</a:t>
            </a: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smtClean="0">
                <a:latin typeface="Times New Roman" pitchFamily="18" charset="0"/>
                <a:cs typeface="Times New Roman" pitchFamily="18" charset="0"/>
              </a:rPr>
              <a:t>Constraint </a:t>
            </a:r>
            <a:r>
              <a:rPr lang="en-IN" sz="2400" dirty="0" smtClean="0">
                <a:solidFill>
                  <a:schemeClr val="accent2">
                    <a:lumMod val="75000"/>
                  </a:schemeClr>
                </a:solidFill>
                <a:latin typeface="Times New Roman" pitchFamily="18" charset="0"/>
                <a:cs typeface="Times New Roman" pitchFamily="18" charset="0"/>
              </a:rPr>
              <a:t>with out </a:t>
            </a:r>
            <a:r>
              <a:rPr lang="en-IN" sz="2400" dirty="0" smtClean="0">
                <a:latin typeface="Times New Roman" pitchFamily="18" charset="0"/>
                <a:cs typeface="Times New Roman" pitchFamily="18" charset="0"/>
              </a:rPr>
              <a:t>name:</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CREATE TABLE emp (</a:t>
            </a:r>
          </a:p>
          <a:p>
            <a:pPr>
              <a:buNone/>
            </a:pPr>
            <a:r>
              <a:rPr lang="en-IN" sz="2400" dirty="0" smtClean="0">
                <a:latin typeface="Times New Roman" pitchFamily="18" charset="0"/>
                <a:cs typeface="Times New Roman" pitchFamily="18" charset="0"/>
              </a:rPr>
              <a:t>empno NUMBER, </a:t>
            </a:r>
          </a:p>
          <a:p>
            <a:pPr>
              <a:buNone/>
            </a:pPr>
            <a:r>
              <a:rPr lang="en-IN" sz="2400" dirty="0" smtClean="0">
                <a:latin typeface="Times New Roman" pitchFamily="18" charset="0"/>
                <a:cs typeface="Times New Roman" pitchFamily="18" charset="0"/>
              </a:rPr>
              <a:t>ename VARCHAR2 (100),</a:t>
            </a:r>
          </a:p>
          <a:p>
            <a:pPr>
              <a:buNone/>
            </a:pPr>
            <a:r>
              <a:rPr lang="en-IN" sz="2400" dirty="0" smtClean="0">
                <a:latin typeface="Times New Roman" pitchFamily="18" charset="0"/>
                <a:cs typeface="Times New Roman" pitchFamily="18" charset="0"/>
              </a:rPr>
              <a:t> sal NUMBER (5),unique(email));</a:t>
            </a: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ALTER LEVEL:</a:t>
            </a:r>
          </a:p>
          <a:p>
            <a:r>
              <a:rPr lang="en-IN" sz="2400" dirty="0" smtClean="0">
                <a:latin typeface="Times New Roman" pitchFamily="18" charset="0"/>
                <a:cs typeface="Times New Roman" pitchFamily="18" charset="0"/>
              </a:rPr>
              <a:t>ALTER table emp ADD constraint emp_un unique(empno));</a:t>
            </a:r>
          </a:p>
          <a:p>
            <a:r>
              <a:rPr lang="en-IN" sz="2400" dirty="0" smtClean="0">
                <a:latin typeface="Times New Roman" pitchFamily="18" charset="0"/>
                <a:cs typeface="Times New Roman" pitchFamily="18" charset="0"/>
              </a:rPr>
              <a:t>ALTER table emp DROP constraint emp_un;</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Select * from user_constraints where table_name=‘emp’;</a:t>
            </a: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PRIMARY KEY CONSTRAINT</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p:txBody>
          <a:bodyPr>
            <a:noAutofit/>
          </a:bodyPr>
          <a:lstStyle/>
          <a:p>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Primary Key is used to avoid duplicates and nulls. This constraint will work as a combination of both unique and not null. </a:t>
            </a:r>
          </a:p>
          <a:p>
            <a:pPr algn="just"/>
            <a:r>
              <a:rPr lang="en-IN" sz="2400" dirty="0" smtClean="0">
                <a:latin typeface="Times New Roman" pitchFamily="18" charset="0"/>
                <a:cs typeface="Times New Roman" pitchFamily="18" charset="0"/>
              </a:rPr>
              <a:t>Only one primary key is allowed to a table. </a:t>
            </a:r>
          </a:p>
          <a:p>
            <a:pPr algn="just"/>
            <a:r>
              <a:rPr lang="en-IN" sz="2400" dirty="0" smtClean="0">
                <a:latin typeface="Times New Roman" pitchFamily="18" charset="0"/>
                <a:cs typeface="Times New Roman" pitchFamily="18" charset="0"/>
              </a:rPr>
              <a:t>For parent child relationships across tables, Primary key is always attached to the parent table.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latin typeface="Times New Roman" pitchFamily="18" charset="0"/>
                <a:cs typeface="Times New Roman" pitchFamily="18" charset="0"/>
              </a:rPr>
              <a:t>If we want more than one column to work as Primary Key columns then those are called composite primary key. </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EXAMPLE:</a:t>
            </a:r>
          </a:p>
          <a:p>
            <a:pPr>
              <a:buNone/>
            </a:pPr>
            <a:r>
              <a:rPr lang="en-IN" sz="2400" dirty="0" smtClean="0">
                <a:latin typeface="Times New Roman" pitchFamily="18" charset="0"/>
                <a:cs typeface="Times New Roman" pitchFamily="18" charset="0"/>
              </a:rPr>
              <a:t>ALTER TABLE emp2 ADD CONSTRAINT emp_pk PRIMARY KEY (empno);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latin typeface="Times New Roman" pitchFamily="18" charset="0"/>
                <a:cs typeface="Times New Roman" pitchFamily="18" charset="0"/>
              </a:rPr>
              <a:t>COMPOSITE PRIMARY KEY</a:t>
            </a:r>
          </a:p>
          <a:p>
            <a:endParaRPr lang="en-IN"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Add a primary key to more then one attribute is known as composite primary key.</a:t>
            </a:r>
            <a:endParaRPr lang="en-IN" sz="2400" dirty="0" smtClean="0">
              <a:latin typeface="Times New Roman" pitchFamily="18" charset="0"/>
              <a:cs typeface="Times New Roman" pitchFamily="18" charset="0"/>
            </a:endParaRPr>
          </a:p>
          <a:p>
            <a:pPr>
              <a:buFont typeface="Wingdings" pitchFamily="2" charset="2"/>
              <a:buChar char="ü"/>
            </a:pPr>
            <a:r>
              <a:rPr lang="en-IN" sz="2400" dirty="0" smtClean="0">
                <a:latin typeface="Times New Roman" pitchFamily="18" charset="0"/>
                <a:cs typeface="Times New Roman" pitchFamily="18" charset="0"/>
              </a:rPr>
              <a:t> we can add composite primary key only in table level and alter </a:t>
            </a:r>
            <a:r>
              <a:rPr lang="en-IN" sz="2400" dirty="0" err="1" smtClean="0">
                <a:latin typeface="Times New Roman" pitchFamily="18" charset="0"/>
                <a:cs typeface="Times New Roman" pitchFamily="18" charset="0"/>
              </a:rPr>
              <a:t>level.C</a:t>
            </a: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AGENDA</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Sub queries</a:t>
            </a:r>
          </a:p>
          <a:p>
            <a:r>
              <a:rPr lang="en-IN" dirty="0" smtClean="0">
                <a:latin typeface="Times New Roman" pitchFamily="18" charset="0"/>
                <a:cs typeface="Times New Roman" pitchFamily="18" charset="0"/>
              </a:rPr>
              <a:t>Indexes</a:t>
            </a:r>
          </a:p>
          <a:p>
            <a:r>
              <a:rPr lang="en-IN" dirty="0" smtClean="0">
                <a:latin typeface="Times New Roman" pitchFamily="18" charset="0"/>
                <a:cs typeface="Times New Roman" pitchFamily="18" charset="0"/>
              </a:rPr>
              <a:t>Synonyms </a:t>
            </a:r>
          </a:p>
          <a:p>
            <a:r>
              <a:rPr lang="en-IN" dirty="0" smtClean="0">
                <a:latin typeface="Times New Roman" pitchFamily="18" charset="0"/>
                <a:cs typeface="Times New Roman" pitchFamily="18" charset="0"/>
              </a:rPr>
              <a:t>Sequence</a:t>
            </a:r>
          </a:p>
          <a:p>
            <a:r>
              <a:rPr lang="en-IN" dirty="0" smtClean="0">
                <a:latin typeface="Times New Roman" pitchFamily="18" charset="0"/>
                <a:cs typeface="Times New Roman" pitchFamily="18" charset="0"/>
              </a:rPr>
              <a:t>Views</a:t>
            </a:r>
          </a:p>
          <a:p>
            <a:pPr>
              <a:buNone/>
            </a:pP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smtClean="0">
                <a:latin typeface="Times New Roman" pitchFamily="18" charset="0"/>
                <a:cs typeface="Times New Roman" pitchFamily="18" charset="0"/>
              </a:rPr>
              <a:t>CREATE TABLE employee (</a:t>
            </a:r>
          </a:p>
          <a:p>
            <a:pPr>
              <a:buNone/>
            </a:pPr>
            <a:r>
              <a:rPr lang="en-IN" sz="2400" dirty="0" smtClean="0">
                <a:latin typeface="Times New Roman" pitchFamily="18" charset="0"/>
                <a:cs typeface="Times New Roman" pitchFamily="18" charset="0"/>
              </a:rPr>
              <a:t>empno NUMBER(5),</a:t>
            </a:r>
          </a:p>
          <a:p>
            <a:pPr>
              <a:buNone/>
            </a:pPr>
            <a:r>
              <a:rPr lang="en-IN" sz="2400" dirty="0" smtClean="0">
                <a:latin typeface="Times New Roman" pitchFamily="18" charset="0"/>
                <a:cs typeface="Times New Roman" pitchFamily="18" charset="0"/>
              </a:rPr>
              <a:t>name varchar2(20),</a:t>
            </a:r>
          </a:p>
          <a:p>
            <a:pPr>
              <a:buNone/>
            </a:pPr>
            <a:r>
              <a:rPr lang="en-IN" sz="2400" dirty="0" smtClean="0">
                <a:latin typeface="Times New Roman" pitchFamily="18" charset="0"/>
                <a:cs typeface="Times New Roman" pitchFamily="18" charset="0"/>
              </a:rPr>
              <a:t> address varchar2(20),</a:t>
            </a:r>
          </a:p>
          <a:p>
            <a:pPr>
              <a:buNone/>
            </a:pPr>
            <a:r>
              <a:rPr lang="en-IN" sz="2400" dirty="0" smtClean="0">
                <a:latin typeface="Times New Roman" pitchFamily="18" charset="0"/>
                <a:cs typeface="Times New Roman" pitchFamily="18" charset="0"/>
              </a:rPr>
              <a:t>PRIMARY KEY(empno,name);</a:t>
            </a:r>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FOREIGN KEY CONSTRAINT</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Foreign keys are used to refer the parent table primary key column which does not allow duplicates. </a:t>
            </a:r>
          </a:p>
          <a:p>
            <a:r>
              <a:rPr lang="en-IN" sz="2400" dirty="0" smtClean="0">
                <a:latin typeface="Times New Roman" pitchFamily="18" charset="0"/>
                <a:cs typeface="Times New Roman" pitchFamily="18" charset="0"/>
              </a:rPr>
              <a:t> The Foreign key constraint provides referential integrity rules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blog_5-public-relation-rules-for-the-social-media-age.jpg"/>
          <p:cNvPicPr>
            <a:picLocks noChangeAspect="1"/>
          </p:cNvPicPr>
          <p:nvPr/>
        </p:nvPicPr>
        <p:blipFill>
          <a:blip r:embed="rId3" cstate="print"/>
          <a:stretch>
            <a:fillRect/>
          </a:stretch>
        </p:blipFill>
        <p:spPr>
          <a:xfrm>
            <a:off x="3657600" y="4038600"/>
            <a:ext cx="3228975" cy="1740248"/>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normAutofit/>
          </a:bodyPr>
          <a:lstStyle/>
          <a:p>
            <a:pPr>
              <a:buNone/>
            </a:pPr>
            <a:r>
              <a:rPr lang="en-IN" sz="2400" b="1" dirty="0" smtClean="0">
                <a:latin typeface="Times New Roman" pitchFamily="18" charset="0"/>
                <a:cs typeface="Times New Roman" pitchFamily="18" charset="0"/>
              </a:rPr>
              <a:t>ALTER LEVEL:</a:t>
            </a:r>
          </a:p>
          <a:p>
            <a:r>
              <a:rPr lang="en-IN" sz="2400" dirty="0" smtClean="0">
                <a:latin typeface="Times New Roman" pitchFamily="18" charset="0"/>
                <a:cs typeface="Times New Roman" pitchFamily="18" charset="0"/>
              </a:rPr>
              <a:t>ALTER TABLE emp ADD CONSTRAINT emp_dept_fk FOREIGN KEY (deptno) REFERENCES dept (deptno); </a:t>
            </a:r>
          </a:p>
          <a:p>
            <a:pPr>
              <a:buNone/>
            </a:pP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ALTER TABLE emp DROP </a:t>
            </a:r>
            <a:r>
              <a:rPr lang="en-IN" sz="2400" smtClean="0">
                <a:latin typeface="Times New Roman" pitchFamily="18" charset="0"/>
                <a:cs typeface="Times New Roman" pitchFamily="18" charset="0"/>
              </a:rPr>
              <a:t>CONSTRAINT emp_dept_fk;</a:t>
            </a:r>
            <a:r>
              <a:rPr lang="en-IN" sz="2400" dirty="0" smtClean="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ON DELETE CASCADE</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None/>
            </a:pPr>
            <a:r>
              <a:rPr lang="en-IN" sz="2400" dirty="0" smtClean="0">
                <a:latin typeface="Times New Roman" pitchFamily="18" charset="0"/>
                <a:cs typeface="Times New Roman" pitchFamily="18" charset="0"/>
              </a:rPr>
              <a:t>‘ON DELETE CASCADE’ is an extension to ‘Foreign key’ constraint. If a parent-child relationship exists between the tables then we will not be able delete the parent record when child exists for it.</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By using ‘ON DELETE CASCADE’ clause we can remove the parent record even it Childs exists.</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relationclients.jpg"/>
          <p:cNvPicPr>
            <a:picLocks noChangeAspect="1"/>
          </p:cNvPicPr>
          <p:nvPr/>
        </p:nvPicPr>
        <p:blipFill>
          <a:blip r:embed="rId4" cstate="print"/>
          <a:stretch>
            <a:fillRect/>
          </a:stretch>
        </p:blipFill>
        <p:spPr>
          <a:xfrm>
            <a:off x="4267200" y="4724400"/>
            <a:ext cx="2984500" cy="1524000"/>
          </a:xfrm>
          <a:prstGeom prst="rect">
            <a:avLst/>
          </a:prstGeom>
        </p:spPr>
      </p:pic>
      <p:sp>
        <p:nvSpPr>
          <p:cNvPr id="6" name="Lightning Bolt 5"/>
          <p:cNvSpPr/>
          <p:nvPr/>
        </p:nvSpPr>
        <p:spPr>
          <a:xfrm>
            <a:off x="5562600" y="4876800"/>
            <a:ext cx="381000" cy="1143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smtClean="0">
                <a:latin typeface="Times New Roman" pitchFamily="18" charset="0"/>
                <a:cs typeface="Times New Roman" pitchFamily="18" charset="0"/>
              </a:rPr>
              <a:t>We can define these at all three levels </a:t>
            </a:r>
          </a:p>
          <a:p>
            <a:r>
              <a:rPr lang="en-IN" sz="2400" dirty="0" smtClean="0">
                <a:latin typeface="Times New Roman" pitchFamily="18" charset="0"/>
                <a:cs typeface="Times New Roman" pitchFamily="18" charset="0"/>
              </a:rPr>
              <a:t>Column Level </a:t>
            </a:r>
          </a:p>
          <a:p>
            <a:r>
              <a:rPr lang="en-IN" sz="2400" dirty="0" smtClean="0">
                <a:latin typeface="Times New Roman" pitchFamily="18" charset="0"/>
                <a:cs typeface="Times New Roman" pitchFamily="18" charset="0"/>
              </a:rPr>
              <a:t>Table Level </a:t>
            </a:r>
          </a:p>
          <a:p>
            <a:r>
              <a:rPr lang="en-IN" sz="2400" dirty="0" smtClean="0">
                <a:latin typeface="Times New Roman" pitchFamily="18" charset="0"/>
                <a:cs typeface="Times New Roman" pitchFamily="18" charset="0"/>
              </a:rPr>
              <a:t>Alter Level </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ALTER TABLE emp ADD CONSTRAINT emp_dept_fk FOREIGN KEY (deptno) REFERENCES dept (deptno) ON DELETE CASCADE;</a:t>
            </a: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471874"/>
          </a:xfrm>
        </p:spPr>
        <p:txBody>
          <a:bodyPr/>
          <a:lstStyle/>
          <a:p>
            <a:pPr>
              <a:buNone/>
            </a:pPr>
            <a:r>
              <a:rPr lang="en-US" sz="2400" dirty="0" smtClean="0">
                <a:latin typeface="Arial" pitchFamily="34" charset="0"/>
                <a:cs typeface="Arial" pitchFamily="34" charset="0"/>
              </a:rPr>
              <a:t>COLUMN LEVEL:</a:t>
            </a: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a:p>
            <a:pPr>
              <a:buNone/>
            </a:pPr>
            <a:r>
              <a:rPr lang="en-IN" sz="2400" dirty="0" smtClean="0">
                <a:latin typeface="Arial" pitchFamily="34" charset="0"/>
                <a:cs typeface="Arial" pitchFamily="34" charset="0"/>
              </a:rPr>
              <a:t>CREATE TABLE employee (</a:t>
            </a:r>
          </a:p>
          <a:p>
            <a:pPr>
              <a:buNone/>
            </a:pPr>
            <a:r>
              <a:rPr lang="en-IN" sz="2400" dirty="0" smtClean="0">
                <a:latin typeface="Arial" pitchFamily="34" charset="0"/>
                <a:cs typeface="Arial" pitchFamily="34" charset="0"/>
              </a:rPr>
              <a:t>empno NUMBER(5),</a:t>
            </a:r>
          </a:p>
          <a:p>
            <a:pPr>
              <a:buNone/>
            </a:pPr>
            <a:r>
              <a:rPr lang="en-IN" sz="2400" dirty="0" smtClean="0">
                <a:latin typeface="Arial" pitchFamily="34" charset="0"/>
                <a:cs typeface="Arial" pitchFamily="34" charset="0"/>
              </a:rPr>
              <a:t>name varchar2(20),</a:t>
            </a:r>
          </a:p>
          <a:p>
            <a:pPr>
              <a:buNone/>
            </a:pPr>
            <a:r>
              <a:rPr lang="en-IN" sz="2400" dirty="0" smtClean="0">
                <a:latin typeface="Arial" pitchFamily="34" charset="0"/>
                <a:cs typeface="Arial" pitchFamily="34" charset="0"/>
              </a:rPr>
              <a:t> deptno number(10), CONSTRAINT emp_dept_fk FOREIGN KEY (deptno) REFERENCES dept (deptno) ON DELETE CASCADE;</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smtClean="0">
                <a:latin typeface="Arial" pitchFamily="34" charset="0"/>
                <a:cs typeface="Arial" pitchFamily="34" charset="0"/>
              </a:rPr>
              <a:t>TABLE LEVEL:</a:t>
            </a: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a:p>
            <a:pPr>
              <a:buNone/>
            </a:pPr>
            <a:r>
              <a:rPr lang="en-IN" sz="2400" dirty="0" smtClean="0">
                <a:latin typeface="Arial" pitchFamily="34" charset="0"/>
                <a:cs typeface="Arial" pitchFamily="34" charset="0"/>
              </a:rPr>
              <a:t>CREATE TABLE employee (</a:t>
            </a:r>
          </a:p>
          <a:p>
            <a:pPr>
              <a:buNone/>
            </a:pPr>
            <a:r>
              <a:rPr lang="en-IN" sz="2400" dirty="0" smtClean="0">
                <a:latin typeface="Arial" pitchFamily="34" charset="0"/>
                <a:cs typeface="Arial" pitchFamily="34" charset="0"/>
              </a:rPr>
              <a:t>empno NUMBER(5),</a:t>
            </a:r>
          </a:p>
          <a:p>
            <a:pPr>
              <a:buNone/>
            </a:pPr>
            <a:r>
              <a:rPr lang="en-IN" sz="2400" dirty="0" smtClean="0">
                <a:latin typeface="Arial" pitchFamily="34" charset="0"/>
                <a:cs typeface="Arial" pitchFamily="34" charset="0"/>
              </a:rPr>
              <a:t>name varchar2(20),</a:t>
            </a:r>
          </a:p>
          <a:p>
            <a:pPr>
              <a:buNone/>
            </a:pPr>
            <a:r>
              <a:rPr lang="en-IN" sz="2400" dirty="0" smtClean="0">
                <a:latin typeface="Arial" pitchFamily="34" charset="0"/>
                <a:cs typeface="Arial" pitchFamily="34" charset="0"/>
              </a:rPr>
              <a:t> deptno number(10), CONSTRAINT emp_dept_fk FOREIGN KEY (deptno) REFERENCES dept (deptno) ON DELETE CASCADE;</a:t>
            </a:r>
          </a:p>
          <a:p>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13).jpg"/>
          <p:cNvPicPr>
            <a:picLocks noGrp="1" noChangeAspect="1"/>
          </p:cNvPicPr>
          <p:nvPr>
            <p:ph idx="1"/>
          </p:nvPr>
        </p:nvPicPr>
        <p:blipFill>
          <a:blip r:embed="rId2" cstate="print"/>
          <a:stretch>
            <a:fillRect/>
          </a:stretch>
        </p:blipFill>
        <p:spPr>
          <a:xfrm>
            <a:off x="0" y="0"/>
            <a:ext cx="9144000" cy="6629400"/>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Questions:</a:t>
            </a:r>
            <a:endParaRPr lang="en-US" dirty="0">
              <a:solidFill>
                <a:srgbClr val="7030A0"/>
              </a:solidFill>
            </a:endParaRPr>
          </a:p>
        </p:txBody>
      </p:sp>
      <p:sp>
        <p:nvSpPr>
          <p:cNvPr id="3" name="Content Placeholder 2"/>
          <p:cNvSpPr>
            <a:spLocks noGrp="1"/>
          </p:cNvSpPr>
          <p:nvPr>
            <p:ph idx="1"/>
          </p:nvPr>
        </p:nvSpPr>
        <p:spPr/>
        <p:txBody>
          <a:bodyPr/>
          <a:lstStyle/>
          <a:p>
            <a:pPr marL="514350" indent="-514350">
              <a:buFont typeface="+mj-lt"/>
              <a:buAutoNum type="arabicParenR"/>
            </a:pPr>
            <a:r>
              <a:rPr lang="en-US" sz="2400" dirty="0" smtClean="0">
                <a:latin typeface="Times New Roman" pitchFamily="18" charset="0"/>
                <a:cs typeface="Times New Roman" pitchFamily="18" charset="0"/>
              </a:rPr>
              <a:t>How many levels we can apply NOTNULL constraint?</a:t>
            </a:r>
          </a:p>
          <a:p>
            <a:pPr marL="514350" indent="-514350">
              <a:buFont typeface="+mj-lt"/>
              <a:buAutoNum type="alphaLcPeriod"/>
            </a:pPr>
            <a:r>
              <a:rPr lang="en-US" sz="2400" dirty="0" smtClean="0">
                <a:latin typeface="Times New Roman" pitchFamily="18" charset="0"/>
                <a:cs typeface="Times New Roman" pitchFamily="18" charset="0"/>
              </a:rPr>
              <a:t>Table level</a:t>
            </a:r>
          </a:p>
          <a:p>
            <a:pPr marL="514350" indent="-514350">
              <a:buFont typeface="+mj-lt"/>
              <a:buAutoNum type="alphaLcPeriod"/>
            </a:pPr>
            <a:r>
              <a:rPr lang="en-US" sz="2400" dirty="0" smtClean="0">
                <a:latin typeface="Times New Roman" pitchFamily="18" charset="0"/>
                <a:cs typeface="Times New Roman" pitchFamily="18" charset="0"/>
              </a:rPr>
              <a:t>Column level</a:t>
            </a:r>
          </a:p>
          <a:p>
            <a:pPr marL="514350" indent="-514350">
              <a:buFont typeface="+mj-lt"/>
              <a:buAutoNum type="alphaLcPeriod"/>
            </a:pPr>
            <a:r>
              <a:rPr lang="en-US" sz="2400" dirty="0" smtClean="0">
                <a:latin typeface="Times New Roman" pitchFamily="18" charset="0"/>
                <a:cs typeface="Times New Roman" pitchFamily="18" charset="0"/>
              </a:rPr>
              <a:t>Alter level</a:t>
            </a:r>
          </a:p>
          <a:p>
            <a:pPr marL="514350" indent="-514350">
              <a:buFont typeface="+mj-lt"/>
              <a:buAutoNum type="arabicPeriod"/>
            </a:pPr>
            <a:endParaRPr lang="en-US" sz="2400" dirty="0" smtClean="0">
              <a:latin typeface="Times New Roman" pitchFamily="18" charset="0"/>
              <a:cs typeface="Times New Roman" pitchFamily="18" charset="0"/>
            </a:endParaRPr>
          </a:p>
          <a:p>
            <a:pPr marL="514350" indent="-514350">
              <a:buAutoNum type="arabicParenR" startAt="2"/>
            </a:pPr>
            <a:r>
              <a:rPr lang="en-US" sz="2400" dirty="0" smtClean="0">
                <a:latin typeface="Times New Roman" pitchFamily="18" charset="0"/>
                <a:cs typeface="Times New Roman" pitchFamily="18" charset="0"/>
              </a:rPr>
              <a:t>In which levels we can add composite primary key?</a:t>
            </a:r>
          </a:p>
          <a:p>
            <a:pPr marL="514350" indent="-514350">
              <a:buFont typeface="+mj-lt"/>
              <a:buAutoNum type="alphaLcPeriod"/>
            </a:pPr>
            <a:r>
              <a:rPr lang="en-US" sz="2400" dirty="0" smtClean="0">
                <a:latin typeface="Times New Roman" pitchFamily="18" charset="0"/>
                <a:cs typeface="Times New Roman" pitchFamily="18" charset="0"/>
              </a:rPr>
              <a:t>Column level </a:t>
            </a:r>
          </a:p>
          <a:p>
            <a:pPr marL="514350" indent="-514350">
              <a:buFont typeface="+mj-lt"/>
              <a:buAutoNum type="alphaLcPeriod"/>
            </a:pPr>
            <a:r>
              <a:rPr lang="en-US" sz="2400" dirty="0" smtClean="0">
                <a:latin typeface="Times New Roman" pitchFamily="18" charset="0"/>
                <a:cs typeface="Times New Roman" pitchFamily="18" charset="0"/>
              </a:rPr>
              <a:t>Table level</a:t>
            </a:r>
          </a:p>
          <a:p>
            <a:pPr marL="514350" indent="-514350">
              <a:buAutoNum type="arabicParenR" startAt="2"/>
            </a:pPr>
            <a:endParaRPr lang="en-US" sz="2400" dirty="0" smtClean="0">
              <a:latin typeface="Times New Roman" pitchFamily="18" charset="0"/>
              <a:cs typeface="Times New Roman" pitchFamily="18" charset="0"/>
            </a:endParaRPr>
          </a:p>
          <a:p>
            <a:pPr marL="514350" indent="-514350">
              <a:buFont typeface="+mj-lt"/>
              <a:buAutoNum type="arabicPeriod"/>
            </a:pPr>
            <a:endParaRPr lang="en-US" sz="2400" dirty="0" smtClean="0">
              <a:latin typeface="Times New Roman" pitchFamily="18" charset="0"/>
              <a:cs typeface="Times New Roman" pitchFamily="18" charset="0"/>
            </a:endParaRPr>
          </a:p>
        </p:txBody>
      </p:sp>
      <p:pic>
        <p:nvPicPr>
          <p:cNvPr id="6" name="Picture 5" descr="discuss-ask.jpg"/>
          <p:cNvPicPr>
            <a:picLocks noChangeAspect="1"/>
          </p:cNvPicPr>
          <p:nvPr/>
        </p:nvPicPr>
        <p:blipFill>
          <a:blip r:embed="rId2" cstate="print"/>
          <a:stretch>
            <a:fillRect/>
          </a:stretch>
        </p:blipFill>
        <p:spPr>
          <a:xfrm>
            <a:off x="6400800" y="4495800"/>
            <a:ext cx="1539240" cy="1812883"/>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startAt="3"/>
            </a:pPr>
            <a:r>
              <a:rPr lang="en-US" dirty="0" smtClean="0">
                <a:latin typeface="Times New Roman" pitchFamily="18" charset="0"/>
                <a:cs typeface="Times New Roman" pitchFamily="18" charset="0"/>
              </a:rPr>
              <a:t>One table can </a:t>
            </a:r>
            <a:r>
              <a:rPr lang="en-US" dirty="0" smtClean="0">
                <a:latin typeface="Times New Roman" pitchFamily="18" charset="0"/>
                <a:cs typeface="Times New Roman" pitchFamily="18" charset="0"/>
              </a:rPr>
              <a:t>have </a:t>
            </a:r>
            <a:r>
              <a:rPr lang="en-US" dirty="0" smtClean="0">
                <a:latin typeface="Times New Roman" pitchFamily="18" charset="0"/>
                <a:cs typeface="Times New Roman" pitchFamily="18" charset="0"/>
              </a:rPr>
              <a:t>two primary keys?(yes/no) </a:t>
            </a:r>
          </a:p>
          <a:p>
            <a:pPr marL="514350" indent="-514350">
              <a:buAutoNum type="arabicParenR" startAt="3"/>
            </a:pPr>
            <a:endParaRPr lang="en-US" dirty="0" smtClean="0">
              <a:latin typeface="Times New Roman" pitchFamily="18" charset="0"/>
              <a:cs typeface="Times New Roman" pitchFamily="18" charset="0"/>
            </a:endParaRPr>
          </a:p>
          <a:p>
            <a:pPr marL="514350" indent="-514350">
              <a:buAutoNum type="arabicParenR" startAt="3"/>
            </a:pPr>
            <a:r>
              <a:rPr lang="en-US" dirty="0" smtClean="0">
                <a:latin typeface="Times New Roman" pitchFamily="18" charset="0"/>
                <a:cs typeface="Times New Roman" pitchFamily="18" charset="0"/>
              </a:rPr>
              <a:t>Two attributes can has  one unique key?(true/false)</a:t>
            </a:r>
          </a:p>
          <a:p>
            <a:pPr marL="514350" indent="-514350">
              <a:buNone/>
            </a:pPr>
            <a:endParaRPr lang="en-US" dirty="0" smtClean="0">
              <a:latin typeface="Times New Roman" pitchFamily="18" charset="0"/>
              <a:cs typeface="Times New Roman" pitchFamily="18" charset="0"/>
            </a:endParaRPr>
          </a:p>
          <a:p>
            <a:pPr marL="514350" indent="-514350">
              <a:buAutoNum type="arabicParenR" startAt="3"/>
            </a:pPr>
            <a:r>
              <a:rPr lang="en-US" dirty="0" smtClean="0">
                <a:latin typeface="Times New Roman" pitchFamily="18" charset="0"/>
                <a:cs typeface="Times New Roman" pitchFamily="18" charset="0"/>
              </a:rPr>
              <a:t>In referential integrity constraints parent table has primary key?(yes/no)</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    </a:t>
            </a:r>
            <a:r>
              <a:rPr lang="en-IN" sz="3600" dirty="0" smtClean="0">
                <a:latin typeface="Times New Roman" pitchFamily="18" charset="0"/>
                <a:cs typeface="Times New Roman" pitchFamily="18" charset="0"/>
              </a:rPr>
              <a:t>DATA BASE?</a:t>
            </a:r>
          </a:p>
          <a:p>
            <a:r>
              <a:rPr lang="en-IN" sz="2800" dirty="0" smtClean="0">
                <a:latin typeface="Times New Roman" pitchFamily="18" charset="0"/>
                <a:cs typeface="Times New Roman" pitchFamily="18" charset="0"/>
              </a:rPr>
              <a:t>A Data Base is an Organized Collection of Data which can be easily accessed, managed and updated. </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WHAT IS DBMS?</a:t>
            </a:r>
          </a:p>
          <a:p>
            <a:pPr>
              <a:buNone/>
            </a:pPr>
            <a:r>
              <a:rPr lang="en-IN"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DBMS  is a software tool that is used to store and manage data in the Database. </a:t>
            </a: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effectLst>
                  <a:outerShdw blurRad="38100" dist="38100" dir="2700000" algn="tl">
                    <a:srgbClr val="000000">
                      <a:alpha val="43137"/>
                    </a:srgbClr>
                  </a:outerShdw>
                </a:effectLst>
                <a:latin typeface="Times New Roman" pitchFamily="18" charset="0"/>
                <a:cs typeface="Times New Roman" pitchFamily="18" charset="0"/>
              </a:rPr>
              <a:t>JOINS</a:t>
            </a:r>
            <a:endParaRPr lang="en-I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ü"/>
            </a:pPr>
            <a:endParaRPr lang="en-IN" sz="2400" dirty="0" smtClean="0">
              <a:latin typeface="Times New Roman" pitchFamily="18" charset="0"/>
              <a:cs typeface="Times New Roman" pitchFamily="18" charset="0"/>
            </a:endParaRPr>
          </a:p>
          <a:p>
            <a:pPr>
              <a:buFont typeface="Wingdings" pitchFamily="2" charset="2"/>
              <a:buChar char="ü"/>
            </a:pPr>
            <a:r>
              <a:rPr lang="en-IN" sz="2400" dirty="0" smtClean="0">
                <a:latin typeface="Times New Roman" pitchFamily="18" charset="0"/>
                <a:cs typeface="Times New Roman" pitchFamily="18" charset="0"/>
              </a:rPr>
              <a:t>A Join is a temporary relation between the common columns of the table (or) the column sharing the common data. </a:t>
            </a:r>
          </a:p>
          <a:p>
            <a:pPr>
              <a:buFont typeface="Wingdings" pitchFamily="2" charset="2"/>
              <a:buChar char="ü"/>
            </a:pPr>
            <a:endParaRPr lang="en-IN" sz="2400" dirty="0" smtClean="0">
              <a:latin typeface="Times New Roman" pitchFamily="18" charset="0"/>
              <a:cs typeface="Times New Roman" pitchFamily="18" charset="0"/>
            </a:endParaRPr>
          </a:p>
          <a:p>
            <a:pPr>
              <a:buFont typeface="Wingdings" pitchFamily="2" charset="2"/>
              <a:buChar char="ü"/>
            </a:pPr>
            <a:r>
              <a:rPr lang="en-IN" sz="2400" dirty="0" smtClean="0">
                <a:latin typeface="Times New Roman" pitchFamily="18" charset="0"/>
                <a:cs typeface="Times New Roman" pitchFamily="18" charset="0"/>
              </a:rPr>
              <a:t>Join is a mechanism to retrieve data from more than one data base tables.</a:t>
            </a:r>
          </a:p>
          <a:p>
            <a:pPr>
              <a:buFont typeface="Wingdings" pitchFamily="2" charset="2"/>
              <a:buChar char="ü"/>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member_join.png"/>
          <p:cNvPicPr>
            <a:picLocks noChangeAspect="1"/>
          </p:cNvPicPr>
          <p:nvPr/>
        </p:nvPicPr>
        <p:blipFill>
          <a:blip r:embed="rId3" cstate="print"/>
          <a:stretch>
            <a:fillRect/>
          </a:stretch>
        </p:blipFill>
        <p:spPr>
          <a:xfrm>
            <a:off x="4419600" y="4114800"/>
            <a:ext cx="2876550" cy="2087553"/>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latin typeface="Times New Roman" pitchFamily="18" charset="0"/>
                <a:cs typeface="Times New Roman" pitchFamily="18" charset="0"/>
              </a:rPr>
              <a:t>TYPES OF JOINS</a:t>
            </a:r>
            <a:endParaRPr lang="en-IN" sz="32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Clr>
                <a:srgbClr val="0070C0"/>
              </a:buClr>
              <a:buFont typeface="Wingdings" pitchFamily="2" charset="2"/>
              <a:buChar char="Ø"/>
            </a:pPr>
            <a:r>
              <a:rPr lang="en-IN" sz="2400" dirty="0" smtClean="0">
                <a:latin typeface="Times New Roman" pitchFamily="18" charset="0"/>
                <a:cs typeface="Times New Roman" pitchFamily="18" charset="0"/>
              </a:rPr>
              <a:t>CROSS JOIN</a:t>
            </a:r>
          </a:p>
          <a:p>
            <a:pPr>
              <a:buClr>
                <a:srgbClr val="0070C0"/>
              </a:buClr>
              <a:buFont typeface="Wingdings" pitchFamily="2" charset="2"/>
              <a:buChar char="Ø"/>
            </a:pPr>
            <a:r>
              <a:rPr lang="en-IN" sz="2400" dirty="0" smtClean="0">
                <a:latin typeface="Times New Roman" pitchFamily="18" charset="0"/>
                <a:cs typeface="Times New Roman" pitchFamily="18" charset="0"/>
              </a:rPr>
              <a:t>EQUI JOIN </a:t>
            </a:r>
          </a:p>
          <a:p>
            <a:pPr>
              <a:buClr>
                <a:srgbClr val="0070C0"/>
              </a:buClr>
              <a:buFont typeface="Wingdings" pitchFamily="2" charset="2"/>
              <a:buChar char="Ø"/>
            </a:pPr>
            <a:r>
              <a:rPr lang="en-US" sz="2400" dirty="0" smtClean="0">
                <a:latin typeface="Times New Roman" pitchFamily="18" charset="0"/>
                <a:cs typeface="Times New Roman" pitchFamily="18" charset="0"/>
              </a:rPr>
              <a:t>NON EQUI JOIN</a:t>
            </a:r>
          </a:p>
          <a:p>
            <a:pPr marL="0" indent="0">
              <a:buClr>
                <a:srgbClr val="0070C0"/>
              </a:buCl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CROSS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81000" y="1219200"/>
            <a:ext cx="8229600" cy="4800600"/>
          </a:xfrm>
        </p:spPr>
        <p:txBody>
          <a:bodyPr/>
          <a:lstStyle/>
          <a:p>
            <a:endParaRPr lang="en-IN" sz="2400" dirty="0" smtClean="0">
              <a:latin typeface="Arial" pitchFamily="34" charset="0"/>
              <a:cs typeface="Arial" pitchFamily="34" charset="0"/>
            </a:endParaRPr>
          </a:p>
          <a:p>
            <a:pPr>
              <a:buFont typeface="Wingdings" pitchFamily="2" charset="2"/>
              <a:buChar char="ü"/>
            </a:pPr>
            <a:r>
              <a:rPr lang="en-IN" sz="2400" dirty="0" smtClean="0">
                <a:latin typeface="Arial" pitchFamily="34" charset="0"/>
                <a:cs typeface="Arial" pitchFamily="34" charset="0"/>
              </a:rPr>
              <a:t>Cross join will fetch all possible combinations between the tables. </a:t>
            </a:r>
          </a:p>
          <a:p>
            <a:pPr>
              <a:buFont typeface="Wingdings" pitchFamily="2" charset="2"/>
              <a:buChar char="ü"/>
            </a:pPr>
            <a:endParaRPr lang="en-US" sz="2400" dirty="0" smtClean="0">
              <a:latin typeface="Arial" pitchFamily="34" charset="0"/>
              <a:cs typeface="Arial" pitchFamily="34" charset="0"/>
            </a:endParaRPr>
          </a:p>
          <a:p>
            <a:pPr>
              <a:buNone/>
            </a:pPr>
            <a:endParaRPr lang="en-US" sz="2400" dirty="0" smtClean="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PNG"/>
          <p:cNvPicPr>
            <a:picLocks noChangeAspect="1"/>
          </p:cNvPicPr>
          <p:nvPr/>
        </p:nvPicPr>
        <p:blipFill>
          <a:blip r:embed="rId3" cstate="print"/>
          <a:stretch>
            <a:fillRect/>
          </a:stretch>
        </p:blipFill>
        <p:spPr>
          <a:xfrm>
            <a:off x="1143000" y="3200400"/>
            <a:ext cx="3372289" cy="2600750"/>
          </a:xfrm>
          <a:prstGeom prst="rect">
            <a:avLst/>
          </a:prstGeom>
        </p:spPr>
      </p:pic>
      <p:pic>
        <p:nvPicPr>
          <p:cNvPr id="6" name="Picture 5" descr="Capture4.PNG"/>
          <p:cNvPicPr>
            <a:picLocks noChangeAspect="1"/>
          </p:cNvPicPr>
          <p:nvPr/>
        </p:nvPicPr>
        <p:blipFill>
          <a:blip r:embed="rId4" cstate="print"/>
          <a:stretch>
            <a:fillRect/>
          </a:stretch>
        </p:blipFill>
        <p:spPr>
          <a:xfrm>
            <a:off x="4876800" y="3276600"/>
            <a:ext cx="2438645" cy="1338604"/>
          </a:xfrm>
          <a:prstGeom prst="rect">
            <a:avLst/>
          </a:prstGeom>
        </p:spPr>
      </p:pic>
    </p:spTree>
    <p:extLst>
      <p:ext uri="{BB962C8B-B14F-4D97-AF65-F5344CB8AC3E}">
        <p14:creationId xmlns="" xmlns:p14="http://schemas.microsoft.com/office/powerpoint/2010/main" val="730822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0" dirty="0" smtClean="0">
                <a:latin typeface="Arial" pitchFamily="34" charset="0"/>
                <a:cs typeface="Arial" pitchFamily="34" charset="0"/>
              </a:rPr>
              <a:t>Select e.*,d.* from </a:t>
            </a:r>
            <a:r>
              <a:rPr lang="en-US" sz="2400" b="0" dirty="0" err="1" smtClean="0">
                <a:latin typeface="Arial" pitchFamily="34" charset="0"/>
                <a:cs typeface="Arial" pitchFamily="34" charset="0"/>
              </a:rPr>
              <a:t>emp</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e,dept</a:t>
            </a:r>
            <a:r>
              <a:rPr lang="en-US" sz="2400" b="0" dirty="0" smtClean="0">
                <a:latin typeface="Arial" pitchFamily="34" charset="0"/>
                <a:cs typeface="Arial" pitchFamily="34" charset="0"/>
              </a:rPr>
              <a:t> d;</a:t>
            </a:r>
          </a:p>
          <a:p>
            <a:endParaRPr lang="en-US" sz="2400" b="0" dirty="0" smtClean="0">
              <a:latin typeface="Arial" pitchFamily="34" charset="0"/>
              <a:cs typeface="Arial" pitchFamily="34" charset="0"/>
            </a:endParaRPr>
          </a:p>
          <a:p>
            <a:pPr>
              <a:buFont typeface="Wingdings" pitchFamily="2" charset="2"/>
              <a:buChar char="Ø"/>
            </a:pPr>
            <a:r>
              <a:rPr lang="en-IN" sz="2400" b="0" dirty="0" smtClean="0">
                <a:latin typeface="Arial" pitchFamily="34" charset="0"/>
                <a:cs typeface="Arial" pitchFamily="34" charset="0"/>
              </a:rPr>
              <a:t>These queries will fetch 56 rows in total as EMP table has 14 rows and DEPT table has 5 rows .i.e. 14*4=56 rows will be displayed </a:t>
            </a:r>
          </a:p>
          <a:p>
            <a:pPr>
              <a:buFont typeface="Wingdings" pitchFamily="2" charset="2"/>
              <a:buChar char="Ø"/>
            </a:pPr>
            <a:r>
              <a:rPr lang="en-IN" sz="2400" b="0" dirty="0" smtClean="0">
                <a:latin typeface="Arial" pitchFamily="34" charset="0"/>
                <a:cs typeface="Arial" pitchFamily="34" charset="0"/>
              </a:rPr>
              <a:t>By using cross join we can retrieve all possible combinations </a:t>
            </a:r>
          </a:p>
          <a:p>
            <a:pPr>
              <a:buNone/>
            </a:pPr>
            <a:endParaRPr lang="en-IN" sz="2400" b="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ross-join-round.png"/>
          <p:cNvPicPr>
            <a:picLocks noChangeAspect="1"/>
          </p:cNvPicPr>
          <p:nvPr/>
        </p:nvPicPr>
        <p:blipFill>
          <a:blip r:embed="rId3" cstate="print"/>
          <a:stretch>
            <a:fillRect/>
          </a:stretch>
        </p:blipFill>
        <p:spPr>
          <a:xfrm>
            <a:off x="4495800" y="4191001"/>
            <a:ext cx="2755791" cy="2056982"/>
          </a:xfrm>
          <a:prstGeom prst="rect">
            <a:avLst/>
          </a:prstGeom>
        </p:spPr>
      </p:pic>
    </p:spTree>
    <p:extLst>
      <p:ext uri="{BB962C8B-B14F-4D97-AF65-F5344CB8AC3E}">
        <p14:creationId xmlns="" xmlns:p14="http://schemas.microsoft.com/office/powerpoint/2010/main" val="6518717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
        <p:nvSpPr>
          <p:cNvPr id="5" name="Rectangle 4"/>
          <p:cNvSpPr/>
          <p:nvPr/>
        </p:nvSpPr>
        <p:spPr>
          <a:xfrm>
            <a:off x="3352800" y="12954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 JOIN</a:t>
            </a:r>
            <a:endParaRPr lang="en-IN" dirty="0"/>
          </a:p>
        </p:txBody>
      </p:sp>
      <p:sp>
        <p:nvSpPr>
          <p:cNvPr id="6" name="Rectangle 5"/>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 JOIN</a:t>
            </a:r>
            <a:endParaRPr lang="en-IN" dirty="0"/>
          </a:p>
        </p:txBody>
      </p:sp>
      <p:sp>
        <p:nvSpPr>
          <p:cNvPr id="7" name="Rectangle 6"/>
          <p:cNvSpPr/>
          <p:nvPr/>
        </p:nvSpPr>
        <p:spPr>
          <a:xfrm>
            <a:off x="132042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INNER JOIN</a:t>
            </a:r>
            <a:endParaRPr lang="en-IN" dirty="0"/>
          </a:p>
        </p:txBody>
      </p:sp>
      <p:sp>
        <p:nvSpPr>
          <p:cNvPr id="8" name="Rectangle 7"/>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 JOIN</a:t>
            </a:r>
            <a:endParaRPr lang="en-IN" dirty="0"/>
          </a:p>
        </p:txBody>
      </p:sp>
      <p:sp>
        <p:nvSpPr>
          <p:cNvPr id="9" name="Rectangle 8"/>
          <p:cNvSpPr/>
          <p:nvPr/>
        </p:nvSpPr>
        <p:spPr>
          <a:xfrm>
            <a:off x="1252818" y="3658168"/>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LEFT OUTER JOIN </a:t>
            </a:r>
            <a:endParaRPr lang="en-IN" dirty="0"/>
          </a:p>
        </p:txBody>
      </p:sp>
      <p:sp>
        <p:nvSpPr>
          <p:cNvPr id="10" name="Rectangle 9"/>
          <p:cNvSpPr/>
          <p:nvPr/>
        </p:nvSpPr>
        <p:spPr>
          <a:xfrm>
            <a:off x="3352006" y="3653686"/>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RIGHT OUTER JOIN</a:t>
            </a:r>
            <a:endParaRPr lang="en-IN" dirty="0"/>
          </a:p>
        </p:txBody>
      </p:sp>
      <p:sp>
        <p:nvSpPr>
          <p:cNvPr id="12" name="Rectangle 11"/>
          <p:cNvSpPr/>
          <p:nvPr/>
        </p:nvSpPr>
        <p:spPr>
          <a:xfrm>
            <a:off x="5345859" y="3649204"/>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FULL OUTER JOIN</a:t>
            </a:r>
            <a:endParaRPr lang="en-IN" dirty="0"/>
          </a:p>
        </p:txBody>
      </p:sp>
      <p:cxnSp>
        <p:nvCxnSpPr>
          <p:cNvPr id="14" name="Straight Arrow Connector 13"/>
          <p:cNvCxnSpPr/>
          <p:nvPr/>
        </p:nvCxnSpPr>
        <p:spPr>
          <a:xfrm flipH="1">
            <a:off x="2590800" y="1752600"/>
            <a:ext cx="990600" cy="410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0806" y="185837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34820" y="2770094"/>
            <a:ext cx="1422780" cy="811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0" idx="0"/>
          </p:cNvCxnSpPr>
          <p:nvPr/>
        </p:nvCxnSpPr>
        <p:spPr>
          <a:xfrm>
            <a:off x="4266406" y="2743200"/>
            <a:ext cx="0" cy="910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53000" y="2744337"/>
            <a:ext cx="990600" cy="837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33206" y="2210937"/>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SELF JOIN</a:t>
            </a:r>
            <a:endParaRPr lang="en-IN" dirty="0"/>
          </a:p>
        </p:txBody>
      </p:sp>
      <p:cxnSp>
        <p:nvCxnSpPr>
          <p:cNvPr id="11" name="Straight Arrow Connector 10"/>
          <p:cNvCxnSpPr>
            <a:stCxn id="5" idx="2"/>
            <a:endCxn id="6" idx="0"/>
          </p:cNvCxnSpPr>
          <p:nvPr/>
        </p:nvCxnSpPr>
        <p:spPr>
          <a:xfrm flipH="1">
            <a:off x="4266406" y="1828800"/>
            <a:ext cx="7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8270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4"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0-#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1+#ppt_w/2"/>
                                          </p:val>
                                        </p:tav>
                                        <p:tav tm="100000">
                                          <p:val>
                                            <p:strVal val="#ppt_x"/>
                                          </p:val>
                                        </p:tav>
                                      </p:tavLst>
                                    </p:anim>
                                    <p:anim calcmode="lin" valueType="num">
                                      <p:cBhvr additive="base">
                                        <p:cTn id="5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EQUI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457200" y="1600201"/>
            <a:ext cx="8229600" cy="4114799"/>
          </a:xfrm>
        </p:spPr>
        <p:txBody>
          <a:bodyPr>
            <a:normAutofit/>
          </a:bodyPr>
          <a:lstStyle/>
          <a:p>
            <a:pPr>
              <a:buFont typeface="Wingdings" pitchFamily="2" charset="2"/>
              <a:buChar char="ü"/>
            </a:pPr>
            <a:r>
              <a:rPr lang="en-IN" sz="2400" dirty="0" smtClean="0">
                <a:latin typeface="Arial" pitchFamily="34" charset="0"/>
                <a:cs typeface="Arial" pitchFamily="34" charset="0"/>
              </a:rPr>
              <a:t> Inner join is to retrieve the matching rows of joining tables (or) to retrieve the rows of different tables those are having matching values.</a:t>
            </a:r>
            <a:r>
              <a:rPr lang="en-US" sz="2400" dirty="0" smtClean="0">
                <a:latin typeface="Arial" pitchFamily="34" charset="0"/>
                <a:cs typeface="Arial" pitchFamily="34" charset="0"/>
              </a:rPr>
              <a:t> </a:t>
            </a:r>
          </a:p>
          <a:p>
            <a:pPr>
              <a:buNone/>
            </a:pP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INNER-JOIN:</a:t>
            </a:r>
          </a:p>
          <a:p>
            <a:endParaRPr lang="en-IN" sz="2400" dirty="0" smtClean="0">
              <a:latin typeface="Arial" pitchFamily="34" charset="0"/>
              <a:cs typeface="Arial" pitchFamily="34" charset="0"/>
            </a:endParaRPr>
          </a:p>
          <a:p>
            <a:pPr>
              <a:buFont typeface="Wingdings" pitchFamily="2" charset="2"/>
              <a:buChar char="ü"/>
            </a:pPr>
            <a:r>
              <a:rPr lang="en-IN" sz="2400" dirty="0" smtClean="0">
                <a:latin typeface="Arial" pitchFamily="34" charset="0"/>
                <a:cs typeface="Arial" pitchFamily="34" charset="0"/>
              </a:rPr>
              <a:t>Inner Join is to retrieve the rows of different tables that having matching values. </a:t>
            </a:r>
          </a:p>
          <a:p>
            <a:pPr>
              <a:buFont typeface="Wingdings" pitchFamily="2" charset="2"/>
              <a:buChar char="ü"/>
            </a:pPr>
            <a:endParaRPr lang="en-US" sz="2400" dirty="0" smtClean="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ahri-join.png"/>
          <p:cNvPicPr>
            <a:picLocks noChangeAspect="1"/>
          </p:cNvPicPr>
          <p:nvPr/>
        </p:nvPicPr>
        <p:blipFill>
          <a:blip r:embed="rId3" cstate="print"/>
          <a:stretch>
            <a:fillRect/>
          </a:stretch>
        </p:blipFill>
        <p:spPr>
          <a:xfrm>
            <a:off x="5208494" y="4661647"/>
            <a:ext cx="2092601" cy="147637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INNER JOIN</a:t>
            </a:r>
            <a:endParaRPr lang="en-IN" dirty="0">
              <a:latin typeface="Arial" pitchFamily="34" charset="0"/>
              <a:cs typeface="Arial" pitchFamily="34" charset="0"/>
            </a:endParaRPr>
          </a:p>
        </p:txBody>
      </p:sp>
      <p:pic>
        <p:nvPicPr>
          <p:cNvPr id="6" name="Picture 5" descr="Capture4.PNG"/>
          <p:cNvPicPr>
            <a:picLocks noChangeAspect="1"/>
          </p:cNvPicPr>
          <p:nvPr/>
        </p:nvPicPr>
        <p:blipFill>
          <a:blip r:embed="rId2" cstate="print"/>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smtClean="0">
                <a:solidFill>
                  <a:srgbClr val="0070C0"/>
                </a:solidFill>
                <a:latin typeface="Arial" pitchFamily="34" charset="0"/>
                <a:cs typeface="Arial" pitchFamily="34" charset="0"/>
              </a:rPr>
              <a:t>EMP</a:t>
            </a:r>
            <a:endParaRPr lang="en-IN" b="1" dirty="0">
              <a:solidFill>
                <a:srgbClr val="0070C0"/>
              </a:solidFill>
            </a:endParaRPr>
          </a:p>
        </p:txBody>
      </p:sp>
      <p:sp>
        <p:nvSpPr>
          <p:cNvPr id="7" name="Rectangle 6"/>
          <p:cNvSpPr/>
          <p:nvPr/>
        </p:nvSpPr>
        <p:spPr>
          <a:xfrm>
            <a:off x="6019800" y="1828800"/>
            <a:ext cx="862851" cy="369332"/>
          </a:xfrm>
          <a:prstGeom prst="rect">
            <a:avLst/>
          </a:prstGeom>
        </p:spPr>
        <p:txBody>
          <a:bodyPr wrap="square">
            <a:spAutoFit/>
          </a:bodyPr>
          <a:lstStyle/>
          <a:p>
            <a:r>
              <a:rPr lang="en-US" b="1" dirty="0" smtClean="0">
                <a:solidFill>
                  <a:srgbClr val="0070C0"/>
                </a:solidFill>
                <a:latin typeface="Arial" pitchFamily="34" charset="0"/>
                <a:cs typeface="Arial" pitchFamily="34" charset="0"/>
              </a:rPr>
              <a:t>DEPT</a:t>
            </a:r>
            <a:endParaRPr lang="en-IN" b="1" dirty="0">
              <a:solidFill>
                <a:srgbClr val="0070C0"/>
              </a:solidFill>
            </a:endParaRPr>
          </a:p>
        </p:txBody>
      </p:sp>
      <p:pic>
        <p:nvPicPr>
          <p:cNvPr id="9"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12" name="Picture 11" descr="Capture.PNG"/>
          <p:cNvPicPr>
            <a:picLocks noChangeAspect="1"/>
          </p:cNvPicPr>
          <p:nvPr/>
        </p:nvPicPr>
        <p:blipFill>
          <a:blip r:embed="rId4" cstate="print"/>
          <a:stretch>
            <a:fillRect/>
          </a:stretch>
        </p:blipFill>
        <p:spPr>
          <a:xfrm>
            <a:off x="533400" y="2362200"/>
            <a:ext cx="4038600" cy="3114617"/>
          </a:xfrm>
          <a:prstGeom prst="rect">
            <a:avLst/>
          </a:prstGeom>
        </p:spPr>
      </p:pic>
      <p:sp>
        <p:nvSpPr>
          <p:cNvPr id="8" name="Block Arc 7"/>
          <p:cNvSpPr/>
          <p:nvPr/>
        </p:nvSpPr>
        <p:spPr>
          <a:xfrm>
            <a:off x="4114800" y="2057400"/>
            <a:ext cx="1905000" cy="5334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r>
              <a:rPr lang="en-IN" sz="2000" b="0" dirty="0" smtClean="0">
                <a:latin typeface="Arial" pitchFamily="34" charset="0"/>
                <a:cs typeface="Arial" pitchFamily="34" charset="0"/>
              </a:rPr>
              <a:t>SELECT emp. empno, emp. </a:t>
            </a:r>
            <a:r>
              <a:rPr lang="en-IN" sz="2000" b="0" dirty="0" err="1" smtClean="0">
                <a:latin typeface="Arial" pitchFamily="34" charset="0"/>
                <a:cs typeface="Arial" pitchFamily="34" charset="0"/>
              </a:rPr>
              <a:t>ename</a:t>
            </a:r>
            <a:r>
              <a:rPr lang="en-IN" sz="2000" b="0" dirty="0" smtClean="0">
                <a:latin typeface="Arial" pitchFamily="34" charset="0"/>
                <a:cs typeface="Arial" pitchFamily="34" charset="0"/>
              </a:rPr>
              <a:t>, emp. deptno, dept. </a:t>
            </a:r>
            <a:r>
              <a:rPr lang="en-IN" sz="2000" b="0" dirty="0" err="1" smtClean="0">
                <a:latin typeface="Arial" pitchFamily="34" charset="0"/>
                <a:cs typeface="Arial" pitchFamily="34" charset="0"/>
              </a:rPr>
              <a:t>dname</a:t>
            </a:r>
            <a:r>
              <a:rPr lang="en-IN" sz="2000" b="0" dirty="0" smtClean="0">
                <a:latin typeface="Arial" pitchFamily="34" charset="0"/>
                <a:cs typeface="Arial" pitchFamily="34" charset="0"/>
              </a:rPr>
              <a:t>, dept.loc FROM EMP, DEPT WHERE </a:t>
            </a:r>
            <a:r>
              <a:rPr lang="en-IN" sz="2000" b="0" dirty="0" err="1" smtClean="0">
                <a:latin typeface="Arial" pitchFamily="34" charset="0"/>
                <a:cs typeface="Arial" pitchFamily="34" charset="0"/>
              </a:rPr>
              <a:t>emp.deptno</a:t>
            </a:r>
            <a:r>
              <a:rPr lang="en-IN" sz="2000" b="0" dirty="0" smtClean="0">
                <a:latin typeface="Arial" pitchFamily="34" charset="0"/>
                <a:cs typeface="Arial" pitchFamily="34" charset="0"/>
              </a:rPr>
              <a:t>=</a:t>
            </a:r>
            <a:r>
              <a:rPr lang="en-IN" sz="2000" b="0" dirty="0" err="1" smtClean="0">
                <a:latin typeface="Arial" pitchFamily="34" charset="0"/>
                <a:cs typeface="Arial" pitchFamily="34" charset="0"/>
              </a:rPr>
              <a:t>dept.deptno</a:t>
            </a:r>
            <a:r>
              <a:rPr lang="en-IN" sz="2000" b="0" dirty="0" smtClean="0">
                <a:latin typeface="Arial" pitchFamily="34" charset="0"/>
                <a:cs typeface="Arial" pitchFamily="34" charset="0"/>
              </a:rPr>
              <a:t>; 	</a:t>
            </a:r>
          </a:p>
          <a:p>
            <a:endParaRPr lang="en-IN" sz="2000" b="0" dirty="0">
              <a:latin typeface="Arial" pitchFamily="34" charset="0"/>
              <a:cs typeface="Arial" pitchFamily="34" charset="0"/>
            </a:endParaRPr>
          </a:p>
        </p:txBody>
      </p:sp>
      <p:pic>
        <p:nvPicPr>
          <p:cNvPr id="4" name="Picture 3" descr="Capture5.PNG"/>
          <p:cNvPicPr>
            <a:picLocks noChangeAspect="1"/>
          </p:cNvPicPr>
          <p:nvPr/>
        </p:nvPicPr>
        <p:blipFill>
          <a:blip r:embed="rId2" cstate="print"/>
          <a:stretch>
            <a:fillRect/>
          </a:stretch>
        </p:blipFill>
        <p:spPr>
          <a:xfrm>
            <a:off x="1828800" y="2590800"/>
            <a:ext cx="4343400" cy="3362046"/>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LEFT OUTER JOIN </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04800" y="1219200"/>
            <a:ext cx="8229600" cy="4525963"/>
          </a:xfrm>
        </p:spPr>
        <p:txBody>
          <a:bodyPr>
            <a:normAutofit/>
          </a:bodyPr>
          <a:lstStyle/>
          <a:p>
            <a:pPr>
              <a:buFont typeface="Wingdings" pitchFamily="2" charset="2"/>
              <a:buChar char="ü"/>
            </a:pPr>
            <a:endParaRPr lang="en-IN" sz="2400" dirty="0" smtClean="0">
              <a:latin typeface="Arial" pitchFamily="34" charset="0"/>
              <a:cs typeface="Arial" pitchFamily="34" charset="0"/>
            </a:endParaRPr>
          </a:p>
          <a:p>
            <a:pPr>
              <a:buFont typeface="Wingdings" pitchFamily="2" charset="2"/>
              <a:buChar char="ü"/>
            </a:pPr>
            <a:r>
              <a:rPr lang="en-IN" sz="2400" dirty="0" smtClean="0">
                <a:latin typeface="Arial" pitchFamily="34" charset="0"/>
                <a:cs typeface="Arial" pitchFamily="34" charset="0"/>
              </a:rPr>
              <a:t>Left Outer join will fetch all records from left hand side table in a join, irrespective of the matching. </a:t>
            </a:r>
          </a:p>
          <a:p>
            <a:pPr>
              <a:buFont typeface="Wingdings" pitchFamily="2" charset="2"/>
              <a:buChar char="ü"/>
            </a:pPr>
            <a:endParaRPr lang="en-IN" sz="2400" dirty="0" smtClean="0">
              <a:latin typeface="Arial" pitchFamily="34" charset="0"/>
              <a:cs typeface="Arial" pitchFamily="34" charset="0"/>
            </a:endParaRPr>
          </a:p>
          <a:p>
            <a:pPr>
              <a:buFont typeface="Wingdings" pitchFamily="2" charset="2"/>
              <a:buChar char="ü"/>
            </a:pPr>
            <a:r>
              <a:rPr lang="en-US" sz="2400" dirty="0" smtClean="0">
                <a:latin typeface="Arial" pitchFamily="34" charset="0"/>
                <a:cs typeface="Arial" pitchFamily="34" charset="0"/>
              </a:rPr>
              <a:t>select emp.ename,dept.dname from emp left outer join dept on emp.deptno=</a:t>
            </a:r>
            <a:r>
              <a:rPr lang="en-US" sz="2400" dirty="0" err="1" smtClean="0">
                <a:latin typeface="Arial" pitchFamily="34" charset="0"/>
                <a:cs typeface="Arial" pitchFamily="34" charset="0"/>
              </a:rPr>
              <a:t>dept.deptno</a:t>
            </a:r>
            <a:r>
              <a:rPr lang="en-US" sz="2400" dirty="0" smtClean="0">
                <a:latin typeface="Arial" pitchFamily="34" charset="0"/>
                <a:cs typeface="Arial" pitchFamily="34" charset="0"/>
              </a:rPr>
              <a:t>;</a:t>
            </a:r>
          </a:p>
          <a:p>
            <a:pPr>
              <a:buNone/>
            </a:pPr>
            <a:r>
              <a:rPr lang="en-US" sz="2400" dirty="0" smtClean="0">
                <a:latin typeface="Arial" pitchFamily="34" charset="0"/>
                <a:cs typeface="Arial" pitchFamily="34" charset="0"/>
              </a:rPr>
              <a:t>     OR</a:t>
            </a:r>
          </a:p>
          <a:p>
            <a:pPr>
              <a:buFont typeface="Wingdings" pitchFamily="2" charset="2"/>
              <a:buChar char="ü"/>
            </a:pPr>
            <a:r>
              <a:rPr lang="en-US" sz="2400" dirty="0" smtClean="0">
                <a:latin typeface="Arial" pitchFamily="34" charset="0"/>
                <a:cs typeface="Arial" pitchFamily="34" charset="0"/>
              </a:rPr>
              <a:t>select emp.ename,dept.dname from emp ,dept where emp.deptno=</a:t>
            </a:r>
            <a:r>
              <a:rPr lang="en-US" sz="2400" dirty="0" err="1" smtClean="0">
                <a:latin typeface="Arial" pitchFamily="34" charset="0"/>
                <a:cs typeface="Arial" pitchFamily="34" charset="0"/>
              </a:rPr>
              <a:t>dept.deptno</a:t>
            </a:r>
            <a:r>
              <a:rPr lang="en-US" sz="2400" dirty="0" smtClean="0">
                <a:latin typeface="Arial" pitchFamily="34" charset="0"/>
                <a:cs typeface="Arial" pitchFamily="34" charset="0"/>
              </a:rPr>
              <a:t>(+)</a:t>
            </a:r>
          </a:p>
          <a:p>
            <a:pPr>
              <a:buNone/>
            </a:pPr>
            <a:endParaRPr lang="en-US" sz="2400" dirty="0" smtClean="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cstate="print"/>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smtClean="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smtClean="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cstate="print"/>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smtClean="0"/>
              <a:t>EXAMPLE:</a:t>
            </a:r>
            <a:endParaRPr lang="en-IN" dirty="0"/>
          </a:p>
        </p:txBody>
      </p:sp>
      <p:sp>
        <p:nvSpPr>
          <p:cNvPr id="11" name="Up Arrow 10"/>
          <p:cNvSpPr/>
          <p:nvPr/>
        </p:nvSpPr>
        <p:spPr>
          <a:xfrm>
            <a:off x="2057400" y="5562600"/>
            <a:ext cx="8382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qual 11"/>
          <p:cNvSpPr/>
          <p:nvPr/>
        </p:nvSpPr>
        <p:spPr>
          <a:xfrm>
            <a:off x="4572000" y="3429000"/>
            <a:ext cx="3810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84238"/>
          </a:xfrm>
        </p:spPr>
        <p:txBody>
          <a:bodyPr/>
          <a:lstStyle/>
          <a:p>
            <a:r>
              <a:rPr lang="en-US" dirty="0" smtClean="0"/>
              <a:t>TRADITIONAL FILE SYSTEM</a:t>
            </a:r>
            <a:endParaRPr lang="en-IN" dirty="0"/>
          </a:p>
        </p:txBody>
      </p:sp>
      <p:sp>
        <p:nvSpPr>
          <p:cNvPr id="3" name="Content Placeholder 2"/>
          <p:cNvSpPr>
            <a:spLocks noGrp="1"/>
          </p:cNvSpPr>
          <p:nvPr>
            <p:ph idx="1"/>
          </p:nvPr>
        </p:nvSpPr>
        <p:spPr>
          <a:xfrm>
            <a:off x="381000" y="1630680"/>
            <a:ext cx="8229600" cy="4525963"/>
          </a:xfrm>
        </p:spPr>
        <p:txBody>
          <a:bodyPr/>
          <a:lstStyle/>
          <a:p>
            <a:r>
              <a:rPr lang="en-IN" sz="2400" dirty="0" smtClean="0">
                <a:latin typeface="Arial" pitchFamily="34" charset="0"/>
                <a:cs typeface="Arial" pitchFamily="34" charset="0"/>
              </a:rPr>
              <a:t>Before Database and DBMS were introduced, traditional approach was to store data in flat files (physical files in system) but there were some disadvantages with it. </a:t>
            </a:r>
          </a:p>
          <a:p>
            <a:endParaRPr lang="en-IN" sz="2400" dirty="0">
              <a:latin typeface="Arial" pitchFamily="34" charset="0"/>
              <a:cs typeface="Arial" pitchFamily="34" charset="0"/>
            </a:endParaRPr>
          </a:p>
        </p:txBody>
      </p:sp>
      <p:sp>
        <p:nvSpPr>
          <p:cNvPr id="4" name="Rectangle 3"/>
          <p:cNvSpPr/>
          <p:nvPr/>
        </p:nvSpPr>
        <p:spPr>
          <a:xfrm flipH="1">
            <a:off x="1234440" y="883921"/>
            <a:ext cx="6583680" cy="369332"/>
          </a:xfrm>
          <a:prstGeom prst="rect">
            <a:avLst/>
          </a:prstGeom>
        </p:spPr>
        <p:txBody>
          <a:bodyPr wrap="square">
            <a:spAutoFit/>
          </a:bodyPr>
          <a:lstStyle/>
          <a:p>
            <a:r>
              <a:rPr lang="en-IN" dirty="0" smtClean="0"/>
              <a:t> </a:t>
            </a:r>
            <a:endParaRPr lang="en-IN" sz="3600" dirty="0"/>
          </a:p>
        </p:txBody>
      </p:sp>
      <p:pic>
        <p:nvPicPr>
          <p:cNvPr id="6" name="Picture 5" descr="Notepad.png"/>
          <p:cNvPicPr>
            <a:picLocks noChangeAspect="1"/>
          </p:cNvPicPr>
          <p:nvPr/>
        </p:nvPicPr>
        <p:blipFill>
          <a:blip r:embed="rId2" cstate="print"/>
          <a:stretch>
            <a:fillRect/>
          </a:stretch>
        </p:blipFill>
        <p:spPr>
          <a:xfrm>
            <a:off x="6248400" y="3810000"/>
            <a:ext cx="1950720" cy="1950720"/>
          </a:xfrm>
          <a:prstGeom prst="rect">
            <a:avLst/>
          </a:prstGeom>
        </p:spPr>
      </p:pic>
      <p:pic>
        <p:nvPicPr>
          <p:cNvPr id="7"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plit orient="vert" dir="in"/>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14).jpg"/>
          <p:cNvPicPr>
            <a:picLocks noChangeAspect="1"/>
          </p:cNvPicPr>
          <p:nvPr/>
        </p:nvPicPr>
        <p:blipFill>
          <a:blip r:embed="rId2" cstate="print"/>
          <a:stretch>
            <a:fillRect/>
          </a:stretch>
        </p:blipFill>
        <p:spPr>
          <a:xfrm>
            <a:off x="2667000" y="1981200"/>
            <a:ext cx="3509963" cy="3509963"/>
          </a:xfrm>
          <a:prstGeom prst="rect">
            <a:avLst/>
          </a:prstGeom>
        </p:spPr>
      </p:pic>
      <p:pic>
        <p:nvPicPr>
          <p:cNvPr id="1027" name="Picture 3"/>
          <p:cNvPicPr>
            <a:picLocks noGrp="1" noChangeAspect="1" noChangeArrowheads="1"/>
          </p:cNvPicPr>
          <p:nvPr>
            <p:ph idx="1"/>
          </p:nvPr>
        </p:nvPicPr>
        <p:blipFill>
          <a:blip r:embed="rId3" cstate="print"/>
          <a:srcRect/>
          <a:stretch>
            <a:fillRect/>
          </a:stretch>
        </p:blipFill>
        <p:spPr bwMode="auto">
          <a:xfrm>
            <a:off x="1752600" y="188231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020762"/>
          </a:xfrm>
        </p:spPr>
        <p:txBody>
          <a:bodyPr/>
          <a:lstStyle/>
          <a:p>
            <a:r>
              <a:rPr lang="en-US" dirty="0" smtClean="0">
                <a:latin typeface="Times New Roman" pitchFamily="18" charset="0"/>
                <a:cs typeface="Times New Roman" pitchFamily="18" charset="0"/>
              </a:rPr>
              <a:t>RIGHT OUTER JOIN</a:t>
            </a:r>
            <a:r>
              <a:rPr lang="en-IN" dirty="0" smtClean="0"/>
              <a:t/>
            </a:r>
            <a:br>
              <a:rPr lang="en-IN" dirty="0" smtClean="0"/>
            </a:br>
            <a:endParaRPr lang="en-IN" dirty="0"/>
          </a:p>
        </p:txBody>
      </p:sp>
      <p:sp>
        <p:nvSpPr>
          <p:cNvPr id="3" name="Content Placeholder 2"/>
          <p:cNvSpPr>
            <a:spLocks noGrp="1"/>
          </p:cNvSpPr>
          <p:nvPr>
            <p:ph idx="1"/>
          </p:nvPr>
        </p:nvSpPr>
        <p:spPr>
          <a:xfrm>
            <a:off x="304800" y="1371600"/>
            <a:ext cx="8229600" cy="4525963"/>
          </a:xfrm>
        </p:spPr>
        <p:txBody>
          <a:bodyPr/>
          <a:lstStyle/>
          <a:p>
            <a:endParaRPr lang="en-IN" sz="2400" dirty="0" smtClean="0">
              <a:latin typeface="Arial" pitchFamily="34" charset="0"/>
              <a:cs typeface="Arial" pitchFamily="34" charset="0"/>
            </a:endParaRPr>
          </a:p>
          <a:p>
            <a:pPr>
              <a:buFont typeface="Wingdings" pitchFamily="2" charset="2"/>
              <a:buChar char="ü"/>
            </a:pPr>
            <a:r>
              <a:rPr lang="en-IN" sz="2400" dirty="0" smtClean="0">
                <a:latin typeface="Arial" pitchFamily="34" charset="0"/>
                <a:cs typeface="Arial" pitchFamily="34" charset="0"/>
              </a:rPr>
              <a:t>Right Outer join will fetch all records from Right hand side table in a join, irrespective of the matching. </a:t>
            </a:r>
          </a:p>
          <a:p>
            <a:endParaRPr lang="en-US" sz="2400" dirty="0" smtClean="0">
              <a:latin typeface="Arial" pitchFamily="34" charset="0"/>
              <a:cs typeface="Arial" pitchFamily="34" charset="0"/>
            </a:endParaRPr>
          </a:p>
          <a:p>
            <a:pPr>
              <a:buFont typeface="Wingdings" pitchFamily="2" charset="2"/>
              <a:buChar char="Ø"/>
            </a:pPr>
            <a:r>
              <a:rPr lang="en-IN" sz="2400" dirty="0" smtClean="0">
                <a:latin typeface="Arial" pitchFamily="34" charset="0"/>
                <a:cs typeface="Arial" pitchFamily="34" charset="0"/>
              </a:rPr>
              <a:t>select emp.ename,dept.dname from emp right outer join dept on </a:t>
            </a:r>
            <a:r>
              <a:rPr lang="en-IN" sz="2400" dirty="0" err="1" smtClean="0">
                <a:latin typeface="Arial" pitchFamily="34" charset="0"/>
                <a:cs typeface="Arial" pitchFamily="34" charset="0"/>
              </a:rPr>
              <a:t>emp.deptno</a:t>
            </a:r>
            <a:r>
              <a:rPr lang="en-IN" sz="2400" dirty="0" smtClean="0">
                <a:latin typeface="Arial" pitchFamily="34" charset="0"/>
                <a:cs typeface="Arial" pitchFamily="34" charset="0"/>
              </a:rPr>
              <a:t>=</a:t>
            </a:r>
            <a:r>
              <a:rPr lang="en-IN" sz="2400" dirty="0" err="1" smtClean="0">
                <a:latin typeface="Arial" pitchFamily="34" charset="0"/>
                <a:cs typeface="Arial" pitchFamily="34" charset="0"/>
              </a:rPr>
              <a:t>dept.deptno</a:t>
            </a:r>
            <a:r>
              <a:rPr lang="en-IN" sz="2400" dirty="0" smtClean="0">
                <a:latin typeface="Arial" pitchFamily="34" charset="0"/>
                <a:cs typeface="Arial" pitchFamily="34" charset="0"/>
              </a:rPr>
              <a:t>;</a:t>
            </a:r>
          </a:p>
          <a:p>
            <a:pPr>
              <a:buNone/>
            </a:pPr>
            <a:r>
              <a:rPr lang="en-US" sz="2400" dirty="0" smtClean="0">
                <a:latin typeface="Arial" pitchFamily="34" charset="0"/>
                <a:cs typeface="Arial" pitchFamily="34" charset="0"/>
              </a:rPr>
              <a:t>   OR</a:t>
            </a:r>
            <a:endParaRPr lang="en-IN" sz="2400" dirty="0" smtClean="0">
              <a:latin typeface="Arial" pitchFamily="34" charset="0"/>
              <a:cs typeface="Arial" pitchFamily="34" charset="0"/>
            </a:endParaRPr>
          </a:p>
          <a:p>
            <a:pPr>
              <a:buFont typeface="Wingdings" pitchFamily="2" charset="2"/>
              <a:buChar char="Ø"/>
            </a:pPr>
            <a:r>
              <a:rPr lang="en-IN" sz="2400" dirty="0" smtClean="0">
                <a:latin typeface="Arial" pitchFamily="34" charset="0"/>
                <a:cs typeface="Arial" pitchFamily="34" charset="0"/>
              </a:rPr>
              <a:t>select emp.ename,dept.dname from emp, dept where emp.deptno(+)=dept.deptno</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cstate="print"/>
          <a:stretch>
            <a:fillRect/>
          </a:stretch>
        </p:blipFill>
        <p:spPr>
          <a:xfrm>
            <a:off x="5105400" y="2514600"/>
            <a:ext cx="3505690" cy="1924319"/>
          </a:xfrm>
          <a:prstGeom prst="rect">
            <a:avLst/>
          </a:prstGeom>
        </p:spPr>
      </p:pic>
      <p:sp>
        <p:nvSpPr>
          <p:cNvPr id="5" name="Rectangle 4"/>
          <p:cNvSpPr/>
          <p:nvPr/>
        </p:nvSpPr>
        <p:spPr>
          <a:xfrm>
            <a:off x="2057400" y="1981200"/>
            <a:ext cx="684803" cy="369332"/>
          </a:xfrm>
          <a:prstGeom prst="rect">
            <a:avLst/>
          </a:prstGeom>
        </p:spPr>
        <p:txBody>
          <a:bodyPr wrap="none">
            <a:spAutoFit/>
          </a:bodyPr>
          <a:lstStyle/>
          <a:p>
            <a:r>
              <a:rPr lang="en-US" b="1" dirty="0" smtClean="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172200" y="1981200"/>
            <a:ext cx="862851" cy="369332"/>
          </a:xfrm>
          <a:prstGeom prst="rect">
            <a:avLst/>
          </a:prstGeom>
        </p:spPr>
        <p:txBody>
          <a:bodyPr wrap="square">
            <a:spAutoFit/>
          </a:bodyPr>
          <a:lstStyle/>
          <a:p>
            <a:r>
              <a:rPr lang="en-US" b="1" dirty="0" smtClean="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cstate="print"/>
          <a:srcRect/>
          <a:stretch>
            <a:fillRect/>
          </a:stretch>
        </p:blipFill>
        <p:spPr bwMode="auto">
          <a:xfrm>
            <a:off x="7534275" y="2143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cstate="print"/>
          <a:stretch>
            <a:fillRect/>
          </a:stretch>
        </p:blipFill>
        <p:spPr>
          <a:xfrm>
            <a:off x="685800" y="2514600"/>
            <a:ext cx="4038600" cy="3114617"/>
          </a:xfrm>
          <a:prstGeom prst="rect">
            <a:avLst/>
          </a:prstGeom>
        </p:spPr>
      </p:pic>
      <p:sp>
        <p:nvSpPr>
          <p:cNvPr id="9" name="Title 1"/>
          <p:cNvSpPr txBox="1">
            <a:spLocks/>
          </p:cNvSpPr>
          <p:nvPr/>
        </p:nvSpPr>
        <p:spPr bwMode="auto">
          <a:xfrm>
            <a:off x="457200" y="304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accent1"/>
                </a:solidFill>
                <a:effectLst/>
                <a:uLnTx/>
                <a:uFillTx/>
                <a:latin typeface="+mj-lt"/>
                <a:ea typeface="+mj-ea"/>
                <a:cs typeface="+mj-cs"/>
                <a:sym typeface="Arial" charset="0"/>
              </a:rPr>
              <a:t>EXAMPLE:</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sp>
        <p:nvSpPr>
          <p:cNvPr id="10" name="Up Arrow 9"/>
          <p:cNvSpPr/>
          <p:nvPr/>
        </p:nvSpPr>
        <p:spPr>
          <a:xfrm>
            <a:off x="6400800" y="4572000"/>
            <a:ext cx="5334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p:cNvSpPr/>
          <p:nvPr/>
        </p:nvSpPr>
        <p:spPr>
          <a:xfrm>
            <a:off x="4800600" y="3505200"/>
            <a:ext cx="3048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1000"/>
                                        <p:tgtEl>
                                          <p:spTgt spid="1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amond(in)">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ight-outer-join-rebellionrider(5).png"/>
          <p:cNvPicPr>
            <a:picLocks noChangeAspect="1"/>
          </p:cNvPicPr>
          <p:nvPr/>
        </p:nvPicPr>
        <p:blipFill>
          <a:blip r:embed="rId2" cstate="print"/>
          <a:stretch>
            <a:fillRect/>
          </a:stretch>
        </p:blipFill>
        <p:spPr>
          <a:xfrm>
            <a:off x="2057400" y="1828800"/>
            <a:ext cx="4715884" cy="3352800"/>
          </a:xfrm>
          <a:prstGeom prst="rect">
            <a:avLst/>
          </a:prstGeom>
        </p:spPr>
      </p:pic>
      <p:pic>
        <p:nvPicPr>
          <p:cNvPr id="4" name="Picture 2"/>
          <p:cNvPicPr>
            <a:picLocks noGrp="1" noChangeAspect="1" noChangeArrowheads="1"/>
          </p:cNvPicPr>
          <p:nvPr>
            <p:ph idx="1"/>
          </p:nvPr>
        </p:nvPicPr>
        <p:blipFill>
          <a:blip r:embed="rId3" cstate="print"/>
          <a:srcRect/>
          <a:stretch>
            <a:fillRect/>
          </a:stretch>
        </p:blipFill>
        <p:spPr bwMode="auto">
          <a:xfrm>
            <a:off x="1143000" y="1676400"/>
            <a:ext cx="6122504" cy="3352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FULL OUTER JOIN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sz="2400" dirty="0" smtClean="0">
                <a:latin typeface="Arial" pitchFamily="34" charset="0"/>
                <a:cs typeface="Arial" pitchFamily="34" charset="0"/>
              </a:rPr>
              <a:t>full outer join is to retrieve all the matching data and all additional non-matching data from both left and right side of the tables. </a:t>
            </a:r>
          </a:p>
          <a:p>
            <a:endParaRPr lang="en-US" sz="2400" dirty="0" smtClean="0">
              <a:latin typeface="Arial" pitchFamily="34" charset="0"/>
              <a:cs typeface="Arial" pitchFamily="34" charset="0"/>
            </a:endParaRPr>
          </a:p>
          <a:p>
            <a:pPr>
              <a:buFont typeface="Wingdings" pitchFamily="2" charset="2"/>
              <a:buChar char="Ø"/>
            </a:pPr>
            <a:r>
              <a:rPr lang="en-IN" sz="2400" dirty="0" smtClean="0">
                <a:latin typeface="Arial" pitchFamily="34" charset="0"/>
                <a:cs typeface="Arial" pitchFamily="34" charset="0"/>
              </a:rPr>
              <a:t>select emp.ename,dept.dname from emp full outer join dept  on emp.deptno=dept.deptno;</a:t>
            </a:r>
          </a:p>
          <a:p>
            <a:pPr>
              <a:buFont typeface="Wingdings" pitchFamily="2" charset="2"/>
              <a:buChar char="Ø"/>
            </a:pPr>
            <a:endParaRPr lang="en-IN" sz="2400" dirty="0" smtClean="0">
              <a:latin typeface="Arial" pitchFamily="34" charset="0"/>
              <a:cs typeface="Arial" pitchFamily="34" charset="0"/>
            </a:endParaRPr>
          </a:p>
          <a:p>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fulljoin.gif"/>
          <p:cNvPicPr>
            <a:picLocks noGrp="1" noChangeAspect="1"/>
          </p:cNvPicPr>
          <p:nvPr>
            <p:ph idx="1"/>
          </p:nvPr>
        </p:nvPicPr>
        <p:blipFill>
          <a:blip r:embed="rId2" cstate="print"/>
          <a:stretch>
            <a:fillRect/>
          </a:stretch>
        </p:blipFill>
        <p:spPr>
          <a:xfrm>
            <a:off x="1600200" y="1600200"/>
            <a:ext cx="5410200" cy="3922395"/>
          </a:xfr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cstate="print"/>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smtClean="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smtClean="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cstate="print"/>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smtClean="0"/>
              <a:t>EXAMPLE:</a:t>
            </a:r>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1066800" y="167640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custDataLst>
              <p:tags r:id="rId1"/>
            </p:custDataLst>
          </p:nvPr>
        </p:nvSpPr>
        <p:spPr bwMode="auto">
          <a:xfrm>
            <a:off x="546964" y="238723"/>
            <a:ext cx="8229219" cy="725235"/>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latin typeface="Arial" charset="0"/>
                <a:cs typeface="Arial" charset="0"/>
              </a:rPr>
              <a:t>Joining a Table to It-self</a:t>
            </a:r>
          </a:p>
        </p:txBody>
      </p:sp>
      <p:sp>
        <p:nvSpPr>
          <p:cNvPr id="4" name="Rectangle 15"/>
          <p:cNvSpPr>
            <a:spLocks noChangeArrowheads="1"/>
          </p:cNvSpPr>
          <p:nvPr>
            <p:custDataLst>
              <p:tags r:id="rId2"/>
            </p:custDataLst>
          </p:nvPr>
        </p:nvSpPr>
        <p:spPr bwMode="blackWhite">
          <a:xfrm>
            <a:off x="304800" y="1219200"/>
            <a:ext cx="8415987" cy="1329597"/>
          </a:xfrm>
          <a:prstGeom prst="rect">
            <a:avLst/>
          </a:prstGeom>
          <a:noFill/>
          <a:ln>
            <a:solidFill>
              <a:schemeClr val="accent1"/>
            </a:solidFill>
            <a:headEnd/>
            <a:tailEnd/>
          </a:ln>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nSpc>
                <a:spcPct val="150000"/>
              </a:lnSpc>
              <a:tabLst>
                <a:tab pos="857250" algn="l"/>
                <a:tab pos="1658938" algn="l"/>
              </a:tabLst>
            </a:pPr>
            <a:r>
              <a:rPr lang="en-US" sz="1400" dirty="0">
                <a:solidFill>
                  <a:srgbClr val="000000"/>
                </a:solidFill>
                <a:latin typeface="Arial" charset="0"/>
                <a:cs typeface="Arial" charset="0"/>
              </a:rPr>
              <a:t>SELECT 	worker.last_name || ' works for ‘ || manager.last_name</a:t>
            </a:r>
          </a:p>
          <a:p>
            <a:pPr>
              <a:lnSpc>
                <a:spcPct val="150000"/>
              </a:lnSpc>
              <a:tabLst>
                <a:tab pos="857250" algn="l"/>
                <a:tab pos="1658938" algn="l"/>
              </a:tabLst>
            </a:pPr>
            <a:r>
              <a:rPr lang="en-US" sz="1400" dirty="0">
                <a:solidFill>
                  <a:srgbClr val="000000"/>
                </a:solidFill>
                <a:latin typeface="Arial" charset="0"/>
                <a:cs typeface="Arial" charset="0"/>
              </a:rPr>
              <a:t>FROM   	employees worker, employees manager</a:t>
            </a:r>
          </a:p>
          <a:p>
            <a:pPr>
              <a:lnSpc>
                <a:spcPct val="150000"/>
              </a:lnSpc>
              <a:tabLst>
                <a:tab pos="857250" algn="l"/>
                <a:tab pos="1658938" algn="l"/>
              </a:tabLst>
            </a:pPr>
            <a:r>
              <a:rPr lang="en-US" sz="1400" dirty="0">
                <a:solidFill>
                  <a:srgbClr val="000000"/>
                </a:solidFill>
                <a:latin typeface="Arial" charset="0"/>
                <a:cs typeface="Arial" charset="0"/>
              </a:rPr>
              <a:t> WHERE  worker.manager_id = manager.employee_id ;</a:t>
            </a:r>
          </a:p>
        </p:txBody>
      </p:sp>
      <p:pic>
        <p:nvPicPr>
          <p:cNvPr id="5" name="Picture 16"/>
          <p:cNvPicPr>
            <a:picLocks noChangeAspect="1" noChangeArrowheads="1"/>
          </p:cNvPicPr>
          <p:nvPr>
            <p:custDataLst>
              <p:tags r:id="rId3"/>
            </p:custDataLst>
          </p:nvPr>
        </p:nvPicPr>
        <p:blipFill>
          <a:blip r:embed="rId16" cstate="print">
            <a:lum bright="-31000" contrast="44000"/>
          </a:blip>
          <a:srcRect/>
          <a:stretch>
            <a:fillRect/>
          </a:stretch>
        </p:blipFill>
        <p:spPr bwMode="auto">
          <a:xfrm>
            <a:off x="533400" y="2590800"/>
            <a:ext cx="4055566" cy="171774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4" name="Rectangle 3"/>
          <p:cNvSpPr>
            <a:spLocks noChangeArrowheads="1"/>
          </p:cNvSpPr>
          <p:nvPr>
            <p:custDataLst>
              <p:tags r:id="rId4"/>
            </p:custDataLst>
          </p:nvPr>
        </p:nvSpPr>
        <p:spPr bwMode="auto">
          <a:xfrm>
            <a:off x="878572" y="4300037"/>
            <a:ext cx="2094467"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(WORKER)</a:t>
            </a:r>
          </a:p>
        </p:txBody>
      </p:sp>
      <p:sp>
        <p:nvSpPr>
          <p:cNvPr id="53255" name="Rectangle 4"/>
          <p:cNvSpPr>
            <a:spLocks noChangeArrowheads="1"/>
          </p:cNvSpPr>
          <p:nvPr>
            <p:custDataLst>
              <p:tags r:id="rId5"/>
            </p:custDataLst>
          </p:nvPr>
        </p:nvSpPr>
        <p:spPr bwMode="auto">
          <a:xfrm>
            <a:off x="4678725" y="4300037"/>
            <a:ext cx="2195475"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(MANAGER)</a:t>
            </a:r>
          </a:p>
        </p:txBody>
      </p:sp>
      <p:pic>
        <p:nvPicPr>
          <p:cNvPr id="6" name="Picture 22"/>
          <p:cNvPicPr>
            <a:picLocks noChangeAspect="1" noChangeArrowheads="1"/>
          </p:cNvPicPr>
          <p:nvPr>
            <p:custDataLst>
              <p:tags r:id="rId6"/>
            </p:custDataLst>
          </p:nvPr>
        </p:nvPicPr>
        <p:blipFill>
          <a:blip r:embed="rId17" cstate="print">
            <a:lum bright="-31000" contrast="44000"/>
          </a:blip>
          <a:srcRect/>
          <a:stretch>
            <a:fillRect/>
          </a:stretch>
        </p:blipFill>
        <p:spPr bwMode="auto">
          <a:xfrm>
            <a:off x="692766" y="4568131"/>
            <a:ext cx="3551470" cy="91776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Picture 24"/>
          <p:cNvPicPr>
            <a:picLocks noChangeAspect="1" noChangeArrowheads="1"/>
          </p:cNvPicPr>
          <p:nvPr>
            <p:custDataLst>
              <p:tags r:id="rId7"/>
            </p:custDataLst>
          </p:nvPr>
        </p:nvPicPr>
        <p:blipFill>
          <a:blip r:embed="rId18" cstate="print">
            <a:lum bright="-31000" contrast="44000"/>
          </a:blip>
          <a:srcRect/>
          <a:stretch>
            <a:fillRect/>
          </a:stretch>
        </p:blipFill>
        <p:spPr bwMode="auto">
          <a:xfrm>
            <a:off x="4535659" y="4555028"/>
            <a:ext cx="3587053" cy="932178"/>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8" name="Text Box 25"/>
          <p:cNvSpPr txBox="1">
            <a:spLocks noChangeArrowheads="1"/>
          </p:cNvSpPr>
          <p:nvPr>
            <p:custDataLst>
              <p:tags r:id="rId8"/>
            </p:custDataLst>
          </p:nvPr>
        </p:nvSpPr>
        <p:spPr bwMode="auto">
          <a:xfrm>
            <a:off x="564115"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59" name="Text Box 26"/>
          <p:cNvSpPr txBox="1">
            <a:spLocks noChangeArrowheads="1"/>
          </p:cNvSpPr>
          <p:nvPr>
            <p:custDataLst>
              <p:tags r:id="rId9"/>
            </p:custDataLst>
          </p:nvPr>
        </p:nvSpPr>
        <p:spPr bwMode="auto">
          <a:xfrm>
            <a:off x="4320436"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60" name="Rectangle 9"/>
          <p:cNvSpPr>
            <a:spLocks noChangeArrowheads="1"/>
          </p:cNvSpPr>
          <p:nvPr>
            <p:custDataLst>
              <p:tags r:id="rId10"/>
            </p:custDataLst>
          </p:nvPr>
        </p:nvSpPr>
        <p:spPr bwMode="auto">
          <a:xfrm>
            <a:off x="272529" y="6045133"/>
            <a:ext cx="8141552" cy="307777"/>
          </a:xfrm>
          <a:prstGeom prst="rect">
            <a:avLst/>
          </a:prstGeom>
          <a:noFill/>
          <a:ln w="9525">
            <a:noFill/>
            <a:miter lim="800000"/>
            <a:headEnd/>
            <a:tailEnd/>
          </a:ln>
        </p:spPr>
        <p:txBody>
          <a:bodyPr>
            <a:spAutoFit/>
          </a:bodyPr>
          <a:lstStyle/>
          <a:p>
            <a:pPr algn="just" defTabSz="822325">
              <a:spcBef>
                <a:spcPct val="50000"/>
              </a:spcBef>
            </a:pPr>
            <a:r>
              <a:rPr lang="en-US" sz="1400">
                <a:latin typeface="Arial" charset="0"/>
              </a:rPr>
              <a:t>MANAGER_ID in the WORKER table is equal to EMPLOYEE_ID in the MANAGER table</a:t>
            </a:r>
          </a:p>
        </p:txBody>
      </p:sp>
      <p:sp>
        <p:nvSpPr>
          <p:cNvPr id="11" name="Freeform 6"/>
          <p:cNvSpPr>
            <a:spLocks/>
          </p:cNvSpPr>
          <p:nvPr>
            <p:custDataLst>
              <p:tags r:id="rId11"/>
            </p:custDataLst>
          </p:nvPr>
        </p:nvSpPr>
        <p:spPr bwMode="auto">
          <a:xfrm>
            <a:off x="3093105" y="5578263"/>
            <a:ext cx="1762859" cy="318802"/>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cmpd="sng">
            <a:solidFill>
              <a:schemeClr val="bg2">
                <a:lumMod val="25000"/>
              </a:schemeClr>
            </a:solidFill>
            <a:prstDash val="solid"/>
            <a:round/>
            <a:headEnd type="stealth" w="med" len="lg"/>
            <a:tailEnd type="stealth" w="med" len="lg"/>
          </a:ln>
        </p:spPr>
        <p:txBody>
          <a:bodyPr/>
          <a:lstStyle/>
          <a:p>
            <a:pPr>
              <a:defRPr/>
            </a:pPr>
            <a:endParaRPr lang="en-US" dirty="0"/>
          </a:p>
        </p:txBody>
      </p:sp>
      <p:sp>
        <p:nvSpPr>
          <p:cNvPr id="12" name="Line 7"/>
          <p:cNvSpPr>
            <a:spLocks noChangeShapeType="1"/>
          </p:cNvSpPr>
          <p:nvPr>
            <p:custDataLst>
              <p:tags r:id="rId12"/>
            </p:custDataLst>
          </p:nvPr>
        </p:nvSpPr>
        <p:spPr bwMode="auto">
          <a:xfrm>
            <a:off x="3895443" y="5897064"/>
            <a:ext cx="0" cy="108785"/>
          </a:xfrm>
          <a:prstGeom prst="line">
            <a:avLst/>
          </a:prstGeom>
          <a:noFill/>
          <a:ln w="50800">
            <a:solidFill>
              <a:schemeClr val="bg2">
                <a:lumMod val="25000"/>
              </a:schemeClr>
            </a:solidFill>
            <a:round/>
            <a:headEnd type="none" w="sm" len="sm"/>
            <a:tailEnd type="none" w="sm" len="sm"/>
          </a:ln>
        </p:spPr>
        <p:txBody>
          <a:bodyPr/>
          <a:lstStyle/>
          <a:p>
            <a:pPr>
              <a:defRPr/>
            </a:pPr>
            <a:endParaRPr lang="en-US" dirty="0"/>
          </a:p>
        </p:txBody>
      </p:sp>
      <p:sp>
        <p:nvSpPr>
          <p:cNvPr id="53263" name="Title 1"/>
          <p:cNvSpPr>
            <a:spLocks/>
          </p:cNvSpPr>
          <p:nvPr>
            <p:custDataLst>
              <p:tags r:id="rId13"/>
            </p:custDataLst>
          </p:nvPr>
        </p:nvSpPr>
        <p:spPr bwMode="auto">
          <a:xfrm>
            <a:off x="5867400" y="2971800"/>
            <a:ext cx="3018778" cy="725235"/>
          </a:xfrm>
          <a:prstGeom prst="rect">
            <a:avLst/>
          </a:prstGeom>
          <a:noFill/>
          <a:ln w="9525">
            <a:noFill/>
            <a:miter lim="800000"/>
            <a:headEnd/>
            <a:tailEnd/>
          </a:ln>
        </p:spPr>
        <p:txBody>
          <a:bodyPr/>
          <a:lstStyle/>
          <a:p>
            <a:pPr eaLnBrk="0" hangingPunct="0"/>
            <a:r>
              <a:rPr lang="en-US" sz="4000" dirty="0">
                <a:latin typeface="Arial" charset="0"/>
              </a:rPr>
              <a:t>Self Joins</a:t>
            </a:r>
            <a:br>
              <a:rPr lang="en-US" sz="4000" dirty="0">
                <a:latin typeface="Arial" charset="0"/>
              </a:rPr>
            </a:br>
            <a:endParaRPr lang="en-US" sz="4000" dirty="0">
              <a:latin typeface="Arial" charset="0"/>
            </a:endParaRPr>
          </a:p>
        </p:txBody>
      </p:sp>
      <p:sp>
        <p:nvSpPr>
          <p:cNvPr id="53264" name="AutoShape 16"/>
          <p:cNvSpPr>
            <a:spLocks noChangeArrowheads="1"/>
          </p:cNvSpPr>
          <p:nvPr/>
        </p:nvSpPr>
        <p:spPr bwMode="auto">
          <a:xfrm>
            <a:off x="4724400" y="3048000"/>
            <a:ext cx="823303" cy="580188"/>
          </a:xfrm>
          <a:prstGeom prst="leftArrow">
            <a:avLst>
              <a:gd name="adj1" fmla="val 50000"/>
              <a:gd name="adj2" fmla="val 28125"/>
            </a:avLst>
          </a:prstGeom>
          <a:solidFill>
            <a:schemeClr val="accent1"/>
          </a:solidFill>
          <a:ln w="9525">
            <a:solidFill>
              <a:schemeClr val="tx1"/>
            </a:solidFill>
            <a:miter lim="800000"/>
            <a:headEnd/>
            <a:tailEnd/>
          </a:ln>
          <a:effectLst/>
        </p:spPr>
        <p:txBody>
          <a:bodyPr wrap="none" anchor="ctr"/>
          <a:lstStyle/>
          <a:p>
            <a:endParaRPr lang="en-US"/>
          </a:p>
        </p:txBody>
      </p:sp>
      <p:pic>
        <p:nvPicPr>
          <p:cNvPr id="16" name="Content Placeholder 10" descr="image001.png"/>
          <p:cNvPicPr>
            <a:picLocks noChangeAspect="1"/>
          </p:cNvPicPr>
          <p:nvPr/>
        </p:nvPicPr>
        <p:blipFill>
          <a:blip r:embed="rId19"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pture1.PNG"/>
          <p:cNvPicPr>
            <a:picLocks noChangeAspect="1"/>
          </p:cNvPicPr>
          <p:nvPr/>
        </p:nvPicPr>
        <p:blipFill>
          <a:blip r:embed="rId2" cstate="print"/>
          <a:stretch>
            <a:fillRect/>
          </a:stretch>
        </p:blipFill>
        <p:spPr>
          <a:xfrm>
            <a:off x="5257800" y="2971800"/>
            <a:ext cx="2867425" cy="1743318"/>
          </a:xfrm>
          <a:prstGeom prst="rect">
            <a:avLst/>
          </a:prstGeom>
        </p:spPr>
      </p:pic>
      <p:pic>
        <p:nvPicPr>
          <p:cNvPr id="7" name="Picture 6" descr="Capture.PNG"/>
          <p:cNvPicPr>
            <a:picLocks noChangeAspect="1"/>
          </p:cNvPicPr>
          <p:nvPr/>
        </p:nvPicPr>
        <p:blipFill>
          <a:blip r:embed="rId3" cstate="print"/>
          <a:stretch>
            <a:fillRect/>
          </a:stretch>
        </p:blipFill>
        <p:spPr>
          <a:xfrm>
            <a:off x="533400" y="2971800"/>
            <a:ext cx="4038600" cy="3114617"/>
          </a:xfrm>
          <a:prstGeom prst="rect">
            <a:avLst/>
          </a:prstGeom>
        </p:spPr>
      </p:pic>
      <p:sp>
        <p:nvSpPr>
          <p:cNvPr id="8" name="Title 2"/>
          <p:cNvSpPr>
            <a:spLocks noGrp="1"/>
          </p:cNvSpPr>
          <p:nvPr>
            <p:ph type="title"/>
          </p:nvPr>
        </p:nvSpPr>
        <p:spPr>
          <a:xfrm>
            <a:off x="457200" y="274638"/>
            <a:ext cx="8229600" cy="1143000"/>
          </a:xfrm>
        </p:spPr>
        <p:txBody>
          <a:bodyPr>
            <a:normAutofit/>
          </a:bodyPr>
          <a:lstStyle/>
          <a:p>
            <a:r>
              <a:rPr lang="en-US" sz="3600" dirty="0" smtClean="0">
                <a:latin typeface="Times New Roman" pitchFamily="18" charset="0"/>
                <a:cs typeface="Times New Roman" pitchFamily="18" charset="0"/>
              </a:rPr>
              <a:t>NON-EQUI JOIN</a:t>
            </a:r>
            <a:endParaRPr lang="en-IN" sz="3600" dirty="0">
              <a:latin typeface="Times New Roman" pitchFamily="18" charset="0"/>
              <a:cs typeface="Times New Roman" pitchFamily="18" charset="0"/>
            </a:endParaRPr>
          </a:p>
        </p:txBody>
      </p:sp>
      <p:sp>
        <p:nvSpPr>
          <p:cNvPr id="9" name="Content Placeholder 2"/>
          <p:cNvSpPr>
            <a:spLocks noGrp="1"/>
          </p:cNvSpPr>
          <p:nvPr>
            <p:ph idx="1"/>
          </p:nvPr>
        </p:nvSpPr>
        <p:spPr>
          <a:xfrm>
            <a:off x="228600" y="2286000"/>
            <a:ext cx="8229600" cy="761999"/>
          </a:xfrm>
        </p:spPr>
        <p:txBody>
          <a:bodyPr/>
          <a:lstStyle/>
          <a:p>
            <a:pPr>
              <a:buNone/>
            </a:pPr>
            <a:r>
              <a:rPr lang="en-US" dirty="0" smtClean="0"/>
              <a:t>          </a:t>
            </a:r>
            <a:r>
              <a:rPr lang="en-US" b="0" dirty="0" smtClean="0">
                <a:solidFill>
                  <a:srgbClr val="0070C0"/>
                </a:solidFill>
                <a:latin typeface="Arial" pitchFamily="34" charset="0"/>
                <a:cs typeface="Arial" pitchFamily="34" charset="0"/>
              </a:rPr>
              <a:t>EMP                                    SALGRADE</a:t>
            </a:r>
            <a:endParaRPr lang="en-IN" dirty="0"/>
          </a:p>
        </p:txBody>
      </p:sp>
      <p:sp>
        <p:nvSpPr>
          <p:cNvPr id="10" name="Rectangle 9"/>
          <p:cNvSpPr/>
          <p:nvPr/>
        </p:nvSpPr>
        <p:spPr>
          <a:xfrm>
            <a:off x="304800" y="1371600"/>
            <a:ext cx="8229600" cy="646331"/>
          </a:xfrm>
          <a:prstGeom prst="rect">
            <a:avLst/>
          </a:prstGeom>
        </p:spPr>
        <p:txBody>
          <a:bodyPr wrap="square">
            <a:spAutoFit/>
          </a:bodyPr>
          <a:lstStyle/>
          <a:p>
            <a:r>
              <a:rPr lang="en-IN" dirty="0" smtClean="0">
                <a:solidFill>
                  <a:srgbClr val="0070C0"/>
                </a:solidFill>
                <a:latin typeface="Arial" pitchFamily="34" charset="0"/>
                <a:cs typeface="Arial" pitchFamily="34" charset="0"/>
              </a:rPr>
              <a:t>Here we are using two tables EMP and SALGRADE and these tables having no primary key and foreign key relationship </a:t>
            </a:r>
            <a:endParaRPr lang="en-IN" dirty="0">
              <a:solidFill>
                <a:srgbClr val="0070C0"/>
              </a:solidFill>
              <a:latin typeface="Arial" pitchFamily="34" charset="0"/>
              <a:cs typeface="Arial" pitchFamily="34" charset="0"/>
            </a:endParaRPr>
          </a:p>
        </p:txBody>
      </p:sp>
      <p:pic>
        <p:nvPicPr>
          <p:cNvPr id="11" name="Content Placeholder 10" descr="image001.png"/>
          <p:cNvPicPr>
            <a:picLocks noChangeAspect="1"/>
          </p:cNvPicPr>
          <p:nvPr/>
        </p:nvPicPr>
        <p:blipFill>
          <a:blip r:embed="rId4" cstate="print"/>
          <a:srcRect/>
          <a:stretch>
            <a:fillRect/>
          </a:stretch>
        </p:blipFill>
        <p:spPr bwMode="auto">
          <a:xfrm>
            <a:off x="7381875" y="61994"/>
            <a:ext cx="1762125" cy="647700"/>
          </a:xfrm>
          <a:prstGeom prst="rect">
            <a:avLst/>
          </a:prstGeom>
          <a:noFill/>
          <a:ln w="9525">
            <a:noFill/>
            <a:miter lim="800000"/>
            <a:headEnd/>
            <a:tailEnd/>
          </a:ln>
        </p:spPr>
      </p:pic>
      <p:sp>
        <p:nvSpPr>
          <p:cNvPr id="12" name="Left-Right Arrow 11"/>
          <p:cNvSpPr/>
          <p:nvPr/>
        </p:nvSpPr>
        <p:spPr>
          <a:xfrm>
            <a:off x="4572000" y="4191000"/>
            <a:ext cx="6096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2222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304800" y="228600"/>
            <a:ext cx="7840437" cy="954750"/>
          </a:xfrm>
          <a:noFill/>
        </p:spPr>
        <p:txBody>
          <a:bodyPr lIns="92075" tIns="46038" rIns="92075" bIns="46038" anchor="b">
            <a:spAutoFit/>
          </a:bodyPr>
          <a:lstStyle/>
          <a:p>
            <a:pPr algn="l" eaLnBrk="1" hangingPunct="1"/>
            <a:r>
              <a:rPr lang="en-US" dirty="0" smtClean="0"/>
              <a:t>Ways of Storing data in files    customer data</a:t>
            </a:r>
          </a:p>
        </p:txBody>
      </p:sp>
      <p:sp>
        <p:nvSpPr>
          <p:cNvPr id="20483" name="Rectangle 3"/>
          <p:cNvSpPr>
            <a:spLocks noChangeArrowheads="1"/>
          </p:cNvSpPr>
          <p:nvPr>
            <p:custDataLst>
              <p:tags r:id="rId2"/>
            </p:custDataLst>
          </p:nvPr>
        </p:nvSpPr>
        <p:spPr bwMode="auto">
          <a:xfrm>
            <a:off x="1095831" y="2196101"/>
            <a:ext cx="5397209" cy="2340384"/>
          </a:xfrm>
          <a:prstGeom prst="rect">
            <a:avLst/>
          </a:prstGeom>
          <a:noFill/>
          <a:ln w="1270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92075" rIns="92075" bIns="92075">
            <a:spAutoFit/>
          </a:bodyPr>
          <a:lstStyle/>
          <a:p>
            <a:pPr>
              <a:lnSpc>
                <a:spcPct val="200000"/>
              </a:lnSpc>
            </a:pPr>
            <a:r>
              <a:rPr lang="en-US" sz="1400" dirty="0">
                <a:latin typeface="Aril"/>
              </a:rPr>
              <a:t>4176       </a:t>
            </a:r>
            <a:r>
              <a:rPr lang="en-US" sz="1400" dirty="0" err="1">
                <a:latin typeface="Aril"/>
              </a:rPr>
              <a:t>Aniruddha</a:t>
            </a:r>
            <a:r>
              <a:rPr lang="en-US" sz="1400" dirty="0">
                <a:latin typeface="Aril"/>
              </a:rPr>
              <a:t> </a:t>
            </a:r>
            <a:r>
              <a:rPr lang="en-US" sz="1400" dirty="0" err="1">
                <a:latin typeface="Aril"/>
              </a:rPr>
              <a:t>Sarkar</a:t>
            </a:r>
            <a:r>
              <a:rPr lang="en-US" sz="1400" dirty="0">
                <a:latin typeface="Aril"/>
              </a:rPr>
              <a:t>		SBU1</a:t>
            </a:r>
          </a:p>
          <a:p>
            <a:pPr>
              <a:lnSpc>
                <a:spcPct val="200000"/>
              </a:lnSpc>
            </a:pPr>
            <a:r>
              <a:rPr lang="en-US" sz="1400" dirty="0">
                <a:latin typeface="Aril"/>
              </a:rPr>
              <a:t>4181       </a:t>
            </a:r>
            <a:r>
              <a:rPr lang="en-US" sz="1400" dirty="0" err="1">
                <a:latin typeface="Aril"/>
              </a:rPr>
              <a:t>Manoj</a:t>
            </a:r>
            <a:r>
              <a:rPr lang="en-US" sz="1400" dirty="0">
                <a:latin typeface="Aril"/>
              </a:rPr>
              <a:t> </a:t>
            </a:r>
            <a:r>
              <a:rPr lang="en-US" sz="1400" dirty="0" err="1">
                <a:latin typeface="Aril"/>
              </a:rPr>
              <a:t>Saha</a:t>
            </a:r>
            <a:r>
              <a:rPr lang="en-US" sz="1400" dirty="0">
                <a:latin typeface="Aril"/>
              </a:rPr>
              <a:t>			SBU1</a:t>
            </a:r>
          </a:p>
          <a:p>
            <a:pPr>
              <a:lnSpc>
                <a:spcPct val="200000"/>
              </a:lnSpc>
            </a:pPr>
            <a:r>
              <a:rPr lang="en-US" sz="1400" dirty="0">
                <a:latin typeface="Aril"/>
              </a:rPr>
              <a:t>4183       </a:t>
            </a:r>
            <a:r>
              <a:rPr lang="en-US" sz="1400" dirty="0" err="1">
                <a:latin typeface="Aril"/>
              </a:rPr>
              <a:t>Moushumi</a:t>
            </a:r>
            <a:r>
              <a:rPr lang="en-US" sz="1400" dirty="0">
                <a:latin typeface="Aril"/>
              </a:rPr>
              <a:t> </a:t>
            </a:r>
            <a:r>
              <a:rPr lang="en-US" sz="1400" dirty="0" err="1">
                <a:latin typeface="Aril"/>
              </a:rPr>
              <a:t>Dharchoudhury</a:t>
            </a:r>
            <a:r>
              <a:rPr lang="en-US" sz="1400" dirty="0">
                <a:latin typeface="Aril"/>
              </a:rPr>
              <a:t>	SBU1</a:t>
            </a:r>
          </a:p>
          <a:p>
            <a:pPr>
              <a:lnSpc>
                <a:spcPct val="200000"/>
              </a:lnSpc>
            </a:pPr>
            <a:r>
              <a:rPr lang="en-US" sz="1400" dirty="0">
                <a:latin typeface="Aril"/>
              </a:rPr>
              <a:t>4203       </a:t>
            </a:r>
            <a:r>
              <a:rPr lang="en-US" sz="1400" dirty="0" err="1">
                <a:latin typeface="Aril"/>
              </a:rPr>
              <a:t>Suryanarayana</a:t>
            </a:r>
            <a:r>
              <a:rPr lang="en-US" sz="1400" dirty="0">
                <a:latin typeface="Aril"/>
              </a:rPr>
              <a:t> D.V.S.S.	                	SBU1</a:t>
            </a:r>
          </a:p>
          <a:p>
            <a:pPr>
              <a:lnSpc>
                <a:spcPct val="200000"/>
              </a:lnSpc>
            </a:pPr>
            <a:r>
              <a:rPr lang="en-US" sz="1400" dirty="0">
                <a:latin typeface="Aril"/>
              </a:rPr>
              <a:t>4204       </a:t>
            </a:r>
            <a:r>
              <a:rPr lang="en-US" sz="1400" dirty="0" err="1">
                <a:latin typeface="Aril"/>
              </a:rPr>
              <a:t>Vivek</a:t>
            </a:r>
            <a:r>
              <a:rPr lang="en-US" sz="1400" dirty="0">
                <a:latin typeface="Aril"/>
              </a:rPr>
              <a:t> </a:t>
            </a:r>
            <a:r>
              <a:rPr lang="en-US" sz="1400" dirty="0" err="1">
                <a:latin typeface="Aril"/>
              </a:rPr>
              <a:t>Rai</a:t>
            </a:r>
            <a:r>
              <a:rPr lang="en-US" sz="1400" dirty="0">
                <a:latin typeface="Aril"/>
              </a:rPr>
              <a:t>			SBU1</a:t>
            </a:r>
          </a:p>
        </p:txBody>
      </p:sp>
      <p:sp>
        <p:nvSpPr>
          <p:cNvPr id="20484" name="Rectangle 6"/>
          <p:cNvSpPr>
            <a:spLocks noChangeArrowheads="1"/>
          </p:cNvSpPr>
          <p:nvPr>
            <p:custDataLst>
              <p:tags r:id="rId3"/>
            </p:custDataLst>
          </p:nvPr>
        </p:nvSpPr>
        <p:spPr bwMode="auto">
          <a:xfrm>
            <a:off x="4585340" y="4516852"/>
            <a:ext cx="1588576"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solidFill>
                  <a:schemeClr val="tx2"/>
                </a:solidFill>
                <a:latin typeface="Arial" pitchFamily="34" charset="0"/>
              </a:rPr>
              <a:t>Predefined length</a:t>
            </a:r>
          </a:p>
        </p:txBody>
      </p:sp>
      <p:pic>
        <p:nvPicPr>
          <p:cNvPr id="5" name="Content Placeholder 10" descr="image001.png"/>
          <p:cNvPicPr>
            <a:picLocks noChangeAspect="1"/>
          </p:cNvPicPr>
          <p:nvPr/>
        </p:nvPicPr>
        <p:blipFill>
          <a:blip r:embed="rId6"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524000"/>
            <a:ext cx="8229600" cy="4525963"/>
          </a:xfrm>
        </p:spPr>
        <p:txBody>
          <a:bodyPr/>
          <a:lstStyle/>
          <a:p>
            <a:r>
              <a:rPr lang="en-IN" sz="2400" b="0" dirty="0" smtClean="0">
                <a:latin typeface="Arial" pitchFamily="34" charset="0"/>
                <a:cs typeface="Arial" pitchFamily="34" charset="0"/>
              </a:rPr>
              <a:t>SELECT e.empno, e.ename, e.deptno, s.grade FROM emp e, salgrade s WHERE e.sal BETWEEN s.losal AND s.hisal; 	</a:t>
            </a:r>
          </a:p>
          <a:p>
            <a:pPr>
              <a:buNone/>
            </a:pPr>
            <a:endParaRPr lang="en-IN" sz="2400" b="0" dirty="0">
              <a:latin typeface="Arial" pitchFamily="34" charset="0"/>
              <a:cs typeface="Arial" pitchFamily="34" charset="0"/>
            </a:endParaRPr>
          </a:p>
        </p:txBody>
      </p:sp>
      <p:pic>
        <p:nvPicPr>
          <p:cNvPr id="6" name="Picture 5" descr="Capture3.PNG"/>
          <p:cNvPicPr>
            <a:picLocks noChangeAspect="1"/>
          </p:cNvPicPr>
          <p:nvPr/>
        </p:nvPicPr>
        <p:blipFill>
          <a:blip r:embed="rId2" cstate="print"/>
          <a:stretch>
            <a:fillRect/>
          </a:stretch>
        </p:blipFill>
        <p:spPr>
          <a:xfrm>
            <a:off x="2286000" y="2895600"/>
            <a:ext cx="3315163" cy="2819794"/>
          </a:xfrm>
          <a:prstGeom prst="rect">
            <a:avLst/>
          </a:prstGeom>
        </p:spPr>
      </p:pic>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extLst>
      <p:ext uri="{BB962C8B-B14F-4D97-AF65-F5344CB8AC3E}">
        <p14:creationId xmlns="" xmlns:p14="http://schemas.microsoft.com/office/powerpoint/2010/main" val="16690934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smtClean="0">
                <a:latin typeface="Times New Roman" pitchFamily="18" charset="0"/>
                <a:cs typeface="Times New Roman" pitchFamily="18" charset="0"/>
              </a:rPr>
              <a:t>In left outer join we are using ‘+’ symbol on right side in the condition?(true/false)</a:t>
            </a:r>
          </a:p>
          <a:p>
            <a:pPr marL="514350" indent="-514350">
              <a:buFont typeface="+mj-lt"/>
              <a:buAutoNum type="arabicPeriod"/>
            </a:pPr>
            <a:endParaRPr lang="en-US" sz="2400" dirty="0" smtClean="0">
              <a:latin typeface="Times New Roman" pitchFamily="18" charset="0"/>
              <a:cs typeface="Times New Roman" pitchFamily="18" charset="0"/>
            </a:endParaRPr>
          </a:p>
          <a:p>
            <a:pPr marL="514350" indent="-514350">
              <a:buFont typeface="+mj-lt"/>
              <a:buAutoNum type="arabicPeriod"/>
            </a:pPr>
            <a:r>
              <a:rPr lang="en-US" sz="2400" dirty="0" smtClean="0">
                <a:latin typeface="Times New Roman" pitchFamily="18" charset="0"/>
                <a:cs typeface="Times New Roman" pitchFamily="18" charset="0"/>
              </a:rPr>
              <a:t>Self join performs on two tables?(yes/no)</a:t>
            </a:r>
          </a:p>
          <a:p>
            <a:pPr marL="514350" indent="-514350">
              <a:buFont typeface="+mj-lt"/>
              <a:buAutoNum type="arabicPeriod"/>
            </a:pPr>
            <a:endParaRPr lang="en-US" sz="2400" dirty="0" smtClean="0">
              <a:latin typeface="Times New Roman" pitchFamily="18" charset="0"/>
              <a:cs typeface="Times New Roman" pitchFamily="18" charset="0"/>
            </a:endParaRPr>
          </a:p>
          <a:p>
            <a:pPr marL="514350" indent="-514350">
              <a:buFont typeface="+mj-lt"/>
              <a:buAutoNum type="arabicPeriod"/>
            </a:pPr>
            <a:r>
              <a:rPr lang="en-US" sz="2400" dirty="0" smtClean="0">
                <a:latin typeface="Times New Roman" pitchFamily="18" charset="0"/>
                <a:cs typeface="Times New Roman" pitchFamily="18" charset="0"/>
              </a:rPr>
              <a:t>If table1 has 12 rows and table2 has 8 rows so how many records  cross will fetch?</a:t>
            </a:r>
          </a:p>
          <a:p>
            <a:pPr marL="514350" indent="-514350">
              <a:buAutoNum type="alphaLcParenR"/>
            </a:pPr>
            <a:r>
              <a:rPr lang="en-US" sz="2400" dirty="0" smtClean="0">
                <a:latin typeface="Times New Roman" pitchFamily="18" charset="0"/>
                <a:cs typeface="Times New Roman" pitchFamily="18" charset="0"/>
              </a:rPr>
              <a:t>  4</a:t>
            </a:r>
          </a:p>
          <a:p>
            <a:pPr marL="514350" indent="-514350">
              <a:buAutoNum type="alphaLcParenR"/>
            </a:pPr>
            <a:r>
              <a:rPr lang="en-US" sz="2400" dirty="0" smtClean="0">
                <a:latin typeface="Times New Roman" pitchFamily="18" charset="0"/>
                <a:cs typeface="Times New Roman" pitchFamily="18" charset="0"/>
              </a:rPr>
              <a:t>96</a:t>
            </a:r>
          </a:p>
          <a:p>
            <a:pPr marL="514350" indent="-514350">
              <a:buAutoNum type="alphaLcParenR"/>
            </a:pPr>
            <a:r>
              <a:rPr lang="en-US" sz="2400" dirty="0" smtClean="0">
                <a:latin typeface="Times New Roman" pitchFamily="18" charset="0"/>
                <a:cs typeface="Times New Roman" pitchFamily="18" charset="0"/>
              </a:rPr>
              <a:t>20</a:t>
            </a: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solidFill>
                  <a:srgbClr val="7030A0"/>
                </a:solidFill>
              </a:rPr>
              <a:t>Questions:</a:t>
            </a:r>
            <a:endParaRPr lang="en-US" dirty="0">
              <a:solidFill>
                <a:srgbClr val="7030A0"/>
              </a:solidFill>
            </a:endParaRPr>
          </a:p>
        </p:txBody>
      </p:sp>
      <p:pic>
        <p:nvPicPr>
          <p:cNvPr id="5" name="Picture 4" descr="download (13).jpg"/>
          <p:cNvPicPr>
            <a:picLocks noChangeAspect="1"/>
          </p:cNvPicPr>
          <p:nvPr/>
        </p:nvPicPr>
        <p:blipFill>
          <a:blip r:embed="rId2" cstate="print"/>
          <a:stretch>
            <a:fillRect/>
          </a:stretch>
        </p:blipFill>
        <p:spPr>
          <a:xfrm>
            <a:off x="7162800" y="4724400"/>
            <a:ext cx="1223962" cy="1218522"/>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None/>
            </a:pPr>
            <a:r>
              <a:rPr lang="en-US" sz="2400" dirty="0" smtClean="0">
                <a:latin typeface="Times New Roman" pitchFamily="18" charset="0"/>
                <a:cs typeface="Times New Roman" pitchFamily="18" charset="0"/>
              </a:rPr>
              <a:t>4)  Non – equi join also should have at least one common column?</a:t>
            </a:r>
          </a:p>
          <a:p>
            <a:pPr marL="514350" indent="-514350">
              <a:buAutoNum type="alphaLcParenR"/>
            </a:pPr>
            <a:r>
              <a:rPr lang="en-US" sz="2400" dirty="0" smtClean="0">
                <a:latin typeface="Times New Roman" pitchFamily="18" charset="0"/>
                <a:cs typeface="Times New Roman" pitchFamily="18" charset="0"/>
              </a:rPr>
              <a:t>Yes</a:t>
            </a:r>
          </a:p>
          <a:p>
            <a:pPr marL="514350" indent="-514350">
              <a:buAutoNum type="alphaLcParenR"/>
            </a:pPr>
            <a:r>
              <a:rPr lang="en-US" sz="2400" dirty="0" smtClean="0">
                <a:latin typeface="Times New Roman" pitchFamily="18" charset="0"/>
                <a:cs typeface="Times New Roman" pitchFamily="18" charset="0"/>
              </a:rPr>
              <a:t>No</a:t>
            </a:r>
          </a:p>
          <a:p>
            <a:pPr marL="514350" indent="-514350">
              <a:buAutoNum type="alphaLcParenR"/>
            </a:pPr>
            <a:endParaRPr lang="en-US" sz="2400" dirty="0" smtClean="0">
              <a:latin typeface="Times New Roman" pitchFamily="18" charset="0"/>
              <a:cs typeface="Times New Roman" pitchFamily="18" charset="0"/>
            </a:endParaRPr>
          </a:p>
          <a:p>
            <a:pPr marL="514350" indent="-514350">
              <a:buAutoNum type="arabicParenR" startAt="5"/>
            </a:pPr>
            <a:r>
              <a:rPr lang="en-US" sz="2400" dirty="0" smtClean="0">
                <a:latin typeface="Times New Roman" pitchFamily="18" charset="0"/>
                <a:cs typeface="Times New Roman" pitchFamily="18" charset="0"/>
              </a:rPr>
              <a:t>Right outer join will fetch only matching records from right side of the table?</a:t>
            </a:r>
          </a:p>
          <a:p>
            <a:pPr marL="514350" indent="-514350">
              <a:buAutoNum type="alphaLcParenR"/>
            </a:pPr>
            <a:r>
              <a:rPr lang="en-US" sz="2400" dirty="0" smtClean="0">
                <a:latin typeface="Times New Roman" pitchFamily="18" charset="0"/>
                <a:cs typeface="Times New Roman" pitchFamily="18" charset="0"/>
              </a:rPr>
              <a:t>True</a:t>
            </a:r>
          </a:p>
          <a:p>
            <a:pPr marL="514350" indent="-514350">
              <a:buAutoNum type="alphaLcParenR"/>
            </a:pPr>
            <a:r>
              <a:rPr lang="en-US" sz="2400" dirty="0" smtClean="0">
                <a:latin typeface="Times New Roman" pitchFamily="18" charset="0"/>
                <a:cs typeface="Times New Roman" pitchFamily="18" charset="0"/>
              </a:rPr>
              <a:t>false</a:t>
            </a:r>
          </a:p>
          <a:p>
            <a:endParaRPr lang="en-IN" sz="24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effectLst>
                  <a:outerShdw blurRad="38100" dist="38100" dir="2700000" algn="tl">
                    <a:srgbClr val="000000">
                      <a:alpha val="43137"/>
                    </a:srgbClr>
                  </a:outerShdw>
                </a:effectLst>
                <a:latin typeface="Times New Roman" pitchFamily="18" charset="0"/>
                <a:cs typeface="Times New Roman" pitchFamily="18" charset="0"/>
              </a:rPr>
              <a:t>FUNCTIONS</a:t>
            </a:r>
            <a:endParaRPr lang="en-IN" sz="4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400" dirty="0" smtClean="0">
                <a:latin typeface="Times New Roman" pitchFamily="18" charset="0"/>
                <a:cs typeface="Times New Roman" pitchFamily="18" charset="0"/>
              </a:rPr>
              <a:t>STRING FUNCTIONS</a:t>
            </a:r>
          </a:p>
          <a:p>
            <a:r>
              <a:rPr lang="en-IN" sz="2400" dirty="0" smtClean="0">
                <a:latin typeface="Times New Roman" pitchFamily="18" charset="0"/>
                <a:cs typeface="Times New Roman" pitchFamily="18" charset="0"/>
              </a:rPr>
              <a:t>NUMERIC FUNCTIONS</a:t>
            </a:r>
          </a:p>
          <a:p>
            <a:r>
              <a:rPr lang="en-IN" sz="2400" dirty="0" smtClean="0">
                <a:latin typeface="Times New Roman" pitchFamily="18" charset="0"/>
                <a:cs typeface="Times New Roman" pitchFamily="18" charset="0"/>
              </a:rPr>
              <a:t>DATE FUNCTIONS</a:t>
            </a:r>
          </a:p>
          <a:p>
            <a:r>
              <a:rPr lang="en-US" sz="2400" dirty="0" smtClean="0">
                <a:latin typeface="Times New Roman" pitchFamily="18" charset="0"/>
                <a:cs typeface="Times New Roman" pitchFamily="18" charset="0"/>
              </a:rPr>
              <a:t>CONVERSION FUNCTIONS</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GROUP FUNCTIONS</a:t>
            </a: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 (1).jpg"/>
          <p:cNvPicPr>
            <a:picLocks noChangeAspect="1"/>
          </p:cNvPicPr>
          <p:nvPr/>
        </p:nvPicPr>
        <p:blipFill>
          <a:blip r:embed="rId3" cstate="print"/>
          <a:stretch>
            <a:fillRect/>
          </a:stretch>
        </p:blipFill>
        <p:spPr>
          <a:xfrm>
            <a:off x="5638800" y="4267200"/>
            <a:ext cx="2863850" cy="171831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effectLst/>
                <a:latin typeface="Times New Roman" pitchFamily="18" charset="0"/>
                <a:cs typeface="Times New Roman" pitchFamily="18" charset="0"/>
              </a:rPr>
              <a:t>STRING FUNCTIONS</a:t>
            </a:r>
            <a:endParaRPr lang="en-IN" sz="4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UPPER </a:t>
            </a:r>
          </a:p>
          <a:p>
            <a:r>
              <a:rPr lang="en-IN" sz="2400" dirty="0" smtClean="0">
                <a:latin typeface="Times New Roman" pitchFamily="18" charset="0"/>
                <a:cs typeface="Times New Roman" pitchFamily="18" charset="0"/>
              </a:rPr>
              <a:t>LOWER</a:t>
            </a:r>
          </a:p>
          <a:p>
            <a:r>
              <a:rPr lang="en-IN" sz="2400" dirty="0" smtClean="0">
                <a:latin typeface="Times New Roman" pitchFamily="18" charset="0"/>
                <a:cs typeface="Times New Roman" pitchFamily="18" charset="0"/>
              </a:rPr>
              <a:t>INITCAP</a:t>
            </a:r>
          </a:p>
          <a:p>
            <a:r>
              <a:rPr lang="en-IN" sz="2400" dirty="0" smtClean="0">
                <a:latin typeface="Times New Roman" pitchFamily="18" charset="0"/>
                <a:cs typeface="Times New Roman" pitchFamily="18" charset="0"/>
              </a:rPr>
              <a:t>LENGTH</a:t>
            </a:r>
          </a:p>
          <a:p>
            <a:r>
              <a:rPr lang="en-IN" sz="2400" dirty="0" smtClean="0">
                <a:latin typeface="Times New Roman" pitchFamily="18" charset="0"/>
                <a:cs typeface="Times New Roman" pitchFamily="18" charset="0"/>
              </a:rPr>
              <a:t>SUBSTR</a:t>
            </a:r>
          </a:p>
          <a:p>
            <a:r>
              <a:rPr lang="en-IN" sz="2400" dirty="0" smtClean="0">
                <a:latin typeface="Times New Roman" pitchFamily="18" charset="0"/>
                <a:cs typeface="Times New Roman" pitchFamily="18" charset="0"/>
              </a:rPr>
              <a:t>REPLACE</a:t>
            </a:r>
          </a:p>
          <a:p>
            <a:pPr>
              <a:buNone/>
            </a:pPr>
            <a:endParaRPr lang="en-IN" sz="2400" dirty="0" smtClean="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tx1"/>
                </a:solidFill>
                <a:latin typeface="Times New Roman" pitchFamily="18" charset="0"/>
                <a:cs typeface="Times New Roman" pitchFamily="18" charset="0"/>
              </a:rPr>
              <a:t>UPPER</a:t>
            </a:r>
            <a:r>
              <a:rPr lang="en-IN" sz="800" dirty="0" smtClean="0">
                <a:latin typeface="Times New Roman" pitchFamily="18" charset="0"/>
                <a:cs typeface="Times New Roman" pitchFamily="18" charset="0"/>
              </a:rPr>
              <a:t/>
            </a:r>
            <a:br>
              <a:rPr lang="en-IN" sz="800" dirty="0" smtClean="0">
                <a:latin typeface="Times New Roman" pitchFamily="18" charset="0"/>
                <a:cs typeface="Times New Roman" pitchFamily="18" charset="0"/>
              </a:rPr>
            </a:br>
            <a:endParaRPr lang="en-IN" sz="800"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419600"/>
          </a:xfrm>
        </p:spPr>
        <p:txBody>
          <a:bodyPr>
            <a:normAutofit/>
          </a:bodyPr>
          <a:lstStyle/>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function will convert the given string into upper case</a:t>
            </a:r>
          </a:p>
          <a:p>
            <a:pPr>
              <a:buNone/>
            </a:pPr>
            <a:r>
              <a:rPr lang="en-IN" sz="2400" dirty="0" smtClean="0">
                <a:latin typeface="Times New Roman" pitchFamily="18" charset="0"/>
                <a:cs typeface="Times New Roman" pitchFamily="18" charset="0"/>
              </a:rPr>
              <a:t>     </a:t>
            </a:r>
          </a:p>
          <a:p>
            <a:pPr>
              <a:buNone/>
            </a:pPr>
            <a:r>
              <a:rPr lang="en-IN" sz="2400" dirty="0" smtClean="0">
                <a:latin typeface="Times New Roman" pitchFamily="18" charset="0"/>
                <a:cs typeface="Times New Roman" pitchFamily="18" charset="0"/>
              </a:rPr>
              <a:t>Syntax: upper(string);</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Example:  Select upper(‘proven’) from dual;</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--PROVEN</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05800" cy="4754563"/>
          </a:xfrm>
        </p:spPr>
        <p:txBody>
          <a:bodyPr>
            <a:normAutofit/>
          </a:bodyPr>
          <a:lstStyle/>
          <a:p>
            <a:pPr>
              <a:buNone/>
            </a:pPr>
            <a:r>
              <a:rPr lang="en-IN" sz="2400" dirty="0" smtClean="0">
                <a:latin typeface="Times New Roman" pitchFamily="18" charset="0"/>
                <a:cs typeface="Times New Roman" pitchFamily="18" charset="0"/>
              </a:rPr>
              <a:t>The function will convert the given string into lower case</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Syntax: lower(string);</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Example: Select lower(‘</a:t>
            </a:r>
            <a:r>
              <a:rPr lang="en-IN" sz="2400" dirty="0" err="1" smtClean="0">
                <a:latin typeface="Times New Roman" pitchFamily="18" charset="0"/>
                <a:cs typeface="Times New Roman" pitchFamily="18" charset="0"/>
              </a:rPr>
              <a:t>Todaydate</a:t>
            </a:r>
            <a:r>
              <a:rPr lang="en-IN" sz="2400" dirty="0" smtClean="0">
                <a:latin typeface="Times New Roman" pitchFamily="18" charset="0"/>
                <a:cs typeface="Times New Roman" pitchFamily="18" charset="0"/>
              </a:rPr>
              <a:t>’) from dual;</a:t>
            </a:r>
          </a:p>
          <a:p>
            <a:pPr>
              <a:buNone/>
            </a:pP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todaydate</a:t>
            </a:r>
            <a:endParaRPr lang="en-IN" sz="2400" dirty="0" smtClean="0">
              <a:latin typeface="Times New Roman" pitchFamily="18" charset="0"/>
              <a:cs typeface="Times New Roman" pitchFamily="18" charset="0"/>
            </a:endParaRPr>
          </a:p>
        </p:txBody>
      </p:sp>
      <p:sp>
        <p:nvSpPr>
          <p:cNvPr id="4" name="Rectangle 3"/>
          <p:cNvSpPr/>
          <p:nvPr/>
        </p:nvSpPr>
        <p:spPr>
          <a:xfrm>
            <a:off x="381000" y="496669"/>
            <a:ext cx="2108269" cy="646331"/>
          </a:xfrm>
          <a:prstGeom prst="rect">
            <a:avLst/>
          </a:prstGeom>
        </p:spPr>
        <p:txBody>
          <a:bodyPr wrap="square">
            <a:spAutoFit/>
          </a:bodyPr>
          <a:lstStyle/>
          <a:p>
            <a:pPr>
              <a:buNone/>
            </a:pPr>
            <a:r>
              <a:rPr lang="en-IN" sz="3600" b="1" dirty="0" smtClean="0">
                <a:latin typeface="Times New Roman" pitchFamily="18" charset="0"/>
                <a:cs typeface="Times New Roman" pitchFamily="18" charset="0"/>
              </a:rPr>
              <a:t>LOWER</a:t>
            </a:r>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4114800"/>
          </a:xfrm>
        </p:spPr>
        <p:txBody>
          <a:bodyPr>
            <a:normAutofit/>
          </a:bodyPr>
          <a:lstStyle/>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The function will capitalize the first letter of string</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Syntax: INITCAP(string);</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Example: select ‘enter’ from dual;</a:t>
            </a:r>
          </a:p>
          <a:p>
            <a:pPr>
              <a:buNone/>
            </a:pPr>
            <a:r>
              <a:rPr lang="en-IN" sz="2800" dirty="0" smtClean="0">
                <a:latin typeface="Times New Roman" pitchFamily="18" charset="0"/>
                <a:cs typeface="Times New Roman" pitchFamily="18" charset="0"/>
              </a:rPr>
              <a:t>--Enter</a:t>
            </a:r>
          </a:p>
          <a:p>
            <a:pPr>
              <a:buNone/>
            </a:pPr>
            <a:endParaRPr lang="en-IN" sz="2800" dirty="0">
              <a:latin typeface="Times New Roman" pitchFamily="18" charset="0"/>
              <a:cs typeface="Times New Roman" pitchFamily="18" charset="0"/>
            </a:endParaRPr>
          </a:p>
        </p:txBody>
      </p:sp>
      <p:sp>
        <p:nvSpPr>
          <p:cNvPr id="4" name="Rectangle 3"/>
          <p:cNvSpPr/>
          <p:nvPr/>
        </p:nvSpPr>
        <p:spPr>
          <a:xfrm>
            <a:off x="381000" y="533400"/>
            <a:ext cx="3124200" cy="646331"/>
          </a:xfrm>
          <a:prstGeom prst="rect">
            <a:avLst/>
          </a:prstGeom>
        </p:spPr>
        <p:txBody>
          <a:bodyPr wrap="square">
            <a:spAutoFit/>
          </a:bodyPr>
          <a:lstStyle/>
          <a:p>
            <a:r>
              <a:rPr lang="en-IN" sz="3600" b="1" dirty="0" smtClean="0">
                <a:latin typeface="Times New Roman" pitchFamily="18" charset="0"/>
                <a:cs typeface="Times New Roman" pitchFamily="18" charset="0"/>
              </a:rPr>
              <a:t>INITCAP</a:t>
            </a:r>
            <a:endParaRPr lang="en-IN" sz="3600" b="1"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3657600"/>
          </a:xfrm>
        </p:spPr>
        <p:txBody>
          <a:bodyPr>
            <a:normAutofit fontScale="92500" lnSpcReduction="20000"/>
          </a:bodyPr>
          <a:lstStyle/>
          <a:p>
            <a:pPr>
              <a:buNone/>
            </a:pPr>
            <a:endParaRPr lang="en-IN" sz="2800" dirty="0" smtClean="0">
              <a:latin typeface="Times New Roman" pitchFamily="18" charset="0"/>
              <a:cs typeface="Times New Roman" pitchFamily="18" charset="0"/>
            </a:endParaRP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The function will give length of  string</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Syntax: length(string);</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Example: select length(‘hello’) from dual;</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--5</a:t>
            </a:r>
            <a:endParaRPr lang="en-IN" sz="2800" dirty="0">
              <a:latin typeface="Times New Roman" pitchFamily="18" charset="0"/>
              <a:cs typeface="Times New Roman" pitchFamily="18" charset="0"/>
            </a:endParaRPr>
          </a:p>
        </p:txBody>
      </p:sp>
      <p:sp>
        <p:nvSpPr>
          <p:cNvPr id="5" name="Rectangle 4"/>
          <p:cNvSpPr/>
          <p:nvPr/>
        </p:nvSpPr>
        <p:spPr>
          <a:xfrm>
            <a:off x="457200" y="533400"/>
            <a:ext cx="2159566" cy="646331"/>
          </a:xfrm>
          <a:prstGeom prst="rect">
            <a:avLst/>
          </a:prstGeom>
        </p:spPr>
        <p:txBody>
          <a:bodyPr wrap="none">
            <a:spAutoFit/>
          </a:bodyPr>
          <a:lstStyle/>
          <a:p>
            <a:r>
              <a:rPr lang="en-IN" sz="3600" b="1" dirty="0" smtClean="0">
                <a:latin typeface="Times New Roman" pitchFamily="18" charset="0"/>
                <a:cs typeface="Times New Roman" pitchFamily="18" charset="0"/>
              </a:rPr>
              <a:t>LENGTH</a:t>
            </a:r>
            <a:endParaRPr lang="en-IN" sz="3600" b="1"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3505200" cy="685800"/>
          </a:xfrm>
        </p:spPr>
        <p:txBody>
          <a:bodyPr>
            <a:normAutofit/>
          </a:bodyPr>
          <a:lstStyle/>
          <a:p>
            <a:r>
              <a:rPr lang="en-IN" sz="800" dirty="0" smtClean="0"/>
              <a:t>.</a:t>
            </a:r>
            <a:r>
              <a:rPr lang="en-IN" sz="800" dirty="0" smtClean="0">
                <a:latin typeface="Times New Roman" pitchFamily="18" charset="0"/>
                <a:cs typeface="Times New Roman" pitchFamily="18" charset="0"/>
              </a:rPr>
              <a:t> </a:t>
            </a:r>
            <a:r>
              <a:rPr lang="en-IN" sz="3600" dirty="0" smtClean="0">
                <a:solidFill>
                  <a:schemeClr val="tx1"/>
                </a:solidFill>
                <a:latin typeface="Times New Roman" pitchFamily="18" charset="0"/>
                <a:cs typeface="Times New Roman" pitchFamily="18" charset="0"/>
              </a:rPr>
              <a:t>SUBSTR</a:t>
            </a:r>
            <a:endParaRPr lang="en-IN" sz="3600" dirty="0">
              <a:solidFill>
                <a:schemeClr val="tx1"/>
              </a:solidFill>
            </a:endParaRP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The function will extract the perticular portion of the string</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Syntax: substr(string , positions)</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Example: select substr(‘deptno10’,5,8) from dual;</a:t>
            </a:r>
          </a:p>
          <a:p>
            <a:pPr>
              <a:buNone/>
            </a:pPr>
            <a:r>
              <a:rPr lang="en-IN" sz="2800" dirty="0" smtClean="0">
                <a:latin typeface="Times New Roman" pitchFamily="18" charset="0"/>
                <a:cs typeface="Times New Roman" pitchFamily="18" charset="0"/>
              </a:rPr>
              <a:t>--no10</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4).jpg"/>
          <p:cNvPicPr>
            <a:picLocks noChangeAspect="1"/>
          </p:cNvPicPr>
          <p:nvPr/>
        </p:nvPicPr>
        <p:blipFill>
          <a:blip r:embed="rId3" cstate="print"/>
          <a:stretch>
            <a:fillRect/>
          </a:stretch>
        </p:blipFill>
        <p:spPr>
          <a:xfrm>
            <a:off x="5867400" y="2895600"/>
            <a:ext cx="2512325" cy="8953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title"/>
            <p:custDataLst>
              <p:tags r:id="rId1"/>
            </p:custDataLst>
          </p:nvPr>
        </p:nvSpPr>
        <p:spPr>
          <a:xfrm>
            <a:off x="177009" y="0"/>
            <a:ext cx="8966991" cy="1143991"/>
          </a:xfrm>
        </p:spPr>
        <p:txBody>
          <a:bodyPr/>
          <a:lstStyle/>
          <a:p>
            <a:pPr algn="l" eaLnBrk="1" hangingPunct="1"/>
            <a:r>
              <a:rPr lang="en-US" dirty="0" smtClean="0"/>
              <a:t>Problems: </a:t>
            </a:r>
            <a:br>
              <a:rPr lang="en-US" dirty="0" smtClean="0"/>
            </a:br>
            <a:r>
              <a:rPr lang="en-US" dirty="0" smtClean="0"/>
              <a:t>Traditional Approach</a:t>
            </a:r>
          </a:p>
        </p:txBody>
      </p:sp>
      <p:sp>
        <p:nvSpPr>
          <p:cNvPr id="21507" name="Text Box 14"/>
          <p:cNvSpPr txBox="1">
            <a:spLocks noChangeArrowheads="1"/>
          </p:cNvSpPr>
          <p:nvPr>
            <p:custDataLst>
              <p:tags r:id="rId2"/>
            </p:custDataLst>
          </p:nvPr>
        </p:nvSpPr>
        <p:spPr bwMode="auto">
          <a:xfrm>
            <a:off x="1143000" y="1548475"/>
            <a:ext cx="7206091" cy="3970318"/>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53882" dir="13500000" algn="ctr" rotWithShape="0">
                    <a:schemeClr val="bg2"/>
                  </a:outerShdw>
                </a:effectLst>
              </a14:hiddenEffects>
            </a:ext>
          </a:extLst>
        </p:spPr>
        <p:txBody>
          <a:bodyPr wrap="square">
            <a:spAutoFit/>
          </a:bodyPr>
          <a:lstStyle>
            <a:lvl1pPr marL="285750" indent="-28575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150000"/>
              </a:lnSpc>
              <a:buClr>
                <a:schemeClr val="tx1"/>
              </a:buClr>
              <a:buFont typeface="Wingdings" pitchFamily="2" charset="2"/>
              <a:buChar char="§"/>
            </a:pPr>
            <a:r>
              <a:rPr lang="en-US" sz="2400" dirty="0" smtClean="0">
                <a:latin typeface="Arial" pitchFamily="34" charset="0"/>
              </a:rPr>
              <a:t>Data </a:t>
            </a:r>
            <a:r>
              <a:rPr lang="en-US" sz="2400" dirty="0">
                <a:latin typeface="Arial" pitchFamily="34" charset="0"/>
              </a:rPr>
              <a:t>Redundancy </a:t>
            </a:r>
            <a:endParaRPr lang="en-US" sz="2400" dirty="0" smtClean="0">
              <a:latin typeface="Arial" pitchFamily="34" charset="0"/>
            </a:endParaRPr>
          </a:p>
          <a:p>
            <a:pPr eaLnBrk="1" hangingPunct="1">
              <a:lnSpc>
                <a:spcPct val="150000"/>
              </a:lnSpc>
              <a:buClr>
                <a:schemeClr val="tx1"/>
              </a:buClr>
              <a:buFont typeface="Wingdings" pitchFamily="2" charset="2"/>
              <a:buChar char="§"/>
            </a:pPr>
            <a:r>
              <a:rPr lang="en-US" sz="2400" dirty="0">
                <a:latin typeface="Arial" pitchFamily="34" charset="0"/>
              </a:rPr>
              <a:t>Data </a:t>
            </a:r>
            <a:r>
              <a:rPr lang="en-US" sz="2400" dirty="0" smtClean="0">
                <a:latin typeface="Arial" pitchFamily="34" charset="0"/>
              </a:rPr>
              <a:t>Inconsistency</a:t>
            </a:r>
          </a:p>
          <a:p>
            <a:pPr eaLnBrk="1" hangingPunct="1">
              <a:lnSpc>
                <a:spcPct val="150000"/>
              </a:lnSpc>
              <a:buClr>
                <a:schemeClr val="tx1"/>
              </a:buClr>
              <a:buFont typeface="Wingdings" pitchFamily="2" charset="2"/>
              <a:buChar char="§"/>
            </a:pPr>
            <a:r>
              <a:rPr lang="en-US" sz="2400" dirty="0" smtClean="0">
                <a:latin typeface="Arial" pitchFamily="34" charset="0"/>
              </a:rPr>
              <a:t>Difficulty in Accessing data</a:t>
            </a:r>
            <a:endParaRPr lang="en-US" sz="2400" dirty="0">
              <a:latin typeface="Arial" pitchFamily="34" charset="0"/>
            </a:endParaRPr>
          </a:p>
          <a:p>
            <a:pPr eaLnBrk="1" hangingPunct="1">
              <a:lnSpc>
                <a:spcPct val="150000"/>
              </a:lnSpc>
              <a:buClr>
                <a:schemeClr val="tx1"/>
              </a:buClr>
              <a:buFont typeface="Wingdings" pitchFamily="2" charset="2"/>
              <a:buChar char="§"/>
            </a:pPr>
            <a:r>
              <a:rPr lang="en-US" sz="2400" dirty="0">
                <a:latin typeface="Arial" pitchFamily="34" charset="0"/>
              </a:rPr>
              <a:t>Data Isolation </a:t>
            </a:r>
            <a:endParaRPr lang="en-US" sz="2400" dirty="0" smtClean="0">
              <a:latin typeface="Arial" pitchFamily="34" charset="0"/>
            </a:endParaRPr>
          </a:p>
          <a:p>
            <a:pPr eaLnBrk="1" hangingPunct="1">
              <a:lnSpc>
                <a:spcPct val="150000"/>
              </a:lnSpc>
              <a:buClr>
                <a:schemeClr val="tx1"/>
              </a:buClr>
              <a:buFont typeface="Wingdings" pitchFamily="2" charset="2"/>
              <a:buChar char="§"/>
            </a:pPr>
            <a:r>
              <a:rPr lang="en-US" sz="2400" dirty="0" smtClean="0">
                <a:latin typeface="Arial" pitchFamily="34" charset="0"/>
              </a:rPr>
              <a:t>Data Integrity</a:t>
            </a:r>
          </a:p>
          <a:p>
            <a:pPr eaLnBrk="1" hangingPunct="1">
              <a:lnSpc>
                <a:spcPct val="150000"/>
              </a:lnSpc>
              <a:buClr>
                <a:schemeClr val="tx1"/>
              </a:buClr>
              <a:buFont typeface="Wingdings" pitchFamily="2" charset="2"/>
              <a:buChar char="§"/>
            </a:pPr>
            <a:r>
              <a:rPr lang="en-US" sz="2400" dirty="0">
                <a:latin typeface="Arial" pitchFamily="34" charset="0"/>
              </a:rPr>
              <a:t>Atomicity Problem</a:t>
            </a:r>
          </a:p>
          <a:p>
            <a:pPr eaLnBrk="1" hangingPunct="1">
              <a:lnSpc>
                <a:spcPct val="150000"/>
              </a:lnSpc>
              <a:buClr>
                <a:schemeClr val="tx1"/>
              </a:buClr>
              <a:buFont typeface="Wingdings" pitchFamily="2" charset="2"/>
              <a:buChar char="§"/>
            </a:pPr>
            <a:r>
              <a:rPr lang="en-US" sz="2400" dirty="0" smtClean="0">
                <a:latin typeface="Arial" pitchFamily="34" charset="0"/>
              </a:rPr>
              <a:t>Security </a:t>
            </a:r>
            <a:r>
              <a:rPr lang="en-US" sz="2400" dirty="0">
                <a:latin typeface="Arial" pitchFamily="34" charset="0"/>
              </a:rPr>
              <a:t>Problems</a:t>
            </a:r>
          </a:p>
        </p:txBody>
      </p:sp>
      <p:pic>
        <p:nvPicPr>
          <p:cNvPr id="4" name="Content Placeholder 10" descr="image001.png"/>
          <p:cNvPicPr>
            <a:picLocks noChangeAspect="1"/>
          </p:cNvPicPr>
          <p:nvPr/>
        </p:nvPicPr>
        <p:blipFill>
          <a:blip r:embed="rId5"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7).jpg"/>
          <p:cNvPicPr>
            <a:picLocks noChangeAspect="1"/>
          </p:cNvPicPr>
          <p:nvPr/>
        </p:nvPicPr>
        <p:blipFill>
          <a:blip r:embed="rId6" cstate="print"/>
          <a:stretch>
            <a:fillRect/>
          </a:stretch>
        </p:blipFill>
        <p:spPr>
          <a:xfrm>
            <a:off x="5181600" y="3505200"/>
            <a:ext cx="2533650" cy="1800225"/>
          </a:xfrm>
          <a:prstGeom prst="rect">
            <a:avLst/>
          </a:prstGeom>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458200" cy="4267200"/>
          </a:xfrm>
        </p:spPr>
        <p:txBody>
          <a:bodyPr>
            <a:normAutofit/>
          </a:bodyPr>
          <a:lstStyle/>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The function will replace the set of character string by string</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Syntax: Replace(string , oldchar , newchar);</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example: select replace(‘ram’,’r’,’s’) from dual;</a:t>
            </a:r>
          </a:p>
          <a:p>
            <a:pPr>
              <a:buNone/>
            </a:pPr>
            <a:r>
              <a:rPr lang="en-IN" sz="2800" dirty="0" smtClean="0">
                <a:latin typeface="Times New Roman" pitchFamily="18" charset="0"/>
                <a:cs typeface="Times New Roman" pitchFamily="18" charset="0"/>
              </a:rPr>
              <a:t>--sam</a:t>
            </a:r>
            <a:endParaRPr lang="en-IN" sz="2800" dirty="0">
              <a:latin typeface="Times New Roman" pitchFamily="18" charset="0"/>
              <a:cs typeface="Times New Roman" pitchFamily="18" charset="0"/>
            </a:endParaRPr>
          </a:p>
        </p:txBody>
      </p:sp>
      <p:sp>
        <p:nvSpPr>
          <p:cNvPr id="5" name="Rectangle 4"/>
          <p:cNvSpPr/>
          <p:nvPr/>
        </p:nvSpPr>
        <p:spPr>
          <a:xfrm>
            <a:off x="381000" y="457200"/>
            <a:ext cx="2390398" cy="646331"/>
          </a:xfrm>
          <a:prstGeom prst="rect">
            <a:avLst/>
          </a:prstGeom>
        </p:spPr>
        <p:txBody>
          <a:bodyPr wrap="none">
            <a:spAutoFit/>
          </a:bodyPr>
          <a:lstStyle/>
          <a:p>
            <a:r>
              <a:rPr lang="en-IN" sz="3600" b="1" dirty="0" smtClean="0">
                <a:latin typeface="Times New Roman" pitchFamily="18" charset="0"/>
                <a:cs typeface="Times New Roman" pitchFamily="18" charset="0"/>
              </a:rPr>
              <a:t>REPLACE</a:t>
            </a:r>
            <a:endParaRPr lang="en-IN" sz="3600" b="1"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14).jpg"/>
          <p:cNvPicPr>
            <a:picLocks noChangeAspect="1"/>
          </p:cNvPicPr>
          <p:nvPr/>
        </p:nvPicPr>
        <p:blipFill>
          <a:blip r:embed="rId3" cstate="print"/>
          <a:stretch>
            <a:fillRect/>
          </a:stretch>
        </p:blipFill>
        <p:spPr>
          <a:xfrm>
            <a:off x="6629400" y="5181600"/>
            <a:ext cx="1133475" cy="1133475"/>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IN" sz="4000" dirty="0" smtClean="0">
                <a:effectLst/>
                <a:latin typeface="Times New Roman" pitchFamily="18" charset="0"/>
                <a:cs typeface="Times New Roman" pitchFamily="18" charset="0"/>
              </a:rPr>
              <a:t>NUMERIC FUNCTIONS</a:t>
            </a:r>
            <a:br>
              <a:rPr lang="en-IN" sz="4000" dirty="0" smtClean="0">
                <a:effectLst/>
                <a:latin typeface="Times New Roman" pitchFamily="18" charset="0"/>
                <a:cs typeface="Times New Roman" pitchFamily="18" charset="0"/>
              </a:rPr>
            </a:br>
            <a:endParaRPr lang="en-IN" sz="4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ABS</a:t>
            </a:r>
          </a:p>
          <a:p>
            <a:r>
              <a:rPr lang="en-IN" dirty="0" smtClean="0">
                <a:latin typeface="Times New Roman" pitchFamily="18" charset="0"/>
                <a:cs typeface="Times New Roman" pitchFamily="18" charset="0"/>
              </a:rPr>
              <a:t>SIGN</a:t>
            </a:r>
          </a:p>
          <a:p>
            <a:r>
              <a:rPr lang="en-IN" dirty="0" smtClean="0">
                <a:latin typeface="Times New Roman" pitchFamily="18" charset="0"/>
                <a:cs typeface="Times New Roman" pitchFamily="18" charset="0"/>
              </a:rPr>
              <a:t>SQRT</a:t>
            </a:r>
          </a:p>
          <a:p>
            <a:r>
              <a:rPr lang="en-IN" dirty="0" smtClean="0">
                <a:latin typeface="Times New Roman" pitchFamily="18" charset="0"/>
                <a:cs typeface="Times New Roman" pitchFamily="18" charset="0"/>
              </a:rPr>
              <a:t>CEIL</a:t>
            </a:r>
          </a:p>
          <a:p>
            <a:r>
              <a:rPr lang="en-IN" dirty="0" smtClean="0">
                <a:latin typeface="Times New Roman" pitchFamily="18" charset="0"/>
                <a:cs typeface="Times New Roman" pitchFamily="18" charset="0"/>
              </a:rPr>
              <a:t>FLOOR</a:t>
            </a: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Times New Roman" pitchFamily="18" charset="0"/>
                <a:cs typeface="Times New Roman" pitchFamily="18" charset="0"/>
              </a:rPr>
              <a:t>ABS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Absolute value is always a positive number. </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Syntax Abs(value);</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Example : Select Abs(5),Abs(-5),abs(0),Abs(null) From Dual;</a:t>
            </a:r>
          </a:p>
          <a:p>
            <a:pPr>
              <a:buNone/>
            </a:pPr>
            <a:r>
              <a:rPr lang="en-IN" sz="2800" dirty="0" smtClean="0">
                <a:latin typeface="Times New Roman" pitchFamily="18" charset="0"/>
                <a:cs typeface="Times New Roman" pitchFamily="18" charset="0"/>
              </a:rPr>
              <a:t>--5,5,0,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SIGN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143000"/>
            <a:ext cx="8305800" cy="4495800"/>
          </a:xfrm>
        </p:spPr>
        <p:txBody>
          <a:bodyPr>
            <a:normAutofit/>
          </a:bodyPr>
          <a:lstStyle/>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Sign gives the sign of a value</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Syntax : sign(value);</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Example: Select sign(5),sign(5),sign(0),sign(null),sign(0.5) from dual;</a:t>
            </a:r>
          </a:p>
          <a:p>
            <a:pPr>
              <a:buNone/>
            </a:pPr>
            <a:r>
              <a:rPr lang="en-IN" sz="2800" dirty="0" smtClean="0">
                <a:latin typeface="Times New Roman" pitchFamily="18" charset="0"/>
                <a:cs typeface="Times New Roman" pitchFamily="18" charset="0"/>
              </a:rPr>
              <a:t>--1,-1,0,   ,1.</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latin typeface="Times New Roman" pitchFamily="18" charset="0"/>
                <a:cs typeface="Times New Roman" pitchFamily="18" charset="0"/>
              </a:rPr>
              <a:t>SQRT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76400"/>
            <a:ext cx="8229600" cy="3886200"/>
          </a:xfrm>
        </p:spPr>
        <p:txBody>
          <a:bodyPr>
            <a:normAutofit fontScale="92500" lnSpcReduction="10000"/>
          </a:bodyPr>
          <a:lstStyle/>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The function will give square root of the given value</a:t>
            </a:r>
          </a:p>
          <a:p>
            <a:pPr>
              <a:buNone/>
            </a:pPr>
            <a:r>
              <a:rPr lang="en-IN" sz="2800" dirty="0" smtClean="0">
                <a:latin typeface="Times New Roman" pitchFamily="18" charset="0"/>
                <a:cs typeface="Times New Roman" pitchFamily="18" charset="0"/>
              </a:rPr>
              <a:t>The input value must be positive</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Syntax:  sqrt(value);</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Example: select sqrt(4),sqrt(2),sqrt(0),sqrt(null) form dual;</a:t>
            </a:r>
          </a:p>
          <a:p>
            <a:pPr>
              <a:buNone/>
            </a:pPr>
            <a:r>
              <a:rPr lang="en-IN" sz="2800" dirty="0" smtClean="0">
                <a:latin typeface="Times New Roman" pitchFamily="18" charset="0"/>
                <a:cs typeface="Times New Roman" pitchFamily="18" charset="0"/>
              </a:rPr>
              <a:t>--2,1.414,0,    .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latin typeface="Times New Roman" pitchFamily="18" charset="0"/>
                <a:cs typeface="Times New Roman" pitchFamily="18" charset="0"/>
              </a:rPr>
              <a:t>CEIL</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229600" cy="3581400"/>
          </a:xfrm>
        </p:spPr>
        <p:txBody>
          <a:bodyPr>
            <a:normAutofit fontScale="92500" lnSpcReduction="10000"/>
          </a:bodyPr>
          <a:lstStyle/>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 This function will produce a whole number that is greater than or equal to the specified value. </a:t>
            </a:r>
          </a:p>
          <a:p>
            <a:pPr>
              <a:buNone/>
            </a:pPr>
            <a:r>
              <a:rPr lang="en-IN" sz="2800" dirty="0" smtClean="0">
                <a:latin typeface="Times New Roman" pitchFamily="18" charset="0"/>
                <a:cs typeface="Times New Roman" pitchFamily="18" charset="0"/>
              </a:rPr>
              <a:t>   Syntax : ceil(value);</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Example: select ceil(5.1),ceil(5),ceil(0), ceil(-4.3),ceil(null) from dual;</a:t>
            </a:r>
          </a:p>
          <a:p>
            <a:pPr>
              <a:buNone/>
            </a:pPr>
            <a:r>
              <a:rPr lang="en-IN" sz="2800" dirty="0" smtClean="0">
                <a:latin typeface="Times New Roman" pitchFamily="18" charset="0"/>
                <a:cs typeface="Times New Roman" pitchFamily="18" charset="0"/>
              </a:rPr>
              <a:t>--6,5,0,-4,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008018-glossy-black-icon-arrows-cut-arrow-up.png"/>
          <p:cNvPicPr>
            <a:picLocks noChangeAspect="1"/>
          </p:cNvPicPr>
          <p:nvPr/>
        </p:nvPicPr>
        <p:blipFill>
          <a:blip r:embed="rId3" cstate="print"/>
          <a:stretch>
            <a:fillRect/>
          </a:stretch>
        </p:blipFill>
        <p:spPr>
          <a:xfrm>
            <a:off x="4724400" y="3810000"/>
            <a:ext cx="2438400" cy="2438400"/>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latin typeface="Times New Roman" pitchFamily="18" charset="0"/>
                <a:cs typeface="Times New Roman" pitchFamily="18" charset="0"/>
              </a:rPr>
              <a:t>FLOOR</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305800" cy="3810000"/>
          </a:xfrm>
        </p:spPr>
        <p:txBody>
          <a:bodyPr>
            <a:normAutofit lnSpcReduction="10000"/>
          </a:bodyPr>
          <a:lstStyle/>
          <a:p>
            <a:pPr>
              <a:buNone/>
            </a:pPr>
            <a:r>
              <a:rPr lang="en-IN" sz="2800" dirty="0" smtClean="0">
                <a:latin typeface="Times New Roman" pitchFamily="18" charset="0"/>
                <a:cs typeface="Times New Roman" pitchFamily="18" charset="0"/>
              </a:rPr>
              <a:t>This function will produce a whole number that is less than or equal to the specified value. </a:t>
            </a:r>
          </a:p>
          <a:p>
            <a:pPr>
              <a:buNone/>
            </a:pPr>
            <a:r>
              <a:rPr lang="en-IN" sz="2800" dirty="0" smtClean="0">
                <a:latin typeface="Times New Roman" pitchFamily="18" charset="0"/>
                <a:cs typeface="Times New Roman" pitchFamily="18" charset="0"/>
              </a:rPr>
              <a:t>  </a:t>
            </a:r>
          </a:p>
          <a:p>
            <a:pPr>
              <a:buNone/>
            </a:pPr>
            <a:r>
              <a:rPr lang="en-IN" sz="2800" dirty="0" smtClean="0">
                <a:latin typeface="Times New Roman" pitchFamily="18" charset="0"/>
                <a:cs typeface="Times New Roman" pitchFamily="18" charset="0"/>
              </a:rPr>
              <a:t>Syntax : floor(value);</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Example: select floor(3.2),floor(3),floor(0),floor(null) from dual;</a:t>
            </a:r>
          </a:p>
          <a:p>
            <a:pPr>
              <a:buNone/>
            </a:pPr>
            <a:r>
              <a:rPr lang="en-IN" sz="2800" dirty="0" smtClean="0">
                <a:latin typeface="Times New Roman" pitchFamily="18" charset="0"/>
                <a:cs typeface="Times New Roman" pitchFamily="18" charset="0"/>
              </a:rPr>
              <a:t>--3,3,0,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png"/>
          <p:cNvPicPr>
            <a:picLocks noChangeAspect="1"/>
          </p:cNvPicPr>
          <p:nvPr/>
        </p:nvPicPr>
        <p:blipFill>
          <a:blip r:embed="rId3" cstate="print"/>
          <a:stretch>
            <a:fillRect/>
          </a:stretch>
        </p:blipFill>
        <p:spPr>
          <a:xfrm>
            <a:off x="5562600" y="4724400"/>
            <a:ext cx="1856589" cy="1390650"/>
          </a:xfrm>
          <a:prstGeom prst="rect">
            <a:avLst/>
          </a:prstGeo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DATE FUNCTIONS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SYSDATE</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CURRENT_TIMESTAMP</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MONTHS_BETWEEN</a:t>
            </a: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SESSIONTIMEZONE</a:t>
            </a: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XLCalibre-Basic-Date-Functions1.jpg"/>
          <p:cNvPicPr>
            <a:picLocks noChangeAspect="1"/>
          </p:cNvPicPr>
          <p:nvPr/>
        </p:nvPicPr>
        <p:blipFill>
          <a:blip r:embed="rId3" cstate="print"/>
          <a:stretch>
            <a:fillRect/>
          </a:stretch>
        </p:blipFill>
        <p:spPr>
          <a:xfrm>
            <a:off x="5257800" y="1752600"/>
            <a:ext cx="2709939" cy="2676424"/>
          </a:xfrm>
          <a:prstGeom prst="rect">
            <a:avLst/>
          </a:prstGeo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SYSDATE</a:t>
            </a:r>
            <a:endParaRPr lang="en-IN" sz="3600" dirty="0"/>
          </a:p>
        </p:txBody>
      </p:sp>
      <p:sp>
        <p:nvSpPr>
          <p:cNvPr id="2" name="Content Placeholder 1"/>
          <p:cNvSpPr>
            <a:spLocks noGrp="1"/>
          </p:cNvSpPr>
          <p:nvPr>
            <p:ph idx="1"/>
          </p:nvPr>
        </p:nvSpPr>
        <p:spPr>
          <a:xfrm>
            <a:off x="457200" y="1447800"/>
            <a:ext cx="8229600" cy="4559491"/>
          </a:xfrm>
        </p:spPr>
        <p:txBody>
          <a:bodyPr/>
          <a:lstStyle/>
          <a:p>
            <a:pPr>
              <a:buNone/>
            </a:pPr>
            <a:r>
              <a:rPr lang="en-IN" sz="2400" dirty="0" smtClean="0">
                <a:latin typeface="Times New Roman" pitchFamily="18" charset="0"/>
                <a:cs typeface="Times New Roman" pitchFamily="18" charset="0"/>
              </a:rPr>
              <a:t>The function will give system date</a:t>
            </a:r>
          </a:p>
          <a:p>
            <a:pPr>
              <a:buNone/>
            </a:pPr>
            <a:r>
              <a:rPr lang="en-IN" sz="2400" dirty="0" smtClean="0">
                <a:latin typeface="Times New Roman" pitchFamily="18" charset="0"/>
                <a:cs typeface="Times New Roman" pitchFamily="18" charset="0"/>
              </a:rPr>
              <a:t>Example: Select sysdate from Dual;</a:t>
            </a: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endParaRPr lang="en-IN" dirty="0"/>
          </a:p>
        </p:txBody>
      </p:sp>
      <p:pic>
        <p:nvPicPr>
          <p:cNvPr id="4" name="Picture 3" descr="Capture2.PNG"/>
          <p:cNvPicPr>
            <a:picLocks noChangeAspect="1"/>
          </p:cNvPicPr>
          <p:nvPr/>
        </p:nvPicPr>
        <p:blipFill>
          <a:blip r:embed="rId2" cstate="print"/>
          <a:stretch>
            <a:fillRect/>
          </a:stretch>
        </p:blipFill>
        <p:spPr>
          <a:xfrm>
            <a:off x="533400" y="2819400"/>
            <a:ext cx="8001000" cy="19050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3600" dirty="0" smtClean="0">
                <a:latin typeface="Times New Roman" pitchFamily="18" charset="0"/>
                <a:cs typeface="Times New Roman" pitchFamily="18" charset="0"/>
              </a:rPr>
              <a:t>CURRENT_TIMESTAMP</a:t>
            </a:r>
            <a:endParaRPr lang="en-IN" sz="3600" dirty="0"/>
          </a:p>
        </p:txBody>
      </p:sp>
      <p:sp>
        <p:nvSpPr>
          <p:cNvPr id="2" name="Content Placeholder 1"/>
          <p:cNvSpPr>
            <a:spLocks noGrp="1"/>
          </p:cNvSpPr>
          <p:nvPr>
            <p:ph idx="1"/>
          </p:nvPr>
        </p:nvSpPr>
        <p:spPr/>
        <p:txBody>
          <a:bodyPr/>
          <a:lstStyle/>
          <a:p>
            <a:pPr>
              <a:buNone/>
            </a:pPr>
            <a:r>
              <a:rPr lang="en-IN" sz="2400" dirty="0" smtClean="0">
                <a:latin typeface="Times New Roman" pitchFamily="18" charset="0"/>
                <a:cs typeface="Times New Roman" pitchFamily="18" charset="0"/>
              </a:rPr>
              <a:t>This will returns current timestamp with the active time zone information.</a:t>
            </a:r>
          </a:p>
          <a:p>
            <a:pPr>
              <a:buNone/>
            </a:pPr>
            <a:r>
              <a:rPr lang="en-IN" sz="2400" dirty="0" smtClean="0">
                <a:latin typeface="Times New Roman" pitchFamily="18" charset="0"/>
                <a:cs typeface="Times New Roman" pitchFamily="18" charset="0"/>
              </a:rPr>
              <a:t>Example : Select current_timestamp from Dual;</a:t>
            </a:r>
          </a:p>
          <a:p>
            <a:endParaRPr lang="en-IN" dirty="0"/>
          </a:p>
        </p:txBody>
      </p:sp>
      <p:pic>
        <p:nvPicPr>
          <p:cNvPr id="4" name="Picture 3" descr="Capture4.PNG"/>
          <p:cNvPicPr>
            <a:picLocks noChangeAspect="1"/>
          </p:cNvPicPr>
          <p:nvPr/>
        </p:nvPicPr>
        <p:blipFill>
          <a:blip r:embed="rId2" cstate="print"/>
          <a:stretch>
            <a:fillRect/>
          </a:stretch>
        </p:blipFill>
        <p:spPr>
          <a:xfrm>
            <a:off x="685800" y="3200400"/>
            <a:ext cx="6992135" cy="1705128"/>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custDataLst>
              <p:tags r:id="rId1"/>
            </p:custDataLst>
          </p:nvPr>
        </p:nvSpPr>
        <p:spPr>
          <a:xfrm>
            <a:off x="775659" y="235702"/>
            <a:ext cx="7562191" cy="954750"/>
          </a:xfrm>
          <a:noFill/>
        </p:spPr>
        <p:txBody>
          <a:bodyPr lIns="92075" tIns="46038" rIns="92075" bIns="46038" anchor="b">
            <a:spAutoFit/>
          </a:bodyPr>
          <a:lstStyle/>
          <a:p>
            <a:pPr algn="l" eaLnBrk="1" hangingPunct="1"/>
            <a:r>
              <a:rPr lang="en-US" smtClean="0"/>
              <a:t>Database </a:t>
            </a:r>
            <a:br>
              <a:rPr lang="en-US" smtClean="0"/>
            </a:br>
            <a:r>
              <a:rPr lang="en-US" smtClean="0"/>
              <a:t>Management Systems</a:t>
            </a:r>
          </a:p>
        </p:txBody>
      </p:sp>
      <p:grpSp>
        <p:nvGrpSpPr>
          <p:cNvPr id="4" name="Group 1"/>
          <p:cNvGrpSpPr>
            <a:grpSpLocks/>
          </p:cNvGrpSpPr>
          <p:nvPr/>
        </p:nvGrpSpPr>
        <p:grpSpPr bwMode="auto">
          <a:xfrm>
            <a:off x="685800" y="1447800"/>
            <a:ext cx="7392576" cy="4859072"/>
            <a:chOff x="774700" y="1697831"/>
            <a:chExt cx="6157913" cy="5104607"/>
          </a:xfrm>
        </p:grpSpPr>
        <p:sp>
          <p:nvSpPr>
            <p:cNvPr id="24580" name="Rectangle 1028"/>
            <p:cNvSpPr>
              <a:spLocks noChangeArrowheads="1"/>
            </p:cNvSpPr>
            <p:nvPr>
              <p:custDataLst>
                <p:tags r:id="rId2"/>
              </p:custDataLst>
            </p:nvPr>
          </p:nvSpPr>
          <p:spPr bwMode="auto">
            <a:xfrm>
              <a:off x="774700" y="1697831"/>
              <a:ext cx="6157913" cy="5200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8738" tIns="31750" rIns="58738" bIns="31750">
              <a:spAutoFit/>
            </a:bodyPr>
            <a:lstStyle/>
            <a:p>
              <a:pPr marL="285750" indent="-285750">
                <a:buFont typeface="Wingdings" pitchFamily="2" charset="2"/>
                <a:buChar char="§"/>
              </a:pPr>
              <a:r>
                <a:rPr lang="en-US" sz="1400" b="1">
                  <a:latin typeface="Arial" pitchFamily="34" charset="0"/>
                  <a:cs typeface="Times New Roman" pitchFamily="18" charset="0"/>
                </a:rPr>
                <a:t>Working of DBMS</a:t>
              </a:r>
            </a:p>
            <a:p>
              <a:pPr marL="285750" indent="-285750">
                <a:buFont typeface="Wingdings" pitchFamily="2" charset="2"/>
                <a:buChar char="§"/>
              </a:pPr>
              <a:endParaRPr lang="en-US" sz="1400" b="1">
                <a:latin typeface="Arial" pitchFamily="34" charset="0"/>
                <a:cs typeface="Times New Roman" pitchFamily="18" charset="0"/>
              </a:endParaRPr>
            </a:p>
          </p:txBody>
        </p:sp>
        <p:grpSp>
          <p:nvGrpSpPr>
            <p:cNvPr id="5" name="Group 16"/>
            <p:cNvGrpSpPr>
              <a:grpSpLocks/>
            </p:cNvGrpSpPr>
            <p:nvPr/>
          </p:nvGrpSpPr>
          <p:grpSpPr bwMode="auto">
            <a:xfrm>
              <a:off x="1166813" y="2078773"/>
              <a:ext cx="5232400" cy="4723665"/>
              <a:chOff x="2921000" y="1615223"/>
              <a:chExt cx="5232400" cy="4723665"/>
            </a:xfrm>
          </p:grpSpPr>
          <p:sp>
            <p:nvSpPr>
              <p:cNvPr id="24582" name="AutoShape 4"/>
              <p:cNvSpPr>
                <a:spLocks noChangeArrowheads="1"/>
              </p:cNvSpPr>
              <p:nvPr>
                <p:custDataLst>
                  <p:tags r:id="rId3"/>
                </p:custDataLst>
              </p:nvPr>
            </p:nvSpPr>
            <p:spPr bwMode="auto">
              <a:xfrm>
                <a:off x="3733800" y="4052888"/>
                <a:ext cx="1676400" cy="2286000"/>
              </a:xfrm>
              <a:prstGeom prst="can">
                <a:avLst>
                  <a:gd name="adj" fmla="val 34091"/>
                </a:avLst>
              </a:prstGeom>
              <a:solidFill>
                <a:srgbClr val="F7ECBF"/>
              </a:solidFill>
              <a:ln w="9525">
                <a:solidFill>
                  <a:schemeClr val="tx1"/>
                </a:solidFill>
                <a:round/>
                <a:headEnd/>
                <a:tailEnd/>
              </a:ln>
            </p:spPr>
            <p:txBody>
              <a:bodyPr wrap="none" anchor="ctr"/>
              <a:lstStyle/>
              <a:p>
                <a:endParaRPr lang="en-US"/>
              </a:p>
            </p:txBody>
          </p:sp>
          <p:sp>
            <p:nvSpPr>
              <p:cNvPr id="24583" name="AutoShape 5"/>
              <p:cNvSpPr>
                <a:spLocks noChangeArrowheads="1"/>
              </p:cNvSpPr>
              <p:nvPr>
                <p:custDataLst>
                  <p:tags r:id="rId4"/>
                </p:custDataLst>
              </p:nvPr>
            </p:nvSpPr>
            <p:spPr bwMode="auto">
              <a:xfrm>
                <a:off x="4114800" y="4662488"/>
                <a:ext cx="914400" cy="1524000"/>
              </a:xfrm>
              <a:prstGeom prst="can">
                <a:avLst>
                  <a:gd name="adj" fmla="val 36111"/>
                </a:avLst>
              </a:prstGeom>
              <a:solidFill>
                <a:srgbClr val="C5A419"/>
              </a:solidFill>
              <a:ln w="9525">
                <a:solidFill>
                  <a:schemeClr val="tx1"/>
                </a:solidFill>
                <a:round/>
                <a:headEnd/>
                <a:tailEnd/>
              </a:ln>
            </p:spPr>
            <p:txBody>
              <a:bodyPr wrap="none" anchor="ctr"/>
              <a:lstStyle/>
              <a:p>
                <a:endParaRPr lang="en-US"/>
              </a:p>
            </p:txBody>
          </p:sp>
          <p:pic>
            <p:nvPicPr>
              <p:cNvPr id="24584" name="Picture 7" descr="computer"/>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3962400" y="1690688"/>
                <a:ext cx="1085850" cy="1076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5" name="AutoShape 8"/>
              <p:cNvSpPr>
                <a:spLocks noChangeArrowheads="1"/>
              </p:cNvSpPr>
              <p:nvPr>
                <p:custDataLst>
                  <p:tags r:id="rId5"/>
                </p:custDataLst>
              </p:nvPr>
            </p:nvSpPr>
            <p:spPr bwMode="auto">
              <a:xfrm>
                <a:off x="4648200" y="2833688"/>
                <a:ext cx="152400" cy="1066800"/>
              </a:xfrm>
              <a:prstGeom prst="upArrow">
                <a:avLst>
                  <a:gd name="adj1" fmla="val 50000"/>
                  <a:gd name="adj2" fmla="val 175000"/>
                </a:avLst>
              </a:prstGeom>
              <a:solidFill>
                <a:schemeClr val="tx1"/>
              </a:solidFill>
              <a:ln w="9525">
                <a:solidFill>
                  <a:schemeClr val="tx1"/>
                </a:solidFill>
                <a:miter lim="800000"/>
                <a:headEnd/>
                <a:tailEnd/>
              </a:ln>
            </p:spPr>
            <p:txBody>
              <a:bodyPr wrap="none" anchor="ctr"/>
              <a:lstStyle/>
              <a:p>
                <a:endParaRPr lang="en-US"/>
              </a:p>
            </p:txBody>
          </p:sp>
          <p:sp>
            <p:nvSpPr>
              <p:cNvPr id="24586" name="AutoShape 11"/>
              <p:cNvSpPr>
                <a:spLocks noChangeArrowheads="1"/>
              </p:cNvSpPr>
              <p:nvPr>
                <p:custDataLst>
                  <p:tags r:id="rId6"/>
                </p:custDataLst>
              </p:nvPr>
            </p:nvSpPr>
            <p:spPr bwMode="auto">
              <a:xfrm>
                <a:off x="4191000" y="2868613"/>
                <a:ext cx="152400" cy="1066800"/>
              </a:xfrm>
              <a:prstGeom prst="downArrow">
                <a:avLst>
                  <a:gd name="adj1" fmla="val 50000"/>
                  <a:gd name="adj2" fmla="val 175000"/>
                </a:avLst>
              </a:prstGeom>
              <a:solidFill>
                <a:schemeClr val="tx1"/>
              </a:solidFill>
              <a:ln w="9525">
                <a:solidFill>
                  <a:schemeClr val="tx1"/>
                </a:solidFill>
                <a:miter lim="800000"/>
                <a:headEnd/>
                <a:tailEnd/>
              </a:ln>
            </p:spPr>
            <p:txBody>
              <a:bodyPr wrap="none" anchor="ctr"/>
              <a:lstStyle/>
              <a:p>
                <a:pPr algn="ctr"/>
                <a:endParaRPr lang="en-US"/>
              </a:p>
            </p:txBody>
          </p:sp>
          <p:sp>
            <p:nvSpPr>
              <p:cNvPr id="24587" name="AutoShape 12"/>
              <p:cNvSpPr>
                <a:spLocks noChangeArrowheads="1"/>
              </p:cNvSpPr>
              <p:nvPr>
                <p:custDataLst>
                  <p:tags r:id="rId7"/>
                </p:custDataLst>
              </p:nvPr>
            </p:nvSpPr>
            <p:spPr bwMode="auto">
              <a:xfrm>
                <a:off x="5410200" y="47386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24588" name="AutoShape 13"/>
              <p:cNvSpPr>
                <a:spLocks noChangeArrowheads="1"/>
              </p:cNvSpPr>
              <p:nvPr>
                <p:custDataLst>
                  <p:tags r:id="rId8"/>
                </p:custDataLst>
              </p:nvPr>
            </p:nvSpPr>
            <p:spPr bwMode="auto">
              <a:xfrm>
                <a:off x="5029200" y="5272088"/>
                <a:ext cx="1752600" cy="152400"/>
              </a:xfrm>
              <a:prstGeom prst="leftArrow">
                <a:avLst>
                  <a:gd name="adj1" fmla="val 50000"/>
                  <a:gd name="adj2" fmla="val 287500"/>
                </a:avLst>
              </a:prstGeom>
              <a:solidFill>
                <a:schemeClr val="tx1"/>
              </a:solidFill>
              <a:ln w="9525">
                <a:solidFill>
                  <a:schemeClr val="tx1"/>
                </a:solidFill>
                <a:miter lim="800000"/>
                <a:headEnd/>
                <a:tailEnd/>
              </a:ln>
            </p:spPr>
            <p:txBody>
              <a:bodyPr wrap="none" anchor="ctr"/>
              <a:lstStyle/>
              <a:p>
                <a:endParaRPr lang="en-US"/>
              </a:p>
            </p:txBody>
          </p:sp>
          <p:sp>
            <p:nvSpPr>
              <p:cNvPr id="2" name="Text Box 15"/>
              <p:cNvSpPr txBox="1">
                <a:spLocks noChangeArrowheads="1"/>
              </p:cNvSpPr>
              <p:nvPr>
                <p:custDataLst>
                  <p:tags r:id="rId9"/>
                </p:custDataLst>
              </p:nvPr>
            </p:nvSpPr>
            <p:spPr bwMode="auto">
              <a:xfrm>
                <a:off x="6858000" y="5180193"/>
                <a:ext cx="1295400" cy="323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smtClean="0">
                    <a:solidFill>
                      <a:schemeClr val="tx2">
                        <a:lumMod val="75000"/>
                      </a:schemeClr>
                    </a:solidFill>
                    <a:latin typeface="Arial" charset="0"/>
                  </a:rPr>
                  <a:t>Database</a:t>
                </a:r>
              </a:p>
            </p:txBody>
          </p:sp>
          <p:sp>
            <p:nvSpPr>
              <p:cNvPr id="23565" name="Text Box 16"/>
              <p:cNvSpPr txBox="1">
                <a:spLocks noChangeArrowheads="1"/>
              </p:cNvSpPr>
              <p:nvPr>
                <p:custDataLst>
                  <p:tags r:id="rId10"/>
                </p:custDataLst>
              </p:nvPr>
            </p:nvSpPr>
            <p:spPr bwMode="auto">
              <a:xfrm>
                <a:off x="6629400" y="4654812"/>
                <a:ext cx="1295400" cy="323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smtClean="0">
                    <a:solidFill>
                      <a:schemeClr val="tx2">
                        <a:lumMod val="75000"/>
                      </a:schemeClr>
                    </a:solidFill>
                    <a:latin typeface="Arial" charset="0"/>
                  </a:rPr>
                  <a:t>DBMS</a:t>
                </a:r>
              </a:p>
            </p:txBody>
          </p:sp>
          <p:sp>
            <p:nvSpPr>
              <p:cNvPr id="23566" name="Text Box 17"/>
              <p:cNvSpPr txBox="1">
                <a:spLocks noChangeArrowheads="1"/>
              </p:cNvSpPr>
              <p:nvPr>
                <p:custDataLst>
                  <p:tags r:id="rId11"/>
                </p:custDataLst>
              </p:nvPr>
            </p:nvSpPr>
            <p:spPr bwMode="auto">
              <a:xfrm>
                <a:off x="2921000" y="3192953"/>
                <a:ext cx="1295400" cy="549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smtClean="0">
                    <a:solidFill>
                      <a:schemeClr val="tx2">
                        <a:lumMod val="75000"/>
                      </a:schemeClr>
                    </a:solidFill>
                    <a:latin typeface="Arial" charset="0"/>
                  </a:rPr>
                  <a:t>Request for data</a:t>
                </a:r>
              </a:p>
            </p:txBody>
          </p:sp>
          <p:sp>
            <p:nvSpPr>
              <p:cNvPr id="23567" name="Text Box 18"/>
              <p:cNvSpPr txBox="1">
                <a:spLocks noChangeArrowheads="1"/>
              </p:cNvSpPr>
              <p:nvPr>
                <p:custDataLst>
                  <p:tags r:id="rId12"/>
                </p:custDataLst>
              </p:nvPr>
            </p:nvSpPr>
            <p:spPr bwMode="auto">
              <a:xfrm>
                <a:off x="4679950" y="3215174"/>
                <a:ext cx="1982787" cy="549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smtClean="0">
                    <a:solidFill>
                      <a:schemeClr val="tx2">
                        <a:lumMod val="75000"/>
                      </a:schemeClr>
                    </a:solidFill>
                    <a:latin typeface="Arial" charset="0"/>
                  </a:rPr>
                  <a:t>Retrieved data </a:t>
                </a:r>
                <a:br>
                  <a:rPr lang="en-US" sz="1400" b="1" smtClean="0">
                    <a:solidFill>
                      <a:schemeClr val="tx2">
                        <a:lumMod val="75000"/>
                      </a:schemeClr>
                    </a:solidFill>
                    <a:latin typeface="Arial" charset="0"/>
                  </a:rPr>
                </a:br>
                <a:r>
                  <a:rPr lang="en-US" sz="1400" b="1" smtClean="0">
                    <a:solidFill>
                      <a:schemeClr val="tx2">
                        <a:lumMod val="75000"/>
                      </a:schemeClr>
                    </a:solidFill>
                    <a:latin typeface="Arial" charset="0"/>
                  </a:rPr>
                  <a:t>  returned as a result</a:t>
                </a:r>
              </a:p>
            </p:txBody>
          </p:sp>
          <p:sp>
            <p:nvSpPr>
              <p:cNvPr id="24593" name="AutoShape 12"/>
              <p:cNvSpPr>
                <a:spLocks noChangeArrowheads="1"/>
              </p:cNvSpPr>
              <p:nvPr>
                <p:custDataLst>
                  <p:tags r:id="rId13"/>
                </p:custDataLst>
              </p:nvPr>
            </p:nvSpPr>
            <p:spPr bwMode="auto">
              <a:xfrm>
                <a:off x="4876800" y="19192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3" name="Text Box 15"/>
              <p:cNvSpPr txBox="1">
                <a:spLocks noChangeArrowheads="1"/>
              </p:cNvSpPr>
              <p:nvPr>
                <p:custDataLst>
                  <p:tags r:id="rId14"/>
                </p:custDataLst>
              </p:nvPr>
            </p:nvSpPr>
            <p:spPr bwMode="auto">
              <a:xfrm>
                <a:off x="6096000" y="1615223"/>
                <a:ext cx="2057400" cy="77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smtClean="0">
                    <a:solidFill>
                      <a:schemeClr val="tx2">
                        <a:lumMod val="75000"/>
                      </a:schemeClr>
                    </a:solidFill>
                    <a:latin typeface="Arial" charset="0"/>
                  </a:rPr>
                  <a:t>User system to extract information from the database</a:t>
                </a:r>
              </a:p>
            </p:txBody>
          </p:sp>
        </p:grpSp>
      </p:grpSp>
      <p:pic>
        <p:nvPicPr>
          <p:cNvPr id="19" name="Content Placeholder 10" descr="image001.png"/>
          <p:cNvPicPr>
            <a:picLocks noChangeAspect="1"/>
          </p:cNvPicPr>
          <p:nvPr/>
        </p:nvPicPr>
        <p:blipFill>
          <a:blip r:embed="rId18"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smtClean="0">
                <a:latin typeface="Times New Roman" pitchFamily="18" charset="0"/>
                <a:cs typeface="Times New Roman" pitchFamily="18" charset="0"/>
              </a:rPr>
              <a:t>MONTHS_BETWEEN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None/>
            </a:pPr>
            <a:r>
              <a:rPr lang="en-IN" sz="2800" dirty="0" smtClean="0">
                <a:latin typeface="Times New Roman" pitchFamily="18" charset="0"/>
                <a:cs typeface="Times New Roman" pitchFamily="18" charset="0"/>
              </a:rPr>
              <a:t>This will give difference of months between two dates</a:t>
            </a:r>
          </a:p>
          <a:p>
            <a:pPr>
              <a:buNone/>
            </a:pPr>
            <a:r>
              <a:rPr lang="en-IN" sz="2800" dirty="0" smtClean="0">
                <a:latin typeface="Times New Roman" pitchFamily="18" charset="0"/>
                <a:cs typeface="Times New Roman" pitchFamily="18" charset="0"/>
              </a:rPr>
              <a:t>Example: select months_between(sysdate , hiredate) from </a:t>
            </a:r>
            <a:r>
              <a:rPr lang="en-IN" dirty="0" err="1" smtClean="0">
                <a:latin typeface="Times New Roman" pitchFamily="18" charset="0"/>
                <a:cs typeface="Times New Roman" pitchFamily="18" charset="0"/>
              </a:rPr>
              <a:t>emp</a:t>
            </a:r>
            <a:r>
              <a:rPr lang="en-IN" sz="2800" dirty="0" smtClean="0">
                <a:latin typeface="Times New Roman" pitchFamily="18" charset="0"/>
                <a:cs typeface="Times New Roman" pitchFamily="18" charset="0"/>
              </a:rPr>
              <a:t>;</a:t>
            </a:r>
          </a:p>
          <a:p>
            <a:pPr>
              <a:buNone/>
            </a:pP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 </a:t>
            </a:r>
          </a:p>
          <a:p>
            <a:pPr>
              <a:buNone/>
            </a:pPr>
            <a:r>
              <a:rPr lang="en-IN" sz="2800" dirty="0" smtClean="0">
                <a:latin typeface="Times New Roman" pitchFamily="18" charset="0"/>
                <a:cs typeface="Times New Roman" pitchFamily="18" charset="0"/>
              </a:rPr>
              <a:t> </a:t>
            </a:r>
          </a:p>
          <a:p>
            <a:endParaRPr lang="en-IN" sz="2800" dirty="0">
              <a:latin typeface="Times New Roman" pitchFamily="18" charset="0"/>
              <a:cs typeface="Times New Roman" pitchFamily="18" charset="0"/>
            </a:endParaRPr>
          </a:p>
        </p:txBody>
      </p:sp>
      <p:pic>
        <p:nvPicPr>
          <p:cNvPr id="4" name="Picture 3" descr="Capture6.PNG"/>
          <p:cNvPicPr>
            <a:picLocks noChangeAspect="1"/>
          </p:cNvPicPr>
          <p:nvPr/>
        </p:nvPicPr>
        <p:blipFill>
          <a:blip r:embed="rId2" cstate="print"/>
          <a:stretch>
            <a:fillRect/>
          </a:stretch>
        </p:blipFill>
        <p:spPr>
          <a:xfrm>
            <a:off x="304800" y="3810000"/>
            <a:ext cx="8373644" cy="18288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SESSIONTIMEZONE</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228600" y="1524000"/>
            <a:ext cx="8229600" cy="4525963"/>
          </a:xfrm>
        </p:spPr>
        <p:txBody>
          <a:bodyPr>
            <a:normAutofit/>
          </a:bodyPr>
          <a:lstStyle/>
          <a:p>
            <a:pPr>
              <a:buNone/>
            </a:pPr>
            <a:r>
              <a:rPr lang="en-IN" sz="2800" dirty="0" smtClean="0">
                <a:latin typeface="Times New Roman" pitchFamily="18" charset="0"/>
                <a:cs typeface="Times New Roman" pitchFamily="18" charset="0"/>
              </a:rPr>
              <a:t>This will returns the value of current session time zone</a:t>
            </a:r>
          </a:p>
          <a:p>
            <a:pPr>
              <a:buNone/>
            </a:pPr>
            <a:r>
              <a:rPr lang="en-IN" sz="2800" dirty="0" smtClean="0">
                <a:latin typeface="Times New Roman" pitchFamily="18" charset="0"/>
                <a:cs typeface="Times New Roman" pitchFamily="18" charset="0"/>
              </a:rPr>
              <a:t>Example: Select sessiontimezone from dual;</a:t>
            </a:r>
          </a:p>
          <a:p>
            <a:endParaRPr lang="en-IN" sz="2800" dirty="0">
              <a:latin typeface="Times New Roman" pitchFamily="18" charset="0"/>
              <a:cs typeface="Times New Roman" pitchFamily="18" charset="0"/>
            </a:endParaRPr>
          </a:p>
        </p:txBody>
      </p:sp>
      <p:pic>
        <p:nvPicPr>
          <p:cNvPr id="4" name="Picture 3" descr="Capture5.PNG"/>
          <p:cNvPicPr>
            <a:picLocks noChangeAspect="1"/>
          </p:cNvPicPr>
          <p:nvPr/>
        </p:nvPicPr>
        <p:blipFill>
          <a:blip r:embed="rId2" cstate="print"/>
          <a:stretch>
            <a:fillRect/>
          </a:stretch>
        </p:blipFill>
        <p:spPr>
          <a:xfrm>
            <a:off x="457200" y="3124200"/>
            <a:ext cx="7467600" cy="17526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effectLst/>
                <a:latin typeface="Times New Roman" pitchFamily="18" charset="0"/>
                <a:cs typeface="Times New Roman" pitchFamily="18" charset="0"/>
              </a:rPr>
              <a:t>CONVERSION FUNCTIONS</a:t>
            </a:r>
            <a:endParaRPr lang="en-IN" sz="40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pPr>
              <a:buNone/>
            </a:pPr>
            <a:r>
              <a:rPr lang="en-US" sz="2800" b="1" dirty="0" smtClean="0">
                <a:latin typeface="Times New Roman" pitchFamily="18" charset="0"/>
                <a:cs typeface="Times New Roman" pitchFamily="18" charset="0"/>
              </a:rPr>
              <a:t>TYPES:</a:t>
            </a:r>
            <a:endParaRPr lang="en-IN" sz="2800" b="1"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TO_NUMBER </a:t>
            </a:r>
          </a:p>
          <a:p>
            <a:r>
              <a:rPr lang="en-IN" sz="2400" dirty="0" smtClean="0">
                <a:latin typeface="Times New Roman" pitchFamily="18" charset="0"/>
                <a:cs typeface="Times New Roman" pitchFamily="18" charset="0"/>
              </a:rPr>
              <a:t>TO_CHAR </a:t>
            </a:r>
          </a:p>
          <a:p>
            <a:r>
              <a:rPr lang="en-IN" sz="2400" dirty="0" smtClean="0">
                <a:latin typeface="Times New Roman" pitchFamily="18" charset="0"/>
                <a:cs typeface="Times New Roman" pitchFamily="18" charset="0"/>
              </a:rPr>
              <a:t>TO_DATE </a:t>
            </a:r>
          </a:p>
          <a:p>
            <a:pPr>
              <a:buNone/>
            </a:pPr>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sh-machine.png"/>
          <p:cNvPicPr>
            <a:picLocks noChangeAspect="1"/>
          </p:cNvPicPr>
          <p:nvPr/>
        </p:nvPicPr>
        <p:blipFill>
          <a:blip r:embed="rId3" cstate="print"/>
          <a:stretch>
            <a:fillRect/>
          </a:stretch>
        </p:blipFill>
        <p:spPr>
          <a:xfrm>
            <a:off x="4191000" y="3200400"/>
            <a:ext cx="4419600" cy="2699113"/>
          </a:xfrm>
          <a:prstGeom prst="rect">
            <a:avLst/>
          </a:prstGeo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effectLst/>
                <a:latin typeface="Times New Roman" pitchFamily="18" charset="0"/>
                <a:cs typeface="Times New Roman" pitchFamily="18" charset="0"/>
              </a:rPr>
              <a:t>TO_NUMBER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To_Number will convert a char or varchar into number </a:t>
            </a:r>
          </a:p>
          <a:p>
            <a:r>
              <a:rPr lang="en-IN" sz="2400" dirty="0" smtClean="0">
                <a:latin typeface="Times New Roman" pitchFamily="18" charset="0"/>
                <a:cs typeface="Times New Roman" pitchFamily="18" charset="0"/>
              </a:rPr>
              <a:t>SQL&gt;TO_NUMBER (</a:t>
            </a:r>
            <a:r>
              <a:rPr lang="en-IN" sz="2400" b="1" dirty="0" smtClean="0">
                <a:latin typeface="Times New Roman" pitchFamily="18" charset="0"/>
                <a:cs typeface="Times New Roman" pitchFamily="18" charset="0"/>
              </a:rPr>
              <a:t>CHAR, [format]); 	</a:t>
            </a:r>
          </a:p>
          <a:p>
            <a:pPr>
              <a:buNone/>
            </a:pPr>
            <a:endParaRPr lang="en-IN" sz="2400" dirty="0">
              <a:latin typeface="Times New Roman" pitchFamily="18" charset="0"/>
              <a:cs typeface="Times New Roman" pitchFamily="18" charset="0"/>
            </a:endParaRPr>
          </a:p>
        </p:txBody>
      </p:sp>
      <p:pic>
        <p:nvPicPr>
          <p:cNvPr id="4" name="Picture 3" descr="Capture.PNG"/>
          <p:cNvPicPr>
            <a:picLocks noChangeAspect="1"/>
          </p:cNvPicPr>
          <p:nvPr/>
        </p:nvPicPr>
        <p:blipFill>
          <a:blip r:embed="rId2" cstate="print"/>
          <a:stretch>
            <a:fillRect/>
          </a:stretch>
        </p:blipFill>
        <p:spPr>
          <a:xfrm>
            <a:off x="762000" y="3505200"/>
            <a:ext cx="7620000" cy="1553592"/>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effectLst/>
                <a:latin typeface="Times New Roman" pitchFamily="18" charset="0"/>
                <a:cs typeface="Times New Roman" pitchFamily="18" charset="0"/>
              </a:rPr>
              <a:t>TO_CHAR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TO Char function will convert a number or date to character string. </a:t>
            </a:r>
          </a:p>
          <a:p>
            <a:pPr>
              <a:buNone/>
            </a:pPr>
            <a:endParaRPr lang="en-IN" sz="2400" dirty="0">
              <a:latin typeface="Times New Roman" pitchFamily="18" charset="0"/>
              <a:cs typeface="Times New Roman" pitchFamily="18" charset="0"/>
            </a:endParaRPr>
          </a:p>
        </p:txBody>
      </p:sp>
      <p:pic>
        <p:nvPicPr>
          <p:cNvPr id="4" name="Picture 3" descr="Capture1.PNG"/>
          <p:cNvPicPr>
            <a:picLocks noChangeAspect="1"/>
          </p:cNvPicPr>
          <p:nvPr/>
        </p:nvPicPr>
        <p:blipFill>
          <a:blip r:embed="rId2" cstate="print"/>
          <a:stretch>
            <a:fillRect/>
          </a:stretch>
        </p:blipFill>
        <p:spPr>
          <a:xfrm>
            <a:off x="762000" y="3200400"/>
            <a:ext cx="7619999" cy="1657785"/>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effectLst/>
                <a:latin typeface="Times New Roman" pitchFamily="18" charset="0"/>
                <a:cs typeface="Times New Roman" pitchFamily="18" charset="0"/>
              </a:rPr>
              <a:t>TO_DATE</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To date function will convert a char or varchar value into date value. </a:t>
            </a:r>
          </a:p>
          <a:p>
            <a:pPr>
              <a:buNone/>
            </a:pPr>
            <a:r>
              <a:rPr lang="en-IN" sz="2400" dirty="0" smtClean="0">
                <a:latin typeface="Times New Roman" pitchFamily="18" charset="0"/>
                <a:cs typeface="Times New Roman" pitchFamily="18" charset="0"/>
              </a:rPr>
              <a:t>Syntax: – TO_DATE (char, [format]) </a:t>
            </a:r>
            <a:endParaRPr lang="en-IN" sz="2400" dirty="0">
              <a:latin typeface="Times New Roman" pitchFamily="18" charset="0"/>
              <a:cs typeface="Times New Roman" pitchFamily="18" charset="0"/>
            </a:endParaRPr>
          </a:p>
        </p:txBody>
      </p:sp>
      <p:pic>
        <p:nvPicPr>
          <p:cNvPr id="4" name="Picture 3" descr="Capture3.PNG"/>
          <p:cNvPicPr>
            <a:picLocks noChangeAspect="1"/>
          </p:cNvPicPr>
          <p:nvPr/>
        </p:nvPicPr>
        <p:blipFill>
          <a:blip r:embed="rId2" cstate="print"/>
          <a:stretch>
            <a:fillRect/>
          </a:stretch>
        </p:blipFill>
        <p:spPr>
          <a:xfrm>
            <a:off x="685800" y="3352800"/>
            <a:ext cx="7239000" cy="23622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effectLst/>
                <a:latin typeface="Times New Roman" pitchFamily="18" charset="0"/>
                <a:cs typeface="Times New Roman" pitchFamily="18" charset="0"/>
              </a:rPr>
              <a:t>GROUP FUNCTIONS</a:t>
            </a:r>
            <a:endParaRPr lang="en-IN" sz="4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800" dirty="0" smtClean="0">
                <a:latin typeface="Times New Roman" pitchFamily="18" charset="0"/>
                <a:cs typeface="Times New Roman" pitchFamily="18" charset="0"/>
              </a:rPr>
              <a:t>SUM</a:t>
            </a:r>
          </a:p>
          <a:p>
            <a:r>
              <a:rPr lang="en-IN" sz="2800" dirty="0" smtClean="0">
                <a:latin typeface="Times New Roman" pitchFamily="18" charset="0"/>
                <a:cs typeface="Times New Roman" pitchFamily="18" charset="0"/>
              </a:rPr>
              <a:t>AVG</a:t>
            </a:r>
          </a:p>
          <a:p>
            <a:r>
              <a:rPr lang="en-IN" sz="2800" dirty="0" smtClean="0">
                <a:latin typeface="Times New Roman" pitchFamily="18" charset="0"/>
                <a:cs typeface="Times New Roman" pitchFamily="18" charset="0"/>
              </a:rPr>
              <a:t>MIN</a:t>
            </a:r>
          </a:p>
          <a:p>
            <a:r>
              <a:rPr lang="en-IN" sz="2800" dirty="0" smtClean="0">
                <a:latin typeface="Times New Roman" pitchFamily="18" charset="0"/>
                <a:cs typeface="Times New Roman" pitchFamily="18" charset="0"/>
              </a:rPr>
              <a:t>MAX</a:t>
            </a:r>
          </a:p>
          <a:p>
            <a:r>
              <a:rPr lang="en-IN" sz="2800" dirty="0" smtClean="0">
                <a:latin typeface="Times New Roman" pitchFamily="18" charset="0"/>
                <a:cs typeface="Times New Roman" pitchFamily="18" charset="0"/>
              </a:rPr>
              <a:t>COUNT</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latin typeface="Times New Roman" pitchFamily="18" charset="0"/>
                <a:cs typeface="Times New Roman" pitchFamily="18" charset="0"/>
              </a:rPr>
              <a:t>SUM</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None/>
            </a:pPr>
            <a:r>
              <a:rPr lang="en-IN" sz="2800" dirty="0" smtClean="0">
                <a:latin typeface="Times New Roman" pitchFamily="18" charset="0"/>
                <a:cs typeface="Times New Roman" pitchFamily="18" charset="0"/>
              </a:rPr>
              <a:t>This will give sum of the values to the specified column</a:t>
            </a:r>
          </a:p>
          <a:p>
            <a:pPr>
              <a:buNone/>
            </a:pPr>
            <a:r>
              <a:rPr lang="en-IN" sz="2800" dirty="0" smtClean="0">
                <a:latin typeface="Times New Roman" pitchFamily="18" charset="0"/>
                <a:cs typeface="Times New Roman" pitchFamily="18" charset="0"/>
              </a:rPr>
              <a:t>Example: </a:t>
            </a:r>
          </a:p>
          <a:p>
            <a:pPr>
              <a:buNone/>
            </a:pPr>
            <a:r>
              <a:rPr lang="en-IN" sz="2800" dirty="0" smtClean="0">
                <a:latin typeface="Times New Roman" pitchFamily="18" charset="0"/>
                <a:cs typeface="Times New Roman" pitchFamily="18" charset="0"/>
              </a:rPr>
              <a:t>Select deptno,sum(sal) from emp Group by deptno;</a:t>
            </a:r>
          </a:p>
          <a:p>
            <a:endParaRPr lang="en-IN" sz="2800" dirty="0"/>
          </a:p>
        </p:txBody>
      </p:sp>
      <p:pic>
        <p:nvPicPr>
          <p:cNvPr id="4" name="Picture 3" descr="SUM.PNG"/>
          <p:cNvPicPr>
            <a:picLocks noChangeAspect="1"/>
          </p:cNvPicPr>
          <p:nvPr/>
        </p:nvPicPr>
        <p:blipFill>
          <a:blip r:embed="rId2" cstate="print"/>
          <a:stretch>
            <a:fillRect/>
          </a:stretch>
        </p:blipFill>
        <p:spPr>
          <a:xfrm>
            <a:off x="685800" y="3733800"/>
            <a:ext cx="7162800" cy="1638529"/>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Group By</a:t>
            </a:r>
            <a:endParaRPr lang="en-IN" sz="3600"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762001" y="1481629"/>
            <a:ext cx="8077200" cy="41571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smtClean="0">
                <a:latin typeface="Times New Roman" pitchFamily="18" charset="0"/>
                <a:cs typeface="Times New Roman" pitchFamily="18" charset="0"/>
              </a:rPr>
              <a:t>Group By With Having</a:t>
            </a:r>
            <a:endParaRPr lang="en-IN" sz="3600"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304800" y="1905001"/>
            <a:ext cx="8610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3&quot;/&gt;&lt;lineCharCount val=&quot;13&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2&quot;/&gt;&lt;lineCharCount val=&quot;4&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6&quot;/&gt;&lt;lineCharCount val=&quot;2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5&quot;/&gt;&lt;lineCharCount val=&quot;20&quot;/&gt;&lt;lineCharCount val=&quot;17&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4&quot;/&gt;&lt;lineCharCount val=&quot;29&quot;/&gt;&lt;lineCharCount val=&quot;39&quot;/&gt;&lt;lineCharCount val=&quot;56&quot;/&gt;&lt;lineCharCount val=&quot;27&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9&quot;/&gt;&lt;lineCharCount val=&quot;30&quot;/&gt;&lt;lineCharCount val=&quot;17&quot;/&gt;&lt;lineCharCount val=&quot;20&quot;/&gt;&lt;lineCharCount val=&quot;24&quot;/&gt;&lt;lineCharCount val=&quot;32&quot;/&gt;&lt;lineCharCount val=&quot;29&quot;/&gt;&lt;lineCharCount val=&quot;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43&quot;/&gt;&lt;lineCharCount val=&quot;29&quot;/&gt;&lt;lineCharCount val=&quot;44&quot;/&gt;&lt;lineCharCount val=&quot;49&quot;/&gt;&lt;/TableIndex&gt;&lt;/ShapeTextInfo&gt;"/>
  <p:tag name="PRESENTER_SHAPEINFO" val="&lt;ThreeDShapeInfo&gt;&lt;uuid val=&quot;{443676BB-BC26-4F61-AACC-AF68DE6738A1}&quot;/&gt;&lt;isInvalidForFieldText val=&quot;0&quot;/&gt;&lt;Image&gt;&lt;filename val=&quot;C:\Users\Alchemy\AppData\Local\Temp\CP23407804761Session\CPTrustFolder23407804776\PPTImport234013899517\data\asimages\{443676BB-BC26-4F61-AACC-AF68DE6738A1}_20.png&quot;/&gt;&lt;left val=&quot;49&quot;/&gt;&lt;top val=&quot;153&quot;/&gt;&lt;width val=&quot;496&quot;/&gt;&lt;height val=&quot;141&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98D4AEF-3619-4590-AC13-7CBE758520DE}&quot;/&gt;&lt;isInvalidForFieldText val=&quot;0&quot;/&gt;&lt;Image&gt;&lt;filename val=&quot;C:\Users\Alchemy\AppData\Local\Temp\CP23407804761Session\CPTrustFolder23407804776\PPTImport234013899517\data\asimages\{798D4AEF-3619-4590-AC13-7CBE758520DE}_20.png&quot;/&gt;&lt;left val=&quot;26&quot;/&gt;&lt;top val=&quot;288&quot;/&gt;&lt;width val=&quot;516&quot;/&gt;&lt;height val=&quot;200&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8&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9&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584E9DC0-28AA-43C2-8D8C-0DFB90521E62}&quot;/&gt;&lt;isInvalidForFieldText val=&quot;0&quot;/&gt;&lt;Image&gt;&lt;filename val=&quot;C:\Users\Alchemy\AppData\Local\Temp\CP23407804761Session\CPTrustFolder23407804776\PPTImport234013899517\data\asimages\{584E9DC0-28AA-43C2-8D8C-0DFB90521E62}_19.png&quot;/&gt;&lt;left val=&quot;24&quot;/&gt;&lt;top val=&quot;193&quot;/&gt;&lt;width val=&quot;269&quot;/&gt;&lt;height val=&quot;163&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48327F3-E525-472B-B57C-9689E9CF1FA4}&quot;/&gt;&lt;isInvalidForFieldText val=&quot;0&quot;/&gt;&lt;Image&gt;&lt;filename val=&quot;C:\Users\Alchemy\AppData\Local\Temp\CP23407804761Session\CPTrustFolder23407804776\PPTImport234013899517\data\asimages\{A48327F3-E525-472B-B57C-9689E9CF1FA4}_19.png&quot;/&gt;&lt;left val=&quot;282&quot;/&gt;&lt;top val=&quot;194&quot;/&gt;&lt;width val=&quot;272&quot;/&gt;&lt;height val=&quot;166&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36&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1&quot;/&gt;&lt;lineCharCount val=&quot;2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7&quot;/&gt;&lt;lineCharCount val=&quot;19&quot;/&gt;&lt;lineCharCount val=&quot;29&quot;/&gt;&lt;lineCharCount val=&quot;16&quot;/&gt;&lt;lineCharCount val=&quot;15&quot;/&gt;&lt;lineCharCount val=&quot;18&quot;/&gt;&lt;lineCharCount val=&quot;29&quot;/&gt;&lt;lineCharCount val=&quot;17&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18&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pdw">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SimHei"/>
        <a:cs typeface=""/>
      </a:majorFont>
      <a:minorFont>
        <a:latin typeface="Verdana"/>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pdw</Template>
  <TotalTime>4591</TotalTime>
  <Words>5572</Words>
  <Application>Microsoft Office PowerPoint</Application>
  <PresentationFormat>On-screen Show (4:3)</PresentationFormat>
  <Paragraphs>1206</Paragraphs>
  <Slides>172</Slides>
  <Notes>10</Notes>
  <HiddenSlides>0</HiddenSlides>
  <MMClips>0</MMClips>
  <ScaleCrop>false</ScaleCrop>
  <HeadingPairs>
    <vt:vector size="4" baseType="variant">
      <vt:variant>
        <vt:lpstr>Theme</vt:lpstr>
      </vt:variant>
      <vt:variant>
        <vt:i4>1</vt:i4>
      </vt:variant>
      <vt:variant>
        <vt:lpstr>Slide Titles</vt:lpstr>
      </vt:variant>
      <vt:variant>
        <vt:i4>172</vt:i4>
      </vt:variant>
    </vt:vector>
  </HeadingPairs>
  <TitlesOfParts>
    <vt:vector size="173" baseType="lpstr">
      <vt:lpstr>pdw</vt:lpstr>
      <vt:lpstr>Slide 1</vt:lpstr>
      <vt:lpstr>ORACLE SQL</vt:lpstr>
      <vt:lpstr>AGENDA</vt:lpstr>
      <vt:lpstr>AGENDA</vt:lpstr>
      <vt:lpstr>INTRODUCTION</vt:lpstr>
      <vt:lpstr>TRADITIONAL FILE SYSTEM</vt:lpstr>
      <vt:lpstr>Ways of Storing data in files    customer data</vt:lpstr>
      <vt:lpstr>Problems:  Traditional Approach</vt:lpstr>
      <vt:lpstr>Database  Management Systems</vt:lpstr>
      <vt:lpstr>Advantages of a DBMS</vt:lpstr>
      <vt:lpstr>ARCHITECTURE OF THE DBMS</vt:lpstr>
      <vt:lpstr>WHAT IS SQL ?</vt:lpstr>
      <vt:lpstr>Slide 13</vt:lpstr>
      <vt:lpstr>Slide 14</vt:lpstr>
      <vt:lpstr>DATA TYPES:</vt:lpstr>
      <vt:lpstr>SQL SUB CATEGORIES</vt:lpstr>
      <vt:lpstr>.</vt:lpstr>
      <vt:lpstr> DDL  CREATE: </vt:lpstr>
      <vt:lpstr>Slide 19</vt:lpstr>
      <vt:lpstr>Slide 20</vt:lpstr>
      <vt:lpstr>DML</vt:lpstr>
      <vt:lpstr>Slide 22</vt:lpstr>
      <vt:lpstr>Slide 23</vt:lpstr>
      <vt:lpstr>CONSTRAINTS</vt:lpstr>
      <vt:lpstr>Slide 25</vt:lpstr>
      <vt:lpstr>CONSTRINTS WITH NAMES:</vt:lpstr>
      <vt:lpstr>CHECK CONSTRAINT</vt:lpstr>
      <vt:lpstr>Slide 28</vt:lpstr>
      <vt:lpstr>Slide 29</vt:lpstr>
      <vt:lpstr>Slide 30</vt:lpstr>
      <vt:lpstr>Slide 31</vt:lpstr>
      <vt:lpstr>NOT NULL:</vt:lpstr>
      <vt:lpstr>UNIQUE CONSTRAINT</vt:lpstr>
      <vt:lpstr>Slide 34</vt:lpstr>
      <vt:lpstr>Slide 35</vt:lpstr>
      <vt:lpstr>Slide 36</vt:lpstr>
      <vt:lpstr>PRIMARY KEY CONSTRAINT</vt:lpstr>
      <vt:lpstr>Slide 38</vt:lpstr>
      <vt:lpstr>Slide 39</vt:lpstr>
      <vt:lpstr>Slide 40</vt:lpstr>
      <vt:lpstr>FOREIGN KEY CONSTRAINT</vt:lpstr>
      <vt:lpstr>Slide 42</vt:lpstr>
      <vt:lpstr>ON DELETE CASCADE</vt:lpstr>
      <vt:lpstr>Slide 44</vt:lpstr>
      <vt:lpstr>Slide 45</vt:lpstr>
      <vt:lpstr>Slide 46</vt:lpstr>
      <vt:lpstr>Slide 47</vt:lpstr>
      <vt:lpstr>Questions:</vt:lpstr>
      <vt:lpstr>Slide 49</vt:lpstr>
      <vt:lpstr>JOINS</vt:lpstr>
      <vt:lpstr>TYPES OF JOINS</vt:lpstr>
      <vt:lpstr>CROSS JOIN</vt:lpstr>
      <vt:lpstr>Slide 53</vt:lpstr>
      <vt:lpstr>Slide 54</vt:lpstr>
      <vt:lpstr>EQUI JOIN</vt:lpstr>
      <vt:lpstr>INNER JOIN</vt:lpstr>
      <vt:lpstr>EXAMPLE:</vt:lpstr>
      <vt:lpstr>LEFT OUTER JOIN </vt:lpstr>
      <vt:lpstr>EXAMPLE:</vt:lpstr>
      <vt:lpstr>Slide 60</vt:lpstr>
      <vt:lpstr>RIGHT OUTER JOIN </vt:lpstr>
      <vt:lpstr>Slide 62</vt:lpstr>
      <vt:lpstr>Slide 63</vt:lpstr>
      <vt:lpstr>FULL OUTER JOIN</vt:lpstr>
      <vt:lpstr>Slide 65</vt:lpstr>
      <vt:lpstr>EXAMPLE:</vt:lpstr>
      <vt:lpstr>Slide 67</vt:lpstr>
      <vt:lpstr>Joining a Table to It-self</vt:lpstr>
      <vt:lpstr>NON-EQUI JOIN</vt:lpstr>
      <vt:lpstr>Slide 70</vt:lpstr>
      <vt:lpstr>Questions:</vt:lpstr>
      <vt:lpstr>Slide 72</vt:lpstr>
      <vt:lpstr>FUNCTIONS</vt:lpstr>
      <vt:lpstr>STRING FUNCTIONS</vt:lpstr>
      <vt:lpstr>UPPER </vt:lpstr>
      <vt:lpstr>Slide 76</vt:lpstr>
      <vt:lpstr>Slide 77</vt:lpstr>
      <vt:lpstr>Slide 78</vt:lpstr>
      <vt:lpstr>. SUBSTR</vt:lpstr>
      <vt:lpstr>Slide 80</vt:lpstr>
      <vt:lpstr>NUMERIC FUNCTIONS </vt:lpstr>
      <vt:lpstr>ABS</vt:lpstr>
      <vt:lpstr>SIGN</vt:lpstr>
      <vt:lpstr>SQRT</vt:lpstr>
      <vt:lpstr>CEIL</vt:lpstr>
      <vt:lpstr>FLOOR</vt:lpstr>
      <vt:lpstr>DATE FUNCTIONS</vt:lpstr>
      <vt:lpstr>SYSDATE</vt:lpstr>
      <vt:lpstr>CURRENT_TIMESTAMP</vt:lpstr>
      <vt:lpstr>MONTHS_BETWEEN</vt:lpstr>
      <vt:lpstr>SESSIONTIMEZONE</vt:lpstr>
      <vt:lpstr>CONVERSION FUNCTIONS</vt:lpstr>
      <vt:lpstr>TO_NUMBER</vt:lpstr>
      <vt:lpstr>TO_CHAR</vt:lpstr>
      <vt:lpstr>TO_DATE</vt:lpstr>
      <vt:lpstr>GROUP FUNCTIONS</vt:lpstr>
      <vt:lpstr>SUM</vt:lpstr>
      <vt:lpstr>Group By</vt:lpstr>
      <vt:lpstr>Group By With Having</vt:lpstr>
      <vt:lpstr>Group By With Having and Order By </vt:lpstr>
      <vt:lpstr>AVG</vt:lpstr>
      <vt:lpstr>MIN</vt:lpstr>
      <vt:lpstr>MAX</vt:lpstr>
      <vt:lpstr>COUNT</vt:lpstr>
      <vt:lpstr>Questions :</vt:lpstr>
      <vt:lpstr>Slide 106</vt:lpstr>
      <vt:lpstr>OPERATORS</vt:lpstr>
      <vt:lpstr>SUB  QUERIES</vt:lpstr>
      <vt:lpstr>TYPES OF SUB QUERIES</vt:lpstr>
      <vt:lpstr>SINGLE ROW:</vt:lpstr>
      <vt:lpstr>MULTI ROW:</vt:lpstr>
      <vt:lpstr>Slide 112</vt:lpstr>
      <vt:lpstr>Slide 113</vt:lpstr>
      <vt:lpstr>Slide 114</vt:lpstr>
      <vt:lpstr>CORELATED SUB QUERIES:</vt:lpstr>
      <vt:lpstr>Slide 116</vt:lpstr>
      <vt:lpstr>EXAMPLE:</vt:lpstr>
      <vt:lpstr>SUB QUERY IN SELECT CLAUSE</vt:lpstr>
      <vt:lpstr>SUB QUERY IN FROM CLAUSE</vt:lpstr>
      <vt:lpstr>SUB QUERY IN WHERE CLAUSE</vt:lpstr>
      <vt:lpstr>Slide 121</vt:lpstr>
      <vt:lpstr>Slide 122</vt:lpstr>
      <vt:lpstr>INDEXES</vt:lpstr>
      <vt:lpstr>EXAMPLE: FRUITS TABLE</vt:lpstr>
      <vt:lpstr>EXAMPLE: FRUITS TABLE</vt:lpstr>
      <vt:lpstr>TYPES OF INDEXES</vt:lpstr>
      <vt:lpstr>Unique index</vt:lpstr>
      <vt:lpstr>Slide 128</vt:lpstr>
      <vt:lpstr>For dropping index </vt:lpstr>
      <vt:lpstr>Non-unique index</vt:lpstr>
      <vt:lpstr>Composite index</vt:lpstr>
      <vt:lpstr>Function based index</vt:lpstr>
      <vt:lpstr>Slide 133</vt:lpstr>
      <vt:lpstr>Questions:</vt:lpstr>
      <vt:lpstr>Slide 135</vt:lpstr>
      <vt:lpstr>SYNONYMS</vt:lpstr>
      <vt:lpstr>TYPES OF SYNONYMS</vt:lpstr>
      <vt:lpstr>PUBLIC SYNONYMS</vt:lpstr>
      <vt:lpstr>Slide 139</vt:lpstr>
      <vt:lpstr>PRIVATE SYNONYM</vt:lpstr>
      <vt:lpstr>Slide 141</vt:lpstr>
      <vt:lpstr>Slide 142</vt:lpstr>
      <vt:lpstr>SEQUENCE</vt:lpstr>
      <vt:lpstr> CREATING SEQUENCE</vt:lpstr>
      <vt:lpstr>Slide 145</vt:lpstr>
      <vt:lpstr>Slide 146</vt:lpstr>
      <vt:lpstr>Slide 147</vt:lpstr>
      <vt:lpstr>Slide 148</vt:lpstr>
      <vt:lpstr>Slide 149</vt:lpstr>
      <vt:lpstr>Slide 150</vt:lpstr>
      <vt:lpstr>Slide 151</vt:lpstr>
      <vt:lpstr>Slide 152</vt:lpstr>
      <vt:lpstr>Slide 153</vt:lpstr>
      <vt:lpstr>ALTERING SEQUENCE</vt:lpstr>
      <vt:lpstr>Slide 155</vt:lpstr>
      <vt:lpstr>VIEWING THE SEQUENCES CREATED</vt:lpstr>
      <vt:lpstr>Questions :</vt:lpstr>
      <vt:lpstr>Slide 158</vt:lpstr>
      <vt:lpstr>VIEW</vt:lpstr>
      <vt:lpstr>WHY VIEWS?  </vt:lpstr>
      <vt:lpstr>TYPES OF VIEWS</vt:lpstr>
      <vt:lpstr>SYNTAX FOR CREATING VIEW</vt:lpstr>
      <vt:lpstr>SIMPLE VIEW</vt:lpstr>
      <vt:lpstr>Slide 164</vt:lpstr>
      <vt:lpstr>COMPLEX VIEW</vt:lpstr>
      <vt:lpstr>SYNTAX FOR COMPLEX VIEW</vt:lpstr>
      <vt:lpstr>CREATING COMPLEX VIEW</vt:lpstr>
      <vt:lpstr>FORCE VIEW</vt:lpstr>
      <vt:lpstr>CREATING FORCE VIEW</vt:lpstr>
      <vt:lpstr>Questions :</vt:lpstr>
      <vt:lpstr>Slide 171</vt:lpstr>
      <vt:lpstr>Slide 172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SQL(STRUCTURED QUERY LANGUAGE)</dc:title>
  <dc:creator>srikanth</dc:creator>
  <cp:lastModifiedBy>pdw</cp:lastModifiedBy>
  <cp:revision>290</cp:revision>
  <dcterms:created xsi:type="dcterms:W3CDTF">2006-08-16T00:00:00Z</dcterms:created>
  <dcterms:modified xsi:type="dcterms:W3CDTF">2019-11-18T10:45:48Z</dcterms:modified>
</cp:coreProperties>
</file>