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endParaRPr lang="en-US" dirty="0"/>
          </a:p>
        </p:txBody>
      </p:sp>
      <p:sp>
        <p:nvSpPr>
          <p:cNvPr id="3" name="Content Placeholder 2"/>
          <p:cNvSpPr>
            <a:spLocks noGrp="1"/>
          </p:cNvSpPr>
          <p:nvPr>
            <p:ph idx="1"/>
          </p:nvPr>
        </p:nvSpPr>
        <p:spPr>
          <a:xfrm>
            <a:off x="457200" y="1371600"/>
            <a:ext cx="8229600" cy="4953000"/>
          </a:xfrm>
        </p:spPr>
        <p:txBody>
          <a:bodyPr/>
          <a:lstStyle/>
          <a:p>
            <a:pPr>
              <a:buNone/>
            </a:pPr>
            <a:r>
              <a:rPr lang="en-US" dirty="0" smtClean="0"/>
              <a:t>Algorithm is a finite set of steps carried out in a </a:t>
            </a:r>
            <a:r>
              <a:rPr lang="en-US" dirty="0" err="1" smtClean="0"/>
              <a:t>spaecific</a:t>
            </a:r>
            <a:r>
              <a:rPr lang="en-US" dirty="0" smtClean="0"/>
              <a:t> time for specific problem-solving operations. Especially by a computer.</a:t>
            </a:r>
          </a:p>
          <a:p>
            <a:pPr>
              <a:buNone/>
            </a:pPr>
            <a:r>
              <a:rPr lang="en-US" dirty="0" smtClean="0"/>
              <a:t>Algorithms are independent of programming languages and are usually represented by using flowcharts or </a:t>
            </a:r>
            <a:r>
              <a:rPr lang="en-US" dirty="0" err="1" smtClean="0"/>
              <a:t>pseudocode</a:t>
            </a:r>
            <a:r>
              <a:rPr lang="en-US" dirty="0" smtClean="0"/>
              <a:t>.</a:t>
            </a:r>
          </a:p>
          <a:p>
            <a:pPr>
              <a:buNone/>
            </a:pPr>
            <a:endParaRPr lang="en-US" dirty="0" smtClean="0"/>
          </a:p>
          <a:p>
            <a:pPr>
              <a:buNone/>
            </a:pPr>
            <a:r>
              <a:rPr lang="en-US" b="1" dirty="0" smtClean="0"/>
              <a:t>Note:</a:t>
            </a:r>
            <a:r>
              <a:rPr lang="en-US" dirty="0" smtClean="0"/>
              <a:t> </a:t>
            </a:r>
            <a:r>
              <a:rPr lang="en-US" dirty="0" err="1" smtClean="0"/>
              <a:t>Pseudocode</a:t>
            </a:r>
            <a:r>
              <a:rPr lang="en-US" dirty="0" smtClean="0"/>
              <a:t> is nothing but the description of the logic or the code in plain, simple language.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Characteristics of Algorithm</a:t>
            </a: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smtClean="0"/>
              <a:t>Unambiguous</a:t>
            </a:r>
          </a:p>
          <a:p>
            <a:r>
              <a:rPr lang="en-US" dirty="0" smtClean="0"/>
              <a:t>Input</a:t>
            </a:r>
            <a:endParaRPr lang="en-US" dirty="0" smtClean="0"/>
          </a:p>
          <a:p>
            <a:r>
              <a:rPr lang="en-US" dirty="0" smtClean="0"/>
              <a:t>Output</a:t>
            </a:r>
            <a:endParaRPr lang="en-US" dirty="0" smtClean="0"/>
          </a:p>
          <a:p>
            <a:r>
              <a:rPr lang="en-US" dirty="0" smtClean="0"/>
              <a:t>Finiteness</a:t>
            </a:r>
            <a:endParaRPr lang="en-US" dirty="0" smtClean="0"/>
          </a:p>
          <a:p>
            <a:r>
              <a:rPr lang="en-US" dirty="0" smtClean="0"/>
              <a:t>Effectiveness</a:t>
            </a:r>
          </a:p>
          <a:p>
            <a:pPr>
              <a:buNone/>
            </a:pPr>
            <a:r>
              <a:rPr lang="en-US" dirty="0" smtClean="0"/>
              <a:t>       1.Time Complexity</a:t>
            </a:r>
          </a:p>
          <a:p>
            <a:pPr>
              <a:buNone/>
            </a:pPr>
            <a:r>
              <a:rPr lang="en-US" dirty="0" smtClean="0"/>
              <a:t> </a:t>
            </a:r>
            <a:r>
              <a:rPr lang="en-US" dirty="0" smtClean="0"/>
              <a:t>       2. Space Complexity</a:t>
            </a:r>
          </a:p>
          <a:p>
            <a:pPr>
              <a:buNone/>
            </a:pPr>
            <a:r>
              <a:rPr lang="en-US" dirty="0" smtClean="0"/>
              <a:t>Language </a:t>
            </a:r>
            <a:r>
              <a:rPr lang="en-US" dirty="0" err="1" smtClean="0"/>
              <a:t>Indipendent</a:t>
            </a:r>
            <a:endParaRPr lang="en-US" dirty="0" smtClean="0"/>
          </a:p>
          <a:p>
            <a:pPr>
              <a:buNone/>
            </a:pPr>
            <a:endParaRPr lang="en-US" dirty="0" smtClean="0"/>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Data flow of an Algorithm</a:t>
            </a:r>
            <a:endParaRPr lang="en-US" dirty="0"/>
          </a:p>
        </p:txBody>
      </p:sp>
      <p:sp>
        <p:nvSpPr>
          <p:cNvPr id="3" name="Content Placeholder 2"/>
          <p:cNvSpPr>
            <a:spLocks noGrp="1"/>
          </p:cNvSpPr>
          <p:nvPr>
            <p:ph idx="1"/>
          </p:nvPr>
        </p:nvSpPr>
        <p:spPr>
          <a:xfrm>
            <a:off x="457200" y="1219200"/>
            <a:ext cx="8229600" cy="5105400"/>
          </a:xfrm>
        </p:spPr>
        <p:txBody>
          <a:bodyPr>
            <a:normAutofit fontScale="85000" lnSpcReduction="20000"/>
          </a:bodyPr>
          <a:lstStyle/>
          <a:p>
            <a:endParaRPr lang="en-US" dirty="0" smtClean="0"/>
          </a:p>
          <a:p>
            <a:endParaRPr lang="en-US" dirty="0" smtClean="0"/>
          </a:p>
          <a:p>
            <a:endParaRPr lang="en-US" dirty="0" smtClean="0"/>
          </a:p>
          <a:p>
            <a:r>
              <a:rPr lang="en-US" b="1" dirty="0" smtClean="0"/>
              <a:t>Problem-</a:t>
            </a:r>
            <a:r>
              <a:rPr lang="en-US" dirty="0" smtClean="0"/>
              <a:t> The problem can be any real world or a programmable problem. The problem statement usually gives the programmer an idea of the issue at hand, the available resources and the motivation to come with a plan to solve it</a:t>
            </a:r>
          </a:p>
          <a:p>
            <a:r>
              <a:rPr lang="en-US" b="1" dirty="0" smtClean="0"/>
              <a:t>Algorithm-</a:t>
            </a:r>
            <a:r>
              <a:rPr lang="en-US" dirty="0" smtClean="0"/>
              <a:t> After </a:t>
            </a:r>
            <a:r>
              <a:rPr lang="en-US" dirty="0" err="1" smtClean="0"/>
              <a:t>analysing</a:t>
            </a:r>
            <a:r>
              <a:rPr lang="en-US" dirty="0" smtClean="0"/>
              <a:t> the problem, the programmer designs the step by step procedure to solve the problem efficiently. This procedure is the algorithm</a:t>
            </a:r>
          </a:p>
          <a:p>
            <a:r>
              <a:rPr lang="en-US" b="1" dirty="0" smtClean="0"/>
              <a:t>Input-</a:t>
            </a:r>
            <a:r>
              <a:rPr lang="en-US" dirty="0" smtClean="0"/>
              <a:t> The algorithm is designed and the relevant inputs are supplied</a:t>
            </a:r>
          </a:p>
          <a:p>
            <a:r>
              <a:rPr lang="en-US" b="1" dirty="0" smtClean="0"/>
              <a:t>Processing Unit-</a:t>
            </a:r>
            <a:r>
              <a:rPr lang="en-US" dirty="0" smtClean="0"/>
              <a:t> The processing unit receives these inputs and processes them as per the designed algorithm</a:t>
            </a:r>
          </a:p>
          <a:p>
            <a:r>
              <a:rPr lang="en-US" b="1" dirty="0" smtClean="0"/>
              <a:t>Output-</a:t>
            </a:r>
            <a:r>
              <a:rPr lang="en-US" dirty="0" smtClean="0"/>
              <a:t> Finally, after the processing is complete, we receive the </a:t>
            </a:r>
            <a:r>
              <a:rPr lang="en-US" dirty="0" err="1" smtClean="0"/>
              <a:t>favourable</a:t>
            </a:r>
            <a:r>
              <a:rPr lang="en-US" dirty="0" smtClean="0"/>
              <a:t> output of our problem statement</a:t>
            </a:r>
          </a:p>
          <a:p>
            <a:endParaRPr lang="en-US" dirty="0"/>
          </a:p>
        </p:txBody>
      </p:sp>
      <p:pic>
        <p:nvPicPr>
          <p:cNvPr id="4098" name="Picture 2" descr="C:\Users\Hp\Desktop\ds4.PNG"/>
          <p:cNvPicPr>
            <a:picLocks noChangeAspect="1" noChangeArrowheads="1"/>
          </p:cNvPicPr>
          <p:nvPr/>
        </p:nvPicPr>
        <p:blipFill>
          <a:blip r:embed="rId2" cstate="print"/>
          <a:srcRect/>
          <a:stretch>
            <a:fillRect/>
          </a:stretch>
        </p:blipFill>
        <p:spPr bwMode="auto">
          <a:xfrm>
            <a:off x="685800" y="1143000"/>
            <a:ext cx="7620000" cy="111283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Algorithms</a:t>
            </a:r>
            <a:endParaRPr lang="en-US" dirty="0"/>
          </a:p>
        </p:txBody>
      </p:sp>
      <p:sp>
        <p:nvSpPr>
          <p:cNvPr id="3" name="Content Placeholder 2"/>
          <p:cNvSpPr>
            <a:spLocks noGrp="1"/>
          </p:cNvSpPr>
          <p:nvPr>
            <p:ph idx="1"/>
          </p:nvPr>
        </p:nvSpPr>
        <p:spPr/>
        <p:txBody>
          <a:bodyPr/>
          <a:lstStyle/>
          <a:p>
            <a:r>
              <a:rPr lang="en-US" b="1" dirty="0" smtClean="0"/>
              <a:t>Scalability–</a:t>
            </a:r>
            <a:r>
              <a:rPr lang="en-US" dirty="0" smtClean="0"/>
              <a:t> When we have big real-world problems, we cannot tackle them on the macro level. We need to break them down into smaller steps so that the problem can be analyzed easily. Thus, algorithms facilitate scalability</a:t>
            </a:r>
          </a:p>
          <a:p>
            <a:r>
              <a:rPr lang="en-US" b="1" dirty="0" smtClean="0"/>
              <a:t>Performance–</a:t>
            </a:r>
            <a:r>
              <a:rPr lang="en-US" dirty="0" smtClean="0"/>
              <a:t> It is never easy to break down big problems into smaller modules. But algorithms help us achieve this. They help us make the problem feasible and provide efficient performance driven solutions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r>
              <a:rPr lang="en-US" dirty="0" smtClean="0"/>
              <a:t>How to write algorithm</a:t>
            </a:r>
            <a:endParaRPr lang="en-US" dirty="0"/>
          </a:p>
        </p:txBody>
      </p:sp>
      <p:sp>
        <p:nvSpPr>
          <p:cNvPr id="3" name="Content Placeholder 2"/>
          <p:cNvSpPr>
            <a:spLocks noGrp="1"/>
          </p:cNvSpPr>
          <p:nvPr>
            <p:ph idx="1"/>
          </p:nvPr>
        </p:nvSpPr>
        <p:spPr>
          <a:xfrm>
            <a:off x="457200" y="1219200"/>
            <a:ext cx="8229600" cy="5105400"/>
          </a:xfrm>
        </p:spPr>
        <p:txBody>
          <a:bodyPr/>
          <a:lstStyle/>
          <a:p>
            <a:pPr>
              <a:buNone/>
            </a:pPr>
            <a:r>
              <a:rPr lang="en-US" b="1" dirty="0" smtClean="0"/>
              <a:t>Example 1:</a:t>
            </a:r>
            <a:r>
              <a:rPr lang="en-US" dirty="0" smtClean="0"/>
              <a:t> Design an algorithm to accept three numbers and print their sum.</a:t>
            </a:r>
          </a:p>
          <a:p>
            <a:pPr>
              <a:buNone/>
            </a:pPr>
            <a:r>
              <a:rPr lang="en-US" dirty="0" smtClean="0"/>
              <a:t>Step 1-START</a:t>
            </a:r>
          </a:p>
          <a:p>
            <a:pPr>
              <a:buNone/>
            </a:pPr>
            <a:r>
              <a:rPr lang="en-US" dirty="0" smtClean="0"/>
              <a:t>Step 2- Declare variables </a:t>
            </a:r>
            <a:r>
              <a:rPr lang="en-US" b="1" dirty="0" err="1" smtClean="0"/>
              <a:t>x,y,z</a:t>
            </a:r>
            <a:r>
              <a:rPr lang="en-US" dirty="0" smtClean="0"/>
              <a:t> and </a:t>
            </a:r>
            <a:r>
              <a:rPr lang="en-US" b="1" dirty="0" smtClean="0"/>
              <a:t>sum</a:t>
            </a:r>
            <a:endParaRPr lang="en-US" dirty="0" smtClean="0"/>
          </a:p>
          <a:p>
            <a:pPr>
              <a:buNone/>
            </a:pPr>
            <a:r>
              <a:rPr lang="en-US" dirty="0" smtClean="0"/>
              <a:t>Step 3- Read the value of </a:t>
            </a:r>
            <a:r>
              <a:rPr lang="en-US" b="1" dirty="0" err="1" smtClean="0"/>
              <a:t>x,y</a:t>
            </a:r>
            <a:r>
              <a:rPr lang="en-US" dirty="0" smtClean="0"/>
              <a:t> and </a:t>
            </a:r>
            <a:r>
              <a:rPr lang="en-US" b="1" dirty="0" smtClean="0"/>
              <a:t>z</a:t>
            </a:r>
            <a:endParaRPr lang="en-US" dirty="0" smtClean="0"/>
          </a:p>
          <a:p>
            <a:pPr>
              <a:buNone/>
            </a:pPr>
            <a:r>
              <a:rPr lang="en-US" dirty="0" smtClean="0"/>
              <a:t>Step 4- Add </a:t>
            </a:r>
            <a:r>
              <a:rPr lang="en-US" b="1" dirty="0" err="1" smtClean="0"/>
              <a:t>x,y</a:t>
            </a:r>
            <a:r>
              <a:rPr lang="en-US" dirty="0" smtClean="0"/>
              <a:t> and </a:t>
            </a:r>
            <a:r>
              <a:rPr lang="en-US" b="1" dirty="0" smtClean="0"/>
              <a:t>z</a:t>
            </a:r>
            <a:endParaRPr lang="en-US" dirty="0" smtClean="0"/>
          </a:p>
          <a:p>
            <a:pPr>
              <a:buNone/>
            </a:pPr>
            <a:r>
              <a:rPr lang="en-US" dirty="0" smtClean="0"/>
              <a:t>Step 5-Store the output of Step 4 in </a:t>
            </a:r>
            <a:r>
              <a:rPr lang="en-US" b="1" dirty="0" smtClean="0"/>
              <a:t>sum</a:t>
            </a:r>
            <a:endParaRPr lang="en-US" dirty="0" smtClean="0"/>
          </a:p>
          <a:p>
            <a:pPr>
              <a:buNone/>
            </a:pPr>
            <a:r>
              <a:rPr lang="en-US" dirty="0" smtClean="0"/>
              <a:t>Step 6-Print </a:t>
            </a:r>
            <a:r>
              <a:rPr lang="en-US" b="1" dirty="0" smtClean="0"/>
              <a:t>sum</a:t>
            </a:r>
            <a:endParaRPr lang="en-US" dirty="0" smtClean="0"/>
          </a:p>
          <a:p>
            <a:pPr>
              <a:buNone/>
            </a:pPr>
            <a:r>
              <a:rPr lang="en-US" dirty="0" smtClean="0"/>
              <a:t>Step 7- STOP</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endParaRPr lang="en-US" dirty="0"/>
          </a:p>
        </p:txBody>
      </p:sp>
      <p:sp>
        <p:nvSpPr>
          <p:cNvPr id="3" name="Content Placeholder 2"/>
          <p:cNvSpPr>
            <a:spLocks noGrp="1"/>
          </p:cNvSpPr>
          <p:nvPr>
            <p:ph idx="1"/>
          </p:nvPr>
        </p:nvSpPr>
        <p:spPr>
          <a:xfrm>
            <a:off x="457200" y="1295400"/>
            <a:ext cx="8229600" cy="5029200"/>
          </a:xfrm>
        </p:spPr>
        <p:txBody>
          <a:bodyPr>
            <a:normAutofit lnSpcReduction="10000"/>
          </a:bodyPr>
          <a:lstStyle/>
          <a:p>
            <a:pPr>
              <a:buNone/>
            </a:pPr>
            <a:r>
              <a:rPr lang="en-US" b="1" dirty="0" smtClean="0"/>
              <a:t>Example 2:</a:t>
            </a:r>
            <a:r>
              <a:rPr lang="en-US" dirty="0" smtClean="0"/>
              <a:t> Design an algorithm to find the factorial of a number and print it.</a:t>
            </a:r>
          </a:p>
          <a:p>
            <a:pPr>
              <a:buNone/>
            </a:pPr>
            <a:r>
              <a:rPr lang="en-US" dirty="0" smtClean="0"/>
              <a:t>Step 1-START</a:t>
            </a:r>
          </a:p>
          <a:p>
            <a:pPr>
              <a:buNone/>
            </a:pPr>
            <a:r>
              <a:rPr lang="en-US" dirty="0" smtClean="0"/>
              <a:t>Step 2- Declare variables </a:t>
            </a:r>
            <a:r>
              <a:rPr lang="en-US" b="1" dirty="0" smtClean="0"/>
              <a:t>fact, num</a:t>
            </a:r>
            <a:r>
              <a:rPr lang="en-US" dirty="0" smtClean="0"/>
              <a:t> and </a:t>
            </a:r>
            <a:r>
              <a:rPr lang="en-US" b="1" dirty="0" err="1" smtClean="0"/>
              <a:t>i</a:t>
            </a:r>
            <a:endParaRPr lang="en-US" dirty="0" smtClean="0"/>
          </a:p>
          <a:p>
            <a:pPr>
              <a:buNone/>
            </a:pPr>
            <a:r>
              <a:rPr lang="en-US" dirty="0" smtClean="0"/>
              <a:t>Step 3- Initialize variables as: </a:t>
            </a:r>
            <a:r>
              <a:rPr lang="en-US" b="1" dirty="0" smtClean="0"/>
              <a:t>fact-&gt;1</a:t>
            </a:r>
            <a:r>
              <a:rPr lang="en-US" dirty="0" smtClean="0"/>
              <a:t> and </a:t>
            </a:r>
            <a:r>
              <a:rPr lang="en-US" b="1" dirty="0" err="1" smtClean="0"/>
              <a:t>i</a:t>
            </a:r>
            <a:r>
              <a:rPr lang="en-US" b="1" dirty="0" smtClean="0"/>
              <a:t>-&gt;1</a:t>
            </a:r>
            <a:endParaRPr lang="en-US" dirty="0" smtClean="0"/>
          </a:p>
          <a:p>
            <a:pPr>
              <a:buNone/>
            </a:pPr>
            <a:r>
              <a:rPr lang="en-US" dirty="0" smtClean="0"/>
              <a:t>Step 4- Read the value of </a:t>
            </a:r>
            <a:r>
              <a:rPr lang="en-US" b="1" dirty="0" smtClean="0"/>
              <a:t>num</a:t>
            </a:r>
            <a:endParaRPr lang="en-US" dirty="0" smtClean="0"/>
          </a:p>
          <a:p>
            <a:pPr>
              <a:buNone/>
            </a:pPr>
            <a:r>
              <a:rPr lang="en-US" dirty="0" smtClean="0"/>
              <a:t>Step 5-Repeat the steps until </a:t>
            </a:r>
            <a:r>
              <a:rPr lang="en-US" b="1" dirty="0" smtClean="0"/>
              <a:t>num=</a:t>
            </a:r>
            <a:r>
              <a:rPr lang="en-US" b="1" dirty="0" err="1" smtClean="0"/>
              <a:t>i</a:t>
            </a:r>
            <a:endParaRPr lang="en-US" dirty="0" smtClean="0"/>
          </a:p>
          <a:p>
            <a:pPr>
              <a:buNone/>
            </a:pPr>
            <a:r>
              <a:rPr lang="en-US" dirty="0" smtClean="0"/>
              <a:t>5.1- </a:t>
            </a:r>
            <a:r>
              <a:rPr lang="en-US" b="1" dirty="0" smtClean="0"/>
              <a:t>fact-&gt;fact*</a:t>
            </a:r>
            <a:r>
              <a:rPr lang="en-US" b="1" dirty="0" err="1" smtClean="0"/>
              <a:t>i</a:t>
            </a:r>
            <a:endParaRPr lang="en-US" dirty="0" smtClean="0"/>
          </a:p>
          <a:p>
            <a:pPr>
              <a:buNone/>
            </a:pPr>
            <a:r>
              <a:rPr lang="en-US" dirty="0" smtClean="0"/>
              <a:t>5.2- </a:t>
            </a:r>
            <a:r>
              <a:rPr lang="en-US" b="1" dirty="0" err="1" smtClean="0"/>
              <a:t>i</a:t>
            </a:r>
            <a:r>
              <a:rPr lang="en-US" b="1" dirty="0" smtClean="0"/>
              <a:t>-&gt;i+1</a:t>
            </a:r>
            <a:endParaRPr lang="en-US" dirty="0" smtClean="0"/>
          </a:p>
          <a:p>
            <a:pPr>
              <a:buNone/>
            </a:pPr>
            <a:r>
              <a:rPr lang="en-US" dirty="0" smtClean="0"/>
              <a:t>Step 6- Print </a:t>
            </a:r>
            <a:r>
              <a:rPr lang="en-US" b="1" dirty="0" smtClean="0"/>
              <a:t>fact</a:t>
            </a:r>
            <a:endParaRPr lang="en-US" dirty="0" smtClean="0"/>
          </a:p>
          <a:p>
            <a:pPr>
              <a:buNone/>
            </a:pPr>
            <a:r>
              <a:rPr lang="en-US" dirty="0" smtClean="0"/>
              <a:t>Step 7- STOP</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Time Complexity</a:t>
            </a:r>
            <a:endParaRPr lang="en-US" dirty="0"/>
          </a:p>
        </p:txBody>
      </p:sp>
      <p:sp>
        <p:nvSpPr>
          <p:cNvPr id="3" name="Content Placeholder 2"/>
          <p:cNvSpPr>
            <a:spLocks noGrp="1"/>
          </p:cNvSpPr>
          <p:nvPr>
            <p:ph idx="1"/>
          </p:nvPr>
        </p:nvSpPr>
        <p:spPr/>
        <p:txBody>
          <a:bodyPr/>
          <a:lstStyle/>
          <a:p>
            <a:pPr>
              <a:buNone/>
            </a:pPr>
            <a:r>
              <a:rPr lang="en-US" b="1" dirty="0" smtClean="0"/>
              <a:t>What is Time Complexity?</a:t>
            </a:r>
          </a:p>
          <a:p>
            <a:pPr>
              <a:buNone/>
            </a:pPr>
            <a:endParaRPr lang="en-US" dirty="0" smtClean="0"/>
          </a:p>
          <a:p>
            <a:pPr>
              <a:buNone/>
            </a:pPr>
            <a:r>
              <a:rPr lang="en-US" dirty="0" smtClean="0"/>
              <a:t>Time complexity can be defined as the amount of time taken by an algorithm to execute each statement of code of an algorithm till its completion with respect to the function of the length of the input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Asymptotic Notations</a:t>
            </a:r>
            <a:endParaRPr lang="en-US" dirty="0"/>
          </a:p>
        </p:txBody>
      </p:sp>
      <p:sp>
        <p:nvSpPr>
          <p:cNvPr id="3" name="Content Placeholder 2"/>
          <p:cNvSpPr>
            <a:spLocks noGrp="1"/>
          </p:cNvSpPr>
          <p:nvPr>
            <p:ph idx="1"/>
          </p:nvPr>
        </p:nvSpPr>
        <p:spPr>
          <a:xfrm>
            <a:off x="457200" y="1295400"/>
            <a:ext cx="8229600" cy="5029200"/>
          </a:xfrm>
        </p:spPr>
        <p:txBody>
          <a:bodyPr>
            <a:normAutofit fontScale="85000" lnSpcReduction="20000"/>
          </a:bodyPr>
          <a:lstStyle/>
          <a:p>
            <a:r>
              <a:rPr lang="en-US" b="1" dirty="0" smtClean="0"/>
              <a:t>Big O(expression)</a:t>
            </a:r>
            <a:r>
              <a:rPr lang="en-US" dirty="0" smtClean="0"/>
              <a:t>: The </a:t>
            </a:r>
            <a:r>
              <a:rPr lang="en-US" b="1" dirty="0" smtClean="0"/>
              <a:t>Big-O</a:t>
            </a:r>
            <a:r>
              <a:rPr lang="en-US" dirty="0" smtClean="0"/>
              <a:t> notation is used to define if the set of functions is going to grow slower than or at the same rate with respect to the expression. This is how we define the worst case of an algorithm's time complexity. This also elaborates on the </a:t>
            </a:r>
            <a:r>
              <a:rPr lang="en-US" dirty="0" err="1" smtClean="0"/>
              <a:t>the</a:t>
            </a:r>
            <a:r>
              <a:rPr lang="en-US" dirty="0" smtClean="0"/>
              <a:t> maximum amount of time required by an algorithm considering all input values.</a:t>
            </a:r>
          </a:p>
          <a:p>
            <a:r>
              <a:rPr lang="en-US" b="1" dirty="0" smtClean="0"/>
              <a:t>Omega(expression)</a:t>
            </a:r>
            <a:r>
              <a:rPr lang="en-US" dirty="0" smtClean="0"/>
              <a:t> The Omega notation is used to define if the set of functions is going to grow faster than or at the same rate with respect to the expression. This is how we define the best case of an algorithm's time complexity. This also elaborates on the </a:t>
            </a:r>
            <a:r>
              <a:rPr lang="en-US" dirty="0" err="1" smtClean="0"/>
              <a:t>the</a:t>
            </a:r>
            <a:r>
              <a:rPr lang="en-US" dirty="0" smtClean="0"/>
              <a:t> minimum amount of time required by an algorithm considering all input values.</a:t>
            </a:r>
          </a:p>
          <a:p>
            <a:r>
              <a:rPr lang="en-US" b="1" dirty="0" smtClean="0"/>
              <a:t>Theta(expression)</a:t>
            </a:r>
            <a:r>
              <a:rPr lang="en-US" dirty="0" smtClean="0"/>
              <a:t> The Theta notation is used to define consist if the set of functions is going to lie in both O(expression) and Omega(expression). This is how we define the average case of an algorithm's time complexity. This also elaborates average bound of an algorithm.</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import java.io.*;</a:t>
            </a:r>
          </a:p>
          <a:p>
            <a:pPr>
              <a:buNone/>
            </a:pPr>
            <a:endParaRPr lang="en-US" dirty="0" smtClean="0"/>
          </a:p>
          <a:p>
            <a:pPr>
              <a:buNone/>
            </a:pPr>
            <a:r>
              <a:rPr lang="en-US" dirty="0" smtClean="0"/>
              <a:t>class  </a:t>
            </a:r>
            <a:r>
              <a:rPr lang="en-US" dirty="0" smtClean="0"/>
              <a:t>Main{</a:t>
            </a:r>
            <a:endParaRPr lang="en-US" dirty="0" smtClean="0"/>
          </a:p>
          <a:p>
            <a:pPr>
              <a:buNone/>
            </a:pPr>
            <a:r>
              <a:rPr lang="en-US" dirty="0" smtClean="0"/>
              <a:t>	public static void main(String[] </a:t>
            </a:r>
            <a:r>
              <a:rPr lang="en-US" dirty="0" err="1" smtClean="0"/>
              <a:t>args</a:t>
            </a:r>
            <a:r>
              <a:rPr lang="en-US" dirty="0" smtClean="0"/>
              <a:t>)</a:t>
            </a:r>
          </a:p>
          <a:p>
            <a:pPr>
              <a:buNone/>
            </a:pPr>
            <a:r>
              <a:rPr lang="en-US" dirty="0" smtClean="0"/>
              <a:t>	{</a:t>
            </a:r>
          </a:p>
          <a:p>
            <a:pPr>
              <a:buNone/>
            </a:pPr>
            <a:r>
              <a:rPr lang="en-US" dirty="0" smtClean="0"/>
              <a:t>		</a:t>
            </a:r>
            <a:r>
              <a:rPr lang="en-US" dirty="0" err="1" smtClean="0"/>
              <a:t>System.out.print</a:t>
            </a:r>
            <a:r>
              <a:rPr lang="en-US" dirty="0" smtClean="0"/>
              <a:t>("Hello World");</a:t>
            </a:r>
          </a:p>
          <a:p>
            <a:pPr>
              <a:buNone/>
            </a:pPr>
            <a:r>
              <a:rPr lang="en-US" dirty="0" smtClean="0"/>
              <a:t>	}</a:t>
            </a:r>
          </a:p>
          <a:p>
            <a:pPr>
              <a:buNone/>
            </a:pPr>
            <a:r>
              <a:rPr lang="en-US" dirty="0" smtClean="0"/>
              <a:t>}</a:t>
            </a:r>
          </a:p>
          <a:p>
            <a:pPr>
              <a:buNone/>
            </a:pPr>
            <a:endParaRPr lang="en-US" dirty="0" smtClean="0"/>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smtClean="0"/>
              <a:t>class </a:t>
            </a:r>
            <a:r>
              <a:rPr lang="en-US" dirty="0" smtClean="0"/>
              <a:t> Test{</a:t>
            </a:r>
            <a:endParaRPr lang="en-US" dirty="0" smtClean="0"/>
          </a:p>
          <a:p>
            <a:endParaRPr lang="en-US" dirty="0" smtClean="0"/>
          </a:p>
          <a:p>
            <a:pPr>
              <a:buNone/>
            </a:pPr>
            <a:r>
              <a:rPr lang="en-US" dirty="0" smtClean="0"/>
              <a:t>	public static void main(String[] </a:t>
            </a:r>
            <a:r>
              <a:rPr lang="en-US" dirty="0" err="1" smtClean="0"/>
              <a:t>args</a:t>
            </a:r>
            <a:r>
              <a:rPr lang="en-US" dirty="0" smtClean="0"/>
              <a:t>)</a:t>
            </a:r>
          </a:p>
          <a:p>
            <a:pPr>
              <a:buNone/>
            </a:pPr>
            <a:r>
              <a:rPr lang="en-US" dirty="0" smtClean="0"/>
              <a:t>	{</a:t>
            </a:r>
          </a:p>
          <a:p>
            <a:pPr>
              <a:buNone/>
            </a:pPr>
            <a:r>
              <a:rPr lang="en-US" dirty="0" smtClean="0"/>
              <a:t>		</a:t>
            </a:r>
            <a:r>
              <a:rPr lang="en-US" dirty="0" err="1" smtClean="0"/>
              <a:t>int</a:t>
            </a:r>
            <a:r>
              <a:rPr lang="en-US" dirty="0" smtClean="0"/>
              <a:t> </a:t>
            </a:r>
            <a:r>
              <a:rPr lang="en-US" dirty="0" err="1" smtClean="0"/>
              <a:t>i</a:t>
            </a:r>
            <a:r>
              <a:rPr lang="en-US" dirty="0" smtClean="0"/>
              <a:t>, n = 8;</a:t>
            </a:r>
          </a:p>
          <a:p>
            <a:pPr>
              <a:buNone/>
            </a:pPr>
            <a:r>
              <a:rPr lang="en-US" dirty="0" smtClean="0"/>
              <a:t>		for (</a:t>
            </a:r>
            <a:r>
              <a:rPr lang="en-US" dirty="0" err="1" smtClean="0"/>
              <a:t>i</a:t>
            </a:r>
            <a:r>
              <a:rPr lang="en-US" dirty="0" smtClean="0"/>
              <a:t> = 1; </a:t>
            </a:r>
            <a:r>
              <a:rPr lang="en-US" dirty="0" err="1" smtClean="0"/>
              <a:t>i</a:t>
            </a:r>
            <a:r>
              <a:rPr lang="en-US" dirty="0" smtClean="0"/>
              <a:t> &lt;= n; </a:t>
            </a:r>
            <a:r>
              <a:rPr lang="en-US" dirty="0" err="1" smtClean="0"/>
              <a:t>i</a:t>
            </a:r>
            <a:r>
              <a:rPr lang="en-US" dirty="0" smtClean="0"/>
              <a:t>++) {</a:t>
            </a:r>
          </a:p>
          <a:p>
            <a:pPr>
              <a:buNone/>
            </a:pPr>
            <a:r>
              <a:rPr lang="en-US" dirty="0" smtClean="0"/>
              <a:t>			</a:t>
            </a:r>
            <a:r>
              <a:rPr lang="en-US" dirty="0" err="1" smtClean="0"/>
              <a:t>System.out.printf</a:t>
            </a:r>
            <a:r>
              <a:rPr lang="en-US" dirty="0" smtClean="0"/>
              <a:t>("Hello World !!!\n");</a:t>
            </a:r>
          </a:p>
          <a:p>
            <a:pPr>
              <a:buNone/>
            </a:pPr>
            <a:r>
              <a:rPr lang="en-US" dirty="0" smtClean="0"/>
              <a:t>		}</a:t>
            </a:r>
          </a:p>
          <a:p>
            <a:pPr>
              <a:buNone/>
            </a:pPr>
            <a:r>
              <a:rPr lang="en-US" dirty="0" smtClean="0"/>
              <a:t>	}</a:t>
            </a:r>
          </a:p>
          <a:p>
            <a:pPr>
              <a:buNone/>
            </a:pPr>
            <a:r>
              <a:rPr lang="en-US" dirty="0" smtClean="0"/>
              <a:t>}</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b="1" dirty="0" smtClean="0"/>
              <a:t>Basic Terminology</a:t>
            </a:r>
            <a:endParaRPr lang="en-US" b="1" dirty="0"/>
          </a:p>
        </p:txBody>
      </p:sp>
      <p:sp>
        <p:nvSpPr>
          <p:cNvPr id="3" name="Content Placeholder 2"/>
          <p:cNvSpPr>
            <a:spLocks noGrp="1"/>
          </p:cNvSpPr>
          <p:nvPr>
            <p:ph idx="1"/>
          </p:nvPr>
        </p:nvSpPr>
        <p:spPr>
          <a:xfrm>
            <a:off x="457200" y="1219200"/>
            <a:ext cx="8229600" cy="5105400"/>
          </a:xfrm>
        </p:spPr>
        <p:txBody>
          <a:bodyPr/>
          <a:lstStyle/>
          <a:p>
            <a:pPr>
              <a:buNone/>
            </a:pPr>
            <a:r>
              <a:rPr lang="en-US" b="1" dirty="0" smtClean="0"/>
              <a:t>Data</a:t>
            </a:r>
            <a:r>
              <a:rPr lang="en-US" dirty="0" smtClean="0"/>
              <a:t> </a:t>
            </a:r>
            <a:endParaRPr lang="en-US" dirty="0" smtClean="0"/>
          </a:p>
          <a:p>
            <a:r>
              <a:rPr lang="en-US" dirty="0" smtClean="0"/>
              <a:t> </a:t>
            </a:r>
            <a:r>
              <a:rPr lang="en-US" dirty="0" smtClean="0"/>
              <a:t>represents an atomic value or collection of facts that could lead to contextual information </a:t>
            </a:r>
            <a:r>
              <a:rPr lang="en-US" dirty="0" smtClean="0"/>
              <a:t>.</a:t>
            </a:r>
          </a:p>
          <a:p>
            <a:endParaRPr lang="en-US" dirty="0" smtClean="0"/>
          </a:p>
          <a:p>
            <a:pPr>
              <a:buNone/>
            </a:pPr>
            <a:r>
              <a:rPr lang="en-US" dirty="0" smtClean="0"/>
              <a:t>e.g. a unit value 40 or a collection such as [(35, 19), (35, 18), (30, 18), (29, 18), (29, 17)] doesn't make sense in isolation but are referred to as data nonetheless</a:t>
            </a:r>
            <a:r>
              <a:rPr lang="en-US" dirty="0" smtClean="0"/>
              <a:t>.</a:t>
            </a:r>
          </a:p>
          <a:p>
            <a:pPr>
              <a:buNone/>
            </a:pPr>
            <a:endParaRPr lang="en-US" dirty="0" smtClean="0"/>
          </a:p>
          <a:p>
            <a:pPr>
              <a:buNone/>
            </a:pPr>
            <a:r>
              <a:rPr lang="en-US" dirty="0" smtClean="0"/>
              <a:t> It's only when we associate respective contexts like the price of apples per kg. or 5-day temperature forecast, do we harness information out of the raw data.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smtClean="0"/>
              <a:t>Exampme</a:t>
            </a:r>
            <a:r>
              <a:rPr lang="en-US" b="1" dirty="0" smtClean="0"/>
              <a:t> 1</a:t>
            </a:r>
          </a:p>
          <a:p>
            <a:pPr>
              <a:buNone/>
            </a:pPr>
            <a:r>
              <a:rPr lang="en-US" dirty="0" err="1" smtClean="0"/>
              <a:t>int</a:t>
            </a:r>
            <a:r>
              <a:rPr lang="en-US" dirty="0" smtClean="0"/>
              <a:t> sum(</a:t>
            </a:r>
            <a:r>
              <a:rPr lang="en-US" dirty="0" err="1" smtClean="0"/>
              <a:t>int</a:t>
            </a:r>
            <a:r>
              <a:rPr lang="en-US" dirty="0" smtClean="0"/>
              <a:t> a[ ], </a:t>
            </a:r>
            <a:r>
              <a:rPr lang="en-US" dirty="0" err="1" smtClean="0"/>
              <a:t>int</a:t>
            </a:r>
            <a:r>
              <a:rPr lang="en-US" dirty="0" smtClean="0"/>
              <a:t> n) </a:t>
            </a:r>
            <a:r>
              <a:rPr lang="en-US" dirty="0" smtClean="0"/>
              <a:t> // </a:t>
            </a:r>
            <a:r>
              <a:rPr lang="en-US" dirty="0" smtClean="0"/>
              <a:t>n is the size of array </a:t>
            </a:r>
            <a:r>
              <a:rPr lang="en-US" dirty="0" smtClean="0"/>
              <a:t>a</a:t>
            </a:r>
          </a:p>
          <a:p>
            <a:pPr>
              <a:buNone/>
            </a:pPr>
            <a:r>
              <a:rPr lang="en-US" dirty="0" smtClean="0"/>
              <a:t> </a:t>
            </a:r>
            <a:r>
              <a:rPr lang="en-US" dirty="0" smtClean="0"/>
              <a:t>{ </a:t>
            </a:r>
            <a:endParaRPr lang="en-US" dirty="0" smtClean="0"/>
          </a:p>
          <a:p>
            <a:pPr>
              <a:buNone/>
            </a:pPr>
            <a:r>
              <a:rPr lang="en-US" dirty="0" err="1" smtClean="0"/>
              <a:t>int</a:t>
            </a:r>
            <a:r>
              <a:rPr lang="en-US" dirty="0" smtClean="0"/>
              <a:t> </a:t>
            </a:r>
            <a:r>
              <a:rPr lang="en-US" dirty="0" smtClean="0"/>
              <a:t>x=0; </a:t>
            </a:r>
            <a:r>
              <a:rPr lang="en-US" dirty="0" smtClean="0"/>
              <a:t> // </a:t>
            </a:r>
            <a:r>
              <a:rPr lang="en-US" dirty="0" smtClean="0"/>
              <a:t>x takes 4 bits as integer variable </a:t>
            </a:r>
            <a:endParaRPr lang="en-US" dirty="0" smtClean="0"/>
          </a:p>
          <a:p>
            <a:pPr>
              <a:buNone/>
            </a:pPr>
            <a:r>
              <a:rPr lang="en-US" dirty="0" smtClean="0"/>
              <a:t>for </a:t>
            </a:r>
            <a:r>
              <a:rPr lang="en-US" dirty="0" smtClean="0"/>
              <a:t>(</a:t>
            </a:r>
            <a:r>
              <a:rPr lang="en-US" dirty="0" err="1" smtClean="0"/>
              <a:t>int</a:t>
            </a:r>
            <a:r>
              <a:rPr lang="en-US" dirty="0" smtClean="0"/>
              <a:t> </a:t>
            </a:r>
            <a:r>
              <a:rPr lang="en-US" dirty="0" err="1" smtClean="0"/>
              <a:t>i</a:t>
            </a:r>
            <a:r>
              <a:rPr lang="en-US" dirty="0" smtClean="0"/>
              <a:t>=0; </a:t>
            </a:r>
            <a:r>
              <a:rPr lang="en-US" dirty="0" err="1" smtClean="0"/>
              <a:t>i</a:t>
            </a:r>
            <a:r>
              <a:rPr lang="en-US" dirty="0" smtClean="0"/>
              <a:t>&lt;n; </a:t>
            </a:r>
            <a:r>
              <a:rPr lang="en-US" dirty="0" err="1" smtClean="0"/>
              <a:t>i</a:t>
            </a:r>
            <a:r>
              <a:rPr lang="en-US" dirty="0" smtClean="0"/>
              <a:t>++)  </a:t>
            </a:r>
            <a:r>
              <a:rPr lang="en-US" dirty="0" smtClean="0"/>
              <a:t> //</a:t>
            </a:r>
            <a:r>
              <a:rPr lang="en-US" dirty="0" err="1" smtClean="0"/>
              <a:t>i</a:t>
            </a:r>
            <a:r>
              <a:rPr lang="en-US" dirty="0" smtClean="0"/>
              <a:t> </a:t>
            </a:r>
            <a:r>
              <a:rPr lang="en-US" dirty="0" smtClean="0"/>
              <a:t>takes 4 bits as integer variable { x=</a:t>
            </a:r>
            <a:r>
              <a:rPr lang="en-US" dirty="0" err="1" smtClean="0"/>
              <a:t>x+a</a:t>
            </a:r>
            <a:r>
              <a:rPr lang="en-US" dirty="0" smtClean="0"/>
              <a:t>[</a:t>
            </a:r>
            <a:r>
              <a:rPr lang="en-US" dirty="0" err="1" smtClean="0"/>
              <a:t>i</a:t>
            </a:r>
            <a:r>
              <a:rPr lang="en-US" dirty="0" smtClean="0"/>
              <a:t>]; } return x; </a:t>
            </a:r>
            <a:endParaRPr lang="en-US" dirty="0" smtClean="0"/>
          </a:p>
          <a:p>
            <a:pPr>
              <a:buNone/>
            </a:pP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Database</a:t>
            </a:r>
            <a:endParaRPr lang="en-US" dirty="0"/>
          </a:p>
        </p:txBody>
      </p:sp>
      <p:sp>
        <p:nvSpPr>
          <p:cNvPr id="3" name="Content Placeholder 2"/>
          <p:cNvSpPr>
            <a:spLocks noGrp="1"/>
          </p:cNvSpPr>
          <p:nvPr>
            <p:ph idx="1"/>
          </p:nvPr>
        </p:nvSpPr>
        <p:spPr>
          <a:xfrm>
            <a:off x="457200" y="1447800"/>
            <a:ext cx="8229600" cy="4876800"/>
          </a:xfrm>
        </p:spPr>
        <p:txBody>
          <a:bodyPr/>
          <a:lstStyle/>
          <a:p>
            <a:pPr>
              <a:buNone/>
            </a:pPr>
            <a:r>
              <a:rPr lang="en-US" b="1" dirty="0" smtClean="0"/>
              <a:t>Database</a:t>
            </a:r>
            <a:r>
              <a:rPr lang="en-US" dirty="0" smtClean="0"/>
              <a:t> </a:t>
            </a:r>
            <a:endParaRPr lang="en-US" dirty="0" smtClean="0"/>
          </a:p>
          <a:p>
            <a:pPr>
              <a:buNone/>
            </a:pPr>
            <a:endParaRPr lang="en-US" dirty="0" smtClean="0"/>
          </a:p>
          <a:p>
            <a:pPr>
              <a:buNone/>
            </a:pPr>
            <a:r>
              <a:rPr lang="en-US" dirty="0" smtClean="0"/>
              <a:t> </a:t>
            </a:r>
            <a:r>
              <a:rPr lang="en-US" sz="3200" dirty="0" smtClean="0"/>
              <a:t>an organized record of data so as to use it efficiently, nevertheless usually stored in hard disk or permanent memory as opposed to data structures being stored usually in RAM or volatile memory.</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Algorithms</a:t>
            </a:r>
            <a:endParaRPr lang="en-US" dirty="0"/>
          </a:p>
        </p:txBody>
      </p:sp>
      <p:sp>
        <p:nvSpPr>
          <p:cNvPr id="3" name="Content Placeholder 2"/>
          <p:cNvSpPr>
            <a:spLocks noGrp="1"/>
          </p:cNvSpPr>
          <p:nvPr>
            <p:ph idx="1"/>
          </p:nvPr>
        </p:nvSpPr>
        <p:spPr/>
        <p:txBody>
          <a:bodyPr/>
          <a:lstStyle/>
          <a:p>
            <a:r>
              <a:rPr lang="en-US" dirty="0" smtClean="0"/>
              <a:t> </a:t>
            </a:r>
            <a:r>
              <a:rPr lang="en-US" sz="3200" dirty="0" smtClean="0"/>
              <a:t>is a step-by-step set of instructions for doing stuff such as making an omelet, playing rugby, checking primes, and reading this article. From washing machines to self-driving cars to every deterministic action ever taken can be expressed as algorithms</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b="1" dirty="0" smtClean="0"/>
              <a:t>Asymptotic Complexity</a:t>
            </a:r>
            <a:endParaRPr lang="en-US" dirty="0"/>
          </a:p>
        </p:txBody>
      </p:sp>
      <p:sp>
        <p:nvSpPr>
          <p:cNvPr id="3" name="Content Placeholder 2"/>
          <p:cNvSpPr>
            <a:spLocks noGrp="1"/>
          </p:cNvSpPr>
          <p:nvPr>
            <p:ph idx="1"/>
          </p:nvPr>
        </p:nvSpPr>
        <p:spPr/>
        <p:txBody>
          <a:bodyPr/>
          <a:lstStyle/>
          <a:p>
            <a:pPr>
              <a:buNone/>
            </a:pPr>
            <a:r>
              <a:rPr lang="en-US" sz="3200" dirty="0" smtClean="0"/>
              <a:t>determines how fast an algorithm can compute (with respect to input) when </a:t>
            </a:r>
            <a:r>
              <a:rPr lang="en-US" sz="3200" dirty="0" smtClean="0"/>
              <a:t>applied </a:t>
            </a:r>
            <a:r>
              <a:rPr lang="en-US" sz="3200" dirty="0" smtClean="0"/>
              <a:t>over a data </a:t>
            </a:r>
            <a:r>
              <a:rPr lang="en-US" sz="3200" dirty="0" smtClean="0"/>
              <a:t>structure.</a:t>
            </a:r>
          </a:p>
          <a:p>
            <a:pPr>
              <a:buNone/>
            </a:pP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Types of </a:t>
            </a:r>
            <a:r>
              <a:rPr lang="en-US" dirty="0" err="1" smtClean="0"/>
              <a:t>DataStructures</a:t>
            </a:r>
            <a:endParaRPr lang="en-US" dirty="0"/>
          </a:p>
        </p:txBody>
      </p:sp>
      <p:sp>
        <p:nvSpPr>
          <p:cNvPr id="3" name="Content Placeholder 2"/>
          <p:cNvSpPr>
            <a:spLocks noGrp="1"/>
          </p:cNvSpPr>
          <p:nvPr>
            <p:ph idx="1"/>
          </p:nvPr>
        </p:nvSpPr>
        <p:spPr>
          <a:xfrm>
            <a:off x="457200" y="1524000"/>
            <a:ext cx="8229600" cy="4800600"/>
          </a:xfrm>
        </p:spPr>
        <p:txBody>
          <a:bodyPr/>
          <a:lstStyle/>
          <a:p>
            <a:pPr>
              <a:buNone/>
            </a:pPr>
            <a:r>
              <a:rPr lang="en-US" dirty="0" smtClean="0"/>
              <a:t>Data structure are associated with array or a linked list.</a:t>
            </a:r>
          </a:p>
          <a:p>
            <a:pPr>
              <a:buNone/>
            </a:pPr>
            <a:r>
              <a:rPr lang="en-US" dirty="0" smtClean="0"/>
              <a:t>There are two types of Data Structures</a:t>
            </a:r>
          </a:p>
          <a:p>
            <a:pPr>
              <a:buNone/>
            </a:pPr>
            <a:endParaRPr lang="en-US" dirty="0" smtClean="0"/>
          </a:p>
          <a:p>
            <a:pPr marL="514350" indent="-514350">
              <a:buAutoNum type="arabicPeriod"/>
            </a:pPr>
            <a:r>
              <a:rPr lang="en-US" dirty="0" smtClean="0"/>
              <a:t>The primitive Data Structures</a:t>
            </a:r>
          </a:p>
          <a:p>
            <a:pPr marL="514350" indent="-514350">
              <a:buAutoNum type="arabicPeriod"/>
            </a:pPr>
            <a:endParaRPr lang="en-US" dirty="0" smtClean="0"/>
          </a:p>
          <a:p>
            <a:pPr marL="514350" indent="-514350">
              <a:buNone/>
            </a:pPr>
            <a:endParaRPr lang="en-US" dirty="0" smtClean="0"/>
          </a:p>
          <a:p>
            <a:pPr marL="514350" indent="-514350">
              <a:buAutoNum type="arabicPeriod"/>
            </a:pPr>
            <a:r>
              <a:rPr lang="en-US" dirty="0" smtClean="0"/>
              <a:t>Non-primitive Data Structures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descr="C:\Users\Hp\Desktop\ds.PNG"/>
          <p:cNvPicPr>
            <a:picLocks noChangeAspect="1" noChangeArrowheads="1"/>
          </p:cNvPicPr>
          <p:nvPr/>
        </p:nvPicPr>
        <p:blipFill>
          <a:blip r:embed="rId2" cstate="print"/>
          <a:srcRect/>
          <a:stretch>
            <a:fillRect/>
          </a:stretch>
        </p:blipFill>
        <p:spPr bwMode="auto">
          <a:xfrm>
            <a:off x="381000" y="1756490"/>
            <a:ext cx="8305800" cy="456811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Non-Primitive Data Structures</a:t>
            </a:r>
            <a:endParaRPr lang="en-US" dirty="0"/>
          </a:p>
        </p:txBody>
      </p:sp>
      <p:sp>
        <p:nvSpPr>
          <p:cNvPr id="3" name="Content Placeholder 2"/>
          <p:cNvSpPr>
            <a:spLocks noGrp="1"/>
          </p:cNvSpPr>
          <p:nvPr>
            <p:ph idx="1"/>
          </p:nvPr>
        </p:nvSpPr>
        <p:spPr>
          <a:xfrm>
            <a:off x="457200" y="1676400"/>
            <a:ext cx="8229600" cy="4648200"/>
          </a:xfrm>
        </p:spPr>
        <p:txBody>
          <a:bodyPr/>
          <a:lstStyle/>
          <a:p>
            <a:pPr>
              <a:buNone/>
            </a:pPr>
            <a:endParaRPr lang="en-US" dirty="0"/>
          </a:p>
        </p:txBody>
      </p:sp>
      <p:pic>
        <p:nvPicPr>
          <p:cNvPr id="2050" name="Picture 2" descr="C:\Users\Hp\Desktop\ds1.PNG"/>
          <p:cNvPicPr>
            <a:picLocks noChangeAspect="1" noChangeArrowheads="1"/>
          </p:cNvPicPr>
          <p:nvPr/>
        </p:nvPicPr>
        <p:blipFill>
          <a:blip r:embed="rId2" cstate="print"/>
          <a:srcRect/>
          <a:stretch>
            <a:fillRect/>
          </a:stretch>
        </p:blipFill>
        <p:spPr bwMode="auto">
          <a:xfrm>
            <a:off x="533400" y="1771650"/>
            <a:ext cx="7924800" cy="44005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Algorithm</a:t>
            </a:r>
            <a:endParaRPr lang="en-US" dirty="0"/>
          </a:p>
        </p:txBody>
      </p:sp>
      <p:sp>
        <p:nvSpPr>
          <p:cNvPr id="3" name="Content Placeholder 2"/>
          <p:cNvSpPr>
            <a:spLocks noGrp="1"/>
          </p:cNvSpPr>
          <p:nvPr>
            <p:ph idx="1"/>
          </p:nvPr>
        </p:nvSpPr>
        <p:spPr>
          <a:xfrm>
            <a:off x="457200" y="1676400"/>
            <a:ext cx="8229600" cy="4648200"/>
          </a:xfrm>
        </p:spPr>
        <p:txBody>
          <a:bodyPr/>
          <a:lstStyle/>
          <a:p>
            <a:r>
              <a:rPr lang="en-US" dirty="0" smtClean="0"/>
              <a:t>An </a:t>
            </a:r>
            <a:r>
              <a:rPr lang="en-US" dirty="0" smtClean="0"/>
              <a:t>algorithm is defined as a set of rules or a step-by-step procedure that are to be executed in a specific order to get the desired output.</a:t>
            </a:r>
          </a:p>
          <a:p>
            <a:pPr>
              <a:buNone/>
            </a:pPr>
            <a:endParaRPr lang="en-US" dirty="0" smtClean="0"/>
          </a:p>
          <a:p>
            <a:pPr>
              <a:buNone/>
            </a:pPr>
            <a:r>
              <a:rPr lang="en-US" dirty="0" smtClean="0"/>
              <a:t/>
            </a:r>
            <a:br>
              <a:rPr lang="en-US" dirty="0" smtClean="0"/>
            </a:br>
            <a:endParaRPr lang="en-US" dirty="0"/>
          </a:p>
        </p:txBody>
      </p:sp>
      <p:pic>
        <p:nvPicPr>
          <p:cNvPr id="3074" name="Picture 2" descr="C:\Users\Hp\Desktop\ds2.PNG"/>
          <p:cNvPicPr>
            <a:picLocks noChangeAspect="1" noChangeArrowheads="1"/>
          </p:cNvPicPr>
          <p:nvPr/>
        </p:nvPicPr>
        <p:blipFill>
          <a:blip r:embed="rId2" cstate="print"/>
          <a:srcRect/>
          <a:stretch>
            <a:fillRect/>
          </a:stretch>
        </p:blipFill>
        <p:spPr bwMode="auto">
          <a:xfrm>
            <a:off x="762000" y="3200400"/>
            <a:ext cx="7620000" cy="28194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410</TotalTime>
  <Words>234</Words>
  <Application>Microsoft Office PowerPoint</Application>
  <PresentationFormat>On-screen Show (4:3)</PresentationFormat>
  <Paragraphs>106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Algorithms</vt:lpstr>
      <vt:lpstr>Basic Terminology</vt:lpstr>
      <vt:lpstr>Database</vt:lpstr>
      <vt:lpstr>Algorithms</vt:lpstr>
      <vt:lpstr>Asymptotic Complexity</vt:lpstr>
      <vt:lpstr>Types of DataStructures</vt:lpstr>
      <vt:lpstr>Slide 7</vt:lpstr>
      <vt:lpstr>Non-Primitive Data Structures</vt:lpstr>
      <vt:lpstr>Algorithm</vt:lpstr>
      <vt:lpstr>Slide 10</vt:lpstr>
      <vt:lpstr>Characteristics of Algorithm</vt:lpstr>
      <vt:lpstr>Data flow of an Algorithm</vt:lpstr>
      <vt:lpstr>Why do we need Algorithms</vt:lpstr>
      <vt:lpstr>How to write algorithm</vt:lpstr>
      <vt:lpstr>Slide 15</vt:lpstr>
      <vt:lpstr>Time Complexity</vt:lpstr>
      <vt:lpstr>Asymptotic Notations</vt:lpstr>
      <vt:lpstr>Slide 18</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53</cp:revision>
  <dcterms:created xsi:type="dcterms:W3CDTF">2006-08-16T00:00:00Z</dcterms:created>
  <dcterms:modified xsi:type="dcterms:W3CDTF">2022-11-09T10:51:19Z</dcterms:modified>
</cp:coreProperties>
</file>