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21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08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3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6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4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7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1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8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7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42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CF448-96FC-BAE9-F9DA-1547F672C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3072" y="2197510"/>
            <a:ext cx="5705856" cy="184679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b="1" i="0" dirty="0"/>
              <a:t>Lists and Keys</a:t>
            </a:r>
          </a:p>
        </p:txBody>
      </p:sp>
    </p:spTree>
    <p:extLst>
      <p:ext uri="{BB962C8B-B14F-4D97-AF65-F5344CB8AC3E}">
        <p14:creationId xmlns:p14="http://schemas.microsoft.com/office/powerpoint/2010/main" val="785732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C2E33-4666-29C4-1D15-682CAD57F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But when we run this code, we will notice that React also throws a warning.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BB2353-E8F2-D026-0D7C-C22F4D8A7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945" y="3711983"/>
            <a:ext cx="9618868" cy="176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86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28AA5-2A76-FB2D-D832-38CA6451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/>
              <a:t>How do you use Keys in Lists?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FBDF3-D073-607D-876E-E7DB74AC0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Keys help React identify which items have changed (added/removed/re-ordered).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To give a unique identity to every element inside the array, a key is required.</a:t>
            </a:r>
          </a:p>
        </p:txBody>
      </p:sp>
    </p:spTree>
    <p:extLst>
      <p:ext uri="{BB962C8B-B14F-4D97-AF65-F5344CB8AC3E}">
        <p14:creationId xmlns:p14="http://schemas.microsoft.com/office/powerpoint/2010/main" val="3297183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06923-1F77-5B07-0283-98E78636A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-1"/>
            <a:ext cx="10515600" cy="67547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+mj-lt"/>
              </a:rPr>
              <a:t>function</a:t>
            </a:r>
            <a:r>
              <a:rPr lang="en-US" sz="20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+mj-lt"/>
              </a:rPr>
              <a:t>ListComponent</a:t>
            </a:r>
            <a:r>
              <a:rPr lang="en-US" sz="2000" b="0" dirty="0">
                <a:solidFill>
                  <a:srgbClr val="000000"/>
                </a:solidFill>
                <a:effectLst/>
                <a:latin typeface="+mj-lt"/>
              </a:rPr>
              <a:t>() 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+mj-lt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+mj-lt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000" b="0" dirty="0" err="1">
                <a:solidFill>
                  <a:srgbClr val="0070C1"/>
                </a:solidFill>
                <a:effectLst/>
                <a:latin typeface="+mj-lt"/>
              </a:rPr>
              <a:t>listItems</a:t>
            </a:r>
            <a:r>
              <a:rPr lang="en-US" sz="2000" b="0" dirty="0">
                <a:solidFill>
                  <a:srgbClr val="000000"/>
                </a:solidFill>
                <a:effectLst/>
                <a:latin typeface="+mj-lt"/>
              </a:rPr>
              <a:t> = </a:t>
            </a:r>
            <a:r>
              <a:rPr lang="en-US" sz="2000" b="0" dirty="0" err="1">
                <a:solidFill>
                  <a:srgbClr val="0070C1"/>
                </a:solidFill>
                <a:effectLst/>
                <a:latin typeface="+mj-lt"/>
              </a:rPr>
              <a:t>myList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+mj-lt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+mj-lt"/>
              </a:rPr>
              <a:t>map</a:t>
            </a:r>
            <a:r>
              <a:rPr lang="en-US" sz="2000" b="0" dirty="0">
                <a:solidFill>
                  <a:srgbClr val="000000"/>
                </a:solidFill>
                <a:effectLst/>
                <a:latin typeface="+mj-lt"/>
              </a:rPr>
              <a:t>((</a:t>
            </a:r>
            <a:r>
              <a:rPr lang="en-US" sz="2000" b="0" dirty="0">
                <a:solidFill>
                  <a:srgbClr val="001080"/>
                </a:solidFill>
                <a:effectLst/>
                <a:latin typeface="+mj-lt"/>
              </a:rPr>
              <a:t>item</a:t>
            </a:r>
            <a:r>
              <a:rPr lang="en-US" sz="2000" b="0" dirty="0">
                <a:solidFill>
                  <a:srgbClr val="000000"/>
                </a:solidFill>
                <a:effectLst/>
                <a:latin typeface="+mj-lt"/>
              </a:rPr>
              <a:t>) </a:t>
            </a:r>
            <a:r>
              <a:rPr lang="en-US" sz="2000" b="0" dirty="0">
                <a:solidFill>
                  <a:srgbClr val="0000FF"/>
                </a:solidFill>
                <a:effectLst/>
                <a:latin typeface="+mj-lt"/>
              </a:rPr>
              <a:t>=&gt;</a:t>
            </a:r>
            <a:endParaRPr lang="en-US" sz="2000" b="0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+mj-lt"/>
              </a:rPr>
              <a:t>      </a:t>
            </a:r>
            <a:r>
              <a:rPr lang="en-US" sz="2000" b="0" dirty="0">
                <a:solidFill>
                  <a:srgbClr val="800000"/>
                </a:solidFill>
                <a:effectLst/>
                <a:latin typeface="+mj-lt"/>
              </a:rPr>
              <a:t>&lt;li</a:t>
            </a:r>
            <a:r>
              <a:rPr lang="en-US" sz="20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000" b="0" dirty="0">
                <a:solidFill>
                  <a:srgbClr val="E50000"/>
                </a:solidFill>
                <a:effectLst/>
                <a:latin typeface="+mj-lt"/>
              </a:rPr>
              <a:t>key</a:t>
            </a:r>
            <a:r>
              <a:rPr lang="en-US" sz="2000" b="0" dirty="0">
                <a:solidFill>
                  <a:srgbClr val="000000"/>
                </a:solidFill>
                <a:effectLst/>
                <a:latin typeface="+mj-lt"/>
              </a:rPr>
              <a:t>=</a:t>
            </a:r>
            <a:r>
              <a:rPr lang="en-US" sz="2000" b="0" dirty="0">
                <a:solidFill>
                  <a:srgbClr val="0000FF"/>
                </a:solidFill>
                <a:effectLst/>
                <a:latin typeface="+mj-lt"/>
              </a:rPr>
              <a:t>{</a:t>
            </a:r>
            <a:r>
              <a:rPr lang="en-US" sz="2000" b="0" dirty="0">
                <a:solidFill>
                  <a:srgbClr val="001080"/>
                </a:solidFill>
                <a:effectLst/>
                <a:latin typeface="+mj-lt"/>
              </a:rPr>
              <a:t>item</a:t>
            </a:r>
            <a:r>
              <a:rPr lang="en-US" sz="2000" b="0" dirty="0">
                <a:solidFill>
                  <a:srgbClr val="000000"/>
                </a:solidFill>
                <a:effectLst/>
                <a:latin typeface="+mj-lt"/>
              </a:rPr>
              <a:t>.</a:t>
            </a:r>
            <a:r>
              <a:rPr lang="en-US" sz="2000" b="0" dirty="0">
                <a:solidFill>
                  <a:srgbClr val="001080"/>
                </a:solidFill>
                <a:effectLst/>
                <a:latin typeface="+mj-lt"/>
              </a:rPr>
              <a:t>id</a:t>
            </a:r>
            <a:r>
              <a:rPr lang="en-US" sz="2000" b="0" dirty="0">
                <a:solidFill>
                  <a:srgbClr val="0000FF"/>
                </a:solidFill>
                <a:effectLst/>
                <a:latin typeface="+mj-lt"/>
              </a:rPr>
              <a:t>}</a:t>
            </a:r>
            <a:r>
              <a:rPr lang="en-US" sz="2000" b="0" dirty="0">
                <a:solidFill>
                  <a:srgbClr val="800000"/>
                </a:solidFill>
                <a:effectLst/>
                <a:latin typeface="+mj-lt"/>
              </a:rPr>
              <a:t>&gt;</a:t>
            </a:r>
            <a:endParaRPr lang="en-US" sz="2000" b="0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+mj-lt"/>
              </a:rPr>
              <a:t>         </a:t>
            </a:r>
            <a:r>
              <a:rPr lang="en-US" sz="2000" b="0" dirty="0">
                <a:solidFill>
                  <a:srgbClr val="0000FF"/>
                </a:solidFill>
                <a:effectLst/>
                <a:latin typeface="+mj-lt"/>
              </a:rPr>
              <a:t>{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+mj-lt"/>
              </a:rPr>
              <a:t>item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+mj-lt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+mj-lt"/>
              </a:rPr>
              <a:t>value</a:t>
            </a:r>
            <a:r>
              <a:rPr lang="en-US" sz="2000" b="0" dirty="0">
                <a:solidFill>
                  <a:srgbClr val="0000FF"/>
                </a:solidFill>
                <a:effectLst/>
                <a:latin typeface="+mj-lt"/>
              </a:rPr>
              <a:t>}</a:t>
            </a:r>
            <a:endParaRPr lang="en-US" sz="2000" b="0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+mj-lt"/>
              </a:rPr>
              <a:t>       </a:t>
            </a:r>
            <a:r>
              <a:rPr lang="en-US" sz="2000" b="0" dirty="0">
                <a:solidFill>
                  <a:srgbClr val="800000"/>
                </a:solidFill>
                <a:effectLst/>
                <a:latin typeface="+mj-lt"/>
              </a:rPr>
              <a:t>&lt;/li&gt;</a:t>
            </a:r>
            <a:endParaRPr lang="en-US" sz="2000" b="0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+mj-lt"/>
              </a:rPr>
              <a:t>    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+mj-lt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+mj-lt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latin typeface="+mj-lt"/>
              </a:rPr>
              <a:t> (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+mj-lt"/>
              </a:rPr>
              <a:t>      </a:t>
            </a:r>
            <a:r>
              <a:rPr lang="en-US" sz="2000" b="0" dirty="0">
                <a:solidFill>
                  <a:srgbClr val="800000"/>
                </a:solidFill>
                <a:effectLst/>
                <a:latin typeface="+mj-lt"/>
              </a:rPr>
              <a:t>&lt;</a:t>
            </a:r>
            <a:r>
              <a:rPr lang="en-US" sz="2000" b="0" dirty="0" err="1">
                <a:solidFill>
                  <a:srgbClr val="800000"/>
                </a:solidFill>
                <a:effectLst/>
                <a:latin typeface="+mj-lt"/>
              </a:rPr>
              <a:t>ul</a:t>
            </a:r>
            <a:r>
              <a:rPr lang="en-US" sz="2000" b="0" dirty="0">
                <a:solidFill>
                  <a:srgbClr val="800000"/>
                </a:solidFill>
                <a:effectLst/>
                <a:latin typeface="+mj-lt"/>
              </a:rPr>
              <a:t>&gt;</a:t>
            </a:r>
            <a:r>
              <a:rPr lang="en-US" sz="2000" b="0" dirty="0">
                <a:solidFill>
                  <a:srgbClr val="0000FF"/>
                </a:solidFill>
                <a:effectLst/>
                <a:latin typeface="+mj-lt"/>
              </a:rPr>
              <a:t>{</a:t>
            </a:r>
            <a:r>
              <a:rPr lang="en-US" sz="2000" b="0" dirty="0" err="1">
                <a:solidFill>
                  <a:srgbClr val="0070C1"/>
                </a:solidFill>
                <a:effectLst/>
                <a:latin typeface="+mj-lt"/>
              </a:rPr>
              <a:t>listItems</a:t>
            </a:r>
            <a:r>
              <a:rPr lang="en-US" sz="2000" b="0" dirty="0">
                <a:solidFill>
                  <a:srgbClr val="0000FF"/>
                </a:solidFill>
                <a:effectLst/>
                <a:latin typeface="+mj-lt"/>
              </a:rPr>
              <a:t>}</a:t>
            </a:r>
            <a:r>
              <a:rPr lang="en-US" sz="2000" b="0" dirty="0">
                <a:solidFill>
                  <a:srgbClr val="800000"/>
                </a:solidFill>
                <a:effectLst/>
                <a:latin typeface="+mj-lt"/>
              </a:rPr>
              <a:t>&lt;/</a:t>
            </a:r>
            <a:r>
              <a:rPr lang="en-US" sz="2000" b="0" dirty="0" err="1">
                <a:solidFill>
                  <a:srgbClr val="800000"/>
                </a:solidFill>
                <a:effectLst/>
                <a:latin typeface="+mj-lt"/>
              </a:rPr>
              <a:t>ul</a:t>
            </a:r>
            <a:r>
              <a:rPr lang="en-US" sz="2000" b="0" dirty="0">
                <a:solidFill>
                  <a:srgbClr val="800000"/>
                </a:solidFill>
                <a:effectLst/>
                <a:latin typeface="+mj-lt"/>
              </a:rPr>
              <a:t>&gt;</a:t>
            </a:r>
            <a:endParaRPr lang="en-US" sz="2000" b="0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+mj-lt"/>
              </a:rPr>
              <a:t>    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+mj-lt"/>
              </a:rPr>
              <a:t>  }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+mj-lt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+mj-lt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000" b="0" dirty="0" err="1">
                <a:solidFill>
                  <a:srgbClr val="0070C1"/>
                </a:solidFill>
                <a:effectLst/>
                <a:latin typeface="+mj-lt"/>
              </a:rPr>
              <a:t>myList</a:t>
            </a:r>
            <a:r>
              <a:rPr lang="en-US" sz="2000" b="0" dirty="0">
                <a:solidFill>
                  <a:srgbClr val="000000"/>
                </a:solidFill>
                <a:effectLst/>
                <a:latin typeface="+mj-lt"/>
              </a:rPr>
              <a:t> = [{</a:t>
            </a:r>
            <a:r>
              <a:rPr lang="en-US" sz="2000" b="0" dirty="0">
                <a:solidFill>
                  <a:srgbClr val="001080"/>
                </a:solidFill>
                <a:effectLst/>
                <a:latin typeface="+mj-lt"/>
              </a:rPr>
              <a:t>id:</a:t>
            </a:r>
            <a:r>
              <a:rPr lang="en-US" sz="20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+mj-lt"/>
              </a:rPr>
              <a:t>'a'</a:t>
            </a:r>
            <a:r>
              <a:rPr lang="en-US" sz="2000" b="0" dirty="0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n-US" sz="2000" b="0" dirty="0">
                <a:solidFill>
                  <a:srgbClr val="001080"/>
                </a:solidFill>
                <a:effectLst/>
                <a:latin typeface="+mj-lt"/>
              </a:rPr>
              <a:t>value:</a:t>
            </a:r>
            <a:r>
              <a:rPr lang="en-US" sz="20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+mj-lt"/>
              </a:rPr>
              <a:t>'apple'</a:t>
            </a:r>
            <a:r>
              <a:rPr lang="en-US" sz="2000" b="0" dirty="0">
                <a:solidFill>
                  <a:srgbClr val="000000"/>
                </a:solidFill>
                <a:effectLst/>
                <a:latin typeface="+mj-lt"/>
              </a:rPr>
              <a:t>},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+mj-lt"/>
              </a:rPr>
              <a:t>                  {</a:t>
            </a:r>
            <a:r>
              <a:rPr lang="en-US" sz="2000" b="0" dirty="0">
                <a:solidFill>
                  <a:srgbClr val="001080"/>
                </a:solidFill>
                <a:effectLst/>
                <a:latin typeface="+mj-lt"/>
              </a:rPr>
              <a:t>id:</a:t>
            </a:r>
            <a:r>
              <a:rPr lang="en-US" sz="20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+mj-lt"/>
              </a:rPr>
              <a:t>'b'</a:t>
            </a:r>
            <a:r>
              <a:rPr lang="en-US" sz="2000" b="0" dirty="0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n-US" sz="2000" b="0" dirty="0">
                <a:solidFill>
                  <a:srgbClr val="001080"/>
                </a:solidFill>
                <a:effectLst/>
                <a:latin typeface="+mj-lt"/>
              </a:rPr>
              <a:t>value:</a:t>
            </a:r>
            <a:r>
              <a:rPr lang="en-US" sz="20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+mj-lt"/>
              </a:rPr>
              <a:t>'orange'</a:t>
            </a:r>
            <a:r>
              <a:rPr lang="en-US" sz="2000" b="0" dirty="0">
                <a:solidFill>
                  <a:srgbClr val="000000"/>
                </a:solidFill>
                <a:effectLst/>
                <a:latin typeface="+mj-lt"/>
              </a:rPr>
              <a:t>}, 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+mj-lt"/>
              </a:rPr>
              <a:t>                  {</a:t>
            </a:r>
            <a:r>
              <a:rPr lang="en-US" sz="2000" b="0" dirty="0">
                <a:solidFill>
                  <a:srgbClr val="001080"/>
                </a:solidFill>
                <a:effectLst/>
                <a:latin typeface="+mj-lt"/>
              </a:rPr>
              <a:t>id:</a:t>
            </a:r>
            <a:r>
              <a:rPr lang="en-US" sz="20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+mj-lt"/>
              </a:rPr>
              <a:t>'c'</a:t>
            </a:r>
            <a:r>
              <a:rPr lang="en-US" sz="2000" b="0" dirty="0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n-US" sz="2000" b="0" dirty="0">
                <a:solidFill>
                  <a:srgbClr val="001080"/>
                </a:solidFill>
                <a:effectLst/>
                <a:latin typeface="+mj-lt"/>
              </a:rPr>
              <a:t>value:</a:t>
            </a:r>
            <a:r>
              <a:rPr lang="en-US" sz="20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+mj-lt"/>
              </a:rPr>
              <a:t>'strawberry'</a:t>
            </a:r>
            <a:r>
              <a:rPr lang="en-US" sz="2000" b="0" dirty="0">
                <a:solidFill>
                  <a:srgbClr val="000000"/>
                </a:solidFill>
                <a:effectLst/>
                <a:latin typeface="+mj-lt"/>
              </a:rPr>
              <a:t>},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+mj-lt"/>
              </a:rPr>
              <a:t>                  {</a:t>
            </a:r>
            <a:r>
              <a:rPr lang="en-US" sz="2000" b="0" dirty="0">
                <a:solidFill>
                  <a:srgbClr val="001080"/>
                </a:solidFill>
                <a:effectLst/>
                <a:latin typeface="+mj-lt"/>
              </a:rPr>
              <a:t>id:</a:t>
            </a:r>
            <a:r>
              <a:rPr lang="en-US" sz="20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+mj-lt"/>
              </a:rPr>
              <a:t>'d'</a:t>
            </a:r>
            <a:r>
              <a:rPr lang="en-US" sz="2000" b="0" dirty="0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n-US" sz="2000" b="0" dirty="0">
                <a:solidFill>
                  <a:srgbClr val="001080"/>
                </a:solidFill>
                <a:effectLst/>
                <a:latin typeface="+mj-lt"/>
              </a:rPr>
              <a:t>value:</a:t>
            </a:r>
            <a:r>
              <a:rPr lang="en-US" sz="20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+mj-lt"/>
              </a:rPr>
              <a:t>'blueberry'</a:t>
            </a:r>
            <a:r>
              <a:rPr lang="en-US" sz="2000" b="0" dirty="0">
                <a:solidFill>
                  <a:srgbClr val="000000"/>
                </a:solidFill>
                <a:effectLst/>
                <a:latin typeface="+mj-lt"/>
              </a:rPr>
              <a:t>}, 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+mj-lt"/>
              </a:rPr>
              <a:t>                  {</a:t>
            </a:r>
            <a:r>
              <a:rPr lang="en-US" sz="2000" b="0" dirty="0">
                <a:solidFill>
                  <a:srgbClr val="001080"/>
                </a:solidFill>
                <a:effectLst/>
                <a:latin typeface="+mj-lt"/>
              </a:rPr>
              <a:t>id:</a:t>
            </a:r>
            <a:r>
              <a:rPr lang="en-US" sz="20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+mj-lt"/>
              </a:rPr>
              <a:t>'e'</a:t>
            </a:r>
            <a:r>
              <a:rPr lang="en-US" sz="2000" b="0" dirty="0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n-US" sz="2000" b="0" dirty="0">
                <a:solidFill>
                  <a:srgbClr val="001080"/>
                </a:solidFill>
                <a:effectLst/>
                <a:latin typeface="+mj-lt"/>
              </a:rPr>
              <a:t>value:</a:t>
            </a:r>
            <a:r>
              <a:rPr lang="en-US" sz="20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+mj-lt"/>
              </a:rPr>
              <a:t>'avocado'</a:t>
            </a:r>
            <a:r>
              <a:rPr lang="en-US" sz="2000" b="0" dirty="0">
                <a:solidFill>
                  <a:srgbClr val="000000"/>
                </a:solidFill>
                <a:effectLst/>
                <a:latin typeface="+mj-lt"/>
              </a:rPr>
              <a:t>}];</a:t>
            </a:r>
          </a:p>
          <a:p>
            <a:pPr marL="0" indent="0"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br>
              <a:rPr lang="en-US" sz="2000" b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latin typeface="+mj-lt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000" b="0" dirty="0">
                <a:solidFill>
                  <a:srgbClr val="0070C1"/>
                </a:solidFill>
                <a:effectLst/>
                <a:latin typeface="+mj-lt"/>
              </a:rPr>
              <a:t>root</a:t>
            </a:r>
            <a:r>
              <a:rPr lang="en-US" sz="2000" b="0" dirty="0">
                <a:solidFill>
                  <a:srgbClr val="000000"/>
                </a:solidFill>
                <a:effectLst/>
                <a:latin typeface="+mj-lt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+mj-lt"/>
              </a:rPr>
              <a:t>ReactDOM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+mj-lt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+mj-lt"/>
              </a:rPr>
              <a:t>createRoot</a:t>
            </a:r>
            <a:r>
              <a:rPr lang="en-US" sz="2000" b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+mj-lt"/>
              </a:rPr>
              <a:t>document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+mj-lt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+mj-lt"/>
              </a:rPr>
              <a:t>getElementById</a:t>
            </a:r>
            <a:r>
              <a:rPr lang="en-US" sz="2000" b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+mj-lt"/>
              </a:rPr>
              <a:t>'root'</a:t>
            </a:r>
            <a:r>
              <a:rPr lang="en-US" sz="2000" b="0" dirty="0">
                <a:solidFill>
                  <a:srgbClr val="000000"/>
                </a:solidFill>
                <a:effectLst/>
                <a:latin typeface="+mj-lt"/>
              </a:rPr>
              <a:t>));</a:t>
            </a:r>
          </a:p>
          <a:p>
            <a:pPr marL="0" indent="0">
              <a:buNone/>
            </a:pPr>
            <a:r>
              <a:rPr lang="en-US" sz="2000" b="0" dirty="0" err="1">
                <a:solidFill>
                  <a:srgbClr val="0070C1"/>
                </a:solidFill>
                <a:effectLst/>
                <a:latin typeface="+mj-lt"/>
              </a:rPr>
              <a:t>root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+mj-lt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+mj-lt"/>
              </a:rPr>
              <a:t>render</a:t>
            </a:r>
            <a:r>
              <a:rPr lang="en-US" sz="2000" b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sz="2000" b="0" dirty="0">
                <a:solidFill>
                  <a:srgbClr val="800000"/>
                </a:solidFill>
                <a:effectLst/>
                <a:latin typeface="+mj-lt"/>
              </a:rPr>
              <a:t>&lt;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+mj-lt"/>
              </a:rPr>
              <a:t>ListComponent</a:t>
            </a:r>
            <a:r>
              <a:rPr lang="en-US" sz="20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000" b="0" dirty="0">
                <a:solidFill>
                  <a:srgbClr val="800000"/>
                </a:solidFill>
                <a:effectLst/>
                <a:latin typeface="+mj-lt"/>
              </a:rPr>
              <a:t>/&gt;</a:t>
            </a:r>
            <a:r>
              <a:rPr lang="en-US" sz="2000" b="0" dirty="0">
                <a:solidFill>
                  <a:srgbClr val="000000"/>
                </a:solidFill>
                <a:effectLst/>
                <a:latin typeface="+mj-lt"/>
              </a:rPr>
              <a:t>)</a:t>
            </a:r>
          </a:p>
          <a:p>
            <a:pPr marL="0" indent="0">
              <a:buNone/>
            </a:pPr>
            <a:endParaRPr lang="en-US" sz="2000" b="0" dirty="0"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3144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BAE41-D1B8-31B2-6776-BAD44C35B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Each item in the array has an id associated with it. Hence, this is the id that is assigned as a key for each item.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This is the best approach to assign unique keys for items on a list.</a:t>
            </a:r>
          </a:p>
        </p:txBody>
      </p:sp>
    </p:spTree>
    <p:extLst>
      <p:ext uri="{BB962C8B-B14F-4D97-AF65-F5344CB8AC3E}">
        <p14:creationId xmlns:p14="http://schemas.microsoft.com/office/powerpoint/2010/main" val="2799942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C908-E9BE-B6C1-A174-48B763F9A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85249"/>
          </a:xfrm>
        </p:spPr>
        <p:txBody>
          <a:bodyPr/>
          <a:lstStyle/>
          <a:p>
            <a:r>
              <a:rPr lang="en-US" b="1" dirty="0"/>
              <a:t>Example 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5921C-4C5F-362C-1CCC-2695FB5A6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399"/>
            <a:ext cx="10515600" cy="576661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+mj-lt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dirty="0">
                <a:solidFill>
                  <a:srgbClr val="0070C1"/>
                </a:solidFill>
                <a:effectLst/>
                <a:latin typeface="+mj-lt"/>
              </a:rPr>
              <a:t>tasks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 = [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    {</a:t>
            </a:r>
            <a:r>
              <a:rPr lang="en-US" b="0" dirty="0">
                <a:solidFill>
                  <a:srgbClr val="001080"/>
                </a:solidFill>
                <a:effectLst/>
                <a:latin typeface="+mj-lt"/>
              </a:rPr>
              <a:t>id: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+mj-lt"/>
              </a:rPr>
              <a:t>"1"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+mj-lt"/>
              </a:rPr>
              <a:t>text: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+mj-lt"/>
              </a:rPr>
              <a:t>"Buy flowers"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+mj-lt"/>
              </a:rPr>
              <a:t>status: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+mj-lt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+mj-lt"/>
              </a:rPr>
              <a:t>todo</a:t>
            </a:r>
            <a:r>
              <a:rPr lang="en-US" b="0" dirty="0">
                <a:solidFill>
                  <a:srgbClr val="A31515"/>
                </a:solidFill>
                <a:effectLst/>
                <a:latin typeface="+mj-lt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},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    {</a:t>
            </a:r>
            <a:r>
              <a:rPr lang="en-US" b="0" dirty="0">
                <a:solidFill>
                  <a:srgbClr val="001080"/>
                </a:solidFill>
                <a:effectLst/>
                <a:latin typeface="+mj-lt"/>
              </a:rPr>
              <a:t>id: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+mj-lt"/>
              </a:rPr>
              <a:t>"3"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+mj-lt"/>
              </a:rPr>
              <a:t>text: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+mj-lt"/>
              </a:rPr>
              <a:t>"Go to the dentist"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+mj-lt"/>
              </a:rPr>
              <a:t>status: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+mj-lt"/>
              </a:rPr>
              <a:t>"done"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},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  ]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 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+mj-lt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rgbClr val="0070C1"/>
                </a:solidFill>
                <a:effectLst/>
                <a:latin typeface="+mj-lt"/>
              </a:rPr>
              <a:t>tasksList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 = </a:t>
            </a:r>
            <a:r>
              <a:rPr lang="en-US" b="0" dirty="0" err="1">
                <a:solidFill>
                  <a:srgbClr val="0070C1"/>
                </a:solidFill>
                <a:effectLst/>
                <a:latin typeface="+mj-lt"/>
              </a:rPr>
              <a:t>tasks</a:t>
            </a:r>
            <a:r>
              <a:rPr lang="en-US" b="0" dirty="0" err="1">
                <a:solidFill>
                  <a:srgbClr val="000000"/>
                </a:solidFill>
                <a:effectLst/>
                <a:latin typeface="+mj-lt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+mj-lt"/>
              </a:rPr>
              <a:t>map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+mj-lt"/>
              </a:rPr>
              <a:t>task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+mj-lt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+mj-lt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 (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+mj-lt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+mj-lt"/>
              </a:rPr>
              <a:t>key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+mj-lt"/>
              </a:rPr>
              <a:t>{</a:t>
            </a:r>
            <a:r>
              <a:rPr lang="en-US" b="0" dirty="0">
                <a:solidFill>
                  <a:srgbClr val="001080"/>
                </a:solidFill>
                <a:effectLst/>
                <a:latin typeface="+mj-lt"/>
              </a:rPr>
              <a:t>task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.</a:t>
            </a:r>
            <a:r>
              <a:rPr lang="en-US" b="0" dirty="0">
                <a:solidFill>
                  <a:srgbClr val="001080"/>
                </a:solidFill>
                <a:effectLst/>
                <a:latin typeface="+mj-lt"/>
              </a:rPr>
              <a:t>id</a:t>
            </a:r>
            <a:r>
              <a:rPr lang="en-US" b="0" dirty="0">
                <a:solidFill>
                  <a:srgbClr val="0000FF"/>
                </a:solidFill>
                <a:effectLst/>
                <a:latin typeface="+mj-lt"/>
              </a:rPr>
              <a:t>}</a:t>
            </a:r>
            <a:r>
              <a:rPr lang="en-US" b="0" dirty="0">
                <a:solidFill>
                  <a:srgbClr val="800000"/>
                </a:solidFill>
                <a:effectLst/>
                <a:latin typeface="+mj-lt"/>
              </a:rPr>
              <a:t>&gt;</a:t>
            </a:r>
            <a:r>
              <a:rPr lang="en-US" b="0" dirty="0">
                <a:solidFill>
                  <a:srgbClr val="0000FF"/>
                </a:solidFill>
                <a:effectLst/>
                <a:latin typeface="+mj-lt"/>
              </a:rPr>
              <a:t>{</a:t>
            </a:r>
            <a:r>
              <a:rPr lang="en-US" b="0" dirty="0" err="1">
                <a:solidFill>
                  <a:srgbClr val="001080"/>
                </a:solidFill>
                <a:effectLst/>
                <a:latin typeface="+mj-lt"/>
              </a:rPr>
              <a:t>task</a:t>
            </a:r>
            <a:r>
              <a:rPr lang="en-US" b="0" dirty="0" err="1">
                <a:solidFill>
                  <a:srgbClr val="000000"/>
                </a:solidFill>
                <a:effectLst/>
                <a:latin typeface="+mj-lt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+mj-lt"/>
              </a:rPr>
              <a:t>text</a:t>
            </a:r>
            <a:r>
              <a:rPr lang="en-US" b="0" dirty="0">
                <a:solidFill>
                  <a:srgbClr val="0000FF"/>
                </a:solidFill>
                <a:effectLst/>
                <a:latin typeface="+mj-lt"/>
              </a:rPr>
              <a:t>}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 - </a:t>
            </a:r>
            <a:r>
              <a:rPr lang="en-US" b="0" dirty="0">
                <a:solidFill>
                  <a:srgbClr val="0000FF"/>
                </a:solidFill>
                <a:effectLst/>
                <a:latin typeface="+mj-lt"/>
              </a:rPr>
              <a:t>{</a:t>
            </a:r>
            <a:r>
              <a:rPr lang="en-US" b="0" dirty="0" err="1">
                <a:solidFill>
                  <a:srgbClr val="001080"/>
                </a:solidFill>
                <a:effectLst/>
                <a:latin typeface="+mj-lt"/>
              </a:rPr>
              <a:t>task</a:t>
            </a:r>
            <a:r>
              <a:rPr lang="en-US" b="0" dirty="0" err="1">
                <a:solidFill>
                  <a:srgbClr val="000000"/>
                </a:solidFill>
                <a:effectLst/>
                <a:latin typeface="+mj-lt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+mj-lt"/>
              </a:rPr>
              <a:t>status</a:t>
            </a:r>
            <a:r>
              <a:rPr lang="en-US" b="0" dirty="0">
                <a:solidFill>
                  <a:srgbClr val="0000FF"/>
                </a:solidFill>
                <a:effectLst/>
                <a:latin typeface="+mj-lt"/>
              </a:rPr>
              <a:t>}</a:t>
            </a:r>
            <a:r>
              <a:rPr lang="en-US" b="0" dirty="0">
                <a:solidFill>
                  <a:srgbClr val="800000"/>
                </a:solidFill>
                <a:effectLst/>
                <a:latin typeface="+mj-lt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    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  });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 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+mj-lt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dirty="0">
                <a:solidFill>
                  <a:srgbClr val="0070C1"/>
                </a:solidFill>
                <a:effectLst/>
                <a:latin typeface="+mj-lt"/>
              </a:rPr>
              <a:t>root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+mj-lt"/>
              </a:rPr>
              <a:t>ReactDOM</a:t>
            </a:r>
            <a:r>
              <a:rPr lang="en-US" b="0" dirty="0" err="1">
                <a:solidFill>
                  <a:srgbClr val="000000"/>
                </a:solidFill>
                <a:effectLst/>
                <a:latin typeface="+mj-lt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+mj-lt"/>
              </a:rPr>
              <a:t>createRoot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+mj-lt"/>
              </a:rPr>
              <a:t>document</a:t>
            </a:r>
            <a:r>
              <a:rPr lang="en-US" b="0" dirty="0" err="1">
                <a:solidFill>
                  <a:srgbClr val="000000"/>
                </a:solidFill>
                <a:effectLst/>
                <a:latin typeface="+mj-lt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+mj-lt"/>
              </a:rPr>
              <a:t>getElementById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+mj-lt"/>
              </a:rPr>
              <a:t>'root'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));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70C1"/>
                </a:solidFill>
                <a:effectLst/>
                <a:latin typeface="+mj-lt"/>
              </a:rPr>
              <a:t>root</a:t>
            </a:r>
            <a:r>
              <a:rPr lang="en-US" b="0" dirty="0" err="1">
                <a:solidFill>
                  <a:srgbClr val="000000"/>
                </a:solidFill>
                <a:effectLst/>
                <a:latin typeface="+mj-lt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+mj-lt"/>
              </a:rPr>
              <a:t>render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b="0" dirty="0" err="1">
                <a:solidFill>
                  <a:srgbClr val="0070C1"/>
                </a:solidFill>
                <a:effectLst/>
                <a:latin typeface="+mj-lt"/>
              </a:rPr>
              <a:t>tasksList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 )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4809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8A9BB-6B28-4D0C-61AB-5F8D99E1E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8645"/>
            <a:ext cx="10515600" cy="52135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 used the id of each task to identify my list item.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But it may also happen that we don’t have any id or any other unique value which can be used.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Then, there is another solution that allows us to use i</a:t>
            </a:r>
            <a:r>
              <a:rPr lang="en-US" sz="2400" dirty="0">
                <a:highlight>
                  <a:srgbClr val="FFFF00"/>
                </a:highlight>
              </a:rPr>
              <a:t>ndex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0554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CDA04-26BF-ACC5-8F0D-0252445B8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5187"/>
            <a:ext cx="10515600" cy="559701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+mj-lt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dirty="0">
                <a:solidFill>
                  <a:srgbClr val="0070C1"/>
                </a:solidFill>
                <a:effectLst/>
                <a:latin typeface="+mj-lt"/>
              </a:rPr>
              <a:t>tasks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 = [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    {</a:t>
            </a:r>
            <a:r>
              <a:rPr lang="en-US" b="0" dirty="0">
                <a:solidFill>
                  <a:srgbClr val="001080"/>
                </a:solidFill>
                <a:effectLst/>
                <a:latin typeface="+mj-lt"/>
              </a:rPr>
              <a:t>text: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+mj-lt"/>
              </a:rPr>
              <a:t>"Buy flowers"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+mj-lt"/>
              </a:rPr>
              <a:t>status: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+mj-lt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+mj-lt"/>
              </a:rPr>
              <a:t>todo</a:t>
            </a:r>
            <a:r>
              <a:rPr lang="en-US" b="0" dirty="0">
                <a:solidFill>
                  <a:srgbClr val="A31515"/>
                </a:solidFill>
                <a:effectLst/>
                <a:latin typeface="+mj-lt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},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    {</a:t>
            </a:r>
            <a:r>
              <a:rPr lang="en-US" b="0" dirty="0">
                <a:solidFill>
                  <a:srgbClr val="001080"/>
                </a:solidFill>
                <a:effectLst/>
                <a:latin typeface="+mj-lt"/>
              </a:rPr>
              <a:t>text: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+mj-lt"/>
              </a:rPr>
              <a:t>"Go to the dentist"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+mj-lt"/>
              </a:rPr>
              <a:t>status: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+mj-lt"/>
              </a:rPr>
              <a:t>"done"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},   ]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 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+mj-lt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rgbClr val="0070C1"/>
                </a:solidFill>
                <a:effectLst/>
                <a:latin typeface="+mj-lt"/>
              </a:rPr>
              <a:t>tasksList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 = </a:t>
            </a:r>
            <a:r>
              <a:rPr lang="en-US" b="0" dirty="0" err="1">
                <a:solidFill>
                  <a:srgbClr val="0070C1"/>
                </a:solidFill>
                <a:effectLst/>
                <a:latin typeface="+mj-lt"/>
              </a:rPr>
              <a:t>tasks</a:t>
            </a:r>
            <a:r>
              <a:rPr lang="en-US" b="0" dirty="0" err="1">
                <a:solidFill>
                  <a:srgbClr val="000000"/>
                </a:solidFill>
                <a:effectLst/>
                <a:latin typeface="+mj-lt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+mj-lt"/>
              </a:rPr>
              <a:t>map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((</a:t>
            </a:r>
            <a:r>
              <a:rPr lang="en-US" b="0" dirty="0">
                <a:solidFill>
                  <a:srgbClr val="001080"/>
                </a:solidFill>
                <a:effectLst/>
                <a:latin typeface="+mj-lt"/>
              </a:rPr>
              <a:t>task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+mj-lt"/>
              </a:rPr>
              <a:t>index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+mj-lt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+mj-lt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 (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+mj-lt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+mj-lt"/>
              </a:rPr>
              <a:t>key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+mj-lt"/>
              </a:rPr>
              <a:t>{</a:t>
            </a:r>
            <a:r>
              <a:rPr lang="en-US" b="0" dirty="0">
                <a:solidFill>
                  <a:srgbClr val="001080"/>
                </a:solidFill>
                <a:effectLst/>
                <a:latin typeface="+mj-lt"/>
              </a:rPr>
              <a:t>index</a:t>
            </a:r>
            <a:r>
              <a:rPr lang="en-US" b="0" dirty="0">
                <a:solidFill>
                  <a:srgbClr val="0000FF"/>
                </a:solidFill>
                <a:effectLst/>
                <a:latin typeface="+mj-lt"/>
              </a:rPr>
              <a:t>}</a:t>
            </a:r>
            <a:r>
              <a:rPr lang="en-US" b="0" dirty="0">
                <a:solidFill>
                  <a:srgbClr val="800000"/>
                </a:solidFill>
                <a:effectLst/>
                <a:latin typeface="+mj-lt"/>
              </a:rPr>
              <a:t>&gt;</a:t>
            </a:r>
            <a:r>
              <a:rPr lang="en-US" b="0" dirty="0">
                <a:solidFill>
                  <a:srgbClr val="0000FF"/>
                </a:solidFill>
                <a:effectLst/>
                <a:latin typeface="+mj-lt"/>
              </a:rPr>
              <a:t>{</a:t>
            </a:r>
            <a:r>
              <a:rPr lang="en-US" b="0" dirty="0" err="1">
                <a:solidFill>
                  <a:srgbClr val="001080"/>
                </a:solidFill>
                <a:effectLst/>
                <a:latin typeface="+mj-lt"/>
              </a:rPr>
              <a:t>task</a:t>
            </a:r>
            <a:r>
              <a:rPr lang="en-US" b="0" dirty="0" err="1">
                <a:solidFill>
                  <a:srgbClr val="000000"/>
                </a:solidFill>
                <a:effectLst/>
                <a:latin typeface="+mj-lt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+mj-lt"/>
              </a:rPr>
              <a:t>text</a:t>
            </a:r>
            <a:r>
              <a:rPr lang="en-US" b="0" dirty="0">
                <a:solidFill>
                  <a:srgbClr val="0000FF"/>
                </a:solidFill>
                <a:effectLst/>
                <a:latin typeface="+mj-lt"/>
              </a:rPr>
              <a:t>}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 - </a:t>
            </a:r>
            <a:r>
              <a:rPr lang="en-US" b="0" dirty="0">
                <a:solidFill>
                  <a:srgbClr val="0000FF"/>
                </a:solidFill>
                <a:effectLst/>
                <a:latin typeface="+mj-lt"/>
              </a:rPr>
              <a:t>{</a:t>
            </a:r>
            <a:r>
              <a:rPr lang="en-US" b="0" dirty="0" err="1">
                <a:solidFill>
                  <a:srgbClr val="001080"/>
                </a:solidFill>
                <a:effectLst/>
                <a:latin typeface="+mj-lt"/>
              </a:rPr>
              <a:t>task</a:t>
            </a:r>
            <a:r>
              <a:rPr lang="en-US" b="0" dirty="0" err="1">
                <a:solidFill>
                  <a:srgbClr val="000000"/>
                </a:solidFill>
                <a:effectLst/>
                <a:latin typeface="+mj-lt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+mj-lt"/>
              </a:rPr>
              <a:t>status</a:t>
            </a:r>
            <a:r>
              <a:rPr lang="en-US" b="0" dirty="0">
                <a:solidFill>
                  <a:srgbClr val="0000FF"/>
                </a:solidFill>
                <a:effectLst/>
                <a:latin typeface="+mj-lt"/>
              </a:rPr>
              <a:t>}</a:t>
            </a:r>
            <a:r>
              <a:rPr lang="en-US" b="0" dirty="0">
                <a:solidFill>
                  <a:srgbClr val="800000"/>
                </a:solidFill>
                <a:effectLst/>
                <a:latin typeface="+mj-lt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    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  });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 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+mj-lt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dirty="0">
                <a:solidFill>
                  <a:srgbClr val="0070C1"/>
                </a:solidFill>
                <a:effectLst/>
                <a:latin typeface="+mj-lt"/>
              </a:rPr>
              <a:t>root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+mj-lt"/>
              </a:rPr>
              <a:t>ReactDOM</a:t>
            </a:r>
            <a:r>
              <a:rPr lang="en-US" b="0" dirty="0" err="1">
                <a:solidFill>
                  <a:srgbClr val="000000"/>
                </a:solidFill>
                <a:effectLst/>
                <a:latin typeface="+mj-lt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+mj-lt"/>
              </a:rPr>
              <a:t>createRoot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+mj-lt"/>
              </a:rPr>
              <a:t>document</a:t>
            </a:r>
            <a:r>
              <a:rPr lang="en-US" b="0" dirty="0" err="1">
                <a:solidFill>
                  <a:srgbClr val="000000"/>
                </a:solidFill>
                <a:effectLst/>
                <a:latin typeface="+mj-lt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+mj-lt"/>
              </a:rPr>
              <a:t>getElementById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+mj-lt"/>
              </a:rPr>
              <a:t>'root'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));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70C1"/>
                </a:solidFill>
                <a:effectLst/>
                <a:latin typeface="+mj-lt"/>
              </a:rPr>
              <a:t>root</a:t>
            </a:r>
            <a:r>
              <a:rPr lang="en-US" b="0" dirty="0" err="1">
                <a:solidFill>
                  <a:srgbClr val="000000"/>
                </a:solidFill>
                <a:effectLst/>
                <a:latin typeface="+mj-lt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+mj-lt"/>
              </a:rPr>
              <a:t>render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b="0" dirty="0" err="1">
                <a:solidFill>
                  <a:srgbClr val="0070C1"/>
                </a:solidFill>
                <a:effectLst/>
                <a:latin typeface="+mj-lt"/>
              </a:rPr>
              <a:t>tasksList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41972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3868-4A6B-CA4D-CC14-CA1654C19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8B016-A67E-A470-FC0B-43E2A44C6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Used to display data in an ordered format and mainly used to display menus on websites.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map() function is used for traversing the lists.</a:t>
            </a:r>
          </a:p>
        </p:txBody>
      </p:sp>
    </p:spTree>
    <p:extLst>
      <p:ext uri="{BB962C8B-B14F-4D97-AF65-F5344CB8AC3E}">
        <p14:creationId xmlns:p14="http://schemas.microsoft.com/office/powerpoint/2010/main" val="415658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2681E-598E-BED9-41E1-E0FA57219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0501"/>
          </a:xfrm>
        </p:spPr>
        <p:txBody>
          <a:bodyPr/>
          <a:lstStyle/>
          <a:p>
            <a:r>
              <a:rPr lang="en-US" b="1" i="0" dirty="0"/>
              <a:t>Example: App.js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002B6-B51F-DA4F-4712-BE45A08A5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7858"/>
            <a:ext cx="10515600" cy="5560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AF00DB"/>
                </a:solidFill>
                <a:effectLst/>
                <a:latin typeface="+mj-lt"/>
              </a:rPr>
              <a:t>import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+mj-lt"/>
              </a:rPr>
              <a:t>React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dirty="0">
                <a:solidFill>
                  <a:srgbClr val="AF00DB"/>
                </a:solidFill>
                <a:effectLst/>
                <a:latin typeface="+mj-lt"/>
              </a:rPr>
              <a:t>from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dirty="0">
                <a:solidFill>
                  <a:srgbClr val="A31515"/>
                </a:solidFill>
                <a:effectLst/>
                <a:latin typeface="+mj-lt"/>
              </a:rPr>
              <a:t>'react'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AF00DB"/>
                </a:solidFill>
                <a:effectLst/>
                <a:latin typeface="+mj-lt"/>
              </a:rPr>
              <a:t>import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+mj-lt"/>
              </a:rPr>
              <a:t>ReactDOM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dirty="0">
                <a:solidFill>
                  <a:srgbClr val="AF00DB"/>
                </a:solidFill>
                <a:effectLst/>
                <a:latin typeface="+mj-lt"/>
              </a:rPr>
              <a:t>from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dirty="0">
                <a:solidFill>
                  <a:srgbClr val="A31515"/>
                </a:solidFill>
                <a:effectLst/>
                <a:latin typeface="+mj-lt"/>
              </a:rPr>
              <a:t>'react-</a:t>
            </a:r>
            <a:r>
              <a:rPr lang="en-US" sz="2400" b="0" dirty="0" err="1">
                <a:solidFill>
                  <a:srgbClr val="A31515"/>
                </a:solidFill>
                <a:effectLst/>
                <a:latin typeface="+mj-lt"/>
              </a:rPr>
              <a:t>dom</a:t>
            </a:r>
            <a:r>
              <a:rPr lang="en-US" sz="2400" b="0" dirty="0">
                <a:solidFill>
                  <a:srgbClr val="A31515"/>
                </a:solidFill>
                <a:effectLst/>
                <a:latin typeface="+mj-lt"/>
              </a:rPr>
              <a:t>/client'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;</a:t>
            </a:r>
          </a:p>
          <a:p>
            <a:pPr marL="0" indent="0">
              <a:buNone/>
            </a:pPr>
            <a:b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en-US" sz="2400" b="0" dirty="0">
                <a:solidFill>
                  <a:srgbClr val="0000FF"/>
                </a:solidFill>
                <a:effectLst/>
                <a:latin typeface="+mj-lt"/>
              </a:rPr>
              <a:t>const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dirty="0">
                <a:solidFill>
                  <a:srgbClr val="0070C1"/>
                </a:solidFill>
                <a:effectLst/>
                <a:latin typeface="+mj-lt"/>
              </a:rPr>
              <a:t>numbers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 = [</a:t>
            </a:r>
            <a:r>
              <a:rPr lang="en-US" sz="2400" b="0" dirty="0">
                <a:solidFill>
                  <a:srgbClr val="098658"/>
                </a:solidFill>
                <a:effectLst/>
                <a:latin typeface="+mj-lt"/>
              </a:rPr>
              <a:t>1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,</a:t>
            </a:r>
            <a:r>
              <a:rPr lang="en-US" sz="2400" b="0" dirty="0">
                <a:solidFill>
                  <a:srgbClr val="098658"/>
                </a:solidFill>
                <a:effectLst/>
                <a:latin typeface="+mj-lt"/>
              </a:rPr>
              <a:t>2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,</a:t>
            </a:r>
            <a:r>
              <a:rPr lang="en-US" sz="2400" b="0" dirty="0">
                <a:solidFill>
                  <a:srgbClr val="098658"/>
                </a:solidFill>
                <a:effectLst/>
                <a:latin typeface="+mj-lt"/>
              </a:rPr>
              <a:t>3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,</a:t>
            </a:r>
            <a:r>
              <a:rPr lang="en-US" sz="2400" b="0" dirty="0">
                <a:solidFill>
                  <a:srgbClr val="098658"/>
                </a:solidFill>
                <a:effectLst/>
                <a:latin typeface="+mj-lt"/>
              </a:rPr>
              <a:t>4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,</a:t>
            </a:r>
            <a:r>
              <a:rPr lang="en-US" sz="2400" b="0" dirty="0">
                <a:solidFill>
                  <a:srgbClr val="098658"/>
                </a:solidFill>
                <a:effectLst/>
                <a:latin typeface="+mj-lt"/>
              </a:rPr>
              <a:t>5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];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  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FF"/>
                </a:solidFill>
                <a:effectLst/>
                <a:latin typeface="+mj-lt"/>
              </a:rPr>
              <a:t>const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dirty="0" err="1">
                <a:solidFill>
                  <a:srgbClr val="0070C1"/>
                </a:solidFill>
                <a:effectLst/>
                <a:latin typeface="+mj-lt"/>
              </a:rPr>
              <a:t>updatedNums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 = </a:t>
            </a:r>
            <a:r>
              <a:rPr lang="en-US" sz="2400" b="0" dirty="0" err="1">
                <a:solidFill>
                  <a:srgbClr val="0070C1"/>
                </a:solidFill>
                <a:effectLst/>
                <a:latin typeface="+mj-lt"/>
              </a:rPr>
              <a:t>numbers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+mj-lt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+mj-lt"/>
              </a:rPr>
              <a:t>map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((</a:t>
            </a:r>
            <a:r>
              <a:rPr lang="en-US" sz="2400" b="0" dirty="0">
                <a:solidFill>
                  <a:srgbClr val="001080"/>
                </a:solidFill>
                <a:effectLst/>
                <a:latin typeface="+mj-lt"/>
              </a:rPr>
              <a:t>number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)</a:t>
            </a:r>
            <a:r>
              <a:rPr lang="en-US" sz="2400" b="0" dirty="0">
                <a:solidFill>
                  <a:srgbClr val="0000FF"/>
                </a:solidFill>
                <a:effectLst/>
                <a:latin typeface="+mj-lt"/>
              </a:rPr>
              <a:t>=&gt;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{  </a:t>
            </a:r>
            <a:r>
              <a:rPr lang="en-US" sz="2400" b="0" dirty="0">
                <a:solidFill>
                  <a:srgbClr val="AF00DB"/>
                </a:solidFill>
                <a:effectLst/>
                <a:latin typeface="+mj-lt"/>
              </a:rPr>
              <a:t>return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dirty="0">
                <a:solidFill>
                  <a:srgbClr val="800000"/>
                </a:solidFill>
                <a:effectLst/>
                <a:latin typeface="+mj-lt"/>
              </a:rPr>
              <a:t>&lt;li&gt;</a:t>
            </a:r>
            <a:r>
              <a:rPr lang="en-US" sz="2400" b="0" dirty="0">
                <a:solidFill>
                  <a:srgbClr val="0000FF"/>
                </a:solidFill>
                <a:effectLst/>
                <a:latin typeface="+mj-lt"/>
              </a:rPr>
              <a:t>{</a:t>
            </a:r>
            <a:r>
              <a:rPr lang="en-US" sz="2400" b="0" dirty="0">
                <a:solidFill>
                  <a:srgbClr val="001080"/>
                </a:solidFill>
                <a:effectLst/>
                <a:latin typeface="+mj-lt"/>
              </a:rPr>
              <a:t>number</a:t>
            </a:r>
            <a:r>
              <a:rPr lang="en-US" sz="2400" b="0" dirty="0">
                <a:solidFill>
                  <a:srgbClr val="0000FF"/>
                </a:solidFill>
                <a:effectLst/>
                <a:latin typeface="+mj-lt"/>
              </a:rPr>
              <a:t>}</a:t>
            </a:r>
            <a:r>
              <a:rPr lang="en-US" sz="2400" b="0" dirty="0">
                <a:solidFill>
                  <a:srgbClr val="800000"/>
                </a:solidFill>
                <a:effectLst/>
                <a:latin typeface="+mj-lt"/>
              </a:rPr>
              <a:t>&lt;/li&gt;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; });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  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FF"/>
                </a:solidFill>
                <a:effectLst/>
                <a:latin typeface="+mj-lt"/>
              </a:rPr>
              <a:t>const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dirty="0">
                <a:solidFill>
                  <a:srgbClr val="0070C1"/>
                </a:solidFill>
                <a:effectLst/>
                <a:latin typeface="+mj-lt"/>
              </a:rPr>
              <a:t>root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=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+mj-lt"/>
              </a:rPr>
              <a:t>ReactDOM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+mj-lt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+mj-lt"/>
              </a:rPr>
              <a:t>createRoot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+mj-lt"/>
              </a:rPr>
              <a:t>document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+mj-lt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+mj-lt"/>
              </a:rPr>
              <a:t>getElementById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+mj-lt"/>
              </a:rPr>
              <a:t>'root'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))</a:t>
            </a:r>
          </a:p>
          <a:p>
            <a:pPr marL="0" indent="0">
              <a:buNone/>
            </a:pPr>
            <a:r>
              <a:rPr lang="en-US" sz="2400" b="0" dirty="0" err="1">
                <a:solidFill>
                  <a:srgbClr val="0070C1"/>
                </a:solidFill>
                <a:effectLst/>
                <a:latin typeface="+mj-lt"/>
              </a:rPr>
              <a:t>root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+mj-lt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+mj-lt"/>
              </a:rPr>
              <a:t>render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sz="2400" b="0" dirty="0">
                <a:solidFill>
                  <a:srgbClr val="800000"/>
                </a:solidFill>
                <a:effectLst/>
                <a:latin typeface="+mj-lt"/>
              </a:rPr>
              <a:t>&lt;</a:t>
            </a:r>
            <a:r>
              <a:rPr lang="en-US" sz="2400" b="0" dirty="0" err="1">
                <a:solidFill>
                  <a:srgbClr val="800000"/>
                </a:solidFill>
                <a:effectLst/>
                <a:latin typeface="+mj-lt"/>
              </a:rPr>
              <a:t>ul</a:t>
            </a:r>
            <a:r>
              <a:rPr lang="en-US" sz="2400" b="0" dirty="0">
                <a:solidFill>
                  <a:srgbClr val="800000"/>
                </a:solidFill>
                <a:effectLst/>
                <a:latin typeface="+mj-lt"/>
              </a:rPr>
              <a:t>&gt;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+mj-lt"/>
              </a:rPr>
              <a:t>{</a:t>
            </a:r>
            <a:r>
              <a:rPr lang="en-US" sz="2400" b="0" dirty="0" err="1">
                <a:solidFill>
                  <a:srgbClr val="0070C1"/>
                </a:solidFill>
                <a:effectLst/>
                <a:latin typeface="+mj-lt"/>
              </a:rPr>
              <a:t>updatedNums</a:t>
            </a:r>
            <a:r>
              <a:rPr lang="en-US" sz="2400" b="0" dirty="0">
                <a:solidFill>
                  <a:srgbClr val="0000FF"/>
                </a:solidFill>
                <a:effectLst/>
                <a:latin typeface="+mj-lt"/>
              </a:rPr>
              <a:t>}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  </a:t>
            </a:r>
            <a:r>
              <a:rPr lang="en-US" sz="2400" b="0" dirty="0">
                <a:solidFill>
                  <a:srgbClr val="800000"/>
                </a:solidFill>
                <a:effectLst/>
                <a:latin typeface="+mj-lt"/>
              </a:rPr>
              <a:t>&lt;/</a:t>
            </a:r>
            <a:r>
              <a:rPr lang="en-US" sz="2400" b="0" dirty="0" err="1">
                <a:solidFill>
                  <a:srgbClr val="800000"/>
                </a:solidFill>
                <a:effectLst/>
                <a:latin typeface="+mj-lt"/>
              </a:rPr>
              <a:t>ul</a:t>
            </a:r>
            <a:r>
              <a:rPr lang="en-US" sz="2400" b="0" dirty="0">
                <a:solidFill>
                  <a:srgbClr val="800000"/>
                </a:solidFill>
                <a:effectLst/>
                <a:latin typeface="+mj-lt"/>
              </a:rPr>
              <a:t>&gt;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5489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B78458-78B3-9C8B-E15B-88F29ED19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809" y="2000737"/>
            <a:ext cx="2787752" cy="3469862"/>
          </a:xfrm>
        </p:spPr>
      </p:pic>
    </p:spTree>
    <p:extLst>
      <p:ext uri="{BB962C8B-B14F-4D97-AF65-F5344CB8AC3E}">
        <p14:creationId xmlns:p14="http://schemas.microsoft.com/office/powerpoint/2010/main" val="70141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8DFB8-A79E-7526-FED5-389502024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80381-27C9-03F1-3337-96F8A68A0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0000FF"/>
                </a:solidFill>
                <a:effectLst/>
                <a:latin typeface="+mj-lt"/>
              </a:rPr>
              <a:t>const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dirty="0">
                <a:solidFill>
                  <a:srgbClr val="0070C1"/>
                </a:solidFill>
                <a:effectLst/>
                <a:latin typeface="+mj-lt"/>
              </a:rPr>
              <a:t>fruits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=[</a:t>
            </a:r>
            <a:r>
              <a:rPr lang="en-US" sz="2400" b="0" dirty="0">
                <a:solidFill>
                  <a:srgbClr val="A31515"/>
                </a:solidFill>
                <a:effectLst/>
                <a:latin typeface="+mj-lt"/>
              </a:rPr>
              <a:t>"Apple"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,</a:t>
            </a:r>
            <a:r>
              <a:rPr lang="en-US" sz="2400" b="0" dirty="0">
                <a:solidFill>
                  <a:srgbClr val="A31515"/>
                </a:solidFill>
                <a:effectLst/>
                <a:latin typeface="+mj-lt"/>
              </a:rPr>
              <a:t>"Orange"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,</a:t>
            </a:r>
            <a:r>
              <a:rPr lang="en-US" sz="2400" b="0" dirty="0">
                <a:solidFill>
                  <a:srgbClr val="A31515"/>
                </a:solidFill>
                <a:effectLst/>
                <a:latin typeface="+mj-lt"/>
              </a:rPr>
              <a:t>"Mango"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,</a:t>
            </a:r>
            <a:r>
              <a:rPr lang="en-US" sz="2400" b="0" dirty="0">
                <a:solidFill>
                  <a:srgbClr val="A31515"/>
                </a:solidFill>
                <a:effectLst/>
                <a:latin typeface="+mj-lt"/>
              </a:rPr>
              <a:t>"</a:t>
            </a:r>
            <a:r>
              <a:rPr lang="en-US" sz="2400" b="0" dirty="0" err="1">
                <a:solidFill>
                  <a:srgbClr val="A31515"/>
                </a:solidFill>
                <a:effectLst/>
                <a:latin typeface="+mj-lt"/>
              </a:rPr>
              <a:t>PineApple</a:t>
            </a:r>
            <a:r>
              <a:rPr lang="en-US" sz="2400" b="0" dirty="0">
                <a:solidFill>
                  <a:srgbClr val="A31515"/>
                </a:solidFill>
                <a:effectLst/>
                <a:latin typeface="+mj-lt"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]</a:t>
            </a:r>
          </a:p>
          <a:p>
            <a:pPr marL="0" indent="0">
              <a:buNone/>
            </a:pPr>
            <a:b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en-US" sz="2400" b="0" dirty="0">
                <a:solidFill>
                  <a:srgbClr val="0000FF"/>
                </a:solidFill>
                <a:effectLst/>
                <a:latin typeface="+mj-lt"/>
              </a:rPr>
              <a:t>const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dirty="0">
                <a:solidFill>
                  <a:srgbClr val="0070C1"/>
                </a:solidFill>
                <a:effectLst/>
                <a:latin typeface="+mj-lt"/>
              </a:rPr>
              <a:t>List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=</a:t>
            </a:r>
            <a:r>
              <a:rPr lang="en-US" sz="2400" b="0" dirty="0" err="1">
                <a:solidFill>
                  <a:srgbClr val="0070C1"/>
                </a:solidFill>
                <a:effectLst/>
                <a:latin typeface="+mj-lt"/>
              </a:rPr>
              <a:t>fruits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+mj-lt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+mj-lt"/>
              </a:rPr>
              <a:t>map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((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+mj-lt"/>
              </a:rPr>
              <a:t>fName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)</a:t>
            </a:r>
            <a:r>
              <a:rPr lang="en-US" sz="2400" b="0" dirty="0">
                <a:solidFill>
                  <a:srgbClr val="0000FF"/>
                </a:solidFill>
                <a:effectLst/>
                <a:latin typeface="+mj-lt"/>
              </a:rPr>
              <a:t>=&gt;</a:t>
            </a:r>
            <a:r>
              <a:rPr lang="en-US" sz="2400" b="0" dirty="0">
                <a:solidFill>
                  <a:srgbClr val="800000"/>
                </a:solidFill>
                <a:effectLst/>
                <a:latin typeface="+mj-lt"/>
              </a:rPr>
              <a:t>&lt;li&gt;</a:t>
            </a:r>
            <a:r>
              <a:rPr lang="en-US" sz="2400" b="0" dirty="0">
                <a:solidFill>
                  <a:srgbClr val="0000FF"/>
                </a:solidFill>
                <a:effectLst/>
                <a:latin typeface="+mj-lt"/>
              </a:rPr>
              <a:t>{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+mj-lt"/>
              </a:rPr>
              <a:t>fName</a:t>
            </a:r>
            <a:r>
              <a:rPr lang="en-US" sz="2400" b="0" dirty="0">
                <a:solidFill>
                  <a:srgbClr val="0000FF"/>
                </a:solidFill>
                <a:effectLst/>
                <a:latin typeface="+mj-lt"/>
              </a:rPr>
              <a:t>}</a:t>
            </a:r>
            <a:r>
              <a:rPr lang="en-US" sz="2400" b="0" dirty="0">
                <a:solidFill>
                  <a:srgbClr val="800000"/>
                </a:solidFill>
                <a:effectLst/>
                <a:latin typeface="+mj-lt"/>
              </a:rPr>
              <a:t>&lt;/li&gt;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  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FF"/>
                </a:solidFill>
                <a:effectLst/>
                <a:latin typeface="+mj-lt"/>
              </a:rPr>
              <a:t>const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dirty="0">
                <a:solidFill>
                  <a:srgbClr val="0070C1"/>
                </a:solidFill>
                <a:effectLst/>
                <a:latin typeface="+mj-lt"/>
              </a:rPr>
              <a:t>root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 =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+mj-lt"/>
              </a:rPr>
              <a:t>ReactDOM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+mj-lt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+mj-lt"/>
              </a:rPr>
              <a:t>createRoot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+mj-lt"/>
              </a:rPr>
              <a:t>document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+mj-lt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+mj-lt"/>
              </a:rPr>
              <a:t>getElementById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+mj-lt"/>
              </a:rPr>
              <a:t>'root'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));</a:t>
            </a:r>
          </a:p>
          <a:p>
            <a:pPr marL="0" indent="0">
              <a:buNone/>
            </a:pPr>
            <a:r>
              <a:rPr lang="en-US" sz="2400" b="0" dirty="0" err="1">
                <a:solidFill>
                  <a:srgbClr val="0070C1"/>
                </a:solidFill>
                <a:effectLst/>
                <a:latin typeface="+mj-lt"/>
              </a:rPr>
              <a:t>root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+mj-lt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+mj-lt"/>
              </a:rPr>
              <a:t>render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sz="2400" b="0" dirty="0">
                <a:solidFill>
                  <a:srgbClr val="0070C1"/>
                </a:solidFill>
                <a:effectLst/>
                <a:latin typeface="+mj-lt"/>
              </a:rPr>
              <a:t>List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)</a:t>
            </a:r>
          </a:p>
          <a:p>
            <a:pPr marL="0" indent="0">
              <a:buNone/>
            </a:pPr>
            <a:b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</a:br>
            <a:endParaRPr lang="en-US" sz="2400" b="0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2886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F9950-D5F4-0D1D-293B-52D5EF55D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035"/>
            <a:ext cx="10515600" cy="637765"/>
          </a:xfrm>
        </p:spPr>
        <p:txBody>
          <a:bodyPr>
            <a:normAutofit fontScale="90000"/>
          </a:bodyPr>
          <a:lstStyle/>
          <a:p>
            <a:r>
              <a:rPr lang="en-US" b="1" i="0" dirty="0"/>
              <a:t>Example 2.index.js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261A0-2E7F-C3B8-D775-127E13143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155"/>
            <a:ext cx="10515600" cy="59398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+mj-lt"/>
              </a:rPr>
              <a:t>function</a:t>
            </a:r>
            <a:r>
              <a:rPr lang="en-US" sz="18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+mj-lt"/>
              </a:rPr>
              <a:t>NameList</a:t>
            </a:r>
            <a:r>
              <a:rPr lang="en-US" sz="1800" b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+mj-lt"/>
              </a:rPr>
              <a:t>props</a:t>
            </a:r>
            <a:r>
              <a:rPr lang="en-US" sz="1800" b="0" dirty="0">
                <a:solidFill>
                  <a:srgbClr val="000000"/>
                </a:solidFill>
                <a:effectLst/>
                <a:latin typeface="+mj-lt"/>
              </a:rPr>
              <a:t>) {  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+mj-lt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+mj-lt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800" b="0" dirty="0" err="1">
                <a:solidFill>
                  <a:srgbClr val="0070C1"/>
                </a:solidFill>
                <a:effectLst/>
                <a:latin typeface="+mj-lt"/>
              </a:rPr>
              <a:t>myLists</a:t>
            </a:r>
            <a:r>
              <a:rPr lang="en-US" sz="1800" b="0" dirty="0">
                <a:solidFill>
                  <a:srgbClr val="000000"/>
                </a:solidFill>
                <a:effectLst/>
                <a:latin typeface="+mj-lt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+mj-lt"/>
              </a:rPr>
              <a:t>props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+mj-lt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+mj-lt"/>
              </a:rPr>
              <a:t>myLists</a:t>
            </a:r>
            <a:r>
              <a:rPr lang="en-US" sz="1800" b="0" dirty="0">
                <a:solidFill>
                  <a:srgbClr val="000000"/>
                </a:solidFill>
                <a:effectLst/>
                <a:latin typeface="+mj-lt"/>
              </a:rPr>
              <a:t>;  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+mj-lt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+mj-lt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800" b="0" dirty="0" err="1">
                <a:solidFill>
                  <a:srgbClr val="0070C1"/>
                </a:solidFill>
                <a:effectLst/>
                <a:latin typeface="+mj-lt"/>
              </a:rPr>
              <a:t>listItems</a:t>
            </a:r>
            <a:r>
              <a:rPr lang="en-US" sz="1800" b="0" dirty="0">
                <a:solidFill>
                  <a:srgbClr val="000000"/>
                </a:solidFill>
                <a:effectLst/>
                <a:latin typeface="+mj-lt"/>
              </a:rPr>
              <a:t> = </a:t>
            </a:r>
            <a:r>
              <a:rPr lang="en-US" sz="1800" b="0" dirty="0" err="1">
                <a:solidFill>
                  <a:srgbClr val="0070C1"/>
                </a:solidFill>
                <a:effectLst/>
                <a:latin typeface="+mj-lt"/>
              </a:rPr>
              <a:t>myLists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+mj-lt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+mj-lt"/>
              </a:rPr>
              <a:t>map</a:t>
            </a:r>
            <a:r>
              <a:rPr lang="en-US" sz="1800" b="0" dirty="0">
                <a:solidFill>
                  <a:srgbClr val="000000"/>
                </a:solidFill>
                <a:effectLst/>
                <a:latin typeface="+mj-lt"/>
              </a:rPr>
              <a:t>((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+mj-lt"/>
              </a:rPr>
              <a:t>myList</a:t>
            </a:r>
            <a:r>
              <a:rPr lang="en-US" sz="1800" b="0" dirty="0">
                <a:solidFill>
                  <a:srgbClr val="000000"/>
                </a:solidFill>
                <a:effectLst/>
                <a:latin typeface="+mj-lt"/>
              </a:rPr>
              <a:t>) </a:t>
            </a:r>
            <a:r>
              <a:rPr lang="en-US" sz="1800" b="0" dirty="0">
                <a:solidFill>
                  <a:srgbClr val="0000FF"/>
                </a:solidFill>
                <a:effectLst/>
                <a:latin typeface="+mj-lt"/>
              </a:rPr>
              <a:t>=&gt;</a:t>
            </a:r>
            <a:r>
              <a:rPr lang="en-US" sz="1800" b="0" dirty="0">
                <a:solidFill>
                  <a:srgbClr val="000000"/>
                </a:solidFill>
                <a:effectLst/>
                <a:latin typeface="+mj-lt"/>
              </a:rPr>
              <a:t>  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+mj-lt"/>
              </a:rPr>
              <a:t>      </a:t>
            </a:r>
            <a:r>
              <a:rPr lang="en-US" sz="1800" b="0" dirty="0">
                <a:solidFill>
                  <a:srgbClr val="800000"/>
                </a:solidFill>
                <a:effectLst/>
                <a:latin typeface="+mj-lt"/>
              </a:rPr>
              <a:t>&lt;li&gt;</a:t>
            </a:r>
            <a:r>
              <a:rPr lang="en-US" sz="1800" b="0" dirty="0">
                <a:solidFill>
                  <a:srgbClr val="0000FF"/>
                </a:solidFill>
                <a:effectLst/>
                <a:latin typeface="+mj-lt"/>
              </a:rPr>
              <a:t>{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+mj-lt"/>
              </a:rPr>
              <a:t>myList</a:t>
            </a:r>
            <a:r>
              <a:rPr lang="en-US" sz="1800" b="0" dirty="0">
                <a:solidFill>
                  <a:srgbClr val="0000FF"/>
                </a:solidFill>
                <a:effectLst/>
                <a:latin typeface="+mj-lt"/>
              </a:rPr>
              <a:t>}</a:t>
            </a:r>
            <a:r>
              <a:rPr lang="en-US" sz="1800" b="0" dirty="0">
                <a:solidFill>
                  <a:srgbClr val="800000"/>
                </a:solidFill>
                <a:effectLst/>
                <a:latin typeface="+mj-lt"/>
              </a:rPr>
              <a:t>&lt;/li&gt;</a:t>
            </a:r>
            <a:r>
              <a:rPr lang="en-US" sz="1800" b="0" dirty="0">
                <a:solidFill>
                  <a:srgbClr val="000000"/>
                </a:solidFill>
                <a:effectLst/>
                <a:latin typeface="+mj-lt"/>
              </a:rPr>
              <a:t>    );  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+mj-lt"/>
              </a:rPr>
              <a:t>    </a:t>
            </a:r>
            <a:r>
              <a:rPr lang="en-US" sz="1800" b="0" dirty="0">
                <a:solidFill>
                  <a:srgbClr val="AF00DB"/>
                </a:solidFill>
                <a:effectLst/>
                <a:latin typeface="+mj-lt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  <a:latin typeface="+mj-lt"/>
              </a:rPr>
              <a:t> (  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+mj-lt"/>
              </a:rPr>
              <a:t>      </a:t>
            </a:r>
            <a:r>
              <a:rPr lang="en-US" sz="1800" b="0" dirty="0">
                <a:solidFill>
                  <a:srgbClr val="800000"/>
                </a:solidFill>
                <a:effectLst/>
                <a:latin typeface="+mj-lt"/>
              </a:rPr>
              <a:t>&lt;div&gt;</a:t>
            </a:r>
            <a:r>
              <a:rPr lang="en-US" sz="1800" b="0" dirty="0">
                <a:solidFill>
                  <a:srgbClr val="000000"/>
                </a:solidFill>
                <a:effectLst/>
                <a:latin typeface="+mj-lt"/>
              </a:rPr>
              <a:t>  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+mj-lt"/>
              </a:rPr>
              <a:t>          </a:t>
            </a:r>
            <a:r>
              <a:rPr lang="en-US" sz="1800" b="0" dirty="0">
                <a:solidFill>
                  <a:srgbClr val="800000"/>
                </a:solidFill>
                <a:effectLst/>
                <a:latin typeface="+mj-lt"/>
              </a:rPr>
              <a:t>&lt;h2&gt;</a:t>
            </a:r>
            <a:r>
              <a:rPr lang="en-US" sz="1800" b="0" dirty="0">
                <a:solidFill>
                  <a:srgbClr val="000000"/>
                </a:solidFill>
                <a:effectLst/>
                <a:latin typeface="+mj-lt"/>
              </a:rPr>
              <a:t>Rendering Lists inside component</a:t>
            </a:r>
            <a:r>
              <a:rPr lang="en-US" sz="1800" b="0" dirty="0">
                <a:solidFill>
                  <a:srgbClr val="800000"/>
                </a:solidFill>
                <a:effectLst/>
                <a:latin typeface="+mj-lt"/>
              </a:rPr>
              <a:t>&lt;/h2&gt;</a:t>
            </a:r>
            <a:r>
              <a:rPr lang="en-US" sz="1800" b="0" dirty="0">
                <a:solidFill>
                  <a:srgbClr val="000000"/>
                </a:solidFill>
                <a:effectLst/>
                <a:latin typeface="+mj-lt"/>
              </a:rPr>
              <a:t>  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+mj-lt"/>
              </a:rPr>
              <a:t>                </a:t>
            </a:r>
            <a:r>
              <a:rPr lang="en-US" sz="1800" b="0" dirty="0">
                <a:solidFill>
                  <a:srgbClr val="800000"/>
                </a:solidFill>
                <a:effectLst/>
                <a:latin typeface="+mj-lt"/>
              </a:rPr>
              <a:t>&lt;</a:t>
            </a:r>
            <a:r>
              <a:rPr lang="en-US" sz="1800" b="0" dirty="0" err="1">
                <a:solidFill>
                  <a:srgbClr val="800000"/>
                </a:solidFill>
                <a:effectLst/>
                <a:latin typeface="+mj-lt"/>
              </a:rPr>
              <a:t>ul</a:t>
            </a:r>
            <a:r>
              <a:rPr lang="en-US" sz="1800" b="0" dirty="0">
                <a:solidFill>
                  <a:srgbClr val="800000"/>
                </a:solidFill>
                <a:effectLst/>
                <a:latin typeface="+mj-lt"/>
              </a:rPr>
              <a:t>&gt;</a:t>
            </a:r>
            <a:r>
              <a:rPr lang="en-US" sz="1800" b="0" dirty="0">
                <a:solidFill>
                  <a:srgbClr val="0000FF"/>
                </a:solidFill>
                <a:effectLst/>
                <a:latin typeface="+mj-lt"/>
              </a:rPr>
              <a:t>{</a:t>
            </a:r>
            <a:r>
              <a:rPr lang="en-US" sz="1800" b="0" dirty="0" err="1">
                <a:solidFill>
                  <a:srgbClr val="0070C1"/>
                </a:solidFill>
                <a:effectLst/>
                <a:latin typeface="+mj-lt"/>
              </a:rPr>
              <a:t>listItems</a:t>
            </a:r>
            <a:r>
              <a:rPr lang="en-US" sz="1800" b="0" dirty="0">
                <a:solidFill>
                  <a:srgbClr val="0000FF"/>
                </a:solidFill>
                <a:effectLst/>
                <a:latin typeface="+mj-lt"/>
              </a:rPr>
              <a:t>}</a:t>
            </a:r>
            <a:r>
              <a:rPr lang="en-US" sz="1800" b="0" dirty="0">
                <a:solidFill>
                  <a:srgbClr val="800000"/>
                </a:solidFill>
                <a:effectLst/>
                <a:latin typeface="+mj-lt"/>
              </a:rPr>
              <a:t>&lt;/</a:t>
            </a:r>
            <a:r>
              <a:rPr lang="en-US" sz="1800" b="0" dirty="0" err="1">
                <a:solidFill>
                  <a:srgbClr val="800000"/>
                </a:solidFill>
                <a:effectLst/>
                <a:latin typeface="+mj-lt"/>
              </a:rPr>
              <a:t>ul</a:t>
            </a:r>
            <a:r>
              <a:rPr lang="en-US" sz="1800" b="0" dirty="0">
                <a:solidFill>
                  <a:srgbClr val="800000"/>
                </a:solidFill>
                <a:effectLst/>
                <a:latin typeface="+mj-lt"/>
              </a:rPr>
              <a:t>&gt;</a:t>
            </a:r>
            <a:r>
              <a:rPr lang="en-US" sz="1800" b="0" dirty="0">
                <a:solidFill>
                  <a:srgbClr val="000000"/>
                </a:solidFill>
                <a:effectLst/>
                <a:latin typeface="+mj-lt"/>
              </a:rPr>
              <a:t>  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+mj-lt"/>
              </a:rPr>
              <a:t>      </a:t>
            </a:r>
            <a:r>
              <a:rPr lang="en-US" sz="1800" b="0" dirty="0">
                <a:solidFill>
                  <a:srgbClr val="800000"/>
                </a:solidFill>
                <a:effectLst/>
                <a:latin typeface="+mj-lt"/>
              </a:rPr>
              <a:t>&lt;/div&gt;</a:t>
            </a:r>
            <a:r>
              <a:rPr lang="en-US" sz="1800" b="0" dirty="0">
                <a:solidFill>
                  <a:srgbClr val="000000"/>
                </a:solidFill>
                <a:effectLst/>
                <a:latin typeface="+mj-lt"/>
              </a:rPr>
              <a:t>  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+mj-lt"/>
              </a:rPr>
              <a:t>    );    }  </a:t>
            </a:r>
          </a:p>
          <a:p>
            <a:pPr marL="0" indent="0">
              <a:buNone/>
            </a:pPr>
            <a:endParaRPr lang="en-US" sz="1800" b="0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+mj-lt"/>
              </a:rPr>
              <a:t>  </a:t>
            </a:r>
            <a:r>
              <a:rPr lang="en-US" sz="1800" b="0" dirty="0">
                <a:solidFill>
                  <a:srgbClr val="0000FF"/>
                </a:solidFill>
                <a:effectLst/>
                <a:latin typeface="+mj-lt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800" b="0" dirty="0" err="1">
                <a:solidFill>
                  <a:srgbClr val="0070C1"/>
                </a:solidFill>
                <a:effectLst/>
                <a:latin typeface="+mj-lt"/>
              </a:rPr>
              <a:t>myLists</a:t>
            </a:r>
            <a:r>
              <a:rPr lang="en-US" sz="1800" b="0" dirty="0">
                <a:solidFill>
                  <a:srgbClr val="000000"/>
                </a:solidFill>
                <a:effectLst/>
                <a:latin typeface="+mj-lt"/>
              </a:rPr>
              <a:t> = [</a:t>
            </a:r>
            <a:r>
              <a:rPr lang="en-US" sz="1800" b="0" dirty="0">
                <a:solidFill>
                  <a:srgbClr val="A31515"/>
                </a:solidFill>
                <a:effectLst/>
                <a:latin typeface="+mj-lt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+mj-lt"/>
              </a:rPr>
              <a:t>Panvith</a:t>
            </a:r>
            <a:r>
              <a:rPr lang="en-US" sz="1800" b="0" dirty="0">
                <a:solidFill>
                  <a:srgbClr val="A31515"/>
                </a:solidFill>
                <a:effectLst/>
                <a:latin typeface="+mj-lt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+mj-lt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+mj-lt"/>
              </a:rPr>
              <a:t>Sachin</a:t>
            </a:r>
            <a:r>
              <a:rPr lang="en-US" sz="1800" b="0" dirty="0">
                <a:solidFill>
                  <a:srgbClr val="A31515"/>
                </a:solidFill>
                <a:effectLst/>
                <a:latin typeface="+mj-lt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+mj-lt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+mj-lt"/>
              </a:rPr>
              <a:t>Shashwath</a:t>
            </a:r>
            <a:r>
              <a:rPr lang="en-US" sz="1800" b="0" dirty="0">
                <a:solidFill>
                  <a:srgbClr val="A31515"/>
                </a:solidFill>
                <a:effectLst/>
                <a:latin typeface="+mj-lt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+mj-lt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+mj-lt"/>
              </a:rPr>
              <a:t>Advith</a:t>
            </a:r>
            <a:r>
              <a:rPr lang="en-US" sz="1800" b="0" dirty="0">
                <a:solidFill>
                  <a:srgbClr val="A31515"/>
                </a:solidFill>
                <a:effectLst/>
                <a:latin typeface="+mj-lt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+mj-lt"/>
              </a:rPr>
              <a:t>'Ajay'</a:t>
            </a:r>
            <a:r>
              <a:rPr lang="en-US" sz="1800" b="0" dirty="0">
                <a:solidFill>
                  <a:srgbClr val="000000"/>
                </a:solidFill>
                <a:effectLst/>
                <a:latin typeface="+mj-lt"/>
              </a:rPr>
              <a:t>];   </a:t>
            </a:r>
          </a:p>
          <a:p>
            <a:pPr marL="0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en-US" sz="1800" b="0" dirty="0">
                <a:solidFill>
                  <a:srgbClr val="0000FF"/>
                </a:solidFill>
                <a:effectLst/>
                <a:latin typeface="+mj-lt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800" b="0" dirty="0">
                <a:solidFill>
                  <a:srgbClr val="0070C1"/>
                </a:solidFill>
                <a:effectLst/>
                <a:latin typeface="+mj-lt"/>
              </a:rPr>
              <a:t>root</a:t>
            </a:r>
            <a:r>
              <a:rPr lang="en-US" sz="1800" b="0" dirty="0">
                <a:solidFill>
                  <a:srgbClr val="000000"/>
                </a:solidFill>
                <a:effectLst/>
                <a:latin typeface="+mj-lt"/>
              </a:rPr>
              <a:t>=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+mj-lt"/>
              </a:rPr>
              <a:t>ReactDOM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+mj-lt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+mj-lt"/>
              </a:rPr>
              <a:t>createRoot</a:t>
            </a:r>
            <a:r>
              <a:rPr lang="en-US" sz="1800" b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+mj-lt"/>
              </a:rPr>
              <a:t>document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+mj-lt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+mj-lt"/>
              </a:rPr>
              <a:t>getElementById</a:t>
            </a:r>
            <a:r>
              <a:rPr lang="en-US" sz="1800" b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+mj-lt"/>
              </a:rPr>
              <a:t>'root'</a:t>
            </a:r>
            <a:r>
              <a:rPr lang="en-US" sz="1800" b="0" dirty="0">
                <a:solidFill>
                  <a:srgbClr val="000000"/>
                </a:solidFill>
                <a:effectLst/>
                <a:latin typeface="+mj-lt"/>
              </a:rPr>
              <a:t>))</a:t>
            </a:r>
          </a:p>
          <a:p>
            <a:pPr marL="0" indent="0">
              <a:buNone/>
            </a:pPr>
            <a:r>
              <a:rPr lang="en-US" sz="1800" b="0" dirty="0" err="1">
                <a:solidFill>
                  <a:srgbClr val="0070C1"/>
                </a:solidFill>
                <a:effectLst/>
                <a:latin typeface="+mj-lt"/>
              </a:rPr>
              <a:t>root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+mj-lt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+mj-lt"/>
              </a:rPr>
              <a:t>render</a:t>
            </a:r>
            <a:r>
              <a:rPr lang="en-US" sz="1800" b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sz="1800" b="0" dirty="0">
                <a:solidFill>
                  <a:srgbClr val="800000"/>
                </a:solidFill>
                <a:effectLst/>
                <a:latin typeface="+mj-lt"/>
              </a:rPr>
              <a:t>&lt;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+mj-lt"/>
              </a:rPr>
              <a:t>NameList</a:t>
            </a:r>
            <a:r>
              <a:rPr lang="en-US" sz="18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800" b="0" dirty="0" err="1">
                <a:solidFill>
                  <a:srgbClr val="E50000"/>
                </a:solidFill>
                <a:effectLst/>
                <a:latin typeface="+mj-lt"/>
              </a:rPr>
              <a:t>myLists</a:t>
            </a:r>
            <a:r>
              <a:rPr lang="en-US" sz="1800" b="0" dirty="0">
                <a:solidFill>
                  <a:srgbClr val="000000"/>
                </a:solidFill>
                <a:effectLst/>
                <a:latin typeface="+mj-lt"/>
              </a:rPr>
              <a:t>=</a:t>
            </a:r>
            <a:r>
              <a:rPr lang="en-US" sz="1800" b="0" dirty="0">
                <a:solidFill>
                  <a:srgbClr val="0000FF"/>
                </a:solidFill>
                <a:effectLst/>
                <a:latin typeface="+mj-lt"/>
              </a:rPr>
              <a:t>{</a:t>
            </a:r>
            <a:r>
              <a:rPr lang="en-US" sz="1800" b="0" dirty="0" err="1">
                <a:solidFill>
                  <a:srgbClr val="0070C1"/>
                </a:solidFill>
                <a:effectLst/>
                <a:latin typeface="+mj-lt"/>
              </a:rPr>
              <a:t>myLists</a:t>
            </a:r>
            <a:r>
              <a:rPr lang="en-US" sz="1800" b="0" dirty="0">
                <a:solidFill>
                  <a:srgbClr val="0000FF"/>
                </a:solidFill>
                <a:effectLst/>
                <a:latin typeface="+mj-lt"/>
              </a:rPr>
              <a:t>}</a:t>
            </a:r>
            <a:r>
              <a:rPr lang="en-US" sz="18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800" b="0" dirty="0">
                <a:solidFill>
                  <a:srgbClr val="800000"/>
                </a:solidFill>
                <a:effectLst/>
                <a:latin typeface="+mj-lt"/>
              </a:rPr>
              <a:t>/&gt;</a:t>
            </a:r>
            <a:r>
              <a:rPr lang="en-US" sz="1800" b="0" dirty="0">
                <a:solidFill>
                  <a:srgbClr val="000000"/>
                </a:solidFill>
                <a:effectLst/>
                <a:latin typeface="+mj-lt"/>
              </a:rPr>
              <a:t>)</a:t>
            </a:r>
          </a:p>
          <a:p>
            <a:pPr marL="0" indent="0">
              <a:buNone/>
            </a:pPr>
            <a:endParaRPr lang="en-US" sz="1800" b="0" dirty="0"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2921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30C737-F3C9-09E5-AE3A-F803E10D0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i="0" dirty="0"/>
              <a:t>React Keys</a:t>
            </a:r>
          </a:p>
        </p:txBody>
      </p:sp>
    </p:spTree>
    <p:extLst>
      <p:ext uri="{BB962C8B-B14F-4D97-AF65-F5344CB8AC3E}">
        <p14:creationId xmlns:p14="http://schemas.microsoft.com/office/powerpoint/2010/main" val="3442269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185B12-CB2C-38A1-0AAC-E10A4F142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/>
              <a:t>React keys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11677-0A4A-A6F5-A8DB-4FEFA82E7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Key is a unique identifier.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Used to identify which items have changed, updated, or deleted from the Lists.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Helps to determine which components in a collection needs to be re-rendered instead of re-rendering the entire set of components every time.</a:t>
            </a:r>
          </a:p>
        </p:txBody>
      </p:sp>
    </p:spTree>
    <p:extLst>
      <p:ext uri="{BB962C8B-B14F-4D97-AF65-F5344CB8AC3E}">
        <p14:creationId xmlns:p14="http://schemas.microsoft.com/office/powerpoint/2010/main" val="3616647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C70FC-3B32-899A-DA72-6B9454B76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81" y="62783"/>
            <a:ext cx="10515600" cy="623017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5912-A77A-8D68-1DCF-DC5E82EC8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9651"/>
            <a:ext cx="10515600" cy="589556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+mj-lt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+mj-lt"/>
              </a:rPr>
              <a:t>React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+mj-lt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+mj-lt"/>
              </a:rPr>
              <a:t>'react'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+mj-lt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+mj-lt"/>
              </a:rPr>
              <a:t>ReactDOM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+mj-lt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+mj-lt"/>
              </a:rPr>
              <a:t>'react-</a:t>
            </a:r>
            <a:r>
              <a:rPr lang="en-US" b="0" dirty="0" err="1">
                <a:solidFill>
                  <a:srgbClr val="A31515"/>
                </a:solidFill>
                <a:effectLst/>
                <a:latin typeface="+mj-lt"/>
              </a:rPr>
              <a:t>dom</a:t>
            </a:r>
            <a:r>
              <a:rPr lang="en-US" b="0" dirty="0">
                <a:solidFill>
                  <a:srgbClr val="A31515"/>
                </a:solidFill>
                <a:effectLst/>
                <a:latin typeface="+mj-lt"/>
              </a:rPr>
              <a:t>/client'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+mj-lt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+mj-lt"/>
              </a:rPr>
              <a:t>ListComponent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()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+mj-lt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rgbClr val="0070C1"/>
                </a:solidFill>
                <a:effectLst/>
                <a:latin typeface="+mj-lt"/>
              </a:rPr>
              <a:t>listItems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 = </a:t>
            </a:r>
            <a:r>
              <a:rPr lang="en-US" b="0" dirty="0" err="1">
                <a:solidFill>
                  <a:srgbClr val="0070C1"/>
                </a:solidFill>
                <a:effectLst/>
                <a:latin typeface="+mj-lt"/>
              </a:rPr>
              <a:t>myList</a:t>
            </a:r>
            <a:r>
              <a:rPr lang="en-US" b="0" dirty="0" err="1">
                <a:solidFill>
                  <a:srgbClr val="000000"/>
                </a:solidFill>
                <a:effectLst/>
                <a:latin typeface="+mj-lt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+mj-lt"/>
              </a:rPr>
              <a:t>map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((</a:t>
            </a:r>
            <a:r>
              <a:rPr lang="en-US" b="0" dirty="0">
                <a:solidFill>
                  <a:srgbClr val="001080"/>
                </a:solidFill>
                <a:effectLst/>
                <a:latin typeface="+mj-lt"/>
              </a:rPr>
              <a:t>item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+mj-lt"/>
              </a:rPr>
              <a:t>=&gt;</a:t>
            </a:r>
            <a:endParaRPr lang="en-US" b="0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+mj-lt"/>
              </a:rPr>
              <a:t>&lt;li&gt;</a:t>
            </a:r>
            <a:r>
              <a:rPr lang="en-US" b="0" dirty="0">
                <a:solidFill>
                  <a:srgbClr val="0000FF"/>
                </a:solidFill>
                <a:effectLst/>
                <a:latin typeface="+mj-lt"/>
              </a:rPr>
              <a:t>{</a:t>
            </a:r>
            <a:r>
              <a:rPr lang="en-US" b="0" dirty="0">
                <a:solidFill>
                  <a:srgbClr val="001080"/>
                </a:solidFill>
                <a:effectLst/>
                <a:latin typeface="+mj-lt"/>
              </a:rPr>
              <a:t>item</a:t>
            </a:r>
            <a:r>
              <a:rPr lang="en-US" b="0" dirty="0">
                <a:solidFill>
                  <a:srgbClr val="0000FF"/>
                </a:solidFill>
                <a:effectLst/>
                <a:latin typeface="+mj-lt"/>
              </a:rPr>
              <a:t>}</a:t>
            </a:r>
            <a:r>
              <a:rPr lang="en-US" b="0" dirty="0">
                <a:solidFill>
                  <a:srgbClr val="800000"/>
                </a:solidFill>
                <a:effectLst/>
                <a:latin typeface="+mj-lt"/>
              </a:rPr>
              <a:t>&lt;/li&gt;</a:t>
            </a:r>
            <a:endParaRPr lang="en-US" b="0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    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+mj-lt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 (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+mj-lt"/>
              </a:rPr>
              <a:t>&lt;</a:t>
            </a:r>
            <a:r>
              <a:rPr lang="en-US" b="0" dirty="0" err="1">
                <a:solidFill>
                  <a:srgbClr val="800000"/>
                </a:solidFill>
                <a:effectLst/>
                <a:latin typeface="+mj-lt"/>
              </a:rPr>
              <a:t>ul</a:t>
            </a:r>
            <a:r>
              <a:rPr lang="en-US" b="0" dirty="0">
                <a:solidFill>
                  <a:srgbClr val="800000"/>
                </a:solidFill>
                <a:effectLst/>
                <a:latin typeface="+mj-lt"/>
              </a:rPr>
              <a:t>&gt;</a:t>
            </a:r>
            <a:r>
              <a:rPr lang="en-US" b="0" dirty="0">
                <a:solidFill>
                  <a:srgbClr val="0000FF"/>
                </a:solidFill>
                <a:effectLst/>
                <a:latin typeface="+mj-lt"/>
              </a:rPr>
              <a:t>{</a:t>
            </a:r>
            <a:r>
              <a:rPr lang="en-US" b="0" dirty="0" err="1">
                <a:solidFill>
                  <a:srgbClr val="0070C1"/>
                </a:solidFill>
                <a:effectLst/>
                <a:latin typeface="+mj-lt"/>
              </a:rPr>
              <a:t>listItems</a:t>
            </a:r>
            <a:r>
              <a:rPr lang="en-US" b="0" dirty="0">
                <a:solidFill>
                  <a:srgbClr val="0000FF"/>
                </a:solidFill>
                <a:effectLst/>
                <a:latin typeface="+mj-lt"/>
              </a:rPr>
              <a:t>}</a:t>
            </a:r>
            <a:r>
              <a:rPr lang="en-US" b="0" dirty="0">
                <a:solidFill>
                  <a:srgbClr val="800000"/>
                </a:solidFill>
                <a:effectLst/>
                <a:latin typeface="+mj-lt"/>
              </a:rPr>
              <a:t>&lt;/</a:t>
            </a:r>
            <a:r>
              <a:rPr lang="en-US" b="0" dirty="0" err="1">
                <a:solidFill>
                  <a:srgbClr val="800000"/>
                </a:solidFill>
                <a:effectLst/>
                <a:latin typeface="+mj-lt"/>
              </a:rPr>
              <a:t>ul</a:t>
            </a:r>
            <a:r>
              <a:rPr lang="en-US" b="0" dirty="0">
                <a:solidFill>
                  <a:srgbClr val="800000"/>
                </a:solidFill>
                <a:effectLst/>
                <a:latin typeface="+mj-lt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    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  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+mj-lt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rgbClr val="0070C1"/>
                </a:solidFill>
                <a:effectLst/>
                <a:latin typeface="+mj-lt"/>
              </a:rPr>
              <a:t>myList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 = [</a:t>
            </a:r>
            <a:r>
              <a:rPr lang="en-US" b="0" dirty="0">
                <a:solidFill>
                  <a:srgbClr val="A31515"/>
                </a:solidFill>
                <a:effectLst/>
                <a:latin typeface="+mj-lt"/>
              </a:rPr>
              <a:t>"apple"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+mj-lt"/>
              </a:rPr>
              <a:t>"orange"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+mj-lt"/>
              </a:rPr>
              <a:t>"strawberry"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+mj-lt"/>
              </a:rPr>
              <a:t>"blueberry"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+mj-lt"/>
              </a:rPr>
              <a:t>"avocado"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];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 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+mj-lt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dirty="0">
                <a:solidFill>
                  <a:srgbClr val="0070C1"/>
                </a:solidFill>
                <a:effectLst/>
                <a:latin typeface="+mj-lt"/>
              </a:rPr>
              <a:t>root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+mj-lt"/>
              </a:rPr>
              <a:t>ReactDOM</a:t>
            </a:r>
            <a:r>
              <a:rPr lang="en-US" b="0" dirty="0" err="1">
                <a:solidFill>
                  <a:srgbClr val="000000"/>
                </a:solidFill>
                <a:effectLst/>
                <a:latin typeface="+mj-lt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+mj-lt"/>
              </a:rPr>
              <a:t>createRoot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+mj-lt"/>
              </a:rPr>
              <a:t>document</a:t>
            </a:r>
            <a:r>
              <a:rPr lang="en-US" b="0" dirty="0" err="1">
                <a:solidFill>
                  <a:srgbClr val="000000"/>
                </a:solidFill>
                <a:effectLst/>
                <a:latin typeface="+mj-lt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+mj-lt"/>
              </a:rPr>
              <a:t>getElementById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+mj-lt"/>
              </a:rPr>
              <a:t>'root'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));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70C1"/>
                </a:solidFill>
                <a:effectLst/>
                <a:latin typeface="+mj-lt"/>
              </a:rPr>
              <a:t>root</a:t>
            </a:r>
            <a:r>
              <a:rPr lang="en-US" b="0" dirty="0" err="1">
                <a:solidFill>
                  <a:srgbClr val="000000"/>
                </a:solidFill>
                <a:effectLst/>
                <a:latin typeface="+mj-lt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+mj-lt"/>
              </a:rPr>
              <a:t>render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800000"/>
                </a:solidFill>
                <a:effectLst/>
                <a:latin typeface="+mj-lt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+mj-lt"/>
              </a:rPr>
              <a:t>ListComponent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dirty="0">
                <a:solidFill>
                  <a:srgbClr val="800000"/>
                </a:solidFill>
                <a:effectLst/>
                <a:latin typeface="+mj-lt"/>
              </a:rPr>
              <a:t>/&gt;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1328312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Custom 15">
      <a:dk1>
        <a:sysClr val="windowText" lastClr="000000"/>
      </a:dk1>
      <a:lt1>
        <a:sysClr val="window" lastClr="FFFFFF"/>
      </a:lt1>
      <a:dk2>
        <a:srgbClr val="57495C"/>
      </a:dk2>
      <a:lt2>
        <a:srgbClr val="50B91B"/>
      </a:lt2>
      <a:accent1>
        <a:srgbClr val="002060"/>
      </a:accent1>
      <a:accent2>
        <a:srgbClr val="72E23A"/>
      </a:accent2>
      <a:accent3>
        <a:srgbClr val="72E23A"/>
      </a:accent3>
      <a:accent4>
        <a:srgbClr val="72E23A"/>
      </a:accent4>
      <a:accent5>
        <a:srgbClr val="72E23A"/>
      </a:accent5>
      <a:accent6>
        <a:srgbClr val="50B91B"/>
      </a:accent6>
      <a:hlink>
        <a:srgbClr val="EB8067"/>
      </a:hlink>
      <a:folHlink>
        <a:srgbClr val="72E23A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Brush</Template>
  <TotalTime>292</TotalTime>
  <Words>878</Words>
  <Application>Microsoft Office PowerPoint</Application>
  <PresentationFormat>Widescreen</PresentationFormat>
  <Paragraphs>108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Times New Roman</vt:lpstr>
      <vt:lpstr>BrushVTI</vt:lpstr>
      <vt:lpstr>Lists and Keys</vt:lpstr>
      <vt:lpstr>Lists</vt:lpstr>
      <vt:lpstr>Example: App.js</vt:lpstr>
      <vt:lpstr>PowerPoint Presentation</vt:lpstr>
      <vt:lpstr>Example</vt:lpstr>
      <vt:lpstr>Example 2.index.js</vt:lpstr>
      <vt:lpstr>React Keys</vt:lpstr>
      <vt:lpstr>React keys</vt:lpstr>
      <vt:lpstr>Example</vt:lpstr>
      <vt:lpstr>PowerPoint Presentation</vt:lpstr>
      <vt:lpstr>How do you use Keys in Lists?</vt:lpstr>
      <vt:lpstr>PowerPoint Presentation</vt:lpstr>
      <vt:lpstr>PowerPoint Presentation</vt:lpstr>
      <vt:lpstr>Example 3: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and Keys</dc:title>
  <dc:creator>Manoj R</dc:creator>
  <cp:lastModifiedBy>Manoj R</cp:lastModifiedBy>
  <cp:revision>16</cp:revision>
  <dcterms:created xsi:type="dcterms:W3CDTF">2022-11-11T10:18:14Z</dcterms:created>
  <dcterms:modified xsi:type="dcterms:W3CDTF">2022-11-15T13:55:47Z</dcterms:modified>
</cp:coreProperties>
</file>