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6"/>
  </p:notesMasterIdLst>
  <p:handoutMasterIdLst>
    <p:handoutMasterId r:id="rId47"/>
  </p:handoutMasterIdLst>
  <p:sldIdLst>
    <p:sldId id="296" r:id="rId5"/>
    <p:sldId id="297" r:id="rId6"/>
    <p:sldId id="966" r:id="rId7"/>
    <p:sldId id="967" r:id="rId8"/>
    <p:sldId id="968" r:id="rId9"/>
    <p:sldId id="969" r:id="rId10"/>
    <p:sldId id="970" r:id="rId11"/>
    <p:sldId id="971" r:id="rId12"/>
    <p:sldId id="972" r:id="rId13"/>
    <p:sldId id="973" r:id="rId14"/>
    <p:sldId id="974" r:id="rId15"/>
    <p:sldId id="975" r:id="rId16"/>
    <p:sldId id="976" r:id="rId17"/>
    <p:sldId id="977" r:id="rId18"/>
    <p:sldId id="978" r:id="rId19"/>
    <p:sldId id="979" r:id="rId20"/>
    <p:sldId id="980" r:id="rId21"/>
    <p:sldId id="981" r:id="rId22"/>
    <p:sldId id="982" r:id="rId23"/>
    <p:sldId id="983" r:id="rId24"/>
    <p:sldId id="984" r:id="rId25"/>
    <p:sldId id="985" r:id="rId26"/>
    <p:sldId id="986" r:id="rId27"/>
    <p:sldId id="987" r:id="rId28"/>
    <p:sldId id="988" r:id="rId29"/>
    <p:sldId id="1026" r:id="rId30"/>
    <p:sldId id="1029" r:id="rId31"/>
    <p:sldId id="992" r:id="rId32"/>
    <p:sldId id="1028" r:id="rId33"/>
    <p:sldId id="993" r:id="rId34"/>
    <p:sldId id="994" r:id="rId35"/>
    <p:sldId id="995" r:id="rId36"/>
    <p:sldId id="996" r:id="rId37"/>
    <p:sldId id="997" r:id="rId38"/>
    <p:sldId id="998" r:id="rId39"/>
    <p:sldId id="999" r:id="rId40"/>
    <p:sldId id="1000" r:id="rId41"/>
    <p:sldId id="1001" r:id="rId42"/>
    <p:sldId id="1027" r:id="rId43"/>
    <p:sldId id="1019" r:id="rId44"/>
    <p:sldId id="1020"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940">
          <p15:clr>
            <a:srgbClr val="A4A3A4"/>
          </p15:clr>
        </p15:guide>
        <p15:guide id="2" orient="horz" pos="495">
          <p15:clr>
            <a:srgbClr val="A4A3A4"/>
          </p15:clr>
        </p15:guide>
        <p15:guide id="3" pos="5474">
          <p15:clr>
            <a:srgbClr val="A4A3A4"/>
          </p15:clr>
        </p15:guide>
        <p15:guide id="4" pos="290">
          <p15:clr>
            <a:srgbClr val="A4A3A4"/>
          </p15:clr>
        </p15:guide>
        <p15:guide id="5" pos="325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a:srgbClr val="1965A7"/>
    <a:srgbClr val="D2D2D2"/>
    <a:srgbClr val="595959"/>
    <a:srgbClr val="FECA22"/>
    <a:srgbClr val="97EBFF"/>
    <a:srgbClr val="FAA906"/>
    <a:srgbClr val="FFFFFF"/>
    <a:srgbClr val="61932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88" autoAdjust="0"/>
    <p:restoredTop sz="61926" autoAdjust="0"/>
  </p:normalViewPr>
  <p:slideViewPr>
    <p:cSldViewPr snapToGrid="0">
      <p:cViewPr varScale="1">
        <p:scale>
          <a:sx n="25" d="100"/>
          <a:sy n="25" d="100"/>
        </p:scale>
        <p:origin x="-1056" y="-96"/>
      </p:cViewPr>
      <p:guideLst>
        <p:guide orient="horz" pos="3940"/>
        <p:guide orient="horz" pos="495"/>
        <p:guide pos="5474"/>
        <p:guide pos="290"/>
        <p:guide pos="3259"/>
      </p:guideLst>
    </p:cSldViewPr>
  </p:slideViewPr>
  <p:notesTextViewPr>
    <p:cViewPr>
      <p:scale>
        <a:sx n="100" d="100"/>
        <a:sy n="100" d="100"/>
      </p:scale>
      <p:origin x="0" y="0"/>
    </p:cViewPr>
  </p:notesTextViewPr>
  <p:sorterViewPr>
    <p:cViewPr>
      <p:scale>
        <a:sx n="66" d="100"/>
        <a:sy n="66" d="100"/>
      </p:scale>
      <p:origin x="0" y="-3084"/>
    </p:cViewPr>
  </p:sorterViewPr>
  <p:notesViewPr>
    <p:cSldViewPr snapToGrid="0">
      <p:cViewPr varScale="1">
        <p:scale>
          <a:sx n="66" d="100"/>
          <a:sy n="66" d="100"/>
        </p:scale>
        <p:origin x="229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58A402-E630-46ED-87D1-A51FF2D77B8A}" type="datetimeFigureOut">
              <a:rPr lang="en-US" smtClean="0"/>
              <a:pPr/>
              <a:t>5/8/2018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36F43C-4BC5-4140-89F5-C89E66D4E19E}" type="slidenum">
              <a:rPr lang="en-US" smtClean="0"/>
              <a:pPr/>
              <a:t>‹#›</a:t>
            </a:fld>
            <a:endParaRPr lang="en-US" dirty="0"/>
          </a:p>
        </p:txBody>
      </p:sp>
    </p:spTree>
    <p:extLst>
      <p:ext uri="{BB962C8B-B14F-4D97-AF65-F5344CB8AC3E}">
        <p14:creationId xmlns:p14="http://schemas.microsoft.com/office/powerpoint/2010/main" xmlns="" val="21135280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A5A60B-6956-964B-91B0-61DE2403173E}" type="datetimeFigureOut">
              <a:rPr lang="en-US" smtClean="0"/>
              <a:pPr/>
              <a:t>5/8/2018</a:t>
            </a:fld>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4AA71-C613-6B42-8773-688627DE3311}" type="slidenum">
              <a:rPr lang="en-US" smtClean="0"/>
              <a:pPr/>
              <a:t>‹#›</a:t>
            </a:fld>
            <a:endParaRPr lang="en-US" dirty="0"/>
          </a:p>
        </p:txBody>
      </p:sp>
    </p:spTree>
    <p:extLst>
      <p:ext uri="{BB962C8B-B14F-4D97-AF65-F5344CB8AC3E}">
        <p14:creationId xmlns:p14="http://schemas.microsoft.com/office/powerpoint/2010/main" xmlns="" val="40119060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4704AA71-C613-6B42-8773-688627DE3311}" type="slidenum">
              <a:rPr lang="en-US" smtClean="0"/>
              <a:pPr/>
              <a:t>1</a:t>
            </a:fld>
            <a:endParaRPr lang="en-US" dirty="0"/>
          </a:p>
        </p:txBody>
      </p:sp>
    </p:spTree>
    <p:extLst>
      <p:ext uri="{BB962C8B-B14F-4D97-AF65-F5344CB8AC3E}">
        <p14:creationId xmlns:p14="http://schemas.microsoft.com/office/powerpoint/2010/main" xmlns="" val="2878327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23235"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xmlns="" val="2336270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24259"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xmlns="" val="3616568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25283"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xmlns="" val="3434062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26307"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xmlns="" val="704297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27331"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smtClean="0"/>
              <a:t>Controller Basics </a:t>
            </a:r>
          </a:p>
          <a:p>
            <a:pPr>
              <a:buFontTx/>
              <a:buChar char="•"/>
            </a:pPr>
            <a:r>
              <a:rPr lang="en-US" altLang="en-US" dirty="0" smtClean="0"/>
              <a:t>Write a controller and map it to a URL in springweb-servlet.xml </a:t>
            </a:r>
          </a:p>
          <a:p>
            <a:pPr>
              <a:buFontTx/>
              <a:buChar char="•"/>
            </a:pPr>
            <a:r>
              <a:rPr lang="en-US" altLang="en-US" dirty="0" smtClean="0"/>
              <a:t>Write the view rendering JSP and map it through a view resolver in </a:t>
            </a:r>
          </a:p>
          <a:p>
            <a:r>
              <a:rPr lang="en-US" altLang="en-US" dirty="0" smtClean="0"/>
              <a:t>springweb-servlet.xml </a:t>
            </a:r>
          </a:p>
          <a:p>
            <a:endParaRPr lang="en-US" altLang="en-US" dirty="0" smtClean="0"/>
          </a:p>
          <a:p>
            <a:r>
              <a:rPr lang="en-US" altLang="en-US" dirty="0" smtClean="0"/>
              <a:t>The controller class extends </a:t>
            </a:r>
            <a:r>
              <a:rPr lang="en-US" altLang="en-US" dirty="0" err="1" smtClean="0"/>
              <a:t>AbstractController</a:t>
            </a:r>
            <a:r>
              <a:rPr lang="en-US" altLang="en-US" dirty="0" smtClean="0"/>
              <a:t> that deals with the intricacies of Java Servlets. The only method required due to extending </a:t>
            </a:r>
            <a:r>
              <a:rPr lang="en-US" altLang="en-US" dirty="0" err="1" smtClean="0"/>
              <a:t>AbstractController</a:t>
            </a:r>
            <a:r>
              <a:rPr lang="en-US" altLang="en-US" dirty="0" smtClean="0"/>
              <a:t> is </a:t>
            </a:r>
            <a:r>
              <a:rPr lang="en-US" altLang="en-US" dirty="0" err="1" smtClean="0"/>
              <a:t>handleRequestInternal</a:t>
            </a:r>
            <a:r>
              <a:rPr lang="en-US" altLang="en-US" dirty="0" smtClean="0"/>
              <a:t>. You put your controller logic in this method. After setting up some data for the view to render, a </a:t>
            </a:r>
            <a:r>
              <a:rPr lang="en-US" altLang="en-US" dirty="0" err="1" smtClean="0"/>
              <a:t>ModelAndView</a:t>
            </a:r>
            <a:r>
              <a:rPr lang="en-US" altLang="en-US" dirty="0" smtClean="0"/>
              <a:t> object is used to pack the data and specify the logical view name. The data objects are tagged with names that the view can use to pull them out.</a:t>
            </a:r>
          </a:p>
          <a:p>
            <a:r>
              <a:rPr lang="en-US" altLang="en-US" dirty="0" smtClean="0"/>
              <a:t>The </a:t>
            </a:r>
            <a:r>
              <a:rPr lang="en-US" altLang="en-US" b="1" dirty="0" smtClean="0"/>
              <a:t>controlle</a:t>
            </a:r>
            <a:r>
              <a:rPr lang="en-US" altLang="en-US" dirty="0" smtClean="0"/>
              <a:t>r completes it work by returning the created</a:t>
            </a:r>
            <a:r>
              <a:rPr lang="en-US" altLang="en-US" b="1" dirty="0" smtClean="0"/>
              <a:t> </a:t>
            </a:r>
            <a:r>
              <a:rPr lang="en-US" altLang="en-US" b="1" dirty="0" err="1" smtClean="0"/>
              <a:t>ModelAndView</a:t>
            </a:r>
            <a:r>
              <a:rPr lang="en-US" altLang="en-US" dirty="0" smtClean="0"/>
              <a:t> object </a:t>
            </a:r>
            <a:r>
              <a:rPr lang="en-US" altLang="en-US" dirty="0" err="1" smtClean="0"/>
              <a:t>thatDispatcherServlet</a:t>
            </a:r>
            <a:r>
              <a:rPr lang="en-US" altLang="en-US" dirty="0" smtClean="0"/>
              <a:t> will use to select a view renderer.</a:t>
            </a:r>
          </a:p>
          <a:p>
            <a:endParaRPr lang="en-US" altLang="en-US" dirty="0" smtClean="0"/>
          </a:p>
          <a:p>
            <a:r>
              <a:rPr lang="en-US" altLang="en-US" dirty="0" smtClean="0"/>
              <a:t>you need to tell Spring MVC in</a:t>
            </a:r>
            <a:r>
              <a:rPr lang="en-US" altLang="en-US" b="1" dirty="0" smtClean="0"/>
              <a:t> springweb-servlet.xml</a:t>
            </a:r>
            <a:r>
              <a:rPr lang="en-US" altLang="en-US" dirty="0" smtClean="0"/>
              <a:t> to use the Controller: </a:t>
            </a:r>
          </a:p>
          <a:p>
            <a:r>
              <a:rPr lang="en-US" altLang="en-US" b="1" dirty="0" smtClean="0"/>
              <a:t>&lt;bean</a:t>
            </a:r>
            <a:r>
              <a:rPr lang="en-US" altLang="en-US" dirty="0" smtClean="0"/>
              <a:t> name="/home.htm"  class="</a:t>
            </a:r>
            <a:r>
              <a:rPr lang="en-US" altLang="en-US" dirty="0" err="1" smtClean="0"/>
              <a:t>org.himu.springweb.co.HomePageController</a:t>
            </a:r>
            <a:r>
              <a:rPr lang="en-US" altLang="en-US" dirty="0" smtClean="0"/>
              <a:t>"</a:t>
            </a:r>
            <a:r>
              <a:rPr lang="en-US" altLang="en-US" b="1" dirty="0" smtClean="0"/>
              <a:t>/&gt;</a:t>
            </a:r>
            <a:r>
              <a:rPr lang="en-US" altLang="en-US" dirty="0" smtClean="0"/>
              <a:t>   </a:t>
            </a:r>
          </a:p>
          <a:p>
            <a:endParaRPr lang="en-US" altLang="en-US" dirty="0" smtClean="0"/>
          </a:p>
        </p:txBody>
      </p:sp>
    </p:spTree>
    <p:extLst>
      <p:ext uri="{BB962C8B-B14F-4D97-AF65-F5344CB8AC3E}">
        <p14:creationId xmlns:p14="http://schemas.microsoft.com/office/powerpoint/2010/main" xmlns="" val="4219549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28355"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smtClean="0"/>
              <a:t>Mapping a View :</a:t>
            </a:r>
          </a:p>
          <a:p>
            <a:endParaRPr lang="en-US" altLang="en-US" dirty="0" smtClean="0"/>
          </a:p>
          <a:p>
            <a:r>
              <a:rPr lang="en-US" altLang="en-US" dirty="0" smtClean="0"/>
              <a:t>E.g.:</a:t>
            </a:r>
          </a:p>
          <a:p>
            <a:r>
              <a:rPr lang="en-US" altLang="en-US" b="1" dirty="0" smtClean="0"/>
              <a:t>&lt;bean</a:t>
            </a:r>
            <a:r>
              <a:rPr lang="en-US" altLang="en-US" dirty="0" smtClean="0"/>
              <a:t> id="</a:t>
            </a:r>
            <a:r>
              <a:rPr lang="en-US" altLang="en-US" dirty="0" err="1" smtClean="0"/>
              <a:t>viewResolver</a:t>
            </a:r>
            <a:r>
              <a:rPr lang="en-US" altLang="en-US" dirty="0" smtClean="0"/>
              <a:t>"   </a:t>
            </a:r>
          </a:p>
          <a:p>
            <a:r>
              <a:rPr lang="en-US" altLang="en-US" dirty="0" smtClean="0"/>
              <a:t>    class="org.springframework.web.servlet.view.InternalResourceViewResolver"</a:t>
            </a:r>
            <a:r>
              <a:rPr lang="en-US" altLang="en-US" b="1" dirty="0" smtClean="0"/>
              <a:t>&gt;</a:t>
            </a:r>
            <a:r>
              <a:rPr lang="en-US" altLang="en-US" dirty="0" smtClean="0"/>
              <a:t>   </a:t>
            </a:r>
          </a:p>
          <a:p>
            <a:r>
              <a:rPr lang="en-US" altLang="en-US" b="1" dirty="0" smtClean="0"/>
              <a:t>&lt;property</a:t>
            </a:r>
            <a:r>
              <a:rPr lang="en-US" altLang="en-US" dirty="0" smtClean="0"/>
              <a:t> name="prefix" value="/</a:t>
            </a:r>
            <a:r>
              <a:rPr lang="en-US" altLang="en-US" dirty="0" err="1" smtClean="0"/>
              <a:t>jsp</a:t>
            </a:r>
            <a:r>
              <a:rPr lang="en-US" altLang="en-US" dirty="0" smtClean="0"/>
              <a:t>/"</a:t>
            </a:r>
            <a:r>
              <a:rPr lang="en-US" altLang="en-US" b="1" dirty="0" smtClean="0"/>
              <a:t>/&gt;</a:t>
            </a:r>
            <a:r>
              <a:rPr lang="en-US" altLang="en-US" dirty="0" smtClean="0"/>
              <a:t>   </a:t>
            </a:r>
          </a:p>
          <a:p>
            <a:r>
              <a:rPr lang="en-US" altLang="en-US" b="1" dirty="0" smtClean="0"/>
              <a:t>&lt;property</a:t>
            </a:r>
            <a:r>
              <a:rPr lang="en-US" altLang="en-US" dirty="0" smtClean="0"/>
              <a:t> name="suffix" value=".</a:t>
            </a:r>
            <a:r>
              <a:rPr lang="en-US" altLang="en-US" dirty="0" err="1" smtClean="0"/>
              <a:t>jsp</a:t>
            </a:r>
            <a:r>
              <a:rPr lang="en-US" altLang="en-US" dirty="0" smtClean="0"/>
              <a:t>"</a:t>
            </a:r>
            <a:r>
              <a:rPr lang="en-US" altLang="en-US" b="1" dirty="0" smtClean="0"/>
              <a:t>/&gt;</a:t>
            </a:r>
            <a:r>
              <a:rPr lang="en-US" altLang="en-US" dirty="0" smtClean="0"/>
              <a:t>   </a:t>
            </a:r>
          </a:p>
          <a:p>
            <a:r>
              <a:rPr lang="en-US" altLang="en-US" b="1" dirty="0" smtClean="0"/>
              <a:t>&lt;/bean&gt;</a:t>
            </a:r>
            <a:r>
              <a:rPr lang="en-US" altLang="en-US" dirty="0" smtClean="0"/>
              <a:t>   </a:t>
            </a:r>
          </a:p>
          <a:p>
            <a:endParaRPr lang="en-US" altLang="en-US" dirty="0" smtClean="0"/>
          </a:p>
          <a:p>
            <a:r>
              <a:rPr lang="en-US" altLang="en-US" dirty="0" smtClean="0"/>
              <a:t>What this</a:t>
            </a:r>
            <a:r>
              <a:rPr lang="en-US" altLang="en-US" b="1" dirty="0" smtClean="0"/>
              <a:t> resolver </a:t>
            </a:r>
            <a:r>
              <a:rPr lang="en-US" altLang="en-US" dirty="0" smtClean="0"/>
              <a:t>does is take the view name, prepend the prefix and append the suffix, and look for a resource with the produced name. So, if you put all your JSP files in the /</a:t>
            </a:r>
            <a:r>
              <a:rPr lang="en-US" altLang="en-US" dirty="0" err="1" smtClean="0"/>
              <a:t>jsp</a:t>
            </a:r>
            <a:r>
              <a:rPr lang="en-US" altLang="en-US" dirty="0" smtClean="0"/>
              <a:t> directory and use their main filename as logical view names then you have got an automatic mapping. </a:t>
            </a:r>
          </a:p>
          <a:p>
            <a:endParaRPr lang="en-US" altLang="en-US" dirty="0" smtClean="0"/>
          </a:p>
        </p:txBody>
      </p:sp>
    </p:spTree>
    <p:extLst>
      <p:ext uri="{BB962C8B-B14F-4D97-AF65-F5344CB8AC3E}">
        <p14:creationId xmlns:p14="http://schemas.microsoft.com/office/powerpoint/2010/main" xmlns="" val="1645064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29379"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smtClean="0"/>
              <a:t>Web Application Context</a:t>
            </a:r>
          </a:p>
          <a:p>
            <a:r>
              <a:rPr lang="en-US" altLang="en-US" dirty="0" smtClean="0"/>
              <a:t>The </a:t>
            </a:r>
            <a:r>
              <a:rPr lang="en-US" altLang="en-US" dirty="0" err="1" smtClean="0"/>
              <a:t>WebApplicationContext</a:t>
            </a:r>
            <a:r>
              <a:rPr lang="en-US" altLang="en-US" dirty="0" smtClean="0"/>
              <a:t> is an extension of the plain </a:t>
            </a:r>
            <a:r>
              <a:rPr lang="en-US" altLang="en-US" dirty="0" err="1" smtClean="0"/>
              <a:t>ApplicationContext</a:t>
            </a:r>
            <a:r>
              <a:rPr lang="en-US" altLang="en-US" dirty="0" smtClean="0"/>
              <a:t> that has some extra features necessary for web applications. It differs from a normal </a:t>
            </a:r>
            <a:r>
              <a:rPr lang="en-US" altLang="en-US" dirty="0" err="1" smtClean="0"/>
              <a:t>ApplicationContext</a:t>
            </a:r>
            <a:r>
              <a:rPr lang="en-US" altLang="en-US" dirty="0" smtClean="0"/>
              <a:t> in that it is capable of resolving themes and that it knows which servlet it is associated with (by having a link to the </a:t>
            </a:r>
            <a:r>
              <a:rPr lang="en-US" altLang="en-US" dirty="0" err="1" smtClean="0"/>
              <a:t>ServletContext</a:t>
            </a:r>
            <a:r>
              <a:rPr lang="en-US" altLang="en-US" dirty="0" smtClean="0"/>
              <a:t>). The </a:t>
            </a:r>
            <a:r>
              <a:rPr lang="en-US" altLang="en-US" dirty="0" err="1" smtClean="0"/>
              <a:t>WebApplicationContext</a:t>
            </a:r>
            <a:r>
              <a:rPr lang="en-US" altLang="en-US" dirty="0"/>
              <a:t> </a:t>
            </a:r>
            <a:r>
              <a:rPr lang="en-US" altLang="en-US" dirty="0" smtClean="0"/>
              <a:t>is bound in the </a:t>
            </a:r>
            <a:r>
              <a:rPr lang="en-US" altLang="en-US" dirty="0" err="1" smtClean="0"/>
              <a:t>ServletContext</a:t>
            </a:r>
            <a:r>
              <a:rPr lang="en-US" altLang="en-US" dirty="0" smtClean="0"/>
              <a:t>, and by using static methods on the </a:t>
            </a:r>
            <a:r>
              <a:rPr lang="en-US" altLang="en-US" dirty="0" err="1" smtClean="0"/>
              <a:t>RequestContextUtils</a:t>
            </a:r>
            <a:r>
              <a:rPr lang="en-US" altLang="en-US" dirty="0" smtClean="0"/>
              <a:t> class you can always lookup the </a:t>
            </a:r>
            <a:r>
              <a:rPr lang="en-US" altLang="en-US" dirty="0" err="1" smtClean="0"/>
              <a:t>WebApplicationContext</a:t>
            </a:r>
            <a:r>
              <a:rPr lang="en-US" altLang="en-US" dirty="0"/>
              <a:t> </a:t>
            </a:r>
            <a:r>
              <a:rPr lang="en-US" altLang="en-US" dirty="0" smtClean="0"/>
              <a:t>in case you need access to it.</a:t>
            </a:r>
          </a:p>
          <a:p>
            <a:endParaRPr lang="en-US" altLang="en-US" dirty="0" smtClean="0"/>
          </a:p>
        </p:txBody>
      </p:sp>
    </p:spTree>
    <p:extLst>
      <p:ext uri="{BB962C8B-B14F-4D97-AF65-F5344CB8AC3E}">
        <p14:creationId xmlns:p14="http://schemas.microsoft.com/office/powerpoint/2010/main" xmlns="" val="42780848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30403"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Controllers provide access to the application behavior which is typically defined by a service interface. </a:t>
            </a:r>
          </a:p>
          <a:p>
            <a:endParaRPr lang="en-US" altLang="en-US" dirty="0" smtClean="0"/>
          </a:p>
          <a:p>
            <a:r>
              <a:rPr lang="en-US" altLang="en-US" dirty="0" smtClean="0"/>
              <a:t>Controllers interpret user input and transform such input into a sensible model which will be represented to the user by the view. Spring has implemented the notion of a controller in a very abstract way enabling a wide variety of different kinds of controllers to be created. Spring contains form-specific controllers, command-based controllers, and controllers that execute wizard-style logic, to name but a few.</a:t>
            </a:r>
          </a:p>
          <a:p>
            <a:r>
              <a:rPr lang="en-US" altLang="en-US" dirty="0" smtClean="0"/>
              <a:t>Spring's basis for the controller architecture is the </a:t>
            </a:r>
            <a:r>
              <a:rPr lang="en-US" altLang="en-US" dirty="0" err="1" smtClean="0"/>
              <a:t>org.springframework.web.servlet.mvc.Controller</a:t>
            </a:r>
            <a:r>
              <a:rPr lang="en-US" altLang="en-US" dirty="0" smtClean="0"/>
              <a:t> interface.</a:t>
            </a:r>
          </a:p>
          <a:p>
            <a:r>
              <a:rPr lang="en-US" altLang="en-US" dirty="0" smtClean="0"/>
              <a:t>The Controller interface defines a single method that</a:t>
            </a:r>
            <a:r>
              <a:rPr lang="en-US" altLang="en-US" dirty="0"/>
              <a:t> </a:t>
            </a:r>
            <a:r>
              <a:rPr lang="en-US" altLang="en-US" dirty="0" smtClean="0"/>
              <a:t>is responsible for handling</a:t>
            </a:r>
            <a:r>
              <a:rPr lang="en-US" altLang="en-US" dirty="0"/>
              <a:t> </a:t>
            </a:r>
            <a:r>
              <a:rPr lang="en-US" altLang="en-US" dirty="0" smtClean="0"/>
              <a:t>a</a:t>
            </a:r>
            <a:r>
              <a:rPr lang="en-US" altLang="en-US" dirty="0"/>
              <a:t> </a:t>
            </a:r>
            <a:r>
              <a:rPr lang="en-US" altLang="en-US" dirty="0" smtClean="0"/>
              <a:t>request</a:t>
            </a:r>
            <a:r>
              <a:rPr lang="en-US" altLang="en-US" dirty="0"/>
              <a:t> </a:t>
            </a:r>
            <a:r>
              <a:rPr lang="en-US" altLang="en-US" dirty="0" smtClean="0"/>
              <a:t>and returning an appropriate model and view. These three concepts are the basis for the Spring MVC implementation - </a:t>
            </a:r>
            <a:r>
              <a:rPr lang="en-US" altLang="en-US" dirty="0" err="1" smtClean="0"/>
              <a:t>ModelAndView</a:t>
            </a:r>
            <a:r>
              <a:rPr lang="en-US" altLang="en-US" dirty="0" smtClean="0"/>
              <a:t> and Controller. While the Controller interface is quite abstract, Spring offers a lot of Controller implementations out of the box that already contain a lot of the functionality you might need. The Controller interface just defines the most basic responsibility required of every controller; namely handling a request and returning a model and a view. </a:t>
            </a:r>
          </a:p>
          <a:p>
            <a:endParaRPr lang="en-US" altLang="en-US" dirty="0" smtClean="0"/>
          </a:p>
        </p:txBody>
      </p:sp>
    </p:spTree>
    <p:extLst>
      <p:ext uri="{BB962C8B-B14F-4D97-AF65-F5344CB8AC3E}">
        <p14:creationId xmlns:p14="http://schemas.microsoft.com/office/powerpoint/2010/main" xmlns="" val="3601776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31427"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The list of classes of type – Command Controllers:</a:t>
            </a:r>
          </a:p>
          <a:p>
            <a:r>
              <a:rPr lang="en-US" altLang="en-US" b="1" dirty="0" err="1" smtClean="0"/>
              <a:t>AbstractCommandController</a:t>
            </a:r>
            <a:r>
              <a:rPr lang="en-US" altLang="en-US" b="1" dirty="0" smtClean="0"/>
              <a:t> </a:t>
            </a:r>
            <a:r>
              <a:rPr lang="en-US" altLang="en-US" dirty="0" smtClean="0"/>
              <a:t>-a command controller you can use to create your own command controller, capable of binding request parameters to a data object you specify. This class does not offer form functionality; it does however offer validation features and lets you specify in the controller itself what to do with the command object that has been populated with request parameter values.</a:t>
            </a:r>
          </a:p>
          <a:p>
            <a:r>
              <a:rPr lang="en-US" altLang="en-US" dirty="0" err="1" smtClean="0"/>
              <a:t>BaseCommandController</a:t>
            </a:r>
            <a:endParaRPr lang="en-US" altLang="en-US" dirty="0" smtClean="0"/>
          </a:p>
          <a:p>
            <a:r>
              <a:rPr lang="en-US" altLang="en-US" dirty="0" smtClean="0"/>
              <a:t>● Controller implementation which–Creates an object (the command object) on receipt of a request &amp; Populates command object with request parameters</a:t>
            </a:r>
          </a:p>
          <a:p>
            <a:r>
              <a:rPr lang="en-US" altLang="en-US" b="1" dirty="0" err="1" smtClean="0"/>
              <a:t>AbstractFormControlle</a:t>
            </a:r>
            <a:r>
              <a:rPr lang="en-US" altLang="en-US" dirty="0" err="1" smtClean="0"/>
              <a:t>r</a:t>
            </a:r>
            <a:r>
              <a:rPr lang="en-US" altLang="en-US" dirty="0" smtClean="0"/>
              <a:t> -an abstract controller offering form submission support. Using this controller you can model forms and populate them using a command object you retrieve in the controller. After a user has filled the form, the </a:t>
            </a:r>
            <a:r>
              <a:rPr lang="en-US" altLang="en-US" dirty="0" err="1" smtClean="0"/>
              <a:t>AbstractFormController</a:t>
            </a:r>
            <a:r>
              <a:rPr lang="en-US" altLang="en-US" dirty="0" smtClean="0"/>
              <a:t> binds the fields, validates the command object, and hands the object back to the controller to take the appropriate action. Supported features are: invalid form submission (resubmission), validation, and normal form workflow. You implement methods to determine which views are used for form presentation and success. Use this controller if you need forms, but don't want to specify what views you're going to show the user in the application context.</a:t>
            </a:r>
          </a:p>
        </p:txBody>
      </p:sp>
    </p:spTree>
    <p:extLst>
      <p:ext uri="{BB962C8B-B14F-4D97-AF65-F5344CB8AC3E}">
        <p14:creationId xmlns:p14="http://schemas.microsoft.com/office/powerpoint/2010/main" xmlns="" val="3693746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p:cNvSpPr>
          <p:nvPr>
            <p:ph type="body" idx="1"/>
          </p:nvPr>
        </p:nvSpPr>
        <p:spPr bwMode="auto">
          <a:xfrm>
            <a:off x="544513" y="544956"/>
            <a:ext cx="5486400" cy="4114487"/>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err="1" smtClean="0"/>
              <a:t>SimpleFormController</a:t>
            </a:r>
            <a:r>
              <a:rPr lang="en-US" altLang="en-US" dirty="0" smtClean="0"/>
              <a:t> -a form controller that provides even more support when creating a form with a corresponding command object. The </a:t>
            </a:r>
            <a:r>
              <a:rPr lang="en-US" altLang="en-US" dirty="0" err="1" smtClean="0"/>
              <a:t>SimpleFormController</a:t>
            </a:r>
            <a:r>
              <a:rPr lang="en-US" altLang="en-US" dirty="0" smtClean="0"/>
              <a:t> let's you specify a command object, a </a:t>
            </a:r>
            <a:r>
              <a:rPr lang="en-US" altLang="en-US" dirty="0" err="1" smtClean="0"/>
              <a:t>viewname</a:t>
            </a:r>
            <a:r>
              <a:rPr lang="en-US" altLang="en-US" dirty="0" smtClean="0"/>
              <a:t> for the form, a </a:t>
            </a:r>
            <a:r>
              <a:rPr lang="en-US" altLang="en-US" dirty="0" err="1" smtClean="0"/>
              <a:t>viewname</a:t>
            </a:r>
            <a:r>
              <a:rPr lang="en-US" altLang="en-US" dirty="0" smtClean="0"/>
              <a:t> for page you want to show the user when form submission has succeeded, and more.</a:t>
            </a:r>
          </a:p>
          <a:p>
            <a:r>
              <a:rPr lang="en-US" altLang="en-US" b="1" dirty="0" err="1" smtClean="0"/>
              <a:t>AbstractWizardFormController</a:t>
            </a:r>
            <a:r>
              <a:rPr lang="en-US" altLang="en-US" dirty="0" smtClean="0"/>
              <a:t> - as the class name suggests, this is an abstract class -your wizard controller should extend it. This means you have to implement the </a:t>
            </a:r>
            <a:r>
              <a:rPr lang="en-US" altLang="en-US" dirty="0" err="1" smtClean="0"/>
              <a:t>validatePage</a:t>
            </a:r>
            <a:r>
              <a:rPr lang="en-US" altLang="en-US" dirty="0" smtClean="0"/>
              <a:t>(), </a:t>
            </a:r>
            <a:r>
              <a:rPr lang="en-US" altLang="en-US" dirty="0" err="1" smtClean="0"/>
              <a:t>processFinish</a:t>
            </a:r>
            <a:r>
              <a:rPr lang="en-US" altLang="en-US" dirty="0" smtClean="0"/>
              <a:t>() and </a:t>
            </a:r>
            <a:r>
              <a:rPr lang="en-US" altLang="en-US" dirty="0" err="1" smtClean="0"/>
              <a:t>processCancel</a:t>
            </a:r>
            <a:r>
              <a:rPr lang="en-US" altLang="en-US" dirty="0" smtClean="0"/>
              <a:t>() methods.</a:t>
            </a:r>
          </a:p>
          <a:p>
            <a:endParaRPr lang="en-US" altLang="en-US" dirty="0" smtClean="0"/>
          </a:p>
          <a:p>
            <a:endParaRPr lang="en-US" altLang="en-US" dirty="0" smtClean="0"/>
          </a:p>
        </p:txBody>
      </p:sp>
    </p:spTree>
    <p:extLst>
      <p:ext uri="{BB962C8B-B14F-4D97-AF65-F5344CB8AC3E}">
        <p14:creationId xmlns:p14="http://schemas.microsoft.com/office/powerpoint/2010/main" xmlns="" val="163104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2</a:t>
            </a:fld>
            <a:endParaRPr lang="en-US" dirty="0"/>
          </a:p>
        </p:txBody>
      </p:sp>
    </p:spTree>
    <p:extLst>
      <p:ext uri="{BB962C8B-B14F-4D97-AF65-F5344CB8AC3E}">
        <p14:creationId xmlns:p14="http://schemas.microsoft.com/office/powerpoint/2010/main" xmlns="" val="36624726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33475"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err="1" smtClean="0"/>
              <a:t>BeanNameUrlHandlerMapping</a:t>
            </a:r>
            <a:endParaRPr lang="en-US" altLang="en-US" b="1" dirty="0" smtClean="0"/>
          </a:p>
          <a:p>
            <a:r>
              <a:rPr lang="en-US" altLang="en-US" dirty="0" smtClean="0"/>
              <a:t>A very simple, but very powerful handler mapping is the </a:t>
            </a:r>
            <a:r>
              <a:rPr lang="en-US" altLang="en-US" dirty="0" err="1" smtClean="0"/>
              <a:t>BeanNameUrlHandlerMapping</a:t>
            </a:r>
            <a:r>
              <a:rPr lang="en-US" altLang="en-US" dirty="0" smtClean="0"/>
              <a:t>, which maps incoming HTTP requests to names of</a:t>
            </a:r>
            <a:r>
              <a:rPr lang="en-US" altLang="en-US" dirty="0"/>
              <a:t> </a:t>
            </a:r>
            <a:r>
              <a:rPr lang="en-US" altLang="en-US" dirty="0" smtClean="0"/>
              <a:t>beans, defined in the web application context. </a:t>
            </a:r>
          </a:p>
          <a:p>
            <a:r>
              <a:rPr lang="en-US" altLang="en-US" dirty="0" smtClean="0"/>
              <a:t>&lt;beans&gt; </a:t>
            </a:r>
          </a:p>
          <a:p>
            <a:r>
              <a:rPr lang="en-US" altLang="en-US" dirty="0" smtClean="0"/>
              <a:t>&lt;bean id="</a:t>
            </a:r>
            <a:r>
              <a:rPr lang="en-US" altLang="en-US" dirty="0" err="1" smtClean="0"/>
              <a:t>handlerMapping</a:t>
            </a:r>
            <a:r>
              <a:rPr lang="en-US" altLang="en-US" dirty="0" smtClean="0"/>
              <a:t>" class = "org.springframework.web.servlet.handler.BeanNameUrlHandlerMapping"/&gt; </a:t>
            </a:r>
          </a:p>
          <a:p>
            <a:r>
              <a:rPr lang="en-US" altLang="en-US" dirty="0" smtClean="0"/>
              <a:t>&lt;bean name="/</a:t>
            </a:r>
            <a:r>
              <a:rPr lang="en-US" altLang="en-US" dirty="0" err="1" smtClean="0"/>
              <a:t>editaccount.form</a:t>
            </a:r>
            <a:r>
              <a:rPr lang="en-US" altLang="en-US" dirty="0" smtClean="0"/>
              <a:t>" class = "</a:t>
            </a:r>
            <a:r>
              <a:rPr lang="en-US" altLang="en-US" dirty="0" err="1" smtClean="0"/>
              <a:t>org.springframework.web.servlet.mvc.SimpleFormController</a:t>
            </a:r>
            <a:r>
              <a:rPr lang="en-US" altLang="en-US" dirty="0" smtClean="0"/>
              <a:t>"&gt; </a:t>
            </a:r>
          </a:p>
          <a:p>
            <a:r>
              <a:rPr lang="en-US" altLang="en-US" dirty="0" smtClean="0"/>
              <a:t>	&lt;property name="</a:t>
            </a:r>
            <a:r>
              <a:rPr lang="en-US" altLang="en-US" dirty="0" err="1" smtClean="0"/>
              <a:t>formView</a:t>
            </a:r>
            <a:r>
              <a:rPr lang="en-US" altLang="en-US" dirty="0" smtClean="0"/>
              <a:t>" value="account"/&gt; </a:t>
            </a:r>
          </a:p>
          <a:p>
            <a:r>
              <a:rPr lang="en-US" altLang="en-US" dirty="0" smtClean="0"/>
              <a:t>	&lt;property name="</a:t>
            </a:r>
            <a:r>
              <a:rPr lang="en-US" altLang="en-US" dirty="0" err="1" smtClean="0"/>
              <a:t>successView</a:t>
            </a:r>
            <a:r>
              <a:rPr lang="en-US" altLang="en-US" dirty="0" smtClean="0"/>
              <a:t>" value="account-created"/&gt; </a:t>
            </a:r>
          </a:p>
          <a:p>
            <a:r>
              <a:rPr lang="en-US" altLang="en-US" dirty="0" smtClean="0"/>
              <a:t>	&lt;property name="</a:t>
            </a:r>
            <a:r>
              <a:rPr lang="en-US" altLang="en-US" dirty="0" err="1" smtClean="0"/>
              <a:t>commandName</a:t>
            </a:r>
            <a:r>
              <a:rPr lang="en-US" altLang="en-US" dirty="0" smtClean="0"/>
              <a:t>" value="account"/&gt; </a:t>
            </a:r>
          </a:p>
          <a:p>
            <a:r>
              <a:rPr lang="en-US" altLang="en-US" dirty="0" smtClean="0"/>
              <a:t>	&lt;property name="</a:t>
            </a:r>
            <a:r>
              <a:rPr lang="en-US" altLang="en-US" dirty="0" err="1" smtClean="0"/>
              <a:t>commandClass</a:t>
            </a:r>
            <a:r>
              <a:rPr lang="en-US" altLang="en-US" dirty="0" smtClean="0"/>
              <a:t>" value="</a:t>
            </a:r>
            <a:r>
              <a:rPr lang="en-US" altLang="en-US" dirty="0" err="1" smtClean="0"/>
              <a:t>samples.Account</a:t>
            </a:r>
            <a:r>
              <a:rPr lang="en-US" altLang="en-US" dirty="0" smtClean="0"/>
              <a:t>"/&gt; </a:t>
            </a:r>
          </a:p>
          <a:p>
            <a:r>
              <a:rPr lang="en-US" altLang="en-US" dirty="0" smtClean="0"/>
              <a:t>&lt;/bean&gt; </a:t>
            </a:r>
          </a:p>
          <a:p>
            <a:r>
              <a:rPr lang="en-US" altLang="en-US" dirty="0" smtClean="0"/>
              <a:t>&lt;beans&gt; </a:t>
            </a:r>
          </a:p>
          <a:p>
            <a:r>
              <a:rPr lang="en-US" altLang="en-US" dirty="0" smtClean="0"/>
              <a:t>All incoming requests for the URL /</a:t>
            </a:r>
            <a:r>
              <a:rPr lang="en-US" altLang="en-US" dirty="0" err="1" smtClean="0"/>
              <a:t>editaccount.form</a:t>
            </a:r>
            <a:r>
              <a:rPr lang="en-US" altLang="en-US" dirty="0" smtClean="0"/>
              <a:t> will now be handled by the form Controller.</a:t>
            </a:r>
          </a:p>
          <a:p>
            <a:endParaRPr lang="en-US" altLang="en-US" dirty="0" smtClean="0"/>
          </a:p>
        </p:txBody>
      </p:sp>
    </p:spTree>
    <p:extLst>
      <p:ext uri="{BB962C8B-B14F-4D97-AF65-F5344CB8AC3E}">
        <p14:creationId xmlns:p14="http://schemas.microsoft.com/office/powerpoint/2010/main" xmlns="" val="15656425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p:cNvSpPr>
          <p:nvPr>
            <p:ph type="body" idx="1"/>
          </p:nvPr>
        </p:nvSpPr>
        <p:spPr bwMode="auto">
          <a:xfrm>
            <a:off x="685800" y="391931"/>
            <a:ext cx="5486400" cy="8066582"/>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err="1" smtClean="0"/>
              <a:t>SimpleUrlHandlerMapping</a:t>
            </a:r>
            <a:endParaRPr lang="en-US" altLang="en-US" b="1" dirty="0" smtClean="0"/>
          </a:p>
          <a:p>
            <a:r>
              <a:rPr lang="en-US" altLang="en-US" dirty="0" smtClean="0"/>
              <a:t>A further - and much more powerful handler mapping - is the </a:t>
            </a:r>
            <a:r>
              <a:rPr lang="en-US" altLang="en-US" dirty="0" err="1" smtClean="0"/>
              <a:t>SimpleUrlHandlerMapping</a:t>
            </a:r>
            <a:r>
              <a:rPr lang="en-US" altLang="en-US" dirty="0" smtClean="0"/>
              <a:t>. This mapping is configurable in the application context</a:t>
            </a:r>
            <a:r>
              <a:rPr lang="en-US" altLang="en-US" dirty="0"/>
              <a:t> </a:t>
            </a:r>
            <a:r>
              <a:rPr lang="en-US" altLang="en-US" dirty="0" smtClean="0"/>
              <a:t>and</a:t>
            </a:r>
            <a:r>
              <a:rPr lang="en-US" altLang="en-US" dirty="0"/>
              <a:t> </a:t>
            </a:r>
            <a:r>
              <a:rPr lang="en-US" altLang="en-US" dirty="0" smtClean="0"/>
              <a:t>has Ant-style path matching</a:t>
            </a:r>
            <a:r>
              <a:rPr lang="en-US" altLang="en-US" dirty="0"/>
              <a:t> </a:t>
            </a:r>
            <a:r>
              <a:rPr lang="en-US" altLang="en-US" dirty="0" smtClean="0"/>
              <a:t>capabilities.</a:t>
            </a:r>
          </a:p>
          <a:p>
            <a:endParaRPr lang="en-US" altLang="en-US" dirty="0" smtClean="0"/>
          </a:p>
          <a:p>
            <a:r>
              <a:rPr lang="en-US" altLang="en-US" dirty="0" smtClean="0"/>
              <a:t>Example:</a:t>
            </a:r>
          </a:p>
          <a:p>
            <a:r>
              <a:rPr lang="en-US" altLang="en-US" dirty="0" smtClean="0"/>
              <a:t>&lt;beans&gt; </a:t>
            </a:r>
          </a:p>
          <a:p>
            <a:r>
              <a:rPr lang="en-US" altLang="en-US" i="1" dirty="0" smtClean="0"/>
              <a:t>&lt;!-- no 'id' required, </a:t>
            </a:r>
            <a:r>
              <a:rPr lang="en-US" altLang="en-US" i="1" dirty="0" err="1" smtClean="0"/>
              <a:t>HandlerMapping</a:t>
            </a:r>
            <a:r>
              <a:rPr lang="en-US" altLang="en-US" i="1" dirty="0" smtClean="0"/>
              <a:t> beans are automatically detected by the </a:t>
            </a:r>
            <a:r>
              <a:rPr lang="en-US" altLang="en-US" i="1" dirty="0" err="1" smtClean="0"/>
              <a:t>DispatcherServlet</a:t>
            </a:r>
            <a:r>
              <a:rPr lang="en-US" altLang="en-US" i="1" dirty="0" smtClean="0"/>
              <a:t> --&gt;</a:t>
            </a:r>
            <a:r>
              <a:rPr lang="en-US" altLang="en-US" dirty="0" smtClean="0"/>
              <a:t> </a:t>
            </a:r>
          </a:p>
          <a:p>
            <a:r>
              <a:rPr lang="en-US" altLang="en-US" dirty="0" smtClean="0"/>
              <a:t>&lt;bean class="org.springframework.web.servlet.handler.SimpleUrlHandlerMapping"&gt; </a:t>
            </a:r>
          </a:p>
          <a:p>
            <a:r>
              <a:rPr lang="en-US" altLang="en-US" dirty="0" smtClean="0"/>
              <a:t>&lt;property name="mappings"&gt; </a:t>
            </a:r>
          </a:p>
          <a:p>
            <a:r>
              <a:rPr lang="en-US" altLang="en-US" dirty="0" smtClean="0"/>
              <a:t>	&lt;value&gt;</a:t>
            </a:r>
          </a:p>
          <a:p>
            <a:r>
              <a:rPr lang="en-US" altLang="en-US" dirty="0" smtClean="0"/>
              <a:t>		 /*/</a:t>
            </a:r>
            <a:r>
              <a:rPr lang="en-US" altLang="en-US" dirty="0" err="1" smtClean="0"/>
              <a:t>account.form</a:t>
            </a:r>
            <a:r>
              <a:rPr lang="en-US" altLang="en-US" dirty="0" smtClean="0"/>
              <a:t>=</a:t>
            </a:r>
            <a:r>
              <a:rPr lang="en-US" altLang="en-US" dirty="0" err="1" smtClean="0"/>
              <a:t>editAccountFormController</a:t>
            </a:r>
            <a:endParaRPr lang="en-US" altLang="en-US" dirty="0" smtClean="0"/>
          </a:p>
          <a:p>
            <a:r>
              <a:rPr lang="en-US" altLang="en-US" dirty="0" smtClean="0"/>
              <a:t>/*/</a:t>
            </a:r>
            <a:r>
              <a:rPr lang="en-US" altLang="en-US" dirty="0" err="1" smtClean="0"/>
              <a:t>editaccount.form</a:t>
            </a:r>
            <a:r>
              <a:rPr lang="en-US" altLang="en-US" dirty="0" smtClean="0"/>
              <a:t>=</a:t>
            </a:r>
            <a:r>
              <a:rPr lang="en-US" altLang="en-US" dirty="0" err="1" smtClean="0"/>
              <a:t>editAccountFormController</a:t>
            </a:r>
            <a:r>
              <a:rPr lang="en-US" altLang="en-US" dirty="0" smtClean="0"/>
              <a:t> /ex/view*.html = </a:t>
            </a:r>
            <a:r>
              <a:rPr lang="en-US" altLang="en-US" dirty="0" err="1" smtClean="0"/>
              <a:t>helpController</a:t>
            </a:r>
            <a:r>
              <a:rPr lang="en-US" altLang="en-US" dirty="0" smtClean="0"/>
              <a:t> </a:t>
            </a:r>
          </a:p>
          <a:p>
            <a:r>
              <a:rPr lang="en-US" altLang="en-US" dirty="0" smtClean="0"/>
              <a:t>		/**/help.html=</a:t>
            </a:r>
            <a:r>
              <a:rPr lang="en-US" altLang="en-US" dirty="0" err="1" smtClean="0"/>
              <a:t>helpController</a:t>
            </a:r>
            <a:r>
              <a:rPr lang="en-US" altLang="en-US" dirty="0" smtClean="0"/>
              <a:t> </a:t>
            </a:r>
          </a:p>
          <a:p>
            <a:r>
              <a:rPr lang="en-US" altLang="en-US" dirty="0" smtClean="0"/>
              <a:t>	&lt;/value&gt; </a:t>
            </a:r>
          </a:p>
          <a:p>
            <a:r>
              <a:rPr lang="en-US" altLang="en-US" dirty="0" smtClean="0"/>
              <a:t>&lt;/property&gt;</a:t>
            </a:r>
          </a:p>
          <a:p>
            <a:r>
              <a:rPr lang="en-US" altLang="en-US" dirty="0" smtClean="0"/>
              <a:t> &lt;/bean&gt; </a:t>
            </a:r>
          </a:p>
          <a:p>
            <a:r>
              <a:rPr lang="en-US" altLang="en-US" dirty="0" smtClean="0"/>
              <a:t>&lt;bean id="</a:t>
            </a:r>
            <a:r>
              <a:rPr lang="en-US" altLang="en-US" dirty="0" err="1" smtClean="0"/>
              <a:t>helpController</a:t>
            </a:r>
            <a:r>
              <a:rPr lang="en-US" altLang="en-US" dirty="0" smtClean="0"/>
              <a:t>" class = "</a:t>
            </a:r>
            <a:r>
              <a:rPr lang="en-US" altLang="en-US" dirty="0" err="1" smtClean="0"/>
              <a:t>org.springframework.web.servlet.mvc.UrlFilenameViewController</a:t>
            </a:r>
            <a:r>
              <a:rPr lang="en-US" altLang="en-US" dirty="0" smtClean="0"/>
              <a:t>"/&gt; </a:t>
            </a:r>
          </a:p>
          <a:p>
            <a:r>
              <a:rPr lang="en-US" altLang="en-US" dirty="0" smtClean="0"/>
              <a:t>&lt;bean id="</a:t>
            </a:r>
            <a:r>
              <a:rPr lang="en-US" altLang="en-US" dirty="0" err="1" smtClean="0"/>
              <a:t>editAccountFormController</a:t>
            </a:r>
            <a:r>
              <a:rPr lang="en-US" altLang="en-US" dirty="0" smtClean="0"/>
              <a:t>" class = "</a:t>
            </a:r>
            <a:r>
              <a:rPr lang="en-US" altLang="en-US" dirty="0" err="1" smtClean="0"/>
              <a:t>org.springframework.web.servlet.mvc.SimpleFormController</a:t>
            </a:r>
            <a:r>
              <a:rPr lang="en-US" altLang="en-US" dirty="0" smtClean="0"/>
              <a:t>"&gt; </a:t>
            </a:r>
          </a:p>
          <a:p>
            <a:pPr lvl="1"/>
            <a:r>
              <a:rPr lang="en-US" altLang="en-US" dirty="0" smtClean="0"/>
              <a:t>&lt;property name="</a:t>
            </a:r>
            <a:r>
              <a:rPr lang="en-US" altLang="en-US" dirty="0" err="1" smtClean="0"/>
              <a:t>formView</a:t>
            </a:r>
            <a:r>
              <a:rPr lang="en-US" altLang="en-US" dirty="0" smtClean="0"/>
              <a:t>" value="account"/&gt;</a:t>
            </a:r>
          </a:p>
          <a:p>
            <a:pPr lvl="1"/>
            <a:r>
              <a:rPr lang="en-US" altLang="en-US" dirty="0" smtClean="0"/>
              <a:t>&lt;property name="</a:t>
            </a:r>
            <a:r>
              <a:rPr lang="en-US" altLang="en-US" dirty="0" err="1" smtClean="0"/>
              <a:t>successView</a:t>
            </a:r>
            <a:r>
              <a:rPr lang="en-US" altLang="en-US" dirty="0" smtClean="0"/>
              <a:t>" value="account-created"/&gt;</a:t>
            </a:r>
          </a:p>
          <a:p>
            <a:pPr lvl="1"/>
            <a:r>
              <a:rPr lang="en-US" altLang="en-US" dirty="0" smtClean="0"/>
              <a:t> &lt;property name="</a:t>
            </a:r>
            <a:r>
              <a:rPr lang="en-US" altLang="en-US" dirty="0" err="1" smtClean="0"/>
              <a:t>commandName</a:t>
            </a:r>
            <a:r>
              <a:rPr lang="en-US" altLang="en-US" dirty="0" smtClean="0"/>
              <a:t>" value="Account"/&gt; </a:t>
            </a:r>
            <a:br>
              <a:rPr lang="en-US" altLang="en-US" dirty="0" smtClean="0"/>
            </a:br>
            <a:r>
              <a:rPr lang="en-US" altLang="en-US" dirty="0" smtClean="0"/>
              <a:t>&lt;property name="</a:t>
            </a:r>
            <a:r>
              <a:rPr lang="en-US" altLang="en-US" dirty="0" err="1" smtClean="0"/>
              <a:t>commandClass</a:t>
            </a:r>
            <a:r>
              <a:rPr lang="en-US" altLang="en-US" dirty="0" smtClean="0"/>
              <a:t>" value="</a:t>
            </a:r>
            <a:r>
              <a:rPr lang="en-US" altLang="en-US" dirty="0" err="1" smtClean="0"/>
              <a:t>samples.Account</a:t>
            </a:r>
            <a:r>
              <a:rPr lang="en-US" altLang="en-US" dirty="0" smtClean="0"/>
              <a:t>"/&gt;</a:t>
            </a:r>
          </a:p>
          <a:p>
            <a:r>
              <a:rPr lang="en-US" altLang="en-US" dirty="0" smtClean="0"/>
              <a:t>&lt;/bean&gt; </a:t>
            </a:r>
          </a:p>
          <a:p>
            <a:r>
              <a:rPr lang="en-US" altLang="en-US" dirty="0" smtClean="0"/>
              <a:t>&lt;beans&gt; </a:t>
            </a:r>
          </a:p>
          <a:p>
            <a:endParaRPr lang="en-US" altLang="en-US" dirty="0" smtClean="0"/>
          </a:p>
          <a:p>
            <a:r>
              <a:rPr lang="en-US" altLang="en-US" dirty="0" smtClean="0"/>
              <a:t>This handler mapping routes requests for 'help.html' in any directory to the '</a:t>
            </a:r>
            <a:r>
              <a:rPr lang="en-US" altLang="en-US" dirty="0" err="1" smtClean="0"/>
              <a:t>helpController</a:t>
            </a:r>
            <a:r>
              <a:rPr lang="en-US" altLang="en-US" dirty="0" smtClean="0"/>
              <a:t>', which is a </a:t>
            </a:r>
            <a:r>
              <a:rPr lang="en-US" altLang="en-US" dirty="0" err="1" smtClean="0"/>
              <a:t>UrlFilenameViewController</a:t>
            </a:r>
            <a:r>
              <a:rPr lang="en-US" altLang="en-US" dirty="0" smtClean="0"/>
              <a:t>. Requests for a resource beginning with 'view', and ending with '.html' in the directory 'ex' will be routed to the '</a:t>
            </a:r>
            <a:r>
              <a:rPr lang="en-US" altLang="en-US" dirty="0" err="1" smtClean="0"/>
              <a:t>helpController</a:t>
            </a:r>
            <a:r>
              <a:rPr lang="en-US" altLang="en-US" dirty="0" smtClean="0"/>
              <a:t>'. </a:t>
            </a:r>
          </a:p>
          <a:p>
            <a:endParaRPr lang="en-US" altLang="en-US" dirty="0" smtClean="0"/>
          </a:p>
        </p:txBody>
      </p:sp>
    </p:spTree>
    <p:extLst>
      <p:ext uri="{BB962C8B-B14F-4D97-AF65-F5344CB8AC3E}">
        <p14:creationId xmlns:p14="http://schemas.microsoft.com/office/powerpoint/2010/main" xmlns="" val="31089472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3"/>
          <p:cNvSpPr>
            <a:spLocks noGrp="1"/>
          </p:cNvSpPr>
          <p:nvPr>
            <p:ph type="body" idx="1"/>
          </p:nvPr>
        </p:nvSpPr>
        <p:spPr bwMode="auto">
          <a:xfrm>
            <a:off x="685800" y="457513"/>
            <a:ext cx="5486400" cy="80010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smtClean="0"/>
              <a:t>Another Example configuration file, using </a:t>
            </a:r>
            <a:r>
              <a:rPr lang="en-US" altLang="en-US" b="1" dirty="0" err="1" smtClean="0"/>
              <a:t>InternalResourceViewResolver</a:t>
            </a:r>
            <a:r>
              <a:rPr lang="en-US" altLang="en-US" b="1" dirty="0" smtClean="0"/>
              <a:t>:</a:t>
            </a:r>
          </a:p>
          <a:p>
            <a:endParaRPr lang="en-US" altLang="en-US" b="1" dirty="0" smtClean="0"/>
          </a:p>
          <a:p>
            <a:r>
              <a:rPr lang="en-US" altLang="en-US" dirty="0" smtClean="0"/>
              <a:t>&lt;?xml version="1.0" encoding="UTF-8"?&gt; &lt;!DOCTYPE beans PUBLIC "-//SPRING//DTD BEAN//EN" "http://www.springframework.org/dtd/spring-beans.dtd"&gt;</a:t>
            </a:r>
          </a:p>
          <a:p>
            <a:endParaRPr lang="en-US" altLang="en-US" dirty="0" smtClean="0"/>
          </a:p>
          <a:p>
            <a:r>
              <a:rPr lang="en-US" altLang="en-US" dirty="0" smtClean="0"/>
              <a:t>&lt;beans&gt;</a:t>
            </a:r>
          </a:p>
          <a:p>
            <a:r>
              <a:rPr lang="en-US" altLang="en-US" dirty="0" smtClean="0"/>
              <a:t>        &lt;bean id="</a:t>
            </a:r>
            <a:r>
              <a:rPr lang="en-US" altLang="en-US" dirty="0" err="1" smtClean="0"/>
              <a:t>simpleUrlMapping</a:t>
            </a:r>
            <a:r>
              <a:rPr lang="en-US" altLang="en-US" dirty="0" smtClean="0"/>
              <a:t>"</a:t>
            </a:r>
          </a:p>
          <a:p>
            <a:r>
              <a:rPr lang="en-US" altLang="en-US" dirty="0" smtClean="0"/>
              <a:t>          class="org.springframework.web.servlet.handler.SimpleUrlHandlerMapping"&gt;</a:t>
            </a:r>
          </a:p>
          <a:p>
            <a:r>
              <a:rPr lang="en-US" altLang="en-US" dirty="0" smtClean="0"/>
              <a:t>        &lt;property name="mappings"&gt;</a:t>
            </a:r>
          </a:p>
          <a:p>
            <a:r>
              <a:rPr lang="en-US" altLang="en-US" dirty="0" smtClean="0"/>
              <a:t>            &lt;props&gt;</a:t>
            </a:r>
          </a:p>
          <a:p>
            <a:r>
              <a:rPr lang="en-US" altLang="en-US" dirty="0" smtClean="0"/>
              <a:t>                &lt;prop key="/login.html"&gt;</a:t>
            </a:r>
            <a:r>
              <a:rPr lang="en-US" altLang="en-US" dirty="0" err="1" smtClean="0"/>
              <a:t>loginBankController</a:t>
            </a:r>
            <a:r>
              <a:rPr lang="en-US" altLang="en-US" dirty="0" smtClean="0"/>
              <a:t>&lt;/prop&gt;</a:t>
            </a:r>
          </a:p>
          <a:p>
            <a:r>
              <a:rPr lang="en-US" altLang="en-US" dirty="0" smtClean="0"/>
              <a:t>            &lt;/props&gt;</a:t>
            </a:r>
          </a:p>
          <a:p>
            <a:r>
              <a:rPr lang="en-US" altLang="en-US" dirty="0" smtClean="0"/>
              <a:t>        &lt;/property&gt;</a:t>
            </a:r>
          </a:p>
          <a:p>
            <a:r>
              <a:rPr lang="en-US" altLang="en-US" dirty="0" smtClean="0"/>
              <a:t>    &lt;/bean&gt;</a:t>
            </a:r>
          </a:p>
          <a:p>
            <a:r>
              <a:rPr lang="en-US" altLang="en-US" dirty="0" smtClean="0"/>
              <a:t>      &lt;bean id="</a:t>
            </a:r>
            <a:r>
              <a:rPr lang="en-US" altLang="en-US" dirty="0" err="1" smtClean="0"/>
              <a:t>logonValidator</a:t>
            </a:r>
            <a:r>
              <a:rPr lang="en-US" altLang="en-US" dirty="0" smtClean="0"/>
              <a:t>" class="</a:t>
            </a:r>
            <a:r>
              <a:rPr lang="en-US" altLang="en-US" dirty="0" err="1" smtClean="0"/>
              <a:t>springexample.commands.LogonValidator</a:t>
            </a:r>
            <a:r>
              <a:rPr lang="en-US" altLang="en-US" dirty="0" smtClean="0"/>
              <a:t>"/&gt;</a:t>
            </a:r>
          </a:p>
          <a:p>
            <a:r>
              <a:rPr lang="en-US" altLang="en-US" dirty="0" smtClean="0"/>
              <a:t>        &lt;!-- </a:t>
            </a:r>
            <a:r>
              <a:rPr lang="en-US" altLang="en-US" dirty="0" err="1" smtClean="0"/>
              <a:t>LoginBankController</a:t>
            </a:r>
            <a:r>
              <a:rPr lang="en-US" altLang="en-US" dirty="0" smtClean="0"/>
              <a:t> is a </a:t>
            </a:r>
            <a:r>
              <a:rPr lang="en-US" altLang="en-US" dirty="0" err="1" smtClean="0"/>
              <a:t>SimpleFormController</a:t>
            </a:r>
            <a:r>
              <a:rPr lang="en-US" altLang="en-US" dirty="0" smtClean="0"/>
              <a:t> --&gt;</a:t>
            </a:r>
          </a:p>
          <a:p>
            <a:r>
              <a:rPr lang="en-US" altLang="en-US" dirty="0" smtClean="0"/>
              <a:t>    &lt;bean id="</a:t>
            </a:r>
            <a:r>
              <a:rPr lang="en-US" altLang="en-US" dirty="0" err="1" smtClean="0"/>
              <a:t>loginBankController</a:t>
            </a:r>
            <a:r>
              <a:rPr lang="en-US" altLang="en-US" dirty="0" smtClean="0"/>
              <a:t>"</a:t>
            </a:r>
          </a:p>
          <a:p>
            <a:r>
              <a:rPr lang="en-US" altLang="en-US" dirty="0" smtClean="0"/>
              <a:t>          class="</a:t>
            </a:r>
            <a:r>
              <a:rPr lang="en-US" altLang="en-US" dirty="0" err="1" smtClean="0"/>
              <a:t>springexample.contoller.LoginBankController</a:t>
            </a:r>
            <a:r>
              <a:rPr lang="en-US" altLang="en-US" dirty="0" smtClean="0"/>
              <a:t>"&gt;</a:t>
            </a:r>
          </a:p>
          <a:p>
            <a:r>
              <a:rPr lang="en-US" altLang="en-US" dirty="0" smtClean="0"/>
              <a:t>            &lt;property name="</a:t>
            </a:r>
            <a:r>
              <a:rPr lang="en-US" altLang="en-US" dirty="0" err="1" smtClean="0"/>
              <a:t>sessionForm</a:t>
            </a:r>
            <a:r>
              <a:rPr lang="en-US" altLang="en-US" dirty="0" smtClean="0"/>
              <a:t>"&gt;</a:t>
            </a:r>
          </a:p>
          <a:p>
            <a:r>
              <a:rPr lang="en-US" altLang="en-US" dirty="0" smtClean="0"/>
              <a:t>            &lt;value&gt;true&lt;/value&gt;</a:t>
            </a:r>
          </a:p>
          <a:p>
            <a:r>
              <a:rPr lang="en-US" altLang="en-US" dirty="0" smtClean="0"/>
              <a:t>        &lt;/property&gt;</a:t>
            </a:r>
          </a:p>
          <a:p>
            <a:r>
              <a:rPr lang="en-US" altLang="en-US" dirty="0" smtClean="0"/>
              <a:t>            &lt;!-- This is Command object.  The command object can be</a:t>
            </a:r>
          </a:p>
          <a:p>
            <a:r>
              <a:rPr lang="en-US" altLang="en-US" dirty="0" smtClean="0"/>
              <a:t>             accessed in a view through &lt;</a:t>
            </a:r>
            <a:r>
              <a:rPr lang="en-US" altLang="en-US" dirty="0" err="1" smtClean="0"/>
              <a:t>spring:bind</a:t>
            </a:r>
            <a:r>
              <a:rPr lang="en-US" altLang="en-US" dirty="0" smtClean="0"/>
              <a:t> path="</a:t>
            </a:r>
            <a:r>
              <a:rPr lang="en-US" altLang="en-US" dirty="0" err="1" smtClean="0"/>
              <a:t>loginCommand</a:t>
            </a:r>
            <a:r>
              <a:rPr lang="en-US" altLang="en-US" dirty="0" smtClean="0"/>
              <a:t>"&gt; --&gt;</a:t>
            </a:r>
          </a:p>
          <a:p>
            <a:r>
              <a:rPr lang="en-US" altLang="en-US" dirty="0" smtClean="0"/>
              <a:t>        &lt;property name="</a:t>
            </a:r>
            <a:r>
              <a:rPr lang="en-US" altLang="en-US" dirty="0" err="1" smtClean="0"/>
              <a:t>commandName</a:t>
            </a:r>
            <a:r>
              <a:rPr lang="en-US" altLang="en-US" dirty="0" smtClean="0"/>
              <a:t>"&gt;</a:t>
            </a:r>
          </a:p>
          <a:p>
            <a:r>
              <a:rPr lang="en-US" altLang="en-US" dirty="0" smtClean="0"/>
              <a:t>            &lt;value&gt;</a:t>
            </a:r>
            <a:r>
              <a:rPr lang="en-US" altLang="en-US" dirty="0" err="1" smtClean="0"/>
              <a:t>loginCommand</a:t>
            </a:r>
            <a:r>
              <a:rPr lang="en-US" altLang="en-US" dirty="0" smtClean="0"/>
              <a:t>&lt;/value&gt;</a:t>
            </a:r>
          </a:p>
          <a:p>
            <a:r>
              <a:rPr lang="en-US" altLang="en-US" dirty="0" smtClean="0"/>
              <a:t>        &lt;/property&gt;</a:t>
            </a:r>
          </a:p>
          <a:p>
            <a:r>
              <a:rPr lang="en-US" altLang="en-US" dirty="0" smtClean="0"/>
              <a:t>&lt;property name="</a:t>
            </a:r>
            <a:r>
              <a:rPr lang="en-US" altLang="en-US" dirty="0" err="1" smtClean="0"/>
              <a:t>commandClass</a:t>
            </a:r>
            <a:r>
              <a:rPr lang="en-US" altLang="en-US" dirty="0" smtClean="0"/>
              <a:t>"&gt;</a:t>
            </a:r>
          </a:p>
          <a:p>
            <a:r>
              <a:rPr lang="en-US" altLang="en-US" dirty="0" smtClean="0"/>
              <a:t>            &lt;value&gt;</a:t>
            </a:r>
            <a:r>
              <a:rPr lang="en-US" altLang="en-US" dirty="0" err="1" smtClean="0"/>
              <a:t>springexample.commands.LoginCommand</a:t>
            </a:r>
            <a:r>
              <a:rPr lang="en-US" altLang="en-US" dirty="0" smtClean="0"/>
              <a:t>&lt;/value&gt;</a:t>
            </a:r>
          </a:p>
          <a:p>
            <a:r>
              <a:rPr lang="en-US" altLang="en-US" dirty="0" smtClean="0"/>
              <a:t>        &lt;/property&gt;</a:t>
            </a:r>
          </a:p>
          <a:p>
            <a:r>
              <a:rPr lang="en-US" altLang="en-US" dirty="0" smtClean="0"/>
              <a:t>        </a:t>
            </a:r>
          </a:p>
          <a:p>
            <a:r>
              <a:rPr lang="en-US" altLang="en-US" dirty="0" smtClean="0"/>
              <a:t>        &lt;property name="validator"&gt;</a:t>
            </a:r>
          </a:p>
          <a:p>
            <a:r>
              <a:rPr lang="en-US" altLang="en-US" dirty="0" smtClean="0"/>
              <a:t>            &lt;ref bean="</a:t>
            </a:r>
            <a:r>
              <a:rPr lang="en-US" altLang="en-US" dirty="0" err="1" smtClean="0"/>
              <a:t>logonValidator</a:t>
            </a:r>
            <a:r>
              <a:rPr lang="en-US" altLang="en-US" dirty="0" smtClean="0"/>
              <a:t>"/&gt;</a:t>
            </a:r>
          </a:p>
          <a:p>
            <a:r>
              <a:rPr lang="en-US" altLang="en-US" dirty="0" smtClean="0"/>
              <a:t>        &lt;/property&gt;</a:t>
            </a:r>
          </a:p>
          <a:p>
            <a:endParaRPr lang="en-US" altLang="en-US" dirty="0" smtClean="0"/>
          </a:p>
          <a:p>
            <a:r>
              <a:rPr lang="en-US" altLang="en-US" dirty="0" smtClean="0"/>
              <a:t>        </a:t>
            </a:r>
          </a:p>
        </p:txBody>
      </p:sp>
    </p:spTree>
    <p:extLst>
      <p:ext uri="{BB962C8B-B14F-4D97-AF65-F5344CB8AC3E}">
        <p14:creationId xmlns:p14="http://schemas.microsoft.com/office/powerpoint/2010/main" xmlns="" val="21385397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3"/>
          <p:cNvSpPr>
            <a:spLocks noGrp="1"/>
          </p:cNvSpPr>
          <p:nvPr>
            <p:ph type="body" idx="1"/>
          </p:nvPr>
        </p:nvSpPr>
        <p:spPr bwMode="auto">
          <a:xfrm>
            <a:off x="685800" y="534025"/>
            <a:ext cx="5486400" cy="792448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&lt;!-- Indicates what view to use when the user asks for a new form </a:t>
            </a:r>
          </a:p>
          <a:p>
            <a:r>
              <a:rPr lang="en-US" altLang="en-US" dirty="0" smtClean="0"/>
              <a:t>             or when validation errors have occurred on form submission. --&gt;</a:t>
            </a:r>
          </a:p>
          <a:p>
            <a:r>
              <a:rPr lang="en-US" altLang="en-US" dirty="0" smtClean="0"/>
              <a:t>        &lt;property name="</a:t>
            </a:r>
            <a:r>
              <a:rPr lang="en-US" altLang="en-US" dirty="0" err="1" smtClean="0"/>
              <a:t>formView</a:t>
            </a:r>
            <a:r>
              <a:rPr lang="en-US" altLang="en-US" dirty="0" smtClean="0"/>
              <a:t>"&gt;</a:t>
            </a:r>
          </a:p>
          <a:p>
            <a:r>
              <a:rPr lang="en-US" altLang="en-US" dirty="0" smtClean="0"/>
              <a:t>            &lt;value&gt;login&lt;/value&gt;</a:t>
            </a:r>
          </a:p>
          <a:p>
            <a:r>
              <a:rPr lang="en-US" altLang="en-US" dirty="0" smtClean="0"/>
              <a:t>        &lt;/property&gt;</a:t>
            </a:r>
          </a:p>
          <a:p>
            <a:r>
              <a:rPr lang="en-US" altLang="en-US" dirty="0" smtClean="0"/>
              <a:t>&lt;!-- Indicates what view to use when successful form submissions </a:t>
            </a:r>
          </a:p>
          <a:p>
            <a:r>
              <a:rPr lang="en-US" altLang="en-US" dirty="0" smtClean="0"/>
              <a:t>             have occurred. Such a success view could e.g. display a submission </a:t>
            </a:r>
          </a:p>
          <a:p>
            <a:r>
              <a:rPr lang="en-US" altLang="en-US" dirty="0" smtClean="0"/>
              <a:t>             summary. More sophisticated actions can be implemented by </a:t>
            </a:r>
          </a:p>
          <a:p>
            <a:r>
              <a:rPr lang="en-US" altLang="en-US" dirty="0" smtClean="0"/>
              <a:t>             overriding one of the </a:t>
            </a:r>
            <a:r>
              <a:rPr lang="en-US" altLang="en-US" dirty="0" err="1" smtClean="0"/>
              <a:t>onSubmit</a:t>
            </a:r>
            <a:r>
              <a:rPr lang="en-US" altLang="en-US" dirty="0" smtClean="0"/>
              <a:t>() methods.--&gt;</a:t>
            </a:r>
          </a:p>
          <a:p>
            <a:r>
              <a:rPr lang="en-US" altLang="en-US" dirty="0" smtClean="0"/>
              <a:t>        &lt;property name="</a:t>
            </a:r>
            <a:r>
              <a:rPr lang="en-US" altLang="en-US" dirty="0" err="1" smtClean="0"/>
              <a:t>successView</a:t>
            </a:r>
            <a:r>
              <a:rPr lang="en-US" altLang="en-US" dirty="0" smtClean="0"/>
              <a:t>"&gt;</a:t>
            </a:r>
          </a:p>
          <a:p>
            <a:r>
              <a:rPr lang="en-US" altLang="en-US" dirty="0" smtClean="0"/>
              <a:t>            &lt;value&gt;</a:t>
            </a:r>
            <a:r>
              <a:rPr lang="en-US" altLang="en-US" dirty="0" err="1" smtClean="0"/>
              <a:t>accountdetail</a:t>
            </a:r>
            <a:r>
              <a:rPr lang="en-US" altLang="en-US" dirty="0" smtClean="0"/>
              <a:t>&lt;/value&gt;</a:t>
            </a:r>
          </a:p>
          <a:p>
            <a:r>
              <a:rPr lang="en-US" altLang="en-US" dirty="0" smtClean="0"/>
              <a:t>        &lt;/property&gt;</a:t>
            </a:r>
          </a:p>
          <a:p>
            <a:r>
              <a:rPr lang="en-US" altLang="en-US" dirty="0" smtClean="0"/>
              <a:t>        &lt;property name="</a:t>
            </a:r>
            <a:r>
              <a:rPr lang="en-US" altLang="en-US" dirty="0" err="1" smtClean="0"/>
              <a:t>authenticationService</a:t>
            </a:r>
            <a:r>
              <a:rPr lang="en-US" altLang="en-US" dirty="0" smtClean="0"/>
              <a:t>"&gt;</a:t>
            </a:r>
          </a:p>
          <a:p>
            <a:r>
              <a:rPr lang="en-US" altLang="en-US" dirty="0" smtClean="0"/>
              <a:t>            &lt;ref bean="</a:t>
            </a:r>
            <a:r>
              <a:rPr lang="en-US" altLang="en-US" dirty="0" err="1" smtClean="0"/>
              <a:t>authenticationService</a:t>
            </a:r>
            <a:r>
              <a:rPr lang="en-US" altLang="en-US" dirty="0" smtClean="0"/>
              <a:t>" /&gt;</a:t>
            </a:r>
          </a:p>
          <a:p>
            <a:r>
              <a:rPr lang="en-US" altLang="en-US" dirty="0" smtClean="0"/>
              <a:t>        &lt;/property&gt;</a:t>
            </a:r>
          </a:p>
          <a:p>
            <a:r>
              <a:rPr lang="en-US" altLang="en-US" dirty="0" smtClean="0"/>
              <a:t>        &lt;property name="</a:t>
            </a:r>
            <a:r>
              <a:rPr lang="en-US" altLang="en-US" dirty="0" err="1" smtClean="0"/>
              <a:t>accountServices</a:t>
            </a:r>
            <a:r>
              <a:rPr lang="en-US" altLang="en-US" dirty="0" smtClean="0"/>
              <a:t>"&gt;</a:t>
            </a:r>
          </a:p>
          <a:p>
            <a:r>
              <a:rPr lang="en-US" altLang="en-US" dirty="0" smtClean="0"/>
              <a:t>            &lt;ref bean="</a:t>
            </a:r>
            <a:r>
              <a:rPr lang="en-US" altLang="en-US" dirty="0" err="1" smtClean="0"/>
              <a:t>accountServices</a:t>
            </a:r>
            <a:r>
              <a:rPr lang="en-US" altLang="en-US" dirty="0" smtClean="0"/>
              <a:t>" /&gt;</a:t>
            </a:r>
          </a:p>
          <a:p>
            <a:r>
              <a:rPr lang="en-US" altLang="en-US" dirty="0" smtClean="0"/>
              <a:t>        &lt;/property&gt;</a:t>
            </a:r>
          </a:p>
          <a:p>
            <a:r>
              <a:rPr lang="en-US" altLang="en-US" dirty="0" smtClean="0"/>
              <a:t> &lt;/bean&gt;</a:t>
            </a:r>
          </a:p>
          <a:p>
            <a:r>
              <a:rPr lang="en-US" altLang="en-US" dirty="0" smtClean="0"/>
              <a:t>    </a:t>
            </a:r>
          </a:p>
          <a:p>
            <a:r>
              <a:rPr lang="en-US" altLang="en-US" dirty="0" smtClean="0"/>
              <a:t>  &lt;bean id="</a:t>
            </a:r>
            <a:r>
              <a:rPr lang="en-US" altLang="en-US" dirty="0" err="1" smtClean="0"/>
              <a:t>viewResolver</a:t>
            </a:r>
            <a:r>
              <a:rPr lang="en-US" altLang="en-US" dirty="0" smtClean="0"/>
              <a:t>"</a:t>
            </a:r>
          </a:p>
          <a:p>
            <a:r>
              <a:rPr lang="en-US" altLang="en-US" dirty="0" smtClean="0"/>
              <a:t>          class="org.springframework.web.servlet.view.InternalResourceViewResolver"&gt;</a:t>
            </a:r>
          </a:p>
          <a:p>
            <a:r>
              <a:rPr lang="en-US" altLang="en-US" dirty="0" smtClean="0"/>
              <a:t>        &lt;property name="</a:t>
            </a:r>
            <a:r>
              <a:rPr lang="en-US" altLang="en-US" dirty="0" err="1" smtClean="0"/>
              <a:t>viewClass</a:t>
            </a:r>
            <a:r>
              <a:rPr lang="en-US" altLang="en-US" dirty="0" smtClean="0"/>
              <a:t>"&gt;</a:t>
            </a:r>
          </a:p>
          <a:p>
            <a:r>
              <a:rPr lang="en-US" altLang="en-US" dirty="0" smtClean="0"/>
              <a:t>            &lt;value&gt;</a:t>
            </a:r>
            <a:r>
              <a:rPr lang="en-US" altLang="en-US" dirty="0" err="1" smtClean="0"/>
              <a:t>org.springframework.web.servlet.view.JstlView</a:t>
            </a:r>
            <a:r>
              <a:rPr lang="en-US" altLang="en-US" dirty="0" smtClean="0"/>
              <a:t>&lt;/value&gt;</a:t>
            </a:r>
          </a:p>
          <a:p>
            <a:r>
              <a:rPr lang="en-US" altLang="en-US" dirty="0" smtClean="0"/>
              <a:t>        &lt;/property&gt;</a:t>
            </a:r>
          </a:p>
          <a:p>
            <a:r>
              <a:rPr lang="en-US" altLang="en-US" dirty="0" smtClean="0"/>
              <a:t>        &lt;property name="prefix"&gt;</a:t>
            </a:r>
          </a:p>
          <a:p>
            <a:r>
              <a:rPr lang="en-US" altLang="en-US" dirty="0" smtClean="0"/>
              <a:t>            &lt;value&gt;/</a:t>
            </a:r>
            <a:r>
              <a:rPr lang="en-US" altLang="en-US" dirty="0" err="1" smtClean="0"/>
              <a:t>jsp</a:t>
            </a:r>
            <a:r>
              <a:rPr lang="en-US" altLang="en-US" dirty="0" smtClean="0"/>
              <a:t>/&lt;/value&gt;</a:t>
            </a:r>
          </a:p>
          <a:p>
            <a:r>
              <a:rPr lang="en-US" altLang="en-US" dirty="0" smtClean="0"/>
              <a:t>        &lt;/property&gt;</a:t>
            </a:r>
          </a:p>
          <a:p>
            <a:r>
              <a:rPr lang="en-US" altLang="en-US" dirty="0" smtClean="0"/>
              <a:t>        &lt;property name="suffix"&gt;</a:t>
            </a:r>
          </a:p>
          <a:p>
            <a:r>
              <a:rPr lang="en-US" altLang="en-US" dirty="0" smtClean="0"/>
              <a:t>            &lt;value&gt;.</a:t>
            </a:r>
            <a:r>
              <a:rPr lang="en-US" altLang="en-US" dirty="0" err="1" smtClean="0"/>
              <a:t>jsp</a:t>
            </a:r>
            <a:r>
              <a:rPr lang="en-US" altLang="en-US" dirty="0" smtClean="0"/>
              <a:t>&lt;/value&gt;</a:t>
            </a:r>
          </a:p>
          <a:p>
            <a:r>
              <a:rPr lang="en-US" altLang="en-US" dirty="0" smtClean="0"/>
              <a:t>        &lt;/property&gt;</a:t>
            </a:r>
          </a:p>
          <a:p>
            <a:r>
              <a:rPr lang="en-US" altLang="en-US" dirty="0" smtClean="0"/>
              <a:t>    &lt;/bean&gt;</a:t>
            </a:r>
          </a:p>
          <a:p>
            <a:r>
              <a:rPr lang="en-US" altLang="en-US" dirty="0" smtClean="0"/>
              <a:t>&lt;/beans&gt;</a:t>
            </a:r>
          </a:p>
          <a:p>
            <a:endParaRPr lang="en-US" altLang="en-US" dirty="0" smtClean="0"/>
          </a:p>
          <a:p>
            <a:endParaRPr lang="en-US" altLang="en-US" dirty="0" smtClean="0"/>
          </a:p>
        </p:txBody>
      </p:sp>
    </p:spTree>
    <p:extLst>
      <p:ext uri="{BB962C8B-B14F-4D97-AF65-F5344CB8AC3E}">
        <p14:creationId xmlns:p14="http://schemas.microsoft.com/office/powerpoint/2010/main" xmlns="" val="37814685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37571"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err="1" smtClean="0"/>
              <a:t>HandlerInterceptor</a:t>
            </a:r>
            <a:endParaRPr lang="en-US" altLang="en-US" b="1" dirty="0" smtClean="0"/>
          </a:p>
          <a:p>
            <a:r>
              <a:rPr lang="en-US" altLang="en-US" dirty="0" smtClean="0"/>
              <a:t>This interface defines three methods, one that will be called </a:t>
            </a:r>
            <a:r>
              <a:rPr lang="en-US" altLang="en-US" i="1" dirty="0" smtClean="0"/>
              <a:t>before</a:t>
            </a:r>
            <a:r>
              <a:rPr lang="en-US" altLang="en-US" dirty="0" smtClean="0"/>
              <a:t> the actual </a:t>
            </a:r>
            <a:r>
              <a:rPr lang="en-US" altLang="en-US" dirty="0" err="1" smtClean="0"/>
              <a:t>handlerwill</a:t>
            </a:r>
            <a:r>
              <a:rPr lang="en-US" altLang="en-US" dirty="0" smtClean="0"/>
              <a:t> be executed, one that will be called </a:t>
            </a:r>
            <a:r>
              <a:rPr lang="en-US" altLang="en-US" i="1" dirty="0" smtClean="0"/>
              <a:t>after</a:t>
            </a:r>
            <a:r>
              <a:rPr lang="en-US" altLang="en-US" dirty="0" smtClean="0"/>
              <a:t> the handler is executed, and one that is called </a:t>
            </a:r>
            <a:r>
              <a:rPr lang="en-US" altLang="en-US" i="1" dirty="0" smtClean="0"/>
              <a:t>after the complete request has finished</a:t>
            </a:r>
            <a:r>
              <a:rPr lang="en-US" altLang="en-US" dirty="0" smtClean="0"/>
              <a:t>. These three methods should provide enough flexibility to do all kinds of pre- and post-processing.</a:t>
            </a:r>
          </a:p>
          <a:p>
            <a:endParaRPr lang="en-US" altLang="en-US" dirty="0" smtClean="0"/>
          </a:p>
          <a:p>
            <a:r>
              <a:rPr lang="en-US" altLang="en-US" dirty="0" smtClean="0"/>
              <a:t>The </a:t>
            </a:r>
            <a:r>
              <a:rPr lang="en-US" altLang="en-US" dirty="0" err="1" smtClean="0"/>
              <a:t>preHandle</a:t>
            </a:r>
            <a:r>
              <a:rPr lang="en-US" altLang="en-US" dirty="0" smtClean="0"/>
              <a:t>(..) method returns a </a:t>
            </a:r>
            <a:r>
              <a:rPr lang="en-US" altLang="en-US" dirty="0" err="1" smtClean="0"/>
              <a:t>boolean</a:t>
            </a:r>
            <a:r>
              <a:rPr lang="en-US" altLang="en-US" dirty="0" smtClean="0"/>
              <a:t> value. You can use this method to break or continue the processing of the execution chain. When this method returns true, the handler execution chain will continue, when it returns false, the </a:t>
            </a:r>
            <a:r>
              <a:rPr lang="en-US" altLang="en-US" dirty="0" err="1" smtClean="0"/>
              <a:t>DispatcherServletassumes</a:t>
            </a:r>
            <a:r>
              <a:rPr lang="en-US" altLang="en-US" dirty="0" smtClean="0"/>
              <a:t> the interceptor itself has taken care of requests (and, for example, rendered an appropriate view) and does not continue executing the other interceptors and the actual handler in the execution chain.</a:t>
            </a:r>
          </a:p>
          <a:p>
            <a:r>
              <a:rPr lang="en-US" altLang="en-US" b="1" dirty="0" smtClean="0"/>
              <a:t>Example:</a:t>
            </a:r>
          </a:p>
          <a:p>
            <a:r>
              <a:rPr lang="en-US" altLang="en-US" dirty="0" smtClean="0"/>
              <a:t>The following example provides an interceptor that intercepts all requests and reroutes the user to a specific page if the time is not between 9 a.m. and 6 p.m.</a:t>
            </a:r>
          </a:p>
          <a:p>
            <a:endParaRPr lang="en-US" altLang="en-US" dirty="0" smtClean="0"/>
          </a:p>
        </p:txBody>
      </p:sp>
    </p:spTree>
    <p:extLst>
      <p:ext uri="{BB962C8B-B14F-4D97-AF65-F5344CB8AC3E}">
        <p14:creationId xmlns:p14="http://schemas.microsoft.com/office/powerpoint/2010/main" xmlns="" val="1723031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p:cNvSpPr>
          <p:nvPr>
            <p:ph type="body" idx="1"/>
          </p:nvPr>
        </p:nvSpPr>
        <p:spPr bwMode="auto">
          <a:xfrm>
            <a:off x="685800" y="315418"/>
            <a:ext cx="5486400" cy="814309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smtClean="0"/>
              <a:t>.java file:</a:t>
            </a:r>
          </a:p>
          <a:p>
            <a:r>
              <a:rPr lang="en-US" altLang="en-US" dirty="0" smtClean="0"/>
              <a:t>package samples;</a:t>
            </a:r>
          </a:p>
          <a:p>
            <a:r>
              <a:rPr lang="en-US" altLang="en-US" dirty="0" smtClean="0"/>
              <a:t> public class </a:t>
            </a:r>
            <a:r>
              <a:rPr lang="en-US" altLang="en-US" dirty="0" err="1" smtClean="0"/>
              <a:t>TimeBasedAccessInterceptor</a:t>
            </a:r>
            <a:r>
              <a:rPr lang="en-US" altLang="en-US" dirty="0" smtClean="0"/>
              <a:t> extends </a:t>
            </a:r>
            <a:r>
              <a:rPr lang="en-US" altLang="en-US" dirty="0" err="1" smtClean="0"/>
              <a:t>HandlerInterceptorAdapter</a:t>
            </a:r>
            <a:r>
              <a:rPr lang="en-US" altLang="en-US" dirty="0" smtClean="0"/>
              <a:t> </a:t>
            </a:r>
          </a:p>
          <a:p>
            <a:r>
              <a:rPr lang="en-US" altLang="en-US" dirty="0" smtClean="0"/>
              <a:t>{ </a:t>
            </a:r>
          </a:p>
          <a:p>
            <a:r>
              <a:rPr lang="en-US" altLang="en-US" dirty="0" smtClean="0"/>
              <a:t>    private </a:t>
            </a:r>
            <a:r>
              <a:rPr lang="en-US" altLang="en-US" dirty="0" err="1" smtClean="0"/>
              <a:t>int</a:t>
            </a:r>
            <a:r>
              <a:rPr lang="en-US" altLang="en-US" dirty="0" smtClean="0"/>
              <a:t> </a:t>
            </a:r>
            <a:r>
              <a:rPr lang="en-US" altLang="en-US" dirty="0" err="1" smtClean="0"/>
              <a:t>openingTime</a:t>
            </a:r>
            <a:r>
              <a:rPr lang="en-US" altLang="en-US" dirty="0" smtClean="0"/>
              <a:t>; </a:t>
            </a:r>
          </a:p>
          <a:p>
            <a:pPr lvl="1"/>
            <a:r>
              <a:rPr lang="en-US" altLang="en-US" dirty="0" smtClean="0"/>
              <a:t>private </a:t>
            </a:r>
            <a:r>
              <a:rPr lang="en-US" altLang="en-US" dirty="0" err="1" smtClean="0"/>
              <a:t>int</a:t>
            </a:r>
            <a:r>
              <a:rPr lang="en-US" altLang="en-US" dirty="0" smtClean="0"/>
              <a:t> </a:t>
            </a:r>
            <a:r>
              <a:rPr lang="en-US" altLang="en-US" dirty="0" err="1" smtClean="0"/>
              <a:t>closingTime</a:t>
            </a:r>
            <a:r>
              <a:rPr lang="en-US" altLang="en-US" dirty="0" smtClean="0"/>
              <a:t>; </a:t>
            </a:r>
          </a:p>
          <a:p>
            <a:pPr lvl="1"/>
            <a:r>
              <a:rPr lang="en-US" altLang="en-US" dirty="0" smtClean="0"/>
              <a:t>public void </a:t>
            </a:r>
            <a:r>
              <a:rPr lang="en-US" altLang="en-US" dirty="0" err="1" smtClean="0"/>
              <a:t>setOpeningTime</a:t>
            </a:r>
            <a:r>
              <a:rPr lang="en-US" altLang="en-US" dirty="0" smtClean="0"/>
              <a:t>(</a:t>
            </a:r>
            <a:r>
              <a:rPr lang="en-US" altLang="en-US" dirty="0" err="1" smtClean="0"/>
              <a:t>int</a:t>
            </a:r>
            <a:r>
              <a:rPr lang="en-US" altLang="en-US" dirty="0" smtClean="0"/>
              <a:t> </a:t>
            </a:r>
            <a:r>
              <a:rPr lang="en-US" altLang="en-US" dirty="0" err="1" smtClean="0"/>
              <a:t>openingTime</a:t>
            </a:r>
            <a:r>
              <a:rPr lang="en-US" altLang="en-US" dirty="0" smtClean="0"/>
              <a:t>) </a:t>
            </a:r>
          </a:p>
          <a:p>
            <a:pPr lvl="1"/>
            <a:r>
              <a:rPr lang="en-US" altLang="en-US" dirty="0" smtClean="0"/>
              <a:t>	{ </a:t>
            </a:r>
            <a:r>
              <a:rPr lang="en-US" altLang="en-US" dirty="0" err="1" smtClean="0"/>
              <a:t>this.openingTime</a:t>
            </a:r>
            <a:r>
              <a:rPr lang="en-US" altLang="en-US" dirty="0" smtClean="0"/>
              <a:t> = </a:t>
            </a:r>
            <a:r>
              <a:rPr lang="en-US" altLang="en-US" dirty="0" err="1" smtClean="0"/>
              <a:t>openingTime</a:t>
            </a:r>
            <a:r>
              <a:rPr lang="en-US" altLang="en-US" dirty="0" smtClean="0"/>
              <a:t>; } </a:t>
            </a:r>
          </a:p>
          <a:p>
            <a:pPr lvl="1"/>
            <a:r>
              <a:rPr lang="en-US" altLang="en-US" dirty="0" smtClean="0"/>
              <a:t>public void </a:t>
            </a:r>
            <a:r>
              <a:rPr lang="en-US" altLang="en-US" dirty="0" err="1" smtClean="0"/>
              <a:t>setClosingTime</a:t>
            </a:r>
            <a:r>
              <a:rPr lang="en-US" altLang="en-US" dirty="0" smtClean="0"/>
              <a:t>(</a:t>
            </a:r>
            <a:r>
              <a:rPr lang="en-US" altLang="en-US" dirty="0" err="1" smtClean="0"/>
              <a:t>int</a:t>
            </a:r>
            <a:r>
              <a:rPr lang="en-US" altLang="en-US" dirty="0" smtClean="0"/>
              <a:t> </a:t>
            </a:r>
            <a:r>
              <a:rPr lang="en-US" altLang="en-US" dirty="0" err="1" smtClean="0"/>
              <a:t>closingTime</a:t>
            </a:r>
            <a:r>
              <a:rPr lang="en-US" altLang="en-US" dirty="0" smtClean="0"/>
              <a:t>) </a:t>
            </a:r>
            <a:br>
              <a:rPr lang="en-US" altLang="en-US" dirty="0" smtClean="0"/>
            </a:br>
            <a:r>
              <a:rPr lang="en-US" altLang="en-US" dirty="0" smtClean="0"/>
              <a:t>	{ </a:t>
            </a:r>
            <a:r>
              <a:rPr lang="en-US" altLang="en-US" dirty="0" err="1" smtClean="0"/>
              <a:t>this.closingTime</a:t>
            </a:r>
            <a:r>
              <a:rPr lang="en-US" altLang="en-US" dirty="0" smtClean="0"/>
              <a:t> = </a:t>
            </a:r>
            <a:r>
              <a:rPr lang="en-US" altLang="en-US" dirty="0" err="1" smtClean="0"/>
              <a:t>closingTime</a:t>
            </a:r>
            <a:r>
              <a:rPr lang="en-US" altLang="en-US" dirty="0" smtClean="0"/>
              <a:t>; } </a:t>
            </a:r>
          </a:p>
          <a:p>
            <a:pPr lvl="1"/>
            <a:r>
              <a:rPr lang="en-US" altLang="en-US" dirty="0" smtClean="0"/>
              <a:t>public </a:t>
            </a:r>
            <a:r>
              <a:rPr lang="en-US" altLang="en-US" dirty="0" err="1" smtClean="0"/>
              <a:t>boolean</a:t>
            </a:r>
            <a:r>
              <a:rPr lang="en-US" altLang="en-US" dirty="0" smtClean="0"/>
              <a:t> </a:t>
            </a:r>
            <a:r>
              <a:rPr lang="en-US" altLang="en-US" dirty="0" err="1" smtClean="0"/>
              <a:t>preHandle</a:t>
            </a:r>
            <a:r>
              <a:rPr lang="en-US" altLang="en-US" dirty="0" smtClean="0"/>
              <a:t>( </a:t>
            </a:r>
            <a:r>
              <a:rPr lang="en-US" altLang="en-US" dirty="0" err="1" smtClean="0"/>
              <a:t>HttpServletRequest</a:t>
            </a:r>
            <a:r>
              <a:rPr lang="en-US" altLang="en-US" dirty="0" smtClean="0"/>
              <a:t> request, </a:t>
            </a:r>
            <a:r>
              <a:rPr lang="en-US" altLang="en-US" dirty="0" err="1" smtClean="0"/>
              <a:t>HttpServletResponse</a:t>
            </a:r>
            <a:r>
              <a:rPr lang="en-US" altLang="en-US" dirty="0" smtClean="0"/>
              <a:t> response, Object handler) throws Exception </a:t>
            </a:r>
          </a:p>
          <a:p>
            <a:pPr lvl="1"/>
            <a:r>
              <a:rPr lang="en-US" altLang="en-US" dirty="0" smtClean="0"/>
              <a:t>	{ </a:t>
            </a:r>
          </a:p>
          <a:p>
            <a:pPr lvl="1"/>
            <a:r>
              <a:rPr lang="en-US" altLang="en-US" dirty="0" smtClean="0"/>
              <a:t>	Calendar </a:t>
            </a:r>
            <a:r>
              <a:rPr lang="en-US" altLang="en-US" dirty="0" err="1" smtClean="0"/>
              <a:t>cal</a:t>
            </a:r>
            <a:r>
              <a:rPr lang="en-US" altLang="en-US" dirty="0" smtClean="0"/>
              <a:t> = </a:t>
            </a:r>
            <a:r>
              <a:rPr lang="en-US" altLang="en-US" dirty="0" err="1" smtClean="0"/>
              <a:t>Calendar.getInstance</a:t>
            </a:r>
            <a:r>
              <a:rPr lang="en-US" altLang="en-US" dirty="0" smtClean="0"/>
              <a:t>(); </a:t>
            </a:r>
          </a:p>
          <a:p>
            <a:pPr lvl="1"/>
            <a:r>
              <a:rPr lang="en-US" altLang="en-US" dirty="0" smtClean="0"/>
              <a:t>	</a:t>
            </a:r>
            <a:r>
              <a:rPr lang="en-US" altLang="en-US" dirty="0" err="1" smtClean="0"/>
              <a:t>int</a:t>
            </a:r>
            <a:r>
              <a:rPr lang="en-US" altLang="en-US" dirty="0" smtClean="0"/>
              <a:t> hour = </a:t>
            </a:r>
            <a:r>
              <a:rPr lang="en-US" altLang="en-US" dirty="0" err="1" smtClean="0"/>
              <a:t>cal.get</a:t>
            </a:r>
            <a:r>
              <a:rPr lang="en-US" altLang="en-US" dirty="0" smtClean="0"/>
              <a:t>(HOUR_OF_DAY); </a:t>
            </a:r>
          </a:p>
          <a:p>
            <a:pPr lvl="1"/>
            <a:r>
              <a:rPr lang="en-US" altLang="en-US" dirty="0" smtClean="0"/>
              <a:t>	if (</a:t>
            </a:r>
            <a:r>
              <a:rPr lang="en-US" altLang="en-US" dirty="0" err="1" smtClean="0"/>
              <a:t>openingTime</a:t>
            </a:r>
            <a:r>
              <a:rPr lang="en-US" altLang="en-US" dirty="0" smtClean="0"/>
              <a:t> &lt;= hour &lt; </a:t>
            </a:r>
            <a:r>
              <a:rPr lang="en-US" altLang="en-US" dirty="0" err="1" smtClean="0"/>
              <a:t>closingTime</a:t>
            </a:r>
            <a:r>
              <a:rPr lang="en-US" altLang="en-US" dirty="0" smtClean="0"/>
              <a:t>) </a:t>
            </a:r>
            <a:br>
              <a:rPr lang="en-US" altLang="en-US" dirty="0" smtClean="0"/>
            </a:br>
            <a:r>
              <a:rPr lang="en-US" altLang="en-US" dirty="0" smtClean="0"/>
              <a:t>		{ return true; } </a:t>
            </a:r>
          </a:p>
          <a:p>
            <a:pPr lvl="1"/>
            <a:r>
              <a:rPr lang="en-US" altLang="en-US" dirty="0" smtClean="0"/>
              <a:t>	else </a:t>
            </a:r>
          </a:p>
          <a:p>
            <a:pPr lvl="1"/>
            <a:r>
              <a:rPr lang="en-US" altLang="en-US" dirty="0" smtClean="0"/>
              <a:t>		{ </a:t>
            </a:r>
            <a:r>
              <a:rPr lang="en-US" altLang="en-US" dirty="0" err="1" smtClean="0"/>
              <a:t>response.sendRedirect</a:t>
            </a:r>
            <a:r>
              <a:rPr lang="en-US" altLang="en-US" dirty="0" smtClean="0"/>
              <a:t>("http://host.com/outsideOfficeHours.html"); </a:t>
            </a:r>
            <a:br>
              <a:rPr lang="en-US" altLang="en-US" dirty="0" smtClean="0"/>
            </a:br>
            <a:r>
              <a:rPr lang="en-US" altLang="en-US" dirty="0" smtClean="0"/>
              <a:t>		return false; </a:t>
            </a:r>
          </a:p>
          <a:p>
            <a:pPr lvl="1"/>
            <a:r>
              <a:rPr lang="en-US" altLang="en-US" dirty="0" smtClean="0"/>
              <a:t>		} </a:t>
            </a:r>
          </a:p>
          <a:p>
            <a:pPr lvl="1"/>
            <a:r>
              <a:rPr lang="en-US" altLang="en-US" dirty="0" smtClean="0"/>
              <a:t>	} </a:t>
            </a:r>
          </a:p>
          <a:p>
            <a:r>
              <a:rPr lang="en-US" altLang="en-US" dirty="0" smtClean="0"/>
              <a:t>} </a:t>
            </a:r>
          </a:p>
          <a:p>
            <a:endParaRPr lang="en-US" altLang="en-US" dirty="0" smtClean="0"/>
          </a:p>
          <a:p>
            <a:r>
              <a:rPr lang="en-US" altLang="en-US" dirty="0" smtClean="0"/>
              <a:t>Any request coming in, will be intercepted by the </a:t>
            </a:r>
            <a:r>
              <a:rPr lang="en-US" altLang="en-US" dirty="0" err="1" smtClean="0"/>
              <a:t>TimeBasedAccessInterceptor</a:t>
            </a:r>
            <a:r>
              <a:rPr lang="en-US" altLang="en-US" dirty="0" smtClean="0"/>
              <a:t>, and if the current time is outside office hours, the user will be redirected to a static html file, saying, for example, he can only access the website during office hours.</a:t>
            </a:r>
          </a:p>
          <a:p>
            <a:endParaRPr lang="en-US" altLang="en-US" dirty="0" smtClean="0"/>
          </a:p>
          <a:p>
            <a:endParaRPr lang="en-US" altLang="en-US" dirty="0" smtClean="0"/>
          </a:p>
        </p:txBody>
      </p:sp>
    </p:spTree>
    <p:extLst>
      <p:ext uri="{BB962C8B-B14F-4D97-AF65-F5344CB8AC3E}">
        <p14:creationId xmlns:p14="http://schemas.microsoft.com/office/powerpoint/2010/main" xmlns="" val="26751429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17091"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xmlns="" val="42117372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16067"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Tree>
    <p:extLst>
      <p:ext uri="{BB962C8B-B14F-4D97-AF65-F5344CB8AC3E}">
        <p14:creationId xmlns:p14="http://schemas.microsoft.com/office/powerpoint/2010/main" xmlns="" val="34961424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42691"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xmlns="" val="31812766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04AA71-C613-6B42-8773-688627DE3311}" type="slidenum">
              <a:rPr lang="en-US" smtClean="0"/>
              <a:pPr/>
              <a:t>29</a:t>
            </a:fld>
            <a:endParaRPr lang="en-US" dirty="0"/>
          </a:p>
        </p:txBody>
      </p:sp>
    </p:spTree>
    <p:extLst>
      <p:ext uri="{BB962C8B-B14F-4D97-AF65-F5344CB8AC3E}">
        <p14:creationId xmlns:p14="http://schemas.microsoft.com/office/powerpoint/2010/main" xmlns="" val="2168623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16067"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Tree>
    <p:extLst>
      <p:ext uri="{BB962C8B-B14F-4D97-AF65-F5344CB8AC3E}">
        <p14:creationId xmlns:p14="http://schemas.microsoft.com/office/powerpoint/2010/main" xmlns="" val="14513461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43715"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Some of the benefits of using the Spring Framework to create your ORM DAOs include:</a:t>
            </a:r>
          </a:p>
          <a:p>
            <a:endParaRPr lang="en-US" altLang="en-US" dirty="0" smtClean="0"/>
          </a:p>
          <a:p>
            <a:r>
              <a:rPr lang="en-US" altLang="en-US" i="1" dirty="0" smtClean="0"/>
              <a:t>Ease of testing.</a:t>
            </a:r>
            <a:r>
              <a:rPr lang="en-US" altLang="en-US" dirty="0" smtClean="0"/>
              <a:t> Spring's </a:t>
            </a:r>
            <a:r>
              <a:rPr lang="en-US" altLang="en-US" dirty="0" err="1" smtClean="0"/>
              <a:t>IoC</a:t>
            </a:r>
            <a:r>
              <a:rPr lang="en-US" altLang="en-US" dirty="0" smtClean="0"/>
              <a:t> approach makes it easy to swap the implementations and </a:t>
            </a:r>
            <a:r>
              <a:rPr lang="en-US" altLang="en-US" dirty="0" err="1" smtClean="0"/>
              <a:t>config</a:t>
            </a:r>
            <a:r>
              <a:rPr lang="en-US" altLang="en-US" dirty="0" smtClean="0"/>
              <a:t> locations of Hibernate </a:t>
            </a:r>
            <a:r>
              <a:rPr lang="en-US" altLang="en-US" dirty="0" err="1" smtClean="0"/>
              <a:t>SessionFactory</a:t>
            </a:r>
            <a:r>
              <a:rPr lang="en-US" altLang="en-US" dirty="0" smtClean="0"/>
              <a:t> instances, JDBC </a:t>
            </a:r>
            <a:r>
              <a:rPr lang="en-US" altLang="en-US" dirty="0" err="1" smtClean="0"/>
              <a:t>DataSource</a:t>
            </a:r>
            <a:r>
              <a:rPr lang="en-US" altLang="en-US" dirty="0" smtClean="0"/>
              <a:t> instances, transaction managers, and mapper object implementations (if needed). This makes it much easier to isolate and test each piece of persistence-related code in isolation.</a:t>
            </a:r>
          </a:p>
          <a:p>
            <a:endParaRPr lang="en-US" altLang="en-US" dirty="0" smtClean="0"/>
          </a:p>
          <a:p>
            <a:r>
              <a:rPr lang="en-US" altLang="en-US" i="1" dirty="0" smtClean="0"/>
              <a:t>Common data access exceptions.</a:t>
            </a:r>
            <a:r>
              <a:rPr lang="en-US" altLang="en-US" dirty="0" smtClean="0"/>
              <a:t> Spring can wrap exceptions from your O/R mapping tool of choice, converting them from proprietary (potentially checked) exceptions to </a:t>
            </a:r>
            <a:r>
              <a:rPr lang="en-US" altLang="en-US" dirty="0" err="1" smtClean="0"/>
              <a:t>acommon</a:t>
            </a:r>
            <a:r>
              <a:rPr lang="en-US" altLang="en-US" dirty="0" smtClean="0"/>
              <a:t> runtime </a:t>
            </a:r>
            <a:r>
              <a:rPr lang="en-US" altLang="en-US" dirty="0" err="1" smtClean="0"/>
              <a:t>DataAccessException</a:t>
            </a:r>
            <a:r>
              <a:rPr lang="en-US" altLang="en-US" dirty="0" smtClean="0"/>
              <a:t> hierarchy. This allows you to handle most persistence exceptions, which are non-recoverable, only in the appropriate layers, without</a:t>
            </a:r>
            <a:r>
              <a:rPr lang="en-US" altLang="en-US" dirty="0"/>
              <a:t> </a:t>
            </a:r>
            <a:r>
              <a:rPr lang="en-US" altLang="en-US" dirty="0" smtClean="0"/>
              <a:t>annoying boilerplate catches/throws, and exception declarations. You can still</a:t>
            </a:r>
            <a:r>
              <a:rPr lang="en-US" altLang="en-US" dirty="0"/>
              <a:t> </a:t>
            </a:r>
            <a:r>
              <a:rPr lang="en-US" altLang="en-US" dirty="0" smtClean="0"/>
              <a:t>trap and handle exceptions anywhere you need to. Remember that JDBC exceptions (including DB specific dialects) are also converted to the same hierarchy, meaning that you can perform some operations with JDBC within a consistent programming model.</a:t>
            </a:r>
          </a:p>
        </p:txBody>
      </p:sp>
    </p:spTree>
    <p:extLst>
      <p:ext uri="{BB962C8B-B14F-4D97-AF65-F5344CB8AC3E}">
        <p14:creationId xmlns:p14="http://schemas.microsoft.com/office/powerpoint/2010/main" xmlns="" val="19970113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p:cNvSpPr>
          <p:nvPr>
            <p:ph type="body" idx="1"/>
          </p:nvPr>
        </p:nvSpPr>
        <p:spPr bwMode="auto">
          <a:xfrm>
            <a:off x="685800" y="468443"/>
            <a:ext cx="5486400" cy="799007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i="1" dirty="0" smtClean="0"/>
              <a:t>General resource management.</a:t>
            </a:r>
            <a:r>
              <a:rPr lang="en-US" altLang="en-US" dirty="0" smtClean="0"/>
              <a:t> Spring application contexts can handle the location and configuration of Hibernate </a:t>
            </a:r>
            <a:r>
              <a:rPr lang="en-US" altLang="en-US" dirty="0" err="1" smtClean="0"/>
              <a:t>SessionFactory</a:t>
            </a:r>
            <a:r>
              <a:rPr lang="en-US" altLang="en-US" dirty="0" smtClean="0"/>
              <a:t> instances, JDBC </a:t>
            </a:r>
            <a:r>
              <a:rPr lang="en-US" altLang="en-US" dirty="0" err="1" smtClean="0"/>
              <a:t>DataSource</a:t>
            </a:r>
            <a:r>
              <a:rPr lang="en-US" altLang="en-US" dirty="0" smtClean="0"/>
              <a:t> instances, </a:t>
            </a:r>
            <a:r>
              <a:rPr lang="en-US" altLang="en-US" dirty="0" err="1" smtClean="0"/>
              <a:t>iBATIS</a:t>
            </a:r>
            <a:r>
              <a:rPr lang="en-US" altLang="en-US" dirty="0" smtClean="0"/>
              <a:t> SQL Maps configuration objects, and other related resources. This makes these values easy to manage and change. Spring offers efficient, easy and safe handling of persistence resources. </a:t>
            </a:r>
          </a:p>
          <a:p>
            <a:r>
              <a:rPr lang="en-US" altLang="en-US" dirty="0" smtClean="0"/>
              <a:t>For example: related code using Hibernate generally needs to use the same Hibernate Session for efficiency and proper transaction handling. Spring makes it easy to transparently create and bind a Session to the current thread, either by using an explicit 'template' wrapper class at the Java code level or by exposing a current Session through the Hibernate </a:t>
            </a:r>
            <a:r>
              <a:rPr lang="en-US" altLang="en-US" dirty="0" err="1" smtClean="0"/>
              <a:t>SessionFactory</a:t>
            </a:r>
            <a:r>
              <a:rPr lang="en-US" altLang="en-US" dirty="0" smtClean="0"/>
              <a:t> (for DAOs based on plain Hibernate API). Thus Spring solves many of the issues that repeatedly arise from typical Hibernate usage, for any transaction environment (local or JTA).</a:t>
            </a:r>
          </a:p>
          <a:p>
            <a:endParaRPr lang="en-US" altLang="en-US" dirty="0" smtClean="0"/>
          </a:p>
          <a:p>
            <a:r>
              <a:rPr lang="en-US" altLang="en-US" i="1" dirty="0" smtClean="0"/>
              <a:t>Integrated transaction management.</a:t>
            </a:r>
            <a:r>
              <a:rPr lang="en-US" altLang="en-US" dirty="0" smtClean="0"/>
              <a:t> Spring allows you to wrap your O/R mapping code with either a declarative, AOP style method interceptor, or an explicit 'template' wrapper class at the Java code level. In either case, transaction semantics are handled for you, and proper transaction handling (rollback, </a:t>
            </a:r>
            <a:r>
              <a:rPr lang="en-US" altLang="en-US" dirty="0" err="1" smtClean="0"/>
              <a:t>etc</a:t>
            </a:r>
            <a:r>
              <a:rPr lang="en-US" altLang="en-US" dirty="0" smtClean="0"/>
              <a:t>) in case of exceptions is taken care of. As discussed below, you also get the benefit of being able to use and swap various transaction managers, without your Hibernate/JDO related code being affected: </a:t>
            </a:r>
          </a:p>
          <a:p>
            <a:r>
              <a:rPr lang="en-US" altLang="en-US" dirty="0" smtClean="0"/>
              <a:t>for example, between local transactions and JTA, with the same full services (such as declarative transactions) available in both scenarios.</a:t>
            </a:r>
          </a:p>
          <a:p>
            <a:r>
              <a:rPr lang="en-US" altLang="en-US" dirty="0" smtClean="0"/>
              <a:t> As an additional benefit, JDBC-related code can fully integrate </a:t>
            </a:r>
            <a:r>
              <a:rPr lang="en-US" altLang="en-US" dirty="0" err="1" smtClean="0"/>
              <a:t>transactionally</a:t>
            </a:r>
            <a:r>
              <a:rPr lang="en-US" altLang="en-US" dirty="0"/>
              <a:t> </a:t>
            </a:r>
            <a:r>
              <a:rPr lang="en-US" altLang="en-US" dirty="0" smtClean="0"/>
              <a:t>with</a:t>
            </a:r>
            <a:r>
              <a:rPr lang="en-US" altLang="en-US" dirty="0"/>
              <a:t> </a:t>
            </a:r>
            <a:r>
              <a:rPr lang="en-US" altLang="en-US" dirty="0" smtClean="0"/>
              <a:t>the code you use to do O/R mapping. This is useful for data access that's not suitable for O/R mapping, such as batch processing or streaming of BLOBs, which still needs </a:t>
            </a:r>
            <a:r>
              <a:rPr lang="en-US" altLang="en-US" dirty="0" err="1" smtClean="0"/>
              <a:t>toshare</a:t>
            </a:r>
            <a:r>
              <a:rPr lang="en-US" altLang="en-US" dirty="0" smtClean="0"/>
              <a:t> common transactions with ORM operations.</a:t>
            </a:r>
          </a:p>
          <a:p>
            <a:endParaRPr lang="en-US" altLang="en-US" dirty="0" smtClean="0"/>
          </a:p>
          <a:p>
            <a:endParaRPr lang="en-US" altLang="en-US" dirty="0" smtClean="0"/>
          </a:p>
        </p:txBody>
      </p:sp>
    </p:spTree>
    <p:extLst>
      <p:ext uri="{BB962C8B-B14F-4D97-AF65-F5344CB8AC3E}">
        <p14:creationId xmlns:p14="http://schemas.microsoft.com/office/powerpoint/2010/main" xmlns="" val="19120172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45763"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smtClean="0"/>
              <a:t>JDBC </a:t>
            </a:r>
            <a:r>
              <a:rPr lang="en-US" altLang="en-US" b="1" dirty="0" err="1" smtClean="0"/>
              <a:t>DataSource</a:t>
            </a:r>
            <a:r>
              <a:rPr lang="en-US" altLang="en-US" b="1" dirty="0" smtClean="0"/>
              <a:t> and </a:t>
            </a:r>
            <a:r>
              <a:rPr lang="en-US" altLang="en-US" b="1" dirty="0" err="1" smtClean="0"/>
              <a:t>HibernateSessionFactory</a:t>
            </a:r>
            <a:r>
              <a:rPr lang="en-US" altLang="en-US" b="1" dirty="0" smtClean="0"/>
              <a:t> wiring</a:t>
            </a:r>
            <a:r>
              <a:rPr lang="en-US" altLang="en-US" dirty="0" smtClean="0"/>
              <a:t/>
            </a:r>
            <a:br>
              <a:rPr lang="en-US" altLang="en-US" dirty="0" smtClean="0"/>
            </a:br>
            <a:r>
              <a:rPr lang="en-US" altLang="en-US" dirty="0" smtClean="0"/>
              <a:t>&lt;!-- </a:t>
            </a:r>
            <a:r>
              <a:rPr lang="en-US" altLang="en-US" dirty="0" err="1" smtClean="0"/>
              <a:t>DataSource</a:t>
            </a:r>
            <a:r>
              <a:rPr lang="en-US" altLang="en-US" dirty="0" smtClean="0"/>
              <a:t> Property --&gt; </a:t>
            </a:r>
          </a:p>
          <a:p>
            <a:r>
              <a:rPr lang="en-US" altLang="en-US" dirty="0" smtClean="0"/>
              <a:t>&lt;bean id="</a:t>
            </a:r>
            <a:r>
              <a:rPr lang="en-US" altLang="en-US" dirty="0" err="1" smtClean="0"/>
              <a:t>exampleDataSource</a:t>
            </a:r>
            <a:r>
              <a:rPr lang="en-US" altLang="en-US" dirty="0" smtClean="0"/>
              <a:t>" class="</a:t>
            </a:r>
            <a:r>
              <a:rPr lang="en-US" altLang="en-US" dirty="0" err="1" smtClean="0"/>
              <a:t>org.apache.commons.dbcp.BasicDataSource</a:t>
            </a:r>
            <a:r>
              <a:rPr lang="en-US" altLang="en-US" dirty="0" smtClean="0"/>
              <a:t>"&gt; </a:t>
            </a:r>
          </a:p>
          <a:p>
            <a:r>
              <a:rPr lang="en-US" altLang="en-US" dirty="0" smtClean="0"/>
              <a:t>&lt;property name="</a:t>
            </a:r>
            <a:r>
              <a:rPr lang="en-US" altLang="en-US" dirty="0" err="1" smtClean="0"/>
              <a:t>driverClassName</a:t>
            </a:r>
            <a:r>
              <a:rPr lang="en-US" altLang="en-US" dirty="0" smtClean="0"/>
              <a:t>"&gt; </a:t>
            </a:r>
          </a:p>
          <a:p>
            <a:r>
              <a:rPr lang="en-US" altLang="en-US" dirty="0" smtClean="0"/>
              <a:t>	&lt;value&gt;</a:t>
            </a:r>
            <a:r>
              <a:rPr lang="en-US" altLang="en-US" dirty="0" err="1" smtClean="0"/>
              <a:t>org.apache.derby.jdbc.EmbeddedDriver</a:t>
            </a:r>
            <a:r>
              <a:rPr lang="en-US" altLang="en-US" dirty="0" smtClean="0"/>
              <a:t>&lt;/value&gt; </a:t>
            </a:r>
          </a:p>
          <a:p>
            <a:r>
              <a:rPr lang="en-US" altLang="en-US" dirty="0" smtClean="0"/>
              <a:t>&lt;/property&gt; </a:t>
            </a:r>
          </a:p>
          <a:p>
            <a:r>
              <a:rPr lang="en-US" altLang="en-US" dirty="0" smtClean="0"/>
              <a:t>&lt;property name="</a:t>
            </a:r>
            <a:r>
              <a:rPr lang="en-US" altLang="en-US" dirty="0" err="1" smtClean="0"/>
              <a:t>url</a:t>
            </a:r>
            <a:r>
              <a:rPr lang="en-US" altLang="en-US" dirty="0" smtClean="0"/>
              <a:t>"&gt; </a:t>
            </a:r>
          </a:p>
          <a:p>
            <a:r>
              <a:rPr lang="en-US" altLang="en-US" dirty="0" smtClean="0"/>
              <a:t>	&lt;value&gt;</a:t>
            </a:r>
            <a:r>
              <a:rPr lang="en-US" altLang="en-US" dirty="0" err="1" smtClean="0"/>
              <a:t>jdbc:derby:springexample;create</a:t>
            </a:r>
            <a:r>
              <a:rPr lang="en-US" altLang="en-US" dirty="0" smtClean="0"/>
              <a:t>=true&lt;/value&gt; </a:t>
            </a:r>
          </a:p>
          <a:p>
            <a:r>
              <a:rPr lang="en-US" altLang="en-US" dirty="0" smtClean="0"/>
              <a:t>&lt;/property&gt; </a:t>
            </a:r>
          </a:p>
          <a:p>
            <a:r>
              <a:rPr lang="en-US" altLang="en-US" dirty="0" smtClean="0"/>
              <a:t>&lt;/bean&gt; </a:t>
            </a:r>
            <a:br>
              <a:rPr lang="en-US" altLang="en-US" dirty="0" smtClean="0"/>
            </a:br>
            <a:r>
              <a:rPr lang="en-US" altLang="en-US" dirty="0" smtClean="0"/>
              <a:t>&lt;!-- Database Property --&gt; </a:t>
            </a:r>
          </a:p>
          <a:p>
            <a:r>
              <a:rPr lang="en-US" altLang="en-US" dirty="0" smtClean="0"/>
              <a:t>&lt;bean id="</a:t>
            </a:r>
            <a:r>
              <a:rPr lang="en-US" altLang="en-US" dirty="0" err="1" smtClean="0"/>
              <a:t>exampleHibernateProperties</a:t>
            </a:r>
            <a:r>
              <a:rPr lang="en-US" altLang="en-US" dirty="0" smtClean="0"/>
              <a:t>" class = "org.springframework.beans.factory.config.PropertiesFactoryBean"&gt; &lt;property name="properties"&gt; </a:t>
            </a:r>
          </a:p>
          <a:p>
            <a:r>
              <a:rPr lang="en-US" altLang="en-US" dirty="0" smtClean="0"/>
              <a:t>	&lt;props&gt; </a:t>
            </a:r>
          </a:p>
          <a:p>
            <a:r>
              <a:rPr lang="en-US" altLang="en-US" dirty="0" smtClean="0"/>
              <a:t>	&lt;prop key="hibernate.hbm2ddl.auto"&gt;update&lt;/prop&gt; </a:t>
            </a:r>
          </a:p>
          <a:p>
            <a:r>
              <a:rPr lang="en-US" altLang="en-US" dirty="0" smtClean="0"/>
              <a:t>	</a:t>
            </a:r>
          </a:p>
          <a:p>
            <a:endParaRPr lang="en-US" altLang="en-US" dirty="0" smtClean="0"/>
          </a:p>
        </p:txBody>
      </p:sp>
    </p:spTree>
    <p:extLst>
      <p:ext uri="{BB962C8B-B14F-4D97-AF65-F5344CB8AC3E}">
        <p14:creationId xmlns:p14="http://schemas.microsoft.com/office/powerpoint/2010/main" xmlns="" val="843142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p:cNvSpPr>
          <p:nvPr>
            <p:ph type="body" idx="1"/>
          </p:nvPr>
        </p:nvSpPr>
        <p:spPr bwMode="auto">
          <a:xfrm>
            <a:off x="685800" y="468443"/>
            <a:ext cx="5486400" cy="799007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&lt;prop key="</a:t>
            </a:r>
            <a:r>
              <a:rPr lang="en-US" altLang="en-US" dirty="0" err="1" smtClean="0"/>
              <a:t>hibernate.dialect</a:t>
            </a:r>
            <a:r>
              <a:rPr lang="en-US" altLang="en-US" dirty="0" smtClean="0"/>
              <a:t>"&gt;</a:t>
            </a:r>
            <a:r>
              <a:rPr lang="en-US" altLang="en-US" dirty="0" err="1" smtClean="0"/>
              <a:t>net.sf.hibernate.dialect.DerbyDialect</a:t>
            </a:r>
            <a:r>
              <a:rPr lang="en-US" altLang="en-US" dirty="0" smtClean="0"/>
              <a:t>&lt;/prop&gt; </a:t>
            </a:r>
          </a:p>
          <a:p>
            <a:r>
              <a:rPr lang="en-US" altLang="en-US" dirty="0" smtClean="0"/>
              <a:t>	&lt;prop key="</a:t>
            </a:r>
            <a:r>
              <a:rPr lang="en-US" altLang="en-US" dirty="0" err="1" smtClean="0"/>
              <a:t>hibernate.query.substitutions</a:t>
            </a:r>
            <a:r>
              <a:rPr lang="en-US" altLang="en-US" dirty="0" smtClean="0"/>
              <a:t>"&gt;true 'T', false 'F'&lt;/prop&gt; </a:t>
            </a:r>
          </a:p>
          <a:p>
            <a:r>
              <a:rPr lang="en-US" altLang="en-US" dirty="0" smtClean="0"/>
              <a:t>	&lt;prop key="</a:t>
            </a:r>
            <a:r>
              <a:rPr lang="en-US" altLang="en-US" dirty="0" err="1" smtClean="0"/>
              <a:t>hibernate.show_sql</a:t>
            </a:r>
            <a:r>
              <a:rPr lang="en-US" altLang="en-US" dirty="0" smtClean="0"/>
              <a:t>"&gt;false&lt;/prop&gt; </a:t>
            </a:r>
          </a:p>
          <a:p>
            <a:r>
              <a:rPr lang="en-US" altLang="en-US" dirty="0" smtClean="0"/>
              <a:t>	&lt;prop key="hibernate.c3p0.minPoolSize"&gt;5&lt;/prop&gt; </a:t>
            </a:r>
          </a:p>
          <a:p>
            <a:r>
              <a:rPr lang="en-US" altLang="en-US" dirty="0" smtClean="0"/>
              <a:t>	&lt;prop key="hibernate.c3p0.maxPoolSize"&gt;20&lt;/prop&gt; </a:t>
            </a:r>
          </a:p>
          <a:p>
            <a:r>
              <a:rPr lang="en-US" altLang="en-US" dirty="0" smtClean="0"/>
              <a:t>	&lt;prop key="hibernate.c3p0.timeout"&gt;600&lt;/prop&gt; </a:t>
            </a:r>
          </a:p>
          <a:p>
            <a:r>
              <a:rPr lang="en-US" altLang="en-US" dirty="0" smtClean="0"/>
              <a:t>	&lt;prop key="hibernate.c3p0.max_statement"&gt;50&lt;/prop&gt; </a:t>
            </a:r>
          </a:p>
          <a:p>
            <a:r>
              <a:rPr lang="en-US" altLang="en-US" dirty="0" smtClean="0"/>
              <a:t>	&lt;prop key="hibernate.c3p0.testConnectionOnCheckout"&gt;false&lt;/prop&gt; </a:t>
            </a:r>
          </a:p>
          <a:p>
            <a:r>
              <a:rPr lang="en-US" altLang="en-US" dirty="0" smtClean="0"/>
              <a:t>	&lt;/props&gt; </a:t>
            </a:r>
          </a:p>
          <a:p>
            <a:r>
              <a:rPr lang="en-US" altLang="en-US" dirty="0" smtClean="0"/>
              <a:t>&lt;/property&gt; </a:t>
            </a:r>
          </a:p>
          <a:p>
            <a:r>
              <a:rPr lang="en-US" altLang="en-US" dirty="0" smtClean="0"/>
              <a:t>&lt;/bean&gt; </a:t>
            </a:r>
          </a:p>
          <a:p>
            <a:r>
              <a:rPr lang="en-US" altLang="en-US" dirty="0" smtClean="0"/>
              <a:t>&lt;!-- Hibernate </a:t>
            </a:r>
            <a:r>
              <a:rPr lang="en-US" altLang="en-US" dirty="0" err="1" smtClean="0"/>
              <a:t>SessionFactory</a:t>
            </a:r>
            <a:r>
              <a:rPr lang="en-US" altLang="en-US" dirty="0" smtClean="0"/>
              <a:t> --&gt; </a:t>
            </a:r>
          </a:p>
          <a:p>
            <a:r>
              <a:rPr lang="en-US" altLang="en-US" dirty="0" smtClean="0"/>
              <a:t>&lt;bean id="</a:t>
            </a:r>
            <a:r>
              <a:rPr lang="en-US" altLang="en-US" dirty="0" err="1" smtClean="0"/>
              <a:t>exampleSessionFactory</a:t>
            </a:r>
            <a:r>
              <a:rPr lang="en-US" altLang="en-US" dirty="0" smtClean="0"/>
              <a:t>" class = "</a:t>
            </a:r>
            <a:r>
              <a:rPr lang="en-US" altLang="en-US" dirty="0" err="1" smtClean="0"/>
              <a:t>org.springframework.orm.hibernate.LocalSessionFactoryBean</a:t>
            </a:r>
            <a:r>
              <a:rPr lang="en-US" altLang="en-US" dirty="0" smtClean="0"/>
              <a:t>"&gt; </a:t>
            </a:r>
          </a:p>
          <a:p>
            <a:r>
              <a:rPr lang="en-US" altLang="en-US" dirty="0" smtClean="0"/>
              <a:t>&lt;property name="</a:t>
            </a:r>
            <a:r>
              <a:rPr lang="en-US" altLang="en-US" dirty="0" err="1" smtClean="0"/>
              <a:t>dataSource</a:t>
            </a:r>
            <a:r>
              <a:rPr lang="en-US" altLang="en-US" dirty="0" smtClean="0"/>
              <a:t>"&gt; </a:t>
            </a:r>
          </a:p>
          <a:p>
            <a:r>
              <a:rPr lang="en-US" altLang="en-US" dirty="0" smtClean="0"/>
              <a:t>	&lt;ref local="</a:t>
            </a:r>
            <a:r>
              <a:rPr lang="en-US" altLang="en-US" dirty="0" err="1" smtClean="0"/>
              <a:t>exampleDataSource</a:t>
            </a:r>
            <a:r>
              <a:rPr lang="en-US" altLang="en-US" dirty="0" smtClean="0"/>
              <a:t>"/&gt; </a:t>
            </a:r>
          </a:p>
          <a:p>
            <a:r>
              <a:rPr lang="en-US" altLang="en-US" dirty="0" smtClean="0"/>
              <a:t>&lt;/property&gt; </a:t>
            </a:r>
          </a:p>
          <a:p>
            <a:r>
              <a:rPr lang="en-US" altLang="en-US" dirty="0" smtClean="0"/>
              <a:t>&lt;property name="</a:t>
            </a:r>
            <a:r>
              <a:rPr lang="en-US" altLang="en-US" dirty="0" err="1" smtClean="0"/>
              <a:t>hibernateProperties</a:t>
            </a:r>
            <a:r>
              <a:rPr lang="en-US" altLang="en-US" dirty="0" smtClean="0"/>
              <a:t>"&gt; </a:t>
            </a:r>
          </a:p>
          <a:p>
            <a:r>
              <a:rPr lang="en-US" altLang="en-US" dirty="0" smtClean="0"/>
              <a:t>	&lt;ref bean="</a:t>
            </a:r>
            <a:r>
              <a:rPr lang="en-US" altLang="en-US" dirty="0" err="1" smtClean="0"/>
              <a:t>exampleHibernateProperties</a:t>
            </a:r>
            <a:r>
              <a:rPr lang="en-US" altLang="en-US" dirty="0" smtClean="0"/>
              <a:t>" /&gt; </a:t>
            </a:r>
          </a:p>
          <a:p>
            <a:r>
              <a:rPr lang="en-US" altLang="en-US" dirty="0" smtClean="0"/>
              <a:t>&lt;/property&gt; </a:t>
            </a:r>
            <a:br>
              <a:rPr lang="en-US" altLang="en-US" dirty="0" smtClean="0"/>
            </a:br>
            <a:r>
              <a:rPr lang="en-US" altLang="en-US" dirty="0" smtClean="0"/>
              <a:t>&lt;!-- OR mapping files. --&gt; </a:t>
            </a:r>
          </a:p>
          <a:p>
            <a:r>
              <a:rPr lang="en-US" altLang="en-US" dirty="0" smtClean="0"/>
              <a:t>&lt;property name="</a:t>
            </a:r>
            <a:r>
              <a:rPr lang="en-US" altLang="en-US" dirty="0" err="1" smtClean="0"/>
              <a:t>mappingResources</a:t>
            </a:r>
            <a:r>
              <a:rPr lang="en-US" altLang="en-US" dirty="0" smtClean="0"/>
              <a:t>"&gt; </a:t>
            </a:r>
          </a:p>
          <a:p>
            <a:r>
              <a:rPr lang="en-US" altLang="en-US" dirty="0" smtClean="0"/>
              <a:t>	&lt;list&gt; &lt;value&gt;Customer.hbm.xml&lt;/value&gt; &lt;value&gt;Account.hbm.xml&lt;/value&gt; </a:t>
            </a:r>
          </a:p>
          <a:p>
            <a:r>
              <a:rPr lang="en-US" altLang="en-US" dirty="0" smtClean="0"/>
              <a:t>	&lt;/list&gt; </a:t>
            </a:r>
          </a:p>
          <a:p>
            <a:r>
              <a:rPr lang="en-US" altLang="en-US" dirty="0" smtClean="0"/>
              <a:t>&lt;/property&gt; </a:t>
            </a:r>
          </a:p>
          <a:p>
            <a:r>
              <a:rPr lang="en-US" altLang="en-US" dirty="0" smtClean="0"/>
              <a:t>&lt;/bean&gt; </a:t>
            </a:r>
          </a:p>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p:txBody>
      </p:sp>
    </p:spTree>
    <p:extLst>
      <p:ext uri="{BB962C8B-B14F-4D97-AF65-F5344CB8AC3E}">
        <p14:creationId xmlns:p14="http://schemas.microsoft.com/office/powerpoint/2010/main" xmlns="" val="38536812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47811"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&lt;beans&gt;</a:t>
            </a:r>
          </a:p>
          <a:p>
            <a:r>
              <a:rPr lang="en-US" altLang="en-US" dirty="0" smtClean="0"/>
              <a:t> &lt;bean id="</a:t>
            </a:r>
            <a:r>
              <a:rPr lang="en-US" altLang="en-US" dirty="0" err="1" smtClean="0"/>
              <a:t>myProductDao</a:t>
            </a:r>
            <a:r>
              <a:rPr lang="en-US" altLang="en-US" dirty="0" smtClean="0"/>
              <a:t>" class="</a:t>
            </a:r>
            <a:r>
              <a:rPr lang="en-US" altLang="en-US" dirty="0" err="1" smtClean="0"/>
              <a:t>product.ProductDaoImpl</a:t>
            </a:r>
            <a:r>
              <a:rPr lang="en-US" altLang="en-US" dirty="0" smtClean="0"/>
              <a:t>"&gt; </a:t>
            </a:r>
          </a:p>
          <a:p>
            <a:r>
              <a:rPr lang="en-US" altLang="en-US" dirty="0" smtClean="0"/>
              <a:t>	&lt;property name="</a:t>
            </a:r>
            <a:r>
              <a:rPr lang="en-US" altLang="en-US" dirty="0" err="1" smtClean="0"/>
              <a:t>sessionFactory</a:t>
            </a:r>
            <a:r>
              <a:rPr lang="en-US" altLang="en-US" dirty="0" smtClean="0"/>
              <a:t>" ref="</a:t>
            </a:r>
            <a:r>
              <a:rPr lang="en-US" altLang="en-US" dirty="0" err="1" smtClean="0"/>
              <a:t>mySessionFactory</a:t>
            </a:r>
            <a:r>
              <a:rPr lang="en-US" altLang="en-US" dirty="0" smtClean="0"/>
              <a:t>"/&gt; </a:t>
            </a:r>
          </a:p>
          <a:p>
            <a:r>
              <a:rPr lang="en-US" altLang="en-US" dirty="0" smtClean="0"/>
              <a:t>&lt;/bean&gt; </a:t>
            </a:r>
          </a:p>
          <a:p>
            <a:r>
              <a:rPr lang="en-US" altLang="en-US" dirty="0" smtClean="0"/>
              <a:t>&lt;/beans&gt;</a:t>
            </a:r>
          </a:p>
          <a:p>
            <a:r>
              <a:rPr lang="en-US" altLang="en-US" dirty="0" smtClean="0"/>
              <a:t>public class </a:t>
            </a:r>
            <a:r>
              <a:rPr lang="en-US" altLang="en-US" dirty="0" err="1" smtClean="0"/>
              <a:t>ProductDaoImpl</a:t>
            </a:r>
            <a:r>
              <a:rPr lang="en-US" altLang="en-US" dirty="0" smtClean="0"/>
              <a:t> implements </a:t>
            </a:r>
            <a:r>
              <a:rPr lang="en-US" altLang="en-US" dirty="0" err="1" smtClean="0"/>
              <a:t>ProductDao</a:t>
            </a:r>
            <a:r>
              <a:rPr lang="en-US" altLang="en-US" dirty="0" smtClean="0"/>
              <a:t> </a:t>
            </a:r>
          </a:p>
          <a:p>
            <a:r>
              <a:rPr lang="en-US" altLang="en-US" dirty="0" smtClean="0"/>
              <a:t>{ private </a:t>
            </a:r>
            <a:r>
              <a:rPr lang="en-US" altLang="en-US" dirty="0" err="1" smtClean="0"/>
              <a:t>HibernateTemplate</a:t>
            </a:r>
            <a:r>
              <a:rPr lang="en-US" altLang="en-US" dirty="0" smtClean="0"/>
              <a:t> </a:t>
            </a:r>
            <a:r>
              <a:rPr lang="en-US" altLang="en-US" dirty="0" err="1" smtClean="0"/>
              <a:t>hibernateTemplate</a:t>
            </a:r>
            <a:r>
              <a:rPr lang="en-US" altLang="en-US" dirty="0" smtClean="0"/>
              <a:t>; </a:t>
            </a:r>
          </a:p>
          <a:p>
            <a:r>
              <a:rPr lang="en-US" altLang="en-US" dirty="0" smtClean="0"/>
              <a:t>public void </a:t>
            </a:r>
            <a:r>
              <a:rPr lang="en-US" altLang="en-US" dirty="0" err="1" smtClean="0"/>
              <a:t>setSessionFactory</a:t>
            </a:r>
            <a:r>
              <a:rPr lang="en-US" altLang="en-US" dirty="0" smtClean="0"/>
              <a:t>(</a:t>
            </a:r>
            <a:r>
              <a:rPr lang="en-US" altLang="en-US" dirty="0" err="1" smtClean="0"/>
              <a:t>SessionFactory</a:t>
            </a:r>
            <a:r>
              <a:rPr lang="en-US" altLang="en-US" dirty="0" smtClean="0"/>
              <a:t> </a:t>
            </a:r>
            <a:r>
              <a:rPr lang="en-US" altLang="en-US" dirty="0" err="1" smtClean="0"/>
              <a:t>sessionFactory</a:t>
            </a:r>
            <a:r>
              <a:rPr lang="en-US" altLang="en-US" dirty="0" smtClean="0"/>
              <a:t>) </a:t>
            </a:r>
          </a:p>
          <a:p>
            <a:r>
              <a:rPr lang="en-US" altLang="en-US" dirty="0" smtClean="0"/>
              <a:t>{ </a:t>
            </a:r>
            <a:r>
              <a:rPr lang="en-US" altLang="en-US" dirty="0" err="1" smtClean="0"/>
              <a:t>this.hibernateTemplate</a:t>
            </a:r>
            <a:r>
              <a:rPr lang="en-US" altLang="en-US" dirty="0" smtClean="0"/>
              <a:t> = new </a:t>
            </a:r>
            <a:r>
              <a:rPr lang="en-US" altLang="en-US" dirty="0" err="1" smtClean="0"/>
              <a:t>HibernateTemplate</a:t>
            </a:r>
            <a:r>
              <a:rPr lang="en-US" altLang="en-US" dirty="0" smtClean="0"/>
              <a:t>(</a:t>
            </a:r>
            <a:r>
              <a:rPr lang="en-US" altLang="en-US" dirty="0" err="1" smtClean="0"/>
              <a:t>sessionFactory</a:t>
            </a:r>
            <a:r>
              <a:rPr lang="en-US" altLang="en-US" dirty="0" smtClean="0"/>
              <a:t>); </a:t>
            </a:r>
          </a:p>
          <a:p>
            <a:r>
              <a:rPr lang="en-US" altLang="en-US" dirty="0" smtClean="0"/>
              <a:t>} </a:t>
            </a:r>
          </a:p>
          <a:p>
            <a:r>
              <a:rPr lang="en-US" altLang="en-US" dirty="0" smtClean="0"/>
              <a:t>public Collection </a:t>
            </a:r>
            <a:r>
              <a:rPr lang="en-US" altLang="en-US" dirty="0" err="1" smtClean="0"/>
              <a:t>loadProductsByCategory</a:t>
            </a:r>
            <a:r>
              <a:rPr lang="en-US" altLang="en-US" dirty="0" smtClean="0"/>
              <a:t>(String category) throws </a:t>
            </a:r>
            <a:r>
              <a:rPr lang="en-US" altLang="en-US" dirty="0" err="1" smtClean="0"/>
              <a:t>DataAccessException</a:t>
            </a:r>
            <a:r>
              <a:rPr lang="en-US" altLang="en-US" dirty="0" smtClean="0"/>
              <a:t> </a:t>
            </a:r>
          </a:p>
          <a:p>
            <a:r>
              <a:rPr lang="en-US" altLang="en-US" dirty="0" smtClean="0"/>
              <a:t>{ return </a:t>
            </a:r>
            <a:r>
              <a:rPr lang="en-US" altLang="en-US" dirty="0" err="1" smtClean="0"/>
              <a:t>this.hibernateTemplate.find</a:t>
            </a:r>
            <a:r>
              <a:rPr lang="en-US" altLang="en-US" dirty="0" smtClean="0"/>
              <a:t>("from </a:t>
            </a:r>
            <a:r>
              <a:rPr lang="en-US" altLang="en-US" dirty="0" err="1" smtClean="0"/>
              <a:t>test.Product</a:t>
            </a:r>
            <a:r>
              <a:rPr lang="en-US" altLang="en-US" dirty="0" smtClean="0"/>
              <a:t> product where </a:t>
            </a:r>
            <a:r>
              <a:rPr lang="en-US" altLang="en-US" dirty="0" err="1" smtClean="0"/>
              <a:t>product.category</a:t>
            </a:r>
            <a:r>
              <a:rPr lang="en-US" altLang="en-US" dirty="0" smtClean="0"/>
              <a:t>=?", category); </a:t>
            </a:r>
          </a:p>
          <a:p>
            <a:r>
              <a:rPr lang="en-US" altLang="en-US" dirty="0" smtClean="0"/>
              <a:t>} </a:t>
            </a:r>
          </a:p>
          <a:p>
            <a:r>
              <a:rPr lang="en-US" altLang="en-US" dirty="0" smtClean="0"/>
              <a:t>} </a:t>
            </a:r>
          </a:p>
          <a:p>
            <a:endParaRPr lang="en-US" altLang="en-US" dirty="0" smtClean="0"/>
          </a:p>
        </p:txBody>
      </p:sp>
    </p:spTree>
    <p:extLst>
      <p:ext uri="{BB962C8B-B14F-4D97-AF65-F5344CB8AC3E}">
        <p14:creationId xmlns:p14="http://schemas.microsoft.com/office/powerpoint/2010/main" xmlns="" val="19189344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48835"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E.g.: </a:t>
            </a:r>
            <a:r>
              <a:rPr lang="en-US" altLang="en-US" b="1" dirty="0" smtClean="0"/>
              <a:t>The bean configuration file will have one of the beans definition for the Class in which </a:t>
            </a:r>
            <a:r>
              <a:rPr lang="en-US" altLang="en-US" b="1" dirty="0" err="1" smtClean="0"/>
              <a:t>HibernateTemplate</a:t>
            </a:r>
            <a:r>
              <a:rPr lang="en-US" altLang="en-US" b="1" dirty="0" smtClean="0"/>
              <a:t> is used, as below:</a:t>
            </a:r>
          </a:p>
          <a:p>
            <a:endParaRPr lang="en-US" altLang="en-US" dirty="0" smtClean="0"/>
          </a:p>
          <a:p>
            <a:r>
              <a:rPr lang="en-US" altLang="en-US" dirty="0" smtClean="0"/>
              <a:t>&lt;bean     id="</a:t>
            </a:r>
            <a:r>
              <a:rPr lang="en-US" altLang="en-US" dirty="0" err="1" smtClean="0"/>
              <a:t>DaoTarget</a:t>
            </a:r>
            <a:r>
              <a:rPr lang="en-US" altLang="en-US" dirty="0" smtClean="0"/>
              <a:t>"    class="</a:t>
            </a:r>
            <a:r>
              <a:rPr lang="en-US" altLang="en-US" dirty="0" err="1" smtClean="0"/>
              <a:t>springhibernate.UserDAOImpl</a:t>
            </a:r>
            <a:r>
              <a:rPr lang="en-US" altLang="en-US" dirty="0" smtClean="0"/>
              <a:t>“   &gt;</a:t>
            </a:r>
          </a:p>
          <a:p>
            <a:r>
              <a:rPr lang="en-US" altLang="en-US" dirty="0" smtClean="0"/>
              <a:t>     &lt;property name="</a:t>
            </a:r>
            <a:r>
              <a:rPr lang="en-US" altLang="en-US" dirty="0" err="1" smtClean="0"/>
              <a:t>hibernateTemplate</a:t>
            </a:r>
            <a:r>
              <a:rPr lang="en-US" altLang="en-US" dirty="0" smtClean="0"/>
              <a:t>"&gt;</a:t>
            </a:r>
          </a:p>
          <a:p>
            <a:r>
              <a:rPr lang="en-US" altLang="en-US" dirty="0" smtClean="0"/>
              <a:t>    &lt;ref bean="</a:t>
            </a:r>
            <a:r>
              <a:rPr lang="en-US" altLang="en-US" dirty="0" err="1" smtClean="0"/>
              <a:t>hibernateTemplate</a:t>
            </a:r>
            <a:r>
              <a:rPr lang="en-US" altLang="en-US" dirty="0" smtClean="0"/>
              <a:t>"/&gt;</a:t>
            </a:r>
          </a:p>
          <a:p>
            <a:r>
              <a:rPr lang="en-US" altLang="en-US" dirty="0" smtClean="0"/>
              <a:t>    &lt;/property&gt;</a:t>
            </a:r>
          </a:p>
          <a:p>
            <a:r>
              <a:rPr lang="en-US" altLang="en-US" dirty="0" smtClean="0"/>
              <a:t>  &lt;/bean&gt;</a:t>
            </a:r>
          </a:p>
          <a:p>
            <a:endParaRPr lang="en-US" altLang="en-US" dirty="0" smtClean="0"/>
          </a:p>
        </p:txBody>
      </p:sp>
    </p:spTree>
    <p:extLst>
      <p:ext uri="{BB962C8B-B14F-4D97-AF65-F5344CB8AC3E}">
        <p14:creationId xmlns:p14="http://schemas.microsoft.com/office/powerpoint/2010/main" xmlns="" val="15550448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49859"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b="1" smtClean="0"/>
          </a:p>
        </p:txBody>
      </p:sp>
    </p:spTree>
    <p:extLst>
      <p:ext uri="{BB962C8B-B14F-4D97-AF65-F5344CB8AC3E}">
        <p14:creationId xmlns:p14="http://schemas.microsoft.com/office/powerpoint/2010/main" xmlns="" val="34021199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50883"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E.g.: The bean for a class that is derived from </a:t>
            </a:r>
            <a:r>
              <a:rPr lang="en-US" altLang="en-US" dirty="0" err="1" smtClean="0"/>
              <a:t>HibernateDaoSupport</a:t>
            </a:r>
            <a:r>
              <a:rPr lang="en-US" altLang="en-US" dirty="0" smtClean="0"/>
              <a:t>, should be defined as below:</a:t>
            </a:r>
          </a:p>
          <a:p>
            <a:endParaRPr lang="en-US" altLang="en-US" dirty="0" smtClean="0"/>
          </a:p>
          <a:p>
            <a:r>
              <a:rPr lang="en-US" altLang="en-US" dirty="0" smtClean="0"/>
              <a:t>&lt;bean     id="DaoTarget1"    class="springhibernate.UserDAOImpl1"&gt;</a:t>
            </a:r>
          </a:p>
          <a:p>
            <a:r>
              <a:rPr lang="en-US" altLang="en-US" dirty="0" smtClean="0"/>
              <a:t>&lt;property name="</a:t>
            </a:r>
            <a:r>
              <a:rPr lang="en-US" altLang="en-US" dirty="0" err="1" smtClean="0"/>
              <a:t>sessionFactory</a:t>
            </a:r>
            <a:r>
              <a:rPr lang="en-US" altLang="en-US" dirty="0" smtClean="0"/>
              <a:t>"&gt;</a:t>
            </a:r>
          </a:p>
          <a:p>
            <a:r>
              <a:rPr lang="en-US" altLang="en-US" dirty="0" smtClean="0"/>
              <a:t>    &lt;ref bean="</a:t>
            </a:r>
            <a:r>
              <a:rPr lang="en-US" altLang="en-US" dirty="0" err="1" smtClean="0"/>
              <a:t>sessionFactory</a:t>
            </a:r>
            <a:r>
              <a:rPr lang="en-US" altLang="en-US" dirty="0" smtClean="0"/>
              <a:t>"/&gt;</a:t>
            </a:r>
          </a:p>
          <a:p>
            <a:r>
              <a:rPr lang="en-US" altLang="en-US" dirty="0" smtClean="0"/>
              <a:t>    &lt;/property&gt;</a:t>
            </a:r>
          </a:p>
          <a:p>
            <a:r>
              <a:rPr lang="en-US" altLang="en-US" dirty="0" smtClean="0"/>
              <a:t> &lt;property name="</a:t>
            </a:r>
            <a:r>
              <a:rPr lang="en-US" altLang="en-US" dirty="0" err="1" smtClean="0"/>
              <a:t>hibernateTemplate</a:t>
            </a:r>
            <a:r>
              <a:rPr lang="en-US" altLang="en-US" dirty="0" smtClean="0"/>
              <a:t>"&gt;</a:t>
            </a:r>
          </a:p>
          <a:p>
            <a:r>
              <a:rPr lang="en-US" altLang="en-US" dirty="0" smtClean="0"/>
              <a:t>    &lt;ref bean="</a:t>
            </a:r>
            <a:r>
              <a:rPr lang="en-US" altLang="en-US" dirty="0" err="1" smtClean="0"/>
              <a:t>hibernateTemplate</a:t>
            </a:r>
            <a:r>
              <a:rPr lang="en-US" altLang="en-US" dirty="0" smtClean="0"/>
              <a:t>"/&gt;</a:t>
            </a:r>
          </a:p>
          <a:p>
            <a:r>
              <a:rPr lang="en-US" altLang="en-US" dirty="0" smtClean="0"/>
              <a:t>    &lt;/property&gt;</a:t>
            </a:r>
          </a:p>
          <a:p>
            <a:r>
              <a:rPr lang="en-US" altLang="en-US" dirty="0" smtClean="0"/>
              <a:t>    &lt;/bean&gt;</a:t>
            </a:r>
          </a:p>
          <a:p>
            <a:endParaRPr lang="en-US" altLang="en-US" dirty="0" smtClean="0"/>
          </a:p>
          <a:p>
            <a:r>
              <a:rPr lang="en-US" altLang="en-US" b="1" dirty="0" smtClean="0"/>
              <a:t>And the class should have a member of </a:t>
            </a:r>
            <a:r>
              <a:rPr lang="en-US" altLang="en-US" b="1" dirty="0" err="1" smtClean="0"/>
              <a:t>SessionFactory</a:t>
            </a:r>
            <a:r>
              <a:rPr lang="en-US" altLang="en-US" b="1" dirty="0" smtClean="0"/>
              <a:t> type (but not of </a:t>
            </a:r>
            <a:r>
              <a:rPr lang="en-US" altLang="en-US" b="1" dirty="0" err="1" smtClean="0"/>
              <a:t>HibernateTemplate</a:t>
            </a:r>
            <a:r>
              <a:rPr lang="en-US" altLang="en-US" b="1" dirty="0" smtClean="0"/>
              <a:t> type !) and no Setter &amp; getter methods.</a:t>
            </a:r>
          </a:p>
          <a:p>
            <a:endParaRPr lang="en-US" altLang="en-US" dirty="0" smtClean="0"/>
          </a:p>
        </p:txBody>
      </p:sp>
    </p:spTree>
    <p:extLst>
      <p:ext uri="{BB962C8B-B14F-4D97-AF65-F5344CB8AC3E}">
        <p14:creationId xmlns:p14="http://schemas.microsoft.com/office/powerpoint/2010/main" xmlns="" val="26065854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51907"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E.g.:</a:t>
            </a:r>
          </a:p>
          <a:p>
            <a:pPr lvl="1"/>
            <a:r>
              <a:rPr lang="en-US" altLang="en-US" dirty="0" smtClean="0"/>
              <a:t>public class </a:t>
            </a:r>
            <a:r>
              <a:rPr lang="en-US" altLang="en-US" dirty="0" err="1" smtClean="0"/>
              <a:t>ProductDaoImpl</a:t>
            </a:r>
            <a:r>
              <a:rPr lang="en-US" altLang="en-US" dirty="0" smtClean="0"/>
              <a:t> implements </a:t>
            </a:r>
            <a:r>
              <a:rPr lang="en-US" altLang="en-US" dirty="0" err="1" smtClean="0"/>
              <a:t>ProductDao</a:t>
            </a:r>
            <a:r>
              <a:rPr lang="en-US" altLang="en-US" dirty="0" smtClean="0"/>
              <a:t> </a:t>
            </a:r>
          </a:p>
          <a:p>
            <a:pPr lvl="1"/>
            <a:r>
              <a:rPr lang="en-US" altLang="en-US" dirty="0" smtClean="0"/>
              <a:t>{	private </a:t>
            </a:r>
            <a:r>
              <a:rPr lang="en-US" altLang="en-US" dirty="0" err="1" smtClean="0"/>
              <a:t>SessionFactory</a:t>
            </a:r>
            <a:r>
              <a:rPr lang="en-US" altLang="en-US" dirty="0" smtClean="0"/>
              <a:t> </a:t>
            </a:r>
            <a:r>
              <a:rPr lang="en-US" altLang="en-US" dirty="0" err="1" smtClean="0"/>
              <a:t>sessionFactory</a:t>
            </a:r>
            <a:r>
              <a:rPr lang="en-US" altLang="en-US" dirty="0" smtClean="0"/>
              <a:t>; </a:t>
            </a:r>
          </a:p>
          <a:p>
            <a:pPr lvl="1"/>
            <a:r>
              <a:rPr lang="en-US" altLang="en-US" dirty="0" smtClean="0"/>
              <a:t>	public void </a:t>
            </a:r>
            <a:r>
              <a:rPr lang="en-US" altLang="en-US" dirty="0" err="1" smtClean="0"/>
              <a:t>setSessionFactory</a:t>
            </a:r>
            <a:r>
              <a:rPr lang="en-US" altLang="en-US" dirty="0" smtClean="0"/>
              <a:t>(</a:t>
            </a:r>
            <a:r>
              <a:rPr lang="en-US" altLang="en-US" dirty="0" err="1" smtClean="0"/>
              <a:t>SessionFactory</a:t>
            </a:r>
            <a:r>
              <a:rPr lang="en-US" altLang="en-US" dirty="0" smtClean="0"/>
              <a:t> </a:t>
            </a:r>
            <a:r>
              <a:rPr lang="en-US" altLang="en-US" dirty="0" err="1" smtClean="0"/>
              <a:t>sessionFactory</a:t>
            </a:r>
            <a:r>
              <a:rPr lang="en-US" altLang="en-US" dirty="0" smtClean="0"/>
              <a:t>) </a:t>
            </a:r>
          </a:p>
          <a:p>
            <a:pPr lvl="1"/>
            <a:r>
              <a:rPr lang="en-US" altLang="en-US" dirty="0" smtClean="0"/>
              <a:t>	{ </a:t>
            </a:r>
            <a:r>
              <a:rPr lang="en-US" altLang="en-US" dirty="0" err="1" smtClean="0"/>
              <a:t>this.sessionFactory</a:t>
            </a:r>
            <a:r>
              <a:rPr lang="en-US" altLang="en-US" dirty="0" smtClean="0"/>
              <a:t> = </a:t>
            </a:r>
            <a:r>
              <a:rPr lang="en-US" altLang="en-US" dirty="0" err="1" smtClean="0"/>
              <a:t>sessionFactory</a:t>
            </a:r>
            <a:r>
              <a:rPr lang="en-US" altLang="en-US" dirty="0" smtClean="0"/>
              <a:t>; } </a:t>
            </a:r>
          </a:p>
          <a:p>
            <a:pPr lvl="1"/>
            <a:endParaRPr lang="en-US" altLang="en-US" dirty="0" smtClean="0"/>
          </a:p>
          <a:p>
            <a:pPr lvl="1"/>
            <a:r>
              <a:rPr lang="en-US" altLang="en-US" dirty="0" smtClean="0"/>
              <a:t>	public Collection </a:t>
            </a:r>
            <a:r>
              <a:rPr lang="en-US" altLang="en-US" dirty="0" err="1" smtClean="0"/>
              <a:t>loadProductsByCategory</a:t>
            </a:r>
            <a:r>
              <a:rPr lang="en-US" altLang="en-US" dirty="0" smtClean="0"/>
              <a:t>(String category) </a:t>
            </a:r>
          </a:p>
          <a:p>
            <a:pPr lvl="1"/>
            <a:r>
              <a:rPr lang="en-US" altLang="en-US" dirty="0" smtClean="0"/>
              <a:t>	{ return </a:t>
            </a:r>
            <a:r>
              <a:rPr lang="en-US" altLang="en-US" dirty="0" err="1" smtClean="0"/>
              <a:t>this.sessionFactory.getCurrentSession</a:t>
            </a:r>
            <a:r>
              <a:rPr lang="en-US" altLang="en-US" dirty="0" smtClean="0"/>
              <a:t>() </a:t>
            </a:r>
          </a:p>
          <a:p>
            <a:pPr lvl="1"/>
            <a:r>
              <a:rPr lang="en-US" altLang="en-US" dirty="0" smtClean="0"/>
              <a:t>	.</a:t>
            </a:r>
            <a:r>
              <a:rPr lang="en-US" altLang="en-US" dirty="0" err="1" smtClean="0"/>
              <a:t>createQuery</a:t>
            </a:r>
            <a:r>
              <a:rPr lang="en-US" altLang="en-US" dirty="0" smtClean="0"/>
              <a:t>("from </a:t>
            </a:r>
            <a:r>
              <a:rPr lang="en-US" altLang="en-US" dirty="0" err="1" smtClean="0"/>
              <a:t>test.Product</a:t>
            </a:r>
            <a:r>
              <a:rPr lang="en-US" altLang="en-US" dirty="0" smtClean="0"/>
              <a:t> product where </a:t>
            </a:r>
            <a:r>
              <a:rPr lang="en-US" altLang="en-US" dirty="0" err="1" smtClean="0"/>
              <a:t>product.category</a:t>
            </a:r>
            <a:r>
              <a:rPr lang="en-US" altLang="en-US" dirty="0" smtClean="0"/>
              <a:t>=?") .</a:t>
            </a:r>
            <a:r>
              <a:rPr lang="en-US" altLang="en-US" dirty="0" err="1" smtClean="0"/>
              <a:t>setParameter</a:t>
            </a:r>
            <a:r>
              <a:rPr lang="en-US" altLang="en-US" dirty="0" smtClean="0"/>
              <a:t>(0, category) </a:t>
            </a:r>
          </a:p>
          <a:p>
            <a:pPr lvl="1"/>
            <a:r>
              <a:rPr lang="en-US" altLang="en-US" dirty="0" smtClean="0"/>
              <a:t>	.list(); }</a:t>
            </a:r>
          </a:p>
          <a:p>
            <a:pPr lvl="1"/>
            <a:r>
              <a:rPr lang="en-US" altLang="en-US" dirty="0" smtClean="0"/>
              <a:t>} </a:t>
            </a:r>
          </a:p>
          <a:p>
            <a:endParaRPr lang="en-US" altLang="en-US" dirty="0" smtClean="0"/>
          </a:p>
        </p:txBody>
      </p:sp>
    </p:spTree>
    <p:extLst>
      <p:ext uri="{BB962C8B-B14F-4D97-AF65-F5344CB8AC3E}">
        <p14:creationId xmlns:p14="http://schemas.microsoft.com/office/powerpoint/2010/main" xmlns="" val="40669874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42691"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xmlns="" val="245276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17091"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xmlns="" val="21432609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70339"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xmlns="" val="37101013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71363"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xmlns="" val="13571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18115"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 ”</a:t>
            </a:r>
          </a:p>
          <a:p>
            <a:r>
              <a:rPr lang="en-US" altLang="en-US" dirty="0" smtClean="0"/>
              <a:t>“ “</a:t>
            </a:r>
          </a:p>
        </p:txBody>
      </p:sp>
    </p:spTree>
    <p:extLst>
      <p:ext uri="{BB962C8B-B14F-4D97-AF65-F5344CB8AC3E}">
        <p14:creationId xmlns:p14="http://schemas.microsoft.com/office/powerpoint/2010/main" xmlns="" val="1917233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19139"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xmlns="" val="166133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20163"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xmlns="" val="1793240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21187"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xmlns="" val="1950725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22211"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xmlns="" val="21304491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10" name="Picture 9" descr="WIPRO PPT Design.jpg"/>
          <p:cNvPicPr>
            <a:picLocks noChangeAspect="1"/>
          </p:cNvPicPr>
          <p:nvPr userDrawn="1"/>
        </p:nvPicPr>
        <p:blipFill>
          <a:blip r:embed="rId2"/>
          <a:stretch>
            <a:fillRect/>
          </a:stretch>
        </p:blipFill>
        <p:spPr>
          <a:xfrm>
            <a:off x="5121" y="4471039"/>
            <a:ext cx="9133758" cy="2036441"/>
          </a:xfrm>
          <a:prstGeom prst="rect">
            <a:avLst/>
          </a:prstGeom>
        </p:spPr>
      </p:pic>
      <p:sp>
        <p:nvSpPr>
          <p:cNvPr id="2" name="Title 1"/>
          <p:cNvSpPr>
            <a:spLocks noGrp="1"/>
          </p:cNvSpPr>
          <p:nvPr>
            <p:ph type="ctrTitle" hasCustomPrompt="1"/>
          </p:nvPr>
        </p:nvSpPr>
        <p:spPr>
          <a:xfrm>
            <a:off x="4547710" y="1480457"/>
            <a:ext cx="4142266" cy="1547161"/>
          </a:xfr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3" name="Subtitle 2"/>
          <p:cNvSpPr>
            <a:spLocks noGrp="1"/>
          </p:cNvSpPr>
          <p:nvPr>
            <p:ph type="subTitle" idx="1" hasCustomPrompt="1"/>
          </p:nvPr>
        </p:nvSpPr>
        <p:spPr>
          <a:xfrm>
            <a:off x="4547710" y="3318659"/>
            <a:ext cx="4142266" cy="338554"/>
          </a:xfrm>
          <a:noFill/>
        </p:spPr>
        <p:txBody>
          <a:bodyPr wrap="square"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Your Name</a:t>
            </a:r>
          </a:p>
        </p:txBody>
      </p:sp>
      <p:pic>
        <p:nvPicPr>
          <p:cNvPr id="7" name="Picture 6" descr="Slides Master - 51.jpg"/>
          <p:cNvPicPr>
            <a:picLocks noChangeAspect="1"/>
          </p:cNvPicPr>
          <p:nvPr userDrawn="1"/>
        </p:nvPicPr>
        <p:blipFill>
          <a:blip r:embed="rId3"/>
          <a:stretch>
            <a:fillRect/>
          </a:stretch>
        </p:blipFill>
        <p:spPr>
          <a:xfrm>
            <a:off x="2057402" y="1664833"/>
            <a:ext cx="1872342" cy="2084305"/>
          </a:xfrm>
          <a:prstGeom prst="rect">
            <a:avLst/>
          </a:prstGeom>
        </p:spPr>
      </p:pic>
      <p:cxnSp>
        <p:nvCxnSpPr>
          <p:cNvPr id="9" name="Straight Connector 8"/>
          <p:cNvCxnSpPr/>
          <p:nvPr userDrawn="1"/>
        </p:nvCxnSpPr>
        <p:spPr>
          <a:xfrm rot="5400000">
            <a:off x="2814000" y="2781258"/>
            <a:ext cx="2754000" cy="1588"/>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7" name="Text Placeholder 16"/>
          <p:cNvSpPr>
            <a:spLocks noGrp="1"/>
          </p:cNvSpPr>
          <p:nvPr>
            <p:ph type="body" sz="quarter" idx="10" hasCustomPrompt="1"/>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smtClean="0"/>
              <a:t>Designation</a:t>
            </a:r>
          </a:p>
        </p:txBody>
      </p:sp>
    </p:spTree>
    <p:extLst>
      <p:ext uri="{BB962C8B-B14F-4D97-AF65-F5344CB8AC3E}">
        <p14:creationId xmlns:p14="http://schemas.microsoft.com/office/powerpoint/2010/main" xmlns="" val="10468823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orizonatal image with Bullet Point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smtClean="0">
                <a:ln>
                  <a:noFill/>
                </a:ln>
                <a:solidFill>
                  <a:schemeClr val="tx1">
                    <a:lumMod val="65000"/>
                    <a:lumOff val="35000"/>
                  </a:schemeClr>
                </a:solidFill>
                <a:effectLst/>
                <a:uLnTx/>
                <a:uFillTx/>
                <a:latin typeface="+mj-lt"/>
                <a:ea typeface="+mn-ea"/>
                <a:cs typeface="Arial"/>
              </a:rPr>
              <a:t>Horizontal image with bullet points</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0" name="Picture Placeholder 8"/>
          <p:cNvSpPr>
            <a:spLocks noGrp="1"/>
          </p:cNvSpPr>
          <p:nvPr>
            <p:ph type="pic" sz="quarter" idx="10"/>
          </p:nvPr>
        </p:nvSpPr>
        <p:spPr>
          <a:xfrm>
            <a:off x="460376" y="1103313"/>
            <a:ext cx="8229600" cy="2699430"/>
          </a:xfrm>
        </p:spPr>
        <p:txBody>
          <a:bodyPr/>
          <a:lstStyle>
            <a:lvl1pPr>
              <a:buNone/>
              <a:defRPr/>
            </a:lvl1pPr>
          </a:lstStyle>
          <a:p>
            <a:endParaRPr lang="en-IN" dirty="0"/>
          </a:p>
        </p:txBody>
      </p:sp>
      <p:sp>
        <p:nvSpPr>
          <p:cNvPr id="16" name="Text Placeholder 14"/>
          <p:cNvSpPr>
            <a:spLocks noGrp="1"/>
          </p:cNvSpPr>
          <p:nvPr>
            <p:ph type="body" sz="quarter" idx="14" hasCustomPrompt="1"/>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dirty="0" smtClean="0"/>
              <a:t>The horizontal image should be center aligned</a:t>
            </a:r>
            <a:endParaRPr lang="en-IN"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ase in point">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6" name="Rectangle 1"/>
          <p:cNvSpPr>
            <a:spLocks noChangeArrowheads="1"/>
          </p:cNvSpPr>
          <p:nvPr userDrawn="1"/>
        </p:nvSpPr>
        <p:spPr bwMode="auto">
          <a:xfrm>
            <a:off x="-4825" y="5486400"/>
            <a:ext cx="8542400"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dirty="0"/>
          </a:p>
        </p:txBody>
      </p:sp>
      <p:sp>
        <p:nvSpPr>
          <p:cNvPr id="17" name="Rectangle 2"/>
          <p:cNvSpPr>
            <a:spLocks noChangeArrowheads="1"/>
          </p:cNvSpPr>
          <p:nvPr userDrawn="1"/>
        </p:nvSpPr>
        <p:spPr bwMode="auto">
          <a:xfrm>
            <a:off x="-4825" y="5611813"/>
            <a:ext cx="8542400"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dirty="0"/>
          </a:p>
        </p:txBody>
      </p:sp>
      <p:sp>
        <p:nvSpPr>
          <p:cNvPr id="15" name="Right Arrow 14"/>
          <p:cNvSpPr/>
          <p:nvPr userDrawn="1"/>
        </p:nvSpPr>
        <p:spPr>
          <a:xfrm>
            <a:off x="5037466" y="772886"/>
            <a:ext cx="160131" cy="315459"/>
          </a:xfrm>
          <a:prstGeom prst="rightArrow">
            <a:avLst>
              <a:gd name="adj1" fmla="val 50000"/>
              <a:gd name="adj2" fmla="val 201887"/>
            </a:avLst>
          </a:prstGeom>
          <a:solidFill>
            <a:srgbClr val="03A3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3" name="Text Placeholder 11"/>
          <p:cNvSpPr>
            <a:spLocks noGrp="1"/>
          </p:cNvSpPr>
          <p:nvPr>
            <p:ph type="body" sz="quarter" idx="10" hasCustomPrompt="1"/>
          </p:nvPr>
        </p:nvSpPr>
        <p:spPr>
          <a:xfrm>
            <a:off x="1023713" y="1164317"/>
            <a:ext cx="3929063"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Click to Add Title</a:t>
            </a:r>
          </a:p>
        </p:txBody>
      </p:sp>
      <p:sp>
        <p:nvSpPr>
          <p:cNvPr id="24" name="Text Placeholder 11"/>
          <p:cNvSpPr>
            <a:spLocks noGrp="1"/>
          </p:cNvSpPr>
          <p:nvPr>
            <p:ph type="body" sz="quarter" idx="11" hasCustomPrompt="1"/>
          </p:nvPr>
        </p:nvSpPr>
        <p:spPr>
          <a:xfrm>
            <a:off x="1023713" y="758593"/>
            <a:ext cx="3929063"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HIGHLIGHTS</a:t>
            </a:r>
          </a:p>
        </p:txBody>
      </p:sp>
      <p:sp>
        <p:nvSpPr>
          <p:cNvPr id="27" name="Text Placeholder 11"/>
          <p:cNvSpPr>
            <a:spLocks noGrp="1"/>
          </p:cNvSpPr>
          <p:nvPr>
            <p:ph type="body" sz="quarter" idx="12" hasCustomPrompt="1"/>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6">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smtClean="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0" y="490538"/>
            <a:ext cx="2874963" cy="5692775"/>
          </a:xfrm>
          <a:ln>
            <a:noFill/>
          </a:ln>
          <a:effectLst/>
        </p:spPr>
        <p:txBody>
          <a:bodyPr>
            <a:flatTx/>
          </a:bodyPr>
          <a:lstStyle>
            <a:lvl1pPr>
              <a:buNone/>
              <a:defRPr>
                <a:effectLst/>
              </a:defRPr>
            </a:lvl1pPr>
          </a:lstStyle>
          <a:p>
            <a:endParaRPr lang="en-IN" dirty="0"/>
          </a:p>
        </p:txBody>
      </p:sp>
      <p:sp>
        <p:nvSpPr>
          <p:cNvPr id="12" name="Text Placeholder 11"/>
          <p:cNvSpPr>
            <a:spLocks noGrp="1"/>
          </p:cNvSpPr>
          <p:nvPr>
            <p:ph type="body" sz="quarter" idx="16" hasCustomPrompt="1"/>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Add Highlights of the topic and only </a:t>
            </a:r>
            <a:br>
              <a:rPr lang="en-US" dirty="0" smtClean="0"/>
            </a:br>
            <a:r>
              <a:rPr lang="en-US" dirty="0" smtClean="0"/>
              <a:t>5 lines of text is allowed, beyond </a:t>
            </a:r>
            <a:br>
              <a:rPr lang="en-US" dirty="0" smtClean="0"/>
            </a:br>
            <a:r>
              <a:rPr lang="en-US" dirty="0" smtClean="0"/>
              <a:t>that it will not be readable.</a:t>
            </a:r>
            <a:endParaRPr lang="en-IN" dirty="0" smtClean="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ase in poi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lstStyle/>
          <a:p>
            <a:endParaRPr lang="en-IN" dirty="0"/>
          </a:p>
        </p:txBody>
      </p:sp>
      <p:sp>
        <p:nvSpPr>
          <p:cNvPr id="37" name="Text Placeholder 34"/>
          <p:cNvSpPr>
            <a:spLocks noGrp="1"/>
          </p:cNvSpPr>
          <p:nvPr>
            <p:ph type="body" sz="quarter" idx="12" hasCustomPrompt="1"/>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15" name="Text Placeholder 31"/>
          <p:cNvSpPr>
            <a:spLocks noGrp="1"/>
          </p:cNvSpPr>
          <p:nvPr>
            <p:ph type="body" sz="quarter" idx="14" hasCustomPrompt="1"/>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dirty="0" smtClean="0"/>
              <a:t>Opportunity</a:t>
            </a:r>
          </a:p>
        </p:txBody>
      </p:sp>
      <p:sp>
        <p:nvSpPr>
          <p:cNvPr id="19" name="Title 1"/>
          <p:cNvSpPr>
            <a:spLocks noGrp="1"/>
          </p:cNvSpPr>
          <p:nvPr>
            <p:ph type="title" hasCustomPrompt="1"/>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3" name="Text Placeholder 31"/>
          <p:cNvSpPr>
            <a:spLocks noGrp="1"/>
          </p:cNvSpPr>
          <p:nvPr>
            <p:ph type="body" sz="quarter" idx="20" hasCustomPrompt="1"/>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dirty="0" smtClean="0"/>
              <a:t>Challenges </a:t>
            </a:r>
          </a:p>
        </p:txBody>
      </p:sp>
      <p:sp>
        <p:nvSpPr>
          <p:cNvPr id="35" name="Text Placeholder 34"/>
          <p:cNvSpPr>
            <a:spLocks noGrp="1"/>
          </p:cNvSpPr>
          <p:nvPr>
            <p:ph type="body" sz="quarter" idx="21" hasCustomPrompt="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6" name="Text Placeholder 31"/>
          <p:cNvSpPr>
            <a:spLocks noGrp="1"/>
          </p:cNvSpPr>
          <p:nvPr>
            <p:ph type="body" sz="quarter" idx="22" hasCustomPrompt="1"/>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dirty="0" smtClean="0"/>
              <a:t>Impact</a:t>
            </a: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f Colo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f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f Pie Char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f Pie Chart 2">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of Pie Chart 2">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dirty="0" smtClean="0"/>
              <a:t>Insert Title Here</a:t>
            </a: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Icons">
    <p:spTree>
      <p:nvGrpSpPr>
        <p:cNvPr id="1" name=""/>
        <p:cNvGrpSpPr/>
        <p:nvPr/>
      </p:nvGrpSpPr>
      <p:grpSpPr>
        <a:xfrm>
          <a:off x="0" y="0"/>
          <a:ext cx="0" cy="0"/>
          <a:chOff x="0" y="0"/>
          <a:chExt cx="0" cy="0"/>
        </a:xfrm>
      </p:grpSpPr>
      <p:sp>
        <p:nvSpPr>
          <p:cNvPr id="42" name="Oval 6"/>
          <p:cNvSpPr>
            <a:spLocks noChangeArrowheads="1"/>
          </p:cNvSpPr>
          <p:nvPr userDrawn="1"/>
        </p:nvSpPr>
        <p:spPr bwMode="gray">
          <a:xfrm>
            <a:off x="355600" y="5858423"/>
            <a:ext cx="8432800" cy="550531"/>
          </a:xfrm>
          <a:prstGeom prst="ellipse">
            <a:avLst/>
          </a:prstGeom>
          <a:gradFill rotWithShape="1">
            <a:gsLst>
              <a:gs pos="0">
                <a:srgbClr val="080808">
                  <a:alpha val="3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5078"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1</a:t>
            </a:r>
            <a:endParaRPr lang="en-IN" dirty="0"/>
          </a:p>
        </p:txBody>
      </p:sp>
      <p:sp>
        <p:nvSpPr>
          <p:cNvPr id="60" name="Text Placeholder 56"/>
          <p:cNvSpPr>
            <a:spLocks noGrp="1"/>
          </p:cNvSpPr>
          <p:nvPr>
            <p:ph type="body" sz="quarter" idx="12" hasCustomPrompt="1"/>
          </p:nvPr>
        </p:nvSpPr>
        <p:spPr>
          <a:xfrm>
            <a:off x="2832365"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2</a:t>
            </a:r>
            <a:endParaRPr lang="en-IN" dirty="0"/>
          </a:p>
        </p:txBody>
      </p:sp>
      <p:sp>
        <p:nvSpPr>
          <p:cNvPr id="63" name="Text Placeholder 56"/>
          <p:cNvSpPr>
            <a:spLocks noGrp="1"/>
          </p:cNvSpPr>
          <p:nvPr>
            <p:ph type="body" sz="quarter" idx="14" hasCustomPrompt="1"/>
          </p:nvPr>
        </p:nvSpPr>
        <p:spPr>
          <a:xfrm>
            <a:off x="4905665"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3</a:t>
            </a:r>
          </a:p>
        </p:txBody>
      </p:sp>
      <p:sp>
        <p:nvSpPr>
          <p:cNvPr id="66" name="Text Placeholder 56"/>
          <p:cNvSpPr>
            <a:spLocks noGrp="1"/>
          </p:cNvSpPr>
          <p:nvPr>
            <p:ph type="body" sz="quarter" idx="16" hasCustomPrompt="1"/>
          </p:nvPr>
        </p:nvSpPr>
        <p:spPr>
          <a:xfrm>
            <a:off x="688439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4</a:t>
            </a:r>
            <a:endParaRPr lang="en-IN" dirty="0"/>
          </a:p>
        </p:txBody>
      </p:sp>
      <p:sp>
        <p:nvSpPr>
          <p:cNvPr id="12" name="Title 4"/>
          <p:cNvSpPr>
            <a:spLocks noGrp="1"/>
          </p:cNvSpPr>
          <p:nvPr>
            <p:ph type="title" hasCustomPrompt="1"/>
          </p:nvPr>
        </p:nvSpPr>
        <p:spPr>
          <a:xfrm>
            <a:off x="460375" y="140024"/>
            <a:ext cx="8229600" cy="553998"/>
          </a:xfrm>
        </p:spPr>
        <p:txBody>
          <a:bodyPr/>
          <a:lstStyle>
            <a:lvl1pPr>
              <a:defRPr/>
            </a:lvl1pPr>
          </a:lstStyle>
          <a:p>
            <a:r>
              <a:rPr lang="en-US" dirty="0" smtClean="0"/>
              <a:t>Click to Add Title</a:t>
            </a:r>
            <a:endParaRPr lang="en-US" dirty="0"/>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s in Circle 2">
    <p:spTree>
      <p:nvGrpSpPr>
        <p:cNvPr id="1" name=""/>
        <p:cNvGrpSpPr/>
        <p:nvPr/>
      </p:nvGrpSpPr>
      <p:grpSpPr>
        <a:xfrm>
          <a:off x="0" y="0"/>
          <a:ext cx="0" cy="0"/>
          <a:chOff x="0" y="0"/>
          <a:chExt cx="0" cy="0"/>
        </a:xfrm>
      </p:grpSpPr>
      <p:sp>
        <p:nvSpPr>
          <p:cNvPr id="12" name="Oval 11"/>
          <p:cNvSpPr/>
          <p:nvPr userDrawn="1"/>
        </p:nvSpPr>
        <p:spPr>
          <a:xfrm>
            <a:off x="2643450" y="1730903"/>
            <a:ext cx="3857101" cy="3857101"/>
          </a:xfrm>
          <a:prstGeom prst="ellipse">
            <a:avLst/>
          </a:prstGeom>
          <a:noFill/>
          <a:ln w="12700" cap="rnd">
            <a:solidFill>
              <a:schemeClr val="accent6"/>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Title 4"/>
          <p:cNvSpPr>
            <a:spLocks noGrp="1"/>
          </p:cNvSpPr>
          <p:nvPr userDrawn="1">
            <p:ph type="title" hasCustomPrompt="1"/>
          </p:nvPr>
        </p:nvSpPr>
        <p:spPr>
          <a:xfrm>
            <a:off x="460375" y="140024"/>
            <a:ext cx="8229600" cy="553998"/>
          </a:xfrm>
        </p:spPr>
        <p:txBody>
          <a:bodyPr/>
          <a:lstStyle>
            <a:lvl1pPr>
              <a:defRPr/>
            </a:lvl1pPr>
          </a:lstStyle>
          <a:p>
            <a:r>
              <a:rPr lang="en-US" dirty="0" smtClean="0"/>
              <a:t>Click to Add Title</a:t>
            </a:r>
            <a:endParaRPr lang="en-US" dirty="0"/>
          </a:p>
        </p:txBody>
      </p:sp>
      <p:sp>
        <p:nvSpPr>
          <p:cNvPr id="22" name="Oval 21"/>
          <p:cNvSpPr/>
          <p:nvPr userDrawn="1"/>
        </p:nvSpPr>
        <p:spPr>
          <a:xfrm>
            <a:off x="2153393" y="2931726"/>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0" name="Text Placeholder 56"/>
          <p:cNvSpPr>
            <a:spLocks noGrp="1"/>
          </p:cNvSpPr>
          <p:nvPr>
            <p:ph type="body" sz="quarter" idx="14" hasCustomPrompt="1"/>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INSERT TEXT Subject Matter</a:t>
            </a:r>
            <a:endParaRPr lang="en-IN" dirty="0"/>
          </a:p>
        </p:txBody>
      </p:sp>
      <p:sp>
        <p:nvSpPr>
          <p:cNvPr id="25" name="Oval 24"/>
          <p:cNvSpPr/>
          <p:nvPr userDrawn="1"/>
        </p:nvSpPr>
        <p:spPr>
          <a:xfrm>
            <a:off x="5956137" y="2931726"/>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6" name="Oval 25"/>
          <p:cNvSpPr/>
          <p:nvPr userDrawn="1"/>
        </p:nvSpPr>
        <p:spPr>
          <a:xfrm>
            <a:off x="4093278" y="1338103"/>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1" name="Oval 30"/>
          <p:cNvSpPr/>
          <p:nvPr userDrawn="1"/>
        </p:nvSpPr>
        <p:spPr>
          <a:xfrm>
            <a:off x="4093278" y="5126298"/>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4" name="Text Placeholder 56"/>
          <p:cNvSpPr>
            <a:spLocks noGrp="1"/>
          </p:cNvSpPr>
          <p:nvPr>
            <p:ph type="body" sz="quarter" idx="13" hasCustomPrompt="1"/>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37" name="Text Placeholder 56"/>
          <p:cNvSpPr>
            <a:spLocks noGrp="1"/>
          </p:cNvSpPr>
          <p:nvPr>
            <p:ph type="body" sz="quarter" idx="15" hasCustomPrompt="1"/>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39" name="Text Placeholder 56"/>
          <p:cNvSpPr>
            <a:spLocks noGrp="1"/>
          </p:cNvSpPr>
          <p:nvPr>
            <p:ph type="body" sz="quarter" idx="16" hasCustomPrompt="1"/>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40" name="Text Placeholder 56"/>
          <p:cNvSpPr>
            <a:spLocks noGrp="1"/>
          </p:cNvSpPr>
          <p:nvPr>
            <p:ph type="body" sz="quarter" idx="17" hasCustomPrompt="1"/>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5 Points">
    <p:spTree>
      <p:nvGrpSpPr>
        <p:cNvPr id="1" name=""/>
        <p:cNvGrpSpPr/>
        <p:nvPr/>
      </p:nvGrpSpPr>
      <p:grpSpPr>
        <a:xfrm>
          <a:off x="0" y="0"/>
          <a:ext cx="0" cy="0"/>
          <a:chOff x="0" y="0"/>
          <a:chExt cx="0" cy="0"/>
        </a:xfrm>
      </p:grpSpPr>
      <p:sp>
        <p:nvSpPr>
          <p:cNvPr id="26" name="Title 1"/>
          <p:cNvSpPr>
            <a:spLocks noGrp="1"/>
          </p:cNvSpPr>
          <p:nvPr userDrawn="1">
            <p:ph type="ctrTitle" hasCustomPrompt="1"/>
          </p:nvPr>
        </p:nvSpPr>
        <p:spPr>
          <a:xfrm>
            <a:off x="460375" y="145522"/>
            <a:ext cx="8189776" cy="554400"/>
          </a:xfrm>
        </p:spPr>
        <p:txBody>
          <a:bodyPr/>
          <a:lstStyle>
            <a:lvl1pPr>
              <a:defRPr/>
            </a:lvl1pPr>
          </a:lstStyle>
          <a:p>
            <a:r>
              <a:rPr lang="en-US" dirty="0" smtClean="0"/>
              <a:t>Agenda</a:t>
            </a:r>
            <a:endParaRPr lang="en-IN" dirty="0"/>
          </a:p>
        </p:txBody>
      </p:sp>
      <p:sp>
        <p:nvSpPr>
          <p:cNvPr id="39" name="Text Placeholder 38"/>
          <p:cNvSpPr>
            <a:spLocks noGrp="1"/>
          </p:cNvSpPr>
          <p:nvPr>
            <p:ph type="body" sz="quarter" idx="10" hasCustomPrompt="1"/>
          </p:nvPr>
        </p:nvSpPr>
        <p:spPr>
          <a:xfrm>
            <a:off x="1005339" y="1350509"/>
            <a:ext cx="7010400" cy="652462"/>
          </a:xfrm>
        </p:spPr>
        <p:txBody>
          <a:bodyPr>
            <a:normAutofit/>
          </a:bodyPr>
          <a:lstStyle>
            <a:lvl1pPr marL="0" indent="0">
              <a:buNone/>
              <a:defRPr sz="2800" b="1">
                <a:solidFill>
                  <a:srgbClr val="595959"/>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40" name="Text Placeholder 38"/>
          <p:cNvSpPr>
            <a:spLocks noGrp="1"/>
          </p:cNvSpPr>
          <p:nvPr>
            <p:ph type="body" sz="quarter" idx="11" hasCustomPrompt="1"/>
          </p:nvPr>
        </p:nvSpPr>
        <p:spPr>
          <a:xfrm>
            <a:off x="1005339" y="2380789"/>
            <a:ext cx="7010400" cy="652462"/>
          </a:xfrm>
        </p:spPr>
        <p:txBody>
          <a:bodyPr>
            <a:normAutofit/>
          </a:bodyPr>
          <a:lstStyle>
            <a:lvl1pPr marL="0" indent="0">
              <a:buNone/>
              <a:tabLst/>
              <a:defRPr sz="2800" b="1">
                <a:solidFill>
                  <a:srgbClr val="595959"/>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41" name="Text Placeholder 38"/>
          <p:cNvSpPr>
            <a:spLocks noGrp="1"/>
          </p:cNvSpPr>
          <p:nvPr>
            <p:ph type="body" sz="quarter" idx="12" hasCustomPrompt="1"/>
          </p:nvPr>
        </p:nvSpPr>
        <p:spPr>
          <a:xfrm>
            <a:off x="1005339" y="3403153"/>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42" name="Text Placeholder 38"/>
          <p:cNvSpPr>
            <a:spLocks noGrp="1"/>
          </p:cNvSpPr>
          <p:nvPr>
            <p:ph type="body" sz="quarter" idx="13" hasCustomPrompt="1"/>
          </p:nvPr>
        </p:nvSpPr>
        <p:spPr>
          <a:xfrm>
            <a:off x="1005339" y="4462030"/>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31" name="Text Placeholder 38"/>
          <p:cNvSpPr>
            <a:spLocks noGrp="1"/>
          </p:cNvSpPr>
          <p:nvPr>
            <p:ph type="body" sz="quarter" idx="14" hasCustomPrompt="1"/>
          </p:nvPr>
        </p:nvSpPr>
        <p:spPr>
          <a:xfrm>
            <a:off x="1005339" y="5504120"/>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userDrawn="1">
            <p:ph type="ctrTitle" hasCustomPrompt="1"/>
          </p:nvPr>
        </p:nvSpPr>
        <p:spPr>
          <a:xfrm>
            <a:off x="4547710" y="1767649"/>
            <a:ext cx="4203553" cy="553998"/>
          </a:xfrm>
        </p:spPr>
        <p:txBody>
          <a:bodyPr/>
          <a:lstStyle>
            <a:lvl1pPr>
              <a:defRPr/>
            </a:lvl1pPr>
          </a:lstStyle>
          <a:p>
            <a:r>
              <a:rPr lang="en-US" dirty="0" smtClean="0"/>
              <a:t>Thank you</a:t>
            </a:r>
            <a:endParaRPr lang="en-US" dirty="0"/>
          </a:p>
        </p:txBody>
      </p:sp>
      <p:sp>
        <p:nvSpPr>
          <p:cNvPr id="10" name="Text Placeholder 56"/>
          <p:cNvSpPr>
            <a:spLocks noGrp="1"/>
          </p:cNvSpPr>
          <p:nvPr>
            <p:ph type="body" sz="quarter" idx="19" hasCustomPrompt="1"/>
          </p:nvPr>
        </p:nvSpPr>
        <p:spPr>
          <a:xfrm>
            <a:off x="4547710" y="2589326"/>
            <a:ext cx="4158442" cy="707231"/>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Your Name, </a:t>
            </a:r>
            <a:br>
              <a:rPr lang="en-US" dirty="0" smtClean="0"/>
            </a:br>
            <a:r>
              <a:rPr lang="en-US" dirty="0" smtClean="0"/>
              <a:t>Designation</a:t>
            </a:r>
            <a:endParaRPr lang="en-IN" dirty="0"/>
          </a:p>
        </p:txBody>
      </p:sp>
      <p:sp>
        <p:nvSpPr>
          <p:cNvPr id="11" name="Text Placeholder 56"/>
          <p:cNvSpPr>
            <a:spLocks noGrp="1"/>
          </p:cNvSpPr>
          <p:nvPr>
            <p:ph type="body" sz="quarter" idx="20" hasCustomPrompt="1"/>
          </p:nvPr>
        </p:nvSpPr>
        <p:spPr>
          <a:xfrm>
            <a:off x="4547710" y="344623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Email ID</a:t>
            </a:r>
            <a:endParaRPr lang="en-IN" dirty="0"/>
          </a:p>
        </p:txBody>
      </p:sp>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pic>
        <p:nvPicPr>
          <p:cNvPr id="9" name="Picture 8" descr="WIPRO PPT Design.jpg"/>
          <p:cNvPicPr>
            <a:picLocks noChangeAspect="1"/>
          </p:cNvPicPr>
          <p:nvPr userDrawn="1"/>
        </p:nvPicPr>
        <p:blipFill>
          <a:blip r:embed="rId2"/>
          <a:stretch>
            <a:fillRect/>
          </a:stretch>
        </p:blipFill>
        <p:spPr>
          <a:xfrm>
            <a:off x="5121" y="4471039"/>
            <a:ext cx="9133758" cy="2171061"/>
          </a:xfrm>
          <a:prstGeom prst="rect">
            <a:avLst/>
          </a:prstGeom>
        </p:spPr>
      </p:pic>
      <p:pic>
        <p:nvPicPr>
          <p:cNvPr id="13" name="Picture 12" descr="Slides Master - 51.jpg"/>
          <p:cNvPicPr>
            <a:picLocks noChangeAspect="1"/>
          </p:cNvPicPr>
          <p:nvPr userDrawn="1"/>
        </p:nvPicPr>
        <p:blipFill>
          <a:blip r:embed="rId3"/>
          <a:stretch>
            <a:fillRect/>
          </a:stretch>
        </p:blipFill>
        <p:spPr>
          <a:xfrm>
            <a:off x="2057402" y="1664833"/>
            <a:ext cx="1872342" cy="2084305"/>
          </a:xfrm>
          <a:prstGeom prst="rect">
            <a:avLst/>
          </a:prstGeom>
        </p:spPr>
      </p:pic>
      <p:cxnSp>
        <p:nvCxnSpPr>
          <p:cNvPr id="14" name="Straight Connector 13"/>
          <p:cNvCxnSpPr/>
          <p:nvPr userDrawn="1"/>
        </p:nvCxnSpPr>
        <p:spPr>
          <a:xfrm rot="5400000">
            <a:off x="2814000" y="2781258"/>
            <a:ext cx="2754000" cy="1588"/>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erlogo_titleslide">
    <p:bg>
      <p:bgPr>
        <a:solidFill>
          <a:schemeClr val="bg1"/>
        </a:solidFill>
        <a:effectLst/>
      </p:bgPr>
    </p:bg>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vl1pPr>
          </a:lstStyle>
          <a:p>
            <a:r>
              <a:rPr lang="en-US" dirty="0" smtClean="0"/>
              <a:t>Click here to add Customer / Partner Logo</a:t>
            </a:r>
            <a:endParaRPr lang="en-IN" dirty="0"/>
          </a:p>
        </p:txBody>
      </p:sp>
      <p:pic>
        <p:nvPicPr>
          <p:cNvPr id="9" name="Picture 8" descr="Slides Master - 51.jpg"/>
          <p:cNvPicPr>
            <a:picLocks noChangeAspect="1"/>
          </p:cNvPicPr>
          <p:nvPr userDrawn="1"/>
        </p:nvPicPr>
        <p:blipFill>
          <a:blip r:embed="rId2"/>
          <a:stretch>
            <a:fillRect/>
          </a:stretch>
        </p:blipFill>
        <p:spPr>
          <a:xfrm>
            <a:off x="304802" y="1664833"/>
            <a:ext cx="1872342" cy="2084305"/>
          </a:xfrm>
          <a:prstGeom prst="rect">
            <a:avLst/>
          </a:prstGeom>
        </p:spPr>
      </p:pic>
      <p:cxnSp>
        <p:nvCxnSpPr>
          <p:cNvPr id="10" name="Straight Connector 9"/>
          <p:cNvCxnSpPr/>
          <p:nvPr userDrawn="1"/>
        </p:nvCxnSpPr>
        <p:spPr>
          <a:xfrm rot="5400000">
            <a:off x="3017200" y="2781258"/>
            <a:ext cx="2754000" cy="1588"/>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pic>
        <p:nvPicPr>
          <p:cNvPr id="15" name="Picture 14" descr="WIPRO PPT Design.jpg"/>
          <p:cNvPicPr>
            <a:picLocks noChangeAspect="1"/>
          </p:cNvPicPr>
          <p:nvPr userDrawn="1"/>
        </p:nvPicPr>
        <p:blipFill>
          <a:blip r:embed="rId3"/>
          <a:stretch>
            <a:fillRect/>
          </a:stretch>
        </p:blipFill>
        <p:spPr>
          <a:xfrm>
            <a:off x="5121" y="4471039"/>
            <a:ext cx="9133758" cy="2171061"/>
          </a:xfrm>
          <a:prstGeom prst="rect">
            <a:avLst/>
          </a:prstGeom>
        </p:spPr>
      </p:pic>
      <p:sp>
        <p:nvSpPr>
          <p:cNvPr id="11" name="Text Placeholder 56"/>
          <p:cNvSpPr>
            <a:spLocks noGrp="1"/>
          </p:cNvSpPr>
          <p:nvPr>
            <p:ph type="body" sz="quarter" idx="20" hasCustomPrompt="1"/>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Your Name</a:t>
            </a:r>
            <a:endParaRPr lang="en-IN" dirty="0"/>
          </a:p>
        </p:txBody>
      </p:sp>
      <p:sp>
        <p:nvSpPr>
          <p:cNvPr id="13" name="Title 1"/>
          <p:cNvSpPr>
            <a:spLocks noGrp="1"/>
          </p:cNvSpPr>
          <p:nvPr>
            <p:ph type="ctrTitle" hasCustomPrompt="1"/>
          </p:nvPr>
        </p:nvSpPr>
        <p:spPr>
          <a:xfrm>
            <a:off x="4559742" y="1480457"/>
            <a:ext cx="4142266" cy="1547161"/>
          </a:xfr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25" name="Text Placeholder 56"/>
          <p:cNvSpPr>
            <a:spLocks noGrp="1"/>
          </p:cNvSpPr>
          <p:nvPr>
            <p:ph type="body" sz="quarter" idx="21" hasCustomPrompt="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Designation</a:t>
            </a:r>
            <a:endParaRPr lang="en-IN" dirty="0"/>
          </a:p>
        </p:txBody>
      </p:sp>
    </p:spTree>
    <p:extLst>
      <p:ext uri="{BB962C8B-B14F-4D97-AF65-F5344CB8AC3E}">
        <p14:creationId xmlns:p14="http://schemas.microsoft.com/office/powerpoint/2010/main" xmlns="" val="342946867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erlogo_Thank you">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vl1pPr>
          </a:lstStyle>
          <a:p>
            <a:r>
              <a:rPr lang="en-US" dirty="0" smtClean="0"/>
              <a:t>Click here to add Customer / Partner Logo</a:t>
            </a:r>
            <a:endParaRPr lang="en-IN" dirty="0"/>
          </a:p>
        </p:txBody>
      </p:sp>
      <p:pic>
        <p:nvPicPr>
          <p:cNvPr id="14" name="Picture 13" descr="Slides Master - 51.jpg"/>
          <p:cNvPicPr>
            <a:picLocks noChangeAspect="1"/>
          </p:cNvPicPr>
          <p:nvPr userDrawn="1"/>
        </p:nvPicPr>
        <p:blipFill>
          <a:blip r:embed="rId2"/>
          <a:stretch>
            <a:fillRect/>
          </a:stretch>
        </p:blipFill>
        <p:spPr>
          <a:xfrm>
            <a:off x="304802" y="1664833"/>
            <a:ext cx="1872342" cy="2084305"/>
          </a:xfrm>
          <a:prstGeom prst="rect">
            <a:avLst/>
          </a:prstGeom>
        </p:spPr>
      </p:pic>
      <p:cxnSp>
        <p:nvCxnSpPr>
          <p:cNvPr id="15" name="Straight Connector 14"/>
          <p:cNvCxnSpPr/>
          <p:nvPr userDrawn="1"/>
        </p:nvCxnSpPr>
        <p:spPr>
          <a:xfrm rot="5400000">
            <a:off x="3017200" y="2781258"/>
            <a:ext cx="2754000" cy="1588"/>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6" name="Rectangle 1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pic>
        <p:nvPicPr>
          <p:cNvPr id="17" name="Picture 16" descr="WIPRO PPT Design.jpg"/>
          <p:cNvPicPr>
            <a:picLocks noChangeAspect="1"/>
          </p:cNvPicPr>
          <p:nvPr userDrawn="1"/>
        </p:nvPicPr>
        <p:blipFill>
          <a:blip r:embed="rId3"/>
          <a:stretch>
            <a:fillRect/>
          </a:stretch>
        </p:blipFill>
        <p:spPr>
          <a:xfrm>
            <a:off x="5121" y="4471039"/>
            <a:ext cx="9133758" cy="2171061"/>
          </a:xfrm>
          <a:prstGeom prst="rect">
            <a:avLst/>
          </a:prstGeom>
        </p:spPr>
      </p:pic>
      <p:sp>
        <p:nvSpPr>
          <p:cNvPr id="23" name="Text Placeholder 56"/>
          <p:cNvSpPr>
            <a:spLocks noGrp="1"/>
          </p:cNvSpPr>
          <p:nvPr>
            <p:ph type="body" sz="quarter" idx="20" hasCustomPrompt="1"/>
          </p:nvPr>
        </p:nvSpPr>
        <p:spPr>
          <a:xfrm>
            <a:off x="4700110" y="2589326"/>
            <a:ext cx="4158442" cy="707231"/>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Your Name, </a:t>
            </a:r>
            <a:br>
              <a:rPr lang="en-US" dirty="0" smtClean="0"/>
            </a:br>
            <a:r>
              <a:rPr lang="en-US" dirty="0" smtClean="0"/>
              <a:t>Designation</a:t>
            </a:r>
            <a:endParaRPr lang="en-IN" dirty="0"/>
          </a:p>
        </p:txBody>
      </p:sp>
      <p:sp>
        <p:nvSpPr>
          <p:cNvPr id="24" name="Text Placeholder 56"/>
          <p:cNvSpPr>
            <a:spLocks noGrp="1"/>
          </p:cNvSpPr>
          <p:nvPr>
            <p:ph type="body" sz="quarter" idx="21" hasCustomPrompt="1"/>
          </p:nvPr>
        </p:nvSpPr>
        <p:spPr>
          <a:xfrm>
            <a:off x="4700110" y="344623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Email ID</a:t>
            </a:r>
            <a:endParaRPr lang="en-IN" dirty="0"/>
          </a:p>
        </p:txBody>
      </p:sp>
      <p:sp>
        <p:nvSpPr>
          <p:cNvPr id="10" name="Title 3"/>
          <p:cNvSpPr>
            <a:spLocks noGrp="1"/>
          </p:cNvSpPr>
          <p:nvPr>
            <p:ph type="ctrTitle" hasCustomPrompt="1"/>
          </p:nvPr>
        </p:nvSpPr>
        <p:spPr>
          <a:xfrm>
            <a:off x="4700110" y="1767649"/>
            <a:ext cx="4203553" cy="553998"/>
          </a:xfrm>
        </p:spPr>
        <p:txBody>
          <a:bodyPr/>
          <a:lstStyle>
            <a:lvl1pPr>
              <a:defRPr/>
            </a:lvl1pPr>
          </a:lstStyle>
          <a:p>
            <a:r>
              <a:rPr lang="en-US" dirty="0" smtClean="0"/>
              <a:t>Thank you</a:t>
            </a:r>
            <a:endParaRPr lang="en-US" dirty="0"/>
          </a:p>
        </p:txBody>
      </p:sp>
    </p:spTree>
    <p:extLst>
      <p:ext uri="{BB962C8B-B14F-4D97-AF65-F5344CB8AC3E}">
        <p14:creationId xmlns:p14="http://schemas.microsoft.com/office/powerpoint/2010/main" xmlns="" val="36964695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Breaker Slide Green">
    <p:spTree>
      <p:nvGrpSpPr>
        <p:cNvPr id="1" name=""/>
        <p:cNvGrpSpPr/>
        <p:nvPr/>
      </p:nvGrpSpPr>
      <p:grpSpPr>
        <a:xfrm>
          <a:off x="0" y="0"/>
          <a:ext cx="0" cy="0"/>
          <a:chOff x="0" y="0"/>
          <a:chExt cx="0" cy="0"/>
        </a:xfrm>
      </p:grpSpPr>
      <p:pic>
        <p:nvPicPr>
          <p:cNvPr id="4" name="Picture 2" descr="e:\My Documents\1 Temple\1 Wipro\1 On-going Jobs\Corporate ppt\Abstract\corp ppt_8.jpg"/>
          <p:cNvPicPr>
            <a:picLocks noChangeAspect="1" noChangeArrowheads="1"/>
          </p:cNvPicPr>
          <p:nvPr/>
        </p:nvPicPr>
        <p:blipFill>
          <a:blip r:embed="rId2"/>
          <a:srcRect/>
          <a:stretch>
            <a:fillRect/>
          </a:stretch>
        </p:blipFill>
        <p:spPr bwMode="auto">
          <a:xfrm>
            <a:off x="0" y="5029200"/>
            <a:ext cx="9144000" cy="1828800"/>
          </a:xfrm>
          <a:prstGeom prst="rect">
            <a:avLst/>
          </a:prstGeom>
          <a:noFill/>
          <a:ln w="9525">
            <a:noFill/>
            <a:miter lim="800000"/>
            <a:headEnd/>
            <a:tailEnd/>
          </a:ln>
        </p:spPr>
      </p:pic>
      <p:pic>
        <p:nvPicPr>
          <p:cNvPr id="5" name="Picture 2" descr="D:\Ashish\Corporate Brand Mgmt\Brand Identity Logo\Wipro Logo JPEG Image - White Background.jpg"/>
          <p:cNvPicPr>
            <a:picLocks noChangeAspect="1" noChangeArrowheads="1"/>
          </p:cNvPicPr>
          <p:nvPr/>
        </p:nvPicPr>
        <p:blipFill>
          <a:blip r:embed="rId3"/>
          <a:srcRect/>
          <a:stretch>
            <a:fillRect/>
          </a:stretch>
        </p:blipFill>
        <p:spPr bwMode="auto">
          <a:xfrm>
            <a:off x="7643813" y="276225"/>
            <a:ext cx="1247775" cy="1411288"/>
          </a:xfrm>
          <a:prstGeom prst="rect">
            <a:avLst/>
          </a:prstGeom>
          <a:noFill/>
          <a:ln w="9525">
            <a:noFill/>
            <a:miter lim="800000"/>
            <a:headEnd/>
            <a:tailEnd/>
          </a:ln>
        </p:spPr>
      </p:pic>
      <p:sp>
        <p:nvSpPr>
          <p:cNvPr id="6"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C29A3C3-6265-4E1C-9516-1B90DCB1802E}" type="slidenum">
              <a:rPr lang="en-US" sz="1000" b="1" smtClean="0"/>
              <a:pPr>
                <a:defRPr/>
              </a:pPr>
              <a:t>‹#›</a:t>
            </a:fld>
            <a:endParaRPr lang="en-US" sz="800" b="1" dirty="0"/>
          </a:p>
        </p:txBody>
      </p:sp>
      <p:sp>
        <p:nvSpPr>
          <p:cNvPr id="7"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dirty="0" smtClean="0"/>
              <a:t>© 2011 Wipro Ltd  </a:t>
            </a:r>
            <a:endParaRPr lang="en-US" sz="600" dirty="0"/>
          </a:p>
        </p:txBody>
      </p:sp>
      <p:sp>
        <p:nvSpPr>
          <p:cNvPr id="16"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smtClean="0"/>
              <a:t>Click to edit Master title style</a:t>
            </a:r>
            <a:endParaRPr lang="en-US" dirty="0"/>
          </a:p>
        </p:txBody>
      </p:sp>
      <p:sp>
        <p:nvSpPr>
          <p:cNvPr id="17"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Breaker Slide - Yellow">
    <p:spTree>
      <p:nvGrpSpPr>
        <p:cNvPr id="1" name=""/>
        <p:cNvGrpSpPr/>
        <p:nvPr/>
      </p:nvGrpSpPr>
      <p:grpSpPr>
        <a:xfrm>
          <a:off x="0" y="0"/>
          <a:ext cx="0" cy="0"/>
          <a:chOff x="0" y="0"/>
          <a:chExt cx="0" cy="0"/>
        </a:xfrm>
      </p:grpSpPr>
      <p:pic>
        <p:nvPicPr>
          <p:cNvPr id="4" name="Picture 5" descr="e:\My Documents\1 Temple\1 Wipro\1 On-going Jobs\Corporate ppt\Abstract\corp ppt_1.jpg"/>
          <p:cNvPicPr>
            <a:picLocks noChangeAspect="1" noChangeArrowheads="1"/>
          </p:cNvPicPr>
          <p:nvPr/>
        </p:nvPicPr>
        <p:blipFill>
          <a:blip r:embed="rId2"/>
          <a:srcRect/>
          <a:stretch>
            <a:fillRect/>
          </a:stretch>
        </p:blipFill>
        <p:spPr bwMode="auto">
          <a:xfrm>
            <a:off x="0" y="4953000"/>
            <a:ext cx="9144000" cy="1905000"/>
          </a:xfrm>
          <a:prstGeom prst="rect">
            <a:avLst/>
          </a:prstGeom>
          <a:noFill/>
          <a:ln w="9525">
            <a:noFill/>
            <a:miter lim="800000"/>
            <a:headEnd/>
            <a:tailEnd/>
          </a:ln>
        </p:spPr>
      </p:pic>
      <p:pic>
        <p:nvPicPr>
          <p:cNvPr id="7" name="Picture 2" descr="D:\Ashish\Corporate Brand Mgmt\Brand Identity Logo\Wipro Logo JPEG Image - White Background.jpg"/>
          <p:cNvPicPr>
            <a:picLocks noChangeAspect="1" noChangeArrowheads="1"/>
          </p:cNvPicPr>
          <p:nvPr/>
        </p:nvPicPr>
        <p:blipFill>
          <a:blip r:embed="rId3"/>
          <a:srcRect/>
          <a:stretch>
            <a:fillRect/>
          </a:stretch>
        </p:blipFill>
        <p:spPr bwMode="auto">
          <a:xfrm>
            <a:off x="7643813" y="276225"/>
            <a:ext cx="1247775" cy="1411288"/>
          </a:xfrm>
          <a:prstGeom prst="rect">
            <a:avLst/>
          </a:prstGeom>
          <a:noFill/>
          <a:ln w="9525">
            <a:noFill/>
            <a:miter lim="800000"/>
            <a:headEnd/>
            <a:tailEnd/>
          </a:ln>
        </p:spPr>
      </p:pic>
      <p:sp>
        <p:nvSpPr>
          <p:cNvPr id="8"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DA62CDE-24B9-4D29-BB3C-494617F16696}" type="slidenum">
              <a:rPr lang="en-US" sz="1000" b="1" smtClean="0"/>
              <a:pPr>
                <a:defRPr/>
              </a:pPr>
              <a:t>‹#›</a:t>
            </a:fld>
            <a:endParaRPr lang="en-US" sz="800" b="1" dirty="0"/>
          </a:p>
        </p:txBody>
      </p:sp>
      <p:sp>
        <p:nvSpPr>
          <p:cNvPr id="9"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dirty="0" smtClean="0"/>
              <a:t>© 2011 Wipro Ltd  </a:t>
            </a:r>
            <a:endParaRPr lang="en-US" sz="600" dirty="0"/>
          </a:p>
        </p:txBody>
      </p:sp>
      <p:sp>
        <p:nvSpPr>
          <p:cNvPr id="5"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smtClean="0"/>
              <a:t>Click to edit Master title style</a:t>
            </a:r>
            <a:endParaRPr lang="en-US" dirty="0"/>
          </a:p>
        </p:txBody>
      </p:sp>
      <p:sp>
        <p:nvSpPr>
          <p:cNvPr id="6"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Breaker Slide Red">
    <p:spTree>
      <p:nvGrpSpPr>
        <p:cNvPr id="1" name=""/>
        <p:cNvGrpSpPr/>
        <p:nvPr/>
      </p:nvGrpSpPr>
      <p:grpSpPr>
        <a:xfrm>
          <a:off x="0" y="0"/>
          <a:ext cx="0" cy="0"/>
          <a:chOff x="0" y="0"/>
          <a:chExt cx="0" cy="0"/>
        </a:xfrm>
      </p:grpSpPr>
      <p:pic>
        <p:nvPicPr>
          <p:cNvPr id="4" name="Picture 2" descr="e:\My Documents\1 Temple\1 Wipro\1 On-going Jobs\Corporate ppt\Abstract\corp ppt_5.jpg"/>
          <p:cNvPicPr>
            <a:picLocks noChangeAspect="1" noChangeArrowheads="1"/>
          </p:cNvPicPr>
          <p:nvPr/>
        </p:nvPicPr>
        <p:blipFill>
          <a:blip r:embed="rId2"/>
          <a:srcRect/>
          <a:stretch>
            <a:fillRect/>
          </a:stretch>
        </p:blipFill>
        <p:spPr bwMode="auto">
          <a:xfrm>
            <a:off x="0" y="4953000"/>
            <a:ext cx="9144000" cy="1905000"/>
          </a:xfrm>
          <a:prstGeom prst="rect">
            <a:avLst/>
          </a:prstGeom>
          <a:noFill/>
          <a:ln w="9525">
            <a:noFill/>
            <a:miter lim="800000"/>
            <a:headEnd/>
            <a:tailEnd/>
          </a:ln>
        </p:spPr>
      </p:pic>
      <p:pic>
        <p:nvPicPr>
          <p:cNvPr id="5" name="Picture 2" descr="D:\Ashish\Corporate Brand Mgmt\Brand Identity Logo\Wipro Logo JPEG Image - White Background.jpg"/>
          <p:cNvPicPr>
            <a:picLocks noChangeAspect="1" noChangeArrowheads="1"/>
          </p:cNvPicPr>
          <p:nvPr/>
        </p:nvPicPr>
        <p:blipFill>
          <a:blip r:embed="rId3"/>
          <a:srcRect/>
          <a:stretch>
            <a:fillRect/>
          </a:stretch>
        </p:blipFill>
        <p:spPr bwMode="auto">
          <a:xfrm>
            <a:off x="7643813" y="276225"/>
            <a:ext cx="1247775" cy="1411288"/>
          </a:xfrm>
          <a:prstGeom prst="rect">
            <a:avLst/>
          </a:prstGeom>
          <a:noFill/>
          <a:ln w="9525">
            <a:noFill/>
            <a:miter lim="800000"/>
            <a:headEnd/>
            <a:tailEnd/>
          </a:ln>
        </p:spPr>
      </p:pic>
      <p:sp>
        <p:nvSpPr>
          <p:cNvPr id="6"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EF196DF-86CB-4E33-969C-F2E92726E1E7}" type="slidenum">
              <a:rPr lang="en-US" sz="1000" b="1" smtClean="0"/>
              <a:pPr>
                <a:defRPr/>
              </a:pPr>
              <a:t>‹#›</a:t>
            </a:fld>
            <a:endParaRPr lang="en-US" sz="800" b="1" dirty="0"/>
          </a:p>
        </p:txBody>
      </p:sp>
      <p:sp>
        <p:nvSpPr>
          <p:cNvPr id="7"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dirty="0" smtClean="0"/>
              <a:t>© 2011 Wipro Ltd  </a:t>
            </a:r>
            <a:endParaRPr lang="en-US" sz="600" dirty="0"/>
          </a:p>
        </p:txBody>
      </p:sp>
      <p:sp>
        <p:nvSpPr>
          <p:cNvPr id="16"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smtClean="0"/>
              <a:t>Click to edit Master title style</a:t>
            </a:r>
            <a:endParaRPr lang="en-US" dirty="0"/>
          </a:p>
        </p:txBody>
      </p:sp>
      <p:sp>
        <p:nvSpPr>
          <p:cNvPr id="17"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Breaker Slide Voilet">
    <p:spTree>
      <p:nvGrpSpPr>
        <p:cNvPr id="1" name=""/>
        <p:cNvGrpSpPr/>
        <p:nvPr/>
      </p:nvGrpSpPr>
      <p:grpSpPr>
        <a:xfrm>
          <a:off x="0" y="0"/>
          <a:ext cx="0" cy="0"/>
          <a:chOff x="0" y="0"/>
          <a:chExt cx="0" cy="0"/>
        </a:xfrm>
      </p:grpSpPr>
      <p:pic>
        <p:nvPicPr>
          <p:cNvPr id="4" name="Picture 2" descr="e:\My Documents\1 Temple\1 Wipro\1 On-going Jobs\Corporate ppt\Abstract\corp ppt_4.jpg"/>
          <p:cNvPicPr>
            <a:picLocks noChangeAspect="1" noChangeArrowheads="1"/>
          </p:cNvPicPr>
          <p:nvPr/>
        </p:nvPicPr>
        <p:blipFill>
          <a:blip r:embed="rId2"/>
          <a:srcRect/>
          <a:stretch>
            <a:fillRect/>
          </a:stretch>
        </p:blipFill>
        <p:spPr bwMode="auto">
          <a:xfrm>
            <a:off x="0" y="4949825"/>
            <a:ext cx="9144000" cy="1908175"/>
          </a:xfrm>
          <a:prstGeom prst="rect">
            <a:avLst/>
          </a:prstGeom>
          <a:noFill/>
          <a:ln w="9525">
            <a:noFill/>
            <a:miter lim="800000"/>
            <a:headEnd/>
            <a:tailEnd/>
          </a:ln>
        </p:spPr>
      </p:pic>
      <p:pic>
        <p:nvPicPr>
          <p:cNvPr id="5" name="Picture 2" descr="D:\Ashish\Corporate Brand Mgmt\Brand Identity Logo\Wipro Logo JPEG Image - White Background.jpg"/>
          <p:cNvPicPr>
            <a:picLocks noChangeAspect="1" noChangeArrowheads="1"/>
          </p:cNvPicPr>
          <p:nvPr/>
        </p:nvPicPr>
        <p:blipFill>
          <a:blip r:embed="rId3"/>
          <a:srcRect/>
          <a:stretch>
            <a:fillRect/>
          </a:stretch>
        </p:blipFill>
        <p:spPr bwMode="auto">
          <a:xfrm>
            <a:off x="7643813" y="276225"/>
            <a:ext cx="1247775" cy="1411288"/>
          </a:xfrm>
          <a:prstGeom prst="rect">
            <a:avLst/>
          </a:prstGeom>
          <a:noFill/>
          <a:ln w="9525">
            <a:noFill/>
            <a:miter lim="800000"/>
            <a:headEnd/>
            <a:tailEnd/>
          </a:ln>
        </p:spPr>
      </p:pic>
      <p:sp>
        <p:nvSpPr>
          <p:cNvPr id="6"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1737360-27B3-4495-98FA-0E0E8278FA77}" type="slidenum">
              <a:rPr lang="en-US" sz="1000" b="1" smtClean="0"/>
              <a:pPr>
                <a:defRPr/>
              </a:pPr>
              <a:t>‹#›</a:t>
            </a:fld>
            <a:endParaRPr lang="en-US" sz="800" b="1" dirty="0"/>
          </a:p>
        </p:txBody>
      </p:sp>
      <p:sp>
        <p:nvSpPr>
          <p:cNvPr id="7"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dirty="0" smtClean="0"/>
              <a:t>© 2011 Wipro Ltd  </a:t>
            </a:r>
            <a:endParaRPr lang="en-US" sz="600" dirty="0"/>
          </a:p>
        </p:txBody>
      </p:sp>
      <p:sp>
        <p:nvSpPr>
          <p:cNvPr id="18"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smtClean="0"/>
              <a:t>Click to edit Master title style</a:t>
            </a:r>
            <a:endParaRPr lang="en-US" dirty="0"/>
          </a:p>
        </p:txBody>
      </p:sp>
      <p:sp>
        <p:nvSpPr>
          <p:cNvPr id="19"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Breaker Slide- Blue">
    <p:spTree>
      <p:nvGrpSpPr>
        <p:cNvPr id="1" name=""/>
        <p:cNvGrpSpPr/>
        <p:nvPr/>
      </p:nvGrpSpPr>
      <p:grpSpPr>
        <a:xfrm>
          <a:off x="0" y="0"/>
          <a:ext cx="0" cy="0"/>
          <a:chOff x="0" y="0"/>
          <a:chExt cx="0" cy="0"/>
        </a:xfrm>
      </p:grpSpPr>
      <p:pic>
        <p:nvPicPr>
          <p:cNvPr id="4" name="Picture 2" descr="e:\My Documents\1 Temple\1 Wipro\1 On-going Jobs\Corporate ppt\Abstract\corp ppt_3.jpg"/>
          <p:cNvPicPr>
            <a:picLocks noChangeAspect="1" noChangeArrowheads="1"/>
          </p:cNvPicPr>
          <p:nvPr/>
        </p:nvPicPr>
        <p:blipFill>
          <a:blip r:embed="rId2"/>
          <a:srcRect/>
          <a:stretch>
            <a:fillRect/>
          </a:stretch>
        </p:blipFill>
        <p:spPr bwMode="auto">
          <a:xfrm>
            <a:off x="0" y="4876800"/>
            <a:ext cx="9144000" cy="1981200"/>
          </a:xfrm>
          <a:prstGeom prst="rect">
            <a:avLst/>
          </a:prstGeom>
          <a:noFill/>
          <a:ln w="9525">
            <a:noFill/>
            <a:miter lim="800000"/>
            <a:headEnd/>
            <a:tailEnd/>
          </a:ln>
        </p:spPr>
      </p:pic>
      <p:pic>
        <p:nvPicPr>
          <p:cNvPr id="5" name="Picture 2" descr="D:\Ashish\Corporate Brand Mgmt\Brand Identity Logo\Wipro Logo JPEG Image - White Background.jpg"/>
          <p:cNvPicPr>
            <a:picLocks noChangeAspect="1" noChangeArrowheads="1"/>
          </p:cNvPicPr>
          <p:nvPr/>
        </p:nvPicPr>
        <p:blipFill>
          <a:blip r:embed="rId3"/>
          <a:srcRect/>
          <a:stretch>
            <a:fillRect/>
          </a:stretch>
        </p:blipFill>
        <p:spPr bwMode="auto">
          <a:xfrm>
            <a:off x="7643813" y="276225"/>
            <a:ext cx="1247775" cy="1411288"/>
          </a:xfrm>
          <a:prstGeom prst="rect">
            <a:avLst/>
          </a:prstGeom>
          <a:noFill/>
          <a:ln w="9525">
            <a:noFill/>
            <a:miter lim="800000"/>
            <a:headEnd/>
            <a:tailEnd/>
          </a:ln>
        </p:spPr>
      </p:pic>
      <p:sp>
        <p:nvSpPr>
          <p:cNvPr id="6"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0755EDD-AC83-419B-9E4C-075D0122F3D4}" type="slidenum">
              <a:rPr lang="en-US" sz="1000" b="1" smtClean="0"/>
              <a:pPr>
                <a:defRPr/>
              </a:pPr>
              <a:t>‹#›</a:t>
            </a:fld>
            <a:endParaRPr lang="en-US" sz="800" b="1" dirty="0"/>
          </a:p>
        </p:txBody>
      </p:sp>
      <p:sp>
        <p:nvSpPr>
          <p:cNvPr id="7"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dirty="0" smtClean="0"/>
              <a:t>© 2011 Wipro Ltd  </a:t>
            </a:r>
            <a:endParaRPr lang="en-US" sz="600" dirty="0"/>
          </a:p>
        </p:txBody>
      </p:sp>
      <p:sp>
        <p:nvSpPr>
          <p:cNvPr id="17"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smtClean="0"/>
              <a:t>Click to edit Master title style</a:t>
            </a:r>
            <a:endParaRPr lang="en-US" dirty="0"/>
          </a:p>
        </p:txBody>
      </p:sp>
      <p:sp>
        <p:nvSpPr>
          <p:cNvPr id="18"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dt" sz="half" idx="10"/>
          </p:nvPr>
        </p:nvSpPr>
        <p:spPr>
          <a:xfrm>
            <a:off x="8648700" y="6457950"/>
            <a:ext cx="457200" cy="323850"/>
          </a:xfrm>
          <a:prstGeom prst="rect">
            <a:avLst/>
          </a:prstGeom>
          <a:ln/>
        </p:spPr>
        <p:txBody>
          <a:bodyPr/>
          <a:lstStyle>
            <a:lvl1pPr>
              <a:defRPr/>
            </a:lvl1pPr>
          </a:lstStyle>
          <a:p>
            <a:pPr>
              <a:defRPr/>
            </a:pPr>
            <a:fld id="{EE19FCD9-1409-44BA-AB37-717A2CE71294}" type="slidenum">
              <a:rPr lang="en-US"/>
              <a:pPr>
                <a:defRPr/>
              </a:pPr>
              <a:t>‹#›</a:t>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830174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Name Here">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6" name="Text Placeholder 3"/>
          <p:cNvSpPr>
            <a:spLocks noGrp="1"/>
          </p:cNvSpPr>
          <p:nvPr>
            <p:ph type="body" sz="quarter" idx="11" hasCustomPrompt="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smtClean="0"/>
              <a:t>Section Name Here</a:t>
            </a:r>
          </a:p>
        </p:txBody>
      </p:sp>
      <p:sp>
        <p:nvSpPr>
          <p:cNvPr id="8" name="Text Placeholder 3"/>
          <p:cNvSpPr>
            <a:spLocks noGrp="1"/>
          </p:cNvSpPr>
          <p:nvPr>
            <p:ph type="body" sz="quarter" idx="12" hasCustomPrompt="1"/>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smtClean="0"/>
              <a:t>Who what when where</a:t>
            </a:r>
          </a:p>
        </p:txBody>
      </p:sp>
      <p:pic>
        <p:nvPicPr>
          <p:cNvPr id="7" name="Picture 6" descr="WIPRO PPT Design.jpg"/>
          <p:cNvPicPr>
            <a:picLocks noChangeAspect="1"/>
          </p:cNvPicPr>
          <p:nvPr userDrawn="1"/>
        </p:nvPicPr>
        <p:blipFill>
          <a:blip r:embed="rId2"/>
          <a:stretch>
            <a:fillRect/>
          </a:stretch>
        </p:blipFill>
        <p:spPr>
          <a:xfrm>
            <a:off x="5121" y="4471039"/>
            <a:ext cx="9133758" cy="2171061"/>
          </a:xfrm>
          <a:prstGeom prst="rect">
            <a:avLst/>
          </a:prstGeom>
        </p:spPr>
      </p:pic>
      <p:pic>
        <p:nvPicPr>
          <p:cNvPr id="10" name="Picture 9" descr="Slides Master - 51.jpg"/>
          <p:cNvPicPr>
            <a:picLocks noChangeAspect="1"/>
          </p:cNvPicPr>
          <p:nvPr userDrawn="1"/>
        </p:nvPicPr>
        <p:blipFill>
          <a:blip r:embed="rId3"/>
          <a:stretch>
            <a:fillRect/>
          </a:stretch>
        </p:blipFill>
        <p:spPr>
          <a:xfrm>
            <a:off x="7981685" y="105908"/>
            <a:ext cx="1044840" cy="1163124"/>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with 2 lists">
    <p:spTree>
      <p:nvGrpSpPr>
        <p:cNvPr id="1" name=""/>
        <p:cNvGrpSpPr/>
        <p:nvPr/>
      </p:nvGrpSpPr>
      <p:grpSpPr>
        <a:xfrm>
          <a:off x="0" y="0"/>
          <a:ext cx="0" cy="0"/>
          <a:chOff x="0" y="0"/>
          <a:chExt cx="0" cy="0"/>
        </a:xfrm>
      </p:grpSpPr>
      <p:sp>
        <p:nvSpPr>
          <p:cNvPr id="9" name="Rectangle 8"/>
          <p:cNvSpPr/>
          <p:nvPr userDrawn="1"/>
        </p:nvSpPr>
        <p:spPr>
          <a:xfrm>
            <a:off x="751112" y="2394858"/>
            <a:ext cx="3624943" cy="631371"/>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marL="0" lvl="1" indent="0" algn="l" defTabSz="457200" rtl="0" eaLnBrk="1" latinLnBrk="0" hangingPunct="1">
              <a:spcBef>
                <a:spcPts val="0"/>
              </a:spcBef>
              <a:buFont typeface="Arial"/>
              <a:buNone/>
            </a:pPr>
            <a:endParaRPr kumimoji="0" lang="en-IN" sz="2600" b="0" i="0" u="none" strike="noStrike" kern="1200" cap="none" spc="0" normalizeH="0" baseline="0" noProof="0" dirty="0" smtClean="0">
              <a:ln>
                <a:noFill/>
              </a:ln>
              <a:solidFill>
                <a:schemeClr val="bg1"/>
              </a:solidFill>
              <a:effectLst/>
              <a:uLnTx/>
              <a:uFillTx/>
              <a:latin typeface="+mj-lt"/>
              <a:ea typeface="+mn-ea"/>
              <a:cs typeface="+mn-cs"/>
            </a:endParaRPr>
          </a:p>
        </p:txBody>
      </p:sp>
      <p:sp>
        <p:nvSpPr>
          <p:cNvPr id="19" name="Text Placeholder 17"/>
          <p:cNvSpPr>
            <a:spLocks noGrp="1"/>
          </p:cNvSpPr>
          <p:nvPr>
            <p:ph type="body" sz="quarter" idx="21" hasCustomPrompt="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dirty="0" smtClean="0"/>
              <a:t>Insert Text</a:t>
            </a:r>
          </a:p>
          <a:p>
            <a:pPr lvl="0"/>
            <a:r>
              <a:rPr lang="en-US" dirty="0" smtClean="0"/>
              <a:t>Insert Text</a:t>
            </a:r>
          </a:p>
          <a:p>
            <a:pPr lvl="0"/>
            <a:r>
              <a:rPr lang="en-US" dirty="0" smtClean="0"/>
              <a:t>Insert Text</a:t>
            </a:r>
          </a:p>
          <a:p>
            <a:pPr lvl="0"/>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lvl="0"/>
            <a:endParaRPr lang="en-US" dirty="0" smtClean="0"/>
          </a:p>
        </p:txBody>
      </p:sp>
      <p:sp>
        <p:nvSpPr>
          <p:cNvPr id="21" name="Text Placeholder 15"/>
          <p:cNvSpPr>
            <a:spLocks noGrp="1"/>
          </p:cNvSpPr>
          <p:nvPr>
            <p:ph type="body" sz="quarter" idx="22" hasCustomPrompt="1"/>
          </p:nvPr>
        </p:nvSpPr>
        <p:spPr>
          <a:xfrm>
            <a:off x="729340"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smtClean="0"/>
              <a:t>Column 1</a:t>
            </a:r>
            <a:endParaRPr lang="en-IN" dirty="0"/>
          </a:p>
        </p:txBody>
      </p:sp>
      <p:sp>
        <p:nvSpPr>
          <p:cNvPr id="25" name="Rectangle 24"/>
          <p:cNvSpPr/>
          <p:nvPr userDrawn="1"/>
        </p:nvSpPr>
        <p:spPr>
          <a:xfrm>
            <a:off x="4751389" y="2394858"/>
            <a:ext cx="3624943" cy="631371"/>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marL="0" lvl="1" indent="0" algn="l" defTabSz="457200" rtl="0" eaLnBrk="1" latinLnBrk="0" hangingPunct="1">
              <a:spcBef>
                <a:spcPts val="0"/>
              </a:spcBef>
              <a:buFont typeface="Arial"/>
              <a:buNone/>
            </a:pPr>
            <a:endParaRPr kumimoji="0" lang="en-IN" sz="2600" b="0" i="0" u="none" strike="noStrike" kern="1200" cap="none" spc="0" normalizeH="0" baseline="0" noProof="0" dirty="0" smtClean="0">
              <a:ln>
                <a:noFill/>
              </a:ln>
              <a:solidFill>
                <a:schemeClr val="bg1"/>
              </a:solidFill>
              <a:effectLst/>
              <a:uLnTx/>
              <a:uFillTx/>
              <a:latin typeface="+mj-lt"/>
              <a:ea typeface="+mn-ea"/>
              <a:cs typeface="+mn-cs"/>
            </a:endParaRPr>
          </a:p>
        </p:txBody>
      </p:sp>
      <p:sp>
        <p:nvSpPr>
          <p:cNvPr id="26" name="Text Placeholder 17"/>
          <p:cNvSpPr>
            <a:spLocks noGrp="1"/>
          </p:cNvSpPr>
          <p:nvPr>
            <p:ph type="body" sz="quarter" idx="23" hasCustomPrompt="1"/>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dirty="0" smtClean="0"/>
              <a:t>Insert Text</a:t>
            </a:r>
          </a:p>
          <a:p>
            <a:pPr lvl="0"/>
            <a:r>
              <a:rPr lang="en-US" dirty="0" smtClean="0"/>
              <a:t>Insert Text</a:t>
            </a:r>
          </a:p>
          <a:p>
            <a:pPr lvl="0"/>
            <a:r>
              <a:rPr lang="en-US" dirty="0" smtClean="0"/>
              <a:t>Insert Text</a:t>
            </a:r>
          </a:p>
          <a:p>
            <a:pPr lvl="0"/>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lvl="0"/>
            <a:endParaRPr lang="en-US" dirty="0" smtClean="0"/>
          </a:p>
        </p:txBody>
      </p:sp>
      <p:sp>
        <p:nvSpPr>
          <p:cNvPr id="27" name="Text Placeholder 15"/>
          <p:cNvSpPr>
            <a:spLocks noGrp="1"/>
          </p:cNvSpPr>
          <p:nvPr>
            <p:ph type="body" sz="quarter" idx="24" hasCustomPrompt="1"/>
          </p:nvPr>
        </p:nvSpPr>
        <p:spPr>
          <a:xfrm>
            <a:off x="4729617"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smtClean="0"/>
              <a:t>Column 2</a:t>
            </a:r>
            <a:endParaRPr lang="en-IN" dirty="0"/>
          </a:p>
        </p:txBody>
      </p:sp>
      <p:sp>
        <p:nvSpPr>
          <p:cNvPr id="10"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smtClean="0"/>
              <a:t>Slide with two columns and a title</a:t>
            </a:r>
          </a:p>
        </p:txBody>
      </p:sp>
      <p:sp>
        <p:nvSpPr>
          <p:cNvPr id="7" name="Text Placeholder 18"/>
          <p:cNvSpPr>
            <a:spLocks noGrp="1"/>
          </p:cNvSpPr>
          <p:nvPr>
            <p:ph type="body" sz="quarter" idx="14" hasCustomPrompt="1"/>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INSERT COLUMN HEADING HERE</a:t>
            </a:r>
            <a:endParaRPr lang="en-IN"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smtClean="0"/>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IN" dirty="0" smtClean="0"/>
              <a:t>Please use bullet points on this slide when the content is heavy break it up into highlights, don’t use paragraphs of text</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957943"/>
            <a:ext cx="9144000" cy="5442858"/>
          </a:xfrm>
        </p:spPr>
        <p:txBody>
          <a:bodyPr anchor="ctr">
            <a:normAutofit/>
          </a:bodyPr>
          <a:lstStyle>
            <a:lvl1pPr algn="ctr">
              <a:buNone/>
              <a:defRPr sz="5400" baseline="0"/>
            </a:lvl1pPr>
          </a:lstStyle>
          <a:p>
            <a:r>
              <a:rPr lang="en-US" dirty="0" smtClean="0"/>
              <a:t>Click Icon to Add Picture</a:t>
            </a:r>
            <a:endParaRPr lang="en-IN" dirty="0"/>
          </a:p>
        </p:txBody>
      </p:sp>
      <p:sp>
        <p:nvSpPr>
          <p:cNvPr id="8" name="Text Placeholder 5"/>
          <p:cNvSpPr>
            <a:spLocks noGrp="1"/>
          </p:cNvSpPr>
          <p:nvPr>
            <p:ph type="body" sz="quarter" idx="11" hasCustomPrompt="1"/>
          </p:nvPr>
        </p:nvSpPr>
        <p:spPr>
          <a:xfrm>
            <a:off x="0" y="4517571"/>
            <a:ext cx="9144000" cy="1110343"/>
          </a:xfrm>
          <a:solidFill>
            <a:schemeClr val="accent6">
              <a:lumMod val="40000"/>
              <a:lumOff val="60000"/>
              <a:alpha val="75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dirty="0" smtClean="0"/>
              <a:t>Insert Text Here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with Paragarp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40511"/>
            <a:ext cx="8229600" cy="553998"/>
          </a:xfrm>
        </p:spPr>
        <p:txBody>
          <a:bodyPr/>
          <a:lstStyle>
            <a:lvl1pPr>
              <a:defRPr/>
            </a:lvl1pPr>
          </a:lstStyle>
          <a:p>
            <a:r>
              <a:rPr lang="en-US" dirty="0" smtClean="0"/>
              <a:t>Vertical image with paragraph text</a:t>
            </a:r>
            <a:endParaRPr lang="en-IN" dirty="0"/>
          </a:p>
        </p:txBody>
      </p:sp>
      <p:sp>
        <p:nvSpPr>
          <p:cNvPr id="10" name="Picture Placeholder 8"/>
          <p:cNvSpPr>
            <a:spLocks noGrp="1"/>
          </p:cNvSpPr>
          <p:nvPr>
            <p:ph type="pic" sz="quarter" idx="10"/>
          </p:nvPr>
        </p:nvSpPr>
        <p:spPr>
          <a:xfrm>
            <a:off x="448140" y="1208314"/>
            <a:ext cx="4417774" cy="5046436"/>
          </a:xfrm>
        </p:spPr>
        <p:txBody>
          <a:bodyPr/>
          <a:lstStyle>
            <a:lvl1pPr>
              <a:buNone/>
              <a:defRPr/>
            </a:lvl1pPr>
          </a:lstStyle>
          <a:p>
            <a:endParaRPr lang="en-IN" dirty="0"/>
          </a:p>
        </p:txBody>
      </p:sp>
      <p:sp>
        <p:nvSpPr>
          <p:cNvPr id="13" name="Text Placeholder 11"/>
          <p:cNvSpPr>
            <a:spLocks noGrp="1"/>
          </p:cNvSpPr>
          <p:nvPr>
            <p:ph type="body" sz="quarter" idx="11" hasCustomPrompt="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marL="0" indent="0">
              <a:buNone/>
            </a:pPr>
            <a:r>
              <a:rPr lang="en-US" dirty="0" smtClean="0">
                <a:solidFill>
                  <a:schemeClr val="tx1">
                    <a:lumMod val="65000"/>
                    <a:lumOff val="35000"/>
                  </a:schemeClr>
                </a:solidFill>
                <a:latin typeface="Arial"/>
                <a:cs typeface="Arial"/>
              </a:rPr>
              <a:t>This vertical image should be aligned left and centered vertically on the slide. Paragraph text should be centered vertically to </a:t>
            </a:r>
            <a:r>
              <a:rPr lang="en-US" dirty="0" smtClean="0">
                <a:solidFill>
                  <a:schemeClr val="tx1">
                    <a:lumMod val="65000"/>
                    <a:lumOff val="35000"/>
                  </a:schemeClr>
                </a:solidFill>
                <a:cs typeface="Arial"/>
              </a:rPr>
              <a:t>the image. Insert Text </a:t>
            </a:r>
            <a:r>
              <a:rPr lang="en-US" dirty="0" err="1" smtClean="0">
                <a:solidFill>
                  <a:schemeClr val="tx1">
                    <a:lumMod val="65000"/>
                    <a:lumOff val="35000"/>
                  </a:schemeClr>
                </a:solidFill>
                <a:cs typeface="Arial"/>
              </a:rPr>
              <a:t>Here.</a:t>
            </a:r>
            <a:r>
              <a:rPr lang="en-US" dirty="0" smtClean="0">
                <a:solidFill>
                  <a:schemeClr val="tx1">
                    <a:lumMod val="65000"/>
                    <a:lumOff val="35000"/>
                  </a:schemeClr>
                </a:solidFill>
                <a:cs typeface="Arial"/>
              </a:rPr>
              <a:t> Keep text as minimal as possible.</a:t>
            </a:r>
            <a:endParaRPr lang="en-US" dirty="0" smtClean="0">
              <a:solidFill>
                <a:schemeClr val="tx1">
                  <a:lumMod val="65000"/>
                  <a:lumOff val="35000"/>
                </a:schemeClr>
              </a:solidFill>
              <a:latin typeface="Arial"/>
              <a:cs typeface="Aria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with Bullet Points">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5173663" y="2204017"/>
            <a:ext cx="3516312" cy="3055030"/>
          </a:xfrm>
        </p:spPr>
        <p:txBody>
          <a:bodyPr/>
          <a:lstStyle>
            <a:lvl1pPr>
              <a:buClr>
                <a:srgbClr val="0070C0"/>
              </a:buClr>
              <a:buFont typeface="Arial" pitchFamily="34" charset="0"/>
              <a:buChar char="•"/>
              <a:defRPr/>
            </a:lvl1pPr>
          </a:lstStyle>
          <a:p>
            <a:r>
              <a:rPr lang="en-US" dirty="0" smtClean="0">
                <a:solidFill>
                  <a:schemeClr val="tx1">
                    <a:lumMod val="65000"/>
                    <a:lumOff val="35000"/>
                  </a:schemeClr>
                </a:solidFill>
                <a:cs typeface="Arial"/>
              </a:rPr>
              <a:t>This vertical image should be aligned left and centered vertically on the slide. </a:t>
            </a:r>
            <a:br>
              <a:rPr lang="en-US" dirty="0" smtClean="0">
                <a:solidFill>
                  <a:schemeClr val="tx1">
                    <a:lumMod val="65000"/>
                    <a:lumOff val="35000"/>
                  </a:schemeClr>
                </a:solidFill>
                <a:cs typeface="Arial"/>
              </a:rPr>
            </a:br>
            <a:r>
              <a:rPr lang="en-US" dirty="0" smtClean="0">
                <a:solidFill>
                  <a:schemeClr val="tx1">
                    <a:lumMod val="65000"/>
                    <a:lumOff val="35000"/>
                  </a:schemeClr>
                </a:solidFill>
                <a:cs typeface="Arial"/>
              </a:rPr>
              <a:t/>
            </a:r>
            <a:br>
              <a:rPr lang="en-US" dirty="0" smtClean="0">
                <a:solidFill>
                  <a:schemeClr val="tx1">
                    <a:lumMod val="65000"/>
                    <a:lumOff val="35000"/>
                  </a:schemeClr>
                </a:solidFill>
                <a:cs typeface="Arial"/>
              </a:rPr>
            </a:br>
            <a:r>
              <a:rPr lang="en-US" dirty="0" smtClean="0">
                <a:solidFill>
                  <a:schemeClr val="tx1">
                    <a:lumMod val="65000"/>
                    <a:lumOff val="35000"/>
                  </a:schemeClr>
                </a:solidFill>
                <a:cs typeface="Arial"/>
              </a:rPr>
              <a:t>This vertical image should be aligned left and centered vertically on the slide. </a:t>
            </a:r>
          </a:p>
        </p:txBody>
      </p:sp>
      <p:sp>
        <p:nvSpPr>
          <p:cNvPr id="5" name="Picture Placeholder 8"/>
          <p:cNvSpPr>
            <a:spLocks noGrp="1"/>
          </p:cNvSpPr>
          <p:nvPr>
            <p:ph type="pic" sz="quarter" idx="10"/>
          </p:nvPr>
        </p:nvSpPr>
        <p:spPr>
          <a:xfrm>
            <a:off x="448140" y="1208314"/>
            <a:ext cx="4417774" cy="5046436"/>
          </a:xfrm>
        </p:spPr>
        <p:txBody>
          <a:bodyPr/>
          <a:lstStyle>
            <a:lvl1pPr>
              <a:buNone/>
              <a:defRPr/>
            </a:lvl1pPr>
          </a:lstStyle>
          <a:p>
            <a:endParaRPr lang="en-IN" dirty="0"/>
          </a:p>
        </p:txBody>
      </p:sp>
      <p:sp>
        <p:nvSpPr>
          <p:cNvPr id="8" name="Title 1"/>
          <p:cNvSpPr>
            <a:spLocks noGrp="1"/>
          </p:cNvSpPr>
          <p:nvPr>
            <p:ph type="title" hasCustomPrompt="1"/>
          </p:nvPr>
        </p:nvSpPr>
        <p:spPr>
          <a:xfrm>
            <a:off x="448140" y="140511"/>
            <a:ext cx="8229600" cy="553998"/>
          </a:xfrm>
        </p:spPr>
        <p:txBody>
          <a:bodyPr/>
          <a:lstStyle>
            <a:lvl1pPr>
              <a:defRPr/>
            </a:lvl1pPr>
          </a:lstStyle>
          <a:p>
            <a:r>
              <a:rPr lang="en-US" dirty="0" smtClean="0"/>
              <a:t>Vertical image with bullet points</a:t>
            </a:r>
            <a:endParaRPr lang="en-IN"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orizonatal image with p tex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smtClean="0">
                <a:ln>
                  <a:noFill/>
                </a:ln>
                <a:solidFill>
                  <a:schemeClr val="tx1">
                    <a:lumMod val="65000"/>
                    <a:lumOff val="35000"/>
                  </a:schemeClr>
                </a:solidFill>
                <a:effectLst/>
                <a:uLnTx/>
                <a:uFillTx/>
                <a:latin typeface="+mj-lt"/>
                <a:ea typeface="+mn-ea"/>
                <a:cs typeface="Arial"/>
              </a:rPr>
              <a:t>Horizontal image with paragraph text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0" name="Picture Placeholder 8"/>
          <p:cNvSpPr>
            <a:spLocks noGrp="1"/>
          </p:cNvSpPr>
          <p:nvPr>
            <p:ph type="pic" sz="quarter" idx="10"/>
          </p:nvPr>
        </p:nvSpPr>
        <p:spPr>
          <a:xfrm>
            <a:off x="460376" y="1103313"/>
            <a:ext cx="8229600" cy="3149600"/>
          </a:xfrm>
        </p:spPr>
        <p:txBody>
          <a:bodyPr/>
          <a:lstStyle>
            <a:lvl1pPr>
              <a:buNone/>
              <a:defRPr/>
            </a:lvl1pPr>
          </a:lstStyle>
          <a:p>
            <a:endParaRPr lang="en-IN" dirty="0"/>
          </a:p>
        </p:txBody>
      </p:sp>
      <p:sp>
        <p:nvSpPr>
          <p:cNvPr id="12" name="Text Placeholder 11"/>
          <p:cNvSpPr>
            <a:spLocks noGrp="1"/>
          </p:cNvSpPr>
          <p:nvPr>
            <p:ph type="body" sz="quarter" idx="11" hasCustomPrompt="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IN" dirty="0" smtClean="0"/>
              <a:t>Paragraph text should be left aligned. Adjust the height of this text box when needed. Make sure this box is </a:t>
            </a:r>
            <a:r>
              <a:rPr lang="en-IN" dirty="0" err="1" smtClean="0"/>
              <a:t>centered</a:t>
            </a:r>
            <a:r>
              <a:rPr lang="en-IN" dirty="0" smtClean="0"/>
              <a:t> horizontally on the page and to the image. 20 </a:t>
            </a:r>
            <a:r>
              <a:rPr lang="en-IN" dirty="0" err="1" smtClean="0"/>
              <a:t>pt</a:t>
            </a:r>
            <a:r>
              <a:rPr lang="en-IN" dirty="0" smtClean="0"/>
              <a:t> text should be used. Keep text as minimal as possible.</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 y="233764"/>
            <a:ext cx="8229600" cy="553998"/>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marL="0" lvl="0" eaLnBrk="0" hangingPunct="0">
              <a:spcBef>
                <a:spcPct val="20000"/>
              </a:spcBef>
            </a:pPr>
            <a:r>
              <a:rPr lang="en-US" dirty="0" smtClean="0"/>
              <a:t>Click to edit Master title style</a:t>
            </a:r>
            <a:endParaRPr lang="en-US" dirty="0"/>
          </a:p>
        </p:txBody>
      </p:sp>
      <p:sp>
        <p:nvSpPr>
          <p:cNvPr id="3" name="Text Placeholder 2"/>
          <p:cNvSpPr>
            <a:spLocks noGrp="1"/>
          </p:cNvSpPr>
          <p:nvPr>
            <p:ph type="body" idx="1"/>
          </p:nvPr>
        </p:nvSpPr>
        <p:spPr>
          <a:xfrm>
            <a:off x="289560" y="1222957"/>
            <a:ext cx="8229600" cy="5055923"/>
          </a:xfrm>
          <a:prstGeom prst="rect">
            <a:avLst/>
          </a:prstGeo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txBox="1">
            <a:spLocks/>
          </p:cNvSpPr>
          <p:nvPr/>
        </p:nvSpPr>
        <p:spPr>
          <a:xfrm>
            <a:off x="2743200" y="6569168"/>
            <a:ext cx="3475038" cy="30407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0" u="none" dirty="0" smtClean="0">
                <a:solidFill>
                  <a:schemeClr val="accent2"/>
                </a:solidFill>
              </a:rPr>
              <a:t>© 2015</a:t>
            </a:r>
            <a:r>
              <a:rPr lang="en-US" b="0" u="none" baseline="0" dirty="0" smtClean="0">
                <a:solidFill>
                  <a:schemeClr val="accent2"/>
                </a:solidFill>
              </a:rPr>
              <a:t> </a:t>
            </a:r>
            <a:r>
              <a:rPr lang="en-US" b="0" u="none" dirty="0" smtClean="0">
                <a:solidFill>
                  <a:schemeClr val="accent2"/>
                </a:solidFill>
              </a:rPr>
              <a:t> WIPRO LTD  |  WWW.WIPRO.COM  | Internal</a:t>
            </a:r>
            <a:endParaRPr lang="en-US" dirty="0"/>
          </a:p>
        </p:txBody>
      </p:sp>
      <p:sp>
        <p:nvSpPr>
          <p:cNvPr id="6" name="Footer Placeholder 4"/>
          <p:cNvSpPr txBox="1">
            <a:spLocks/>
          </p:cNvSpPr>
          <p:nvPr/>
        </p:nvSpPr>
        <p:spPr>
          <a:xfrm>
            <a:off x="10884" y="6647351"/>
            <a:ext cx="3600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tx1">
                    <a:lumMod val="50000"/>
                    <a:lumOff val="50000"/>
                  </a:schemeClr>
                </a:solidFill>
              </a:rPr>
              <a:pPr algn="l"/>
              <a:t>‹#›</a:t>
            </a:fld>
            <a:endParaRPr lang="en-US" sz="1000" dirty="0">
              <a:solidFill>
                <a:schemeClr val="tx1">
                  <a:lumMod val="50000"/>
                  <a:lumOff val="50000"/>
                </a:schemeClr>
              </a:solidFill>
            </a:endParaRPr>
          </a:p>
        </p:txBody>
      </p:sp>
      <p:grpSp>
        <p:nvGrpSpPr>
          <p:cNvPr id="63" name="Group 62"/>
          <p:cNvGrpSpPr/>
          <p:nvPr/>
        </p:nvGrpSpPr>
        <p:grpSpPr>
          <a:xfrm>
            <a:off x="0" y="760413"/>
            <a:ext cx="9145588" cy="25200"/>
            <a:chOff x="0" y="3408363"/>
            <a:chExt cx="9145588" cy="41275"/>
          </a:xfrm>
        </p:grpSpPr>
        <p:sp>
          <p:nvSpPr>
            <p:cNvPr id="64"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65"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66"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67" name="Rectangle 7"/>
            <p:cNvSpPr>
              <a:spLocks noChangeArrowheads="1"/>
            </p:cNvSpPr>
            <p:nvPr userDrawn="1"/>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68"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69"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70"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71"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72" name="Rectangle 12"/>
            <p:cNvSpPr>
              <a:spLocks noChangeArrowheads="1"/>
            </p:cNvSpPr>
            <p:nvPr userDrawn="1"/>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73"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74"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75"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76"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77" name="Rectangle 17"/>
            <p:cNvSpPr>
              <a:spLocks noChangeArrowheads="1"/>
            </p:cNvSpPr>
            <p:nvPr userDrawn="1"/>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78"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79"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80"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81"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82" name="Rectangle 22"/>
            <p:cNvSpPr>
              <a:spLocks noChangeArrowheads="1"/>
            </p:cNvSpPr>
            <p:nvPr userDrawn="1"/>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83"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84"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85"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86"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87" name="Rectangle 27"/>
            <p:cNvSpPr>
              <a:spLocks noChangeArrowheads="1"/>
            </p:cNvSpPr>
            <p:nvPr userDrawn="1"/>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88"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89"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0"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1"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2" name="Rectangle 32"/>
            <p:cNvSpPr>
              <a:spLocks noChangeArrowheads="1"/>
            </p:cNvSpPr>
            <p:nvPr userDrawn="1"/>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3"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4"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5"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6"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7" name="Rectangle 37"/>
            <p:cNvSpPr>
              <a:spLocks noChangeArrowheads="1"/>
            </p:cNvSpPr>
            <p:nvPr userDrawn="1"/>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8"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9"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0"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1"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2" name="Rectangle 42"/>
            <p:cNvSpPr>
              <a:spLocks noChangeArrowheads="1"/>
            </p:cNvSpPr>
            <p:nvPr userDrawn="1"/>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3"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4"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5"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6"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7" name="Rectangle 47"/>
            <p:cNvSpPr>
              <a:spLocks noChangeArrowheads="1"/>
            </p:cNvSpPr>
            <p:nvPr userDrawn="1"/>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8"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9"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10"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11"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12" name="Rectangle 52"/>
            <p:cNvSpPr>
              <a:spLocks noChangeArrowheads="1"/>
            </p:cNvSpPr>
            <p:nvPr userDrawn="1"/>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13"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14"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15" name="Rectangle 55"/>
            <p:cNvSpPr>
              <a:spLocks noChangeArrowheads="1"/>
            </p:cNvSpPr>
            <p:nvPr userDrawn="1"/>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16" name="Freeform 56"/>
            <p:cNvSpPr>
              <a:spLocks/>
            </p:cNvSpPr>
            <p:nvPr userDrawn="1"/>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xmlns="" val="3813036962"/>
      </p:ext>
    </p:extLst>
  </p:cSld>
  <p:clrMap bg1="lt1" tx1="dk1" bg2="lt2" tx2="dk2" accent1="accent1" accent2="accent2" accent3="accent3" accent4="accent4" accent5="accent5" accent6="accent6" hlink="hlink" folHlink="folHlink"/>
  <p:sldLayoutIdLst>
    <p:sldLayoutId id="2147483649" r:id="rId1"/>
    <p:sldLayoutId id="2147483690" r:id="rId2"/>
    <p:sldLayoutId id="2147483660" r:id="rId3"/>
    <p:sldLayoutId id="2147483663" r:id="rId4"/>
    <p:sldLayoutId id="2147483664" r:id="rId5"/>
    <p:sldLayoutId id="2147483676" r:id="rId6"/>
    <p:sldLayoutId id="2147483677" r:id="rId7"/>
    <p:sldLayoutId id="2147483678" r:id="rId8"/>
    <p:sldLayoutId id="2147483679" r:id="rId9"/>
    <p:sldLayoutId id="2147483681" r:id="rId10"/>
    <p:sldLayoutId id="2147483702" r:id="rId11"/>
    <p:sldLayoutId id="2147483703" r:id="rId12"/>
    <p:sldLayoutId id="2147483686" r:id="rId13"/>
    <p:sldLayoutId id="2147483687" r:id="rId14"/>
    <p:sldLayoutId id="2147483688" r:id="rId15"/>
    <p:sldLayoutId id="2147483691" r:id="rId16"/>
    <p:sldLayoutId id="2147483704" r:id="rId17"/>
    <p:sldLayoutId id="2147483684" r:id="rId18"/>
    <p:sldLayoutId id="2147483694" r:id="rId19"/>
    <p:sldLayoutId id="2147483661" r:id="rId20"/>
    <p:sldLayoutId id="2147483699" r:id="rId21"/>
    <p:sldLayoutId id="2147483700" r:id="rId22"/>
    <p:sldLayoutId id="2147483707" r:id="rId23"/>
    <p:sldLayoutId id="2147483710" r:id="rId24"/>
    <p:sldLayoutId id="2147483711" r:id="rId25"/>
    <p:sldLayoutId id="2147483713" r:id="rId26"/>
    <p:sldLayoutId id="2147483715" r:id="rId27"/>
    <p:sldLayoutId id="2147483719" r:id="rId28"/>
    <p:sldLayoutId id="2147483720" r:id="rId29"/>
  </p:sldLayoutIdLst>
  <p:timing>
    <p:tnLst>
      <p:par>
        <p:cTn id="1" dur="indefinite" restart="never" nodeType="tmRoot"/>
      </p:par>
    </p:tnLst>
  </p:timing>
  <p:txStyles>
    <p:titleStyle>
      <a:lvl1pPr algn="l" defTabSz="457200" rtl="0" eaLnBrk="1" latinLnBrk="0" hangingPunct="1">
        <a:spcBef>
          <a:spcPct val="0"/>
        </a:spcBef>
        <a:buNone/>
        <a:defRPr lang="en-US" sz="3000" b="1" kern="1200" dirty="0">
          <a:solidFill>
            <a:schemeClr val="tx1">
              <a:lumMod val="65000"/>
              <a:lumOff val="35000"/>
            </a:schemeClr>
          </a:solidFill>
          <a:latin typeface="+mj-lt"/>
          <a:ea typeface="+mn-ea"/>
          <a:cs typeface="Arial"/>
        </a:defRPr>
      </a:lvl1pPr>
    </p:titleStyle>
    <p:body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2000" b="0" i="0" u="none" strike="noStrike" kern="1200" cap="none" spc="0" normalizeH="0" baseline="0" noProof="0" dirty="0">
          <a:ln>
            <a:noFill/>
          </a:ln>
          <a:solidFill>
            <a:schemeClr val="tx1">
              <a:lumMod val="65000"/>
              <a:lumOff val="35000"/>
            </a:schemeClr>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412974" y="1861457"/>
            <a:ext cx="4731026" cy="1547161"/>
          </a:xfrm>
        </p:spPr>
        <p:txBody>
          <a:bodyPr>
            <a:normAutofit/>
          </a:bodyPr>
          <a:lstStyle/>
          <a:p>
            <a:pPr algn="r"/>
            <a:r>
              <a:rPr lang="en-US" dirty="0" smtClean="0">
                <a:solidFill>
                  <a:schemeClr val="tx1"/>
                </a:solidFill>
              </a:rPr>
              <a:t>Spring Framework - II</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p:cNvSpPr>
          <p:nvPr>
            <p:ph type="title"/>
          </p:nvPr>
        </p:nvSpPr>
        <p:spPr/>
        <p:txBody>
          <a:bodyPr/>
          <a:lstStyle/>
          <a:p>
            <a:pPr eaLnBrk="1" hangingPunct="1"/>
            <a:r>
              <a:rPr lang="en-US" altLang="en-US" dirty="0" smtClean="0"/>
              <a:t>Work Flow in Spring MVC (High Level)</a:t>
            </a:r>
          </a:p>
        </p:txBody>
      </p:sp>
      <p:sp>
        <p:nvSpPr>
          <p:cNvPr id="111619" name="Rectangle 3"/>
          <p:cNvSpPr>
            <a:spLocks noGrp="1"/>
          </p:cNvSpPr>
          <p:nvPr>
            <p:ph type="body" idx="1"/>
          </p:nvPr>
        </p:nvSpPr>
        <p:spPr/>
        <p:txBody>
          <a:bodyPr/>
          <a:lstStyle/>
          <a:p>
            <a:pPr eaLnBrk="1" hangingPunct="1"/>
            <a:endParaRPr lang="en-US" altLang="en-US" smtClean="0"/>
          </a:p>
        </p:txBody>
      </p:sp>
      <p:pic>
        <p:nvPicPr>
          <p:cNvPr id="111620" name="Picture 4" descr="mvc"/>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33400" y="1041400"/>
            <a:ext cx="8001000" cy="513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1621" name="Text Box 5"/>
          <p:cNvSpPr txBox="1">
            <a:spLocks noChangeArrowheads="1"/>
          </p:cNvSpPr>
          <p:nvPr/>
        </p:nvSpPr>
        <p:spPr bwMode="auto">
          <a:xfrm>
            <a:off x="2955925" y="6154738"/>
            <a:ext cx="3441700" cy="24447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000" dirty="0"/>
              <a:t>Source</a:t>
            </a:r>
            <a:r>
              <a:rPr lang="en-US" altLang="en-US" sz="1000" dirty="0" smtClean="0"/>
              <a:t>: http</a:t>
            </a:r>
            <a:r>
              <a:rPr lang="en-US" altLang="en-US" sz="1000" dirty="0"/>
              <a:t>://static.springframework.org/spring/docs/2.5.x</a:t>
            </a:r>
          </a:p>
        </p:txBody>
      </p:sp>
    </p:spTree>
    <p:extLst>
      <p:ext uri="{BB962C8B-B14F-4D97-AF65-F5344CB8AC3E}">
        <p14:creationId xmlns:p14="http://schemas.microsoft.com/office/powerpoint/2010/main" xmlns="" val="21990027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42" name="Rectangle 2"/>
          <p:cNvSpPr>
            <a:spLocks noGrp="1"/>
          </p:cNvSpPr>
          <p:nvPr>
            <p:ph type="title"/>
          </p:nvPr>
        </p:nvSpPr>
        <p:spPr/>
        <p:txBody>
          <a:bodyPr/>
          <a:lstStyle/>
          <a:p>
            <a:pPr eaLnBrk="1" hangingPunct="1"/>
            <a:r>
              <a:rPr lang="en-US" altLang="en-US" dirty="0" smtClean="0"/>
              <a:t>Sequence Diagram of Spring MVC</a:t>
            </a:r>
          </a:p>
        </p:txBody>
      </p:sp>
      <p:sp>
        <p:nvSpPr>
          <p:cNvPr id="112643" name="Rectangle 3"/>
          <p:cNvSpPr>
            <a:spLocks noGrp="1"/>
          </p:cNvSpPr>
          <p:nvPr>
            <p:ph type="body" idx="1"/>
          </p:nvPr>
        </p:nvSpPr>
        <p:spPr/>
        <p:txBody>
          <a:bodyPr/>
          <a:lstStyle/>
          <a:p>
            <a:pPr eaLnBrk="1" hangingPunct="1">
              <a:buFont typeface="Arial" charset="0"/>
              <a:buNone/>
            </a:pPr>
            <a:r>
              <a:rPr lang="en-US" altLang="en-US" dirty="0" smtClean="0"/>
              <a:t> </a:t>
            </a:r>
          </a:p>
        </p:txBody>
      </p:sp>
      <p:pic>
        <p:nvPicPr>
          <p:cNvPr id="112644" name="Picture 4" descr="figure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85800" y="1600200"/>
            <a:ext cx="7943850" cy="441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2645" name="Text Box 5"/>
          <p:cNvSpPr txBox="1">
            <a:spLocks noChangeArrowheads="1"/>
          </p:cNvSpPr>
          <p:nvPr/>
        </p:nvSpPr>
        <p:spPr bwMode="auto">
          <a:xfrm>
            <a:off x="3581400" y="6324600"/>
            <a:ext cx="2347913" cy="24447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000" dirty="0"/>
              <a:t>Source</a:t>
            </a:r>
            <a:r>
              <a:rPr lang="en-US" altLang="en-US" sz="1000" dirty="0" smtClean="0"/>
              <a:t>: http</a:t>
            </a:r>
            <a:r>
              <a:rPr lang="en-US" altLang="en-US" sz="1000" dirty="0"/>
              <a:t>://www.theserverside.com/</a:t>
            </a:r>
          </a:p>
        </p:txBody>
      </p:sp>
    </p:spTree>
    <p:extLst>
      <p:ext uri="{BB962C8B-B14F-4D97-AF65-F5344CB8AC3E}">
        <p14:creationId xmlns:p14="http://schemas.microsoft.com/office/powerpoint/2010/main" xmlns="" val="160375276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3666" name="Rectangle 2"/>
          <p:cNvSpPr>
            <a:spLocks noGrp="1"/>
          </p:cNvSpPr>
          <p:nvPr>
            <p:ph type="title"/>
          </p:nvPr>
        </p:nvSpPr>
        <p:spPr/>
        <p:txBody>
          <a:bodyPr/>
          <a:lstStyle/>
          <a:p>
            <a:pPr eaLnBrk="1" hangingPunct="1"/>
            <a:r>
              <a:rPr lang="en-US" altLang="en-US" dirty="0" smtClean="0"/>
              <a:t>Lifecycle of a request in Spring MVC </a:t>
            </a:r>
          </a:p>
        </p:txBody>
      </p:sp>
      <p:sp>
        <p:nvSpPr>
          <p:cNvPr id="113667" name="Rectangle 3"/>
          <p:cNvSpPr>
            <a:spLocks noGrp="1"/>
          </p:cNvSpPr>
          <p:nvPr>
            <p:ph type="body" idx="1"/>
          </p:nvPr>
        </p:nvSpPr>
        <p:spPr/>
        <p:txBody>
          <a:bodyPr/>
          <a:lstStyle/>
          <a:p>
            <a:pPr marL="381000" indent="-381000" eaLnBrk="1" hangingPunct="1"/>
            <a:r>
              <a:rPr lang="en-US" altLang="en-US" dirty="0" smtClean="0"/>
              <a:t>A request leaves the browser asking for a URL and optionally with request parameters. </a:t>
            </a:r>
          </a:p>
          <a:p>
            <a:pPr marL="381000" indent="-381000" eaLnBrk="1" hangingPunct="1"/>
            <a:endParaRPr lang="en-US" altLang="en-US" dirty="0" smtClean="0"/>
          </a:p>
          <a:p>
            <a:pPr marL="381000" indent="-381000" eaLnBrk="1" hangingPunct="1"/>
            <a:r>
              <a:rPr lang="en-US" altLang="en-US" dirty="0" smtClean="0"/>
              <a:t>The request is first examined by </a:t>
            </a:r>
            <a:r>
              <a:rPr lang="en-US" altLang="en-US" b="1" dirty="0" err="1" smtClean="0"/>
              <a:t>DispatcherServlet</a:t>
            </a:r>
            <a:r>
              <a:rPr lang="en-US" altLang="en-US" b="1" dirty="0" smtClean="0"/>
              <a:t>.</a:t>
            </a:r>
            <a:r>
              <a:rPr lang="en-US" altLang="en-US" dirty="0" smtClean="0"/>
              <a:t> </a:t>
            </a:r>
          </a:p>
          <a:p>
            <a:pPr marL="381000" indent="-381000" eaLnBrk="1" hangingPunct="1"/>
            <a:endParaRPr lang="en-US" altLang="en-US" b="1" dirty="0" smtClean="0"/>
          </a:p>
          <a:p>
            <a:pPr marL="381000" indent="-381000" eaLnBrk="1" hangingPunct="1"/>
            <a:r>
              <a:rPr lang="en-US" altLang="en-US" b="1" dirty="0" err="1" smtClean="0"/>
              <a:t>DispatcherServlet</a:t>
            </a:r>
            <a:r>
              <a:rPr lang="en-US" altLang="en-US" b="1" dirty="0" smtClean="0"/>
              <a:t> </a:t>
            </a:r>
            <a:r>
              <a:rPr lang="en-US" altLang="en-US" dirty="0" smtClean="0"/>
              <a:t>consults </a:t>
            </a:r>
            <a:r>
              <a:rPr lang="en-US" altLang="en-US" b="1" dirty="0" smtClean="0"/>
              <a:t>handler-mappings</a:t>
            </a:r>
            <a:r>
              <a:rPr lang="en-US" altLang="en-US" dirty="0" smtClean="0"/>
              <a:t> defined in a configuration file </a:t>
            </a:r>
          </a:p>
          <a:p>
            <a:pPr marL="381000" indent="-381000" eaLnBrk="1" hangingPunct="1"/>
            <a:endParaRPr lang="en-US" altLang="en-US" dirty="0" smtClean="0"/>
          </a:p>
          <a:p>
            <a:pPr marL="381000" indent="-381000" eaLnBrk="1" hangingPunct="1"/>
            <a:r>
              <a:rPr lang="en-US" altLang="en-US" dirty="0" smtClean="0"/>
              <a:t>It selects an appropriate </a:t>
            </a:r>
            <a:r>
              <a:rPr lang="en-US" altLang="en-US" b="1" dirty="0" smtClean="0"/>
              <a:t>controller</a:t>
            </a:r>
            <a:r>
              <a:rPr lang="en-US" altLang="en-US" dirty="0" smtClean="0"/>
              <a:t> and delegates to it to handle </a:t>
            </a:r>
            <a:r>
              <a:rPr lang="en-US" altLang="en-US" dirty="0" err="1" smtClean="0"/>
              <a:t>therequest</a:t>
            </a:r>
            <a:r>
              <a:rPr lang="en-US" altLang="en-US" dirty="0" smtClean="0"/>
              <a:t>. </a:t>
            </a:r>
          </a:p>
          <a:p>
            <a:pPr marL="381000" indent="-381000" eaLnBrk="1" hangingPunct="1"/>
            <a:endParaRPr lang="en-US" altLang="en-US" dirty="0" smtClean="0"/>
          </a:p>
          <a:p>
            <a:pPr marL="381000" indent="-381000" eaLnBrk="1" hangingPunct="1"/>
            <a:r>
              <a:rPr lang="en-US" altLang="en-US" dirty="0" smtClean="0"/>
              <a:t>The </a:t>
            </a:r>
            <a:r>
              <a:rPr lang="en-US" altLang="en-US" b="1" dirty="0" smtClean="0"/>
              <a:t>controller</a:t>
            </a:r>
            <a:r>
              <a:rPr lang="en-US" altLang="en-US" dirty="0" smtClean="0"/>
              <a:t> applies appropriate logic to process the request which results in some information (i.e. model). </a:t>
            </a:r>
          </a:p>
        </p:txBody>
      </p:sp>
    </p:spTree>
    <p:extLst>
      <p:ext uri="{BB962C8B-B14F-4D97-AF65-F5344CB8AC3E}">
        <p14:creationId xmlns:p14="http://schemas.microsoft.com/office/powerpoint/2010/main" xmlns="" val="264494819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4690" name="Rectangle 2"/>
          <p:cNvSpPr>
            <a:spLocks noGrp="1"/>
          </p:cNvSpPr>
          <p:nvPr>
            <p:ph type="title"/>
          </p:nvPr>
        </p:nvSpPr>
        <p:spPr>
          <a:xfrm>
            <a:off x="0" y="-76200"/>
            <a:ext cx="7696200" cy="1015663"/>
          </a:xfrm>
        </p:spPr>
        <p:txBody>
          <a:bodyPr/>
          <a:lstStyle/>
          <a:p>
            <a:pPr eaLnBrk="1" hangingPunct="1"/>
            <a:r>
              <a:rPr lang="en-US" altLang="en-US" dirty="0" smtClean="0"/>
              <a:t>Lifecycle of a request in Spring MVC</a:t>
            </a:r>
            <a:br>
              <a:rPr lang="en-US" altLang="en-US" dirty="0" smtClean="0"/>
            </a:br>
            <a:r>
              <a:rPr lang="en-US" altLang="en-US" dirty="0" smtClean="0"/>
              <a:t>(Contd.).</a:t>
            </a:r>
          </a:p>
        </p:txBody>
      </p:sp>
      <p:sp>
        <p:nvSpPr>
          <p:cNvPr id="114691" name="Rectangle 3"/>
          <p:cNvSpPr>
            <a:spLocks noGrp="1"/>
          </p:cNvSpPr>
          <p:nvPr>
            <p:ph type="body" idx="1"/>
          </p:nvPr>
        </p:nvSpPr>
        <p:spPr/>
        <p:txBody>
          <a:bodyPr/>
          <a:lstStyle/>
          <a:p>
            <a:pPr eaLnBrk="1" hangingPunct="1"/>
            <a:r>
              <a:rPr lang="en-US" altLang="en-US" dirty="0" smtClean="0"/>
              <a:t>This information is associated with the logical name of a result rendering entity (i.e. </a:t>
            </a:r>
            <a:r>
              <a:rPr lang="en-US" altLang="en-US" b="1" dirty="0" smtClean="0"/>
              <a:t>view</a:t>
            </a:r>
            <a:r>
              <a:rPr lang="en-US" altLang="en-US" dirty="0" smtClean="0"/>
              <a:t>)</a:t>
            </a:r>
          </a:p>
          <a:p>
            <a:pPr eaLnBrk="1" hangingPunct="1">
              <a:buFont typeface="Arial" charset="0"/>
              <a:buNone/>
            </a:pPr>
            <a:endParaRPr lang="en-US" altLang="en-US" dirty="0" smtClean="0"/>
          </a:p>
          <a:p>
            <a:pPr eaLnBrk="1" hangingPunct="1"/>
            <a:r>
              <a:rPr lang="en-US" altLang="en-US" dirty="0" smtClean="0"/>
              <a:t>And the whole is returned as a </a:t>
            </a:r>
            <a:r>
              <a:rPr lang="en-US" altLang="en-US" b="1" dirty="0" err="1" smtClean="0"/>
              <a:t>ModelAndView</a:t>
            </a:r>
            <a:r>
              <a:rPr lang="en-US" altLang="en-US" dirty="0" smtClean="0"/>
              <a:t> object along with the request back to</a:t>
            </a:r>
            <a:r>
              <a:rPr lang="en-US" altLang="en-US" b="1" dirty="0" smtClean="0"/>
              <a:t> </a:t>
            </a:r>
            <a:r>
              <a:rPr lang="en-US" altLang="en-US" b="1" dirty="0" err="1" smtClean="0"/>
              <a:t>DispatcherServlet</a:t>
            </a:r>
            <a:r>
              <a:rPr lang="en-US" altLang="en-US" dirty="0" smtClean="0"/>
              <a:t>. </a:t>
            </a:r>
          </a:p>
          <a:p>
            <a:pPr eaLnBrk="1" hangingPunct="1"/>
            <a:endParaRPr lang="en-US" altLang="en-US" b="1" dirty="0" smtClean="0"/>
          </a:p>
          <a:p>
            <a:pPr eaLnBrk="1" hangingPunct="1"/>
            <a:r>
              <a:rPr lang="en-US" altLang="en-US" b="1" dirty="0" err="1" smtClean="0"/>
              <a:t>DispatcherServlet</a:t>
            </a:r>
            <a:r>
              <a:rPr lang="en-US" altLang="en-US" dirty="0" smtClean="0"/>
              <a:t> then consults the logical view name with a view resolving object to determine the actual view implementation to use.</a:t>
            </a:r>
            <a:br>
              <a:rPr lang="en-US" altLang="en-US" dirty="0" smtClean="0"/>
            </a:br>
            <a:endParaRPr lang="en-US" altLang="en-US" dirty="0" smtClean="0"/>
          </a:p>
          <a:p>
            <a:pPr eaLnBrk="1" hangingPunct="1"/>
            <a:r>
              <a:rPr lang="en-US" altLang="en-US" b="1" dirty="0" err="1" smtClean="0"/>
              <a:t>DispatcherServlet</a:t>
            </a:r>
            <a:r>
              <a:rPr lang="en-US" altLang="en-US" b="1" dirty="0" smtClean="0"/>
              <a:t> </a:t>
            </a:r>
            <a:r>
              <a:rPr lang="en-US" altLang="en-US" dirty="0" smtClean="0"/>
              <a:t>delivers the </a:t>
            </a:r>
            <a:r>
              <a:rPr lang="en-US" altLang="en-US" b="1" dirty="0" smtClean="0"/>
              <a:t>model </a:t>
            </a:r>
            <a:r>
              <a:rPr lang="en-US" altLang="en-US" dirty="0" smtClean="0"/>
              <a:t>and </a:t>
            </a:r>
            <a:r>
              <a:rPr lang="en-US" altLang="en-US" b="1" dirty="0" smtClean="0"/>
              <a:t>request </a:t>
            </a:r>
            <a:r>
              <a:rPr lang="en-US" altLang="en-US" dirty="0" smtClean="0"/>
              <a:t>to the view implementation which renders an output and sends it back to the browser.</a:t>
            </a:r>
            <a:br>
              <a:rPr lang="en-US" altLang="en-US" dirty="0" smtClean="0"/>
            </a:br>
            <a:endParaRPr lang="en-US" altLang="en-US" dirty="0" smtClean="0"/>
          </a:p>
          <a:p>
            <a:pPr eaLnBrk="1" hangingPunct="1"/>
            <a:endParaRPr lang="en-US" altLang="en-US" dirty="0" smtClean="0"/>
          </a:p>
        </p:txBody>
      </p:sp>
    </p:spTree>
    <p:extLst>
      <p:ext uri="{BB962C8B-B14F-4D97-AF65-F5344CB8AC3E}">
        <p14:creationId xmlns:p14="http://schemas.microsoft.com/office/powerpoint/2010/main" xmlns="" val="138177650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p:cNvSpPr>
          <p:nvPr>
            <p:ph type="title"/>
          </p:nvPr>
        </p:nvSpPr>
        <p:spPr/>
        <p:txBody>
          <a:bodyPr/>
          <a:lstStyle/>
          <a:p>
            <a:pPr eaLnBrk="1" hangingPunct="1"/>
            <a:r>
              <a:rPr lang="en-US" altLang="en-US" dirty="0" smtClean="0"/>
              <a:t>Configuring Spring-MVC Application</a:t>
            </a:r>
          </a:p>
        </p:txBody>
      </p:sp>
      <p:sp>
        <p:nvSpPr>
          <p:cNvPr id="115715" name="Rectangle 3"/>
          <p:cNvSpPr>
            <a:spLocks noGrp="1"/>
          </p:cNvSpPr>
          <p:nvPr>
            <p:ph type="body" idx="1"/>
          </p:nvPr>
        </p:nvSpPr>
        <p:spPr>
          <a:xfrm>
            <a:off x="289560" y="1222957"/>
            <a:ext cx="8656320" cy="5055923"/>
          </a:xfrm>
        </p:spPr>
        <p:txBody>
          <a:bodyPr/>
          <a:lstStyle/>
          <a:p>
            <a:pPr eaLnBrk="1" hangingPunct="1"/>
            <a:r>
              <a:rPr lang="en-US" altLang="en-US" dirty="0" smtClean="0"/>
              <a:t>Configure </a:t>
            </a:r>
            <a:r>
              <a:rPr lang="en-US" altLang="en-US" b="1" dirty="0" err="1" smtClean="0">
                <a:solidFill>
                  <a:srgbClr val="0000FF"/>
                </a:solidFill>
              </a:rPr>
              <a:t>DispatcherServlet</a:t>
            </a:r>
            <a:r>
              <a:rPr lang="en-US" altLang="en-US" dirty="0" smtClean="0"/>
              <a:t> in </a:t>
            </a:r>
            <a:r>
              <a:rPr lang="en-US" altLang="en-US" b="1" dirty="0" smtClean="0">
                <a:solidFill>
                  <a:srgbClr val="0000FF"/>
                </a:solidFill>
              </a:rPr>
              <a:t>web.xml</a:t>
            </a:r>
            <a:r>
              <a:rPr lang="en-US" altLang="en-US" dirty="0" smtClean="0">
                <a:solidFill>
                  <a:srgbClr val="C00000"/>
                </a:solidFill>
              </a:rPr>
              <a:t> </a:t>
            </a:r>
            <a:r>
              <a:rPr lang="en-US" altLang="en-US" dirty="0" smtClean="0"/>
              <a:t>and establish URL mappings for it. </a:t>
            </a:r>
          </a:p>
          <a:p>
            <a:pPr lvl="1" eaLnBrk="1" hangingPunct="1">
              <a:buFont typeface="Arial" charset="0"/>
              <a:buNone/>
            </a:pPr>
            <a:r>
              <a:rPr lang="en-US" altLang="en-US" sz="1800" b="1" dirty="0" smtClean="0"/>
              <a:t>E.g.:</a:t>
            </a:r>
          </a:p>
          <a:p>
            <a:pPr lvl="1" eaLnBrk="1" hangingPunct="1">
              <a:buFont typeface="Arial" charset="0"/>
              <a:buNone/>
            </a:pPr>
            <a:r>
              <a:rPr lang="en-US" altLang="en-US" sz="2000" b="1" dirty="0" smtClean="0"/>
              <a:t>&lt;servlet&gt;</a:t>
            </a:r>
            <a:r>
              <a:rPr lang="en-US" altLang="en-US" sz="2000" dirty="0" smtClean="0"/>
              <a:t>   </a:t>
            </a:r>
          </a:p>
          <a:p>
            <a:pPr lvl="1" eaLnBrk="1" hangingPunct="1">
              <a:buFont typeface="Arial" charset="0"/>
              <a:buNone/>
            </a:pPr>
            <a:r>
              <a:rPr lang="en-US" altLang="en-US" sz="2000" b="1" dirty="0" smtClean="0"/>
              <a:t>&lt;servlet-name&gt;</a:t>
            </a:r>
            <a:r>
              <a:rPr lang="en-US" altLang="en-US" sz="2000" b="1" dirty="0" err="1" smtClean="0">
                <a:solidFill>
                  <a:srgbClr val="0000FF"/>
                </a:solidFill>
              </a:rPr>
              <a:t>springweb</a:t>
            </a:r>
            <a:r>
              <a:rPr lang="en-US" altLang="en-US" sz="2000" b="1" dirty="0" smtClean="0"/>
              <a:t>&lt;/servlet-name&gt;</a:t>
            </a:r>
            <a:r>
              <a:rPr lang="en-US" altLang="en-US" sz="2000" dirty="0" smtClean="0"/>
              <a:t>   </a:t>
            </a:r>
            <a:endParaRPr lang="en-US" altLang="en-US" dirty="0"/>
          </a:p>
          <a:p>
            <a:pPr lvl="1" eaLnBrk="1" hangingPunct="1">
              <a:buFont typeface="Arial" charset="0"/>
              <a:buNone/>
            </a:pPr>
            <a:r>
              <a:rPr lang="en-US" altLang="en-US" sz="2000" b="1" dirty="0" smtClean="0"/>
              <a:t>&lt;servlet-class&gt;</a:t>
            </a:r>
            <a:r>
              <a:rPr lang="en-US" altLang="en-US" sz="2000" b="1" dirty="0" err="1" smtClean="0">
                <a:solidFill>
                  <a:srgbClr val="0000FF"/>
                </a:solidFill>
              </a:rPr>
              <a:t>org.springframework.web.servlet.DispatcherServlet</a:t>
            </a:r>
            <a:endParaRPr lang="en-US" altLang="en-US" b="1" dirty="0">
              <a:solidFill>
                <a:srgbClr val="0000FF"/>
              </a:solidFill>
            </a:endParaRPr>
          </a:p>
          <a:p>
            <a:pPr lvl="1" eaLnBrk="1" hangingPunct="1">
              <a:buFont typeface="Arial" charset="0"/>
              <a:buNone/>
            </a:pPr>
            <a:r>
              <a:rPr lang="en-US" altLang="en-US" sz="2000" b="1" dirty="0" smtClean="0"/>
              <a:t>&lt;/servlet-class&gt;</a:t>
            </a:r>
            <a:r>
              <a:rPr lang="en-US" altLang="en-US" sz="2000" dirty="0" smtClean="0"/>
              <a:t>   …</a:t>
            </a:r>
          </a:p>
          <a:p>
            <a:pPr lvl="2" eaLnBrk="1" hangingPunct="1">
              <a:buFont typeface="Arial" charset="0"/>
              <a:buNone/>
            </a:pPr>
            <a:endParaRPr lang="en-US" altLang="en-US" dirty="0" smtClean="0"/>
          </a:p>
          <a:p>
            <a:pPr eaLnBrk="1" hangingPunct="1"/>
            <a:r>
              <a:rPr lang="en-US" altLang="en-US" dirty="0" smtClean="0"/>
              <a:t>Spring configuration metadata in a configuration file named [servlet-name]-servlet.xml in the WEB-INF directory of your web application </a:t>
            </a:r>
          </a:p>
          <a:p>
            <a:pPr lvl="1" eaLnBrk="1" hangingPunct="1"/>
            <a:r>
              <a:rPr lang="en-US" altLang="en-US" sz="1800" dirty="0" smtClean="0"/>
              <a:t>E.g.: the </a:t>
            </a:r>
            <a:r>
              <a:rPr lang="en-US" altLang="en-US" sz="1800" dirty="0" err="1" smtClean="0"/>
              <a:t>DispatcherServlet</a:t>
            </a:r>
            <a:r>
              <a:rPr lang="en-US" altLang="en-US" sz="1800" dirty="0" smtClean="0"/>
              <a:t> defined in web.xml with name as </a:t>
            </a:r>
            <a:r>
              <a:rPr lang="en-US" altLang="en-US" sz="1800" b="1" dirty="0" err="1" smtClean="0"/>
              <a:t>springweb</a:t>
            </a:r>
            <a:r>
              <a:rPr lang="en-US" altLang="en-US" sz="1800" dirty="0" smtClean="0"/>
              <a:t>, will look for the configuration </a:t>
            </a:r>
            <a:r>
              <a:rPr lang="en-US" altLang="en-US" sz="1800" dirty="0" smtClean="0">
                <a:solidFill>
                  <a:srgbClr val="0000FF"/>
                </a:solidFill>
              </a:rPr>
              <a:t>file </a:t>
            </a:r>
            <a:r>
              <a:rPr lang="en-US" altLang="en-US" sz="1800" b="1" dirty="0" smtClean="0">
                <a:solidFill>
                  <a:srgbClr val="0000FF"/>
                </a:solidFill>
              </a:rPr>
              <a:t>/WEB-INF/springweb-servlet.xml </a:t>
            </a:r>
          </a:p>
        </p:txBody>
      </p:sp>
    </p:spTree>
    <p:extLst>
      <p:ext uri="{BB962C8B-B14F-4D97-AF65-F5344CB8AC3E}">
        <p14:creationId xmlns:p14="http://schemas.microsoft.com/office/powerpoint/2010/main" xmlns="" val="19618041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p:cNvSpPr>
          <p:nvPr>
            <p:ph type="title"/>
          </p:nvPr>
        </p:nvSpPr>
        <p:spPr>
          <a:xfrm>
            <a:off x="0" y="55984"/>
            <a:ext cx="8882743" cy="553998"/>
          </a:xfrm>
        </p:spPr>
        <p:txBody>
          <a:bodyPr/>
          <a:lstStyle/>
          <a:p>
            <a:pPr eaLnBrk="1" hangingPunct="1"/>
            <a:r>
              <a:rPr lang="en-US" altLang="en-US" dirty="0" smtClean="0"/>
              <a:t>Configuring Spring-MVC Application (Contd.).</a:t>
            </a:r>
          </a:p>
        </p:txBody>
      </p:sp>
      <p:sp>
        <p:nvSpPr>
          <p:cNvPr id="116739" name="Rectangle 3"/>
          <p:cNvSpPr>
            <a:spLocks noGrp="1"/>
          </p:cNvSpPr>
          <p:nvPr>
            <p:ph type="body" idx="1"/>
          </p:nvPr>
        </p:nvSpPr>
        <p:spPr>
          <a:xfrm>
            <a:off x="381000" y="1295400"/>
            <a:ext cx="8229600" cy="4953000"/>
          </a:xfrm>
        </p:spPr>
        <p:txBody>
          <a:bodyPr>
            <a:normAutofit fontScale="92500" lnSpcReduction="10000"/>
          </a:bodyPr>
          <a:lstStyle/>
          <a:p>
            <a:pPr eaLnBrk="1" hangingPunct="1"/>
            <a:r>
              <a:rPr lang="en-US" altLang="en-US" dirty="0" smtClean="0"/>
              <a:t>When a request is submitted to the server, </a:t>
            </a:r>
            <a:r>
              <a:rPr lang="en-US" altLang="en-US" dirty="0" err="1" smtClean="0"/>
              <a:t>DispatcherServlet</a:t>
            </a:r>
            <a:r>
              <a:rPr lang="en-US" altLang="en-US" dirty="0" smtClean="0"/>
              <a:t> looks in springweb-servlet.xml for a mapping of the specified URL to some controller bean. </a:t>
            </a:r>
          </a:p>
          <a:p>
            <a:pPr eaLnBrk="1" hangingPunct="1"/>
            <a:endParaRPr lang="en-US" altLang="en-US" dirty="0" smtClean="0"/>
          </a:p>
          <a:p>
            <a:pPr eaLnBrk="1" hangingPunct="1"/>
            <a:r>
              <a:rPr lang="en-US" altLang="en-US" dirty="0" smtClean="0"/>
              <a:t>This is done by using </a:t>
            </a:r>
            <a:r>
              <a:rPr lang="en-US" altLang="en-US" dirty="0" smtClean="0">
                <a:solidFill>
                  <a:srgbClr val="C00000"/>
                </a:solidFill>
              </a:rPr>
              <a:t>a</a:t>
            </a:r>
            <a:r>
              <a:rPr lang="en-US" altLang="en-US" dirty="0" smtClean="0">
                <a:solidFill>
                  <a:srgbClr val="0000FF"/>
                </a:solidFill>
              </a:rPr>
              <a:t> </a:t>
            </a:r>
            <a:r>
              <a:rPr lang="en-US" altLang="en-US" b="1" dirty="0" err="1" smtClean="0">
                <a:solidFill>
                  <a:srgbClr val="0000FF"/>
                </a:solidFill>
              </a:rPr>
              <a:t>BeanNameUrlHandlerMapping</a:t>
            </a:r>
            <a:r>
              <a:rPr lang="en-US" altLang="en-US" b="1" dirty="0" smtClean="0">
                <a:solidFill>
                  <a:srgbClr val="0000FF"/>
                </a:solidFill>
              </a:rPr>
              <a:t> class</a:t>
            </a:r>
            <a:r>
              <a:rPr lang="en-US" altLang="en-US" dirty="0" smtClean="0">
                <a:solidFill>
                  <a:srgbClr val="0000FF"/>
                </a:solidFill>
              </a:rPr>
              <a:t> </a:t>
            </a:r>
            <a:r>
              <a:rPr lang="en-US" altLang="en-US" dirty="0" smtClean="0"/>
              <a:t>by default. </a:t>
            </a:r>
          </a:p>
          <a:p>
            <a:pPr lvl="1" eaLnBrk="1" hangingPunct="1"/>
            <a:r>
              <a:rPr lang="en-US" altLang="en-US" sz="1800" dirty="0" smtClean="0"/>
              <a:t>There are other mapping handlers that you can specify instead of the default. (</a:t>
            </a:r>
            <a:r>
              <a:rPr lang="en-US" altLang="en-US" sz="1800" b="1" dirty="0" err="1" smtClean="0">
                <a:solidFill>
                  <a:srgbClr val="0000FF"/>
                </a:solidFill>
              </a:rPr>
              <a:t>SimpleUrlHandlerMapping</a:t>
            </a:r>
            <a:r>
              <a:rPr lang="en-US" altLang="en-US" sz="1800" b="1" dirty="0" smtClean="0">
                <a:solidFill>
                  <a:srgbClr val="0000FF"/>
                </a:solidFill>
              </a:rPr>
              <a:t> class</a:t>
            </a:r>
            <a:r>
              <a:rPr lang="en-US" altLang="en-US" sz="1800" dirty="0" smtClean="0"/>
              <a:t>)</a:t>
            </a:r>
          </a:p>
          <a:p>
            <a:pPr eaLnBrk="1" hangingPunct="1"/>
            <a:endParaRPr lang="en-US" altLang="en-US" dirty="0" smtClean="0"/>
          </a:p>
          <a:p>
            <a:pPr eaLnBrk="1" hangingPunct="1"/>
            <a:endParaRPr lang="en-US" altLang="en-US" dirty="0" smtClean="0"/>
          </a:p>
          <a:p>
            <a:pPr eaLnBrk="1" hangingPunct="1"/>
            <a:r>
              <a:rPr lang="en-US" altLang="en-US" dirty="0" smtClean="0"/>
              <a:t>The default handler looks for a bean that has the URL as its name and gives it to </a:t>
            </a:r>
            <a:r>
              <a:rPr lang="en-US" altLang="en-US" dirty="0" err="1" smtClean="0"/>
              <a:t>DispatcherServlet</a:t>
            </a:r>
            <a:r>
              <a:rPr lang="en-US" altLang="en-US" dirty="0" smtClean="0"/>
              <a:t>.</a:t>
            </a:r>
          </a:p>
          <a:p>
            <a:pPr eaLnBrk="1" hangingPunct="1"/>
            <a:endParaRPr lang="en-US" altLang="en-US" dirty="0" smtClean="0"/>
          </a:p>
          <a:p>
            <a:pPr eaLnBrk="1" hangingPunct="1"/>
            <a:r>
              <a:rPr lang="en-US" altLang="en-US" dirty="0" err="1" smtClean="0"/>
              <a:t>DispatcherServlet</a:t>
            </a:r>
            <a:r>
              <a:rPr lang="en-US" altLang="en-US" dirty="0" smtClean="0"/>
              <a:t> looks for a </a:t>
            </a:r>
            <a:r>
              <a:rPr lang="en-US" altLang="en-US" b="1" dirty="0" smtClean="0"/>
              <a:t>view resolver</a:t>
            </a:r>
            <a:r>
              <a:rPr lang="en-US" altLang="en-US" dirty="0" smtClean="0"/>
              <a:t> to resolve the view name that it got from the </a:t>
            </a:r>
            <a:r>
              <a:rPr lang="en-US" altLang="en-US" dirty="0" err="1" smtClean="0"/>
              <a:t>ModelAndView</a:t>
            </a:r>
            <a:r>
              <a:rPr lang="en-US" altLang="en-US" dirty="0" smtClean="0"/>
              <a:t> object - </a:t>
            </a:r>
            <a:r>
              <a:rPr lang="en-US" altLang="en-US" sz="2200" dirty="0" smtClean="0"/>
              <a:t>(</a:t>
            </a:r>
            <a:r>
              <a:rPr lang="en-US" altLang="en-US" sz="2100" b="1" dirty="0" err="1" smtClean="0">
                <a:solidFill>
                  <a:srgbClr val="0000FF"/>
                </a:solidFill>
              </a:rPr>
              <a:t>InternalResourceViewResolver</a:t>
            </a:r>
            <a:r>
              <a:rPr lang="en-US" altLang="en-US" sz="2100" b="1" dirty="0" smtClean="0">
                <a:solidFill>
                  <a:srgbClr val="0000FF"/>
                </a:solidFill>
              </a:rPr>
              <a:t> class</a:t>
            </a:r>
            <a:r>
              <a:rPr lang="en-US" altLang="en-US" sz="2100" dirty="0" smtClean="0"/>
              <a:t>)</a:t>
            </a:r>
          </a:p>
          <a:p>
            <a:pPr eaLnBrk="1" hangingPunct="1">
              <a:buFont typeface="Arial" charset="0"/>
              <a:buNone/>
            </a:pPr>
            <a:endParaRPr lang="en-US" altLang="en-US" dirty="0" smtClean="0"/>
          </a:p>
        </p:txBody>
      </p:sp>
    </p:spTree>
    <p:extLst>
      <p:ext uri="{BB962C8B-B14F-4D97-AF65-F5344CB8AC3E}">
        <p14:creationId xmlns:p14="http://schemas.microsoft.com/office/powerpoint/2010/main" xmlns="" val="10356164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p:cNvSpPr>
          <p:nvPr>
            <p:ph type="title"/>
          </p:nvPr>
        </p:nvSpPr>
        <p:spPr/>
        <p:txBody>
          <a:bodyPr/>
          <a:lstStyle/>
          <a:p>
            <a:pPr eaLnBrk="1" hangingPunct="1"/>
            <a:r>
              <a:rPr lang="en-US" altLang="en-US" dirty="0" smtClean="0"/>
              <a:t>Context hierarchy in Spring Web MVC </a:t>
            </a:r>
          </a:p>
        </p:txBody>
      </p:sp>
      <p:sp>
        <p:nvSpPr>
          <p:cNvPr id="117763" name="Rectangle 3"/>
          <p:cNvSpPr>
            <a:spLocks noGrp="1"/>
          </p:cNvSpPr>
          <p:nvPr>
            <p:ph type="body" idx="1"/>
          </p:nvPr>
        </p:nvSpPr>
        <p:spPr/>
        <p:txBody>
          <a:bodyPr/>
          <a:lstStyle/>
          <a:p>
            <a:pPr eaLnBrk="1" hangingPunct="1">
              <a:buFont typeface="Arial" charset="0"/>
              <a:buNone/>
            </a:pPr>
            <a:r>
              <a:rPr lang="en-US" altLang="en-US" dirty="0" smtClean="0"/>
              <a:t> </a:t>
            </a:r>
          </a:p>
        </p:txBody>
      </p:sp>
      <p:pic>
        <p:nvPicPr>
          <p:cNvPr id="117764" name="Picture 4" descr="mvc-contexts"/>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33400" y="1047750"/>
            <a:ext cx="7315200" cy="5194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9942297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p:cNvSpPr>
          <p:nvPr>
            <p:ph type="title"/>
          </p:nvPr>
        </p:nvSpPr>
        <p:spPr/>
        <p:txBody>
          <a:bodyPr/>
          <a:lstStyle/>
          <a:p>
            <a:pPr eaLnBrk="1" hangingPunct="1"/>
            <a:r>
              <a:rPr lang="en-US" altLang="en-US" dirty="0" smtClean="0"/>
              <a:t>Controller(s) in Spring-MVC</a:t>
            </a:r>
          </a:p>
        </p:txBody>
      </p:sp>
      <p:sp>
        <p:nvSpPr>
          <p:cNvPr id="118787" name="Rectangle 3"/>
          <p:cNvSpPr>
            <a:spLocks noGrp="1"/>
          </p:cNvSpPr>
          <p:nvPr>
            <p:ph type="body" idx="1"/>
          </p:nvPr>
        </p:nvSpPr>
        <p:spPr/>
        <p:txBody>
          <a:bodyPr/>
          <a:lstStyle/>
          <a:p>
            <a:pPr eaLnBrk="1" hangingPunct="1"/>
            <a:r>
              <a:rPr lang="en-US" altLang="en-US" dirty="0" smtClean="0"/>
              <a:t>Spring's Web MVC framework is designed around a </a:t>
            </a:r>
            <a:r>
              <a:rPr lang="en-US" altLang="en-US" dirty="0" err="1" smtClean="0"/>
              <a:t>DispatcherServlet</a:t>
            </a:r>
            <a:r>
              <a:rPr lang="en-US" altLang="en-US" dirty="0" smtClean="0"/>
              <a:t> that dispatches requests to handlers (Controllers)</a:t>
            </a:r>
          </a:p>
          <a:p>
            <a:pPr eaLnBrk="1" hangingPunct="1">
              <a:buFont typeface="Arial" charset="0"/>
              <a:buNone/>
            </a:pPr>
            <a:endParaRPr lang="en-US" altLang="en-US" dirty="0" smtClean="0"/>
          </a:p>
          <a:p>
            <a:pPr eaLnBrk="1" hangingPunct="1"/>
            <a:r>
              <a:rPr lang="en-US" altLang="en-US" dirty="0" smtClean="0"/>
              <a:t>The default handler is a very simple</a:t>
            </a:r>
            <a:r>
              <a:rPr lang="en-US" altLang="en-US" b="1" dirty="0" smtClean="0">
                <a:solidFill>
                  <a:srgbClr val="0000FF"/>
                </a:solidFill>
              </a:rPr>
              <a:t> Controller</a:t>
            </a:r>
            <a:r>
              <a:rPr lang="en-US" altLang="en-US" dirty="0" smtClean="0">
                <a:solidFill>
                  <a:srgbClr val="0000FF"/>
                </a:solidFill>
              </a:rPr>
              <a:t> </a:t>
            </a:r>
            <a:r>
              <a:rPr lang="en-US" altLang="en-US" dirty="0" smtClean="0"/>
              <a:t>interface, just </a:t>
            </a:r>
            <a:r>
              <a:rPr lang="en-US" altLang="en-US" dirty="0" err="1" smtClean="0"/>
              <a:t>offeringthe</a:t>
            </a:r>
            <a:r>
              <a:rPr lang="en-US" altLang="en-US" dirty="0" smtClean="0"/>
              <a:t> below method :  </a:t>
            </a:r>
          </a:p>
          <a:p>
            <a:pPr lvl="1" eaLnBrk="1" hangingPunct="1">
              <a:buFont typeface="Arial" charset="0"/>
              <a:buNone/>
            </a:pPr>
            <a:r>
              <a:rPr lang="en-US" altLang="en-US" sz="1800" dirty="0" smtClean="0"/>
              <a:t> </a:t>
            </a:r>
            <a:r>
              <a:rPr lang="en-US" altLang="en-US" sz="1800" dirty="0" err="1" smtClean="0">
                <a:solidFill>
                  <a:srgbClr val="0000FF"/>
                </a:solidFill>
              </a:rPr>
              <a:t>ModelAndView</a:t>
            </a:r>
            <a:r>
              <a:rPr lang="en-US" altLang="en-US" sz="1800" dirty="0" smtClean="0">
                <a:solidFill>
                  <a:srgbClr val="0000FF"/>
                </a:solidFill>
              </a:rPr>
              <a:t> </a:t>
            </a:r>
            <a:r>
              <a:rPr lang="en-US" altLang="en-US" sz="1800" b="1" dirty="0" err="1" smtClean="0">
                <a:solidFill>
                  <a:srgbClr val="0000FF"/>
                </a:solidFill>
              </a:rPr>
              <a:t>handleRequest</a:t>
            </a:r>
            <a:r>
              <a:rPr lang="en-US" altLang="en-US" sz="1800" dirty="0" smtClean="0">
                <a:solidFill>
                  <a:srgbClr val="0000FF"/>
                </a:solidFill>
              </a:rPr>
              <a:t>(</a:t>
            </a:r>
            <a:r>
              <a:rPr lang="en-US" altLang="en-US" sz="1800" dirty="0" err="1" smtClean="0">
                <a:solidFill>
                  <a:srgbClr val="0000FF"/>
                </a:solidFill>
              </a:rPr>
              <a:t>request,response</a:t>
            </a:r>
            <a:r>
              <a:rPr lang="en-US" altLang="en-US" sz="1800" dirty="0" smtClean="0">
                <a:solidFill>
                  <a:srgbClr val="0000FF"/>
                </a:solidFill>
              </a:rPr>
              <a:t>)</a:t>
            </a:r>
          </a:p>
          <a:p>
            <a:pPr lvl="1" eaLnBrk="1" hangingPunct="1">
              <a:buFont typeface="Arial" charset="0"/>
              <a:buNone/>
            </a:pPr>
            <a:endParaRPr lang="en-US" altLang="en-US" sz="1800" dirty="0" smtClean="0">
              <a:solidFill>
                <a:srgbClr val="0000FF"/>
              </a:solidFill>
            </a:endParaRPr>
          </a:p>
          <a:p>
            <a:pPr eaLnBrk="1" hangingPunct="1"/>
            <a:r>
              <a:rPr lang="en-US" altLang="en-US" dirty="0" smtClean="0"/>
              <a:t>Application Controllers are typically sub-classes of the included implementation hierarchy, consisting of:</a:t>
            </a:r>
          </a:p>
          <a:p>
            <a:pPr lvl="1" eaLnBrk="1" hangingPunct="1"/>
            <a:r>
              <a:rPr lang="en-US" altLang="en-US" sz="1800" b="1" dirty="0" err="1" smtClean="0"/>
              <a:t>AbstractController</a:t>
            </a:r>
            <a:endParaRPr lang="en-US" altLang="en-US" sz="1800" b="1" dirty="0" smtClean="0"/>
          </a:p>
          <a:p>
            <a:pPr lvl="1" eaLnBrk="1" hangingPunct="1"/>
            <a:r>
              <a:rPr lang="en-US" altLang="en-US" sz="1800" b="1" dirty="0" err="1" smtClean="0"/>
              <a:t>AbstractCommandController</a:t>
            </a:r>
            <a:r>
              <a:rPr lang="en-US" altLang="en-US" sz="1800" b="1" dirty="0" smtClean="0"/>
              <a:t> </a:t>
            </a:r>
          </a:p>
          <a:p>
            <a:pPr lvl="1" eaLnBrk="1" hangingPunct="1"/>
            <a:r>
              <a:rPr lang="en-US" altLang="en-US" sz="1800" b="1" dirty="0" err="1" smtClean="0"/>
              <a:t>SimpleFormController</a:t>
            </a:r>
            <a:r>
              <a:rPr lang="en-US" altLang="en-US" sz="1800" b="1" dirty="0" smtClean="0"/>
              <a:t> </a:t>
            </a:r>
          </a:p>
        </p:txBody>
      </p:sp>
    </p:spTree>
    <p:extLst>
      <p:ext uri="{BB962C8B-B14F-4D97-AF65-F5344CB8AC3E}">
        <p14:creationId xmlns:p14="http://schemas.microsoft.com/office/powerpoint/2010/main" xmlns="" val="25188606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9810" name="Rectangle 2"/>
          <p:cNvSpPr>
            <a:spLocks noGrp="1"/>
          </p:cNvSpPr>
          <p:nvPr>
            <p:ph type="title"/>
          </p:nvPr>
        </p:nvSpPr>
        <p:spPr/>
        <p:txBody>
          <a:bodyPr/>
          <a:lstStyle/>
          <a:p>
            <a:pPr eaLnBrk="1" hangingPunct="1"/>
            <a:r>
              <a:rPr lang="en-US" altLang="en-US" dirty="0" smtClean="0"/>
              <a:t>Command controllers </a:t>
            </a:r>
          </a:p>
        </p:txBody>
      </p:sp>
      <p:sp>
        <p:nvSpPr>
          <p:cNvPr id="119811" name="Rectangle 3"/>
          <p:cNvSpPr>
            <a:spLocks noGrp="1"/>
          </p:cNvSpPr>
          <p:nvPr>
            <p:ph type="body" idx="1"/>
          </p:nvPr>
        </p:nvSpPr>
        <p:spPr/>
        <p:txBody>
          <a:bodyPr/>
          <a:lstStyle/>
          <a:p>
            <a:pPr eaLnBrk="1" hangingPunct="1"/>
            <a:r>
              <a:rPr lang="en-US" altLang="en-US" dirty="0" smtClean="0"/>
              <a:t>Spring's </a:t>
            </a:r>
            <a:r>
              <a:rPr lang="en-US" altLang="en-US" i="1" dirty="0" smtClean="0"/>
              <a:t>command controllers</a:t>
            </a:r>
            <a:r>
              <a:rPr lang="en-US" altLang="en-US" dirty="0" smtClean="0"/>
              <a:t> are a fundamental part of the Spring Web MVC package. </a:t>
            </a:r>
          </a:p>
          <a:p>
            <a:pPr eaLnBrk="1" hangingPunct="1"/>
            <a:endParaRPr lang="en-US" altLang="en-US" b="1" dirty="0" smtClean="0"/>
          </a:p>
          <a:p>
            <a:pPr eaLnBrk="1" hangingPunct="1"/>
            <a:r>
              <a:rPr lang="en-US" altLang="en-US" b="1" dirty="0" smtClean="0"/>
              <a:t>Command controllers</a:t>
            </a:r>
            <a:r>
              <a:rPr lang="en-US" altLang="en-US" dirty="0" smtClean="0"/>
              <a:t> provide a way to interact with data objects and dynamically bind parameters from the </a:t>
            </a:r>
            <a:r>
              <a:rPr lang="en-US" altLang="en-US" dirty="0" err="1" smtClean="0"/>
              <a:t>HttpServletRequest</a:t>
            </a:r>
            <a:r>
              <a:rPr lang="en-US" altLang="en-US" dirty="0" smtClean="0"/>
              <a:t> to the data object specified. </a:t>
            </a:r>
          </a:p>
          <a:p>
            <a:pPr lvl="1" eaLnBrk="1" hangingPunct="1"/>
            <a:r>
              <a:rPr lang="en-US" altLang="en-US" sz="1800" dirty="0" smtClean="0"/>
              <a:t>They perform a somewhat similar role to the Struts </a:t>
            </a:r>
            <a:r>
              <a:rPr lang="en-US" altLang="en-US" sz="1800" b="1" dirty="0" err="1" smtClean="0"/>
              <a:t>ActionForm</a:t>
            </a:r>
            <a:r>
              <a:rPr lang="en-US" altLang="en-US" sz="1800" dirty="0" smtClean="0"/>
              <a:t>, but in Spring, your data objects don't have to implement a framework-specific interface. </a:t>
            </a:r>
          </a:p>
          <a:p>
            <a:pPr eaLnBrk="1" hangingPunct="1"/>
            <a:endParaRPr lang="en-US" altLang="en-US" dirty="0" smtClean="0"/>
          </a:p>
          <a:p>
            <a:pPr eaLnBrk="1" hangingPunct="1"/>
            <a:r>
              <a:rPr lang="en-US" altLang="en-US" dirty="0" smtClean="0"/>
              <a:t>Built-in Classes:</a:t>
            </a:r>
          </a:p>
          <a:p>
            <a:pPr lvl="1" eaLnBrk="1" hangingPunct="1"/>
            <a:r>
              <a:rPr lang="en-US" altLang="en-US" sz="1800" b="1" dirty="0" err="1" smtClean="0"/>
              <a:t>AbstractCommandController</a:t>
            </a:r>
            <a:endParaRPr lang="en-US" altLang="en-US" sz="1800" b="1" dirty="0" smtClean="0"/>
          </a:p>
          <a:p>
            <a:pPr lvl="1" eaLnBrk="1" hangingPunct="1"/>
            <a:r>
              <a:rPr lang="en-US" altLang="en-US" sz="1800" b="1" dirty="0" err="1" smtClean="0"/>
              <a:t>AbstractFormController</a:t>
            </a:r>
            <a:endParaRPr lang="en-US" altLang="en-US" sz="1800" b="1" dirty="0" smtClean="0"/>
          </a:p>
          <a:p>
            <a:pPr lvl="1" eaLnBrk="1" hangingPunct="1"/>
            <a:r>
              <a:rPr lang="en-US" altLang="en-US" sz="1800" b="1" dirty="0" err="1" smtClean="0"/>
              <a:t>SimpleFormController</a:t>
            </a:r>
            <a:endParaRPr lang="en-US" altLang="en-US" sz="1800" b="1" dirty="0" smtClean="0"/>
          </a:p>
          <a:p>
            <a:pPr lvl="1" eaLnBrk="1" hangingPunct="1"/>
            <a:r>
              <a:rPr lang="en-US" altLang="en-US" sz="1800" b="1" dirty="0" err="1" smtClean="0"/>
              <a:t>AbstractWizardFormController</a:t>
            </a:r>
            <a:endParaRPr lang="en-US" altLang="en-US" sz="1800" b="1" dirty="0" smtClean="0"/>
          </a:p>
          <a:p>
            <a:pPr lvl="1" eaLnBrk="1" hangingPunct="1"/>
            <a:endParaRPr lang="en-US" altLang="en-US" sz="1800" b="1" dirty="0" smtClean="0"/>
          </a:p>
          <a:p>
            <a:pPr lvl="1" eaLnBrk="1" hangingPunct="1"/>
            <a:endParaRPr lang="en-US" altLang="en-US" sz="1800" b="1" dirty="0" smtClean="0"/>
          </a:p>
          <a:p>
            <a:pPr lvl="1" eaLnBrk="1" hangingPunct="1"/>
            <a:endParaRPr lang="en-US" altLang="en-US" sz="1800" b="1" dirty="0" smtClean="0"/>
          </a:p>
        </p:txBody>
      </p:sp>
    </p:spTree>
    <p:extLst>
      <p:ext uri="{BB962C8B-B14F-4D97-AF65-F5344CB8AC3E}">
        <p14:creationId xmlns:p14="http://schemas.microsoft.com/office/powerpoint/2010/main" xmlns="" val="232929697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0834" name="Rectangle 2"/>
          <p:cNvSpPr>
            <a:spLocks noGrp="1"/>
          </p:cNvSpPr>
          <p:nvPr>
            <p:ph type="title"/>
          </p:nvPr>
        </p:nvSpPr>
        <p:spPr/>
        <p:txBody>
          <a:bodyPr/>
          <a:lstStyle/>
          <a:p>
            <a:pPr eaLnBrk="1" hangingPunct="1"/>
            <a:r>
              <a:rPr lang="en-US" altLang="en-US" dirty="0" smtClean="0"/>
              <a:t>Command controllers (Contd.).</a:t>
            </a:r>
          </a:p>
        </p:txBody>
      </p:sp>
      <p:sp>
        <p:nvSpPr>
          <p:cNvPr id="120835" name="Rectangle 3"/>
          <p:cNvSpPr>
            <a:spLocks noGrp="1"/>
          </p:cNvSpPr>
          <p:nvPr>
            <p:ph type="body" idx="1"/>
          </p:nvPr>
        </p:nvSpPr>
        <p:spPr/>
        <p:txBody>
          <a:bodyPr/>
          <a:lstStyle/>
          <a:p>
            <a:pPr eaLnBrk="1" hangingPunct="1"/>
            <a:r>
              <a:rPr lang="en-US" altLang="en-US" dirty="0" err="1" smtClean="0"/>
              <a:t>AbstractController</a:t>
            </a:r>
            <a:endParaRPr lang="en-US" altLang="en-US" dirty="0" smtClean="0"/>
          </a:p>
          <a:p>
            <a:pPr lvl="1" eaLnBrk="1" hangingPunct="1"/>
            <a:r>
              <a:rPr lang="en-US" altLang="en-US" sz="1800" dirty="0" err="1" smtClean="0"/>
              <a:t>BaseCommandController</a:t>
            </a:r>
            <a:endParaRPr lang="en-US" altLang="en-US" sz="1800" dirty="0" smtClean="0"/>
          </a:p>
          <a:p>
            <a:pPr lvl="2" eaLnBrk="1" hangingPunct="1"/>
            <a:r>
              <a:rPr lang="en-US" altLang="en-US" dirty="0" smtClean="0"/>
              <a:t> </a:t>
            </a:r>
            <a:r>
              <a:rPr lang="en-US" altLang="en-US" dirty="0" err="1" smtClean="0"/>
              <a:t>AbstractCommandController</a:t>
            </a:r>
            <a:endParaRPr lang="en-US" altLang="en-US" dirty="0" smtClean="0"/>
          </a:p>
          <a:p>
            <a:pPr lvl="2" eaLnBrk="1" hangingPunct="1"/>
            <a:r>
              <a:rPr lang="en-US" altLang="en-US" dirty="0" smtClean="0"/>
              <a:t> </a:t>
            </a:r>
            <a:r>
              <a:rPr lang="en-US" altLang="en-US" dirty="0" err="1" smtClean="0"/>
              <a:t>AbstractFormController</a:t>
            </a:r>
            <a:endParaRPr lang="en-US" altLang="en-US" dirty="0" smtClean="0"/>
          </a:p>
          <a:p>
            <a:pPr lvl="1" eaLnBrk="1" hangingPunct="1"/>
            <a:r>
              <a:rPr lang="en-US" altLang="en-US" sz="1800" dirty="0" err="1" smtClean="0"/>
              <a:t>SimpleFormController</a:t>
            </a:r>
            <a:endParaRPr lang="en-US" altLang="en-US" sz="1800" dirty="0" smtClean="0"/>
          </a:p>
          <a:p>
            <a:pPr lvl="1" eaLnBrk="1" hangingPunct="1"/>
            <a:r>
              <a:rPr lang="en-US" altLang="en-US" sz="1800" dirty="0" err="1" smtClean="0"/>
              <a:t>AbstractWizardController</a:t>
            </a:r>
            <a:endParaRPr lang="en-US" altLang="en-US" sz="1800" dirty="0" smtClean="0"/>
          </a:p>
          <a:p>
            <a:pPr lvl="1" eaLnBrk="1" hangingPunct="1"/>
            <a:r>
              <a:rPr lang="en-US" altLang="en-US" sz="1800" dirty="0" smtClean="0"/>
              <a:t> </a:t>
            </a:r>
            <a:r>
              <a:rPr lang="en-US" altLang="en-US" sz="1800" dirty="0" err="1" smtClean="0"/>
              <a:t>MultiActionController</a:t>
            </a:r>
            <a:endParaRPr lang="en-US" altLang="en-US" sz="1800" dirty="0" smtClean="0"/>
          </a:p>
          <a:p>
            <a:pPr lvl="1" eaLnBrk="1" hangingPunct="1"/>
            <a:r>
              <a:rPr lang="en-US" altLang="en-US" sz="1800" dirty="0" smtClean="0"/>
              <a:t> </a:t>
            </a:r>
            <a:r>
              <a:rPr lang="en-US" altLang="en-US" sz="1800" dirty="0" err="1" smtClean="0"/>
              <a:t>ParameterizableViewController</a:t>
            </a:r>
            <a:endParaRPr lang="en-US" altLang="en-US" sz="1800" dirty="0" smtClean="0"/>
          </a:p>
        </p:txBody>
      </p:sp>
    </p:spTree>
    <p:extLst>
      <p:ext uri="{BB962C8B-B14F-4D97-AF65-F5344CB8AC3E}">
        <p14:creationId xmlns:p14="http://schemas.microsoft.com/office/powerpoint/2010/main" xmlns="" val="99183586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ctrTitle"/>
          </p:nvPr>
        </p:nvSpPr>
        <p:spPr>
          <a:xfrm>
            <a:off x="121920" y="145522"/>
            <a:ext cx="8528231" cy="554400"/>
          </a:xfrm>
        </p:spPr>
        <p:txBody>
          <a:bodyPr/>
          <a:lstStyle/>
          <a:p>
            <a:r>
              <a:rPr lang="en-IN" dirty="0" smtClean="0"/>
              <a:t>Agenda</a:t>
            </a:r>
            <a:endParaRPr lang="en-IN" dirty="0"/>
          </a:p>
        </p:txBody>
      </p:sp>
      <p:sp>
        <p:nvSpPr>
          <p:cNvPr id="16" name="Text Placeholder 14"/>
          <p:cNvSpPr>
            <a:spLocks noGrp="1"/>
          </p:cNvSpPr>
          <p:nvPr>
            <p:ph type="body" sz="quarter" idx="11"/>
          </p:nvPr>
        </p:nvSpPr>
        <p:spPr>
          <a:xfrm>
            <a:off x="1008201" y="1807631"/>
            <a:ext cx="7010400" cy="652462"/>
          </a:xfrm>
        </p:spPr>
        <p:txBody>
          <a:bodyPr/>
          <a:lstStyle/>
          <a:p>
            <a:r>
              <a:rPr lang="en-US" dirty="0" smtClean="0">
                <a:solidFill>
                  <a:schemeClr val="tx1"/>
                </a:solidFill>
                <a:latin typeface="+mj-lt"/>
              </a:rPr>
              <a:t>Spring MVC</a:t>
            </a:r>
          </a:p>
          <a:p>
            <a:endParaRPr lang="en-IN" dirty="0">
              <a:latin typeface="+mj-lt"/>
            </a:endParaRPr>
          </a:p>
        </p:txBody>
      </p:sp>
      <p:sp>
        <p:nvSpPr>
          <p:cNvPr id="17" name="Rectangle 16"/>
          <p:cNvSpPr/>
          <p:nvPr/>
        </p:nvSpPr>
        <p:spPr>
          <a:xfrm>
            <a:off x="461695" y="1687231"/>
            <a:ext cx="317512" cy="82549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mj-lt"/>
              </a:rPr>
              <a:t>1</a:t>
            </a:r>
          </a:p>
        </p:txBody>
      </p:sp>
      <p:sp>
        <p:nvSpPr>
          <p:cNvPr id="18" name="Text Placeholder 14"/>
          <p:cNvSpPr>
            <a:spLocks noGrp="1"/>
          </p:cNvSpPr>
          <p:nvPr>
            <p:ph type="body" sz="quarter" idx="11"/>
          </p:nvPr>
        </p:nvSpPr>
        <p:spPr>
          <a:xfrm>
            <a:off x="1023441" y="2767751"/>
            <a:ext cx="7010400" cy="652462"/>
          </a:xfrm>
        </p:spPr>
        <p:txBody>
          <a:bodyPr/>
          <a:lstStyle/>
          <a:p>
            <a:r>
              <a:rPr lang="en-US" dirty="0" smtClean="0">
                <a:solidFill>
                  <a:schemeClr val="tx1"/>
                </a:solidFill>
                <a:latin typeface="+mj-lt"/>
              </a:rPr>
              <a:t>Spring Database Interaction </a:t>
            </a:r>
          </a:p>
          <a:p>
            <a:endParaRPr lang="en-IN" dirty="0">
              <a:latin typeface="+mj-lt"/>
            </a:endParaRPr>
          </a:p>
        </p:txBody>
      </p:sp>
      <p:sp>
        <p:nvSpPr>
          <p:cNvPr id="20" name="Rectangle 19"/>
          <p:cNvSpPr/>
          <p:nvPr/>
        </p:nvSpPr>
        <p:spPr>
          <a:xfrm>
            <a:off x="476935" y="2647351"/>
            <a:ext cx="317512" cy="82549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mj-lt"/>
              </a:rPr>
              <a:t>2</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1858" name="Rectangle 2"/>
          <p:cNvSpPr>
            <a:spLocks noGrp="1"/>
          </p:cNvSpPr>
          <p:nvPr>
            <p:ph type="title"/>
          </p:nvPr>
        </p:nvSpPr>
        <p:spPr/>
        <p:txBody>
          <a:bodyPr/>
          <a:lstStyle/>
          <a:p>
            <a:pPr eaLnBrk="1" hangingPunct="1"/>
            <a:r>
              <a:rPr lang="en-US" altLang="en-US" dirty="0" smtClean="0"/>
              <a:t>Handler Mapping</a:t>
            </a:r>
          </a:p>
        </p:txBody>
      </p:sp>
      <p:sp>
        <p:nvSpPr>
          <p:cNvPr id="121859" name="Rectangle 3"/>
          <p:cNvSpPr>
            <a:spLocks noGrp="1"/>
          </p:cNvSpPr>
          <p:nvPr>
            <p:ph type="body" idx="1"/>
          </p:nvPr>
        </p:nvSpPr>
        <p:spPr/>
        <p:txBody>
          <a:bodyPr>
            <a:normAutofit lnSpcReduction="10000"/>
          </a:bodyPr>
          <a:lstStyle/>
          <a:p>
            <a:pPr eaLnBrk="1" hangingPunct="1"/>
            <a:r>
              <a:rPr lang="en-US" altLang="en-US" dirty="0" smtClean="0"/>
              <a:t>Using a handler mapping you can map incoming web requests to appropriate handlers </a:t>
            </a:r>
          </a:p>
          <a:p>
            <a:pPr eaLnBrk="1" hangingPunct="1"/>
            <a:endParaRPr lang="en-US" altLang="en-US" dirty="0" smtClean="0"/>
          </a:p>
          <a:p>
            <a:pPr eaLnBrk="1" hangingPunct="1"/>
            <a:r>
              <a:rPr lang="en-US" altLang="en-US" dirty="0" smtClean="0"/>
              <a:t>When a request comes in, the </a:t>
            </a:r>
            <a:r>
              <a:rPr lang="en-US" altLang="en-US" dirty="0" err="1" smtClean="0"/>
              <a:t>DispatcherServlet</a:t>
            </a:r>
            <a:r>
              <a:rPr lang="en-US" altLang="en-US" dirty="0" smtClean="0"/>
              <a:t> will hand it over to the handler mapping</a:t>
            </a:r>
          </a:p>
          <a:p>
            <a:pPr eaLnBrk="1" hangingPunct="1"/>
            <a:endParaRPr lang="en-US" altLang="en-US" dirty="0" smtClean="0"/>
          </a:p>
          <a:p>
            <a:pPr eaLnBrk="1" hangingPunct="1"/>
            <a:r>
              <a:rPr lang="en-US" altLang="en-US" dirty="0" smtClean="0"/>
              <a:t> It lets the </a:t>
            </a:r>
            <a:r>
              <a:rPr lang="en-US" altLang="en-US" b="1" dirty="0" err="1" smtClean="0"/>
              <a:t>HandlerMapping</a:t>
            </a:r>
            <a:r>
              <a:rPr lang="en-US" altLang="en-US" dirty="0" smtClean="0"/>
              <a:t> inspect the request and come up with an appropriate </a:t>
            </a:r>
            <a:r>
              <a:rPr lang="en-US" altLang="en-US" b="1" dirty="0" err="1" smtClean="0"/>
              <a:t>HandlerExecutionChain</a:t>
            </a:r>
            <a:r>
              <a:rPr lang="en-US" altLang="en-US" dirty="0" smtClean="0"/>
              <a:t>. </a:t>
            </a:r>
          </a:p>
          <a:p>
            <a:pPr eaLnBrk="1" hangingPunct="1"/>
            <a:endParaRPr lang="en-US" altLang="en-US" dirty="0" smtClean="0"/>
          </a:p>
          <a:p>
            <a:pPr eaLnBrk="1" hangingPunct="1"/>
            <a:r>
              <a:rPr lang="en-US" altLang="en-US" dirty="0" smtClean="0"/>
              <a:t>Then the </a:t>
            </a:r>
            <a:r>
              <a:rPr lang="en-US" altLang="en-US" dirty="0" err="1" smtClean="0"/>
              <a:t>DispatcherServlet</a:t>
            </a:r>
            <a:r>
              <a:rPr lang="en-US" altLang="en-US" dirty="0" smtClean="0"/>
              <a:t> will execute the handler and interceptors in the chain (if any). </a:t>
            </a:r>
          </a:p>
          <a:p>
            <a:pPr eaLnBrk="1" hangingPunct="1"/>
            <a:endParaRPr lang="en-US" altLang="en-US" dirty="0" smtClean="0"/>
          </a:p>
          <a:p>
            <a:pPr eaLnBrk="1" hangingPunct="1"/>
            <a:r>
              <a:rPr lang="en-US" altLang="en-US" dirty="0" smtClean="0"/>
              <a:t>There are some handler mappings you can use out of the box:</a:t>
            </a:r>
          </a:p>
          <a:p>
            <a:pPr lvl="1" eaLnBrk="1" hangingPunct="1"/>
            <a:r>
              <a:rPr lang="en-US" altLang="en-US" sz="1800" dirty="0" smtClean="0"/>
              <a:t> </a:t>
            </a:r>
            <a:r>
              <a:rPr lang="en-US" altLang="en-US" sz="1800" b="1" dirty="0" err="1" smtClean="0">
                <a:solidFill>
                  <a:srgbClr val="0000FF"/>
                </a:solidFill>
              </a:rPr>
              <a:t>SimpleUrlHandlerMapping</a:t>
            </a:r>
            <a:r>
              <a:rPr lang="en-US" altLang="en-US" sz="1800" b="1" dirty="0" smtClean="0">
                <a:solidFill>
                  <a:srgbClr val="0000FF"/>
                </a:solidFill>
              </a:rPr>
              <a:t> </a:t>
            </a:r>
          </a:p>
          <a:p>
            <a:pPr lvl="1" eaLnBrk="1" hangingPunct="1"/>
            <a:r>
              <a:rPr lang="en-US" altLang="en-US" sz="1800" b="1" dirty="0" smtClean="0">
                <a:solidFill>
                  <a:srgbClr val="0000FF"/>
                </a:solidFill>
              </a:rPr>
              <a:t> </a:t>
            </a:r>
            <a:r>
              <a:rPr lang="en-US" altLang="en-US" sz="1800" b="1" dirty="0" err="1" smtClean="0">
                <a:solidFill>
                  <a:srgbClr val="0000FF"/>
                </a:solidFill>
              </a:rPr>
              <a:t>BeanNameUrlHandlerMapping</a:t>
            </a:r>
            <a:r>
              <a:rPr lang="en-US" altLang="en-US" sz="1800" b="1" dirty="0" smtClean="0">
                <a:solidFill>
                  <a:srgbClr val="0000FF"/>
                </a:solidFill>
              </a:rPr>
              <a:t>  (default)</a:t>
            </a:r>
          </a:p>
        </p:txBody>
      </p:sp>
    </p:spTree>
    <p:extLst>
      <p:ext uri="{BB962C8B-B14F-4D97-AF65-F5344CB8AC3E}">
        <p14:creationId xmlns:p14="http://schemas.microsoft.com/office/powerpoint/2010/main" xmlns="" val="6954812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882" name="Rectangle 2"/>
          <p:cNvSpPr>
            <a:spLocks noGrp="1"/>
          </p:cNvSpPr>
          <p:nvPr>
            <p:ph type="title"/>
          </p:nvPr>
        </p:nvSpPr>
        <p:spPr/>
        <p:txBody>
          <a:bodyPr/>
          <a:lstStyle/>
          <a:p>
            <a:pPr eaLnBrk="1" hangingPunct="1"/>
            <a:endParaRPr lang="en-US" altLang="en-US" smtClean="0"/>
          </a:p>
        </p:txBody>
      </p:sp>
      <p:sp>
        <p:nvSpPr>
          <p:cNvPr id="122883" name="Rectangle 3"/>
          <p:cNvSpPr>
            <a:spLocks noGrp="1"/>
          </p:cNvSpPr>
          <p:nvPr>
            <p:ph type="body" idx="1"/>
          </p:nvPr>
        </p:nvSpPr>
        <p:spPr/>
        <p:txBody>
          <a:bodyPr/>
          <a:lstStyle/>
          <a:p>
            <a:pPr eaLnBrk="1" hangingPunct="1"/>
            <a:endParaRPr lang="en-US" altLang="en-US" smtClean="0"/>
          </a:p>
        </p:txBody>
      </p:sp>
    </p:spTree>
    <p:extLst>
      <p:ext uri="{BB962C8B-B14F-4D97-AF65-F5344CB8AC3E}">
        <p14:creationId xmlns:p14="http://schemas.microsoft.com/office/powerpoint/2010/main" xmlns="" val="144870497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906" name="Rectangle 2"/>
          <p:cNvSpPr>
            <a:spLocks noGrp="1"/>
          </p:cNvSpPr>
          <p:nvPr>
            <p:ph type="title"/>
          </p:nvPr>
        </p:nvSpPr>
        <p:spPr/>
        <p:txBody>
          <a:bodyPr/>
          <a:lstStyle/>
          <a:p>
            <a:pPr eaLnBrk="1" hangingPunct="1"/>
            <a:endParaRPr lang="en-US" altLang="en-US" smtClean="0"/>
          </a:p>
        </p:txBody>
      </p:sp>
      <p:sp>
        <p:nvSpPr>
          <p:cNvPr id="123907" name="Rectangle 3"/>
          <p:cNvSpPr>
            <a:spLocks noGrp="1"/>
          </p:cNvSpPr>
          <p:nvPr>
            <p:ph type="body" idx="1"/>
          </p:nvPr>
        </p:nvSpPr>
        <p:spPr/>
        <p:txBody>
          <a:bodyPr/>
          <a:lstStyle/>
          <a:p>
            <a:pPr eaLnBrk="1" hangingPunct="1"/>
            <a:endParaRPr lang="en-US" altLang="en-US" smtClean="0"/>
          </a:p>
        </p:txBody>
      </p:sp>
    </p:spTree>
    <p:extLst>
      <p:ext uri="{BB962C8B-B14F-4D97-AF65-F5344CB8AC3E}">
        <p14:creationId xmlns:p14="http://schemas.microsoft.com/office/powerpoint/2010/main" xmlns="" val="60766707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930" name="Rectangle 2"/>
          <p:cNvSpPr>
            <a:spLocks noGrp="1"/>
          </p:cNvSpPr>
          <p:nvPr>
            <p:ph type="title"/>
          </p:nvPr>
        </p:nvSpPr>
        <p:spPr/>
        <p:txBody>
          <a:bodyPr/>
          <a:lstStyle/>
          <a:p>
            <a:pPr eaLnBrk="1" hangingPunct="1"/>
            <a:endParaRPr lang="en-US" altLang="en-US" smtClean="0"/>
          </a:p>
        </p:txBody>
      </p:sp>
      <p:sp>
        <p:nvSpPr>
          <p:cNvPr id="124931" name="Rectangle 3"/>
          <p:cNvSpPr>
            <a:spLocks noGrp="1"/>
          </p:cNvSpPr>
          <p:nvPr>
            <p:ph type="body" idx="1"/>
          </p:nvPr>
        </p:nvSpPr>
        <p:spPr/>
        <p:txBody>
          <a:bodyPr/>
          <a:lstStyle/>
          <a:p>
            <a:pPr eaLnBrk="1" hangingPunct="1"/>
            <a:endParaRPr lang="en-US" altLang="en-US" smtClean="0"/>
          </a:p>
        </p:txBody>
      </p:sp>
    </p:spTree>
    <p:extLst>
      <p:ext uri="{BB962C8B-B14F-4D97-AF65-F5344CB8AC3E}">
        <p14:creationId xmlns:p14="http://schemas.microsoft.com/office/powerpoint/2010/main" xmlns="" val="184239478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954" name="Rectangle 2"/>
          <p:cNvSpPr>
            <a:spLocks noGrp="1"/>
          </p:cNvSpPr>
          <p:nvPr>
            <p:ph type="title"/>
          </p:nvPr>
        </p:nvSpPr>
        <p:spPr/>
        <p:txBody>
          <a:bodyPr/>
          <a:lstStyle/>
          <a:p>
            <a:pPr eaLnBrk="1" hangingPunct="1"/>
            <a:r>
              <a:rPr lang="en-US" altLang="en-US" dirty="0" smtClean="0"/>
              <a:t>Intercepting requests </a:t>
            </a:r>
          </a:p>
        </p:txBody>
      </p:sp>
      <p:sp>
        <p:nvSpPr>
          <p:cNvPr id="125955" name="Rectangle 3"/>
          <p:cNvSpPr>
            <a:spLocks noGrp="1"/>
          </p:cNvSpPr>
          <p:nvPr>
            <p:ph type="body" idx="1"/>
          </p:nvPr>
        </p:nvSpPr>
        <p:spPr/>
        <p:txBody>
          <a:bodyPr>
            <a:normAutofit/>
          </a:bodyPr>
          <a:lstStyle/>
          <a:p>
            <a:pPr eaLnBrk="1" hangingPunct="1"/>
            <a:r>
              <a:rPr lang="en-US" altLang="en-US" dirty="0" smtClean="0"/>
              <a:t>Spring's handler mapping mechanism has the notion of handler interceptors</a:t>
            </a:r>
          </a:p>
          <a:p>
            <a:pPr eaLnBrk="1" hangingPunct="1"/>
            <a:r>
              <a:rPr lang="en-US" altLang="en-US" dirty="0" smtClean="0"/>
              <a:t>Interceptors located in the handler mapping must implement </a:t>
            </a:r>
            <a:r>
              <a:rPr lang="en-US" altLang="en-US" b="1" dirty="0" err="1" smtClean="0"/>
              <a:t>HandlerInterceptor</a:t>
            </a:r>
            <a:r>
              <a:rPr lang="en-US" altLang="en-US" dirty="0" smtClean="0"/>
              <a:t> from the </a:t>
            </a:r>
            <a:r>
              <a:rPr lang="en-US" altLang="en-US" dirty="0" err="1" smtClean="0"/>
              <a:t>org.springframework.web.servlet</a:t>
            </a:r>
            <a:r>
              <a:rPr lang="en-US" altLang="en-US" dirty="0" smtClean="0"/>
              <a:t> package. </a:t>
            </a:r>
          </a:p>
          <a:p>
            <a:pPr eaLnBrk="1" hangingPunct="1"/>
            <a:r>
              <a:rPr lang="en-US" altLang="en-US" dirty="0" smtClean="0"/>
              <a:t>This interface defines three methods:</a:t>
            </a:r>
          </a:p>
          <a:p>
            <a:pPr lvl="1" eaLnBrk="1" hangingPunct="1"/>
            <a:r>
              <a:rPr lang="en-US" altLang="en-US" sz="1800" b="1" dirty="0" err="1" smtClean="0"/>
              <a:t>boolean</a:t>
            </a:r>
            <a:r>
              <a:rPr lang="en-US" altLang="en-US" sz="1800" dirty="0" smtClean="0"/>
              <a:t> </a:t>
            </a:r>
            <a:r>
              <a:rPr lang="en-US" altLang="en-US" sz="1800" dirty="0" err="1" smtClean="0"/>
              <a:t>preHandle</a:t>
            </a:r>
            <a:r>
              <a:rPr lang="en-US" altLang="en-US" sz="1800" dirty="0" smtClean="0"/>
              <a:t>(</a:t>
            </a:r>
            <a:r>
              <a:rPr lang="en-US" altLang="en-US" sz="1800" dirty="0" err="1" smtClean="0"/>
              <a:t>HttpServletRequest</a:t>
            </a:r>
            <a:r>
              <a:rPr lang="en-US" altLang="en-US" sz="1800" dirty="0" smtClean="0"/>
              <a:t> request, </a:t>
            </a:r>
            <a:r>
              <a:rPr lang="en-US" altLang="en-US" sz="1800" dirty="0" err="1" smtClean="0"/>
              <a:t>HttpServletResponse</a:t>
            </a:r>
            <a:r>
              <a:rPr lang="en-US" altLang="en-US" sz="1800" dirty="0"/>
              <a:t> </a:t>
            </a:r>
            <a:r>
              <a:rPr lang="en-US" altLang="en-US" sz="1800" dirty="0" smtClean="0"/>
              <a:t>response, </a:t>
            </a:r>
            <a:r>
              <a:rPr lang="en-US" altLang="en-US" sz="1800" b="1" dirty="0" smtClean="0"/>
              <a:t>Object</a:t>
            </a:r>
            <a:r>
              <a:rPr lang="en-US" altLang="en-US" sz="1800" dirty="0" smtClean="0"/>
              <a:t> handler) </a:t>
            </a:r>
            <a:r>
              <a:rPr lang="en-US" altLang="en-US" sz="1800" b="1" dirty="0" smtClean="0"/>
              <a:t>throws</a:t>
            </a:r>
            <a:r>
              <a:rPr lang="en-US" altLang="en-US" sz="1800" dirty="0" smtClean="0"/>
              <a:t> Exception; </a:t>
            </a:r>
          </a:p>
          <a:p>
            <a:pPr lvl="1" eaLnBrk="1" hangingPunct="1"/>
            <a:r>
              <a:rPr lang="en-US" altLang="en-US" sz="1800" dirty="0" smtClean="0"/>
              <a:t>void </a:t>
            </a:r>
            <a:r>
              <a:rPr lang="en-US" altLang="en-US" sz="1800" dirty="0" err="1" smtClean="0"/>
              <a:t>postHandle</a:t>
            </a:r>
            <a:r>
              <a:rPr lang="en-US" altLang="en-US" sz="1800" dirty="0" smtClean="0"/>
              <a:t>( </a:t>
            </a:r>
            <a:r>
              <a:rPr lang="en-US" altLang="en-US" sz="1800" dirty="0" err="1" smtClean="0"/>
              <a:t>HttpServletRequest</a:t>
            </a:r>
            <a:r>
              <a:rPr lang="en-US" altLang="en-US" sz="1800" dirty="0" smtClean="0"/>
              <a:t> request, </a:t>
            </a:r>
            <a:r>
              <a:rPr lang="en-US" altLang="en-US" sz="1800" dirty="0" err="1" smtClean="0"/>
              <a:t>HttpServletResponse</a:t>
            </a:r>
            <a:r>
              <a:rPr lang="en-US" altLang="en-US" sz="1800" dirty="0"/>
              <a:t> </a:t>
            </a:r>
            <a:r>
              <a:rPr lang="en-US" altLang="en-US" sz="1800" dirty="0" smtClean="0"/>
              <a:t>response, </a:t>
            </a:r>
            <a:r>
              <a:rPr lang="en-US" altLang="en-US" sz="1800" b="1" dirty="0" smtClean="0"/>
              <a:t>Object</a:t>
            </a:r>
            <a:r>
              <a:rPr lang="en-US" altLang="en-US" sz="1800" dirty="0" smtClean="0"/>
              <a:t> handler, </a:t>
            </a:r>
            <a:r>
              <a:rPr lang="en-US" altLang="en-US" sz="1800" dirty="0" err="1" smtClean="0"/>
              <a:t>ModelAndView</a:t>
            </a:r>
            <a:r>
              <a:rPr lang="en-US" altLang="en-US" sz="1800" dirty="0" smtClean="0"/>
              <a:t> </a:t>
            </a:r>
            <a:r>
              <a:rPr lang="en-US" altLang="en-US" sz="1800" dirty="0" err="1" smtClean="0"/>
              <a:t>modelAndView</a:t>
            </a:r>
            <a:r>
              <a:rPr lang="en-US" altLang="en-US" sz="1800" dirty="0" smtClean="0"/>
              <a:t>) </a:t>
            </a:r>
            <a:r>
              <a:rPr lang="en-US" altLang="en-US" sz="1800" b="1" dirty="0" smtClean="0"/>
              <a:t>throws</a:t>
            </a:r>
            <a:r>
              <a:rPr lang="en-US" altLang="en-US" sz="1800" dirty="0"/>
              <a:t> </a:t>
            </a:r>
            <a:r>
              <a:rPr lang="en-US" altLang="en-US" sz="1800" dirty="0" smtClean="0"/>
              <a:t>Exception; </a:t>
            </a:r>
          </a:p>
          <a:p>
            <a:pPr lvl="1" eaLnBrk="1" hangingPunct="1"/>
            <a:r>
              <a:rPr lang="en-US" altLang="en-US" sz="1800" dirty="0" smtClean="0"/>
              <a:t>void </a:t>
            </a:r>
            <a:r>
              <a:rPr lang="en-US" altLang="en-US" sz="1800" dirty="0" err="1" smtClean="0"/>
              <a:t>afterCompletion</a:t>
            </a:r>
            <a:r>
              <a:rPr lang="en-US" altLang="en-US" sz="1800" dirty="0" smtClean="0"/>
              <a:t>( </a:t>
            </a:r>
            <a:r>
              <a:rPr lang="en-US" altLang="en-US" sz="1800" dirty="0" err="1" smtClean="0"/>
              <a:t>HttpServletRequest</a:t>
            </a:r>
            <a:r>
              <a:rPr lang="en-US" altLang="en-US" sz="1800" dirty="0" smtClean="0"/>
              <a:t> request, </a:t>
            </a:r>
            <a:r>
              <a:rPr lang="en-US" altLang="en-US" sz="1800" dirty="0" err="1" smtClean="0"/>
              <a:t>HttpServletResponse</a:t>
            </a:r>
            <a:r>
              <a:rPr lang="en-US" altLang="en-US" sz="1800" dirty="0" smtClean="0"/>
              <a:t> response, </a:t>
            </a:r>
            <a:r>
              <a:rPr lang="en-US" altLang="en-US" sz="1800" b="1" dirty="0" smtClean="0"/>
              <a:t>Object</a:t>
            </a:r>
            <a:r>
              <a:rPr lang="en-US" altLang="en-US" sz="1800" dirty="0" smtClean="0"/>
              <a:t> handler, Exception ex) </a:t>
            </a:r>
            <a:r>
              <a:rPr lang="en-US" altLang="en-US" sz="1800" b="1" dirty="0" smtClean="0"/>
              <a:t>throws</a:t>
            </a:r>
            <a:r>
              <a:rPr lang="en-US" altLang="en-US" sz="1800" dirty="0" smtClean="0"/>
              <a:t> Exception; </a:t>
            </a:r>
          </a:p>
          <a:p>
            <a:pPr eaLnBrk="1" hangingPunct="1"/>
            <a:r>
              <a:rPr lang="en-US" altLang="en-US" dirty="0" smtClean="0"/>
              <a:t>Spring has an adapter class - named </a:t>
            </a:r>
            <a:r>
              <a:rPr lang="en-US" altLang="en-US" b="1" dirty="0" err="1" smtClean="0"/>
              <a:t>HandlerInterceptorAdapter</a:t>
            </a:r>
            <a:r>
              <a:rPr lang="en-US" altLang="en-US" dirty="0" smtClean="0"/>
              <a:t>, to make it easier to extend the </a:t>
            </a:r>
            <a:r>
              <a:rPr lang="en-US" altLang="en-US" dirty="0" err="1" smtClean="0"/>
              <a:t>HandlerInterceptor</a:t>
            </a:r>
            <a:r>
              <a:rPr lang="en-US" altLang="en-US" dirty="0" smtClean="0"/>
              <a:t> interface. </a:t>
            </a:r>
          </a:p>
          <a:p>
            <a:pPr lvl="1" eaLnBrk="1" hangingPunct="1">
              <a:buFont typeface="Arial" charset="0"/>
              <a:buNone/>
            </a:pPr>
            <a:endParaRPr lang="en-US" altLang="en-US" sz="1800" dirty="0" smtClean="0"/>
          </a:p>
        </p:txBody>
      </p:sp>
    </p:spTree>
    <p:extLst>
      <p:ext uri="{BB962C8B-B14F-4D97-AF65-F5344CB8AC3E}">
        <p14:creationId xmlns:p14="http://schemas.microsoft.com/office/powerpoint/2010/main" xmlns="" val="408779010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6978" name="Rectangle 2"/>
          <p:cNvSpPr>
            <a:spLocks noGrp="1"/>
          </p:cNvSpPr>
          <p:nvPr>
            <p:ph type="title"/>
          </p:nvPr>
        </p:nvSpPr>
        <p:spPr/>
        <p:txBody>
          <a:bodyPr/>
          <a:lstStyle/>
          <a:p>
            <a:pPr eaLnBrk="1" hangingPunct="1"/>
            <a:endParaRPr lang="en-US" altLang="en-US" smtClean="0"/>
          </a:p>
        </p:txBody>
      </p:sp>
      <p:sp>
        <p:nvSpPr>
          <p:cNvPr id="126979" name="Rectangle 3"/>
          <p:cNvSpPr>
            <a:spLocks noGrp="1"/>
          </p:cNvSpPr>
          <p:nvPr>
            <p:ph type="body" idx="1"/>
          </p:nvPr>
        </p:nvSpPr>
        <p:spPr/>
        <p:txBody>
          <a:bodyPr/>
          <a:lstStyle/>
          <a:p>
            <a:pPr eaLnBrk="1" hangingPunct="1"/>
            <a:endParaRPr lang="en-US" altLang="en-US" smtClean="0"/>
          </a:p>
        </p:txBody>
      </p:sp>
    </p:spTree>
    <p:extLst>
      <p:ext uri="{BB962C8B-B14F-4D97-AF65-F5344CB8AC3E}">
        <p14:creationId xmlns:p14="http://schemas.microsoft.com/office/powerpoint/2010/main" xmlns="" val="55642872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Content Placeholder 2"/>
          <p:cNvSpPr>
            <a:spLocks noGrp="1"/>
          </p:cNvSpPr>
          <p:nvPr>
            <p:ph idx="4294967295"/>
          </p:nvPr>
        </p:nvSpPr>
        <p:spPr>
          <a:xfrm>
            <a:off x="457200" y="1295400"/>
            <a:ext cx="8229600" cy="5029200"/>
          </a:xfrm>
        </p:spPr>
        <p:txBody>
          <a:bodyPr/>
          <a:lstStyle/>
          <a:p>
            <a:pPr eaLnBrk="1" hangingPunct="1"/>
            <a:r>
              <a:rPr lang="en-US" altLang="en-US" dirty="0" smtClean="0">
                <a:solidFill>
                  <a:schemeClr val="tx1"/>
                </a:solidFill>
              </a:rPr>
              <a:t>In this module, we have learnt :</a:t>
            </a:r>
          </a:p>
          <a:p>
            <a:pPr lvl="1" eaLnBrk="1" hangingPunct="1"/>
            <a:r>
              <a:rPr lang="en-US" altLang="en-US" dirty="0" smtClean="0">
                <a:solidFill>
                  <a:schemeClr val="tx1"/>
                </a:solidFill>
              </a:rPr>
              <a:t> Core Components of Spring MVC</a:t>
            </a:r>
          </a:p>
          <a:p>
            <a:pPr lvl="1" eaLnBrk="1" hangingPunct="1"/>
            <a:r>
              <a:rPr lang="en-US" altLang="en-US" dirty="0" smtClean="0">
                <a:solidFill>
                  <a:schemeClr val="tx1"/>
                </a:solidFill>
              </a:rPr>
              <a:t> Flow of Request in Spring MVC based Web Application</a:t>
            </a:r>
          </a:p>
          <a:p>
            <a:pPr lvl="1" eaLnBrk="1" hangingPunct="1"/>
            <a:r>
              <a:rPr lang="en-US" altLang="en-US" dirty="0" smtClean="0">
                <a:solidFill>
                  <a:schemeClr val="tx1"/>
                </a:solidFill>
              </a:rPr>
              <a:t> How to develop a Web Application using Spring MVC</a:t>
            </a:r>
          </a:p>
          <a:p>
            <a:pPr lvl="1" eaLnBrk="1" hangingPunct="1">
              <a:buFont typeface="Arial" charset="0"/>
              <a:buNone/>
            </a:pPr>
            <a:endParaRPr lang="en-US" altLang="en-US" sz="1800" dirty="0" smtClean="0"/>
          </a:p>
        </p:txBody>
      </p:sp>
      <p:sp>
        <p:nvSpPr>
          <p:cNvPr id="105475" name="Title 7"/>
          <p:cNvSpPr>
            <a:spLocks noGrp="1"/>
          </p:cNvSpPr>
          <p:nvPr>
            <p:ph type="title" idx="4294967295"/>
          </p:nvPr>
        </p:nvSpPr>
        <p:spPr>
          <a:xfrm>
            <a:off x="-6350" y="300038"/>
            <a:ext cx="7562850" cy="553998"/>
          </a:xfrm>
        </p:spPr>
        <p:txBody>
          <a:bodyPr/>
          <a:lstStyle/>
          <a:p>
            <a:pPr eaLnBrk="1" hangingPunct="1"/>
            <a:r>
              <a:rPr lang="en-US" altLang="en-US" dirty="0" smtClean="0">
                <a:solidFill>
                  <a:schemeClr val="tx1"/>
                </a:solidFill>
              </a:rPr>
              <a:t>Summary</a:t>
            </a:r>
          </a:p>
        </p:txBody>
      </p:sp>
    </p:spTree>
    <p:extLst>
      <p:ext uri="{BB962C8B-B14F-4D97-AF65-F5344CB8AC3E}">
        <p14:creationId xmlns:p14="http://schemas.microsoft.com/office/powerpoint/2010/main" xmlns="" val="31171231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9"/>
          <p:cNvSpPr>
            <a:spLocks noGrp="1"/>
          </p:cNvSpPr>
          <p:nvPr>
            <p:ph type="title" idx="4294967295"/>
          </p:nvPr>
        </p:nvSpPr>
        <p:spPr>
          <a:xfrm>
            <a:off x="1371600" y="3517900"/>
            <a:ext cx="7772400" cy="553998"/>
          </a:xfrm>
        </p:spPr>
        <p:txBody>
          <a:bodyPr/>
          <a:lstStyle/>
          <a:p>
            <a:pPr algn="r"/>
            <a:r>
              <a:rPr lang="en-US" altLang="en-US" dirty="0" smtClean="0">
                <a:solidFill>
                  <a:schemeClr val="tx1"/>
                </a:solidFill>
              </a:rPr>
              <a:t>Module 2: Spring Database Interaction</a:t>
            </a:r>
            <a:endParaRPr lang="en-US" altLang="en-US" b="1" dirty="0" smtClean="0">
              <a:solidFill>
                <a:schemeClr val="tx1"/>
              </a:solidFill>
            </a:endParaRPr>
          </a:p>
        </p:txBody>
      </p:sp>
    </p:spTree>
    <p:extLst>
      <p:ext uri="{BB962C8B-B14F-4D97-AF65-F5344CB8AC3E}">
        <p14:creationId xmlns:p14="http://schemas.microsoft.com/office/powerpoint/2010/main" xmlns="" val="1841003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p:cNvSpPr>
          <p:nvPr>
            <p:ph type="title"/>
          </p:nvPr>
        </p:nvSpPr>
        <p:spPr/>
        <p:txBody>
          <a:bodyPr/>
          <a:lstStyle/>
          <a:p>
            <a:pPr eaLnBrk="1" hangingPunct="1"/>
            <a:r>
              <a:rPr lang="en-US" altLang="en-US" smtClean="0"/>
              <a:t>Objectives</a:t>
            </a:r>
          </a:p>
        </p:txBody>
      </p:sp>
      <p:sp>
        <p:nvSpPr>
          <p:cNvPr id="131075" name="Rectangle 3"/>
          <p:cNvSpPr>
            <a:spLocks noGrp="1"/>
          </p:cNvSpPr>
          <p:nvPr>
            <p:ph type="body" idx="1"/>
          </p:nvPr>
        </p:nvSpPr>
        <p:spPr/>
        <p:txBody>
          <a:bodyPr/>
          <a:lstStyle/>
          <a:p>
            <a:r>
              <a:rPr lang="en-US" altLang="en-US" sz="2200" dirty="0" smtClean="0"/>
              <a:t>This  module is aimed at:</a:t>
            </a:r>
          </a:p>
          <a:p>
            <a:pPr lvl="1" eaLnBrk="1" hangingPunct="1"/>
            <a:r>
              <a:rPr lang="en-US" altLang="en-US" sz="2200" dirty="0" smtClean="0"/>
              <a:t>Understanding Spring interaction with database using</a:t>
            </a:r>
          </a:p>
          <a:p>
            <a:pPr lvl="2"/>
            <a:r>
              <a:rPr lang="en-US" altLang="en-US" sz="2200" dirty="0" smtClean="0"/>
              <a:t>JDBC</a:t>
            </a:r>
          </a:p>
          <a:p>
            <a:pPr lvl="2"/>
            <a:r>
              <a:rPr lang="en-US" altLang="en-US" sz="2200" dirty="0" smtClean="0"/>
              <a:t>ORM (Hibernate)</a:t>
            </a:r>
          </a:p>
          <a:p>
            <a:pPr eaLnBrk="1" hangingPunct="1"/>
            <a:endParaRPr lang="en-US" altLang="en-US" dirty="0" smtClean="0"/>
          </a:p>
          <a:p>
            <a:pPr eaLnBrk="1" hangingPunct="1"/>
            <a:endParaRPr lang="en-US" altLang="en-US" dirty="0" smtClean="0"/>
          </a:p>
          <a:p>
            <a:pPr eaLnBrk="1" hangingPunct="1">
              <a:buFont typeface="Arial" charset="0"/>
              <a:buNone/>
            </a:pPr>
            <a:endParaRPr lang="en-US" altLang="en-US" dirty="0" smtClean="0"/>
          </a:p>
        </p:txBody>
      </p:sp>
    </p:spTree>
    <p:extLst>
      <p:ext uri="{BB962C8B-B14F-4D97-AF65-F5344CB8AC3E}">
        <p14:creationId xmlns:p14="http://schemas.microsoft.com/office/powerpoint/2010/main" xmlns="" val="4660691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a:t>
            </a:r>
            <a:r>
              <a:rPr lang="en-US" dirty="0" err="1" smtClean="0"/>
              <a:t>JDBCTemplate</a:t>
            </a:r>
            <a:endParaRPr lang="en-US" dirty="0"/>
          </a:p>
        </p:txBody>
      </p:sp>
      <p:sp>
        <p:nvSpPr>
          <p:cNvPr id="3" name="Content Placeholder 2"/>
          <p:cNvSpPr>
            <a:spLocks noGrp="1"/>
          </p:cNvSpPr>
          <p:nvPr>
            <p:ph idx="1"/>
          </p:nvPr>
        </p:nvSpPr>
        <p:spPr/>
        <p:txBody>
          <a:bodyPr>
            <a:normAutofit/>
          </a:bodyPr>
          <a:lstStyle/>
          <a:p>
            <a:r>
              <a:rPr lang="en-US" sz="2200" dirty="0" err="1" smtClean="0">
                <a:solidFill>
                  <a:srgbClr val="C00000"/>
                </a:solidFill>
              </a:rPr>
              <a:t>JDBCTemplate</a:t>
            </a:r>
            <a:r>
              <a:rPr lang="en-US" sz="2200" dirty="0" smtClean="0"/>
              <a:t> class is the central class in the JDBC core package.</a:t>
            </a:r>
          </a:p>
          <a:p>
            <a:endParaRPr lang="en-US" sz="2200" dirty="0" smtClean="0"/>
          </a:p>
          <a:p>
            <a:r>
              <a:rPr lang="en-US" sz="2200" dirty="0" smtClean="0"/>
              <a:t>It simplifies the use of JDBC in Spring applications by </a:t>
            </a:r>
            <a:r>
              <a:rPr lang="en-US" sz="2200" dirty="0" err="1" smtClean="0"/>
              <a:t>handlingthe</a:t>
            </a:r>
            <a:r>
              <a:rPr lang="en-US" sz="2200" dirty="0" smtClean="0"/>
              <a:t> creation and release of resources.</a:t>
            </a:r>
          </a:p>
          <a:p>
            <a:endParaRPr lang="en-US" sz="2200" dirty="0" smtClean="0"/>
          </a:p>
          <a:p>
            <a:r>
              <a:rPr lang="en-US" sz="2200" dirty="0" smtClean="0"/>
              <a:t>This class performs basic tasks of core JDBC workflow like</a:t>
            </a:r>
            <a:r>
              <a:rPr lang="en-US" sz="2200" dirty="0"/>
              <a:t> </a:t>
            </a:r>
            <a:r>
              <a:rPr lang="en-US" sz="2200" dirty="0" smtClean="0"/>
              <a:t>SQL statement creation and execution.</a:t>
            </a:r>
          </a:p>
          <a:p>
            <a:endParaRPr lang="en-US" sz="2200" dirty="0" smtClean="0"/>
          </a:p>
          <a:p>
            <a:r>
              <a:rPr lang="en-US" sz="2200" dirty="0" smtClean="0"/>
              <a:t>This class executes SQL queries, update statements and stored procedure calls, performs iteration over </a:t>
            </a:r>
            <a:r>
              <a:rPr lang="en-US" sz="2200" dirty="0" err="1" smtClean="0"/>
              <a:t>ResultSets</a:t>
            </a:r>
            <a:r>
              <a:rPr lang="en-US" sz="2200" dirty="0" smtClean="0"/>
              <a:t> and extraction of returned parameter values and catch and handle JDBC exceptions.</a:t>
            </a:r>
            <a:endParaRPr lang="en-US" sz="2200" dirty="0"/>
          </a:p>
        </p:txBody>
      </p:sp>
    </p:spTree>
    <p:extLst>
      <p:ext uri="{BB962C8B-B14F-4D97-AF65-F5344CB8AC3E}">
        <p14:creationId xmlns:p14="http://schemas.microsoft.com/office/powerpoint/2010/main" xmlns="" val="9113097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9"/>
          <p:cNvSpPr>
            <a:spLocks noGrp="1"/>
          </p:cNvSpPr>
          <p:nvPr>
            <p:ph type="title" idx="4294967295"/>
          </p:nvPr>
        </p:nvSpPr>
        <p:spPr>
          <a:xfrm>
            <a:off x="1371600" y="3517900"/>
            <a:ext cx="7772400" cy="553998"/>
          </a:xfrm>
        </p:spPr>
        <p:txBody>
          <a:bodyPr/>
          <a:lstStyle/>
          <a:p>
            <a:pPr algn="r" eaLnBrk="1" hangingPunct="1"/>
            <a:r>
              <a:rPr lang="en-US" altLang="en-US" b="1" dirty="0" smtClean="0">
                <a:solidFill>
                  <a:schemeClr val="tx1"/>
                </a:solidFill>
              </a:rPr>
              <a:t>Module 1: Spring - MVC</a:t>
            </a:r>
          </a:p>
        </p:txBody>
      </p:sp>
    </p:spTree>
    <p:extLst>
      <p:ext uri="{BB962C8B-B14F-4D97-AF65-F5344CB8AC3E}">
        <p14:creationId xmlns:p14="http://schemas.microsoft.com/office/powerpoint/2010/main" xmlns="" val="647504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p:cNvSpPr>
          <p:nvPr>
            <p:ph type="title"/>
          </p:nvPr>
        </p:nvSpPr>
        <p:spPr/>
        <p:txBody>
          <a:bodyPr/>
          <a:lstStyle/>
          <a:p>
            <a:pPr eaLnBrk="1" hangingPunct="1"/>
            <a:r>
              <a:rPr lang="en-US" altLang="en-US" dirty="0" smtClean="0"/>
              <a:t>Integrating Hibernate with Spring</a:t>
            </a:r>
          </a:p>
        </p:txBody>
      </p:sp>
      <p:sp>
        <p:nvSpPr>
          <p:cNvPr id="132099" name="Rectangle 3"/>
          <p:cNvSpPr>
            <a:spLocks noGrp="1"/>
          </p:cNvSpPr>
          <p:nvPr>
            <p:ph type="body" idx="1"/>
          </p:nvPr>
        </p:nvSpPr>
        <p:spPr/>
        <p:txBody>
          <a:bodyPr/>
          <a:lstStyle/>
          <a:p>
            <a:pPr eaLnBrk="1" hangingPunct="1"/>
            <a:r>
              <a:rPr lang="en-US" altLang="en-US" dirty="0" smtClean="0"/>
              <a:t>The Spring Framework provides integration with</a:t>
            </a:r>
            <a:r>
              <a:rPr lang="en-US" altLang="en-US" b="1" dirty="0" smtClean="0">
                <a:solidFill>
                  <a:srgbClr val="C00000"/>
                </a:solidFill>
              </a:rPr>
              <a:t> </a:t>
            </a:r>
            <a:r>
              <a:rPr lang="en-US" altLang="en-US" b="1" i="1" dirty="0" smtClean="0">
                <a:solidFill>
                  <a:srgbClr val="C00000"/>
                </a:solidFill>
              </a:rPr>
              <a:t>Hibernate</a:t>
            </a:r>
            <a:r>
              <a:rPr lang="en-US" altLang="en-US" i="1" dirty="0" smtClean="0"/>
              <a:t>,</a:t>
            </a:r>
            <a:r>
              <a:rPr lang="en-US" altLang="en-US" dirty="0" smtClean="0"/>
              <a:t> in terms of:</a:t>
            </a:r>
          </a:p>
          <a:p>
            <a:pPr lvl="1" eaLnBrk="1" hangingPunct="1"/>
            <a:r>
              <a:rPr lang="en-US" altLang="en-US" sz="2000" dirty="0" smtClean="0"/>
              <a:t>Resource management</a:t>
            </a:r>
          </a:p>
          <a:p>
            <a:pPr lvl="1" eaLnBrk="1" hangingPunct="1"/>
            <a:r>
              <a:rPr lang="en-US" altLang="en-US" sz="2000" dirty="0" smtClean="0"/>
              <a:t>DAO implementation support </a:t>
            </a:r>
          </a:p>
          <a:p>
            <a:pPr lvl="1" eaLnBrk="1" hangingPunct="1"/>
            <a:r>
              <a:rPr lang="en-US" altLang="en-US" sz="2000" dirty="0" smtClean="0"/>
              <a:t>transaction strategies </a:t>
            </a:r>
          </a:p>
          <a:p>
            <a:pPr eaLnBrk="1" hangingPunct="1"/>
            <a:endParaRPr lang="en-US" altLang="en-US" dirty="0" smtClean="0"/>
          </a:p>
          <a:p>
            <a:pPr eaLnBrk="1" hangingPunct="1"/>
            <a:r>
              <a:rPr lang="en-US" altLang="en-US" dirty="0" smtClean="0"/>
              <a:t>There are usually two integration styles:</a:t>
            </a:r>
          </a:p>
          <a:p>
            <a:pPr lvl="1" eaLnBrk="1" hangingPunct="1"/>
            <a:r>
              <a:rPr lang="en-US" altLang="en-US" sz="2000" dirty="0" smtClean="0"/>
              <a:t>using Spring's DAO '</a:t>
            </a:r>
            <a:r>
              <a:rPr lang="en-US" altLang="en-US" sz="2000" b="1" dirty="0" smtClean="0">
                <a:solidFill>
                  <a:srgbClr val="C00000"/>
                </a:solidFill>
              </a:rPr>
              <a:t>templates</a:t>
            </a:r>
            <a:r>
              <a:rPr lang="en-US" altLang="en-US" sz="2000" dirty="0" smtClean="0"/>
              <a:t>'  (helper classes)</a:t>
            </a:r>
          </a:p>
          <a:p>
            <a:pPr lvl="1" eaLnBrk="1" hangingPunct="1"/>
            <a:r>
              <a:rPr lang="en-US" altLang="en-US" sz="2000" dirty="0" smtClean="0"/>
              <a:t>or coding DAOs against plain Hibernate/JDO/</a:t>
            </a:r>
            <a:r>
              <a:rPr lang="en-US" altLang="en-US" sz="2000" dirty="0" err="1" smtClean="0"/>
              <a:t>TopLink</a:t>
            </a:r>
            <a:r>
              <a:rPr lang="en-US" altLang="en-US" sz="2000" dirty="0" smtClean="0"/>
              <a:t>/</a:t>
            </a:r>
            <a:r>
              <a:rPr lang="en-US" altLang="en-US" sz="2000" dirty="0" err="1" smtClean="0"/>
              <a:t>etc</a:t>
            </a:r>
            <a:r>
              <a:rPr lang="en-US" altLang="en-US" sz="2000" dirty="0" smtClean="0"/>
              <a:t> APIs. </a:t>
            </a:r>
          </a:p>
          <a:p>
            <a:pPr eaLnBrk="1" hangingPunct="1"/>
            <a:endParaRPr lang="en-US" altLang="en-US" dirty="0" smtClean="0"/>
          </a:p>
          <a:p>
            <a:pPr eaLnBrk="1" hangingPunct="1"/>
            <a:r>
              <a:rPr lang="en-US" altLang="en-US" dirty="0" smtClean="0"/>
              <a:t>In both cases, DAOs can be configured through Dependency Injection and participate in Spring's resource and transaction management. </a:t>
            </a:r>
          </a:p>
        </p:txBody>
      </p:sp>
    </p:spTree>
    <p:extLst>
      <p:ext uri="{BB962C8B-B14F-4D97-AF65-F5344CB8AC3E}">
        <p14:creationId xmlns:p14="http://schemas.microsoft.com/office/powerpoint/2010/main" xmlns="" val="5609999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22" name="Rectangle 2"/>
          <p:cNvSpPr>
            <a:spLocks noGrp="1"/>
          </p:cNvSpPr>
          <p:nvPr>
            <p:ph type="title"/>
          </p:nvPr>
        </p:nvSpPr>
        <p:spPr/>
        <p:txBody>
          <a:bodyPr/>
          <a:lstStyle/>
          <a:p>
            <a:pPr eaLnBrk="1" hangingPunct="1"/>
            <a:endParaRPr lang="en-US" altLang="en-US" smtClean="0"/>
          </a:p>
        </p:txBody>
      </p:sp>
      <p:sp>
        <p:nvSpPr>
          <p:cNvPr id="133123" name="Rectangle 3"/>
          <p:cNvSpPr>
            <a:spLocks noGrp="1"/>
          </p:cNvSpPr>
          <p:nvPr>
            <p:ph type="body" idx="1"/>
          </p:nvPr>
        </p:nvSpPr>
        <p:spPr/>
        <p:txBody>
          <a:bodyPr/>
          <a:lstStyle/>
          <a:p>
            <a:pPr eaLnBrk="1" hangingPunct="1"/>
            <a:endParaRPr lang="en-US" altLang="en-US" smtClean="0"/>
          </a:p>
        </p:txBody>
      </p:sp>
    </p:spTree>
    <p:extLst>
      <p:ext uri="{BB962C8B-B14F-4D97-AF65-F5344CB8AC3E}">
        <p14:creationId xmlns:p14="http://schemas.microsoft.com/office/powerpoint/2010/main" xmlns="" val="226696507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p:cNvSpPr>
          <p:nvPr>
            <p:ph type="title"/>
          </p:nvPr>
        </p:nvSpPr>
        <p:spPr/>
        <p:txBody>
          <a:bodyPr/>
          <a:lstStyle/>
          <a:p>
            <a:pPr eaLnBrk="1" hangingPunct="1"/>
            <a:r>
              <a:rPr lang="en-US" altLang="en-US" dirty="0" smtClean="0"/>
              <a:t>Spring support for Hibernate</a:t>
            </a:r>
          </a:p>
        </p:txBody>
      </p:sp>
      <p:sp>
        <p:nvSpPr>
          <p:cNvPr id="134147" name="Rectangle 3"/>
          <p:cNvSpPr>
            <a:spLocks noGrp="1"/>
          </p:cNvSpPr>
          <p:nvPr>
            <p:ph type="body" idx="1"/>
          </p:nvPr>
        </p:nvSpPr>
        <p:spPr/>
        <p:txBody>
          <a:bodyPr>
            <a:normAutofit lnSpcReduction="10000"/>
          </a:bodyPr>
          <a:lstStyle/>
          <a:p>
            <a:pPr eaLnBrk="1" hangingPunct="1"/>
            <a:r>
              <a:rPr lang="en-US" altLang="en-US" dirty="0" smtClean="0"/>
              <a:t>All the individual data access features are usable on their own but integrate nicely with Spring's application context concept</a:t>
            </a:r>
          </a:p>
          <a:p>
            <a:pPr eaLnBrk="1" hangingPunct="1"/>
            <a:endParaRPr lang="en-US" altLang="en-US" dirty="0" smtClean="0"/>
          </a:p>
          <a:p>
            <a:pPr eaLnBrk="1" hangingPunct="1"/>
            <a:r>
              <a:rPr lang="en-US" altLang="en-US" dirty="0" smtClean="0"/>
              <a:t>Provides XML-based configuration and cross-referencing of plain</a:t>
            </a:r>
            <a:r>
              <a:rPr lang="en-US" altLang="en-US" dirty="0"/>
              <a:t> </a:t>
            </a:r>
            <a:r>
              <a:rPr lang="en-US" altLang="en-US" dirty="0" smtClean="0"/>
              <a:t>JavaBean instances that don't need to be Spring-aware </a:t>
            </a:r>
          </a:p>
          <a:p>
            <a:pPr eaLnBrk="1" hangingPunct="1"/>
            <a:endParaRPr lang="en-US" altLang="en-US" dirty="0" smtClean="0"/>
          </a:p>
          <a:p>
            <a:pPr eaLnBrk="1" hangingPunct="1"/>
            <a:r>
              <a:rPr lang="en-US" altLang="en-US" dirty="0" smtClean="0"/>
              <a:t>OR mapping inside an </a:t>
            </a:r>
            <a:r>
              <a:rPr lang="en-US" altLang="en-US" b="1" dirty="0" err="1" smtClean="0"/>
              <a:t>ApplicationContext</a:t>
            </a:r>
            <a:r>
              <a:rPr lang="en-US" altLang="en-US" b="1" dirty="0" smtClean="0"/>
              <a:t> </a:t>
            </a:r>
            <a:r>
              <a:rPr lang="en-US" altLang="en-US" dirty="0" smtClean="0"/>
              <a:t>or </a:t>
            </a:r>
            <a:r>
              <a:rPr lang="en-US" altLang="en-US" dirty="0" err="1" smtClean="0"/>
              <a:t>BeanFactory</a:t>
            </a:r>
            <a:r>
              <a:rPr lang="en-US" altLang="en-US" dirty="0" smtClean="0"/>
              <a:t> yields the benefits of ease of configuration and deployment.</a:t>
            </a:r>
          </a:p>
          <a:p>
            <a:pPr eaLnBrk="1" hangingPunct="1"/>
            <a:endParaRPr lang="en-US" altLang="en-US" dirty="0" smtClean="0"/>
          </a:p>
          <a:p>
            <a:pPr eaLnBrk="1" hangingPunct="1"/>
            <a:r>
              <a:rPr lang="en-US" altLang="en-US" dirty="0" smtClean="0"/>
              <a:t>Spring AOP provides several aspects that make it possible to </a:t>
            </a:r>
            <a:r>
              <a:rPr lang="en-US" altLang="en-US" dirty="0" err="1" smtClean="0"/>
              <a:t>declaretransaction</a:t>
            </a:r>
            <a:r>
              <a:rPr lang="en-US" altLang="en-US" dirty="0" smtClean="0"/>
              <a:t> policies for JavaBeans </a:t>
            </a:r>
          </a:p>
          <a:p>
            <a:pPr eaLnBrk="1" hangingPunct="1"/>
            <a:endParaRPr lang="en-US" altLang="en-US" b="1" dirty="0" smtClean="0"/>
          </a:p>
          <a:p>
            <a:pPr eaLnBrk="1" hangingPunct="1"/>
            <a:r>
              <a:rPr lang="en-US" altLang="en-US" b="1" dirty="0" err="1" smtClean="0">
                <a:solidFill>
                  <a:srgbClr val="C00000"/>
                </a:solidFill>
              </a:rPr>
              <a:t>TransactionProxyFactoryBean</a:t>
            </a:r>
            <a:r>
              <a:rPr lang="en-US" altLang="en-US" dirty="0" smtClean="0"/>
              <a:t> is a convenience proxy class that can intercept method calls to an existing class and apply a transaction context to a transaction bean. </a:t>
            </a:r>
          </a:p>
          <a:p>
            <a:pPr eaLnBrk="1" hangingPunct="1"/>
            <a:endParaRPr lang="en-US" altLang="en-US" dirty="0" smtClean="0"/>
          </a:p>
          <a:p>
            <a:pPr eaLnBrk="1" hangingPunct="1"/>
            <a:endParaRPr lang="en-US" altLang="en-US" dirty="0" smtClean="0"/>
          </a:p>
        </p:txBody>
      </p:sp>
    </p:spTree>
    <p:extLst>
      <p:ext uri="{BB962C8B-B14F-4D97-AF65-F5344CB8AC3E}">
        <p14:creationId xmlns:p14="http://schemas.microsoft.com/office/powerpoint/2010/main" xmlns="" val="16214379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p:cNvSpPr>
          <p:nvPr>
            <p:ph type="title"/>
          </p:nvPr>
        </p:nvSpPr>
        <p:spPr/>
        <p:txBody>
          <a:bodyPr/>
          <a:lstStyle/>
          <a:p>
            <a:pPr eaLnBrk="1" hangingPunct="1"/>
            <a:r>
              <a:rPr lang="en-US" altLang="en-US" dirty="0" smtClean="0"/>
              <a:t>Spring support for Hibernate (Contd.).</a:t>
            </a:r>
          </a:p>
        </p:txBody>
      </p:sp>
      <p:sp>
        <p:nvSpPr>
          <p:cNvPr id="135171" name="Rectangle 3"/>
          <p:cNvSpPr>
            <a:spLocks noGrp="1"/>
          </p:cNvSpPr>
          <p:nvPr>
            <p:ph type="body" idx="1"/>
          </p:nvPr>
        </p:nvSpPr>
        <p:spPr/>
        <p:txBody>
          <a:bodyPr/>
          <a:lstStyle/>
          <a:p>
            <a:pPr eaLnBrk="1" hangingPunct="1"/>
            <a:r>
              <a:rPr lang="en-US" altLang="en-US" dirty="0" smtClean="0"/>
              <a:t>Spring allows you to define resources such as a JDBC </a:t>
            </a:r>
            <a:r>
              <a:rPr lang="en-US" altLang="en-US" dirty="0" err="1" smtClean="0"/>
              <a:t>DataSource</a:t>
            </a:r>
            <a:r>
              <a:rPr lang="en-US" altLang="en-US" dirty="0"/>
              <a:t> </a:t>
            </a:r>
            <a:r>
              <a:rPr lang="en-US" altLang="en-US" dirty="0" smtClean="0"/>
              <a:t>or a Hibernate </a:t>
            </a:r>
            <a:r>
              <a:rPr lang="en-US" altLang="en-US" dirty="0" err="1" smtClean="0"/>
              <a:t>SessionFactory</a:t>
            </a:r>
            <a:r>
              <a:rPr lang="en-US" altLang="en-US" dirty="0" smtClean="0"/>
              <a:t> as beans in the Spring container</a:t>
            </a:r>
          </a:p>
          <a:p>
            <a:pPr eaLnBrk="1" hangingPunct="1">
              <a:buFont typeface="Arial" charset="0"/>
              <a:buNone/>
            </a:pPr>
            <a:r>
              <a:rPr lang="en-US" altLang="en-US" dirty="0" smtClean="0"/>
              <a:t> </a:t>
            </a:r>
          </a:p>
          <a:p>
            <a:pPr eaLnBrk="1" hangingPunct="1"/>
            <a:r>
              <a:rPr lang="en-US" altLang="en-US" dirty="0" smtClean="0"/>
              <a:t>Application objects that need to access resources simply receive references to such pre-defined instances through bean references </a:t>
            </a:r>
          </a:p>
          <a:p>
            <a:pPr eaLnBrk="1" hangingPunct="1"/>
            <a:endParaRPr lang="en-US" altLang="en-US" dirty="0" smtClean="0"/>
          </a:p>
          <a:p>
            <a:pPr eaLnBrk="1" hangingPunct="1"/>
            <a:r>
              <a:rPr lang="en-US" altLang="en-US" dirty="0" smtClean="0"/>
              <a:t>Spring offers Hibernate support, consisting of:</a:t>
            </a:r>
          </a:p>
          <a:p>
            <a:pPr lvl="1" eaLnBrk="1" hangingPunct="1"/>
            <a:r>
              <a:rPr lang="en-US" altLang="en-US" sz="1800" dirty="0" smtClean="0"/>
              <a:t> </a:t>
            </a:r>
            <a:r>
              <a:rPr lang="en-US" altLang="en-US" sz="1800" dirty="0" err="1" smtClean="0"/>
              <a:t>HibernateTemplate</a:t>
            </a:r>
            <a:endParaRPr lang="en-US" altLang="en-US" sz="1800" dirty="0" smtClean="0"/>
          </a:p>
          <a:p>
            <a:pPr lvl="1" eaLnBrk="1" hangingPunct="1"/>
            <a:r>
              <a:rPr lang="en-US" altLang="en-US" sz="1800" dirty="0" err="1" smtClean="0"/>
              <a:t>HibernateInterceptor</a:t>
            </a:r>
            <a:endParaRPr lang="en-US" altLang="en-US" sz="1800" dirty="0" smtClean="0"/>
          </a:p>
          <a:p>
            <a:pPr lvl="1" eaLnBrk="1" hangingPunct="1"/>
            <a:r>
              <a:rPr lang="en-US" altLang="en-US" sz="1800" dirty="0" smtClean="0"/>
              <a:t>Hibernate transaction manager </a:t>
            </a:r>
          </a:p>
          <a:p>
            <a:pPr eaLnBrk="1" hangingPunct="1"/>
            <a:endParaRPr lang="en-US" altLang="en-US" dirty="0" smtClean="0"/>
          </a:p>
        </p:txBody>
      </p:sp>
    </p:spTree>
    <p:extLst>
      <p:ext uri="{BB962C8B-B14F-4D97-AF65-F5344CB8AC3E}">
        <p14:creationId xmlns:p14="http://schemas.microsoft.com/office/powerpoint/2010/main" xmlns="" val="2547669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p:cNvSpPr>
          <p:nvPr>
            <p:ph type="title"/>
          </p:nvPr>
        </p:nvSpPr>
        <p:spPr/>
        <p:txBody>
          <a:bodyPr/>
          <a:lstStyle/>
          <a:p>
            <a:pPr eaLnBrk="1" hangingPunct="1"/>
            <a:r>
              <a:rPr lang="en-US" altLang="en-US" dirty="0" smtClean="0"/>
              <a:t>Hibernate Template</a:t>
            </a:r>
          </a:p>
        </p:txBody>
      </p:sp>
      <p:sp>
        <p:nvSpPr>
          <p:cNvPr id="136195" name="Rectangle 3"/>
          <p:cNvSpPr>
            <a:spLocks noGrp="1"/>
          </p:cNvSpPr>
          <p:nvPr>
            <p:ph type="body" idx="1"/>
          </p:nvPr>
        </p:nvSpPr>
        <p:spPr>
          <a:xfrm>
            <a:off x="457200" y="1143000"/>
            <a:ext cx="8229600" cy="5410200"/>
          </a:xfrm>
        </p:spPr>
        <p:txBody>
          <a:bodyPr>
            <a:normAutofit/>
          </a:bodyPr>
          <a:lstStyle/>
          <a:p>
            <a:pPr eaLnBrk="1" hangingPunct="1"/>
            <a:r>
              <a:rPr lang="en-US" altLang="en-US" dirty="0" smtClean="0"/>
              <a:t>The </a:t>
            </a:r>
            <a:r>
              <a:rPr lang="en-US" altLang="en-US" b="1" dirty="0" err="1" smtClean="0">
                <a:solidFill>
                  <a:srgbClr val="C00000"/>
                </a:solidFill>
              </a:rPr>
              <a:t>HibernateTemplate</a:t>
            </a:r>
            <a:r>
              <a:rPr lang="en-US" altLang="en-US" dirty="0" smtClean="0"/>
              <a:t> class provides many methods that mirror the methods exposed on the Hibernate </a:t>
            </a:r>
            <a:r>
              <a:rPr lang="en-US" altLang="en-US" b="1" dirty="0" smtClean="0"/>
              <a:t>Session </a:t>
            </a:r>
            <a:r>
              <a:rPr lang="en-US" altLang="en-US" dirty="0" smtClean="0"/>
              <a:t>interface </a:t>
            </a:r>
          </a:p>
          <a:p>
            <a:pPr eaLnBrk="1" hangingPunct="1"/>
            <a:endParaRPr lang="en-US" altLang="en-US" b="1" dirty="0" smtClean="0"/>
          </a:p>
          <a:p>
            <a:pPr eaLnBrk="1" hangingPunct="1"/>
            <a:r>
              <a:rPr lang="en-US" altLang="en-US" b="1" dirty="0" err="1" smtClean="0"/>
              <a:t>HibernateTemplate</a:t>
            </a:r>
            <a:r>
              <a:rPr lang="en-US" altLang="en-US" dirty="0" smtClean="0"/>
              <a:t> will ensure that Session instances are properly opened and closed, and automatically participate in transactions. </a:t>
            </a:r>
          </a:p>
          <a:p>
            <a:pPr eaLnBrk="1" hangingPunct="1"/>
            <a:endParaRPr lang="en-US" altLang="en-US" dirty="0" smtClean="0"/>
          </a:p>
          <a:p>
            <a:pPr eaLnBrk="1" hangingPunct="1"/>
            <a:r>
              <a:rPr lang="en-US" altLang="en-US" dirty="0" smtClean="0"/>
              <a:t>The template instances are thread-safe and reusable, they</a:t>
            </a:r>
            <a:r>
              <a:rPr lang="en-US" altLang="en-US" dirty="0"/>
              <a:t> </a:t>
            </a:r>
            <a:r>
              <a:rPr lang="en-US" altLang="en-US" dirty="0" smtClean="0"/>
              <a:t>can</a:t>
            </a:r>
            <a:r>
              <a:rPr lang="en-US" altLang="en-US" dirty="0"/>
              <a:t> </a:t>
            </a:r>
            <a:r>
              <a:rPr lang="en-US" altLang="en-US" dirty="0" smtClean="0"/>
              <a:t>thus be</a:t>
            </a:r>
            <a:r>
              <a:rPr lang="en-US" altLang="en-US" dirty="0"/>
              <a:t> </a:t>
            </a:r>
            <a:r>
              <a:rPr lang="en-US" altLang="en-US" dirty="0" smtClean="0"/>
              <a:t>kept as instance variables of the surrounding class </a:t>
            </a:r>
          </a:p>
          <a:p>
            <a:pPr eaLnBrk="1" hangingPunct="1"/>
            <a:endParaRPr lang="en-US" altLang="en-US" dirty="0" smtClean="0"/>
          </a:p>
          <a:p>
            <a:pPr eaLnBrk="1" hangingPunct="1"/>
            <a:r>
              <a:rPr lang="en-US" altLang="en-US" dirty="0" smtClean="0"/>
              <a:t>The ‘</a:t>
            </a:r>
            <a:r>
              <a:rPr lang="en-US" altLang="en-US" b="1" dirty="0" err="1" smtClean="0"/>
              <a:t>SessionFactory</a:t>
            </a:r>
            <a:r>
              <a:rPr lang="en-US" altLang="en-US" dirty="0" smtClean="0"/>
              <a:t>’ bean can be injected into DAO setter method, which is required for creating </a:t>
            </a:r>
            <a:r>
              <a:rPr lang="en-US" altLang="en-US" b="1" dirty="0" err="1" smtClean="0"/>
              <a:t>HibernateTemplate</a:t>
            </a:r>
            <a:r>
              <a:rPr lang="en-US" altLang="en-US" dirty="0" smtClean="0"/>
              <a:t> object</a:t>
            </a:r>
          </a:p>
          <a:p>
            <a:pPr eaLnBrk="1" hangingPunct="1"/>
            <a:endParaRPr lang="en-US" altLang="en-US" dirty="0" smtClean="0"/>
          </a:p>
          <a:p>
            <a:pPr eaLnBrk="1" hangingPunct="1"/>
            <a:r>
              <a:rPr lang="en-US" altLang="en-US" dirty="0" smtClean="0"/>
              <a:t>If you need access to the Session to invoke methods that are not exposed on the </a:t>
            </a:r>
            <a:r>
              <a:rPr lang="en-US" altLang="en-US" dirty="0" err="1" smtClean="0"/>
              <a:t>HibernateTemplate</a:t>
            </a:r>
            <a:r>
              <a:rPr lang="en-US" altLang="en-US" dirty="0" smtClean="0"/>
              <a:t>, you can always drop down to a callback-based approach</a:t>
            </a:r>
          </a:p>
          <a:p>
            <a:pPr eaLnBrk="1" hangingPunct="1"/>
            <a:endParaRPr lang="en-US" altLang="en-US" dirty="0" smtClean="0"/>
          </a:p>
          <a:p>
            <a:pPr eaLnBrk="1" hangingPunct="1"/>
            <a:endParaRPr lang="en-US" altLang="en-US" dirty="0" smtClean="0"/>
          </a:p>
        </p:txBody>
      </p:sp>
    </p:spTree>
    <p:extLst>
      <p:ext uri="{BB962C8B-B14F-4D97-AF65-F5344CB8AC3E}">
        <p14:creationId xmlns:p14="http://schemas.microsoft.com/office/powerpoint/2010/main" xmlns="" val="9171019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7218" name="Rectangle 2"/>
          <p:cNvSpPr>
            <a:spLocks noGrp="1"/>
          </p:cNvSpPr>
          <p:nvPr>
            <p:ph type="title"/>
          </p:nvPr>
        </p:nvSpPr>
        <p:spPr/>
        <p:txBody>
          <a:bodyPr/>
          <a:lstStyle/>
          <a:p>
            <a:pPr eaLnBrk="1" hangingPunct="1"/>
            <a:r>
              <a:rPr lang="en-US" altLang="en-US" dirty="0" smtClean="0"/>
              <a:t>Hibernate Template (Contd.).</a:t>
            </a:r>
          </a:p>
        </p:txBody>
      </p:sp>
      <p:sp>
        <p:nvSpPr>
          <p:cNvPr id="137219" name="Rectangle 3"/>
          <p:cNvSpPr>
            <a:spLocks noGrp="1"/>
          </p:cNvSpPr>
          <p:nvPr>
            <p:ph type="body" idx="1"/>
          </p:nvPr>
        </p:nvSpPr>
        <p:spPr/>
        <p:txBody>
          <a:bodyPr>
            <a:normAutofit lnSpcReduction="10000"/>
          </a:bodyPr>
          <a:lstStyle/>
          <a:p>
            <a:pPr marL="381000" indent="-381000" eaLnBrk="1" hangingPunct="1">
              <a:spcBef>
                <a:spcPct val="0"/>
              </a:spcBef>
              <a:buFontTx/>
              <a:buChar char="•"/>
            </a:pPr>
            <a:r>
              <a:rPr lang="en-US" altLang="en-US" dirty="0" smtClean="0"/>
              <a:t>A callback implementation effectively can be used for any </a:t>
            </a:r>
            <a:r>
              <a:rPr lang="en-US" altLang="en-US" dirty="0" err="1" smtClean="0"/>
              <a:t>Hibernatedata</a:t>
            </a:r>
            <a:r>
              <a:rPr lang="en-US" altLang="en-US" dirty="0" smtClean="0"/>
              <a:t> access.</a:t>
            </a:r>
          </a:p>
          <a:p>
            <a:pPr marL="381000" indent="-381000" eaLnBrk="1" hangingPunct="1">
              <a:spcBef>
                <a:spcPct val="0"/>
              </a:spcBef>
              <a:buFontTx/>
              <a:buChar char="•"/>
            </a:pPr>
            <a:endParaRPr lang="en-US" altLang="en-US" dirty="0" smtClean="0"/>
          </a:p>
          <a:p>
            <a:pPr marL="381000" indent="-381000" eaLnBrk="1" hangingPunct="1">
              <a:spcBef>
                <a:spcPct val="0"/>
              </a:spcBef>
              <a:buFontTx/>
              <a:buChar char="•"/>
            </a:pPr>
            <a:r>
              <a:rPr lang="en-US" altLang="en-US" dirty="0" smtClean="0"/>
              <a:t>E.g.:</a:t>
            </a:r>
          </a:p>
          <a:p>
            <a:pPr marL="800100" lvl="1" indent="-342900" eaLnBrk="1" hangingPunct="1">
              <a:buFont typeface="Arial" charset="0"/>
              <a:buNone/>
            </a:pPr>
            <a:r>
              <a:rPr lang="en-US" altLang="en-US" sz="1800" dirty="0" smtClean="0"/>
              <a:t>public Collection </a:t>
            </a:r>
            <a:r>
              <a:rPr lang="en-US" altLang="en-US" sz="1800" dirty="0" err="1" smtClean="0"/>
              <a:t>loadProductsByCategory</a:t>
            </a:r>
            <a:r>
              <a:rPr lang="en-US" altLang="en-US" sz="1800" dirty="0" smtClean="0"/>
              <a:t>(final String category) throws </a:t>
            </a:r>
            <a:r>
              <a:rPr lang="en-US" altLang="en-US" sz="1800" dirty="0" err="1" smtClean="0"/>
              <a:t>DataAccessException</a:t>
            </a:r>
            <a:r>
              <a:rPr lang="en-US" altLang="en-US" sz="1800" dirty="0" smtClean="0"/>
              <a:t> </a:t>
            </a:r>
          </a:p>
          <a:p>
            <a:pPr marL="800100" lvl="1" indent="-342900" eaLnBrk="1" hangingPunct="1">
              <a:buFont typeface="Arial" charset="0"/>
              <a:buNone/>
            </a:pPr>
            <a:r>
              <a:rPr lang="en-US" altLang="en-US" sz="1800" dirty="0" smtClean="0"/>
              <a:t>{ </a:t>
            </a:r>
          </a:p>
          <a:p>
            <a:pPr marL="800100" lvl="1" indent="-342900" eaLnBrk="1" hangingPunct="1">
              <a:buFont typeface="Arial" charset="0"/>
              <a:buNone/>
            </a:pPr>
            <a:r>
              <a:rPr lang="en-US" altLang="en-US" sz="1800" dirty="0" smtClean="0"/>
              <a:t>	return </a:t>
            </a:r>
            <a:r>
              <a:rPr lang="en-US" altLang="en-US" sz="1800" dirty="0" err="1" smtClean="0"/>
              <a:t>this.hibernateTemplate.</a:t>
            </a:r>
            <a:r>
              <a:rPr lang="en-US" altLang="en-US" sz="1800" b="1" dirty="0" err="1" smtClean="0"/>
              <a:t>execute</a:t>
            </a:r>
            <a:r>
              <a:rPr lang="en-US" altLang="en-US" sz="1800" dirty="0" smtClean="0"/>
              <a:t>(new </a:t>
            </a:r>
            <a:r>
              <a:rPr lang="en-US" altLang="en-US" sz="1800" dirty="0" err="1" smtClean="0"/>
              <a:t>HibernateCallback</a:t>
            </a:r>
            <a:r>
              <a:rPr lang="en-US" altLang="en-US" sz="1800" dirty="0" smtClean="0"/>
              <a:t>() </a:t>
            </a:r>
          </a:p>
          <a:p>
            <a:pPr marL="800100" lvl="1" indent="-342900" eaLnBrk="1" hangingPunct="1">
              <a:buFont typeface="Arial" charset="0"/>
              <a:buNone/>
            </a:pPr>
            <a:r>
              <a:rPr lang="en-US" altLang="en-US" sz="1800" dirty="0" smtClean="0"/>
              <a:t>	{ public Object </a:t>
            </a:r>
            <a:r>
              <a:rPr lang="en-US" altLang="en-US" sz="1800" b="1" dirty="0" err="1" smtClean="0"/>
              <a:t>doInHibernate</a:t>
            </a:r>
            <a:r>
              <a:rPr lang="en-US" altLang="en-US" sz="1800" dirty="0" smtClean="0"/>
              <a:t>(Session session) </a:t>
            </a:r>
          </a:p>
          <a:p>
            <a:pPr marL="800100" lvl="1" indent="-342900" eaLnBrk="1" hangingPunct="1">
              <a:buFont typeface="Arial" charset="0"/>
              <a:buNone/>
            </a:pPr>
            <a:r>
              <a:rPr lang="en-US" altLang="en-US" sz="1800" dirty="0" smtClean="0"/>
              <a:t>			{ Criteria </a:t>
            </a:r>
            <a:r>
              <a:rPr lang="en-US" altLang="en-US" sz="1800" dirty="0" err="1" smtClean="0"/>
              <a:t>criteria</a:t>
            </a:r>
            <a:r>
              <a:rPr lang="en-US" altLang="en-US" sz="1800" dirty="0" smtClean="0"/>
              <a:t> = </a:t>
            </a:r>
            <a:r>
              <a:rPr lang="en-US" altLang="en-US" sz="1800" dirty="0" err="1" smtClean="0"/>
              <a:t>session.createCriteria</a:t>
            </a:r>
            <a:r>
              <a:rPr lang="en-US" altLang="en-US" sz="1800" dirty="0" smtClean="0"/>
              <a:t>(</a:t>
            </a:r>
            <a:r>
              <a:rPr lang="en-US" altLang="en-US" sz="1800" dirty="0" err="1" smtClean="0"/>
              <a:t>Product.class</a:t>
            </a:r>
            <a:r>
              <a:rPr lang="en-US" altLang="en-US" sz="1800" dirty="0" smtClean="0"/>
              <a:t>); 		   </a:t>
            </a:r>
            <a:r>
              <a:rPr lang="en-US" altLang="en-US" sz="1800" dirty="0" err="1" smtClean="0"/>
              <a:t>criteria.add</a:t>
            </a:r>
            <a:r>
              <a:rPr lang="en-US" altLang="en-US" sz="1800" dirty="0" smtClean="0"/>
              <a:t>(</a:t>
            </a:r>
            <a:r>
              <a:rPr lang="en-US" altLang="en-US" sz="1800" dirty="0" err="1" smtClean="0"/>
              <a:t>Expression.eq</a:t>
            </a:r>
            <a:r>
              <a:rPr lang="en-US" altLang="en-US" sz="1800" dirty="0" smtClean="0"/>
              <a:t>("</a:t>
            </a:r>
            <a:r>
              <a:rPr lang="en-US" altLang="en-US" sz="1800" dirty="0" err="1" smtClean="0"/>
              <a:t>category",category</a:t>
            </a:r>
            <a:r>
              <a:rPr lang="en-US" altLang="en-US" sz="1800" dirty="0" smtClean="0"/>
              <a:t>)); 			</a:t>
            </a:r>
            <a:r>
              <a:rPr lang="en-US" altLang="en-US" sz="1800" dirty="0" err="1" smtClean="0"/>
              <a:t>criteria.setMaxResults</a:t>
            </a:r>
            <a:r>
              <a:rPr lang="en-US" altLang="en-US" sz="1800" dirty="0" smtClean="0"/>
              <a:t>(6); </a:t>
            </a:r>
          </a:p>
          <a:p>
            <a:pPr marL="800100" lvl="1" indent="-342900" eaLnBrk="1" hangingPunct="1">
              <a:buFont typeface="Arial" charset="0"/>
              <a:buNone/>
            </a:pPr>
            <a:r>
              <a:rPr lang="en-US" altLang="en-US" sz="1800" dirty="0" smtClean="0"/>
              <a:t>			return </a:t>
            </a:r>
            <a:r>
              <a:rPr lang="en-US" altLang="en-US" sz="1800" dirty="0" err="1" smtClean="0"/>
              <a:t>criteria.list</a:t>
            </a:r>
            <a:r>
              <a:rPr lang="en-US" altLang="en-US" sz="1800" dirty="0" smtClean="0"/>
              <a:t>(); </a:t>
            </a:r>
          </a:p>
          <a:p>
            <a:pPr marL="800100" lvl="1" indent="-342900" eaLnBrk="1" hangingPunct="1">
              <a:buFont typeface="Arial" charset="0"/>
              <a:buNone/>
            </a:pPr>
            <a:r>
              <a:rPr lang="en-US" altLang="en-US" sz="1800" dirty="0" smtClean="0"/>
              <a:t>			} </a:t>
            </a:r>
          </a:p>
          <a:p>
            <a:pPr marL="800100" lvl="1" indent="-342900" eaLnBrk="1" hangingPunct="1">
              <a:buFont typeface="Arial" charset="0"/>
              <a:buNone/>
            </a:pPr>
            <a:r>
              <a:rPr lang="en-US" altLang="en-US" sz="1800" dirty="0" smtClean="0"/>
              <a:t>	}; </a:t>
            </a:r>
          </a:p>
          <a:p>
            <a:pPr marL="800100" lvl="1" indent="-342900" eaLnBrk="1" hangingPunct="1">
              <a:buFont typeface="Arial" charset="0"/>
              <a:buNone/>
            </a:pPr>
            <a:r>
              <a:rPr lang="en-US" altLang="en-US" sz="1800" dirty="0" smtClean="0"/>
              <a:t>} </a:t>
            </a:r>
          </a:p>
        </p:txBody>
      </p:sp>
    </p:spTree>
    <p:extLst>
      <p:ext uri="{BB962C8B-B14F-4D97-AF65-F5344CB8AC3E}">
        <p14:creationId xmlns:p14="http://schemas.microsoft.com/office/powerpoint/2010/main" xmlns="" val="66453270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8242" name="Rectangle 2"/>
          <p:cNvSpPr>
            <a:spLocks noGrp="1"/>
          </p:cNvSpPr>
          <p:nvPr>
            <p:ph type="title"/>
          </p:nvPr>
        </p:nvSpPr>
        <p:spPr>
          <a:xfrm>
            <a:off x="198783" y="175591"/>
            <a:ext cx="8865704" cy="523220"/>
          </a:xfrm>
        </p:spPr>
        <p:txBody>
          <a:bodyPr/>
          <a:lstStyle/>
          <a:p>
            <a:pPr eaLnBrk="1" hangingPunct="1"/>
            <a:r>
              <a:rPr lang="en-US" altLang="en-US" sz="2800" dirty="0" smtClean="0"/>
              <a:t>Spring-based DAOs without Hibernate callbacks </a:t>
            </a:r>
          </a:p>
        </p:txBody>
      </p:sp>
      <p:sp>
        <p:nvSpPr>
          <p:cNvPr id="138243" name="Rectangle 3"/>
          <p:cNvSpPr>
            <a:spLocks noGrp="1"/>
          </p:cNvSpPr>
          <p:nvPr>
            <p:ph type="body" idx="1"/>
          </p:nvPr>
        </p:nvSpPr>
        <p:spPr>
          <a:xfrm>
            <a:off x="533400" y="1143000"/>
            <a:ext cx="8229600" cy="5257800"/>
          </a:xfrm>
        </p:spPr>
        <p:txBody>
          <a:bodyPr>
            <a:normAutofit lnSpcReduction="10000"/>
          </a:bodyPr>
          <a:lstStyle/>
          <a:p>
            <a:pPr eaLnBrk="1" hangingPunct="1"/>
            <a:r>
              <a:rPr lang="en-US" altLang="en-US" dirty="0" smtClean="0"/>
              <a:t>As alternative to using Spring's </a:t>
            </a:r>
            <a:r>
              <a:rPr lang="en-US" altLang="en-US" dirty="0" err="1" smtClean="0"/>
              <a:t>HibernateTemplate</a:t>
            </a:r>
            <a:r>
              <a:rPr lang="en-US" altLang="en-US" dirty="0" smtClean="0"/>
              <a:t> to implement DAOs, data access code can also be written in a more traditional fashion :</a:t>
            </a:r>
          </a:p>
          <a:p>
            <a:pPr lvl="1" eaLnBrk="1" hangingPunct="1"/>
            <a:r>
              <a:rPr lang="en-US" altLang="en-US" sz="1800" dirty="0" smtClean="0"/>
              <a:t>without wrapping the Hibernate access code in a callback</a:t>
            </a:r>
          </a:p>
          <a:p>
            <a:pPr lvl="1" eaLnBrk="1" hangingPunct="1"/>
            <a:r>
              <a:rPr lang="en-US" altLang="en-US" sz="1800" dirty="0" smtClean="0"/>
              <a:t>while still respecting and participating in Spring's generic </a:t>
            </a:r>
            <a:r>
              <a:rPr lang="en-US" altLang="en-US" sz="1800" dirty="0" err="1" smtClean="0"/>
              <a:t>DataAccessException</a:t>
            </a:r>
            <a:r>
              <a:rPr lang="en-US" altLang="en-US" sz="1800" dirty="0" smtClean="0"/>
              <a:t> hierarchy </a:t>
            </a:r>
          </a:p>
          <a:p>
            <a:pPr eaLnBrk="1" hangingPunct="1"/>
            <a:endParaRPr lang="en-US" altLang="en-US" dirty="0" smtClean="0"/>
          </a:p>
          <a:p>
            <a:pPr eaLnBrk="1" hangingPunct="1"/>
            <a:r>
              <a:rPr lang="en-US" altLang="en-US" dirty="0" smtClean="0"/>
              <a:t>The </a:t>
            </a:r>
            <a:r>
              <a:rPr lang="en-US" altLang="en-US" b="1" dirty="0" err="1" smtClean="0"/>
              <a:t>HibernateDaoSupport</a:t>
            </a:r>
            <a:r>
              <a:rPr lang="en-US" altLang="en-US" dirty="0" smtClean="0"/>
              <a:t> class, which will be the base class, offers methods to access the current transactional Session </a:t>
            </a:r>
          </a:p>
          <a:p>
            <a:pPr eaLnBrk="1" hangingPunct="1"/>
            <a:endParaRPr lang="en-US" altLang="en-US" dirty="0" smtClean="0"/>
          </a:p>
          <a:p>
            <a:pPr eaLnBrk="1" hangingPunct="1"/>
            <a:r>
              <a:rPr lang="en-US" altLang="en-US" dirty="0" smtClean="0"/>
              <a:t>Also available  static helpers on the </a:t>
            </a:r>
            <a:r>
              <a:rPr lang="en-US" altLang="en-US" b="1" dirty="0" err="1" smtClean="0"/>
              <a:t>SessionFactoryUtils</a:t>
            </a:r>
            <a:r>
              <a:rPr lang="en-US" altLang="en-US" b="1" dirty="0" smtClean="0"/>
              <a:t> </a:t>
            </a:r>
            <a:r>
              <a:rPr lang="en-US" altLang="en-US" dirty="0" smtClean="0"/>
              <a:t>class (similar to </a:t>
            </a:r>
            <a:r>
              <a:rPr lang="en-US" altLang="en-US" dirty="0" err="1" smtClean="0"/>
              <a:t>HibernateUtil</a:t>
            </a:r>
            <a:r>
              <a:rPr lang="en-US" altLang="en-US" dirty="0" smtClean="0"/>
              <a:t>)</a:t>
            </a:r>
          </a:p>
          <a:p>
            <a:pPr eaLnBrk="1" hangingPunct="1"/>
            <a:endParaRPr lang="en-US" altLang="en-US" dirty="0" smtClean="0"/>
          </a:p>
          <a:p>
            <a:pPr eaLnBrk="1" hangingPunct="1"/>
            <a:r>
              <a:rPr lang="en-US" altLang="en-US" dirty="0" smtClean="0"/>
              <a:t>The advantage of such direct Hibernate access code is that it allows </a:t>
            </a:r>
            <a:r>
              <a:rPr lang="en-US" altLang="en-US" i="1" dirty="0" smtClean="0"/>
              <a:t>any</a:t>
            </a:r>
            <a:r>
              <a:rPr lang="en-US" altLang="en-US" dirty="0" smtClean="0"/>
              <a:t> checked application exception to be thrown within the data access code </a:t>
            </a:r>
          </a:p>
          <a:p>
            <a:pPr eaLnBrk="1" hangingPunct="1">
              <a:buFont typeface="Arial" charset="0"/>
              <a:buNone/>
            </a:pPr>
            <a:endParaRPr lang="en-US" altLang="en-US" dirty="0" smtClean="0"/>
          </a:p>
        </p:txBody>
      </p:sp>
    </p:spTree>
    <p:extLst>
      <p:ext uri="{BB962C8B-B14F-4D97-AF65-F5344CB8AC3E}">
        <p14:creationId xmlns:p14="http://schemas.microsoft.com/office/powerpoint/2010/main" xmlns="" val="359436839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9266" name="Rectangle 2"/>
          <p:cNvSpPr>
            <a:spLocks noGrp="1"/>
          </p:cNvSpPr>
          <p:nvPr>
            <p:ph type="title"/>
          </p:nvPr>
        </p:nvSpPr>
        <p:spPr>
          <a:xfrm>
            <a:off x="0" y="317241"/>
            <a:ext cx="8958470" cy="492443"/>
          </a:xfrm>
        </p:spPr>
        <p:txBody>
          <a:bodyPr/>
          <a:lstStyle/>
          <a:p>
            <a:pPr eaLnBrk="1" hangingPunct="1"/>
            <a:r>
              <a:rPr lang="en-US" altLang="en-US" sz="2400" dirty="0" smtClean="0"/>
              <a:t>Spring-based DAOs without Hibernate callbacks (Contd.)</a:t>
            </a:r>
            <a:r>
              <a:rPr lang="en-US" altLang="en-US" sz="2600" dirty="0" smtClean="0"/>
              <a:t>.</a:t>
            </a:r>
          </a:p>
        </p:txBody>
      </p:sp>
      <p:sp>
        <p:nvSpPr>
          <p:cNvPr id="139267" name="Rectangle 3"/>
          <p:cNvSpPr>
            <a:spLocks noGrp="1"/>
          </p:cNvSpPr>
          <p:nvPr>
            <p:ph type="body" idx="1"/>
          </p:nvPr>
        </p:nvSpPr>
        <p:spPr/>
        <p:txBody>
          <a:bodyPr>
            <a:normAutofit lnSpcReduction="10000"/>
          </a:bodyPr>
          <a:lstStyle/>
          <a:p>
            <a:pPr eaLnBrk="1" hangingPunct="1"/>
            <a:r>
              <a:rPr lang="en-US" altLang="en-US" dirty="0" smtClean="0"/>
              <a:t>Spring provides a convenient </a:t>
            </a:r>
            <a:r>
              <a:rPr lang="en-US" altLang="en-US" b="1" dirty="0" err="1" smtClean="0"/>
              <a:t>HibernateDaoSupport</a:t>
            </a:r>
            <a:r>
              <a:rPr lang="en-US" altLang="en-US" dirty="0" smtClean="0"/>
              <a:t> base class that provides:</a:t>
            </a:r>
          </a:p>
          <a:p>
            <a:pPr lvl="1" eaLnBrk="1" hangingPunct="1"/>
            <a:r>
              <a:rPr lang="en-US" altLang="en-US" sz="1800" dirty="0" smtClean="0"/>
              <a:t> a </a:t>
            </a:r>
            <a:r>
              <a:rPr lang="en-US" altLang="en-US" sz="1800" dirty="0" err="1" smtClean="0"/>
              <a:t>setSessionFactory</a:t>
            </a:r>
            <a:r>
              <a:rPr lang="en-US" altLang="en-US" sz="1800" dirty="0" smtClean="0"/>
              <a:t>(..) method for receiving a </a:t>
            </a:r>
            <a:r>
              <a:rPr lang="en-US" altLang="en-US" sz="1800" dirty="0" err="1" smtClean="0"/>
              <a:t>SessionFactory</a:t>
            </a:r>
            <a:endParaRPr lang="en-US" altLang="en-US" sz="1800" dirty="0" smtClean="0"/>
          </a:p>
          <a:p>
            <a:pPr lvl="1" eaLnBrk="1" hangingPunct="1"/>
            <a:r>
              <a:rPr lang="en-US" altLang="en-US" sz="1800" dirty="0" err="1" smtClean="0"/>
              <a:t>getSessionFactory</a:t>
            </a:r>
            <a:r>
              <a:rPr lang="en-US" altLang="en-US" sz="1800" dirty="0" smtClean="0"/>
              <a:t>() and </a:t>
            </a:r>
            <a:r>
              <a:rPr lang="en-US" altLang="en-US" sz="1800" dirty="0" err="1" smtClean="0"/>
              <a:t>getHibernateTemplate</a:t>
            </a:r>
            <a:r>
              <a:rPr lang="en-US" altLang="en-US" sz="1800" dirty="0" smtClean="0"/>
              <a:t>() for use by subclasses. </a:t>
            </a:r>
          </a:p>
          <a:p>
            <a:pPr eaLnBrk="1" hangingPunct="1"/>
            <a:r>
              <a:rPr lang="en-US" altLang="en-US" dirty="0" smtClean="0"/>
              <a:t>This allows for very simple DAO implementations for typical requirements:</a:t>
            </a:r>
          </a:p>
          <a:p>
            <a:pPr eaLnBrk="1" hangingPunct="1"/>
            <a:r>
              <a:rPr lang="en-US" altLang="en-US" dirty="0" smtClean="0"/>
              <a:t> E.g.:</a:t>
            </a:r>
          </a:p>
          <a:p>
            <a:pPr lvl="1" eaLnBrk="1" hangingPunct="1">
              <a:buFont typeface="Arial" charset="0"/>
              <a:buNone/>
            </a:pPr>
            <a:r>
              <a:rPr lang="en-US" altLang="en-US" sz="1800" dirty="0" smtClean="0"/>
              <a:t>	public class </a:t>
            </a:r>
            <a:r>
              <a:rPr lang="en-US" altLang="en-US" sz="1800" dirty="0" err="1" smtClean="0"/>
              <a:t>ProductDaoImpl</a:t>
            </a:r>
            <a:r>
              <a:rPr lang="en-US" altLang="en-US" sz="1800" dirty="0" smtClean="0"/>
              <a:t> extends </a:t>
            </a:r>
            <a:r>
              <a:rPr lang="en-US" altLang="en-US" sz="1800" dirty="0" err="1" smtClean="0"/>
              <a:t>HibernateDaoSupport</a:t>
            </a:r>
            <a:r>
              <a:rPr lang="en-US" altLang="en-US" sz="1800" dirty="0" smtClean="0"/>
              <a:t> implements </a:t>
            </a:r>
            <a:r>
              <a:rPr lang="en-US" altLang="en-US" sz="1800" dirty="0" err="1" smtClean="0"/>
              <a:t>ProductDao</a:t>
            </a:r>
            <a:r>
              <a:rPr lang="en-US" altLang="en-US" sz="1800" dirty="0" smtClean="0"/>
              <a:t> </a:t>
            </a:r>
          </a:p>
          <a:p>
            <a:pPr lvl="1" eaLnBrk="1" hangingPunct="1">
              <a:buFont typeface="Arial" charset="0"/>
              <a:buNone/>
            </a:pPr>
            <a:r>
              <a:rPr lang="en-US" altLang="en-US" sz="1800" dirty="0" smtClean="0"/>
              <a:t>	{ public Collection </a:t>
            </a:r>
            <a:r>
              <a:rPr lang="en-US" altLang="en-US" sz="1800" dirty="0" err="1" smtClean="0"/>
              <a:t>loadProductsByCategory</a:t>
            </a:r>
            <a:r>
              <a:rPr lang="en-US" altLang="en-US" sz="1800" dirty="0" smtClean="0"/>
              <a:t>(String category) throws </a:t>
            </a:r>
            <a:r>
              <a:rPr lang="en-US" altLang="en-US" sz="1800" dirty="0" err="1" smtClean="0"/>
              <a:t>DataAccessException</a:t>
            </a:r>
            <a:r>
              <a:rPr lang="en-US" altLang="en-US" sz="1800" dirty="0" smtClean="0"/>
              <a:t> </a:t>
            </a:r>
          </a:p>
          <a:p>
            <a:pPr lvl="1" eaLnBrk="1" hangingPunct="1">
              <a:buFont typeface="Arial" charset="0"/>
              <a:buNone/>
            </a:pPr>
            <a:r>
              <a:rPr lang="en-US" altLang="en-US" sz="1800" dirty="0" smtClean="0"/>
              <a:t>		{ return </a:t>
            </a:r>
            <a:r>
              <a:rPr lang="en-US" altLang="en-US" sz="1800" dirty="0" err="1" smtClean="0"/>
              <a:t>this.getHibernateTemplate</a:t>
            </a:r>
            <a:r>
              <a:rPr lang="en-US" altLang="en-US" sz="1800" dirty="0" smtClean="0"/>
              <a:t>().find( "from </a:t>
            </a:r>
            <a:r>
              <a:rPr lang="en-US" altLang="en-US" sz="1800" dirty="0" err="1" smtClean="0"/>
              <a:t>test.Product</a:t>
            </a:r>
            <a:r>
              <a:rPr lang="en-US" altLang="en-US" sz="1800" dirty="0" smtClean="0"/>
              <a:t> product 				where </a:t>
            </a:r>
            <a:r>
              <a:rPr lang="en-US" altLang="en-US" sz="1800" dirty="0" err="1" smtClean="0"/>
              <a:t>product.category</a:t>
            </a:r>
            <a:r>
              <a:rPr lang="en-US" altLang="en-US" sz="1800" dirty="0" smtClean="0"/>
              <a:t>=?", category); </a:t>
            </a:r>
          </a:p>
          <a:p>
            <a:pPr lvl="1" eaLnBrk="1" hangingPunct="1">
              <a:buFont typeface="Arial" charset="0"/>
              <a:buNone/>
            </a:pPr>
            <a:r>
              <a:rPr lang="en-US" altLang="en-US" sz="1800" dirty="0" smtClean="0"/>
              <a:t>		} </a:t>
            </a:r>
          </a:p>
          <a:p>
            <a:pPr lvl="1" eaLnBrk="1" hangingPunct="1">
              <a:buFont typeface="Arial" charset="0"/>
              <a:buNone/>
            </a:pPr>
            <a:r>
              <a:rPr lang="en-US" altLang="en-US" sz="1800" dirty="0" smtClean="0"/>
              <a:t>	} </a:t>
            </a:r>
          </a:p>
        </p:txBody>
      </p:sp>
    </p:spTree>
    <p:extLst>
      <p:ext uri="{BB962C8B-B14F-4D97-AF65-F5344CB8AC3E}">
        <p14:creationId xmlns:p14="http://schemas.microsoft.com/office/powerpoint/2010/main" xmlns="" val="283016168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0290" name="Rectangle 2"/>
          <p:cNvSpPr>
            <a:spLocks noGrp="1"/>
          </p:cNvSpPr>
          <p:nvPr>
            <p:ph type="title"/>
          </p:nvPr>
        </p:nvSpPr>
        <p:spPr>
          <a:xfrm>
            <a:off x="0" y="304800"/>
            <a:ext cx="9144000" cy="954107"/>
          </a:xfrm>
        </p:spPr>
        <p:txBody>
          <a:bodyPr/>
          <a:lstStyle/>
          <a:p>
            <a:pPr eaLnBrk="1" hangingPunct="1"/>
            <a:r>
              <a:rPr lang="en-US" altLang="en-US" sz="2800" dirty="0" smtClean="0"/>
              <a:t>Implementing DAOs based on</a:t>
            </a:r>
            <a:r>
              <a:rPr lang="en-US" altLang="en-US" sz="2800" dirty="0"/>
              <a:t> </a:t>
            </a:r>
            <a:r>
              <a:rPr lang="en-US" altLang="en-US" sz="2800" dirty="0" smtClean="0"/>
              <a:t>Hibernate API</a:t>
            </a:r>
            <a:br>
              <a:rPr lang="en-US" altLang="en-US" sz="2800" dirty="0" smtClean="0"/>
            </a:br>
            <a:endParaRPr lang="en-US" altLang="en-US" sz="2800" dirty="0" smtClean="0"/>
          </a:p>
        </p:txBody>
      </p:sp>
      <p:sp>
        <p:nvSpPr>
          <p:cNvPr id="140291" name="Rectangle 3"/>
          <p:cNvSpPr>
            <a:spLocks noGrp="1"/>
          </p:cNvSpPr>
          <p:nvPr>
            <p:ph type="body" idx="1"/>
          </p:nvPr>
        </p:nvSpPr>
        <p:spPr/>
        <p:txBody>
          <a:bodyPr/>
          <a:lstStyle/>
          <a:p>
            <a:pPr eaLnBrk="1" hangingPunct="1"/>
            <a:r>
              <a:rPr lang="en-US" altLang="en-US" dirty="0" smtClean="0"/>
              <a:t>Spring provides synchronization of one Hibernate Session per transaction </a:t>
            </a:r>
          </a:p>
          <a:p>
            <a:pPr eaLnBrk="1" hangingPunct="1"/>
            <a:endParaRPr lang="en-US" altLang="en-US" dirty="0" smtClean="0"/>
          </a:p>
          <a:p>
            <a:pPr eaLnBrk="1" hangingPunct="1"/>
            <a:r>
              <a:rPr lang="en-US" altLang="en-US" dirty="0" smtClean="0"/>
              <a:t>A simple DAO implementation class can make use of this Hibernate Session object (through Dependency Injection)</a:t>
            </a:r>
          </a:p>
          <a:p>
            <a:pPr eaLnBrk="1" hangingPunct="1"/>
            <a:endParaRPr lang="en-US" altLang="en-US" dirty="0" smtClean="0"/>
          </a:p>
          <a:p>
            <a:pPr eaLnBrk="1" hangingPunct="1"/>
            <a:r>
              <a:rPr lang="en-US" altLang="en-US" dirty="0" smtClean="0"/>
              <a:t>Hibernate API then can be used within DAO</a:t>
            </a:r>
          </a:p>
          <a:p>
            <a:pPr eaLnBrk="1" hangingPunct="1"/>
            <a:endParaRPr lang="en-US" altLang="en-US" dirty="0" smtClean="0"/>
          </a:p>
          <a:p>
            <a:pPr eaLnBrk="1" hangingPunct="1"/>
            <a:r>
              <a:rPr lang="en-US" altLang="en-US" dirty="0" smtClean="0"/>
              <a:t>The main advantage of this DAO style is that it depends on </a:t>
            </a:r>
            <a:r>
              <a:rPr lang="en-US" altLang="en-US" dirty="0" err="1" smtClean="0"/>
              <a:t>HibernateAPI</a:t>
            </a:r>
            <a:r>
              <a:rPr lang="en-US" altLang="en-US" dirty="0" smtClean="0"/>
              <a:t> only; </a:t>
            </a:r>
            <a:r>
              <a:rPr lang="en-US" altLang="en-US" b="1" dirty="0" smtClean="0"/>
              <a:t>no import of any Spring class</a:t>
            </a:r>
            <a:r>
              <a:rPr lang="en-US" altLang="en-US" dirty="0" smtClean="0"/>
              <a:t> is required </a:t>
            </a:r>
          </a:p>
          <a:p>
            <a:pPr eaLnBrk="1" hangingPunct="1"/>
            <a:endParaRPr lang="en-US" altLang="en-US" dirty="0" smtClean="0"/>
          </a:p>
          <a:p>
            <a:pPr eaLnBrk="1" hangingPunct="1"/>
            <a:r>
              <a:rPr lang="en-US" altLang="en-US" dirty="0" smtClean="0"/>
              <a:t>DAOs can be implemented based on the plain Hibernate 3 API, </a:t>
            </a:r>
            <a:r>
              <a:rPr lang="en-US" altLang="en-US" dirty="0" err="1" smtClean="0"/>
              <a:t>whilestill</a:t>
            </a:r>
            <a:r>
              <a:rPr lang="en-US" altLang="en-US" dirty="0" smtClean="0"/>
              <a:t> being able to participate in Spring-managed transactions. </a:t>
            </a:r>
          </a:p>
          <a:p>
            <a:pPr eaLnBrk="1" hangingPunct="1"/>
            <a:endParaRPr lang="en-US" altLang="en-US" dirty="0" smtClean="0"/>
          </a:p>
        </p:txBody>
      </p:sp>
    </p:spTree>
    <p:extLst>
      <p:ext uri="{BB962C8B-B14F-4D97-AF65-F5344CB8AC3E}">
        <p14:creationId xmlns:p14="http://schemas.microsoft.com/office/powerpoint/2010/main" xmlns="" val="173115515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p:cNvSpPr>
          <p:nvPr>
            <p:ph type="title"/>
          </p:nvPr>
        </p:nvSpPr>
        <p:spPr/>
        <p:txBody>
          <a:bodyPr/>
          <a:lstStyle/>
          <a:p>
            <a:pPr eaLnBrk="1" hangingPunct="1"/>
            <a:r>
              <a:rPr lang="en-US" altLang="en-US" dirty="0" smtClean="0"/>
              <a:t>Summary</a:t>
            </a:r>
          </a:p>
        </p:txBody>
      </p:sp>
      <p:sp>
        <p:nvSpPr>
          <p:cNvPr id="131075" name="Rectangle 3"/>
          <p:cNvSpPr>
            <a:spLocks noGrp="1"/>
          </p:cNvSpPr>
          <p:nvPr>
            <p:ph type="body" idx="1"/>
          </p:nvPr>
        </p:nvSpPr>
        <p:spPr/>
        <p:txBody>
          <a:bodyPr/>
          <a:lstStyle/>
          <a:p>
            <a:r>
              <a:rPr lang="en-US" altLang="en-US" sz="2200" dirty="0" smtClean="0"/>
              <a:t>In this  module, we have learnt:</a:t>
            </a:r>
          </a:p>
          <a:p>
            <a:pPr lvl="1" eaLnBrk="1" hangingPunct="1"/>
            <a:r>
              <a:rPr lang="en-US" altLang="en-US" sz="2200" dirty="0" smtClean="0"/>
              <a:t>Understanding Spring interaction with database using</a:t>
            </a:r>
          </a:p>
          <a:p>
            <a:pPr lvl="2"/>
            <a:r>
              <a:rPr lang="en-US" altLang="en-US" sz="2200" dirty="0" smtClean="0"/>
              <a:t>JDBC</a:t>
            </a:r>
          </a:p>
          <a:p>
            <a:pPr lvl="2"/>
            <a:r>
              <a:rPr lang="en-US" altLang="en-US" sz="2200" dirty="0" smtClean="0"/>
              <a:t>ORM (Hibernate)</a:t>
            </a:r>
          </a:p>
          <a:p>
            <a:pPr eaLnBrk="1" hangingPunct="1"/>
            <a:endParaRPr lang="en-US" altLang="en-US" dirty="0" smtClean="0"/>
          </a:p>
          <a:p>
            <a:pPr eaLnBrk="1" hangingPunct="1"/>
            <a:endParaRPr lang="en-US" altLang="en-US" dirty="0" smtClean="0"/>
          </a:p>
          <a:p>
            <a:pPr eaLnBrk="1" hangingPunct="1">
              <a:buFont typeface="Arial" charset="0"/>
              <a:buNone/>
            </a:pPr>
            <a:endParaRPr lang="en-US" altLang="en-US" dirty="0" smtClean="0"/>
          </a:p>
        </p:txBody>
      </p:sp>
    </p:spTree>
    <p:extLst>
      <p:ext uri="{BB962C8B-B14F-4D97-AF65-F5344CB8AC3E}">
        <p14:creationId xmlns:p14="http://schemas.microsoft.com/office/powerpoint/2010/main" xmlns="" val="36562349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Content Placeholder 2"/>
          <p:cNvSpPr>
            <a:spLocks noGrp="1"/>
          </p:cNvSpPr>
          <p:nvPr>
            <p:ph idx="4294967295"/>
          </p:nvPr>
        </p:nvSpPr>
        <p:spPr>
          <a:xfrm>
            <a:off x="457200" y="1295400"/>
            <a:ext cx="8229600" cy="5029200"/>
          </a:xfrm>
        </p:spPr>
        <p:txBody>
          <a:bodyPr/>
          <a:lstStyle/>
          <a:p>
            <a:pPr eaLnBrk="1" hangingPunct="1"/>
            <a:r>
              <a:rPr lang="en-US" altLang="en-US" dirty="0" smtClean="0">
                <a:solidFill>
                  <a:schemeClr val="tx1"/>
                </a:solidFill>
              </a:rPr>
              <a:t>This module is aimed at :</a:t>
            </a:r>
          </a:p>
          <a:p>
            <a:pPr lvl="1" eaLnBrk="1" hangingPunct="1"/>
            <a:r>
              <a:rPr lang="en-US" altLang="en-US" dirty="0" smtClean="0">
                <a:solidFill>
                  <a:schemeClr val="tx1"/>
                </a:solidFill>
              </a:rPr>
              <a:t> Core Components of Spring MVC</a:t>
            </a:r>
          </a:p>
          <a:p>
            <a:pPr lvl="1" eaLnBrk="1" hangingPunct="1"/>
            <a:r>
              <a:rPr lang="en-US" altLang="en-US" dirty="0" smtClean="0">
                <a:solidFill>
                  <a:schemeClr val="tx1"/>
                </a:solidFill>
              </a:rPr>
              <a:t> Flow of Request in Spring MVC based Web Application</a:t>
            </a:r>
          </a:p>
          <a:p>
            <a:pPr lvl="1" eaLnBrk="1" hangingPunct="1"/>
            <a:r>
              <a:rPr lang="en-US" altLang="en-US" dirty="0" smtClean="0">
                <a:solidFill>
                  <a:schemeClr val="tx1"/>
                </a:solidFill>
              </a:rPr>
              <a:t> How to develop a Web Application using Spring MVC</a:t>
            </a:r>
          </a:p>
          <a:p>
            <a:pPr lvl="1" eaLnBrk="1" hangingPunct="1">
              <a:buFont typeface="Arial" charset="0"/>
              <a:buNone/>
            </a:pPr>
            <a:endParaRPr lang="en-US" altLang="en-US" sz="1800" dirty="0" smtClean="0"/>
          </a:p>
        </p:txBody>
      </p:sp>
      <p:sp>
        <p:nvSpPr>
          <p:cNvPr id="105475" name="Title 7"/>
          <p:cNvSpPr>
            <a:spLocks noGrp="1"/>
          </p:cNvSpPr>
          <p:nvPr>
            <p:ph type="title" idx="4294967295"/>
          </p:nvPr>
        </p:nvSpPr>
        <p:spPr>
          <a:xfrm>
            <a:off x="-6350" y="300038"/>
            <a:ext cx="7562850" cy="553998"/>
          </a:xfrm>
        </p:spPr>
        <p:txBody>
          <a:bodyPr/>
          <a:lstStyle/>
          <a:p>
            <a:pPr eaLnBrk="1" hangingPunct="1"/>
            <a:r>
              <a:rPr lang="en-US" altLang="en-US" dirty="0" smtClean="0">
                <a:solidFill>
                  <a:schemeClr val="tx1"/>
                </a:solidFill>
              </a:rPr>
              <a:t>Objectives</a:t>
            </a:r>
          </a:p>
        </p:txBody>
      </p:sp>
    </p:spTree>
    <p:extLst>
      <p:ext uri="{BB962C8B-B14F-4D97-AF65-F5344CB8AC3E}">
        <p14:creationId xmlns:p14="http://schemas.microsoft.com/office/powerpoint/2010/main" xmlns="" val="35691121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p:cNvSpPr>
          <p:nvPr>
            <p:ph type="title"/>
          </p:nvPr>
        </p:nvSpPr>
        <p:spPr/>
        <p:txBody>
          <a:bodyPr/>
          <a:lstStyle/>
          <a:p>
            <a:pPr eaLnBrk="1" hangingPunct="1"/>
            <a:r>
              <a:rPr lang="en-US" altLang="en-US" smtClean="0"/>
              <a:t>References</a:t>
            </a:r>
          </a:p>
        </p:txBody>
      </p:sp>
      <p:sp>
        <p:nvSpPr>
          <p:cNvPr id="158723" name="Rectangle 3"/>
          <p:cNvSpPr>
            <a:spLocks noGrp="1"/>
          </p:cNvSpPr>
          <p:nvPr>
            <p:ph type="body" idx="1"/>
          </p:nvPr>
        </p:nvSpPr>
        <p:spPr>
          <a:xfrm>
            <a:off x="289559" y="1222957"/>
            <a:ext cx="8483379" cy="5055923"/>
          </a:xfrm>
        </p:spPr>
        <p:txBody>
          <a:bodyPr/>
          <a:lstStyle/>
          <a:p>
            <a:pPr eaLnBrk="1" hangingPunct="1"/>
            <a:r>
              <a:rPr lang="en-US" altLang="en-US" dirty="0" smtClean="0"/>
              <a:t>http://www.theserverside.com/tt/articles/article.tss?l=SpringFramework</a:t>
            </a:r>
          </a:p>
          <a:p>
            <a:pPr marL="0" indent="0" eaLnBrk="1" hangingPunct="1">
              <a:buNone/>
            </a:pPr>
            <a:endParaRPr lang="en-US" altLang="en-US" dirty="0" smtClean="0"/>
          </a:p>
          <a:p>
            <a:pPr eaLnBrk="1" hangingPunct="1"/>
            <a:r>
              <a:rPr lang="en-US" altLang="en-US" dirty="0" smtClean="0"/>
              <a:t>http://static.springframework.org/spring/docs/</a:t>
            </a:r>
          </a:p>
          <a:p>
            <a:pPr marL="0" indent="0" eaLnBrk="1" hangingPunct="1">
              <a:buNone/>
            </a:pPr>
            <a:endParaRPr lang="en-US" altLang="en-US" dirty="0" smtClean="0"/>
          </a:p>
          <a:p>
            <a:pPr eaLnBrk="1" hangingPunct="1"/>
            <a:r>
              <a:rPr lang="en-US" altLang="en-US" dirty="0" smtClean="0"/>
              <a:t>http://www.javabeat.net/articles/71-introduction-to-spring-web-framework-3.html</a:t>
            </a:r>
          </a:p>
          <a:p>
            <a:pPr marL="0" indent="0" eaLnBrk="1" hangingPunct="1">
              <a:buNone/>
            </a:pPr>
            <a:endParaRPr lang="en-US" altLang="en-US" dirty="0" smtClean="0"/>
          </a:p>
          <a:p>
            <a:pPr eaLnBrk="1" hangingPunct="1"/>
            <a:r>
              <a:rPr lang="en-US" altLang="en-US" dirty="0" smtClean="0"/>
              <a:t>http://www.java2s.com/Code/Java/Hibernate/HibernateSpringHibernateTemplateFind.htm</a:t>
            </a:r>
          </a:p>
          <a:p>
            <a:pPr eaLnBrk="1" hangingPunct="1">
              <a:buFont typeface="Arial" charset="0"/>
              <a:buNone/>
            </a:pPr>
            <a:endParaRPr lang="en-US" altLang="en-US" dirty="0" smtClean="0"/>
          </a:p>
          <a:p>
            <a:pPr eaLnBrk="1" hangingPunct="1"/>
            <a:endParaRPr lang="en-US" altLang="en-US" dirty="0" smtClean="0"/>
          </a:p>
        </p:txBody>
      </p:sp>
    </p:spTree>
    <p:extLst>
      <p:ext uri="{BB962C8B-B14F-4D97-AF65-F5344CB8AC3E}">
        <p14:creationId xmlns:p14="http://schemas.microsoft.com/office/powerpoint/2010/main" xmlns="" val="38842657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itle 7"/>
          <p:cNvSpPr>
            <a:spLocks noGrp="1"/>
          </p:cNvSpPr>
          <p:nvPr>
            <p:ph type="ctrTitle"/>
          </p:nvPr>
        </p:nvSpPr>
        <p:spPr/>
        <p:txBody>
          <a:bodyPr/>
          <a:lstStyle/>
          <a:p>
            <a:pPr algn="r" eaLnBrk="1" hangingPunct="1"/>
            <a:r>
              <a:rPr lang="en-US" altLang="en-US" b="1" dirty="0" smtClean="0">
                <a:solidFill>
                  <a:schemeClr val="tx1"/>
                </a:solidFill>
              </a:rPr>
              <a:t>Thank You</a:t>
            </a:r>
          </a:p>
        </p:txBody>
      </p:sp>
    </p:spTree>
    <p:extLst>
      <p:ext uri="{BB962C8B-B14F-4D97-AF65-F5344CB8AC3E}">
        <p14:creationId xmlns:p14="http://schemas.microsoft.com/office/powerpoint/2010/main" xmlns="" val="25169446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p:cNvSpPr>
          <p:nvPr>
            <p:ph type="title"/>
          </p:nvPr>
        </p:nvSpPr>
        <p:spPr/>
        <p:txBody>
          <a:bodyPr/>
          <a:lstStyle/>
          <a:p>
            <a:pPr eaLnBrk="1" hangingPunct="1"/>
            <a:r>
              <a:rPr lang="en-US" altLang="en-US" dirty="0" smtClean="0"/>
              <a:t>MVC Overview</a:t>
            </a:r>
          </a:p>
        </p:txBody>
      </p:sp>
      <p:sp>
        <p:nvSpPr>
          <p:cNvPr id="106499" name="Rectangle 3"/>
          <p:cNvSpPr>
            <a:spLocks noGrp="1"/>
          </p:cNvSpPr>
          <p:nvPr>
            <p:ph type="body" idx="1"/>
          </p:nvPr>
        </p:nvSpPr>
        <p:spPr/>
        <p:txBody>
          <a:bodyPr>
            <a:normAutofit/>
          </a:bodyPr>
          <a:lstStyle/>
          <a:p>
            <a:pPr eaLnBrk="1" hangingPunct="1"/>
            <a:r>
              <a:rPr lang="en-US" altLang="en-US" sz="2200" dirty="0" smtClean="0"/>
              <a:t>MVC =&gt;  Model-View-Controller</a:t>
            </a:r>
          </a:p>
          <a:p>
            <a:pPr eaLnBrk="1" hangingPunct="1"/>
            <a:r>
              <a:rPr lang="en-US" altLang="en-US" sz="2200" dirty="0" smtClean="0"/>
              <a:t>Pattern helps to clearly separates business, navigation and presentation logic</a:t>
            </a:r>
          </a:p>
          <a:p>
            <a:pPr eaLnBrk="1" hangingPunct="1"/>
            <a:r>
              <a:rPr lang="en-US" altLang="en-US" sz="2200" dirty="0" smtClean="0"/>
              <a:t>Proven mechanism for building a thin &amp;  clean web-tier</a:t>
            </a:r>
          </a:p>
          <a:p>
            <a:pPr eaLnBrk="1" hangingPunct="1"/>
            <a:r>
              <a:rPr lang="en-US" altLang="en-US" sz="2200" dirty="0" smtClean="0"/>
              <a:t>Three core collaborating components</a:t>
            </a:r>
          </a:p>
          <a:p>
            <a:pPr lvl="1" eaLnBrk="1" hangingPunct="1"/>
            <a:r>
              <a:rPr lang="en-US" altLang="en-US" sz="2000" b="1" dirty="0" smtClean="0">
                <a:solidFill>
                  <a:srgbClr val="0000FF"/>
                </a:solidFill>
              </a:rPr>
              <a:t>Controller</a:t>
            </a:r>
          </a:p>
          <a:p>
            <a:pPr lvl="2" eaLnBrk="1" hangingPunct="1"/>
            <a:r>
              <a:rPr lang="en-US" altLang="en-US" sz="2000" dirty="0" smtClean="0"/>
              <a:t> Handles navigation logic and interacts with the service tier for business logic</a:t>
            </a:r>
          </a:p>
          <a:p>
            <a:pPr lvl="1" eaLnBrk="1" hangingPunct="1"/>
            <a:r>
              <a:rPr lang="en-US" altLang="en-US" sz="2000" b="1" dirty="0" smtClean="0">
                <a:solidFill>
                  <a:srgbClr val="0000FF"/>
                </a:solidFill>
              </a:rPr>
              <a:t>Model</a:t>
            </a:r>
          </a:p>
          <a:p>
            <a:pPr lvl="2" eaLnBrk="1" hangingPunct="1"/>
            <a:r>
              <a:rPr lang="en-US" altLang="en-US" sz="2000" dirty="0" smtClean="0"/>
              <a:t> Handles the business logic and data</a:t>
            </a:r>
          </a:p>
          <a:p>
            <a:pPr lvl="1" eaLnBrk="1" hangingPunct="1"/>
            <a:r>
              <a:rPr lang="en-US" altLang="en-US" sz="2000" b="1" dirty="0" smtClean="0">
                <a:solidFill>
                  <a:srgbClr val="0000FF"/>
                </a:solidFill>
              </a:rPr>
              <a:t>View</a:t>
            </a:r>
          </a:p>
          <a:p>
            <a:pPr lvl="2" eaLnBrk="1" hangingPunct="1"/>
            <a:r>
              <a:rPr lang="en-US" altLang="en-US" sz="2000" dirty="0" smtClean="0"/>
              <a:t> Renders the response to the request</a:t>
            </a:r>
          </a:p>
          <a:p>
            <a:pPr lvl="2" eaLnBrk="1" hangingPunct="1"/>
            <a:r>
              <a:rPr lang="en-US" altLang="en-US" sz="2000" dirty="0" smtClean="0"/>
              <a:t> Pulls data from the model</a:t>
            </a:r>
          </a:p>
        </p:txBody>
      </p:sp>
    </p:spTree>
    <p:extLst>
      <p:ext uri="{BB962C8B-B14F-4D97-AF65-F5344CB8AC3E}">
        <p14:creationId xmlns:p14="http://schemas.microsoft.com/office/powerpoint/2010/main" xmlns="" val="28641611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7522" name="Rectangle 2"/>
          <p:cNvSpPr>
            <a:spLocks noGrp="1"/>
          </p:cNvSpPr>
          <p:nvPr>
            <p:ph type="title"/>
          </p:nvPr>
        </p:nvSpPr>
        <p:spPr/>
        <p:txBody>
          <a:bodyPr/>
          <a:lstStyle/>
          <a:p>
            <a:pPr eaLnBrk="1" hangingPunct="1"/>
            <a:r>
              <a:rPr lang="en-US" altLang="en-US" dirty="0" smtClean="0"/>
              <a:t>Motivation for MVC</a:t>
            </a:r>
          </a:p>
        </p:txBody>
      </p:sp>
      <p:sp>
        <p:nvSpPr>
          <p:cNvPr id="107523" name="Rectangle 3"/>
          <p:cNvSpPr>
            <a:spLocks noGrp="1"/>
          </p:cNvSpPr>
          <p:nvPr>
            <p:ph type="body" idx="1"/>
          </p:nvPr>
        </p:nvSpPr>
        <p:spPr/>
        <p:txBody>
          <a:bodyPr>
            <a:normAutofit/>
          </a:bodyPr>
          <a:lstStyle/>
          <a:p>
            <a:pPr eaLnBrk="1" hangingPunct="1"/>
            <a:r>
              <a:rPr lang="en-US" altLang="en-US" b="1" dirty="0" smtClean="0">
                <a:solidFill>
                  <a:srgbClr val="0000FF"/>
                </a:solidFill>
              </a:rPr>
              <a:t>Eases maintenance burden</a:t>
            </a:r>
          </a:p>
          <a:p>
            <a:pPr lvl="1" eaLnBrk="1" hangingPunct="1"/>
            <a:r>
              <a:rPr lang="en-US" altLang="en-US" sz="1800" dirty="0" smtClean="0"/>
              <a:t>Changes to business logic are less likely to break the presentation logic</a:t>
            </a:r>
          </a:p>
          <a:p>
            <a:pPr lvl="1" eaLnBrk="1" hangingPunct="1"/>
            <a:r>
              <a:rPr lang="en-US" altLang="en-US" sz="1800" dirty="0" smtClean="0"/>
              <a:t>Vice versa</a:t>
            </a:r>
          </a:p>
          <a:p>
            <a:pPr eaLnBrk="1" hangingPunct="1"/>
            <a:r>
              <a:rPr lang="en-US" altLang="en-US" b="1" dirty="0" smtClean="0">
                <a:solidFill>
                  <a:srgbClr val="0000FF"/>
                </a:solidFill>
              </a:rPr>
              <a:t>Facilitates multi-disciplined team development</a:t>
            </a:r>
          </a:p>
          <a:p>
            <a:pPr lvl="1" eaLnBrk="1" hangingPunct="1"/>
            <a:r>
              <a:rPr lang="en-US" altLang="en-US" sz="1800" dirty="0" smtClean="0"/>
              <a:t>Developers can focus on creating robust business code without having to worry about breaking the UI</a:t>
            </a:r>
          </a:p>
          <a:p>
            <a:pPr lvl="1" eaLnBrk="1" hangingPunct="1"/>
            <a:r>
              <a:rPr lang="en-US" altLang="en-US" sz="1800" dirty="0" smtClean="0"/>
              <a:t>Designers can focus on building usable and engaging UIs without worrying about Java</a:t>
            </a:r>
          </a:p>
          <a:p>
            <a:pPr eaLnBrk="1" hangingPunct="1"/>
            <a:r>
              <a:rPr lang="en-US" altLang="en-US" b="1" dirty="0" smtClean="0">
                <a:solidFill>
                  <a:srgbClr val="0000FF"/>
                </a:solidFill>
              </a:rPr>
              <a:t>Use the best tool for the job</a:t>
            </a:r>
          </a:p>
          <a:p>
            <a:pPr lvl="1" eaLnBrk="1" hangingPunct="1"/>
            <a:r>
              <a:rPr lang="en-US" altLang="en-US" sz="1800" dirty="0" smtClean="0"/>
              <a:t>Java is especially suited to creating business logic code</a:t>
            </a:r>
          </a:p>
          <a:p>
            <a:pPr lvl="1" eaLnBrk="1" hangingPunct="1"/>
            <a:r>
              <a:rPr lang="en-US" altLang="en-US" sz="1800" dirty="0" smtClean="0"/>
              <a:t>Markup languages are more suited to creating HTML layouts</a:t>
            </a:r>
          </a:p>
          <a:p>
            <a:pPr eaLnBrk="1" hangingPunct="1"/>
            <a:r>
              <a:rPr lang="en-US" altLang="en-US" b="1" dirty="0" smtClean="0">
                <a:solidFill>
                  <a:srgbClr val="0000FF"/>
                </a:solidFill>
              </a:rPr>
              <a:t>Ease testability</a:t>
            </a:r>
          </a:p>
          <a:p>
            <a:pPr lvl="1" eaLnBrk="1" hangingPunct="1"/>
            <a:r>
              <a:rPr lang="en-US" altLang="en-US" sz="1800" dirty="0" smtClean="0"/>
              <a:t>Business and navigation logic are separated from presentation logic meaning they can be tested separately</a:t>
            </a:r>
          </a:p>
          <a:p>
            <a:pPr lvl="1" eaLnBrk="1" hangingPunct="1"/>
            <a:r>
              <a:rPr lang="en-US" altLang="en-US" sz="1800" dirty="0" smtClean="0"/>
              <a:t>Practically: you can test more code outside the servlet container</a:t>
            </a:r>
          </a:p>
        </p:txBody>
      </p:sp>
    </p:spTree>
    <p:extLst>
      <p:ext uri="{BB962C8B-B14F-4D97-AF65-F5344CB8AC3E}">
        <p14:creationId xmlns:p14="http://schemas.microsoft.com/office/powerpoint/2010/main" xmlns="" val="278680185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p:cNvSpPr>
          <p:nvPr>
            <p:ph type="title"/>
          </p:nvPr>
        </p:nvSpPr>
        <p:spPr/>
        <p:txBody>
          <a:bodyPr/>
          <a:lstStyle/>
          <a:p>
            <a:pPr eaLnBrk="1" hangingPunct="1"/>
            <a:r>
              <a:rPr lang="en-US" altLang="en-US" dirty="0" smtClean="0"/>
              <a:t>MVC in Spring</a:t>
            </a:r>
          </a:p>
        </p:txBody>
      </p:sp>
      <p:sp>
        <p:nvSpPr>
          <p:cNvPr id="108547" name="Rectangle 3"/>
          <p:cNvSpPr>
            <a:spLocks noGrp="1"/>
          </p:cNvSpPr>
          <p:nvPr>
            <p:ph type="body" idx="1"/>
          </p:nvPr>
        </p:nvSpPr>
        <p:spPr/>
        <p:txBody>
          <a:bodyPr/>
          <a:lstStyle/>
          <a:p>
            <a:pPr eaLnBrk="1" hangingPunct="1"/>
            <a:r>
              <a:rPr lang="en-US" altLang="en-US" dirty="0" smtClean="0"/>
              <a:t>A single </a:t>
            </a:r>
            <a:r>
              <a:rPr lang="en-US" altLang="en-US" b="1" dirty="0" smtClean="0">
                <a:solidFill>
                  <a:srgbClr val="0000FF"/>
                </a:solidFill>
              </a:rPr>
              <a:t>Front Controller </a:t>
            </a:r>
            <a:r>
              <a:rPr lang="en-US" altLang="en-US" dirty="0" smtClean="0"/>
              <a:t>servlet that dispatches requests to individual Controllers</a:t>
            </a:r>
          </a:p>
          <a:p>
            <a:pPr lvl="1" eaLnBrk="1" hangingPunct="1"/>
            <a:r>
              <a:rPr lang="en-US" altLang="en-US" sz="1800" dirty="0" smtClean="0"/>
              <a:t>Proven pattern shown in Struts and Core J2EE Patterns</a:t>
            </a:r>
          </a:p>
          <a:p>
            <a:pPr eaLnBrk="1" hangingPunct="1"/>
            <a:endParaRPr lang="en-US" altLang="en-US" dirty="0" smtClean="0"/>
          </a:p>
          <a:p>
            <a:pPr eaLnBrk="1" hangingPunct="1"/>
            <a:r>
              <a:rPr lang="en-US" altLang="en-US" dirty="0" smtClean="0"/>
              <a:t>Request routing is completely controlled by the Front Controller</a:t>
            </a:r>
          </a:p>
          <a:p>
            <a:pPr lvl="1" eaLnBrk="1" hangingPunct="1"/>
            <a:r>
              <a:rPr lang="en-US" altLang="en-US" sz="1800" dirty="0" smtClean="0"/>
              <a:t>Individual Controllers can be used to handle many different URLs</a:t>
            </a:r>
          </a:p>
          <a:p>
            <a:pPr eaLnBrk="1" hangingPunct="1"/>
            <a:endParaRPr lang="en-US" altLang="en-US" dirty="0" smtClean="0"/>
          </a:p>
          <a:p>
            <a:pPr eaLnBrk="1" hangingPunct="1"/>
            <a:r>
              <a:rPr lang="en-US" altLang="en-US" b="1" dirty="0" smtClean="0"/>
              <a:t>Controllers</a:t>
            </a:r>
            <a:r>
              <a:rPr lang="en-US" altLang="en-US" dirty="0" smtClean="0"/>
              <a:t> are Classes of Java</a:t>
            </a:r>
          </a:p>
          <a:p>
            <a:pPr eaLnBrk="1" hangingPunct="1"/>
            <a:endParaRPr lang="en-US" altLang="en-US" dirty="0" smtClean="0"/>
          </a:p>
          <a:p>
            <a:pPr eaLnBrk="1" hangingPunct="1"/>
            <a:r>
              <a:rPr lang="en-US" altLang="en-US" dirty="0" smtClean="0"/>
              <a:t>Controllers are managed exactly like any other bean in the Spring </a:t>
            </a:r>
            <a:r>
              <a:rPr lang="en-US" altLang="en-US" dirty="0" err="1" smtClean="0"/>
              <a:t>ApplicationContext</a:t>
            </a:r>
            <a:endParaRPr lang="en-US" altLang="en-US" dirty="0" smtClean="0"/>
          </a:p>
          <a:p>
            <a:pPr eaLnBrk="1" hangingPunct="1"/>
            <a:endParaRPr lang="en-US" altLang="en-US" dirty="0" smtClean="0"/>
          </a:p>
        </p:txBody>
      </p:sp>
    </p:spTree>
    <p:extLst>
      <p:ext uri="{BB962C8B-B14F-4D97-AF65-F5344CB8AC3E}">
        <p14:creationId xmlns:p14="http://schemas.microsoft.com/office/powerpoint/2010/main" xmlns="" val="34588944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p:cNvSpPr>
          <p:nvPr>
            <p:ph type="title"/>
          </p:nvPr>
        </p:nvSpPr>
        <p:spPr/>
        <p:txBody>
          <a:bodyPr/>
          <a:lstStyle/>
          <a:p>
            <a:pPr eaLnBrk="1" hangingPunct="1"/>
            <a:r>
              <a:rPr lang="en-US" altLang="en-US" dirty="0" smtClean="0"/>
              <a:t>Core Components of Spring MVC</a:t>
            </a:r>
          </a:p>
        </p:txBody>
      </p:sp>
      <p:sp>
        <p:nvSpPr>
          <p:cNvPr id="109571" name="Rectangle 3"/>
          <p:cNvSpPr>
            <a:spLocks noGrp="1"/>
          </p:cNvSpPr>
          <p:nvPr>
            <p:ph type="body" idx="1"/>
          </p:nvPr>
        </p:nvSpPr>
        <p:spPr/>
        <p:txBody>
          <a:bodyPr/>
          <a:lstStyle/>
          <a:p>
            <a:pPr eaLnBrk="1" hangingPunct="1"/>
            <a:r>
              <a:rPr lang="en-US" altLang="en-US" b="1" dirty="0" err="1" smtClean="0">
                <a:solidFill>
                  <a:srgbClr val="0000FF"/>
                </a:solidFill>
              </a:rPr>
              <a:t>DispatcherServlet</a:t>
            </a:r>
            <a:endParaRPr lang="en-US" altLang="en-US" b="1" dirty="0" smtClean="0">
              <a:solidFill>
                <a:srgbClr val="0000FF"/>
              </a:solidFill>
            </a:endParaRPr>
          </a:p>
          <a:p>
            <a:pPr lvl="1" eaLnBrk="1" hangingPunct="1"/>
            <a:r>
              <a:rPr lang="en-US" altLang="en-US" sz="1800" dirty="0" smtClean="0"/>
              <a:t>Spring’s Front Controller implementation</a:t>
            </a:r>
          </a:p>
          <a:p>
            <a:pPr eaLnBrk="1" hangingPunct="1"/>
            <a:endParaRPr lang="en-US" altLang="en-US" dirty="0" smtClean="0"/>
          </a:p>
          <a:p>
            <a:pPr eaLnBrk="1" hangingPunct="1"/>
            <a:r>
              <a:rPr lang="en-US" altLang="en-US" b="1" dirty="0" smtClean="0">
                <a:solidFill>
                  <a:srgbClr val="0000FF"/>
                </a:solidFill>
              </a:rPr>
              <a:t>Controller</a:t>
            </a:r>
          </a:p>
          <a:p>
            <a:pPr lvl="1" eaLnBrk="1" hangingPunct="1"/>
            <a:r>
              <a:rPr lang="en-US" altLang="en-US" sz="1800" dirty="0" smtClean="0"/>
              <a:t>User created component for handling requests</a:t>
            </a:r>
          </a:p>
          <a:p>
            <a:pPr lvl="1" eaLnBrk="1" hangingPunct="1"/>
            <a:r>
              <a:rPr lang="en-US" altLang="en-US" sz="1800" dirty="0" smtClean="0"/>
              <a:t>Encapsulates navigation logic</a:t>
            </a:r>
          </a:p>
          <a:p>
            <a:pPr lvl="1" eaLnBrk="1" hangingPunct="1"/>
            <a:r>
              <a:rPr lang="en-US" altLang="en-US" sz="1800" dirty="0" smtClean="0"/>
              <a:t>Delegates to the service objects for business logic</a:t>
            </a:r>
          </a:p>
          <a:p>
            <a:pPr lvl="1" eaLnBrk="1" hangingPunct="1"/>
            <a:r>
              <a:rPr lang="en-US" altLang="en-US" sz="1800" dirty="0" smtClean="0"/>
              <a:t>The default handler is a very simple </a:t>
            </a:r>
            <a:r>
              <a:rPr lang="en-US" altLang="en-US" sz="1800" b="1" dirty="0" smtClean="0">
                <a:solidFill>
                  <a:srgbClr val="C00000"/>
                </a:solidFill>
              </a:rPr>
              <a:t>Controller</a:t>
            </a:r>
            <a:r>
              <a:rPr lang="en-US" altLang="en-US" sz="1800" dirty="0" smtClean="0"/>
              <a:t> interface with method:</a:t>
            </a:r>
          </a:p>
          <a:p>
            <a:pPr lvl="2" eaLnBrk="1" hangingPunct="1">
              <a:buFont typeface="Arial" charset="0"/>
              <a:buNone/>
            </a:pPr>
            <a:r>
              <a:rPr lang="en-US" altLang="en-US" dirty="0" smtClean="0"/>
              <a:t> </a:t>
            </a:r>
            <a:r>
              <a:rPr lang="en-US" altLang="en-US" dirty="0" err="1" smtClean="0"/>
              <a:t>ModelAndView</a:t>
            </a:r>
            <a:r>
              <a:rPr lang="en-US" altLang="en-US" dirty="0" smtClean="0"/>
              <a:t> </a:t>
            </a:r>
            <a:r>
              <a:rPr lang="en-US" altLang="en-US" b="1" dirty="0" err="1" smtClean="0">
                <a:solidFill>
                  <a:srgbClr val="C00000"/>
                </a:solidFill>
              </a:rPr>
              <a:t>handleRequest</a:t>
            </a:r>
            <a:r>
              <a:rPr lang="en-US" altLang="en-US" dirty="0" smtClean="0"/>
              <a:t>(request, response). </a:t>
            </a:r>
          </a:p>
          <a:p>
            <a:pPr eaLnBrk="1" hangingPunct="1">
              <a:buFont typeface="Arial" charset="0"/>
              <a:buNone/>
            </a:pPr>
            <a:endParaRPr lang="en-US" altLang="en-US" dirty="0" smtClean="0">
              <a:solidFill>
                <a:srgbClr val="0000FF"/>
              </a:solidFill>
            </a:endParaRPr>
          </a:p>
          <a:p>
            <a:pPr eaLnBrk="1" hangingPunct="1"/>
            <a:r>
              <a:rPr lang="en-US" altLang="en-US" b="1" dirty="0" smtClean="0">
                <a:solidFill>
                  <a:srgbClr val="0000FF"/>
                </a:solidFill>
              </a:rPr>
              <a:t>View</a:t>
            </a:r>
          </a:p>
          <a:p>
            <a:pPr lvl="1" eaLnBrk="1" hangingPunct="1"/>
            <a:r>
              <a:rPr lang="en-US" altLang="en-US" sz="1800" dirty="0" smtClean="0"/>
              <a:t>Responsible for rendering output</a:t>
            </a:r>
          </a:p>
        </p:txBody>
      </p:sp>
    </p:spTree>
    <p:extLst>
      <p:ext uri="{BB962C8B-B14F-4D97-AF65-F5344CB8AC3E}">
        <p14:creationId xmlns:p14="http://schemas.microsoft.com/office/powerpoint/2010/main" xmlns="" val="32895004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p:cNvSpPr>
          <p:nvPr>
            <p:ph type="title"/>
          </p:nvPr>
        </p:nvSpPr>
        <p:spPr>
          <a:xfrm>
            <a:off x="182880" y="233764"/>
            <a:ext cx="8811830" cy="523220"/>
          </a:xfrm>
        </p:spPr>
        <p:txBody>
          <a:bodyPr/>
          <a:lstStyle/>
          <a:p>
            <a:pPr eaLnBrk="1" hangingPunct="1"/>
            <a:r>
              <a:rPr lang="en-US" altLang="en-US" sz="2800" dirty="0" smtClean="0"/>
              <a:t>Core Components of Spring MVC (Contd.).</a:t>
            </a:r>
          </a:p>
        </p:txBody>
      </p:sp>
      <p:sp>
        <p:nvSpPr>
          <p:cNvPr id="110595" name="Rectangle 3"/>
          <p:cNvSpPr>
            <a:spLocks noGrp="1"/>
          </p:cNvSpPr>
          <p:nvPr>
            <p:ph type="body" idx="1"/>
          </p:nvPr>
        </p:nvSpPr>
        <p:spPr/>
        <p:txBody>
          <a:bodyPr>
            <a:normAutofit/>
          </a:bodyPr>
          <a:lstStyle/>
          <a:p>
            <a:pPr eaLnBrk="1" hangingPunct="1"/>
            <a:r>
              <a:rPr lang="en-US" altLang="en-US" b="1" dirty="0" err="1" smtClean="0">
                <a:solidFill>
                  <a:srgbClr val="0000FF"/>
                </a:solidFill>
              </a:rPr>
              <a:t>ModelAndView</a:t>
            </a:r>
            <a:endParaRPr lang="en-US" altLang="en-US" b="1" dirty="0" smtClean="0">
              <a:solidFill>
                <a:srgbClr val="0000FF"/>
              </a:solidFill>
            </a:endParaRPr>
          </a:p>
          <a:p>
            <a:pPr lvl="1" eaLnBrk="1" hangingPunct="1"/>
            <a:r>
              <a:rPr lang="en-US" altLang="en-US" sz="1800" dirty="0" smtClean="0"/>
              <a:t>Created by the Controller</a:t>
            </a:r>
          </a:p>
          <a:p>
            <a:pPr lvl="1" eaLnBrk="1" hangingPunct="1"/>
            <a:r>
              <a:rPr lang="en-US" altLang="en-US" sz="1800" dirty="0" smtClean="0"/>
              <a:t>Stores the Model data</a:t>
            </a:r>
          </a:p>
          <a:p>
            <a:pPr lvl="1" eaLnBrk="1" hangingPunct="1"/>
            <a:r>
              <a:rPr lang="en-US" altLang="en-US" sz="1800" dirty="0" smtClean="0"/>
              <a:t>Associates a View to the request (usually a logical view names)</a:t>
            </a:r>
          </a:p>
          <a:p>
            <a:pPr lvl="1" eaLnBrk="1" hangingPunct="1"/>
            <a:r>
              <a:rPr lang="en-US" altLang="en-US" sz="1800" dirty="0" smtClean="0"/>
              <a:t>The </a:t>
            </a:r>
            <a:r>
              <a:rPr lang="en-US" altLang="en-US" sz="1800" dirty="0" err="1" smtClean="0"/>
              <a:t>ModelAndView</a:t>
            </a:r>
            <a:r>
              <a:rPr lang="en-US" altLang="en-US" sz="1800" dirty="0" smtClean="0"/>
              <a:t> class is simply a container by which the model may be transported to and exposed by the view. </a:t>
            </a:r>
          </a:p>
          <a:p>
            <a:pPr lvl="2" eaLnBrk="1" hangingPunct="1">
              <a:buFont typeface="Arial" charset="0"/>
              <a:buNone/>
            </a:pPr>
            <a:endParaRPr lang="en-US" altLang="en-US" dirty="0" smtClean="0"/>
          </a:p>
          <a:p>
            <a:pPr eaLnBrk="1" hangingPunct="1"/>
            <a:r>
              <a:rPr lang="en-US" altLang="en-US" b="1" dirty="0" err="1" smtClean="0">
                <a:solidFill>
                  <a:srgbClr val="0000FF"/>
                </a:solidFill>
              </a:rPr>
              <a:t>ViewResolver</a:t>
            </a:r>
            <a:endParaRPr lang="en-US" altLang="en-US" b="1" dirty="0" smtClean="0">
              <a:solidFill>
                <a:srgbClr val="0000FF"/>
              </a:solidFill>
            </a:endParaRPr>
          </a:p>
          <a:p>
            <a:pPr lvl="1" eaLnBrk="1" hangingPunct="1"/>
            <a:r>
              <a:rPr lang="en-US" altLang="en-US" sz="1800" dirty="0" smtClean="0"/>
              <a:t>Used to map logical View names to actual View implementations</a:t>
            </a:r>
          </a:p>
          <a:p>
            <a:pPr eaLnBrk="1" hangingPunct="1"/>
            <a:endParaRPr lang="en-US" altLang="en-US" dirty="0" smtClean="0"/>
          </a:p>
          <a:p>
            <a:pPr eaLnBrk="1" hangingPunct="1"/>
            <a:r>
              <a:rPr lang="en-US" altLang="en-US" b="1" dirty="0" err="1" smtClean="0">
                <a:solidFill>
                  <a:srgbClr val="0000FF"/>
                </a:solidFill>
              </a:rPr>
              <a:t>HandlerMapping</a:t>
            </a:r>
            <a:endParaRPr lang="en-US" altLang="en-US" b="1" dirty="0" smtClean="0">
              <a:solidFill>
                <a:srgbClr val="0000FF"/>
              </a:solidFill>
            </a:endParaRPr>
          </a:p>
          <a:p>
            <a:pPr lvl="1" eaLnBrk="1" hangingPunct="1"/>
            <a:r>
              <a:rPr lang="en-US" altLang="en-US" sz="1800" dirty="0" smtClean="0"/>
              <a:t>Strategy interface used by </a:t>
            </a:r>
            <a:r>
              <a:rPr lang="en-US" altLang="en-US" sz="1800" dirty="0" err="1" smtClean="0"/>
              <a:t>DispatcherServlet</a:t>
            </a:r>
            <a:endParaRPr lang="en-US" altLang="en-US" sz="1800" dirty="0" smtClean="0"/>
          </a:p>
          <a:p>
            <a:pPr lvl="1" eaLnBrk="1" hangingPunct="1"/>
            <a:r>
              <a:rPr lang="en-US" altLang="en-US" sz="1800" dirty="0" smtClean="0"/>
              <a:t>for mapping incoming requests to individual Controllers</a:t>
            </a:r>
          </a:p>
        </p:txBody>
      </p:sp>
    </p:spTree>
    <p:extLst>
      <p:ext uri="{BB962C8B-B14F-4D97-AF65-F5344CB8AC3E}">
        <p14:creationId xmlns:p14="http://schemas.microsoft.com/office/powerpoint/2010/main" xmlns="" val="2972261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ipro Master Colors">
      <a:dk1>
        <a:sysClr val="windowText" lastClr="000000"/>
      </a:dk1>
      <a:lt1>
        <a:srgbClr val="FFFFFF"/>
      </a:lt1>
      <a:dk2>
        <a:srgbClr val="3C3D48"/>
      </a:dk2>
      <a:lt2>
        <a:srgbClr val="CFD0D7"/>
      </a:lt2>
      <a:accent1>
        <a:srgbClr val="03A2DF"/>
      </a:accent1>
      <a:accent2>
        <a:srgbClr val="81C240"/>
      </a:accent2>
      <a:accent3>
        <a:srgbClr val="A757A0"/>
      </a:accent3>
      <a:accent4>
        <a:srgbClr val="FECD07"/>
      </a:accent4>
      <a:accent5>
        <a:srgbClr val="EE2D30"/>
      </a:accent5>
      <a:accent6>
        <a:srgbClr val="A1A2B1"/>
      </a:accent6>
      <a:hlink>
        <a:srgbClr val="81C240"/>
      </a:hlink>
      <a:folHlink>
        <a:srgbClr val="68CFF4"/>
      </a:folHlink>
    </a:clrScheme>
    <a:fontScheme name="WIPRO PPT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DAFC9CB99B7EC47A93DE0664EC40C26" ma:contentTypeVersion="0" ma:contentTypeDescription="Create a new document." ma:contentTypeScope="" ma:versionID="9a8d983cafb9cac16b33f31761ce287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90674745-4185-4280-BF2D-F3F13765D34D}">
  <ds:schemaRefs>
    <ds:schemaRef ds:uri="http://schemas.microsoft.com/sharepoint/v3/contenttype/forms"/>
  </ds:schemaRefs>
</ds:datastoreItem>
</file>

<file path=customXml/itemProps2.xml><?xml version="1.0" encoding="utf-8"?>
<ds:datastoreItem xmlns:ds="http://schemas.openxmlformats.org/officeDocument/2006/customXml" ds:itemID="{2605DD7F-03DD-4309-B2F2-3C55CC3AAA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2C91B361-A92D-4FA9-89A4-FF52502DD749}">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19675</TotalTime>
  <Words>336</Words>
  <Application>Microsoft Office PowerPoint</Application>
  <PresentationFormat>On-screen Show (4:3)</PresentationFormat>
  <Paragraphs>551</Paragraphs>
  <Slides>41</Slides>
  <Notes>41</Notes>
  <HiddenSlides>17</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Spring Framework - II</vt:lpstr>
      <vt:lpstr>Agenda</vt:lpstr>
      <vt:lpstr>Module 1: Spring - MVC</vt:lpstr>
      <vt:lpstr>Objectives</vt:lpstr>
      <vt:lpstr>MVC Overview</vt:lpstr>
      <vt:lpstr>Motivation for MVC</vt:lpstr>
      <vt:lpstr>MVC in Spring</vt:lpstr>
      <vt:lpstr>Core Components of Spring MVC</vt:lpstr>
      <vt:lpstr>Core Components of Spring MVC (Contd.).</vt:lpstr>
      <vt:lpstr>Work Flow in Spring MVC (High Level)</vt:lpstr>
      <vt:lpstr>Sequence Diagram of Spring MVC</vt:lpstr>
      <vt:lpstr>Lifecycle of a request in Spring MVC </vt:lpstr>
      <vt:lpstr>Lifecycle of a request in Spring MVC (Contd.).</vt:lpstr>
      <vt:lpstr>Configuring Spring-MVC Application</vt:lpstr>
      <vt:lpstr>Configuring Spring-MVC Application (Contd.).</vt:lpstr>
      <vt:lpstr>Context hierarchy in Spring Web MVC </vt:lpstr>
      <vt:lpstr>Controller(s) in Spring-MVC</vt:lpstr>
      <vt:lpstr>Command controllers </vt:lpstr>
      <vt:lpstr>Command controllers (Contd.).</vt:lpstr>
      <vt:lpstr>Handler Mapping</vt:lpstr>
      <vt:lpstr>Slide 21</vt:lpstr>
      <vt:lpstr>Slide 22</vt:lpstr>
      <vt:lpstr>Slide 23</vt:lpstr>
      <vt:lpstr>Intercepting requests </vt:lpstr>
      <vt:lpstr>Slide 25</vt:lpstr>
      <vt:lpstr>Summary</vt:lpstr>
      <vt:lpstr>Module 2: Spring Database Interaction</vt:lpstr>
      <vt:lpstr>Objectives</vt:lpstr>
      <vt:lpstr>Spring JDBCTemplate</vt:lpstr>
      <vt:lpstr>Integrating Hibernate with Spring</vt:lpstr>
      <vt:lpstr>Slide 31</vt:lpstr>
      <vt:lpstr>Spring support for Hibernate</vt:lpstr>
      <vt:lpstr>Spring support for Hibernate (Contd.).</vt:lpstr>
      <vt:lpstr>Hibernate Template</vt:lpstr>
      <vt:lpstr>Hibernate Template (Contd.).</vt:lpstr>
      <vt:lpstr>Spring-based DAOs without Hibernate callbacks </vt:lpstr>
      <vt:lpstr>Spring-based DAOs without Hibernate callbacks (Contd.).</vt:lpstr>
      <vt:lpstr>Implementing DAOs based on Hibernate API </vt:lpstr>
      <vt:lpstr>Summary</vt:lpstr>
      <vt:lpstr>References</vt:lpstr>
      <vt:lpstr>Thank You</vt:lpstr>
    </vt:vector>
  </TitlesOfParts>
  <Company>kayleigh ryley graphic design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kayleigh ryley</dc:creator>
  <cp:lastModifiedBy>pdw</cp:lastModifiedBy>
  <cp:revision>1576</cp:revision>
  <cp:lastPrinted>2011-09-27T16:59:14Z</cp:lastPrinted>
  <dcterms:created xsi:type="dcterms:W3CDTF">2011-08-27T03:15:17Z</dcterms:created>
  <dcterms:modified xsi:type="dcterms:W3CDTF">2018-05-08T06:56:03Z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891055</vt:lpwstr>
  </property>
  <property fmtid="{D5CDD505-2E9C-101B-9397-08002B2CF9AE}" pid="3" name="NXPowerLiteSettings">
    <vt:lpwstr>F7000400038000</vt:lpwstr>
  </property>
  <property fmtid="{D5CDD505-2E9C-101B-9397-08002B2CF9AE}" pid="4" name="NXPowerLiteVersion">
    <vt:lpwstr>D5.0.6</vt:lpwstr>
  </property>
  <property fmtid="{D5CDD505-2E9C-101B-9397-08002B2CF9AE}" pid="5" name="ContentTypeId">
    <vt:lpwstr>0x010100BDAFC9CB99B7EC47A93DE0664EC40C26</vt:lpwstr>
  </property>
</Properties>
</file>