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customXml/itemProps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Override PartName="/customXml/itemProps2.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Default Extension="jpeg" ContentType="image/jpeg"/>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2"/>
  </p:notesMasterIdLst>
  <p:handoutMasterIdLst>
    <p:handoutMasterId r:id="rId63"/>
  </p:handoutMasterIdLst>
  <p:sldIdLst>
    <p:sldId id="296" r:id="rId2"/>
    <p:sldId id="297" r:id="rId3"/>
    <p:sldId id="801" r:id="rId4"/>
    <p:sldId id="914" r:id="rId5"/>
    <p:sldId id="915" r:id="rId6"/>
    <p:sldId id="916" r:id="rId7"/>
    <p:sldId id="917" r:id="rId8"/>
    <p:sldId id="918" r:id="rId9"/>
    <p:sldId id="919" r:id="rId10"/>
    <p:sldId id="920" r:id="rId11"/>
    <p:sldId id="921" r:id="rId12"/>
    <p:sldId id="922" r:id="rId13"/>
    <p:sldId id="923" r:id="rId14"/>
    <p:sldId id="924" r:id="rId15"/>
    <p:sldId id="1021" r:id="rId16"/>
    <p:sldId id="925" r:id="rId17"/>
    <p:sldId id="926" r:id="rId18"/>
    <p:sldId id="927" r:id="rId19"/>
    <p:sldId id="928" r:id="rId20"/>
    <p:sldId id="929" r:id="rId21"/>
    <p:sldId id="930" r:id="rId22"/>
    <p:sldId id="931" r:id="rId23"/>
    <p:sldId id="932" r:id="rId24"/>
    <p:sldId id="933" r:id="rId25"/>
    <p:sldId id="934" r:id="rId26"/>
    <p:sldId id="935" r:id="rId27"/>
    <p:sldId id="936" r:id="rId28"/>
    <p:sldId id="937" r:id="rId29"/>
    <p:sldId id="938" r:id="rId30"/>
    <p:sldId id="939" r:id="rId31"/>
    <p:sldId id="940" r:id="rId32"/>
    <p:sldId id="941" r:id="rId33"/>
    <p:sldId id="942" r:id="rId34"/>
    <p:sldId id="943" r:id="rId35"/>
    <p:sldId id="944" r:id="rId36"/>
    <p:sldId id="945" r:id="rId37"/>
    <p:sldId id="946" r:id="rId38"/>
    <p:sldId id="947" r:id="rId39"/>
    <p:sldId id="948" r:id="rId40"/>
    <p:sldId id="949" r:id="rId41"/>
    <p:sldId id="950" r:id="rId42"/>
    <p:sldId id="951" r:id="rId43"/>
    <p:sldId id="952" r:id="rId44"/>
    <p:sldId id="1022" r:id="rId45"/>
    <p:sldId id="1023" r:id="rId46"/>
    <p:sldId id="1024" r:id="rId47"/>
    <p:sldId id="953" r:id="rId48"/>
    <p:sldId id="954" r:id="rId49"/>
    <p:sldId id="955" r:id="rId50"/>
    <p:sldId id="956" r:id="rId51"/>
    <p:sldId id="957" r:id="rId52"/>
    <p:sldId id="959" r:id="rId53"/>
    <p:sldId id="960" r:id="rId54"/>
    <p:sldId id="961" r:id="rId55"/>
    <p:sldId id="1029" r:id="rId56"/>
    <p:sldId id="962" r:id="rId57"/>
    <p:sldId id="963" r:id="rId58"/>
    <p:sldId id="1025" r:id="rId59"/>
    <p:sldId id="1019" r:id="rId60"/>
    <p:sldId id="102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965A7"/>
    <a:srgbClr val="D2D2D2"/>
    <a:srgbClr val="595959"/>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8" autoAdjust="0"/>
    <p:restoredTop sz="84492" autoAdjust="0"/>
  </p:normalViewPr>
  <p:slideViewPr>
    <p:cSldViewPr snapToGrid="0">
      <p:cViewPr>
        <p:scale>
          <a:sx n="68" d="100"/>
          <a:sy n="68" d="100"/>
        </p:scale>
        <p:origin x="-1212" y="-72"/>
      </p:cViewPr>
      <p:guideLst>
        <p:guide orient="horz" pos="3940"/>
        <p:guide orient="horz" pos="495"/>
        <p:guide pos="5474"/>
        <p:guide pos="290"/>
        <p:guide pos="3259"/>
      </p:guideLst>
    </p:cSldViewPr>
  </p:slideViewPr>
  <p:notesTextViewPr>
    <p:cViewPr>
      <p:scale>
        <a:sx n="100" d="100"/>
        <a:sy n="100" d="100"/>
      </p:scale>
      <p:origin x="0" y="0"/>
    </p:cViewPr>
  </p:notesTextViewPr>
  <p:sorterViewPr>
    <p:cViewPr>
      <p:scale>
        <a:sx n="66" d="100"/>
        <a:sy n="66" d="100"/>
      </p:scale>
      <p:origin x="0" y="7386"/>
    </p:cViewPr>
  </p:sorterViewPr>
  <p:notesViewPr>
    <p:cSldViewPr snapToGrid="0">
      <p:cViewPr varScale="1">
        <p:scale>
          <a:sx n="66" d="100"/>
          <a:sy n="66" d="100"/>
        </p:scale>
        <p:origin x="22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6/29/2015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dirty="0"/>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6/29/2015</a:t>
            </a:fld>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dirty="0"/>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pringframework.org/" TargetMode="External"/><Relationship Id="rId7" Type="http://schemas.openxmlformats.org/officeDocument/2006/relationships/hyperlink" Target="http://www.opensymphony.com/webwork/"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www.opensymphony.com/xwork/" TargetMode="External"/><Relationship Id="rId5" Type="http://schemas.openxmlformats.org/officeDocument/2006/relationships/hyperlink" Target="http://jakarta.apache.org/hivemind/" TargetMode="External"/><Relationship Id="rId4" Type="http://schemas.openxmlformats.org/officeDocument/2006/relationships/hyperlink" Target="http://picocontainer.codehaus.or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dirty="0"/>
          </a:p>
        </p:txBody>
      </p:sp>
    </p:spTree>
    <p:extLst>
      <p:ext uri="{BB962C8B-B14F-4D97-AF65-F5344CB8AC3E}">
        <p14:creationId xmlns:p14="http://schemas.microsoft.com/office/powerpoint/2010/main" val="287832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Spring ORM</a:t>
            </a:r>
            <a:r>
              <a:rPr lang="en-US" altLang="en-US" dirty="0" smtClean="0"/>
              <a:t/>
            </a:r>
            <a:br>
              <a:rPr lang="en-US" altLang="en-US" dirty="0" smtClean="0"/>
            </a:br>
            <a:r>
              <a:rPr lang="en-US" altLang="en-US" dirty="0" smtClean="0"/>
              <a:t>The </a:t>
            </a:r>
            <a:r>
              <a:rPr lang="en-US" altLang="en-US" i="1" dirty="0" smtClean="0"/>
              <a:t>ORM</a:t>
            </a:r>
            <a:r>
              <a:rPr lang="en-US" altLang="en-US" dirty="0" smtClean="0"/>
              <a:t> package is related to the database access. It provides integration layers for popular object-relational mapping APIs, including JDO, Hibernate and </a:t>
            </a:r>
            <a:r>
              <a:rPr lang="en-US" altLang="en-US" dirty="0" err="1" smtClean="0"/>
              <a:t>iBatis</a:t>
            </a:r>
            <a:r>
              <a:rPr lang="en-US" altLang="en-US" dirty="0" smtClean="0"/>
              <a:t>.</a:t>
            </a:r>
            <a:br>
              <a:rPr lang="en-US" altLang="en-US" dirty="0" smtClean="0"/>
            </a:br>
            <a:r>
              <a:rPr lang="en-US" altLang="en-US" b="1" dirty="0" smtClean="0"/>
              <a:t>Spring Web</a:t>
            </a:r>
            <a:r>
              <a:rPr lang="en-US" altLang="en-US" dirty="0" smtClean="0"/>
              <a:t/>
            </a:r>
            <a:br>
              <a:rPr lang="en-US" altLang="en-US" dirty="0" smtClean="0"/>
            </a:br>
            <a:r>
              <a:rPr lang="en-US" altLang="en-US" dirty="0" smtClean="0"/>
              <a:t>The Spring Web module is part of Spring’s web application development stack, which includes Spring MVC.</a:t>
            </a:r>
            <a:br>
              <a:rPr lang="en-US" altLang="en-US" dirty="0" smtClean="0"/>
            </a:br>
            <a:r>
              <a:rPr lang="en-US" altLang="en-US" b="1" dirty="0" smtClean="0"/>
              <a:t>Spring DAO</a:t>
            </a:r>
            <a:r>
              <a:rPr lang="en-US" altLang="en-US" dirty="0" smtClean="0"/>
              <a:t/>
            </a:r>
            <a:br>
              <a:rPr lang="en-US" altLang="en-US" dirty="0" smtClean="0"/>
            </a:br>
            <a:r>
              <a:rPr lang="en-US" altLang="en-US" dirty="0" smtClean="0"/>
              <a:t>The DAO (Data Access Object) support in Spring is primarily for standardizing the </a:t>
            </a:r>
            <a:r>
              <a:rPr lang="en-US" altLang="en-US" dirty="0" err="1" smtClean="0"/>
              <a:t>dataaccess</a:t>
            </a:r>
            <a:r>
              <a:rPr lang="en-US" altLang="en-US" dirty="0" smtClean="0"/>
              <a:t> work using the technologies like JDBC, Hibernate or JDO.</a:t>
            </a:r>
            <a:br>
              <a:rPr lang="en-US" altLang="en-US" dirty="0" smtClean="0"/>
            </a:br>
            <a:r>
              <a:rPr lang="en-US" altLang="en-US" b="1" dirty="0" smtClean="0"/>
              <a:t>Spring Context</a:t>
            </a:r>
            <a:r>
              <a:rPr lang="en-US" altLang="en-US" dirty="0" smtClean="0"/>
              <a:t/>
            </a:r>
            <a:br>
              <a:rPr lang="en-US" altLang="en-US" dirty="0" smtClean="0"/>
            </a:br>
            <a:r>
              <a:rPr lang="en-US" altLang="en-US" dirty="0" smtClean="0"/>
              <a:t>This package builds on the beans package to add support for message sources and </a:t>
            </a:r>
            <a:r>
              <a:rPr lang="en-US" altLang="en-US" dirty="0" err="1" smtClean="0"/>
              <a:t>forthe</a:t>
            </a:r>
            <a:r>
              <a:rPr lang="en-US" altLang="en-US" dirty="0" smtClean="0"/>
              <a:t> Observer design pattern, and the ability for application objects to obtain resources using a consistent API.</a:t>
            </a:r>
            <a:br>
              <a:rPr lang="en-US" altLang="en-US" dirty="0" smtClean="0"/>
            </a:br>
            <a:r>
              <a:rPr lang="en-US" altLang="en-US" b="1" dirty="0" smtClean="0"/>
              <a:t>Spring Web MVC</a:t>
            </a:r>
            <a:r>
              <a:rPr lang="en-US" altLang="en-US" dirty="0" smtClean="0"/>
              <a:t/>
            </a:r>
            <a:br>
              <a:rPr lang="en-US" altLang="en-US" dirty="0" smtClean="0"/>
            </a:br>
            <a:r>
              <a:rPr lang="en-US" altLang="en-US" dirty="0" smtClean="0"/>
              <a:t>This is the Module which provides the MVC implementations for the web applications.</a:t>
            </a:r>
            <a:br>
              <a:rPr lang="en-US" altLang="en-US" dirty="0" smtClean="0"/>
            </a:br>
            <a:r>
              <a:rPr lang="en-US" altLang="en-US" b="1" dirty="0" smtClean="0"/>
              <a:t>Spring Core</a:t>
            </a:r>
            <a:r>
              <a:rPr lang="en-US" altLang="en-US" dirty="0" smtClean="0"/>
              <a:t/>
            </a:r>
            <a:br>
              <a:rPr lang="en-US" altLang="en-US" dirty="0" smtClean="0"/>
            </a:br>
            <a:r>
              <a:rPr lang="en-US" altLang="en-US" dirty="0" smtClean="0"/>
              <a:t>The </a:t>
            </a:r>
            <a:r>
              <a:rPr lang="en-US" altLang="en-US" i="1" dirty="0" smtClean="0"/>
              <a:t>Core</a:t>
            </a:r>
            <a:r>
              <a:rPr lang="en-US" altLang="en-US" dirty="0" smtClean="0"/>
              <a:t> package is the most important component of the Spring Framework. </a:t>
            </a:r>
            <a:br>
              <a:rPr lang="en-US" altLang="en-US" dirty="0" smtClean="0"/>
            </a:br>
            <a:r>
              <a:rPr lang="en-US" altLang="en-US" dirty="0" smtClean="0"/>
              <a:t>This component provides the Dependency Injection features. The </a:t>
            </a:r>
            <a:r>
              <a:rPr lang="en-US" altLang="en-US" dirty="0" err="1" smtClean="0"/>
              <a:t>BeanFactory</a:t>
            </a:r>
            <a:r>
              <a:rPr lang="en-US" altLang="en-US" dirty="0" smtClean="0"/>
              <a:t>  provides a factory pattern which separates the dependencies like initialization,</a:t>
            </a:r>
            <a:r>
              <a:rPr lang="en-US" altLang="en-US" dirty="0"/>
              <a:t> </a:t>
            </a:r>
            <a:r>
              <a:rPr lang="en-US" altLang="en-US" dirty="0" smtClean="0"/>
              <a:t>creation and access of the objects from your actual program logic. </a:t>
            </a:r>
          </a:p>
          <a:p>
            <a:endParaRPr lang="en-US" altLang="en-US" dirty="0" smtClean="0"/>
          </a:p>
          <a:p>
            <a:r>
              <a:rPr lang="en-US" altLang="en-US" dirty="0" smtClean="0"/>
              <a:t>The name of the Spring module along with the jar file name (which is available in the SPRING_HOME\</a:t>
            </a:r>
            <a:r>
              <a:rPr lang="en-US" altLang="en-US" dirty="0" err="1" smtClean="0"/>
              <a:t>dist</a:t>
            </a:r>
            <a:r>
              <a:rPr lang="en-US" altLang="en-US" dirty="0" smtClean="0"/>
              <a:t>\modules) is listed below. </a:t>
            </a:r>
          </a:p>
          <a:p>
            <a:r>
              <a:rPr lang="en-US" altLang="en-US" b="1" dirty="0" smtClean="0"/>
              <a:t>Spring Web MVC (spring-webmvc.jar) </a:t>
            </a:r>
          </a:p>
          <a:p>
            <a:r>
              <a:rPr lang="en-US" altLang="en-US" b="1" dirty="0" smtClean="0"/>
              <a:t>Spring </a:t>
            </a:r>
            <a:r>
              <a:rPr lang="en-US" altLang="en-US" b="1" dirty="0" err="1" smtClean="0"/>
              <a:t>Aop</a:t>
            </a:r>
            <a:r>
              <a:rPr lang="en-US" altLang="en-US" b="1" dirty="0" smtClean="0"/>
              <a:t> (spring-aop.jar) </a:t>
            </a:r>
          </a:p>
          <a:p>
            <a:r>
              <a:rPr lang="en-US" altLang="en-US" b="1" dirty="0" smtClean="0"/>
              <a:t>Spring Beans (spring-beans.jar) </a:t>
            </a:r>
          </a:p>
          <a:p>
            <a:r>
              <a:rPr lang="en-US" altLang="en-US" b="1" dirty="0" smtClean="0"/>
              <a:t>Spring Context (spring-context.jar) </a:t>
            </a:r>
          </a:p>
          <a:p>
            <a:r>
              <a:rPr lang="en-US" altLang="en-US" b="1" dirty="0" smtClean="0"/>
              <a:t>Spring Core (spring-core.jar) </a:t>
            </a:r>
          </a:p>
          <a:p>
            <a:r>
              <a:rPr lang="en-US" altLang="en-US" b="1" dirty="0" smtClean="0"/>
              <a:t>Spring Dao (spring-dao.jar) </a:t>
            </a:r>
          </a:p>
          <a:p>
            <a:r>
              <a:rPr lang="en-US" altLang="en-US" b="1" dirty="0" smtClean="0"/>
              <a:t>Spring Hibernate (spring-hibernate3.jar) </a:t>
            </a:r>
          </a:p>
          <a:p>
            <a:r>
              <a:rPr lang="en-US" altLang="en-US" b="1" dirty="0" smtClean="0"/>
              <a:t>Spring </a:t>
            </a:r>
            <a:r>
              <a:rPr lang="en-US" altLang="en-US" b="1" dirty="0" err="1" smtClean="0"/>
              <a:t>Ibatis</a:t>
            </a:r>
            <a:r>
              <a:rPr lang="en-US" altLang="en-US" b="1" dirty="0" smtClean="0"/>
              <a:t> (spring-ibatis.jar) </a:t>
            </a:r>
          </a:p>
          <a:p>
            <a:r>
              <a:rPr lang="en-US" altLang="en-US" b="1" dirty="0" smtClean="0"/>
              <a:t>Spring </a:t>
            </a:r>
            <a:r>
              <a:rPr lang="en-US" altLang="en-US" b="1" dirty="0" err="1" smtClean="0"/>
              <a:t>Jca</a:t>
            </a:r>
            <a:r>
              <a:rPr lang="en-US" altLang="en-US" b="1" dirty="0" smtClean="0"/>
              <a:t> (spring-jca.jar) </a:t>
            </a:r>
          </a:p>
          <a:p>
            <a:r>
              <a:rPr lang="en-US" altLang="en-US" b="1" dirty="0" smtClean="0"/>
              <a:t>Spring </a:t>
            </a:r>
            <a:r>
              <a:rPr lang="en-US" altLang="en-US" b="1" dirty="0" err="1" smtClean="0"/>
              <a:t>Jdbc</a:t>
            </a:r>
            <a:r>
              <a:rPr lang="en-US" altLang="en-US" b="1" dirty="0" smtClean="0"/>
              <a:t> (spring-jdbc.jar) </a:t>
            </a:r>
          </a:p>
          <a:p>
            <a:r>
              <a:rPr lang="en-US" altLang="en-US" b="1" dirty="0" smtClean="0"/>
              <a:t>Spring </a:t>
            </a:r>
            <a:r>
              <a:rPr lang="en-US" altLang="en-US" b="1" dirty="0" err="1" smtClean="0"/>
              <a:t>Jdo</a:t>
            </a:r>
            <a:r>
              <a:rPr lang="en-US" altLang="en-US" b="1" dirty="0" smtClean="0"/>
              <a:t> (spring-jdo.jar) </a:t>
            </a:r>
          </a:p>
          <a:p>
            <a:r>
              <a:rPr lang="en-US" altLang="en-US" b="1" dirty="0" smtClean="0"/>
              <a:t>Spring </a:t>
            </a:r>
            <a:r>
              <a:rPr lang="en-US" altLang="en-US" b="1" dirty="0" err="1" smtClean="0"/>
              <a:t>Jms</a:t>
            </a:r>
            <a:r>
              <a:rPr lang="en-US" altLang="en-US" b="1" dirty="0" smtClean="0"/>
              <a:t> (spring-jms.jar) </a:t>
            </a:r>
          </a:p>
          <a:p>
            <a:r>
              <a:rPr lang="en-US" altLang="en-US" b="1" dirty="0" smtClean="0"/>
              <a:t>Spring </a:t>
            </a:r>
            <a:r>
              <a:rPr lang="en-US" altLang="en-US" b="1" dirty="0" err="1" smtClean="0"/>
              <a:t>Jms</a:t>
            </a:r>
            <a:r>
              <a:rPr lang="en-US" altLang="en-US" b="1" dirty="0" smtClean="0"/>
              <a:t> (spring-jpa.jar) </a:t>
            </a:r>
          </a:p>
        </p:txBody>
      </p:sp>
    </p:spTree>
    <p:extLst>
      <p:ext uri="{BB962C8B-B14F-4D97-AF65-F5344CB8AC3E}">
        <p14:creationId xmlns:p14="http://schemas.microsoft.com/office/powerpoint/2010/main" val="346818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Spring </a:t>
            </a:r>
            <a:r>
              <a:rPr lang="en-US" altLang="en-US" b="1" dirty="0" err="1" smtClean="0"/>
              <a:t>Jmx</a:t>
            </a:r>
            <a:r>
              <a:rPr lang="en-US" altLang="en-US" b="1" dirty="0" smtClean="0"/>
              <a:t> (spring-jmx.jar) </a:t>
            </a:r>
          </a:p>
          <a:p>
            <a:r>
              <a:rPr lang="en-US" altLang="en-US" b="1" dirty="0" smtClean="0"/>
              <a:t>Spring </a:t>
            </a:r>
            <a:r>
              <a:rPr lang="en-US" altLang="en-US" b="1" dirty="0" err="1" smtClean="0"/>
              <a:t>Portlet</a:t>
            </a:r>
            <a:r>
              <a:rPr lang="en-US" altLang="en-US" b="1" dirty="0" smtClean="0"/>
              <a:t> (spring-portlet.jar) </a:t>
            </a:r>
          </a:p>
          <a:p>
            <a:r>
              <a:rPr lang="en-US" altLang="en-US" b="1" dirty="0" smtClean="0"/>
              <a:t>Spring </a:t>
            </a:r>
            <a:r>
              <a:rPr lang="en-US" altLang="en-US" b="1" dirty="0" err="1" smtClean="0"/>
              <a:t>Remoting</a:t>
            </a:r>
            <a:r>
              <a:rPr lang="en-US" altLang="en-US" b="1" dirty="0" smtClean="0"/>
              <a:t> (spring-remoting.jar) </a:t>
            </a:r>
          </a:p>
          <a:p>
            <a:r>
              <a:rPr lang="en-US" altLang="en-US" b="1" dirty="0" smtClean="0"/>
              <a:t>Spring Struts (spring-struts.jar) </a:t>
            </a:r>
          </a:p>
          <a:p>
            <a:r>
              <a:rPr lang="en-US" altLang="en-US" b="1" dirty="0" smtClean="0"/>
              <a:t>Spring Support (spring-support.jar) </a:t>
            </a:r>
          </a:p>
          <a:p>
            <a:r>
              <a:rPr lang="en-US" altLang="en-US" b="1" dirty="0" smtClean="0"/>
              <a:t>Spring </a:t>
            </a:r>
            <a:r>
              <a:rPr lang="en-US" altLang="en-US" b="1" dirty="0" err="1" smtClean="0"/>
              <a:t>Toplink</a:t>
            </a:r>
            <a:r>
              <a:rPr lang="en-US" altLang="en-US" b="1" dirty="0" smtClean="0"/>
              <a:t> (spring-toplink.jar) </a:t>
            </a:r>
          </a:p>
          <a:p>
            <a:r>
              <a:rPr lang="en-US" altLang="en-US" b="1" dirty="0" smtClean="0"/>
              <a:t>Spring Web (spring-web.jar) </a:t>
            </a:r>
          </a:p>
          <a:p>
            <a:r>
              <a:rPr lang="en-US" altLang="en-US" b="1" dirty="0" smtClean="0"/>
              <a:t>Spring Aspects (spring-aspects.jar) </a:t>
            </a:r>
          </a:p>
          <a:p>
            <a:endParaRPr lang="en-US" altLang="en-US" dirty="0" smtClean="0"/>
          </a:p>
          <a:p>
            <a:r>
              <a:rPr lang="en-US" altLang="en-US" dirty="0" err="1" smtClean="0"/>
              <a:t>Classpath</a:t>
            </a:r>
            <a:r>
              <a:rPr lang="en-US" altLang="en-US" dirty="0" smtClean="0"/>
              <a:t>:</a:t>
            </a:r>
          </a:p>
          <a:p>
            <a:r>
              <a:rPr lang="en-US" altLang="en-US" dirty="0" smtClean="0"/>
              <a:t>Application requires include any of these jar Files in its </a:t>
            </a:r>
            <a:r>
              <a:rPr lang="en-US" altLang="en-US" dirty="0" err="1" smtClean="0"/>
              <a:t>classpath</a:t>
            </a:r>
            <a:r>
              <a:rPr lang="en-US" altLang="en-US" dirty="0" smtClean="0"/>
              <a:t>, depending on the module(s) which are required. But, what will happen if an Application is in need of the functionality provided by all the various modules. Should it define entries for all the Jar Files in its class-path? Spring provides a smart solution for this need, as it comes with a Jar File called spring.jar which is a combination of all the modules.    </a:t>
            </a:r>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785709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3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4D02989-57D0-48A3-9806-958A08A18FCE}" type="slidenum">
              <a:rPr lang="en-US" altLang="en-US" smtClean="0"/>
              <a:pPr eaLnBrk="1" hangingPunct="1"/>
              <a:t>12</a:t>
            </a:fld>
            <a:endParaRPr lang="en-US" altLang="en-US" smtClean="0"/>
          </a:p>
        </p:txBody>
      </p:sp>
    </p:spTree>
    <p:extLst>
      <p:ext uri="{BB962C8B-B14F-4D97-AF65-F5344CB8AC3E}">
        <p14:creationId xmlns:p14="http://schemas.microsoft.com/office/powerpoint/2010/main" val="3547486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096838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07647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78302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Core Spring can be thought of a </a:t>
            </a:r>
            <a:r>
              <a:rPr lang="en-US" altLang="en-US" b="1" i="1" dirty="0" smtClean="0"/>
              <a:t>Framework</a:t>
            </a:r>
            <a:r>
              <a:rPr lang="en-US" altLang="en-US" dirty="0" smtClean="0"/>
              <a:t> and a </a:t>
            </a:r>
            <a:r>
              <a:rPr lang="en-US" altLang="en-US" b="1" i="1" dirty="0" smtClean="0"/>
              <a:t>Container</a:t>
            </a:r>
            <a:r>
              <a:rPr lang="en-US" altLang="en-US" dirty="0" smtClean="0"/>
              <a:t> for managing </a:t>
            </a:r>
            <a:r>
              <a:rPr lang="en-US" altLang="en-US" b="1" i="1" dirty="0" smtClean="0"/>
              <a:t>Business Objects</a:t>
            </a:r>
            <a:r>
              <a:rPr lang="en-US" altLang="en-US" dirty="0" smtClean="0"/>
              <a:t> and their relationship. The Beauty of the Framework is that, in </a:t>
            </a:r>
            <a:r>
              <a:rPr lang="en-US" altLang="en-US" dirty="0" err="1" smtClean="0"/>
              <a:t>mostof</a:t>
            </a:r>
            <a:r>
              <a:rPr lang="en-US" altLang="en-US" dirty="0" smtClean="0"/>
              <a:t> </a:t>
            </a:r>
            <a:r>
              <a:rPr lang="en-US" altLang="en-US" u="sng" dirty="0" smtClean="0"/>
              <a:t>the times</a:t>
            </a:r>
            <a:r>
              <a:rPr lang="en-US" altLang="en-US" dirty="0" smtClean="0"/>
              <a:t> we don't need to depend on Spring specific Classes and Interfaces. This is unlike other Frameworks, where they will force the </a:t>
            </a:r>
            <a:r>
              <a:rPr lang="en-US" altLang="en-US" u="sng" dirty="0" smtClean="0"/>
              <a:t>Client Applications</a:t>
            </a:r>
            <a:r>
              <a:rPr lang="en-US" altLang="en-US" dirty="0" smtClean="0"/>
              <a:t> to depend on their propriety Implementations. For example, consider the various J2ee Components like </a:t>
            </a:r>
            <a:r>
              <a:rPr lang="en-US" altLang="en-US" b="1" i="1" dirty="0" smtClean="0"/>
              <a:t>Servlets</a:t>
            </a:r>
            <a:r>
              <a:rPr lang="en-US" altLang="en-US" dirty="0" smtClean="0"/>
              <a:t> or </a:t>
            </a:r>
            <a:r>
              <a:rPr lang="en-US" altLang="en-US" b="1" i="1" dirty="0" smtClean="0"/>
              <a:t>EJB</a:t>
            </a:r>
            <a:r>
              <a:rPr lang="en-US" altLang="en-US" dirty="0" smtClean="0"/>
              <a:t>, if a developer wants to write a Servlet, the class has to depend on </a:t>
            </a:r>
            <a:r>
              <a:rPr lang="en-US" altLang="en-US" dirty="0" err="1" smtClean="0"/>
              <a:t>HttpServlet</a:t>
            </a:r>
            <a:r>
              <a:rPr lang="en-US" altLang="en-US" dirty="0" smtClean="0"/>
              <a:t>, same is the case of creating Enterprise Beans. </a:t>
            </a:r>
          </a:p>
          <a:p>
            <a:r>
              <a:rPr lang="en-US" altLang="en-US" dirty="0" smtClean="0"/>
              <a:t>The architects of Spring have spent enough time in designing the Framework to keep the coupling between the Clients and the </a:t>
            </a:r>
            <a:r>
              <a:rPr lang="en-US" altLang="en-US" b="1" i="1" dirty="0" smtClean="0"/>
              <a:t>Spring Framework</a:t>
            </a:r>
            <a:r>
              <a:rPr lang="en-US" altLang="en-US" dirty="0" smtClean="0"/>
              <a:t> to a bare minimum. In most cases the coupling is often nil. In other terms, whatever Business Components you write in Spring are </a:t>
            </a:r>
            <a:r>
              <a:rPr lang="en-US" altLang="en-US" b="1" i="1" dirty="0" smtClean="0"/>
              <a:t>POJO</a:t>
            </a:r>
            <a:r>
              <a:rPr lang="en-US" altLang="en-US" dirty="0" smtClean="0"/>
              <a:t> (Plain Old Java Object) or </a:t>
            </a:r>
            <a:r>
              <a:rPr lang="en-US" altLang="en-US" b="1" i="1" dirty="0" smtClean="0"/>
              <a:t>POJI</a:t>
            </a:r>
            <a:r>
              <a:rPr lang="en-US" altLang="en-US" dirty="0" smtClean="0"/>
              <a:t> (Plain Old Java Interface) only. POJO/POJI refers to Classes or Interfaces that doesn't specially extend of implement third-party Implementations. The main advantage of having most of the Classes</a:t>
            </a:r>
            <a:r>
              <a:rPr lang="en-US" altLang="en-US" dirty="0"/>
              <a:t> </a:t>
            </a:r>
            <a:r>
              <a:rPr lang="en-US" altLang="en-US" dirty="0" smtClean="0"/>
              <a:t>or</a:t>
            </a:r>
            <a:r>
              <a:rPr lang="en-US" altLang="en-US" dirty="0"/>
              <a:t> </a:t>
            </a:r>
            <a:r>
              <a:rPr lang="en-US" altLang="en-US" dirty="0" smtClean="0"/>
              <a:t>Interfaces as POJO/POJI in an Application is that they will facilitate easy </a:t>
            </a:r>
            <a:r>
              <a:rPr lang="en-US" altLang="en-US" b="1" i="1" dirty="0" smtClean="0"/>
              <a:t>Unit Testing</a:t>
            </a:r>
            <a:r>
              <a:rPr lang="en-US" altLang="en-US" dirty="0"/>
              <a:t> </a:t>
            </a:r>
            <a:r>
              <a:rPr lang="en-US" altLang="en-US" dirty="0" smtClean="0"/>
              <a:t>in the Application.</a:t>
            </a:r>
          </a:p>
          <a:p>
            <a:endParaRPr lang="en-US" altLang="en-US" dirty="0" smtClean="0"/>
          </a:p>
        </p:txBody>
      </p:sp>
    </p:spTree>
    <p:extLst>
      <p:ext uri="{BB962C8B-B14F-4D97-AF65-F5344CB8AC3E}">
        <p14:creationId xmlns:p14="http://schemas.microsoft.com/office/powerpoint/2010/main" val="4051249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architects of Spring have spent enough time in designing the Framework to keep the coupling between the Clients and the </a:t>
            </a:r>
            <a:r>
              <a:rPr lang="en-US" altLang="en-US" b="1" i="1" dirty="0" smtClean="0"/>
              <a:t>Spring Framework</a:t>
            </a:r>
            <a:r>
              <a:rPr lang="en-US" altLang="en-US" dirty="0" smtClean="0"/>
              <a:t> to a bare minimum. In most cases the coupling is often nil. In other terms, whatever Business Components you write in Spring are </a:t>
            </a:r>
            <a:r>
              <a:rPr lang="en-US" altLang="en-US" b="1" i="1" dirty="0" smtClean="0"/>
              <a:t>POJO</a:t>
            </a:r>
            <a:r>
              <a:rPr lang="en-US" altLang="en-US" dirty="0" smtClean="0"/>
              <a:t> (Plain Old Java Object) or </a:t>
            </a:r>
            <a:r>
              <a:rPr lang="en-US" altLang="en-US" b="1" i="1" dirty="0" smtClean="0"/>
              <a:t>POJI</a:t>
            </a:r>
            <a:r>
              <a:rPr lang="en-US" altLang="en-US" dirty="0" smtClean="0"/>
              <a:t> (Plain Old Java Interface) only. POJO/POJI refers to Classes or Interfaces that doesn't specially extend of implement third-party Implementations. </a:t>
            </a:r>
          </a:p>
          <a:p>
            <a:endParaRPr lang="en-US" altLang="en-US" dirty="0" smtClean="0"/>
          </a:p>
          <a:p>
            <a:r>
              <a:rPr lang="en-US" altLang="en-US" dirty="0" smtClean="0"/>
              <a:t>The main advantage of having most of the Classes or Interfaces as POJO/POJI in an Application is that they will facilitate easy </a:t>
            </a:r>
            <a:r>
              <a:rPr lang="en-US" altLang="en-US" b="1" i="1" dirty="0" smtClean="0"/>
              <a:t>Unit Testing</a:t>
            </a:r>
            <a:r>
              <a:rPr lang="en-US" altLang="en-US" dirty="0" smtClean="0"/>
              <a:t> in the Application. </a:t>
            </a:r>
          </a:p>
          <a:p>
            <a:endParaRPr lang="en-US" altLang="en-US" dirty="0" smtClean="0"/>
          </a:p>
        </p:txBody>
      </p:sp>
    </p:spTree>
    <p:extLst>
      <p:ext uri="{BB962C8B-B14F-4D97-AF65-F5344CB8AC3E}">
        <p14:creationId xmlns:p14="http://schemas.microsoft.com/office/powerpoint/2010/main" val="2766773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Users are sometimes unsure whether a </a:t>
            </a:r>
            <a:r>
              <a:rPr lang="en-US" altLang="en-US" dirty="0" err="1" smtClean="0"/>
              <a:t>BeanFactory</a:t>
            </a:r>
            <a:r>
              <a:rPr lang="en-US" altLang="en-US" dirty="0" smtClean="0"/>
              <a:t> or an </a:t>
            </a:r>
            <a:r>
              <a:rPr lang="en-US" altLang="en-US" dirty="0" err="1" smtClean="0"/>
              <a:t>ApplicationContext</a:t>
            </a:r>
            <a:r>
              <a:rPr lang="en-US" altLang="en-US" dirty="0" smtClean="0"/>
              <a:t> are best suited for use in a particular situation. Normally when building most </a:t>
            </a:r>
            <a:r>
              <a:rPr lang="en-US" altLang="en-US" dirty="0" err="1" smtClean="0"/>
              <a:t>applicationsin</a:t>
            </a:r>
            <a:r>
              <a:rPr lang="en-US" altLang="en-US" dirty="0" smtClean="0"/>
              <a:t> a J2EE-environment, </a:t>
            </a:r>
            <a:r>
              <a:rPr lang="en-US" altLang="en-US" i="1" dirty="0" smtClean="0"/>
              <a:t>the best option is to use the </a:t>
            </a:r>
            <a:r>
              <a:rPr lang="en-US" altLang="en-US" i="1" dirty="0" err="1" smtClean="0"/>
              <a:t>ApplicationContext</a:t>
            </a:r>
            <a:r>
              <a:rPr lang="en-US" altLang="en-US" dirty="0" smtClean="0"/>
              <a:t>, since it offers</a:t>
            </a:r>
            <a:r>
              <a:rPr lang="en-US" altLang="en-US" dirty="0"/>
              <a:t> </a:t>
            </a:r>
            <a:r>
              <a:rPr lang="en-US" altLang="en-US" dirty="0" smtClean="0"/>
              <a:t>all the features of the </a:t>
            </a:r>
            <a:r>
              <a:rPr lang="en-US" altLang="en-US" dirty="0" err="1" smtClean="0"/>
              <a:t>BeanFactory</a:t>
            </a:r>
            <a:r>
              <a:rPr lang="en-US" altLang="en-US" dirty="0" smtClean="0"/>
              <a:t> and adds on to it in terms of features, while also</a:t>
            </a:r>
            <a:r>
              <a:rPr lang="en-US" altLang="en-US" dirty="0"/>
              <a:t> </a:t>
            </a:r>
            <a:r>
              <a:rPr lang="en-US" altLang="en-US" dirty="0" smtClean="0"/>
              <a:t>allowing</a:t>
            </a:r>
            <a:r>
              <a:rPr lang="en-US" altLang="en-US" dirty="0"/>
              <a:t> </a:t>
            </a:r>
            <a:r>
              <a:rPr lang="en-US" altLang="en-US" dirty="0" smtClean="0"/>
              <a:t>a more declarative approach to use of some functionality, which is generally desirable. The main usage scenario when you might prefer to use the </a:t>
            </a:r>
            <a:r>
              <a:rPr lang="en-US" altLang="en-US" dirty="0" err="1" smtClean="0"/>
              <a:t>BeanFactory</a:t>
            </a:r>
            <a:r>
              <a:rPr lang="en-US" altLang="en-US" dirty="0" smtClean="0"/>
              <a:t> is when memory usage is the greatest concern (such as in an applet where every last kilobyte counts), and you don't need all the features of the </a:t>
            </a:r>
            <a:r>
              <a:rPr lang="en-US" altLang="en-US" dirty="0" err="1" smtClean="0"/>
              <a:t>ApplicationContext</a:t>
            </a:r>
            <a:r>
              <a:rPr lang="en-US" altLang="en-US" dirty="0" smtClean="0"/>
              <a:t>.</a:t>
            </a:r>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2400195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p:cNvSpPr>
          <p:nvPr>
            <p:ph type="body" idx="1"/>
          </p:nvPr>
        </p:nvSpPr>
        <p:spPr bwMode="auto"/>
        <p:txBody>
          <a:bodyPr wrap="square" numCol="1" anchor="t" anchorCtr="0" compatLnSpc="1">
            <a:prstTxWarp prst="textNoShape">
              <a:avLst/>
            </a:prstTxWarp>
            <a:normAutofit lnSpcReduction="10000"/>
          </a:bodyPr>
          <a:lstStyle/>
          <a:p>
            <a:pPr>
              <a:defRPr/>
            </a:pPr>
            <a:r>
              <a:rPr lang="en-US" b="1" dirty="0" smtClean="0"/>
              <a:t>Resource</a:t>
            </a:r>
          </a:p>
          <a:p>
            <a:pPr>
              <a:defRPr/>
            </a:pPr>
            <a:r>
              <a:rPr lang="en-US" dirty="0" smtClean="0"/>
              <a:t>A Resource in Spring </a:t>
            </a:r>
            <a:r>
              <a:rPr lang="en-US" u="sng" dirty="0" smtClean="0"/>
              <a:t>represents</a:t>
            </a:r>
            <a:r>
              <a:rPr lang="en-US" dirty="0" smtClean="0"/>
              <a:t> any kind of Information that comes from a </a:t>
            </a:r>
            <a:r>
              <a:rPr lang="en-US" b="1" i="1" dirty="0" smtClean="0"/>
              <a:t>File</a:t>
            </a:r>
            <a:r>
              <a:rPr lang="en-US" dirty="0" smtClean="0"/>
              <a:t> or from a </a:t>
            </a:r>
            <a:r>
              <a:rPr lang="en-US" b="1" i="1" dirty="0" smtClean="0"/>
              <a:t>Stream</a:t>
            </a:r>
            <a:r>
              <a:rPr lang="en-US" dirty="0" smtClean="0"/>
              <a:t>. For example, resources could represent an Xml File containing the various Configuration Information needed for a Spring Application. Or it could represent a </a:t>
            </a:r>
            <a:r>
              <a:rPr lang="en-US" b="1" i="1" dirty="0" smtClean="0"/>
              <a:t>Java Class File</a:t>
            </a:r>
            <a:r>
              <a:rPr lang="en-US" dirty="0" smtClean="0"/>
              <a:t> representing a Bean object. Whatever be the case, it can be represented as a Resource object with the transparent nature of its implementation. </a:t>
            </a:r>
          </a:p>
          <a:p>
            <a:pPr>
              <a:defRPr/>
            </a:pPr>
            <a:r>
              <a:rPr lang="en-US" dirty="0" smtClean="0"/>
              <a:t>Suppose, we wish a load a Resource that represents the Java Class called </a:t>
            </a:r>
            <a:r>
              <a:rPr lang="en-US" dirty="0" err="1" smtClean="0"/>
              <a:t>MyJavaClass</a:t>
            </a:r>
            <a:r>
              <a:rPr lang="en-US" dirty="0" smtClean="0"/>
              <a:t>, then </a:t>
            </a:r>
            <a:r>
              <a:rPr lang="en-US" u="sng" dirty="0" smtClean="0"/>
              <a:t>we can</a:t>
            </a:r>
            <a:r>
              <a:rPr lang="en-US" dirty="0" smtClean="0"/>
              <a:t> have, </a:t>
            </a:r>
          </a:p>
          <a:p>
            <a:pPr>
              <a:defRPr/>
            </a:pPr>
            <a:endParaRPr lang="en-US" dirty="0"/>
          </a:p>
          <a:p>
            <a:pPr>
              <a:defRPr/>
            </a:pPr>
            <a:r>
              <a:rPr lang="en-US" dirty="0" smtClean="0"/>
              <a:t>Resource </a:t>
            </a:r>
            <a:r>
              <a:rPr lang="en-US" dirty="0" err="1" smtClean="0"/>
              <a:t>classRes</a:t>
            </a:r>
            <a:r>
              <a:rPr lang="en-US" dirty="0" smtClean="0"/>
              <a:t> = new </a:t>
            </a:r>
            <a:r>
              <a:rPr lang="en-US" dirty="0" err="1" smtClean="0"/>
              <a:t>ClassPathResource</a:t>
            </a:r>
            <a:r>
              <a:rPr lang="en-US" dirty="0" smtClean="0"/>
              <a:t>("</a:t>
            </a:r>
            <a:r>
              <a:rPr lang="en-US" dirty="0" err="1" smtClean="0"/>
              <a:t>PathToClassFile</a:t>
            </a:r>
            <a:r>
              <a:rPr lang="en-US" dirty="0" smtClean="0"/>
              <a:t>", </a:t>
            </a:r>
            <a:r>
              <a:rPr lang="en-US" dirty="0" err="1" smtClean="0"/>
              <a:t>MyJavaClass.class</a:t>
            </a:r>
            <a:r>
              <a:rPr lang="en-US" dirty="0" smtClean="0"/>
              <a:t>); </a:t>
            </a:r>
          </a:p>
          <a:p>
            <a:pPr>
              <a:defRPr/>
            </a:pPr>
            <a:endParaRPr lang="en-US" dirty="0" smtClean="0"/>
          </a:p>
          <a:p>
            <a:pPr>
              <a:defRPr/>
            </a:pPr>
            <a:r>
              <a:rPr lang="en-US" dirty="0" smtClean="0"/>
              <a:t>Note that </a:t>
            </a:r>
            <a:r>
              <a:rPr lang="en-US" dirty="0" err="1" smtClean="0"/>
              <a:t>ClassPathResource</a:t>
            </a:r>
            <a:r>
              <a:rPr lang="en-US" dirty="0" smtClean="0"/>
              <a:t> is the </a:t>
            </a:r>
            <a:r>
              <a:rPr lang="en-US" u="sng" dirty="0" smtClean="0"/>
              <a:t>concrete</a:t>
            </a:r>
            <a:r>
              <a:rPr lang="en-US" dirty="0" smtClean="0"/>
              <a:t> implementation class for loading a Java Class file. </a:t>
            </a:r>
          </a:p>
          <a:p>
            <a:pPr>
              <a:defRPr/>
            </a:pPr>
            <a:endParaRPr lang="en-US" dirty="0" smtClean="0"/>
          </a:p>
          <a:p>
            <a:pPr>
              <a:defRPr/>
            </a:pPr>
            <a:r>
              <a:rPr lang="en-US" dirty="0" smtClean="0"/>
              <a:t>The following code loads an Xml File from the local File System. </a:t>
            </a:r>
          </a:p>
          <a:p>
            <a:pPr lvl="1">
              <a:defRPr/>
            </a:pPr>
            <a:r>
              <a:rPr lang="en-US" dirty="0" smtClean="0"/>
              <a:t>String </a:t>
            </a:r>
            <a:r>
              <a:rPr lang="en-US" dirty="0" err="1" smtClean="0"/>
              <a:t>xmlFile</a:t>
            </a:r>
            <a:r>
              <a:rPr lang="en-US" dirty="0" smtClean="0"/>
              <a:t> = "./resources/myXml.xml");</a:t>
            </a:r>
          </a:p>
          <a:p>
            <a:pPr lvl="1">
              <a:defRPr/>
            </a:pPr>
            <a:r>
              <a:rPr lang="en-US" dirty="0" smtClean="0"/>
              <a:t> Resource </a:t>
            </a:r>
            <a:r>
              <a:rPr lang="en-US" dirty="0" err="1" smtClean="0"/>
              <a:t>xmlResource</a:t>
            </a:r>
            <a:r>
              <a:rPr lang="en-US" dirty="0" smtClean="0"/>
              <a:t> = new </a:t>
            </a:r>
            <a:r>
              <a:rPr lang="en-US" dirty="0" err="1" smtClean="0"/>
              <a:t>FileSystemResource</a:t>
            </a:r>
            <a:r>
              <a:rPr lang="en-US" dirty="0" smtClean="0"/>
              <a:t>(</a:t>
            </a:r>
            <a:r>
              <a:rPr lang="en-US" dirty="0" err="1" smtClean="0"/>
              <a:t>xmlFile</a:t>
            </a:r>
            <a:r>
              <a:rPr lang="en-US" dirty="0" smtClean="0"/>
              <a:t>); </a:t>
            </a:r>
          </a:p>
          <a:p>
            <a:pPr lvl="1">
              <a:defRPr/>
            </a:pPr>
            <a:endParaRPr lang="en-US" dirty="0" smtClean="0"/>
          </a:p>
          <a:p>
            <a:pPr>
              <a:defRPr/>
            </a:pPr>
            <a:r>
              <a:rPr lang="en-US" dirty="0" smtClean="0"/>
              <a:t>Note that </a:t>
            </a:r>
            <a:r>
              <a:rPr lang="en-US" dirty="0" err="1" smtClean="0"/>
              <a:t>FileSystemResource</a:t>
            </a:r>
            <a:r>
              <a:rPr lang="en-US" dirty="0" smtClean="0"/>
              <a:t> can be used to load any kind of files to make themselves available to the Spring Application, it is not restricted to only Xml Files. Other commonly used Resource in the </a:t>
            </a:r>
            <a:r>
              <a:rPr lang="en-US" dirty="0" err="1" smtClean="0"/>
              <a:t>InputStreamResource</a:t>
            </a:r>
            <a:r>
              <a:rPr lang="en-US" dirty="0" smtClean="0"/>
              <a:t> that loads content from an Input Stream. Apart from this, there are so many concrete implementations of various Resources are available in the Spring Framework. </a:t>
            </a:r>
          </a:p>
          <a:p>
            <a:pPr>
              <a:defRPr/>
            </a:pPr>
            <a:endParaRPr lang="en-US" dirty="0" smtClean="0"/>
          </a:p>
        </p:txBody>
      </p:sp>
    </p:spTree>
    <p:extLst>
      <p:ext uri="{BB962C8B-B14F-4D97-AF65-F5344CB8AC3E}">
        <p14:creationId xmlns:p14="http://schemas.microsoft.com/office/powerpoint/2010/main" val="13058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dirty="0"/>
          </a:p>
        </p:txBody>
      </p:sp>
    </p:spTree>
    <p:extLst>
      <p:ext uri="{BB962C8B-B14F-4D97-AF65-F5344CB8AC3E}">
        <p14:creationId xmlns:p14="http://schemas.microsoft.com/office/powerpoint/2010/main" val="3662472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3439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21</a:t>
            </a:fld>
            <a:endParaRPr lang="en-US" dirty="0"/>
          </a:p>
        </p:txBody>
      </p:sp>
    </p:spTree>
    <p:extLst>
      <p:ext uri="{BB962C8B-B14F-4D97-AF65-F5344CB8AC3E}">
        <p14:creationId xmlns:p14="http://schemas.microsoft.com/office/powerpoint/2010/main" val="3164609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smtClean="0"/>
              <a:t>BeanFactory</a:t>
            </a:r>
            <a:endParaRPr lang="en-US" altLang="en-US" b="1" dirty="0" smtClean="0"/>
          </a:p>
          <a:p>
            <a:r>
              <a:rPr lang="en-US" altLang="en-US" dirty="0" smtClean="0"/>
              <a:t>As mentioned, in Spring terminology a </a:t>
            </a:r>
            <a:r>
              <a:rPr lang="en-US" altLang="en-US" b="1" i="1" dirty="0" smtClean="0"/>
              <a:t>Bean</a:t>
            </a:r>
            <a:r>
              <a:rPr lang="en-US" altLang="en-US" dirty="0" smtClean="0"/>
              <a:t> refers to a </a:t>
            </a:r>
            <a:r>
              <a:rPr lang="en-US" altLang="en-US" b="1" i="1" dirty="0" smtClean="0"/>
              <a:t>Business Component</a:t>
            </a:r>
            <a:r>
              <a:rPr lang="en-US" altLang="en-US" dirty="0" smtClean="0"/>
              <a:t> in consideration. As such, </a:t>
            </a:r>
            <a:r>
              <a:rPr lang="en-US" altLang="en-US" dirty="0" err="1" smtClean="0"/>
              <a:t>BeanFactory</a:t>
            </a:r>
            <a:r>
              <a:rPr lang="en-US" altLang="en-US" dirty="0" smtClean="0"/>
              <a:t> is the factory class for creating Bean objects. The interesting thing is that how to configure the </a:t>
            </a:r>
            <a:r>
              <a:rPr lang="en-US" altLang="en-US" dirty="0" err="1" smtClean="0"/>
              <a:t>BeanFactory</a:t>
            </a:r>
            <a:r>
              <a:rPr lang="en-US" altLang="en-US" dirty="0" smtClean="0"/>
              <a:t> for creating Business Components. In other words, where the </a:t>
            </a:r>
            <a:r>
              <a:rPr lang="en-US" altLang="en-US" dirty="0" err="1" smtClean="0"/>
              <a:t>BeanFactory</a:t>
            </a:r>
            <a:r>
              <a:rPr lang="en-US" altLang="en-US" dirty="0" smtClean="0"/>
              <a:t> class should look for </a:t>
            </a:r>
            <a:r>
              <a:rPr lang="en-US" altLang="en-US" u="sng" dirty="0" smtClean="0"/>
              <a:t>the Bean</a:t>
            </a:r>
            <a:r>
              <a:rPr lang="en-US" altLang="en-US" dirty="0"/>
              <a:t> </a:t>
            </a:r>
            <a:r>
              <a:rPr lang="en-US" altLang="en-US" dirty="0" smtClean="0"/>
              <a:t>definition for creating Bean instances? One important thing to note that all Beans</a:t>
            </a:r>
            <a:r>
              <a:rPr lang="en-US" altLang="en-US" dirty="0"/>
              <a:t> </a:t>
            </a:r>
            <a:r>
              <a:rPr lang="en-US" altLang="en-US" dirty="0" smtClean="0"/>
              <a:t>that reside in the </a:t>
            </a:r>
            <a:r>
              <a:rPr lang="en-US" altLang="en-US" b="1" i="1" dirty="0" smtClean="0"/>
              <a:t>Context of Spring Container</a:t>
            </a:r>
            <a:r>
              <a:rPr lang="en-US" altLang="en-US" dirty="0" smtClean="0"/>
              <a:t> are highly configurable through external files. It means that your Bean definitions can reside in an </a:t>
            </a:r>
            <a:r>
              <a:rPr lang="en-US" altLang="en-US" u="sng" dirty="0" smtClean="0"/>
              <a:t>Xml File</a:t>
            </a:r>
            <a:r>
              <a:rPr lang="en-US" altLang="en-US" dirty="0" smtClean="0"/>
              <a:t>, a Java Property File or even in a database. Although, Bean definitions are not tightly </a:t>
            </a:r>
            <a:r>
              <a:rPr lang="en-US" altLang="en-US" dirty="0" err="1" smtClean="0"/>
              <a:t>coupledto</a:t>
            </a:r>
            <a:r>
              <a:rPr lang="en-US" altLang="en-US" dirty="0" smtClean="0"/>
              <a:t> any format, most developers prefer having their Bean definitions in Xml Format. </a:t>
            </a:r>
          </a:p>
          <a:p>
            <a:r>
              <a:rPr lang="en-US" altLang="en-US" dirty="0" smtClean="0"/>
              <a:t>Following is the code that will load all Bean definition from an Xml File, </a:t>
            </a:r>
          </a:p>
          <a:p>
            <a:pPr lvl="1"/>
            <a:r>
              <a:rPr lang="en-US" altLang="en-US" dirty="0" smtClean="0"/>
              <a:t>Resource </a:t>
            </a:r>
            <a:r>
              <a:rPr lang="en-US" altLang="en-US" dirty="0" err="1" smtClean="0"/>
              <a:t>xmlResource</a:t>
            </a:r>
            <a:r>
              <a:rPr lang="en-US" altLang="en-US" dirty="0" smtClean="0"/>
              <a:t> = new </a:t>
            </a:r>
            <a:r>
              <a:rPr lang="en-US" altLang="en-US" dirty="0" err="1" smtClean="0"/>
              <a:t>FileSystemResource</a:t>
            </a:r>
            <a:r>
              <a:rPr lang="en-US" altLang="en-US" dirty="0" smtClean="0"/>
              <a:t>("beans.xml");</a:t>
            </a:r>
          </a:p>
          <a:p>
            <a:pPr lvl="1"/>
            <a:r>
              <a:rPr lang="en-US" altLang="en-US" dirty="0" smtClean="0"/>
              <a:t> </a:t>
            </a:r>
            <a:r>
              <a:rPr lang="en-US" altLang="en-US" dirty="0" err="1" smtClean="0"/>
              <a:t>BeanFactory</a:t>
            </a:r>
            <a:r>
              <a:rPr lang="en-US" altLang="en-US" dirty="0" smtClean="0"/>
              <a:t> factory = new </a:t>
            </a:r>
            <a:r>
              <a:rPr lang="en-US" altLang="en-US" dirty="0" err="1" smtClean="0"/>
              <a:t>XmlBeanFactory</a:t>
            </a:r>
            <a:r>
              <a:rPr lang="en-US" altLang="en-US" dirty="0" smtClean="0"/>
              <a:t>(</a:t>
            </a:r>
            <a:r>
              <a:rPr lang="en-US" altLang="en-US" dirty="0" err="1" smtClean="0"/>
              <a:t>xmlResource</a:t>
            </a:r>
            <a:r>
              <a:rPr lang="en-US" altLang="en-US" dirty="0" smtClean="0"/>
              <a:t>); </a:t>
            </a:r>
          </a:p>
          <a:p>
            <a:r>
              <a:rPr lang="en-US" altLang="en-US" dirty="0" smtClean="0"/>
              <a:t>Note the </a:t>
            </a:r>
            <a:r>
              <a:rPr lang="en-US" altLang="en-US" dirty="0" err="1" smtClean="0"/>
              <a:t>XmlBeanFactory</a:t>
            </a:r>
            <a:r>
              <a:rPr lang="en-US" altLang="en-US" dirty="0" smtClean="0"/>
              <a:t> class which is one of the concrete implementations of </a:t>
            </a:r>
            <a:r>
              <a:rPr lang="en-US" altLang="en-US" dirty="0" err="1" smtClean="0"/>
              <a:t>BeanFactory</a:t>
            </a:r>
            <a:r>
              <a:rPr lang="en-US" altLang="en-US" dirty="0" smtClean="0"/>
              <a:t> class. </a:t>
            </a:r>
          </a:p>
          <a:p>
            <a:endParaRPr lang="en-US" altLang="en-US" dirty="0" smtClean="0"/>
          </a:p>
          <a:p>
            <a:endParaRPr lang="en-US" altLang="en-US" dirty="0" smtClean="0"/>
          </a:p>
        </p:txBody>
      </p:sp>
    </p:spTree>
    <p:extLst>
      <p:ext uri="{BB962C8B-B14F-4D97-AF65-F5344CB8AC3E}">
        <p14:creationId xmlns:p14="http://schemas.microsoft.com/office/powerpoint/2010/main" val="3281334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23</a:t>
            </a:fld>
            <a:endParaRPr lang="en-US" dirty="0"/>
          </a:p>
        </p:txBody>
      </p:sp>
    </p:spTree>
    <p:extLst>
      <p:ext uri="{BB962C8B-B14F-4D97-AF65-F5344CB8AC3E}">
        <p14:creationId xmlns:p14="http://schemas.microsoft.com/office/powerpoint/2010/main" val="3780314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20804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94963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All the basic definition of the Bean classes along with the Configuration </a:t>
            </a:r>
            <a:r>
              <a:rPr lang="en-US" altLang="en-US" u="sng" dirty="0" smtClean="0"/>
              <a:t>Information</a:t>
            </a:r>
            <a:r>
              <a:rPr lang="en-US" altLang="en-US" dirty="0" smtClean="0"/>
              <a:t>, their relationships with other Bean objects can be defined in the </a:t>
            </a:r>
            <a:r>
              <a:rPr lang="en-US" altLang="en-US" b="1" i="1" u="sng" dirty="0" smtClean="0"/>
              <a:t>Xml</a:t>
            </a:r>
            <a:r>
              <a:rPr lang="en-US" altLang="en-US" b="1" i="1" dirty="0" smtClean="0"/>
              <a:t> Configuration File</a:t>
            </a:r>
            <a:r>
              <a:rPr lang="en-US" altLang="en-US" dirty="0" smtClean="0"/>
              <a:t>. </a:t>
            </a:r>
          </a:p>
          <a:p>
            <a:endParaRPr lang="en-US" altLang="en-US" dirty="0" smtClean="0"/>
          </a:p>
        </p:txBody>
      </p:sp>
    </p:spTree>
    <p:extLst>
      <p:ext uri="{BB962C8B-B14F-4D97-AF65-F5344CB8AC3E}">
        <p14:creationId xmlns:p14="http://schemas.microsoft.com/office/powerpoint/2010/main" val="236745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13234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ctr"/>
            <a:r>
              <a:rPr lang="en-US" altLang="en-US" b="1" dirty="0" smtClean="0"/>
              <a:t>Example for Associations</a:t>
            </a:r>
          </a:p>
          <a:p>
            <a:r>
              <a:rPr lang="en-US" altLang="en-US" b="1" dirty="0" smtClean="0"/>
              <a:t>team-player.xml</a:t>
            </a:r>
            <a:r>
              <a:rPr lang="en-US" altLang="en-US" dirty="0" smtClean="0"/>
              <a:t> </a:t>
            </a:r>
          </a:p>
          <a:p>
            <a:r>
              <a:rPr lang="en-US" altLang="en-US" dirty="0" smtClean="0"/>
              <a:t>&lt;bean id = "</a:t>
            </a:r>
            <a:r>
              <a:rPr lang="en-US" altLang="en-US" dirty="0" err="1" smtClean="0"/>
              <a:t>india</a:t>
            </a:r>
            <a:r>
              <a:rPr lang="en-US" altLang="en-US" dirty="0" smtClean="0"/>
              <a:t>" class = "</a:t>
            </a:r>
            <a:r>
              <a:rPr lang="en-US" altLang="en-US" dirty="0" err="1" smtClean="0"/>
              <a:t>net.javabeat.articles.spring.complex.Team</a:t>
            </a:r>
            <a:r>
              <a:rPr lang="en-US" altLang="en-US" dirty="0" smtClean="0"/>
              <a:t>"&gt;</a:t>
            </a:r>
          </a:p>
          <a:p>
            <a:r>
              <a:rPr lang="en-US" altLang="en-US" dirty="0" smtClean="0"/>
              <a:t>	 &lt;</a:t>
            </a:r>
            <a:r>
              <a:rPr lang="en-US" altLang="en-US" u="sng" dirty="0" smtClean="0"/>
              <a:t>property</a:t>
            </a:r>
            <a:r>
              <a:rPr lang="en-US" altLang="en-US" dirty="0" smtClean="0"/>
              <a:t> name = "name"&gt; &lt;value&gt;India&lt;/value&gt; </a:t>
            </a:r>
          </a:p>
          <a:p>
            <a:r>
              <a:rPr lang="en-US" altLang="en-US" dirty="0" smtClean="0"/>
              <a:t>	&lt;/property&gt; </a:t>
            </a:r>
          </a:p>
          <a:p>
            <a:r>
              <a:rPr lang="en-US" altLang="en-US" dirty="0" smtClean="0"/>
              <a:t>&lt;/bean&gt; </a:t>
            </a:r>
          </a:p>
          <a:p>
            <a:r>
              <a:rPr lang="en-US" altLang="en-US" dirty="0" smtClean="0"/>
              <a:t>&lt;bean id = "</a:t>
            </a:r>
            <a:r>
              <a:rPr lang="en-US" altLang="en-US" dirty="0" err="1" smtClean="0"/>
              <a:t>tendulkar</a:t>
            </a:r>
            <a:r>
              <a:rPr lang="en-US" altLang="en-US" dirty="0" smtClean="0"/>
              <a:t>" class = "</a:t>
            </a:r>
            <a:r>
              <a:rPr lang="en-US" altLang="en-US" dirty="0" err="1" smtClean="0"/>
              <a:t>net.javabeat.articles.spring.complex.Player</a:t>
            </a:r>
            <a:r>
              <a:rPr lang="en-US" altLang="en-US" dirty="0" smtClean="0"/>
              <a:t>"&gt; </a:t>
            </a:r>
          </a:p>
          <a:p>
            <a:r>
              <a:rPr lang="en-US" altLang="en-US" dirty="0" smtClean="0"/>
              <a:t>	&lt;property name = "name"&gt; &lt;value&gt;Sachin Tendulkar&lt;/value&gt; &lt;/property&gt; </a:t>
            </a:r>
          </a:p>
          <a:p>
            <a:r>
              <a:rPr lang="en-US" altLang="en-US" dirty="0" smtClean="0"/>
              <a:t>	&lt;property name = "team"&gt; &lt;</a:t>
            </a:r>
            <a:r>
              <a:rPr lang="en-US" altLang="en-US" b="1" dirty="0" smtClean="0"/>
              <a:t>ref </a:t>
            </a:r>
            <a:r>
              <a:rPr lang="en-US" altLang="en-US" dirty="0" smtClean="0"/>
              <a:t>bean = "</a:t>
            </a:r>
            <a:r>
              <a:rPr lang="en-US" altLang="en-US" dirty="0" err="1" smtClean="0"/>
              <a:t>india</a:t>
            </a:r>
            <a:r>
              <a:rPr lang="en-US" altLang="en-US" dirty="0" smtClean="0"/>
              <a:t>"/&gt; &lt;/property&gt; </a:t>
            </a:r>
          </a:p>
          <a:p>
            <a:r>
              <a:rPr lang="en-US" altLang="en-US" dirty="0" smtClean="0"/>
              <a:t>&lt;/bean&gt; </a:t>
            </a:r>
          </a:p>
          <a:p>
            <a:endParaRPr lang="en-US" altLang="en-US" dirty="0" smtClean="0"/>
          </a:p>
        </p:txBody>
      </p:sp>
    </p:spTree>
    <p:extLst>
      <p:ext uri="{BB962C8B-B14F-4D97-AF65-F5344CB8AC3E}">
        <p14:creationId xmlns:p14="http://schemas.microsoft.com/office/powerpoint/2010/main" val="589516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p:cNvSpPr>
          <p:nvPr>
            <p:ph type="body" idx="1"/>
          </p:nvPr>
        </p:nvSpPr>
        <p:spPr bwMode="auto">
          <a:xfrm>
            <a:off x="544513" y="468443"/>
            <a:ext cx="5486400" cy="84350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u="sng" dirty="0" smtClean="0"/>
              <a:t>Example for Collection Mapping</a:t>
            </a:r>
          </a:p>
          <a:p>
            <a:endParaRPr lang="en-US" altLang="en-US" dirty="0" smtClean="0"/>
          </a:p>
          <a:p>
            <a:r>
              <a:rPr lang="en-US" altLang="en-US" b="1" dirty="0" smtClean="0"/>
              <a:t>Team.java</a:t>
            </a:r>
            <a:r>
              <a:rPr lang="en-US" altLang="en-US" dirty="0" smtClean="0"/>
              <a:t> </a:t>
            </a:r>
          </a:p>
          <a:p>
            <a:r>
              <a:rPr lang="en-US" altLang="en-US" dirty="0" smtClean="0"/>
              <a:t>import </a:t>
            </a:r>
            <a:r>
              <a:rPr lang="en-US" altLang="en-US" dirty="0" err="1" smtClean="0"/>
              <a:t>java.util</a:t>
            </a:r>
            <a:r>
              <a:rPr lang="en-US" altLang="en-US" dirty="0" smtClean="0"/>
              <a:t>.*; </a:t>
            </a:r>
          </a:p>
          <a:p>
            <a:r>
              <a:rPr lang="en-US" altLang="en-US" dirty="0" smtClean="0"/>
              <a:t>public class Team { </a:t>
            </a:r>
          </a:p>
          <a:p>
            <a:r>
              <a:rPr lang="en-US" altLang="en-US" dirty="0" smtClean="0"/>
              <a:t>private </a:t>
            </a:r>
            <a:r>
              <a:rPr lang="en-US" altLang="en-US" u="sng" dirty="0" smtClean="0"/>
              <a:t>String</a:t>
            </a:r>
            <a:r>
              <a:rPr lang="en-US" altLang="en-US" dirty="0" smtClean="0"/>
              <a:t> name; </a:t>
            </a:r>
          </a:p>
          <a:p>
            <a:r>
              <a:rPr lang="en-US" altLang="en-US" dirty="0" smtClean="0"/>
              <a:t>private Set&lt;Player&gt; players; </a:t>
            </a:r>
          </a:p>
          <a:p>
            <a:r>
              <a:rPr lang="en-US" altLang="en-US" dirty="0" smtClean="0"/>
              <a:t>public Team() { } </a:t>
            </a:r>
          </a:p>
          <a:p>
            <a:r>
              <a:rPr lang="en-US" altLang="en-US" dirty="0" smtClean="0"/>
              <a:t>public Team(String name)</a:t>
            </a:r>
          </a:p>
          <a:p>
            <a:r>
              <a:rPr lang="en-US" altLang="en-US" dirty="0" smtClean="0"/>
              <a:t>{ this.name = name; } </a:t>
            </a:r>
          </a:p>
          <a:p>
            <a:endParaRPr lang="en-US" altLang="en-US" dirty="0" smtClean="0"/>
          </a:p>
          <a:p>
            <a:r>
              <a:rPr lang="en-US" altLang="en-US" dirty="0" smtClean="0"/>
              <a:t>public String </a:t>
            </a:r>
            <a:r>
              <a:rPr lang="en-US" altLang="en-US" dirty="0" err="1" smtClean="0"/>
              <a:t>getName</a:t>
            </a:r>
            <a:r>
              <a:rPr lang="en-US" altLang="en-US" dirty="0" smtClean="0"/>
              <a:t>() </a:t>
            </a:r>
          </a:p>
          <a:p>
            <a:r>
              <a:rPr lang="en-US" altLang="en-US" dirty="0" smtClean="0"/>
              <a:t>{ return name; } </a:t>
            </a:r>
          </a:p>
          <a:p>
            <a:r>
              <a:rPr lang="en-US" altLang="en-US" dirty="0" smtClean="0"/>
              <a:t>public void </a:t>
            </a:r>
            <a:r>
              <a:rPr lang="en-US" altLang="en-US" dirty="0" err="1" smtClean="0"/>
              <a:t>setName</a:t>
            </a:r>
            <a:r>
              <a:rPr lang="en-US" altLang="en-US" dirty="0" smtClean="0"/>
              <a:t>(String name) </a:t>
            </a:r>
          </a:p>
          <a:p>
            <a:r>
              <a:rPr lang="en-US" altLang="en-US" dirty="0" smtClean="0"/>
              <a:t>{ this.name = name; } </a:t>
            </a:r>
          </a:p>
          <a:p>
            <a:r>
              <a:rPr lang="en-US" altLang="en-US" dirty="0" smtClean="0"/>
              <a:t>public Set&lt;Player&gt; </a:t>
            </a:r>
            <a:r>
              <a:rPr lang="en-US" altLang="en-US" dirty="0" err="1" smtClean="0"/>
              <a:t>getPlayers</a:t>
            </a:r>
            <a:r>
              <a:rPr lang="en-US" altLang="en-US" dirty="0" smtClean="0"/>
              <a:t>() </a:t>
            </a:r>
          </a:p>
          <a:p>
            <a:r>
              <a:rPr lang="en-US" altLang="en-US" dirty="0" smtClean="0"/>
              <a:t>{ return players; } </a:t>
            </a:r>
          </a:p>
          <a:p>
            <a:r>
              <a:rPr lang="en-US" altLang="en-US" dirty="0" smtClean="0"/>
              <a:t>public void </a:t>
            </a:r>
            <a:r>
              <a:rPr lang="en-US" altLang="en-US" dirty="0" err="1" smtClean="0"/>
              <a:t>setPlayers</a:t>
            </a:r>
            <a:r>
              <a:rPr lang="en-US" altLang="en-US" dirty="0" smtClean="0"/>
              <a:t>(Set&lt;Player&gt; players) </a:t>
            </a:r>
          </a:p>
          <a:p>
            <a:r>
              <a:rPr lang="en-US" altLang="en-US" dirty="0" smtClean="0"/>
              <a:t>{ </a:t>
            </a:r>
            <a:r>
              <a:rPr lang="en-US" altLang="en-US" dirty="0" err="1" smtClean="0"/>
              <a:t>this.players</a:t>
            </a:r>
            <a:r>
              <a:rPr lang="en-US" altLang="en-US" dirty="0" smtClean="0"/>
              <a:t> = players; } </a:t>
            </a:r>
            <a:br>
              <a:rPr lang="en-US" altLang="en-US" dirty="0" smtClean="0"/>
            </a:br>
            <a:r>
              <a:rPr lang="en-US" altLang="en-US" dirty="0" smtClean="0"/>
              <a:t>@Override public String </a:t>
            </a:r>
            <a:r>
              <a:rPr lang="en-US" altLang="en-US" dirty="0" err="1" smtClean="0"/>
              <a:t>toString</a:t>
            </a:r>
            <a:r>
              <a:rPr lang="en-US" altLang="en-US" dirty="0" smtClean="0"/>
              <a:t>()</a:t>
            </a:r>
          </a:p>
          <a:p>
            <a:r>
              <a:rPr lang="en-US" altLang="en-US" dirty="0" smtClean="0"/>
              <a:t>{ return "[Name = " + name + ", Players = " + </a:t>
            </a:r>
            <a:r>
              <a:rPr lang="en-US" altLang="en-US" dirty="0" err="1" smtClean="0"/>
              <a:t>playersAsString</a:t>
            </a:r>
            <a:r>
              <a:rPr lang="en-US" altLang="en-US" dirty="0" smtClean="0"/>
              <a:t>(players) + "]"; } </a:t>
            </a:r>
          </a:p>
          <a:p>
            <a:r>
              <a:rPr lang="en-US" altLang="en-US" dirty="0" smtClean="0"/>
              <a:t>private String </a:t>
            </a:r>
            <a:r>
              <a:rPr lang="en-US" altLang="en-US" dirty="0" err="1" smtClean="0"/>
              <a:t>playersAsString</a:t>
            </a:r>
            <a:r>
              <a:rPr lang="en-US" altLang="en-US" dirty="0" smtClean="0"/>
              <a:t>(Collection&lt;? extends Object&gt; collection)</a:t>
            </a:r>
          </a:p>
          <a:p>
            <a:r>
              <a:rPr lang="en-US" altLang="en-US" dirty="0" smtClean="0"/>
              <a:t>{ if(collection == null || </a:t>
            </a:r>
            <a:r>
              <a:rPr lang="en-US" altLang="en-US" dirty="0" err="1" smtClean="0"/>
              <a:t>collection.isEmpty</a:t>
            </a:r>
            <a:r>
              <a:rPr lang="en-US" altLang="en-US" dirty="0" smtClean="0"/>
              <a:t>())</a:t>
            </a:r>
          </a:p>
          <a:p>
            <a:r>
              <a:rPr lang="en-US" altLang="en-US" dirty="0" smtClean="0"/>
              <a:t>	{ return ""; } </a:t>
            </a:r>
          </a:p>
          <a:p>
            <a:pPr lvl="1"/>
            <a:r>
              <a:rPr lang="en-US" altLang="en-US" dirty="0" err="1" smtClean="0"/>
              <a:t>StringBuilder</a:t>
            </a:r>
            <a:r>
              <a:rPr lang="en-US" altLang="en-US" dirty="0" smtClean="0"/>
              <a:t> result = new </a:t>
            </a:r>
            <a:r>
              <a:rPr lang="en-US" altLang="en-US" dirty="0" err="1" smtClean="0"/>
              <a:t>StringBuilder</a:t>
            </a:r>
            <a:r>
              <a:rPr lang="en-US" altLang="en-US" dirty="0" smtClean="0"/>
              <a:t>(); </a:t>
            </a:r>
          </a:p>
          <a:p>
            <a:pPr lvl="1"/>
            <a:r>
              <a:rPr lang="en-US" altLang="en-US" dirty="0" smtClean="0"/>
              <a:t>Iterator&lt;? extends Object&gt; iterator = </a:t>
            </a:r>
            <a:r>
              <a:rPr lang="en-US" altLang="en-US" dirty="0" err="1" smtClean="0"/>
              <a:t>collection.iterator</a:t>
            </a:r>
            <a:r>
              <a:rPr lang="en-US" altLang="en-US" dirty="0" smtClean="0"/>
              <a:t>(); </a:t>
            </a:r>
          </a:p>
          <a:p>
            <a:pPr lvl="1"/>
            <a:r>
              <a:rPr lang="en-US" altLang="en-US" dirty="0" err="1" smtClean="0"/>
              <a:t>result.append</a:t>
            </a:r>
            <a:r>
              <a:rPr lang="en-US" altLang="en-US" dirty="0" smtClean="0"/>
              <a:t>("["); </a:t>
            </a:r>
          </a:p>
          <a:p>
            <a:pPr lvl="2"/>
            <a:r>
              <a:rPr lang="en-US" altLang="en-US" dirty="0" smtClean="0"/>
              <a:t>while (</a:t>
            </a:r>
            <a:r>
              <a:rPr lang="en-US" altLang="en-US" dirty="0" err="1" smtClean="0"/>
              <a:t>iterator.hasNext</a:t>
            </a:r>
            <a:r>
              <a:rPr lang="en-US" altLang="en-US" dirty="0" smtClean="0"/>
              <a:t>())</a:t>
            </a:r>
          </a:p>
          <a:p>
            <a:pPr lvl="2"/>
            <a:r>
              <a:rPr lang="en-US" altLang="en-US" dirty="0" smtClean="0"/>
              <a:t>{ String name = ((Player)</a:t>
            </a:r>
            <a:r>
              <a:rPr lang="en-US" altLang="en-US" dirty="0" err="1" smtClean="0"/>
              <a:t>iterator.next</a:t>
            </a:r>
            <a:r>
              <a:rPr lang="en-US" altLang="en-US" dirty="0" smtClean="0"/>
              <a:t>()).</a:t>
            </a:r>
            <a:r>
              <a:rPr lang="en-US" altLang="en-US" dirty="0" err="1" smtClean="0"/>
              <a:t>getName</a:t>
            </a:r>
            <a:r>
              <a:rPr lang="en-US" altLang="en-US" dirty="0" smtClean="0"/>
              <a:t>(); </a:t>
            </a:r>
          </a:p>
          <a:p>
            <a:pPr lvl="2"/>
            <a:r>
              <a:rPr lang="en-US" altLang="en-US" dirty="0" smtClean="0"/>
              <a:t>	</a:t>
            </a:r>
            <a:r>
              <a:rPr lang="en-US" altLang="en-US" dirty="0" err="1" smtClean="0"/>
              <a:t>result.append</a:t>
            </a:r>
            <a:r>
              <a:rPr lang="en-US" altLang="en-US" dirty="0" smtClean="0"/>
              <a:t>("{" + name + "}"); </a:t>
            </a:r>
          </a:p>
          <a:p>
            <a:pPr lvl="2"/>
            <a:r>
              <a:rPr lang="en-US" altLang="en-US" dirty="0" smtClean="0"/>
              <a:t>} </a:t>
            </a:r>
          </a:p>
          <a:p>
            <a:pPr lvl="1"/>
            <a:r>
              <a:rPr lang="en-US" altLang="en-US" dirty="0" err="1" smtClean="0"/>
              <a:t>result.append</a:t>
            </a:r>
            <a:r>
              <a:rPr lang="en-US" altLang="en-US" dirty="0" smtClean="0"/>
              <a:t>("]"); </a:t>
            </a:r>
          </a:p>
          <a:p>
            <a:pPr lvl="1"/>
            <a:r>
              <a:rPr lang="en-US" altLang="en-US" dirty="0" smtClean="0"/>
              <a:t>return </a:t>
            </a:r>
            <a:r>
              <a:rPr lang="en-US" altLang="en-US" dirty="0" err="1" smtClean="0"/>
              <a:t>result.toString</a:t>
            </a:r>
            <a:r>
              <a:rPr lang="en-US" altLang="en-US" dirty="0" smtClean="0"/>
              <a:t>(); </a:t>
            </a:r>
          </a:p>
          <a:p>
            <a:pPr lvl="1"/>
            <a:r>
              <a:rPr lang="en-US" altLang="en-US" dirty="0" smtClean="0"/>
              <a:t>} </a:t>
            </a:r>
          </a:p>
          <a:p>
            <a:r>
              <a:rPr lang="en-US" altLang="en-US" dirty="0" smtClean="0"/>
              <a:t>} </a:t>
            </a:r>
          </a:p>
          <a:p>
            <a:endParaRPr lang="en-US" altLang="en-US" dirty="0" smtClean="0"/>
          </a:p>
        </p:txBody>
      </p:sp>
    </p:spTree>
    <p:extLst>
      <p:ext uri="{BB962C8B-B14F-4D97-AF65-F5344CB8AC3E}">
        <p14:creationId xmlns:p14="http://schemas.microsoft.com/office/powerpoint/2010/main" val="3260210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48D79140-7D3B-4407-8F26-3037E1BD47A3}" type="slidenum">
              <a:rPr lang="en-US" smtClean="0"/>
              <a:pPr/>
              <a:t>3</a:t>
            </a:fld>
            <a:endParaRPr lang="en-US" dirty="0" smtClean="0"/>
          </a:p>
        </p:txBody>
      </p:sp>
      <p:sp>
        <p:nvSpPr>
          <p:cNvPr id="233475" name="Slide Image Placeholder 1"/>
          <p:cNvSpPr>
            <a:spLocks noGrp="1" noRot="1" noChangeAspect="1" noTextEdit="1"/>
          </p:cNvSpPr>
          <p:nvPr>
            <p:ph type="sldImg"/>
          </p:nvPr>
        </p:nvSpPr>
        <p:spPr>
          <a:xfrm>
            <a:off x="1143000" y="685800"/>
            <a:ext cx="4572000" cy="3429000"/>
          </a:xfrm>
          <a:prstGeom prst="rect">
            <a:avLst/>
          </a:prstGeom>
          <a:ln/>
        </p:spPr>
      </p:sp>
      <p:sp>
        <p:nvSpPr>
          <p:cNvPr id="233476" name="Notes Placeholder 2"/>
          <p:cNvSpPr>
            <a:spLocks noGrp="1"/>
          </p:cNvSpPr>
          <p:nvPr>
            <p:ph type="body" idx="1"/>
          </p:nvPr>
        </p:nvSpPr>
        <p:spPr>
          <a:noFill/>
          <a:ln/>
        </p:spPr>
        <p:txBody>
          <a:bodyPr/>
          <a:lstStyle/>
          <a:p>
            <a:pPr eaLnBrk="1" hangingPunct="1"/>
            <a:endParaRPr lang="en-US" dirty="0" smtClean="0"/>
          </a:p>
        </p:txBody>
      </p:sp>
      <p:sp>
        <p:nvSpPr>
          <p:cNvPr id="233477"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4DF9E80-FA3F-4C0D-A04F-D4EB921B0928}" type="slidenum">
              <a:rPr lang="en-US" sz="1200"/>
              <a:pPr algn="r"/>
              <a:t>3</a:t>
            </a:fld>
            <a:endParaRPr lang="en-US" sz="1200" dirty="0"/>
          </a:p>
        </p:txBody>
      </p:sp>
    </p:spTree>
    <p:extLst>
      <p:ext uri="{BB962C8B-B14F-4D97-AF65-F5344CB8AC3E}">
        <p14:creationId xmlns:p14="http://schemas.microsoft.com/office/powerpoint/2010/main" val="2709981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p:cNvSpPr>
          <p:nvPr>
            <p:ph type="body" idx="1"/>
          </p:nvPr>
        </p:nvSpPr>
        <p:spPr bwMode="auto">
          <a:xfrm>
            <a:off x="685801" y="315418"/>
            <a:ext cx="5705475" cy="81430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Player.java</a:t>
            </a:r>
            <a:r>
              <a:rPr lang="en-US" altLang="en-US" dirty="0" smtClean="0"/>
              <a:t> </a:t>
            </a:r>
          </a:p>
          <a:p>
            <a:r>
              <a:rPr lang="en-US" altLang="en-US" dirty="0" smtClean="0"/>
              <a:t>import </a:t>
            </a:r>
            <a:r>
              <a:rPr lang="en-US" altLang="en-US" dirty="0" err="1" smtClean="0"/>
              <a:t>java.util</a:t>
            </a:r>
            <a:r>
              <a:rPr lang="en-US" altLang="en-US" dirty="0" smtClean="0"/>
              <a:t>.*; </a:t>
            </a:r>
          </a:p>
          <a:p>
            <a:r>
              <a:rPr lang="en-US" altLang="en-US" dirty="0" smtClean="0"/>
              <a:t>public class Player { </a:t>
            </a:r>
          </a:p>
          <a:p>
            <a:r>
              <a:rPr lang="en-US" altLang="en-US" dirty="0" smtClean="0"/>
              <a:t>private String name; </a:t>
            </a:r>
          </a:p>
          <a:p>
            <a:r>
              <a:rPr lang="en-US" altLang="en-US" dirty="0" smtClean="0"/>
              <a:t>private Team </a:t>
            </a:r>
            <a:r>
              <a:rPr lang="en-US" altLang="en-US" dirty="0" err="1" smtClean="0"/>
              <a:t>team</a:t>
            </a:r>
            <a:r>
              <a:rPr lang="en-US" altLang="en-US" dirty="0" smtClean="0"/>
              <a:t>; </a:t>
            </a:r>
          </a:p>
          <a:p>
            <a:r>
              <a:rPr lang="en-US" altLang="en-US" dirty="0" smtClean="0"/>
              <a:t>private </a:t>
            </a:r>
            <a:r>
              <a:rPr lang="en-US" altLang="en-US" b="1" dirty="0" smtClean="0"/>
              <a:t>Map&lt;Team, Integer&gt; </a:t>
            </a:r>
            <a:r>
              <a:rPr lang="en-US" altLang="en-US" b="1" dirty="0" err="1" smtClean="0"/>
              <a:t>runsScored</a:t>
            </a:r>
            <a:r>
              <a:rPr lang="en-US" altLang="en-US" dirty="0" smtClean="0"/>
              <a:t>; </a:t>
            </a:r>
          </a:p>
          <a:p>
            <a:r>
              <a:rPr lang="en-US" altLang="en-US" dirty="0" smtClean="0"/>
              <a:t>public Player() { } </a:t>
            </a:r>
          </a:p>
          <a:p>
            <a:r>
              <a:rPr lang="en-US" altLang="en-US" dirty="0" smtClean="0"/>
              <a:t>public String </a:t>
            </a:r>
            <a:r>
              <a:rPr lang="en-US" altLang="en-US" dirty="0" err="1" smtClean="0"/>
              <a:t>getName</a:t>
            </a:r>
            <a:r>
              <a:rPr lang="en-US" altLang="en-US" dirty="0" smtClean="0"/>
              <a:t>() </a:t>
            </a:r>
          </a:p>
          <a:p>
            <a:r>
              <a:rPr lang="en-US" altLang="en-US" dirty="0" smtClean="0"/>
              <a:t>{ return name; } </a:t>
            </a:r>
          </a:p>
          <a:p>
            <a:r>
              <a:rPr lang="en-US" altLang="en-US" dirty="0" smtClean="0"/>
              <a:t>public void </a:t>
            </a:r>
            <a:r>
              <a:rPr lang="en-US" altLang="en-US" dirty="0" err="1" smtClean="0"/>
              <a:t>setName</a:t>
            </a:r>
            <a:r>
              <a:rPr lang="en-US" altLang="en-US" dirty="0" smtClean="0"/>
              <a:t>(String name) </a:t>
            </a:r>
          </a:p>
          <a:p>
            <a:r>
              <a:rPr lang="en-US" altLang="en-US" dirty="0" smtClean="0"/>
              <a:t>{ this.name = name; } </a:t>
            </a:r>
          </a:p>
          <a:p>
            <a:r>
              <a:rPr lang="en-US" altLang="en-US" dirty="0" smtClean="0"/>
              <a:t>public Team </a:t>
            </a:r>
            <a:r>
              <a:rPr lang="en-US" altLang="en-US" dirty="0" err="1" smtClean="0"/>
              <a:t>getTeam</a:t>
            </a:r>
            <a:r>
              <a:rPr lang="en-US" altLang="en-US" dirty="0" smtClean="0"/>
              <a:t>() </a:t>
            </a:r>
          </a:p>
          <a:p>
            <a:r>
              <a:rPr lang="en-US" altLang="en-US" dirty="0" smtClean="0"/>
              <a:t>{ return team; } </a:t>
            </a:r>
          </a:p>
          <a:p>
            <a:r>
              <a:rPr lang="en-US" altLang="en-US" dirty="0" smtClean="0"/>
              <a:t>public void </a:t>
            </a:r>
            <a:r>
              <a:rPr lang="en-US" altLang="en-US" dirty="0" err="1" smtClean="0"/>
              <a:t>setTeam</a:t>
            </a:r>
            <a:r>
              <a:rPr lang="en-US" altLang="en-US" dirty="0" smtClean="0"/>
              <a:t>(Team team) </a:t>
            </a:r>
          </a:p>
          <a:p>
            <a:r>
              <a:rPr lang="en-US" altLang="en-US" dirty="0" smtClean="0"/>
              <a:t>{ </a:t>
            </a:r>
            <a:r>
              <a:rPr lang="en-US" altLang="en-US" dirty="0" err="1" smtClean="0"/>
              <a:t>this.team</a:t>
            </a:r>
            <a:r>
              <a:rPr lang="en-US" altLang="en-US" dirty="0" smtClean="0"/>
              <a:t> = team; } </a:t>
            </a:r>
          </a:p>
          <a:p>
            <a:r>
              <a:rPr lang="en-US" altLang="en-US" dirty="0" smtClean="0"/>
              <a:t>public </a:t>
            </a:r>
            <a:r>
              <a:rPr lang="en-US" altLang="en-US" b="1" dirty="0" smtClean="0"/>
              <a:t>Map&lt;Team, Integer&gt; </a:t>
            </a:r>
            <a:r>
              <a:rPr lang="en-US" altLang="en-US" dirty="0" err="1" smtClean="0"/>
              <a:t>getRunsScored</a:t>
            </a:r>
            <a:r>
              <a:rPr lang="en-US" altLang="en-US" dirty="0" smtClean="0"/>
              <a:t>()</a:t>
            </a:r>
          </a:p>
          <a:p>
            <a:r>
              <a:rPr lang="en-US" altLang="en-US" dirty="0" smtClean="0"/>
              <a:t>{ return </a:t>
            </a:r>
            <a:r>
              <a:rPr lang="en-US" altLang="en-US" dirty="0" err="1" smtClean="0"/>
              <a:t>runsScored</a:t>
            </a:r>
            <a:r>
              <a:rPr lang="en-US" altLang="en-US" dirty="0" smtClean="0"/>
              <a:t>; }</a:t>
            </a:r>
          </a:p>
          <a:p>
            <a:r>
              <a:rPr lang="en-US" altLang="en-US" dirty="0" smtClean="0"/>
              <a:t>public void </a:t>
            </a:r>
            <a:r>
              <a:rPr lang="en-US" altLang="en-US" dirty="0" err="1" smtClean="0"/>
              <a:t>setRunsScored</a:t>
            </a:r>
            <a:r>
              <a:rPr lang="en-US" altLang="en-US" dirty="0" smtClean="0"/>
              <a:t>(</a:t>
            </a:r>
            <a:r>
              <a:rPr lang="en-US" altLang="en-US" b="1" dirty="0" smtClean="0"/>
              <a:t>Map&lt;Team, Integer&gt; </a:t>
            </a:r>
            <a:r>
              <a:rPr lang="en-US" altLang="en-US" dirty="0" err="1" smtClean="0"/>
              <a:t>runsScored</a:t>
            </a:r>
            <a:r>
              <a:rPr lang="en-US" altLang="en-US" dirty="0" smtClean="0"/>
              <a:t>)</a:t>
            </a:r>
          </a:p>
          <a:p>
            <a:r>
              <a:rPr lang="en-US" altLang="en-US" dirty="0" smtClean="0"/>
              <a:t>{ </a:t>
            </a:r>
            <a:r>
              <a:rPr lang="en-US" altLang="en-US" dirty="0" err="1" smtClean="0"/>
              <a:t>this.runsScored</a:t>
            </a:r>
            <a:r>
              <a:rPr lang="en-US" altLang="en-US" dirty="0" smtClean="0"/>
              <a:t> = </a:t>
            </a:r>
            <a:r>
              <a:rPr lang="en-US" altLang="en-US" dirty="0" err="1" smtClean="0"/>
              <a:t>runsScored</a:t>
            </a:r>
            <a:r>
              <a:rPr lang="en-US" altLang="en-US" dirty="0" smtClean="0"/>
              <a:t>; } </a:t>
            </a:r>
          </a:p>
          <a:p>
            <a:r>
              <a:rPr lang="en-US" altLang="en-US" dirty="0" smtClean="0"/>
              <a:t>@Override public String </a:t>
            </a:r>
            <a:r>
              <a:rPr lang="en-US" altLang="en-US" dirty="0" err="1" smtClean="0"/>
              <a:t>toString</a:t>
            </a:r>
            <a:r>
              <a:rPr lang="en-US" altLang="en-US" dirty="0" smtClean="0"/>
              <a:t>()</a:t>
            </a:r>
          </a:p>
          <a:p>
            <a:r>
              <a:rPr lang="en-US" altLang="en-US" dirty="0" smtClean="0"/>
              <a:t>{ return "[Name = " + </a:t>
            </a:r>
            <a:r>
              <a:rPr lang="en-US" altLang="en-US" dirty="0" err="1" smtClean="0"/>
              <a:t>getName</a:t>
            </a:r>
            <a:r>
              <a:rPr lang="en-US" altLang="en-US" dirty="0" smtClean="0"/>
              <a:t>() + " , Team Name = " + </a:t>
            </a:r>
            <a:r>
              <a:rPr lang="en-US" altLang="en-US" dirty="0" err="1" smtClean="0"/>
              <a:t>getTeam</a:t>
            </a:r>
            <a:r>
              <a:rPr lang="en-US" altLang="en-US" dirty="0" smtClean="0"/>
              <a:t>().</a:t>
            </a:r>
            <a:r>
              <a:rPr lang="en-US" altLang="en-US" dirty="0" err="1" smtClean="0"/>
              <a:t>getName</a:t>
            </a:r>
            <a:r>
              <a:rPr lang="en-US" altLang="en-US" dirty="0" smtClean="0"/>
              <a:t>() + ", </a:t>
            </a:r>
            <a:r>
              <a:rPr lang="en-US" altLang="en-US" dirty="0" err="1" smtClean="0"/>
              <a:t>RunsScored</a:t>
            </a:r>
            <a:r>
              <a:rPr lang="en-US" altLang="en-US" dirty="0" smtClean="0"/>
              <a:t> = " + </a:t>
            </a:r>
            <a:r>
              <a:rPr lang="en-US" altLang="en-US" dirty="0" err="1" smtClean="0"/>
              <a:t>runsScoredAsString</a:t>
            </a:r>
            <a:r>
              <a:rPr lang="en-US" altLang="en-US" dirty="0" smtClean="0"/>
              <a:t>() + "]"; </a:t>
            </a:r>
          </a:p>
          <a:p>
            <a:r>
              <a:rPr lang="en-US" altLang="en-US" dirty="0" smtClean="0"/>
              <a:t>} </a:t>
            </a:r>
          </a:p>
          <a:p>
            <a:r>
              <a:rPr lang="en-US" altLang="en-US" dirty="0" smtClean="0"/>
              <a:t>private String </a:t>
            </a:r>
            <a:r>
              <a:rPr lang="en-US" altLang="en-US" dirty="0" err="1" smtClean="0"/>
              <a:t>runsScoredAsString</a:t>
            </a:r>
            <a:r>
              <a:rPr lang="en-US" altLang="en-US" dirty="0" smtClean="0"/>
              <a:t>(){</a:t>
            </a:r>
          </a:p>
          <a:p>
            <a:r>
              <a:rPr lang="en-US" altLang="en-US" dirty="0" smtClean="0"/>
              <a:t> if (</a:t>
            </a:r>
            <a:r>
              <a:rPr lang="en-US" altLang="en-US" dirty="0" err="1" smtClean="0"/>
              <a:t>runsScored</a:t>
            </a:r>
            <a:r>
              <a:rPr lang="en-US" altLang="en-US" dirty="0" smtClean="0"/>
              <a:t> == null || </a:t>
            </a:r>
            <a:r>
              <a:rPr lang="en-US" altLang="en-US" dirty="0" err="1" smtClean="0"/>
              <a:t>runsScored.isEmpty</a:t>
            </a:r>
            <a:r>
              <a:rPr lang="en-US" altLang="en-US" dirty="0" smtClean="0"/>
              <a:t>()){ return ""; } </a:t>
            </a:r>
          </a:p>
          <a:p>
            <a:r>
              <a:rPr lang="en-US" altLang="en-US" dirty="0" err="1" smtClean="0"/>
              <a:t>StringBuilder</a:t>
            </a:r>
            <a:r>
              <a:rPr lang="en-US" altLang="en-US" dirty="0" smtClean="0"/>
              <a:t> result = new </a:t>
            </a:r>
            <a:r>
              <a:rPr lang="en-US" altLang="en-US" dirty="0" err="1" smtClean="0"/>
              <a:t>StringBuilder</a:t>
            </a:r>
            <a:r>
              <a:rPr lang="en-US" altLang="en-US" dirty="0" smtClean="0"/>
              <a:t>(); </a:t>
            </a:r>
          </a:p>
          <a:p>
            <a:r>
              <a:rPr lang="en-US" altLang="en-US" dirty="0" err="1" smtClean="0"/>
              <a:t>result.append</a:t>
            </a:r>
            <a:r>
              <a:rPr lang="en-US" altLang="en-US" dirty="0" smtClean="0"/>
              <a:t>("["); </a:t>
            </a:r>
          </a:p>
          <a:p>
            <a:r>
              <a:rPr lang="en-US" altLang="en-US" dirty="0" smtClean="0"/>
              <a:t>Iterator&lt;</a:t>
            </a:r>
            <a:r>
              <a:rPr lang="en-US" altLang="en-US" dirty="0" err="1" smtClean="0"/>
              <a:t>Map.Entry</a:t>
            </a:r>
            <a:r>
              <a:rPr lang="en-US" altLang="en-US" dirty="0" smtClean="0"/>
              <a:t>&lt;Team, Integer&gt;&gt;  iterator = </a:t>
            </a:r>
            <a:r>
              <a:rPr lang="en-US" altLang="en-US" dirty="0" err="1" smtClean="0"/>
              <a:t>runsScored.entrySet</a:t>
            </a:r>
            <a:r>
              <a:rPr lang="en-US" altLang="en-US" dirty="0" smtClean="0"/>
              <a:t>().iterator(); </a:t>
            </a:r>
          </a:p>
          <a:p>
            <a:r>
              <a:rPr lang="en-US" altLang="en-US" dirty="0" smtClean="0"/>
              <a:t>while(</a:t>
            </a:r>
            <a:r>
              <a:rPr lang="en-US" altLang="en-US" dirty="0" err="1" smtClean="0"/>
              <a:t>iterator.hasNext</a:t>
            </a:r>
            <a:r>
              <a:rPr lang="en-US" altLang="en-US" dirty="0" smtClean="0"/>
              <a:t>())</a:t>
            </a:r>
          </a:p>
          <a:p>
            <a:r>
              <a:rPr lang="en-US" altLang="en-US" dirty="0" smtClean="0"/>
              <a:t>{ </a:t>
            </a:r>
            <a:r>
              <a:rPr lang="en-US" altLang="en-US" dirty="0" err="1" smtClean="0"/>
              <a:t>Map.Entry</a:t>
            </a:r>
            <a:r>
              <a:rPr lang="en-US" altLang="en-US" dirty="0" smtClean="0"/>
              <a:t>&lt;Team, Integer&gt; entry = </a:t>
            </a:r>
            <a:r>
              <a:rPr lang="en-US" altLang="en-US" dirty="0" err="1" smtClean="0"/>
              <a:t>iterator.next</a:t>
            </a:r>
            <a:r>
              <a:rPr lang="en-US" altLang="en-US" dirty="0" smtClean="0"/>
              <a:t>(); </a:t>
            </a:r>
          </a:p>
          <a:p>
            <a:r>
              <a:rPr lang="en-US" altLang="en-US" dirty="0" err="1" smtClean="0"/>
              <a:t>result.append</a:t>
            </a:r>
            <a:r>
              <a:rPr lang="en-US" altLang="en-US" dirty="0" smtClean="0"/>
              <a:t>("{" + </a:t>
            </a:r>
            <a:r>
              <a:rPr lang="en-US" altLang="en-US" dirty="0" err="1" smtClean="0"/>
              <a:t>entry.getKey</a:t>
            </a:r>
            <a:r>
              <a:rPr lang="en-US" altLang="en-US" dirty="0" smtClean="0"/>
              <a:t>().</a:t>
            </a:r>
            <a:r>
              <a:rPr lang="en-US" altLang="en-US" dirty="0" err="1" smtClean="0"/>
              <a:t>getName</a:t>
            </a:r>
            <a:r>
              <a:rPr lang="en-US" altLang="en-US" dirty="0" smtClean="0"/>
              <a:t>() + "," + </a:t>
            </a:r>
            <a:r>
              <a:rPr lang="en-US" altLang="en-US" dirty="0" err="1" smtClean="0"/>
              <a:t>entry.getValue</a:t>
            </a:r>
            <a:r>
              <a:rPr lang="en-US" altLang="en-US" dirty="0" smtClean="0"/>
              <a:t>() + "}"); </a:t>
            </a:r>
          </a:p>
          <a:p>
            <a:r>
              <a:rPr lang="en-US" altLang="en-US" dirty="0" smtClean="0"/>
              <a:t>} </a:t>
            </a:r>
          </a:p>
          <a:p>
            <a:r>
              <a:rPr lang="en-US" altLang="en-US" dirty="0" err="1" smtClean="0"/>
              <a:t>result.append</a:t>
            </a:r>
            <a:r>
              <a:rPr lang="en-US" altLang="en-US" dirty="0" smtClean="0"/>
              <a:t>("]"); </a:t>
            </a:r>
          </a:p>
          <a:p>
            <a:r>
              <a:rPr lang="en-US" altLang="en-US" dirty="0" smtClean="0"/>
              <a:t>return </a:t>
            </a:r>
            <a:r>
              <a:rPr lang="en-US" altLang="en-US" dirty="0" err="1" smtClean="0"/>
              <a:t>result.toString</a:t>
            </a:r>
            <a:r>
              <a:rPr lang="en-US" altLang="en-US" dirty="0" smtClean="0"/>
              <a:t>(); </a:t>
            </a:r>
          </a:p>
          <a:p>
            <a:r>
              <a:rPr lang="en-US" altLang="en-US" dirty="0" smtClean="0"/>
              <a:t>} }</a:t>
            </a:r>
          </a:p>
          <a:p>
            <a:endParaRPr lang="en-US" altLang="en-US" dirty="0" smtClean="0"/>
          </a:p>
        </p:txBody>
      </p:sp>
    </p:spTree>
    <p:extLst>
      <p:ext uri="{BB962C8B-B14F-4D97-AF65-F5344CB8AC3E}">
        <p14:creationId xmlns:p14="http://schemas.microsoft.com/office/powerpoint/2010/main" val="3454217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player-team.xml</a:t>
            </a:r>
            <a:r>
              <a:rPr lang="en-US" altLang="en-US" dirty="0" smtClean="0"/>
              <a:t> </a:t>
            </a:r>
          </a:p>
          <a:p>
            <a:r>
              <a:rPr lang="en-US" altLang="en-US" dirty="0" smtClean="0"/>
              <a:t>&lt;?xml version="1.0" encoding="UTF-8"?&gt;</a:t>
            </a:r>
          </a:p>
          <a:p>
            <a:r>
              <a:rPr lang="en-US" altLang="en-US" dirty="0" smtClean="0"/>
              <a:t> &lt;beans&gt; </a:t>
            </a:r>
          </a:p>
          <a:p>
            <a:r>
              <a:rPr lang="en-US" altLang="en-US" dirty="0" smtClean="0"/>
              <a:t>&lt;bean id = "</a:t>
            </a:r>
            <a:r>
              <a:rPr lang="en-US" altLang="en-US" dirty="0" err="1" smtClean="0"/>
              <a:t>india</a:t>
            </a:r>
            <a:r>
              <a:rPr lang="en-US" altLang="en-US" dirty="0" smtClean="0"/>
              <a:t>" class = "</a:t>
            </a:r>
            <a:r>
              <a:rPr lang="en-US" altLang="en-US" dirty="0" err="1" smtClean="0"/>
              <a:t>net.javabeat.articles.spring.complex.Team</a:t>
            </a:r>
            <a:r>
              <a:rPr lang="en-US" altLang="en-US" dirty="0" smtClean="0"/>
              <a:t>"&gt; </a:t>
            </a:r>
          </a:p>
          <a:p>
            <a:r>
              <a:rPr lang="en-US" altLang="en-US" dirty="0" smtClean="0"/>
              <a:t>	&lt;property name = "name"&gt; &lt;value&gt;India&lt;/value&gt; &lt;/property&gt; </a:t>
            </a:r>
          </a:p>
          <a:p>
            <a:r>
              <a:rPr lang="en-US" altLang="en-US" dirty="0" smtClean="0"/>
              <a:t>	&lt;property name = "players"&gt; </a:t>
            </a:r>
          </a:p>
          <a:p>
            <a:r>
              <a:rPr lang="en-US" altLang="en-US" dirty="0" smtClean="0"/>
              <a:t>		&lt;set&gt;</a:t>
            </a:r>
          </a:p>
          <a:p>
            <a:r>
              <a:rPr lang="en-US" altLang="en-US" dirty="0" smtClean="0"/>
              <a:t>			 &lt;ref bean = "</a:t>
            </a:r>
            <a:r>
              <a:rPr lang="en-US" altLang="en-US" dirty="0" err="1" smtClean="0"/>
              <a:t>tendulkar</a:t>
            </a:r>
            <a:r>
              <a:rPr lang="en-US" altLang="en-US" dirty="0" smtClean="0"/>
              <a:t>"/&gt; </a:t>
            </a:r>
          </a:p>
          <a:p>
            <a:r>
              <a:rPr lang="en-US" altLang="en-US" dirty="0" smtClean="0"/>
              <a:t>			&lt;ref bean = "</a:t>
            </a:r>
            <a:r>
              <a:rPr lang="en-US" altLang="en-US" dirty="0" err="1" smtClean="0"/>
              <a:t>dravid</a:t>
            </a:r>
            <a:r>
              <a:rPr lang="en-US" altLang="en-US" dirty="0" smtClean="0"/>
              <a:t>"/&gt; </a:t>
            </a:r>
          </a:p>
          <a:p>
            <a:r>
              <a:rPr lang="en-US" altLang="en-US" dirty="0" smtClean="0"/>
              <a:t>			&lt;ref bean = "</a:t>
            </a:r>
            <a:r>
              <a:rPr lang="en-US" altLang="en-US" dirty="0" err="1" smtClean="0"/>
              <a:t>ganguly</a:t>
            </a:r>
            <a:r>
              <a:rPr lang="en-US" altLang="en-US" dirty="0" smtClean="0"/>
              <a:t>"/&gt; </a:t>
            </a:r>
          </a:p>
          <a:p>
            <a:r>
              <a:rPr lang="en-US" altLang="en-US" dirty="0" smtClean="0"/>
              <a:t>		&lt;/set&gt; </a:t>
            </a:r>
          </a:p>
          <a:p>
            <a:r>
              <a:rPr lang="en-US" altLang="en-US" dirty="0" smtClean="0"/>
              <a:t>	&lt;/property&gt; </a:t>
            </a:r>
          </a:p>
          <a:p>
            <a:r>
              <a:rPr lang="en-US" altLang="en-US" dirty="0" smtClean="0"/>
              <a:t>&lt;/bean&gt; </a:t>
            </a:r>
          </a:p>
          <a:p>
            <a:r>
              <a:rPr lang="en-US" altLang="en-US" dirty="0" smtClean="0"/>
              <a:t>&lt;bean id = "</a:t>
            </a:r>
            <a:r>
              <a:rPr lang="en-US" altLang="en-US" dirty="0" err="1" smtClean="0"/>
              <a:t>australia</a:t>
            </a:r>
            <a:r>
              <a:rPr lang="en-US" altLang="en-US" dirty="0" smtClean="0"/>
              <a:t>" class = "</a:t>
            </a:r>
            <a:r>
              <a:rPr lang="en-US" altLang="en-US" dirty="0" err="1" smtClean="0"/>
              <a:t>net.javabeat.articles.spring.complex.Team</a:t>
            </a:r>
            <a:r>
              <a:rPr lang="en-US" altLang="en-US" dirty="0" smtClean="0"/>
              <a:t>"&gt; </a:t>
            </a:r>
          </a:p>
          <a:p>
            <a:r>
              <a:rPr lang="en-US" altLang="en-US" dirty="0" smtClean="0"/>
              <a:t>	&lt;property name = "name"&gt; </a:t>
            </a:r>
          </a:p>
          <a:p>
            <a:r>
              <a:rPr lang="en-US" altLang="en-US" dirty="0" smtClean="0"/>
              <a:t>		&lt;value&gt;Australia&lt;/value&gt; </a:t>
            </a:r>
          </a:p>
          <a:p>
            <a:r>
              <a:rPr lang="en-US" altLang="en-US" dirty="0" smtClean="0"/>
              <a:t>	&lt;/property&gt; </a:t>
            </a:r>
          </a:p>
          <a:p>
            <a:r>
              <a:rPr lang="en-US" altLang="en-US" dirty="0" smtClean="0"/>
              <a:t>&lt;/bean&gt; </a:t>
            </a:r>
          </a:p>
          <a:p>
            <a:r>
              <a:rPr lang="en-US" altLang="en-US" dirty="0" smtClean="0"/>
              <a:t>&lt;bean id = "south-</a:t>
            </a:r>
            <a:r>
              <a:rPr lang="en-US" altLang="en-US" dirty="0" err="1" smtClean="0"/>
              <a:t>africa</a:t>
            </a:r>
            <a:r>
              <a:rPr lang="en-US" altLang="en-US" dirty="0" smtClean="0"/>
              <a:t>" class = "</a:t>
            </a:r>
            <a:r>
              <a:rPr lang="en-US" altLang="en-US" dirty="0" err="1" smtClean="0"/>
              <a:t>net.javabeat.articles.spring.complex.Team</a:t>
            </a:r>
            <a:r>
              <a:rPr lang="en-US" altLang="en-US" dirty="0" smtClean="0"/>
              <a:t>"&gt; </a:t>
            </a:r>
          </a:p>
          <a:p>
            <a:r>
              <a:rPr lang="en-US" altLang="en-US" dirty="0" smtClean="0"/>
              <a:t>	&lt;property name = "name"&gt; </a:t>
            </a:r>
          </a:p>
          <a:p>
            <a:r>
              <a:rPr lang="en-US" altLang="en-US" dirty="0" smtClean="0"/>
              <a:t>		&lt;value&gt;South Africa&lt;/value&gt; </a:t>
            </a:r>
          </a:p>
          <a:p>
            <a:r>
              <a:rPr lang="en-US" altLang="en-US" dirty="0" smtClean="0"/>
              <a:t>	&lt;/property&gt; </a:t>
            </a:r>
          </a:p>
          <a:p>
            <a:r>
              <a:rPr lang="en-US" altLang="en-US" dirty="0" smtClean="0"/>
              <a:t>&lt;/bean&gt; </a:t>
            </a:r>
          </a:p>
          <a:p>
            <a:r>
              <a:rPr lang="en-US" altLang="en-US" dirty="0" smtClean="0"/>
              <a:t>&lt;bean id = "</a:t>
            </a:r>
            <a:r>
              <a:rPr lang="en-US" altLang="en-US" dirty="0" err="1" smtClean="0"/>
              <a:t>tendulkar</a:t>
            </a:r>
            <a:r>
              <a:rPr lang="en-US" altLang="en-US" dirty="0" smtClean="0"/>
              <a:t>" class = "</a:t>
            </a:r>
            <a:r>
              <a:rPr lang="en-US" altLang="en-US" dirty="0" err="1" smtClean="0"/>
              <a:t>net.javabeat.articles.spring.complex.Player</a:t>
            </a:r>
            <a:r>
              <a:rPr lang="en-US" altLang="en-US" dirty="0" smtClean="0"/>
              <a:t>"&gt; </a:t>
            </a:r>
          </a:p>
          <a:p>
            <a:r>
              <a:rPr lang="en-US" altLang="en-US" dirty="0" smtClean="0"/>
              <a:t>	&lt;property name = "name"&gt; </a:t>
            </a:r>
          </a:p>
          <a:p>
            <a:r>
              <a:rPr lang="en-US" altLang="en-US" dirty="0" smtClean="0"/>
              <a:t>	&lt;value&gt;Sachin Tendulkar&lt;/value&gt; </a:t>
            </a:r>
          </a:p>
          <a:p>
            <a:r>
              <a:rPr lang="en-US" altLang="en-US" dirty="0" smtClean="0"/>
              <a:t>	&lt;/property&gt; </a:t>
            </a:r>
          </a:p>
          <a:p>
            <a:r>
              <a:rPr lang="en-US" altLang="en-US" dirty="0" smtClean="0"/>
              <a:t>	&lt;property name = "team"&gt; </a:t>
            </a:r>
          </a:p>
          <a:p>
            <a:r>
              <a:rPr lang="en-US" altLang="en-US" dirty="0" smtClean="0"/>
              <a:t>		&lt;ref bean = "</a:t>
            </a:r>
            <a:r>
              <a:rPr lang="en-US" altLang="en-US" dirty="0" err="1" smtClean="0"/>
              <a:t>india</a:t>
            </a:r>
            <a:r>
              <a:rPr lang="en-US" altLang="en-US" dirty="0" smtClean="0"/>
              <a:t>"/&gt; </a:t>
            </a:r>
          </a:p>
          <a:p>
            <a:r>
              <a:rPr lang="en-US" altLang="en-US" dirty="0" smtClean="0"/>
              <a:t>	&lt;/property&gt; </a:t>
            </a:r>
          </a:p>
          <a:p>
            <a:r>
              <a:rPr lang="en-US" altLang="en-US" dirty="0" smtClean="0"/>
              <a:t>	</a:t>
            </a:r>
          </a:p>
        </p:txBody>
      </p:sp>
    </p:spTree>
    <p:extLst>
      <p:ext uri="{BB962C8B-B14F-4D97-AF65-F5344CB8AC3E}">
        <p14:creationId xmlns:p14="http://schemas.microsoft.com/office/powerpoint/2010/main" val="2761116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&lt;property name = "</a:t>
            </a:r>
            <a:r>
              <a:rPr lang="en-US" altLang="en-US" dirty="0" err="1" smtClean="0"/>
              <a:t>runsScored</a:t>
            </a:r>
            <a:r>
              <a:rPr lang="en-US" altLang="en-US" dirty="0" smtClean="0"/>
              <a:t>"&gt; </a:t>
            </a:r>
          </a:p>
          <a:p>
            <a:r>
              <a:rPr lang="en-US" altLang="en-US" dirty="0" smtClean="0"/>
              <a:t>		&lt;map&gt; </a:t>
            </a:r>
          </a:p>
          <a:p>
            <a:r>
              <a:rPr lang="en-US" altLang="en-US" dirty="0" smtClean="0"/>
              <a:t>		&lt;entry&gt; </a:t>
            </a:r>
          </a:p>
          <a:p>
            <a:r>
              <a:rPr lang="en-US" altLang="en-US" dirty="0" smtClean="0"/>
              <a:t>			&lt;key&gt;&lt;ref bean = "</a:t>
            </a:r>
            <a:r>
              <a:rPr lang="en-US" altLang="en-US" dirty="0" err="1" smtClean="0"/>
              <a:t>australia</a:t>
            </a:r>
            <a:r>
              <a:rPr lang="en-US" altLang="en-US" dirty="0" smtClean="0"/>
              <a:t>"/&gt;&lt;/key&gt; </a:t>
            </a:r>
          </a:p>
          <a:p>
            <a:r>
              <a:rPr lang="en-US" altLang="en-US" dirty="0" smtClean="0"/>
              <a:t>			&lt;value&gt;5638&lt;/value&gt; </a:t>
            </a:r>
          </a:p>
          <a:p>
            <a:r>
              <a:rPr lang="en-US" altLang="en-US" dirty="0" smtClean="0"/>
              <a:t>		&lt;/entry&gt; </a:t>
            </a:r>
          </a:p>
          <a:p>
            <a:r>
              <a:rPr lang="en-US" altLang="en-US" dirty="0" smtClean="0"/>
              <a:t>		&lt;entry&gt; </a:t>
            </a:r>
          </a:p>
          <a:p>
            <a:r>
              <a:rPr lang="en-US" altLang="en-US" dirty="0" smtClean="0"/>
              <a:t>			&lt;key&gt;&lt;ref bean = "south-</a:t>
            </a:r>
            <a:r>
              <a:rPr lang="en-US" altLang="en-US" dirty="0" err="1" smtClean="0"/>
              <a:t>africa</a:t>
            </a:r>
            <a:r>
              <a:rPr lang="en-US" altLang="en-US" dirty="0" smtClean="0"/>
              <a:t>"/&gt;&lt;/key&gt; </a:t>
            </a:r>
          </a:p>
          <a:p>
            <a:r>
              <a:rPr lang="en-US" altLang="en-US" dirty="0" smtClean="0"/>
              <a:t>			&lt;value&gt;6383&lt;/value&gt; </a:t>
            </a:r>
          </a:p>
          <a:p>
            <a:r>
              <a:rPr lang="en-US" altLang="en-US" dirty="0" smtClean="0"/>
              <a:t>		&lt;/entry&gt; </a:t>
            </a:r>
          </a:p>
          <a:p>
            <a:r>
              <a:rPr lang="en-US" altLang="en-US" dirty="0" smtClean="0"/>
              <a:t>		&lt;/map&gt; </a:t>
            </a:r>
          </a:p>
          <a:p>
            <a:r>
              <a:rPr lang="en-US" altLang="en-US" dirty="0" smtClean="0"/>
              <a:t>	&lt;/property&gt; </a:t>
            </a:r>
          </a:p>
          <a:p>
            <a:r>
              <a:rPr lang="en-US" altLang="en-US" dirty="0" smtClean="0"/>
              <a:t>	&lt;/bean&gt; </a:t>
            </a:r>
          </a:p>
          <a:p>
            <a:r>
              <a:rPr lang="en-US" altLang="en-US" dirty="0" smtClean="0"/>
              <a:t>&lt;bean id = "</a:t>
            </a:r>
            <a:r>
              <a:rPr lang="en-US" altLang="en-US" dirty="0" err="1" smtClean="0"/>
              <a:t>dravid</a:t>
            </a:r>
            <a:r>
              <a:rPr lang="en-US" altLang="en-US" dirty="0" smtClean="0"/>
              <a:t>" class = "</a:t>
            </a:r>
            <a:r>
              <a:rPr lang="en-US" altLang="en-US" dirty="0" err="1" smtClean="0"/>
              <a:t>net.javabeat.articles.spring.complex.Player</a:t>
            </a:r>
            <a:r>
              <a:rPr lang="en-US" altLang="en-US" dirty="0" smtClean="0"/>
              <a:t>"&gt; </a:t>
            </a:r>
          </a:p>
          <a:p>
            <a:r>
              <a:rPr lang="en-US" altLang="en-US" dirty="0" smtClean="0"/>
              <a:t>	&lt;property name = "name"&gt; &lt;value&gt;Rahul </a:t>
            </a:r>
            <a:r>
              <a:rPr lang="en-US" altLang="en-US" dirty="0" err="1" smtClean="0"/>
              <a:t>Dravid</a:t>
            </a:r>
            <a:r>
              <a:rPr lang="en-US" altLang="en-US" dirty="0" smtClean="0"/>
              <a:t>&lt;/value&gt; &lt;/property&gt; </a:t>
            </a:r>
          </a:p>
          <a:p>
            <a:r>
              <a:rPr lang="en-US" altLang="en-US" dirty="0" smtClean="0"/>
              <a:t>	&lt;property name = "team"&gt; &lt;ref bean = "</a:t>
            </a:r>
            <a:r>
              <a:rPr lang="en-US" altLang="en-US" dirty="0" err="1" smtClean="0"/>
              <a:t>india</a:t>
            </a:r>
            <a:r>
              <a:rPr lang="en-US" altLang="en-US" dirty="0" smtClean="0"/>
              <a:t>"/&gt; &lt;/property&gt; </a:t>
            </a:r>
          </a:p>
          <a:p>
            <a:r>
              <a:rPr lang="en-US" altLang="en-US" dirty="0" smtClean="0"/>
              <a:t>	&lt;property name = "</a:t>
            </a:r>
            <a:r>
              <a:rPr lang="en-US" altLang="en-US" dirty="0" err="1" smtClean="0"/>
              <a:t>runsScored</a:t>
            </a:r>
            <a:r>
              <a:rPr lang="en-US" altLang="en-US" dirty="0" smtClean="0"/>
              <a:t>"&gt; </a:t>
            </a:r>
          </a:p>
          <a:p>
            <a:r>
              <a:rPr lang="en-US" altLang="en-US" dirty="0" smtClean="0"/>
              <a:t>		&lt;map&gt; </a:t>
            </a:r>
          </a:p>
          <a:p>
            <a:r>
              <a:rPr lang="en-US" altLang="en-US" dirty="0" smtClean="0"/>
              <a:t>			&lt;entry&gt; </a:t>
            </a:r>
          </a:p>
          <a:p>
            <a:r>
              <a:rPr lang="en-US" altLang="en-US" dirty="0" smtClean="0"/>
              <a:t>				&lt;key&gt;&lt;ref bean = "</a:t>
            </a:r>
            <a:r>
              <a:rPr lang="en-US" altLang="en-US" dirty="0" err="1" smtClean="0"/>
              <a:t>australia</a:t>
            </a:r>
            <a:r>
              <a:rPr lang="en-US" altLang="en-US" dirty="0" smtClean="0"/>
              <a:t>"/&gt;&lt;/key&gt; </a:t>
            </a:r>
          </a:p>
          <a:p>
            <a:r>
              <a:rPr lang="en-US" altLang="en-US" dirty="0" smtClean="0"/>
              <a:t>	&lt;value&gt;3638&lt;/value&gt; </a:t>
            </a:r>
          </a:p>
          <a:p>
            <a:r>
              <a:rPr lang="en-US" altLang="en-US" dirty="0" smtClean="0"/>
              <a:t>			&lt;/entry&gt; </a:t>
            </a:r>
          </a:p>
          <a:p>
            <a:r>
              <a:rPr lang="en-US" altLang="en-US" dirty="0" smtClean="0"/>
              <a:t>			&lt;entry&gt;  …</a:t>
            </a:r>
          </a:p>
          <a:p>
            <a:endParaRPr lang="en-US" altLang="en-US" dirty="0" smtClean="0"/>
          </a:p>
          <a:p>
            <a:r>
              <a:rPr lang="en-US" altLang="en-US" dirty="0" smtClean="0"/>
              <a:t>&lt;/bean&gt; </a:t>
            </a:r>
          </a:p>
          <a:p>
            <a:r>
              <a:rPr lang="en-US" altLang="en-US" dirty="0" smtClean="0"/>
              <a:t>&lt;/beans&gt; </a:t>
            </a:r>
          </a:p>
          <a:p>
            <a:endParaRPr lang="en-US" altLang="en-US" dirty="0" smtClean="0"/>
          </a:p>
        </p:txBody>
      </p:sp>
    </p:spTree>
    <p:extLst>
      <p:ext uri="{BB962C8B-B14F-4D97-AF65-F5344CB8AC3E}">
        <p14:creationId xmlns:p14="http://schemas.microsoft.com/office/powerpoint/2010/main" val="572414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p:cNvSpPr>
          <p:nvPr>
            <p:ph type="body" idx="1"/>
          </p:nvPr>
        </p:nvSpPr>
        <p:spPr bwMode="auto">
          <a:xfrm>
            <a:off x="685800" y="772931"/>
            <a:ext cx="5486400" cy="7685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a:p>
            <a:r>
              <a:rPr lang="en-US" altLang="en-US" b="1" dirty="0" smtClean="0"/>
              <a:t>Client Application</a:t>
            </a:r>
            <a:r>
              <a:rPr lang="en-US" altLang="en-US" dirty="0" smtClean="0"/>
              <a:t> </a:t>
            </a:r>
          </a:p>
          <a:p>
            <a:r>
              <a:rPr lang="en-US" altLang="en-US" dirty="0" smtClean="0"/>
              <a:t>Resource </a:t>
            </a:r>
            <a:r>
              <a:rPr lang="en-US" altLang="en-US" dirty="0" err="1" smtClean="0"/>
              <a:t>resource</a:t>
            </a:r>
            <a:r>
              <a:rPr lang="en-US" altLang="en-US" dirty="0" smtClean="0"/>
              <a:t> = new </a:t>
            </a:r>
            <a:r>
              <a:rPr lang="en-US" altLang="en-US" dirty="0" err="1" smtClean="0"/>
              <a:t>FileSystemResource</a:t>
            </a:r>
            <a:r>
              <a:rPr lang="en-US" altLang="en-US" dirty="0" smtClean="0"/>
              <a:t>("./</a:t>
            </a:r>
            <a:r>
              <a:rPr lang="en-US" altLang="en-US" dirty="0" err="1" smtClean="0"/>
              <a:t>src</a:t>
            </a:r>
            <a:r>
              <a:rPr lang="en-US" altLang="en-US" dirty="0" smtClean="0"/>
              <a:t>/resources/player-team.xml"); </a:t>
            </a:r>
          </a:p>
          <a:p>
            <a:r>
              <a:rPr lang="en-US" altLang="en-US" dirty="0" err="1" smtClean="0"/>
              <a:t>BeanFactory</a:t>
            </a:r>
            <a:r>
              <a:rPr lang="en-US" altLang="en-US" dirty="0" smtClean="0"/>
              <a:t> factory = new </a:t>
            </a:r>
            <a:r>
              <a:rPr lang="en-US" altLang="en-US" dirty="0" err="1" smtClean="0"/>
              <a:t>XmlBeanFactory</a:t>
            </a:r>
            <a:r>
              <a:rPr lang="en-US" altLang="en-US" dirty="0" smtClean="0"/>
              <a:t>(resource); </a:t>
            </a:r>
          </a:p>
          <a:p>
            <a:r>
              <a:rPr lang="en-US" altLang="en-US" dirty="0" smtClean="0"/>
              <a:t>Team </a:t>
            </a:r>
            <a:r>
              <a:rPr lang="en-US" altLang="en-US" dirty="0" err="1" smtClean="0"/>
              <a:t>india</a:t>
            </a:r>
            <a:r>
              <a:rPr lang="en-US" altLang="en-US" dirty="0" smtClean="0"/>
              <a:t> = (Team)</a:t>
            </a:r>
            <a:r>
              <a:rPr lang="en-US" altLang="en-US" dirty="0" err="1" smtClean="0"/>
              <a:t>factory.getBean</a:t>
            </a:r>
            <a:r>
              <a:rPr lang="en-US" altLang="en-US" dirty="0" smtClean="0"/>
              <a:t>("</a:t>
            </a:r>
            <a:r>
              <a:rPr lang="en-US" altLang="en-US" dirty="0" err="1" smtClean="0"/>
              <a:t>india</a:t>
            </a:r>
            <a:r>
              <a:rPr lang="en-US" altLang="en-US" dirty="0" smtClean="0"/>
              <a:t>"); </a:t>
            </a:r>
          </a:p>
          <a:p>
            <a:r>
              <a:rPr lang="en-US" altLang="en-US" dirty="0" err="1" smtClean="0"/>
              <a:t>System.out.println</a:t>
            </a:r>
            <a:r>
              <a:rPr lang="en-US" altLang="en-US" dirty="0" smtClean="0"/>
              <a:t>(</a:t>
            </a:r>
            <a:r>
              <a:rPr lang="en-US" altLang="en-US" dirty="0" err="1" smtClean="0"/>
              <a:t>india</a:t>
            </a:r>
            <a:r>
              <a:rPr lang="en-US" altLang="en-US" dirty="0" smtClean="0"/>
              <a:t>); </a:t>
            </a:r>
          </a:p>
          <a:p>
            <a:r>
              <a:rPr lang="en-US" altLang="en-US" dirty="0" smtClean="0"/>
              <a:t>Player </a:t>
            </a:r>
            <a:r>
              <a:rPr lang="en-US" altLang="en-US" dirty="0" err="1" smtClean="0"/>
              <a:t>tendulkar</a:t>
            </a:r>
            <a:r>
              <a:rPr lang="en-US" altLang="en-US" dirty="0" smtClean="0"/>
              <a:t> = (Player)</a:t>
            </a:r>
            <a:r>
              <a:rPr lang="en-US" altLang="en-US" dirty="0" err="1" smtClean="0"/>
              <a:t>factory.getBean</a:t>
            </a:r>
            <a:r>
              <a:rPr lang="en-US" altLang="en-US" dirty="0" smtClean="0"/>
              <a:t>("</a:t>
            </a:r>
            <a:r>
              <a:rPr lang="en-US" altLang="en-US" dirty="0" err="1" smtClean="0"/>
              <a:t>tendulkar</a:t>
            </a:r>
            <a:r>
              <a:rPr lang="en-US" altLang="en-US" dirty="0" smtClean="0"/>
              <a:t>"); </a:t>
            </a:r>
          </a:p>
          <a:p>
            <a:r>
              <a:rPr lang="en-US" altLang="en-US" dirty="0" err="1" smtClean="0"/>
              <a:t>System.out.println</a:t>
            </a:r>
            <a:r>
              <a:rPr lang="en-US" altLang="en-US" dirty="0" smtClean="0"/>
              <a:t>(</a:t>
            </a:r>
            <a:r>
              <a:rPr lang="en-US" altLang="en-US" dirty="0" err="1" smtClean="0"/>
              <a:t>tendulkar</a:t>
            </a:r>
            <a:r>
              <a:rPr lang="en-US" altLang="en-US" dirty="0" smtClean="0"/>
              <a:t>); </a:t>
            </a:r>
          </a:p>
          <a:p>
            <a:r>
              <a:rPr lang="en-US" altLang="en-US" dirty="0" smtClean="0"/>
              <a:t>Player </a:t>
            </a:r>
            <a:r>
              <a:rPr lang="en-US" altLang="en-US" dirty="0" err="1" smtClean="0"/>
              <a:t>dravid</a:t>
            </a:r>
            <a:r>
              <a:rPr lang="en-US" altLang="en-US" dirty="0" smtClean="0"/>
              <a:t> = (Player)</a:t>
            </a:r>
            <a:r>
              <a:rPr lang="en-US" altLang="en-US" dirty="0" err="1" smtClean="0"/>
              <a:t>factory.getBean</a:t>
            </a:r>
            <a:r>
              <a:rPr lang="en-US" altLang="en-US" dirty="0" smtClean="0"/>
              <a:t>("</a:t>
            </a:r>
            <a:r>
              <a:rPr lang="en-US" altLang="en-US" dirty="0" err="1" smtClean="0"/>
              <a:t>dravid</a:t>
            </a:r>
            <a:r>
              <a:rPr lang="en-US" altLang="en-US" dirty="0" smtClean="0"/>
              <a:t>"); </a:t>
            </a:r>
          </a:p>
          <a:p>
            <a:r>
              <a:rPr lang="en-US" altLang="en-US" dirty="0" err="1" smtClean="0"/>
              <a:t>System.out.println</a:t>
            </a:r>
            <a:r>
              <a:rPr lang="en-US" altLang="en-US" dirty="0" smtClean="0"/>
              <a:t>(</a:t>
            </a:r>
            <a:r>
              <a:rPr lang="en-US" altLang="en-US" dirty="0" err="1" smtClean="0"/>
              <a:t>dravid</a:t>
            </a:r>
            <a:r>
              <a:rPr lang="en-US" altLang="en-US" dirty="0" smtClean="0"/>
              <a:t>); </a:t>
            </a:r>
          </a:p>
          <a:p>
            <a:r>
              <a:rPr lang="en-US" altLang="en-US" dirty="0" smtClean="0"/>
              <a:t>Player </a:t>
            </a:r>
            <a:r>
              <a:rPr lang="en-US" altLang="en-US" dirty="0" err="1" smtClean="0"/>
              <a:t>ganguly</a:t>
            </a:r>
            <a:r>
              <a:rPr lang="en-US" altLang="en-US" dirty="0" smtClean="0"/>
              <a:t> = (Player)</a:t>
            </a:r>
            <a:r>
              <a:rPr lang="en-US" altLang="en-US" dirty="0" err="1" smtClean="0"/>
              <a:t>factory.getBean</a:t>
            </a:r>
            <a:r>
              <a:rPr lang="en-US" altLang="en-US" dirty="0" smtClean="0"/>
              <a:t>("</a:t>
            </a:r>
            <a:r>
              <a:rPr lang="en-US" altLang="en-US" dirty="0" err="1" smtClean="0"/>
              <a:t>ganguly</a:t>
            </a:r>
            <a:r>
              <a:rPr lang="en-US" altLang="en-US" dirty="0" smtClean="0"/>
              <a:t>"); </a:t>
            </a:r>
          </a:p>
          <a:p>
            <a:r>
              <a:rPr lang="en-US" altLang="en-US" dirty="0" err="1" smtClean="0"/>
              <a:t>System.out.println</a:t>
            </a:r>
            <a:r>
              <a:rPr lang="en-US" altLang="en-US" dirty="0" smtClean="0"/>
              <a:t>(</a:t>
            </a:r>
            <a:r>
              <a:rPr lang="en-US" altLang="en-US" dirty="0" err="1" smtClean="0"/>
              <a:t>ganguly</a:t>
            </a:r>
            <a:r>
              <a:rPr lang="en-US" altLang="en-US" dirty="0" smtClean="0"/>
              <a:t>); </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1255566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Example code illustrating the usage of ‘Life Cycle Interfaces’</a:t>
            </a:r>
          </a:p>
          <a:p>
            <a:endParaRPr lang="en-US" altLang="en-US" dirty="0" smtClean="0"/>
          </a:p>
          <a:p>
            <a:r>
              <a:rPr lang="en-US" altLang="en-US" dirty="0" smtClean="0"/>
              <a:t>import </a:t>
            </a:r>
            <a:r>
              <a:rPr lang="en-US" altLang="en-US" dirty="0" err="1" smtClean="0"/>
              <a:t>org.springframework.beans.factory</a:t>
            </a:r>
            <a:r>
              <a:rPr lang="en-US" altLang="en-US" dirty="0" smtClean="0"/>
              <a:t>.*;</a:t>
            </a:r>
          </a:p>
          <a:p>
            <a:r>
              <a:rPr lang="en-US" altLang="en-US" dirty="0" smtClean="0"/>
              <a:t> public class Employee implements </a:t>
            </a:r>
            <a:r>
              <a:rPr lang="en-US" altLang="en-US" dirty="0" err="1" smtClean="0"/>
              <a:t>InitializingBean</a:t>
            </a:r>
            <a:r>
              <a:rPr lang="en-US" altLang="en-US" dirty="0" smtClean="0"/>
              <a:t>, </a:t>
            </a:r>
            <a:r>
              <a:rPr lang="en-US" altLang="en-US" dirty="0" err="1" smtClean="0"/>
              <a:t>DisposableBean</a:t>
            </a:r>
            <a:endParaRPr lang="en-US" altLang="en-US" dirty="0" smtClean="0"/>
          </a:p>
          <a:p>
            <a:r>
              <a:rPr lang="en-US" altLang="en-US" dirty="0" smtClean="0"/>
              <a:t>{ </a:t>
            </a:r>
          </a:p>
          <a:p>
            <a:r>
              <a:rPr lang="en-US" altLang="en-US" dirty="0" smtClean="0"/>
              <a:t>private String name; </a:t>
            </a:r>
          </a:p>
          <a:p>
            <a:r>
              <a:rPr lang="en-US" altLang="en-US" dirty="0" smtClean="0"/>
              <a:t>private String id; </a:t>
            </a:r>
          </a:p>
          <a:p>
            <a:r>
              <a:rPr lang="en-US" altLang="en-US" dirty="0" smtClean="0"/>
              <a:t>public void </a:t>
            </a:r>
            <a:r>
              <a:rPr lang="en-US" altLang="en-US" dirty="0" err="1" smtClean="0"/>
              <a:t>afterPropertiesSet</a:t>
            </a:r>
            <a:r>
              <a:rPr lang="en-US" altLang="en-US" dirty="0" smtClean="0"/>
              <a:t>() throws Exception </a:t>
            </a:r>
            <a:br>
              <a:rPr lang="en-US" altLang="en-US" dirty="0" smtClean="0"/>
            </a:br>
            <a:r>
              <a:rPr lang="en-US" altLang="en-US" dirty="0" smtClean="0"/>
              <a:t>	{ </a:t>
            </a:r>
            <a:r>
              <a:rPr lang="en-US" altLang="en-US" dirty="0" err="1" smtClean="0"/>
              <a:t>System.out.println</a:t>
            </a:r>
            <a:r>
              <a:rPr lang="en-US" altLang="en-US" dirty="0" smtClean="0"/>
              <a:t>("Employee-&gt;</a:t>
            </a:r>
            <a:r>
              <a:rPr lang="en-US" altLang="en-US" dirty="0" err="1" smtClean="0"/>
              <a:t>afterPropertiesSet</a:t>
            </a:r>
            <a:r>
              <a:rPr lang="en-US" altLang="en-US" dirty="0" smtClean="0"/>
              <a:t>() method called"); } </a:t>
            </a:r>
          </a:p>
          <a:p>
            <a:r>
              <a:rPr lang="en-US" altLang="en-US" dirty="0" smtClean="0"/>
              <a:t>public void destroy() throws Exception </a:t>
            </a:r>
          </a:p>
          <a:p>
            <a:r>
              <a:rPr lang="en-US" altLang="en-US" dirty="0" smtClean="0"/>
              <a:t>	{ </a:t>
            </a:r>
          </a:p>
          <a:p>
            <a:r>
              <a:rPr lang="en-US" altLang="en-US" dirty="0" smtClean="0"/>
              <a:t>	</a:t>
            </a:r>
            <a:r>
              <a:rPr lang="en-US" altLang="en-US" dirty="0" err="1" smtClean="0"/>
              <a:t>System.out.println</a:t>
            </a:r>
            <a:r>
              <a:rPr lang="en-US" altLang="en-US" dirty="0" smtClean="0"/>
              <a:t>("Employee-&gt;destroy() method called"); </a:t>
            </a:r>
          </a:p>
          <a:p>
            <a:r>
              <a:rPr lang="en-US" altLang="en-US" dirty="0" smtClean="0"/>
              <a:t>	} </a:t>
            </a:r>
          </a:p>
          <a:p>
            <a:r>
              <a:rPr lang="en-US" altLang="en-US" dirty="0" smtClean="0"/>
              <a:t>} </a:t>
            </a:r>
          </a:p>
          <a:p>
            <a:endParaRPr lang="en-US" altLang="en-US" dirty="0" smtClean="0"/>
          </a:p>
        </p:txBody>
      </p:sp>
    </p:spTree>
    <p:extLst>
      <p:ext uri="{BB962C8B-B14F-4D97-AF65-F5344CB8AC3E}">
        <p14:creationId xmlns:p14="http://schemas.microsoft.com/office/powerpoint/2010/main" val="3970137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Example code – controlling the order of creation of Beans</a:t>
            </a:r>
          </a:p>
          <a:p>
            <a:r>
              <a:rPr lang="en-US" altLang="en-US" dirty="0" smtClean="0"/>
              <a:t>&lt;bean id = "joseph" class = "</a:t>
            </a:r>
            <a:r>
              <a:rPr lang="en-US" altLang="en-US" dirty="0" err="1" smtClean="0"/>
              <a:t>spring.complex.Employee</a:t>
            </a:r>
            <a:r>
              <a:rPr lang="en-US" altLang="en-US" dirty="0" smtClean="0"/>
              <a:t>" depends-on = "admin"&gt; </a:t>
            </a:r>
          </a:p>
          <a:p>
            <a:r>
              <a:rPr lang="en-US" altLang="en-US" dirty="0" smtClean="0"/>
              <a:t>&lt;/bean&gt; </a:t>
            </a:r>
          </a:p>
          <a:p>
            <a:r>
              <a:rPr lang="en-US" altLang="en-US" dirty="0" smtClean="0"/>
              <a:t>&lt;bean id = "admin" class = "</a:t>
            </a:r>
            <a:r>
              <a:rPr lang="en-US" altLang="en-US" dirty="0" err="1" smtClean="0"/>
              <a:t>spring.complex.Department</a:t>
            </a:r>
            <a:r>
              <a:rPr lang="en-US" altLang="en-US" dirty="0" smtClean="0"/>
              <a:t>" depends-on = "oracle"&gt; </a:t>
            </a:r>
          </a:p>
          <a:p>
            <a:r>
              <a:rPr lang="en-US" altLang="en-US" dirty="0" smtClean="0"/>
              <a:t>&lt;/bean&gt; </a:t>
            </a:r>
          </a:p>
          <a:p>
            <a:r>
              <a:rPr lang="en-US" altLang="en-US" dirty="0" smtClean="0"/>
              <a:t>&lt;bean id = "oracle" class = "</a:t>
            </a:r>
            <a:r>
              <a:rPr lang="en-US" altLang="en-US" dirty="0" err="1" smtClean="0"/>
              <a:t>spring.complex.Organisation</a:t>
            </a:r>
            <a:r>
              <a:rPr lang="en-US" altLang="en-US" dirty="0" smtClean="0"/>
              <a:t>"&gt; </a:t>
            </a:r>
          </a:p>
          <a:p>
            <a:r>
              <a:rPr lang="en-US" altLang="en-US" dirty="0" smtClean="0"/>
              <a:t>&lt;/bean&gt; </a:t>
            </a:r>
          </a:p>
          <a:p>
            <a:endParaRPr lang="en-US" altLang="en-US" dirty="0" smtClean="0"/>
          </a:p>
          <a:p>
            <a:endParaRPr lang="en-US" altLang="en-US" b="1" dirty="0" smtClean="0"/>
          </a:p>
          <a:p>
            <a:r>
              <a:rPr lang="en-US" altLang="en-US" b="1" dirty="0" smtClean="0"/>
              <a:t>Example for “Static” Factory method:</a:t>
            </a:r>
          </a:p>
          <a:p>
            <a:r>
              <a:rPr lang="en-US" altLang="en-US" dirty="0" smtClean="0"/>
              <a:t>&lt;bean id = "</a:t>
            </a:r>
            <a:r>
              <a:rPr lang="en-US" altLang="en-US" dirty="0" err="1" smtClean="0"/>
              <a:t>india</a:t>
            </a:r>
            <a:r>
              <a:rPr lang="en-US" altLang="en-US" dirty="0" smtClean="0"/>
              <a:t>" class = "</a:t>
            </a:r>
            <a:r>
              <a:rPr lang="en-US" altLang="en-US" dirty="0" err="1" smtClean="0"/>
              <a:t>spring.complex.TeamFactory</a:t>
            </a:r>
            <a:r>
              <a:rPr lang="en-US" altLang="en-US" dirty="0" smtClean="0"/>
              <a:t>" factory-method = "</a:t>
            </a:r>
            <a:r>
              <a:rPr lang="en-US" altLang="en-US" dirty="0" err="1" smtClean="0"/>
              <a:t>getCountryUsingStaticMethod</a:t>
            </a:r>
            <a:r>
              <a:rPr lang="en-US" altLang="en-US" dirty="0" smtClean="0"/>
              <a:t>"&gt; </a:t>
            </a:r>
          </a:p>
          <a:p>
            <a:r>
              <a:rPr lang="en-US" altLang="en-US" dirty="0" smtClean="0"/>
              <a:t>&lt;property name = "name"&gt; </a:t>
            </a:r>
          </a:p>
          <a:p>
            <a:r>
              <a:rPr lang="en-US" altLang="en-US" dirty="0" smtClean="0"/>
              <a:t>	&lt;value&gt;India&lt;/value&gt; </a:t>
            </a:r>
          </a:p>
          <a:p>
            <a:r>
              <a:rPr lang="en-US" altLang="en-US" dirty="0" smtClean="0"/>
              <a:t>&lt;/property&gt; </a:t>
            </a:r>
          </a:p>
          <a:p>
            <a:r>
              <a:rPr lang="en-US" altLang="en-US" dirty="0" smtClean="0"/>
              <a:t>&lt;/bean&gt; </a:t>
            </a:r>
          </a:p>
          <a:p>
            <a:endParaRPr lang="en-US" altLang="en-US" dirty="0" smtClean="0"/>
          </a:p>
        </p:txBody>
      </p:sp>
    </p:spTree>
    <p:extLst>
      <p:ext uri="{BB962C8B-B14F-4D97-AF65-F5344CB8AC3E}">
        <p14:creationId xmlns:p14="http://schemas.microsoft.com/office/powerpoint/2010/main" val="2765779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Note: The</a:t>
            </a:r>
            <a:r>
              <a:rPr lang="en-US" altLang="en-US" b="1" dirty="0" smtClean="0"/>
              <a:t> class</a:t>
            </a:r>
            <a:r>
              <a:rPr lang="en-US" altLang="en-US" dirty="0" smtClean="0"/>
              <a:t> attribute must point to the name of the </a:t>
            </a:r>
            <a:r>
              <a:rPr lang="en-US" altLang="en-US" b="1" dirty="0" smtClean="0"/>
              <a:t>Factory class</a:t>
            </a:r>
            <a:r>
              <a:rPr lang="en-US" altLang="en-US" dirty="0" smtClean="0"/>
              <a:t> and the </a:t>
            </a:r>
            <a:r>
              <a:rPr lang="en-US" altLang="en-US" b="1" dirty="0" smtClean="0"/>
              <a:t>factory-method</a:t>
            </a:r>
            <a:r>
              <a:rPr lang="en-US" altLang="en-US" dirty="0" smtClean="0"/>
              <a:t> attribute must be the name of the </a:t>
            </a:r>
            <a:r>
              <a:rPr lang="en-US" altLang="en-US" b="1" dirty="0" smtClean="0"/>
              <a:t>static method</a:t>
            </a:r>
            <a:r>
              <a:rPr lang="en-US" altLang="en-US" dirty="0" smtClean="0"/>
              <a:t> which will return the instance. </a:t>
            </a:r>
          </a:p>
          <a:p>
            <a:endParaRPr lang="en-US" altLang="en-US" dirty="0" smtClean="0"/>
          </a:p>
          <a:p>
            <a:r>
              <a:rPr lang="en-US" altLang="en-US" b="1" dirty="0" smtClean="0"/>
              <a:t>Example for “ non-Static” Factory method:</a:t>
            </a:r>
          </a:p>
          <a:p>
            <a:r>
              <a:rPr lang="en-US" altLang="en-US" dirty="0" smtClean="0"/>
              <a:t>&lt;bean id = "</a:t>
            </a:r>
            <a:r>
              <a:rPr lang="en-US" altLang="en-US" dirty="0" err="1" smtClean="0"/>
              <a:t>teamFactoryId</a:t>
            </a:r>
            <a:r>
              <a:rPr lang="en-US" altLang="en-US" dirty="0" smtClean="0"/>
              <a:t>" class = "</a:t>
            </a:r>
            <a:r>
              <a:rPr lang="en-US" altLang="en-US" dirty="0" err="1" smtClean="0"/>
              <a:t>spring.complex.TeamFactory</a:t>
            </a:r>
            <a:r>
              <a:rPr lang="en-US" altLang="en-US" dirty="0" smtClean="0"/>
              <a:t>"&gt; </a:t>
            </a:r>
          </a:p>
          <a:p>
            <a:r>
              <a:rPr lang="en-US" altLang="en-US" dirty="0" smtClean="0"/>
              <a:t>&lt;/bean&gt; </a:t>
            </a:r>
          </a:p>
          <a:p>
            <a:r>
              <a:rPr lang="en-US" altLang="en-US" dirty="0" smtClean="0"/>
              <a:t>&lt;bean id = "</a:t>
            </a:r>
            <a:r>
              <a:rPr lang="en-US" altLang="en-US" dirty="0" err="1" smtClean="0"/>
              <a:t>australia</a:t>
            </a:r>
            <a:r>
              <a:rPr lang="en-US" altLang="en-US" dirty="0" smtClean="0"/>
              <a:t>" factory-bean = "</a:t>
            </a:r>
            <a:r>
              <a:rPr lang="en-US" altLang="en-US" dirty="0" err="1" smtClean="0"/>
              <a:t>teamFactoryId</a:t>
            </a:r>
            <a:r>
              <a:rPr lang="en-US" altLang="en-US" dirty="0" smtClean="0"/>
              <a:t>" factory-method = "</a:t>
            </a:r>
            <a:r>
              <a:rPr lang="en-US" altLang="en-US" dirty="0" err="1" smtClean="0"/>
              <a:t>getCountryUsingNormalMethod</a:t>
            </a:r>
            <a:r>
              <a:rPr lang="en-US" altLang="en-US" dirty="0" smtClean="0"/>
              <a:t>"&gt; </a:t>
            </a:r>
          </a:p>
          <a:p>
            <a:r>
              <a:rPr lang="en-US" altLang="en-US" dirty="0" smtClean="0"/>
              <a:t>	&lt;property name = "name"&gt; &lt;value&gt;Australia&lt;/value&gt; </a:t>
            </a:r>
          </a:p>
          <a:p>
            <a:r>
              <a:rPr lang="en-US" altLang="en-US" dirty="0" smtClean="0"/>
              <a:t>	&lt;/property&gt; </a:t>
            </a:r>
          </a:p>
          <a:p>
            <a:r>
              <a:rPr lang="en-US" altLang="en-US" dirty="0" smtClean="0"/>
              <a:t>&lt;/bean&gt; </a:t>
            </a:r>
          </a:p>
          <a:p>
            <a:endParaRPr lang="en-US" altLang="en-US" dirty="0" smtClean="0"/>
          </a:p>
          <a:p>
            <a:r>
              <a:rPr lang="en-US" altLang="en-US" dirty="0" smtClean="0"/>
              <a:t>Note: The first thing to note is a Bean definition is made for the Factory class</a:t>
            </a:r>
            <a:r>
              <a:rPr lang="en-US" altLang="en-US" dirty="0"/>
              <a:t> </a:t>
            </a:r>
            <a:r>
              <a:rPr lang="en-US" altLang="en-US" dirty="0" err="1" smtClean="0"/>
              <a:t>TeamFactory</a:t>
            </a:r>
            <a:r>
              <a:rPr lang="en-US" altLang="en-US" dirty="0" smtClean="0"/>
              <a:t> and then in the definition of the bean itself, the 'factory-bean‘ attribute</a:t>
            </a:r>
            <a:r>
              <a:rPr lang="en-US" altLang="en-US" dirty="0"/>
              <a:t> </a:t>
            </a:r>
            <a:r>
              <a:rPr lang="en-US" altLang="en-US" dirty="0" smtClean="0"/>
              <a:t>points to the identifier that was previously defined with the factory-method attribute</a:t>
            </a:r>
            <a:r>
              <a:rPr lang="en-US" altLang="en-US" dirty="0"/>
              <a:t> </a:t>
            </a:r>
            <a:r>
              <a:rPr lang="en-US" altLang="en-US" dirty="0" smtClean="0"/>
              <a:t>pointing to the name of the instance method that will create Team objects. </a:t>
            </a:r>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2712700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976159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Dependency Injection is a form of </a:t>
            </a:r>
            <a:r>
              <a:rPr lang="en-US" altLang="en-US" dirty="0" err="1" smtClean="0"/>
              <a:t>IoC</a:t>
            </a:r>
            <a:r>
              <a:rPr lang="en-US" altLang="en-US" dirty="0" smtClean="0"/>
              <a:t> that removes explicit dependence on container APIs; ordinary Java methods are used to </a:t>
            </a:r>
            <a:r>
              <a:rPr lang="en-US" altLang="en-US" i="1" dirty="0" smtClean="0"/>
              <a:t>inject</a:t>
            </a:r>
            <a:r>
              <a:rPr lang="en-US" altLang="en-US" dirty="0" smtClean="0"/>
              <a:t> dependencies such as collaborating objects or configuration values into application object instances. Where configuration is concerned this means that while in traditional container architectures such as EJB, a component might call the container to say "where's object X, which I need to do </a:t>
            </a:r>
            <a:r>
              <a:rPr lang="en-US" altLang="en-US" dirty="0" err="1" smtClean="0"/>
              <a:t>mywork</a:t>
            </a:r>
            <a:r>
              <a:rPr lang="en-US" altLang="en-US" dirty="0" smtClean="0"/>
              <a:t>", with Dependency Injection the </a:t>
            </a:r>
            <a:r>
              <a:rPr lang="en-US" altLang="en-US" i="1" dirty="0" smtClean="0"/>
              <a:t>container</a:t>
            </a:r>
            <a:r>
              <a:rPr lang="en-US" altLang="en-US" dirty="0" smtClean="0"/>
              <a:t> figures out that the component needs an X object, and provides it to it at runtime. The container does this figuring out based on method signatures (usually JavaBean properties or constructors) and, possibly, configuration data such as XML.</a:t>
            </a:r>
          </a:p>
          <a:p>
            <a:r>
              <a:rPr lang="en-US" altLang="en-US" b="1" dirty="0" smtClean="0"/>
              <a:t>Dependency Injection in a Software Context</a:t>
            </a:r>
            <a:r>
              <a:rPr lang="en-US" altLang="en-US" dirty="0" smtClean="0"/>
              <a:t> Software components (Clients), are often a part of a set of collaborating components which depend upon other components (Services) to successfully complete their intended purpose. In many scenarios, they need to know “which” components to communicate with, “where” to locate them, and “how” to communicate with them. When the way such services can be accessed is changed, such changes can potentially require the source of lot of clients to be changed.</a:t>
            </a:r>
          </a:p>
          <a:p>
            <a:endParaRPr lang="en-US" altLang="en-US" dirty="0" smtClean="0"/>
          </a:p>
          <a:p>
            <a:endParaRPr lang="en-US" altLang="en-US" dirty="0" smtClean="0"/>
          </a:p>
        </p:txBody>
      </p:sp>
    </p:spTree>
    <p:extLst>
      <p:ext uri="{BB962C8B-B14F-4D97-AF65-F5344CB8AC3E}">
        <p14:creationId xmlns:p14="http://schemas.microsoft.com/office/powerpoint/2010/main" val="430292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One way of structuring the code is to let the clients embed the logic of locating and / or instantiating the services as a part of their usual logic. Another way to structure the code is to have the clients declare their dependency on services, and have some "external" piece of code assume the responsibility of locating and/or instantiating </a:t>
            </a:r>
            <a:r>
              <a:rPr lang="en-US" altLang="en-US" dirty="0" err="1" smtClean="0"/>
              <a:t>theservices</a:t>
            </a:r>
            <a:r>
              <a:rPr lang="en-US" altLang="en-US" dirty="0" smtClean="0"/>
              <a:t> and simply supplying the relevant service references to the clients when needed. In the latter method, client code typically is not required to be changed when the way to locate an external dependency changes. This type of implementation</a:t>
            </a:r>
            <a:r>
              <a:rPr lang="en-US" altLang="en-US" dirty="0"/>
              <a:t> </a:t>
            </a:r>
            <a:r>
              <a:rPr lang="en-US" altLang="en-US" dirty="0" smtClean="0"/>
              <a:t>is considered to be an implementation of Dependency Injection and</a:t>
            </a:r>
            <a:r>
              <a:rPr lang="en-US" altLang="en-US" dirty="0"/>
              <a:t> </a:t>
            </a:r>
            <a:r>
              <a:rPr lang="en-US" altLang="en-US" dirty="0" smtClean="0"/>
              <a:t>the "external" piece of code referred to earlier is likely to be either hand coded or implemented using one of a variety of DI frameworks.</a:t>
            </a:r>
          </a:p>
          <a:p>
            <a:r>
              <a:rPr lang="en-US" altLang="en-US" dirty="0" smtClean="0"/>
              <a:t>Some DI Frameworks </a:t>
            </a:r>
          </a:p>
          <a:p>
            <a:r>
              <a:rPr lang="en-US" altLang="en-US" dirty="0" smtClean="0">
                <a:hlinkClick r:id="rId3"/>
              </a:rPr>
              <a:t>Spring Framework</a:t>
            </a:r>
            <a:r>
              <a:rPr lang="en-US" altLang="en-US" dirty="0" smtClean="0"/>
              <a:t> : A substantially large framework which offers a number of other capabilities apart from Dependency Injection. </a:t>
            </a:r>
          </a:p>
          <a:p>
            <a:r>
              <a:rPr lang="en-US" altLang="en-US" dirty="0" err="1" smtClean="0">
                <a:hlinkClick r:id="rId4"/>
              </a:rPr>
              <a:t>PicoContainer</a:t>
            </a:r>
            <a:r>
              <a:rPr lang="en-US" altLang="en-US" dirty="0" smtClean="0"/>
              <a:t> : A fairly small tightly focused DI container framework. </a:t>
            </a:r>
          </a:p>
          <a:p>
            <a:r>
              <a:rPr lang="en-US" altLang="en-US" dirty="0" err="1" smtClean="0">
                <a:hlinkClick r:id="rId5"/>
              </a:rPr>
              <a:t>HiveMind</a:t>
            </a:r>
            <a:r>
              <a:rPr lang="en-US" altLang="en-US" dirty="0" smtClean="0"/>
              <a:t> : Another DI container framework. </a:t>
            </a:r>
          </a:p>
          <a:p>
            <a:r>
              <a:rPr lang="en-US" altLang="en-US" dirty="0" err="1" smtClean="0">
                <a:hlinkClick r:id="rId6"/>
              </a:rPr>
              <a:t>XWork</a:t>
            </a:r>
            <a:r>
              <a:rPr lang="en-US" altLang="en-US" dirty="0" smtClean="0"/>
              <a:t> : Primarily a command pattern framework which very effectively leverages Dependency Injection. While it is an independent framework in its own right, it is often used in conjunction with </a:t>
            </a:r>
            <a:r>
              <a:rPr lang="en-US" altLang="en-US" dirty="0" err="1" smtClean="0">
                <a:hlinkClick r:id="rId7"/>
              </a:rPr>
              <a:t>Webwork</a:t>
            </a:r>
            <a:r>
              <a:rPr lang="en-US" altLang="en-US" dirty="0" smtClean="0"/>
              <a:t> </a:t>
            </a:r>
          </a:p>
          <a:p>
            <a:endParaRPr lang="en-US" altLang="en-US" dirty="0" smtClean="0"/>
          </a:p>
        </p:txBody>
      </p:sp>
    </p:spTree>
    <p:extLst>
      <p:ext uri="{BB962C8B-B14F-4D97-AF65-F5344CB8AC3E}">
        <p14:creationId xmlns:p14="http://schemas.microsoft.com/office/powerpoint/2010/main" val="1809097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4634496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Employee.java</a:t>
            </a:r>
          </a:p>
          <a:p>
            <a:r>
              <a:rPr lang="en-US" altLang="en-US" dirty="0" smtClean="0"/>
              <a:t/>
            </a:r>
            <a:br>
              <a:rPr lang="en-US" altLang="en-US" dirty="0" smtClean="0"/>
            </a:br>
            <a:r>
              <a:rPr lang="en-US" altLang="en-US" dirty="0" smtClean="0"/>
              <a:t>public class Employee {</a:t>
            </a:r>
            <a:br>
              <a:rPr lang="en-US" altLang="en-US" dirty="0" smtClean="0"/>
            </a:br>
            <a:r>
              <a:rPr lang="en-US" altLang="en-US" dirty="0" smtClean="0"/>
              <a:t>private String name;</a:t>
            </a:r>
            <a:br>
              <a:rPr lang="en-US" altLang="en-US" dirty="0" smtClean="0"/>
            </a:br>
            <a:r>
              <a:rPr lang="en-US" altLang="en-US" dirty="0" smtClean="0"/>
              <a:t>private String </a:t>
            </a:r>
            <a:r>
              <a:rPr lang="en-US" altLang="en-US" dirty="0" err="1" smtClean="0"/>
              <a:t>empId</a:t>
            </a:r>
            <a:r>
              <a:rPr lang="en-US" altLang="en-US" dirty="0" smtClean="0"/>
              <a:t>;</a:t>
            </a:r>
            <a:br>
              <a:rPr lang="en-US" altLang="en-US" dirty="0" smtClean="0"/>
            </a:br>
            <a:r>
              <a:rPr lang="en-US" altLang="en-US" dirty="0" smtClean="0"/>
              <a:t>private Address </a:t>
            </a:r>
            <a:r>
              <a:rPr lang="en-US" altLang="en-US" dirty="0" err="1" smtClean="0"/>
              <a:t>address</a:t>
            </a:r>
            <a:r>
              <a:rPr lang="en-US" altLang="en-US" dirty="0" smtClean="0"/>
              <a:t>;</a:t>
            </a:r>
            <a:br>
              <a:rPr lang="en-US" altLang="en-US" dirty="0" smtClean="0"/>
            </a:br>
            <a:r>
              <a:rPr lang="en-US" altLang="en-US" dirty="0" smtClean="0"/>
              <a:t>public Employee(String name, String </a:t>
            </a:r>
            <a:r>
              <a:rPr lang="en-US" altLang="en-US" dirty="0" err="1" smtClean="0"/>
              <a:t>empId</a:t>
            </a:r>
            <a:r>
              <a:rPr lang="en-US" altLang="en-US" dirty="0" smtClean="0"/>
              <a:t>, Address address){</a:t>
            </a:r>
            <a:br>
              <a:rPr lang="en-US" altLang="en-US" dirty="0" smtClean="0"/>
            </a:br>
            <a:r>
              <a:rPr lang="en-US" altLang="en-US" dirty="0" smtClean="0"/>
              <a:t>this.name = name;</a:t>
            </a:r>
            <a:br>
              <a:rPr lang="en-US" altLang="en-US" dirty="0" smtClean="0"/>
            </a:br>
            <a:r>
              <a:rPr lang="en-US" altLang="en-US" dirty="0" err="1" smtClean="0"/>
              <a:t>this.empId</a:t>
            </a:r>
            <a:r>
              <a:rPr lang="en-US" altLang="en-US" dirty="0" smtClean="0"/>
              <a:t> = </a:t>
            </a:r>
            <a:r>
              <a:rPr lang="en-US" altLang="en-US" dirty="0" err="1" smtClean="0"/>
              <a:t>empId</a:t>
            </a:r>
            <a:r>
              <a:rPr lang="en-US" altLang="en-US" dirty="0" smtClean="0"/>
              <a:t>;</a:t>
            </a:r>
            <a:br>
              <a:rPr lang="en-US" altLang="en-US" dirty="0" smtClean="0"/>
            </a:br>
            <a:r>
              <a:rPr lang="en-US" altLang="en-US" dirty="0" err="1" smtClean="0"/>
              <a:t>this.address</a:t>
            </a:r>
            <a:r>
              <a:rPr lang="en-US" altLang="en-US" dirty="0" smtClean="0"/>
              <a:t> = address;</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public Address </a:t>
            </a:r>
            <a:r>
              <a:rPr lang="en-US" altLang="en-US" dirty="0" err="1" smtClean="0"/>
              <a:t>getAddress</a:t>
            </a:r>
            <a:r>
              <a:rPr lang="en-US" altLang="en-US" dirty="0" smtClean="0"/>
              <a:t>() {</a:t>
            </a:r>
            <a:br>
              <a:rPr lang="en-US" altLang="en-US" dirty="0" smtClean="0"/>
            </a:br>
            <a:r>
              <a:rPr lang="en-US" altLang="en-US" dirty="0" smtClean="0"/>
              <a:t>return address;</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public void </a:t>
            </a:r>
            <a:r>
              <a:rPr lang="en-US" altLang="en-US" dirty="0" err="1" smtClean="0"/>
              <a:t>setAddress</a:t>
            </a:r>
            <a:r>
              <a:rPr lang="en-US" altLang="en-US" dirty="0" smtClean="0"/>
              <a:t>(Address address) {</a:t>
            </a:r>
            <a:br>
              <a:rPr lang="en-US" altLang="en-US" dirty="0" smtClean="0"/>
            </a:br>
            <a:r>
              <a:rPr lang="en-US" altLang="en-US" dirty="0" err="1" smtClean="0"/>
              <a:t>this.address</a:t>
            </a:r>
            <a:r>
              <a:rPr lang="en-US" altLang="en-US" dirty="0" smtClean="0"/>
              <a:t> = address;</a:t>
            </a:r>
            <a:br>
              <a:rPr lang="en-US" altLang="en-US" dirty="0" smtClean="0"/>
            </a:br>
            <a:r>
              <a:rPr lang="en-US" altLang="en-US" dirty="0" smtClean="0"/>
              <a:t>}</a:t>
            </a:r>
            <a:br>
              <a:rPr lang="en-US" altLang="en-US" dirty="0" smtClean="0"/>
            </a:br>
            <a:r>
              <a:rPr lang="en-US" altLang="en-US" dirty="0" smtClean="0"/>
              <a:t/>
            </a:r>
            <a:br>
              <a:rPr lang="en-US" altLang="en-US" dirty="0" smtClean="0"/>
            </a:br>
            <a:endParaRPr lang="en-US" altLang="en-US" b="1" dirty="0" smtClean="0"/>
          </a:p>
        </p:txBody>
      </p:sp>
    </p:spTree>
    <p:extLst>
      <p:ext uri="{BB962C8B-B14F-4D97-AF65-F5344CB8AC3E}">
        <p14:creationId xmlns:p14="http://schemas.microsoft.com/office/powerpoint/2010/main" val="2258443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public String </a:t>
            </a:r>
            <a:r>
              <a:rPr lang="en-US" altLang="en-US" dirty="0" err="1" smtClean="0"/>
              <a:t>getEmpId</a:t>
            </a:r>
            <a:r>
              <a:rPr lang="en-US" altLang="en-US" dirty="0" smtClean="0"/>
              <a:t>() {</a:t>
            </a:r>
            <a:br>
              <a:rPr lang="en-US" altLang="en-US" dirty="0" smtClean="0"/>
            </a:br>
            <a:r>
              <a:rPr lang="en-US" altLang="en-US" dirty="0" smtClean="0"/>
              <a:t>return </a:t>
            </a:r>
            <a:r>
              <a:rPr lang="en-US" altLang="en-US" dirty="0" err="1" smtClean="0"/>
              <a:t>empId</a:t>
            </a:r>
            <a:r>
              <a:rPr lang="en-US" altLang="en-US" dirty="0" smtClean="0"/>
              <a:t>;</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public void </a:t>
            </a:r>
            <a:r>
              <a:rPr lang="en-US" altLang="en-US" dirty="0" err="1" smtClean="0"/>
              <a:t>setEmpId</a:t>
            </a:r>
            <a:r>
              <a:rPr lang="en-US" altLang="en-US" dirty="0" smtClean="0"/>
              <a:t>(String </a:t>
            </a:r>
            <a:r>
              <a:rPr lang="en-US" altLang="en-US" dirty="0" err="1" smtClean="0"/>
              <a:t>empId</a:t>
            </a:r>
            <a:r>
              <a:rPr lang="en-US" altLang="en-US" dirty="0" smtClean="0"/>
              <a:t>) {</a:t>
            </a:r>
            <a:br>
              <a:rPr lang="en-US" altLang="en-US" dirty="0" smtClean="0"/>
            </a:br>
            <a:r>
              <a:rPr lang="en-US" altLang="en-US" dirty="0" err="1" smtClean="0"/>
              <a:t>this.empId</a:t>
            </a:r>
            <a:r>
              <a:rPr lang="en-US" altLang="en-US" dirty="0" smtClean="0"/>
              <a:t> = </a:t>
            </a:r>
            <a:r>
              <a:rPr lang="en-US" altLang="en-US" dirty="0" err="1" smtClean="0"/>
              <a:t>empId</a:t>
            </a:r>
            <a:r>
              <a:rPr lang="en-US" altLang="en-US" dirty="0" smtClean="0"/>
              <a:t>;</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public String </a:t>
            </a:r>
            <a:r>
              <a:rPr lang="en-US" altLang="en-US" dirty="0" err="1" smtClean="0"/>
              <a:t>getName</a:t>
            </a:r>
            <a:r>
              <a:rPr lang="en-US" altLang="en-US" dirty="0" smtClean="0"/>
              <a:t>() {</a:t>
            </a:r>
            <a:br>
              <a:rPr lang="en-US" altLang="en-US" dirty="0" smtClean="0"/>
            </a:br>
            <a:r>
              <a:rPr lang="en-US" altLang="en-US" dirty="0" smtClean="0"/>
              <a:t>return name;</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public void </a:t>
            </a:r>
            <a:r>
              <a:rPr lang="en-US" altLang="en-US" dirty="0" err="1" smtClean="0"/>
              <a:t>setName</a:t>
            </a:r>
            <a:r>
              <a:rPr lang="en-US" altLang="en-US" dirty="0" smtClean="0"/>
              <a:t>(String name) {</a:t>
            </a:r>
            <a:br>
              <a:rPr lang="en-US" altLang="en-US" dirty="0" smtClean="0"/>
            </a:br>
            <a:r>
              <a:rPr lang="en-US" altLang="en-US" dirty="0" smtClean="0"/>
              <a:t>this.name = name;</a:t>
            </a:r>
            <a:br>
              <a:rPr lang="en-US" altLang="en-US" dirty="0" smtClean="0"/>
            </a:br>
            <a:r>
              <a:rPr lang="en-US" altLang="en-US" dirty="0" smtClean="0"/>
              <a:t>} </a:t>
            </a:r>
            <a:br>
              <a:rPr lang="en-US" altLang="en-US" dirty="0" smtClean="0"/>
            </a:br>
            <a:r>
              <a:rPr lang="en-US" altLang="en-US" dirty="0" smtClean="0"/>
              <a:t>}</a:t>
            </a:r>
            <a:br>
              <a:rPr lang="en-US" altLang="en-US" dirty="0" smtClean="0"/>
            </a:br>
            <a:endParaRPr lang="en-US" altLang="en-US" b="1" dirty="0" smtClean="0"/>
          </a:p>
          <a:p>
            <a:r>
              <a:rPr lang="en-US" altLang="en-US" b="1" dirty="0" smtClean="0"/>
              <a:t>Address.java</a:t>
            </a:r>
          </a:p>
          <a:p>
            <a:r>
              <a:rPr lang="en-US" altLang="en-US" dirty="0" smtClean="0"/>
              <a:t/>
            </a:r>
            <a:br>
              <a:rPr lang="en-US" altLang="en-US" dirty="0" smtClean="0"/>
            </a:br>
            <a:r>
              <a:rPr lang="en-US" altLang="en-US" dirty="0" smtClean="0"/>
              <a:t>public class Address {</a:t>
            </a:r>
            <a:br>
              <a:rPr lang="en-US" altLang="en-US" dirty="0" smtClean="0"/>
            </a:br>
            <a:r>
              <a:rPr lang="en-US" altLang="en-US" dirty="0" smtClean="0"/>
              <a:t>public Address(){</a:t>
            </a:r>
            <a:br>
              <a:rPr lang="en-US" altLang="en-US" dirty="0" smtClean="0"/>
            </a:br>
            <a:r>
              <a:rPr lang="en-US" altLang="en-US" dirty="0" smtClean="0"/>
              <a:t/>
            </a:r>
            <a:br>
              <a:rPr lang="en-US" altLang="en-US" dirty="0" smtClean="0"/>
            </a:br>
            <a:r>
              <a:rPr lang="en-US" altLang="en-US" dirty="0" smtClean="0"/>
              <a:t>}</a:t>
            </a:r>
            <a:br>
              <a:rPr lang="en-US" altLang="en-US" dirty="0" smtClean="0"/>
            </a:br>
            <a:r>
              <a:rPr lang="en-US" altLang="en-US" dirty="0" smtClean="0"/>
              <a:t>private String </a:t>
            </a:r>
            <a:r>
              <a:rPr lang="en-US" altLang="en-US" u="sng" dirty="0" smtClean="0"/>
              <a:t>street</a:t>
            </a:r>
            <a:r>
              <a:rPr lang="en-US" altLang="en-US" dirty="0" smtClean="0"/>
              <a:t>;</a:t>
            </a:r>
            <a:br>
              <a:rPr lang="en-US" altLang="en-US" dirty="0" smtClean="0"/>
            </a:br>
            <a:r>
              <a:rPr lang="en-US" altLang="en-US" dirty="0" smtClean="0"/>
              <a:t>private String city;</a:t>
            </a:r>
            <a:br>
              <a:rPr lang="en-US" altLang="en-US" dirty="0" smtClean="0"/>
            </a:br>
            <a:r>
              <a:rPr lang="en-US" altLang="en-US" dirty="0" smtClean="0"/>
              <a:t>private String </a:t>
            </a:r>
            <a:r>
              <a:rPr lang="en-US" altLang="en-US" dirty="0" err="1" smtClean="0"/>
              <a:t>pincode</a:t>
            </a:r>
            <a:r>
              <a:rPr lang="en-US" altLang="en-US" dirty="0" smtClean="0"/>
              <a:t>;</a:t>
            </a:r>
            <a:br>
              <a:rPr lang="en-US" altLang="en-US" dirty="0" smtClean="0"/>
            </a:br>
            <a:r>
              <a:rPr lang="en-US" altLang="en-US" dirty="0" smtClean="0"/>
              <a:t/>
            </a:r>
            <a:br>
              <a:rPr lang="en-US" altLang="en-US" dirty="0" smtClean="0"/>
            </a:br>
            <a:r>
              <a:rPr lang="en-US" altLang="en-US" dirty="0" smtClean="0"/>
              <a:t>public String </a:t>
            </a:r>
            <a:r>
              <a:rPr lang="en-US" altLang="en-US" dirty="0" err="1" smtClean="0"/>
              <a:t>getCity</a:t>
            </a:r>
            <a:r>
              <a:rPr lang="en-US" altLang="en-US" dirty="0" smtClean="0"/>
              <a:t>() {</a:t>
            </a:r>
            <a:br>
              <a:rPr lang="en-US" altLang="en-US" dirty="0" smtClean="0"/>
            </a:br>
            <a:r>
              <a:rPr lang="en-US" altLang="en-US" dirty="0" smtClean="0"/>
              <a:t>return city;</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public void </a:t>
            </a:r>
            <a:r>
              <a:rPr lang="en-US" altLang="en-US" dirty="0" err="1" smtClean="0"/>
              <a:t>setCity</a:t>
            </a:r>
            <a:r>
              <a:rPr lang="en-US" altLang="en-US" dirty="0" smtClean="0"/>
              <a:t>(String city) {</a:t>
            </a:r>
            <a:br>
              <a:rPr lang="en-US" altLang="en-US" dirty="0" smtClean="0"/>
            </a:br>
            <a:r>
              <a:rPr lang="en-US" altLang="en-US" dirty="0" err="1" smtClean="0"/>
              <a:t>this.city</a:t>
            </a:r>
            <a:r>
              <a:rPr lang="en-US" altLang="en-US" dirty="0" smtClean="0"/>
              <a:t> = city;</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public String </a:t>
            </a:r>
            <a:r>
              <a:rPr lang="en-US" altLang="en-US" dirty="0" err="1" smtClean="0"/>
              <a:t>getPincode</a:t>
            </a:r>
            <a:r>
              <a:rPr lang="en-US" altLang="en-US" dirty="0" smtClean="0"/>
              <a:t>() {</a:t>
            </a:r>
            <a:br>
              <a:rPr lang="en-US" altLang="en-US" dirty="0" smtClean="0"/>
            </a:br>
            <a:r>
              <a:rPr lang="en-US" altLang="en-US" dirty="0" smtClean="0"/>
              <a:t>return </a:t>
            </a:r>
            <a:r>
              <a:rPr lang="en-US" altLang="en-US" dirty="0" err="1" smtClean="0"/>
              <a:t>pincode</a:t>
            </a:r>
            <a:r>
              <a:rPr lang="en-US" altLang="en-US" dirty="0" smtClean="0"/>
              <a:t>;</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public void </a:t>
            </a:r>
            <a:r>
              <a:rPr lang="en-US" altLang="en-US" dirty="0" err="1" smtClean="0"/>
              <a:t>setPincode</a:t>
            </a:r>
            <a:r>
              <a:rPr lang="en-US" altLang="en-US" dirty="0" smtClean="0"/>
              <a:t>(String </a:t>
            </a:r>
            <a:r>
              <a:rPr lang="en-US" altLang="en-US" dirty="0" err="1" smtClean="0"/>
              <a:t>pincode</a:t>
            </a:r>
            <a:r>
              <a:rPr lang="en-US" altLang="en-US" dirty="0" smtClean="0"/>
              <a:t>) {</a:t>
            </a:r>
            <a:br>
              <a:rPr lang="en-US" altLang="en-US" dirty="0" smtClean="0"/>
            </a:br>
            <a:r>
              <a:rPr lang="en-US" altLang="en-US" dirty="0" err="1" smtClean="0"/>
              <a:t>this.pincode</a:t>
            </a:r>
            <a:r>
              <a:rPr lang="en-US" altLang="en-US" dirty="0" smtClean="0"/>
              <a:t> = </a:t>
            </a:r>
            <a:r>
              <a:rPr lang="en-US" altLang="en-US" dirty="0" err="1" smtClean="0"/>
              <a:t>pincode</a:t>
            </a:r>
            <a:r>
              <a:rPr lang="en-US" altLang="en-US" dirty="0" smtClean="0"/>
              <a:t>;</a:t>
            </a:r>
            <a:br>
              <a:rPr lang="en-US" altLang="en-US" dirty="0" smtClean="0"/>
            </a:br>
            <a:r>
              <a:rPr lang="en-US" altLang="en-US" dirty="0" smtClean="0"/>
              <a:t>}</a:t>
            </a:r>
            <a:br>
              <a:rPr lang="en-US" altLang="en-US" dirty="0" smtClean="0"/>
            </a:br>
            <a:r>
              <a:rPr lang="en-US" altLang="en-US" dirty="0" smtClean="0"/>
              <a:t/>
            </a:r>
            <a:br>
              <a:rPr lang="en-US" altLang="en-US" dirty="0" smtClean="0"/>
            </a:br>
            <a:endParaRPr lang="en-US" altLang="en-US" dirty="0" smtClean="0"/>
          </a:p>
        </p:txBody>
      </p:sp>
    </p:spTree>
    <p:extLst>
      <p:ext uri="{BB962C8B-B14F-4D97-AF65-F5344CB8AC3E}">
        <p14:creationId xmlns:p14="http://schemas.microsoft.com/office/powerpoint/2010/main" val="3456094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body" idx="1"/>
          </p:nvPr>
        </p:nvSpPr>
        <p:spPr bwMode="auto">
          <a:xfrm>
            <a:off x="685800" y="468443"/>
            <a:ext cx="5486400" cy="79900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public String </a:t>
            </a:r>
            <a:r>
              <a:rPr lang="en-US" altLang="en-US" dirty="0" err="1" smtClean="0"/>
              <a:t>getStreet</a:t>
            </a:r>
            <a:r>
              <a:rPr lang="en-US" altLang="en-US" dirty="0" smtClean="0"/>
              <a:t>() {</a:t>
            </a:r>
            <a:br>
              <a:rPr lang="en-US" altLang="en-US" dirty="0" smtClean="0"/>
            </a:br>
            <a:r>
              <a:rPr lang="en-US" altLang="en-US" dirty="0" smtClean="0"/>
              <a:t>return street;</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public void </a:t>
            </a:r>
            <a:r>
              <a:rPr lang="en-US" altLang="en-US" dirty="0" err="1" smtClean="0"/>
              <a:t>setStreet</a:t>
            </a:r>
            <a:r>
              <a:rPr lang="en-US" altLang="en-US" dirty="0" smtClean="0"/>
              <a:t>(String street) {</a:t>
            </a:r>
            <a:br>
              <a:rPr lang="en-US" altLang="en-US" dirty="0" smtClean="0"/>
            </a:br>
            <a:r>
              <a:rPr lang="en-US" altLang="en-US" dirty="0" err="1" smtClean="0"/>
              <a:t>this.street</a:t>
            </a:r>
            <a:r>
              <a:rPr lang="en-US" altLang="en-US" dirty="0" smtClean="0"/>
              <a:t> = street;</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b="1" dirty="0" smtClean="0"/>
              <a:t>ConstructorInjection.java</a:t>
            </a:r>
          </a:p>
          <a:p>
            <a:r>
              <a:rPr lang="en-US" altLang="en-US" dirty="0" smtClean="0"/>
              <a:t/>
            </a:r>
            <a:br>
              <a:rPr lang="en-US" altLang="en-US" dirty="0" smtClean="0"/>
            </a:br>
            <a:r>
              <a:rPr lang="en-US" altLang="en-US" dirty="0" smtClean="0"/>
              <a:t>import </a:t>
            </a:r>
            <a:r>
              <a:rPr lang="en-US" altLang="en-US" dirty="0" err="1" smtClean="0"/>
              <a:t>org.springframework.beans.factory.BeanFactory</a:t>
            </a:r>
            <a:r>
              <a:rPr lang="en-US" altLang="en-US" dirty="0" smtClean="0"/>
              <a:t>;</a:t>
            </a:r>
            <a:br>
              <a:rPr lang="en-US" altLang="en-US" dirty="0" smtClean="0"/>
            </a:br>
            <a:r>
              <a:rPr lang="en-US" altLang="en-US" dirty="0" smtClean="0"/>
              <a:t>import </a:t>
            </a:r>
            <a:r>
              <a:rPr lang="en-US" altLang="en-US" dirty="0" err="1" smtClean="0"/>
              <a:t>org.springframework.beans.factory.xml.XmlBeanFactory</a:t>
            </a:r>
            <a:r>
              <a:rPr lang="en-US" altLang="en-US" dirty="0" smtClean="0"/>
              <a:t>;</a:t>
            </a:r>
            <a:br>
              <a:rPr lang="en-US" altLang="en-US" dirty="0" smtClean="0"/>
            </a:br>
            <a:r>
              <a:rPr lang="en-US" altLang="en-US" dirty="0" smtClean="0"/>
              <a:t>import </a:t>
            </a:r>
            <a:r>
              <a:rPr lang="en-US" altLang="en-US" dirty="0" err="1" smtClean="0"/>
              <a:t>org.springframework.core.io.FileSystemResource</a:t>
            </a:r>
            <a:r>
              <a:rPr lang="en-US" altLang="en-US" dirty="0" smtClean="0"/>
              <a:t>;</a:t>
            </a:r>
            <a:br>
              <a:rPr lang="en-US" altLang="en-US" dirty="0" smtClean="0"/>
            </a:br>
            <a:r>
              <a:rPr lang="en-US" altLang="en-US" dirty="0" smtClean="0"/>
              <a:t>import </a:t>
            </a:r>
            <a:r>
              <a:rPr lang="en-US" altLang="en-US" dirty="0" err="1" smtClean="0"/>
              <a:t>org.springframework.core.io.Resource</a:t>
            </a:r>
            <a:r>
              <a:rPr lang="en-US" altLang="en-US" dirty="0" smtClean="0"/>
              <a:t>;</a:t>
            </a:r>
            <a:br>
              <a:rPr lang="en-US" altLang="en-US" dirty="0" smtClean="0"/>
            </a:br>
            <a:r>
              <a:rPr lang="en-US" altLang="en-US" dirty="0" smtClean="0"/>
              <a:t/>
            </a:r>
            <a:br>
              <a:rPr lang="en-US" altLang="en-US" dirty="0" smtClean="0"/>
            </a:br>
            <a:r>
              <a:rPr lang="en-US" altLang="en-US" dirty="0" smtClean="0"/>
              <a:t>public class </a:t>
            </a:r>
            <a:r>
              <a:rPr lang="en-US" altLang="en-US" dirty="0" err="1" smtClean="0"/>
              <a:t>ConstructorInjection</a:t>
            </a:r>
            <a:r>
              <a:rPr lang="en-US" altLang="en-US" dirty="0" smtClean="0"/>
              <a:t> {</a:t>
            </a:r>
            <a:br>
              <a:rPr lang="en-US" altLang="en-US" dirty="0" smtClean="0"/>
            </a:br>
            <a:r>
              <a:rPr lang="en-US" altLang="en-US" dirty="0" smtClean="0"/>
              <a:t>public static void main(String </a:t>
            </a:r>
            <a:r>
              <a:rPr lang="en-US" altLang="en-US" dirty="0" err="1" smtClean="0"/>
              <a:t>args</a:t>
            </a:r>
            <a:r>
              <a:rPr lang="en-US" altLang="en-US" dirty="0" smtClean="0"/>
              <a:t>[]){</a:t>
            </a:r>
            <a:br>
              <a:rPr lang="en-US" altLang="en-US" dirty="0" smtClean="0"/>
            </a:br>
            <a:r>
              <a:rPr lang="en-US" altLang="en-US" dirty="0" smtClean="0"/>
              <a:t>Resource </a:t>
            </a:r>
            <a:r>
              <a:rPr lang="en-US" altLang="en-US" dirty="0" err="1" smtClean="0"/>
              <a:t>xmlResource</a:t>
            </a:r>
            <a:r>
              <a:rPr lang="en-US" altLang="en-US" dirty="0" smtClean="0"/>
              <a:t> = new </a:t>
            </a:r>
            <a:r>
              <a:rPr lang="en-US" altLang="en-US" dirty="0" err="1" smtClean="0"/>
              <a:t>FileSystemResource</a:t>
            </a:r>
            <a:r>
              <a:rPr lang="en-US" altLang="en-US" dirty="0" smtClean="0"/>
              <a:t>("applicationContext.xml");</a:t>
            </a:r>
            <a:br>
              <a:rPr lang="en-US" altLang="en-US" dirty="0" smtClean="0"/>
            </a:br>
            <a:r>
              <a:rPr lang="en-US" altLang="en-US" dirty="0" err="1" smtClean="0"/>
              <a:t>BeanFactory</a:t>
            </a:r>
            <a:r>
              <a:rPr lang="en-US" altLang="en-US" dirty="0" smtClean="0"/>
              <a:t> factory = new </a:t>
            </a:r>
            <a:r>
              <a:rPr lang="en-US" altLang="en-US" dirty="0" err="1" smtClean="0"/>
              <a:t>XmlBeanFactory</a:t>
            </a:r>
            <a:r>
              <a:rPr lang="en-US" altLang="en-US" dirty="0" smtClean="0"/>
              <a:t>(</a:t>
            </a:r>
            <a:r>
              <a:rPr lang="en-US" altLang="en-US" dirty="0" err="1" smtClean="0"/>
              <a:t>xmlResource</a:t>
            </a:r>
            <a:r>
              <a:rPr lang="en-US" altLang="en-US" dirty="0" smtClean="0"/>
              <a:t>);</a:t>
            </a:r>
            <a:br>
              <a:rPr lang="en-US" altLang="en-US" dirty="0" smtClean="0"/>
            </a:br>
            <a:r>
              <a:rPr lang="en-US" altLang="en-US" dirty="0" smtClean="0"/>
              <a:t>Employee </a:t>
            </a:r>
            <a:r>
              <a:rPr lang="en-US" altLang="en-US" dirty="0" err="1" smtClean="0"/>
              <a:t>employee</a:t>
            </a:r>
            <a:r>
              <a:rPr lang="en-US" altLang="en-US" dirty="0" smtClean="0"/>
              <a:t> = (Employee)</a:t>
            </a:r>
            <a:r>
              <a:rPr lang="en-US" altLang="en-US" dirty="0" err="1" smtClean="0"/>
              <a:t>factory.getBean</a:t>
            </a:r>
            <a:r>
              <a:rPr lang="en-US" altLang="en-US" dirty="0" smtClean="0"/>
              <a:t>("</a:t>
            </a:r>
            <a:r>
              <a:rPr lang="en-US" altLang="en-US" dirty="0" err="1" smtClean="0"/>
              <a:t>employeeBean</a:t>
            </a:r>
            <a:r>
              <a:rPr lang="en-US" altLang="en-US" dirty="0" smtClean="0"/>
              <a:t>");</a:t>
            </a:r>
            <a:br>
              <a:rPr lang="en-US" altLang="en-US" dirty="0" smtClean="0"/>
            </a:br>
            <a:r>
              <a:rPr lang="en-US" altLang="en-US" dirty="0" smtClean="0"/>
              <a:t>Address </a:t>
            </a:r>
            <a:r>
              <a:rPr lang="en-US" altLang="en-US" dirty="0" err="1" smtClean="0"/>
              <a:t>address</a:t>
            </a:r>
            <a:r>
              <a:rPr lang="en-US" altLang="en-US" dirty="0" smtClean="0"/>
              <a:t> = </a:t>
            </a:r>
            <a:r>
              <a:rPr lang="en-US" altLang="en-US" dirty="0" err="1" smtClean="0"/>
              <a:t>employee.getAddress</a:t>
            </a:r>
            <a:r>
              <a:rPr lang="en-US" altLang="en-US" dirty="0" smtClean="0"/>
              <a:t>();</a:t>
            </a:r>
            <a:br>
              <a:rPr lang="en-US" altLang="en-US" dirty="0" smtClean="0"/>
            </a:br>
            <a:r>
              <a:rPr lang="en-US" altLang="en-US" dirty="0" err="1" smtClean="0"/>
              <a:t>System.out.println</a:t>
            </a:r>
            <a:r>
              <a:rPr lang="en-US" altLang="en-US" dirty="0" smtClean="0"/>
              <a:t>(</a:t>
            </a:r>
            <a:r>
              <a:rPr lang="en-US" altLang="en-US" dirty="0" err="1" smtClean="0"/>
              <a:t>employee.getName</a:t>
            </a:r>
            <a:r>
              <a:rPr lang="en-US" altLang="en-US" dirty="0" smtClean="0"/>
              <a:t>());</a:t>
            </a:r>
            <a:br>
              <a:rPr lang="en-US" altLang="en-US" dirty="0" smtClean="0"/>
            </a:br>
            <a:r>
              <a:rPr lang="en-US" altLang="en-US" dirty="0" err="1" smtClean="0"/>
              <a:t>System.out.println</a:t>
            </a:r>
            <a:r>
              <a:rPr lang="en-US" altLang="en-US" dirty="0" smtClean="0"/>
              <a:t>(</a:t>
            </a:r>
            <a:r>
              <a:rPr lang="en-US" altLang="en-US" dirty="0" err="1" smtClean="0"/>
              <a:t>employee.getEmpId</a:t>
            </a:r>
            <a:r>
              <a:rPr lang="en-US" altLang="en-US" dirty="0" smtClean="0"/>
              <a:t>());</a:t>
            </a:r>
            <a:br>
              <a:rPr lang="en-US" altLang="en-US" dirty="0" smtClean="0"/>
            </a:br>
            <a:r>
              <a:rPr lang="en-US" altLang="en-US" dirty="0" err="1" smtClean="0"/>
              <a:t>System.out.println</a:t>
            </a:r>
            <a:r>
              <a:rPr lang="en-US" altLang="en-US" dirty="0" smtClean="0"/>
              <a:t>(</a:t>
            </a:r>
            <a:r>
              <a:rPr lang="en-US" altLang="en-US" dirty="0" err="1" smtClean="0"/>
              <a:t>address.getCity</a:t>
            </a:r>
            <a:r>
              <a:rPr lang="en-US" altLang="en-US" dirty="0" smtClean="0"/>
              <a:t>());</a:t>
            </a:r>
            <a:br>
              <a:rPr lang="en-US" altLang="en-US" dirty="0" smtClean="0"/>
            </a:br>
            <a:r>
              <a:rPr lang="en-US" altLang="en-US" dirty="0" err="1" smtClean="0"/>
              <a:t>System.out.println</a:t>
            </a:r>
            <a:r>
              <a:rPr lang="en-US" altLang="en-US" dirty="0" smtClean="0"/>
              <a:t>(</a:t>
            </a:r>
            <a:r>
              <a:rPr lang="en-US" altLang="en-US" dirty="0" err="1" smtClean="0"/>
              <a:t>address.getStreet</a:t>
            </a:r>
            <a:r>
              <a:rPr lang="en-US" altLang="en-US" dirty="0" smtClean="0"/>
              <a:t>());</a:t>
            </a:r>
            <a:br>
              <a:rPr lang="en-US" altLang="en-US" dirty="0" smtClean="0"/>
            </a:br>
            <a:r>
              <a:rPr lang="en-US" altLang="en-US" dirty="0" err="1" smtClean="0"/>
              <a:t>System.out.println</a:t>
            </a:r>
            <a:r>
              <a:rPr lang="en-US" altLang="en-US" dirty="0" smtClean="0"/>
              <a:t>(</a:t>
            </a:r>
            <a:r>
              <a:rPr lang="en-US" altLang="en-US" dirty="0" err="1" smtClean="0"/>
              <a:t>address.getPincode</a:t>
            </a:r>
            <a:r>
              <a:rPr lang="en-US" altLang="en-US" dirty="0" smtClean="0"/>
              <a:t>()); </a:t>
            </a:r>
            <a:br>
              <a:rPr lang="en-US" altLang="en-US" dirty="0" smtClean="0"/>
            </a:br>
            <a:r>
              <a:rPr lang="en-US" altLang="en-US" dirty="0" smtClean="0"/>
              <a:t>}</a:t>
            </a:r>
            <a:br>
              <a:rPr lang="en-US" altLang="en-US" dirty="0" smtClean="0"/>
            </a:br>
            <a:r>
              <a:rPr lang="en-US" altLang="en-US" dirty="0" smtClean="0"/>
              <a:t>}</a:t>
            </a:r>
            <a:br>
              <a:rPr lang="en-US" altLang="en-US" dirty="0" smtClean="0"/>
            </a:br>
            <a:r>
              <a:rPr lang="en-US" altLang="en-US" dirty="0" smtClean="0"/>
              <a:t/>
            </a:r>
            <a:br>
              <a:rPr lang="en-US" altLang="en-US" dirty="0" smtClean="0"/>
            </a:br>
            <a:r>
              <a:rPr lang="en-US" altLang="en-US" b="1" dirty="0" smtClean="0"/>
              <a:t>applicationContext.xml</a:t>
            </a:r>
          </a:p>
          <a:p>
            <a:r>
              <a:rPr lang="en-US" altLang="en-US" dirty="0" smtClean="0"/>
              <a:t>&lt;?xml version="1.0" encoding="UTF-8"?&gt;</a:t>
            </a:r>
            <a:br>
              <a:rPr lang="en-US" altLang="en-US" dirty="0" smtClean="0"/>
            </a:br>
            <a:r>
              <a:rPr lang="en-US" altLang="en-US" dirty="0" smtClean="0"/>
              <a:t>&lt;beans </a:t>
            </a:r>
            <a:r>
              <a:rPr lang="en-US" altLang="en-US" dirty="0" err="1" smtClean="0"/>
              <a:t>xmlns</a:t>
            </a:r>
            <a:r>
              <a:rPr lang="en-US" altLang="en-US" dirty="0" smtClean="0"/>
              <a:t>="http://www.springframework.org/schema/beans"</a:t>
            </a:r>
            <a:br>
              <a:rPr lang="en-US" altLang="en-US" dirty="0" smtClean="0"/>
            </a:br>
            <a:r>
              <a:rPr lang="en-US" altLang="en-US" dirty="0" err="1" smtClean="0"/>
              <a:t>xmlns:xsi</a:t>
            </a:r>
            <a:r>
              <a:rPr lang="en-US" altLang="en-US" dirty="0" smtClean="0"/>
              <a:t>="http://www.w3.org/2001/XMLSchema-instance"</a:t>
            </a:r>
            <a:br>
              <a:rPr lang="en-US" altLang="en-US" dirty="0" smtClean="0"/>
            </a:br>
            <a:r>
              <a:rPr lang="en-US" altLang="en-US" dirty="0" err="1" smtClean="0"/>
              <a:t>xmlns:p</a:t>
            </a:r>
            <a:r>
              <a:rPr lang="en-US" altLang="en-US" dirty="0" smtClean="0"/>
              <a:t>="http://www.springframework.org/schema/p"</a:t>
            </a:r>
            <a:br>
              <a:rPr lang="en-US" altLang="en-US" dirty="0" smtClean="0"/>
            </a:br>
            <a:r>
              <a:rPr lang="en-US" altLang="en-US" dirty="0" err="1" smtClean="0"/>
              <a:t>xmlns:aop</a:t>
            </a:r>
            <a:r>
              <a:rPr lang="en-US" altLang="en-US" dirty="0" smtClean="0"/>
              <a:t>="http://www.springframework.org/schema/aop"</a:t>
            </a:r>
            <a:br>
              <a:rPr lang="en-US" altLang="en-US" dirty="0" smtClean="0"/>
            </a:br>
            <a:r>
              <a:rPr lang="en-US" altLang="en-US" dirty="0" err="1" smtClean="0"/>
              <a:t>xmlns:tx</a:t>
            </a:r>
            <a:r>
              <a:rPr lang="en-US" altLang="en-US" dirty="0" smtClean="0"/>
              <a:t>="http://www.springframework.org/schema/tx"</a:t>
            </a:r>
            <a:br>
              <a:rPr lang="en-US" altLang="en-US" dirty="0" smtClean="0"/>
            </a:br>
            <a:r>
              <a:rPr lang="en-US" altLang="en-US" dirty="0" err="1" smtClean="0"/>
              <a:t>xsi:schemaLocation</a:t>
            </a:r>
            <a:r>
              <a:rPr lang="en-US" altLang="en-US" dirty="0" smtClean="0"/>
              <a:t>="http://www.springframework.org/schema/beans http://www.springframework.org/schema/beans/spring-beans-2.5.xsd</a:t>
            </a:r>
            <a:br>
              <a:rPr lang="en-US" altLang="en-US" dirty="0" smtClean="0"/>
            </a:br>
            <a:r>
              <a:rPr lang="en-US" altLang="en-US" dirty="0" smtClean="0"/>
              <a:t>http://www.springframework.org/schema/aop http://www.springframework.org/schema/aop/spring-aop-2.5.xsd</a:t>
            </a:r>
            <a:br>
              <a:rPr lang="en-US" altLang="en-US" dirty="0" smtClean="0"/>
            </a:br>
            <a:r>
              <a:rPr lang="en-US" altLang="en-US" dirty="0" smtClean="0"/>
              <a:t>http://www.springframework.org/schema/tx http://www.springframework.org/schema/tx/spring-tx-2.5.xsd"&gt;</a:t>
            </a:r>
            <a:br>
              <a:rPr lang="en-US" altLang="en-US" dirty="0" smtClean="0"/>
            </a:br>
            <a:endParaRPr lang="en-US" altLang="en-US" dirty="0" smtClean="0"/>
          </a:p>
        </p:txBody>
      </p:sp>
    </p:spTree>
    <p:extLst>
      <p:ext uri="{BB962C8B-B14F-4D97-AF65-F5344CB8AC3E}">
        <p14:creationId xmlns:p14="http://schemas.microsoft.com/office/powerpoint/2010/main" val="15426183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p:cNvSpPr>
          <p:nvPr>
            <p:ph type="body" idx="1"/>
          </p:nvPr>
        </p:nvSpPr>
        <p:spPr bwMode="auto">
          <a:xfrm>
            <a:off x="685800" y="315418"/>
            <a:ext cx="5486400" cy="81430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&lt;bean id="</a:t>
            </a:r>
            <a:r>
              <a:rPr lang="en-US" altLang="en-US" dirty="0" err="1" smtClean="0"/>
              <a:t>addressBean</a:t>
            </a:r>
            <a:r>
              <a:rPr lang="en-US" altLang="en-US" dirty="0" smtClean="0"/>
              <a:t>" class="Address"&gt;</a:t>
            </a:r>
            <a:br>
              <a:rPr lang="en-US" altLang="en-US" dirty="0" smtClean="0"/>
            </a:br>
            <a:r>
              <a:rPr lang="en-US" altLang="en-US" dirty="0" smtClean="0"/>
              <a:t>&lt;property name="street"&gt;</a:t>
            </a:r>
            <a:br>
              <a:rPr lang="en-US" altLang="en-US" dirty="0" smtClean="0"/>
            </a:br>
            <a:r>
              <a:rPr lang="en-US" altLang="en-US" dirty="0" smtClean="0"/>
              <a:t>&lt;value&gt;Street&lt;/value&gt;</a:t>
            </a:r>
            <a:br>
              <a:rPr lang="en-US" altLang="en-US" dirty="0" smtClean="0"/>
            </a:br>
            <a:r>
              <a:rPr lang="en-US" altLang="en-US" dirty="0" smtClean="0"/>
              <a:t>&lt;/property&gt;</a:t>
            </a:r>
            <a:br>
              <a:rPr lang="en-US" altLang="en-US" dirty="0" smtClean="0"/>
            </a:br>
            <a:r>
              <a:rPr lang="en-US" altLang="en-US" dirty="0" smtClean="0"/>
              <a:t>&lt;property name="city"&gt;</a:t>
            </a:r>
            <a:br>
              <a:rPr lang="en-US" altLang="en-US" dirty="0" smtClean="0"/>
            </a:br>
            <a:r>
              <a:rPr lang="en-US" altLang="en-US" dirty="0" smtClean="0"/>
              <a:t>&lt;value&gt;Bangalore&lt;/value&gt;</a:t>
            </a:r>
            <a:br>
              <a:rPr lang="en-US" altLang="en-US" dirty="0" smtClean="0"/>
            </a:br>
            <a:r>
              <a:rPr lang="en-US" altLang="en-US" dirty="0" smtClean="0"/>
              <a:t>&lt;/property&gt;</a:t>
            </a:r>
            <a:br>
              <a:rPr lang="en-US" altLang="en-US" dirty="0" smtClean="0"/>
            </a:br>
            <a:r>
              <a:rPr lang="en-US" altLang="en-US" dirty="0" smtClean="0"/>
              <a:t>&lt;property name="</a:t>
            </a:r>
            <a:r>
              <a:rPr lang="en-US" altLang="en-US" dirty="0" err="1" smtClean="0"/>
              <a:t>pincode</a:t>
            </a:r>
            <a:r>
              <a:rPr lang="en-US" altLang="en-US" dirty="0" smtClean="0"/>
              <a:t>"&gt;</a:t>
            </a:r>
            <a:br>
              <a:rPr lang="en-US" altLang="en-US" dirty="0" smtClean="0"/>
            </a:br>
            <a:r>
              <a:rPr lang="en-US" altLang="en-US" dirty="0" smtClean="0"/>
              <a:t>&lt;value&gt;567456&lt;/value&gt;</a:t>
            </a:r>
            <a:br>
              <a:rPr lang="en-US" altLang="en-US" dirty="0" smtClean="0"/>
            </a:br>
            <a:r>
              <a:rPr lang="en-US" altLang="en-US" dirty="0" smtClean="0"/>
              <a:t>&lt;/property&gt;</a:t>
            </a:r>
            <a:br>
              <a:rPr lang="en-US" altLang="en-US" dirty="0" smtClean="0"/>
            </a:br>
            <a:r>
              <a:rPr lang="en-US" altLang="en-US" dirty="0" smtClean="0"/>
              <a:t>&lt;/bean&gt;</a:t>
            </a:r>
            <a:br>
              <a:rPr lang="en-US" altLang="en-US" dirty="0" smtClean="0"/>
            </a:br>
            <a:r>
              <a:rPr lang="en-US" altLang="en-US" dirty="0" smtClean="0"/>
              <a:t>&lt;bean id="</a:t>
            </a:r>
            <a:r>
              <a:rPr lang="en-US" altLang="en-US" dirty="0" err="1" smtClean="0"/>
              <a:t>employeeBean</a:t>
            </a:r>
            <a:r>
              <a:rPr lang="en-US" altLang="en-US" dirty="0" smtClean="0"/>
              <a:t>" class="Employee"&gt;</a:t>
            </a:r>
            <a:br>
              <a:rPr lang="en-US" altLang="en-US" dirty="0" smtClean="0"/>
            </a:br>
            <a:r>
              <a:rPr lang="en-US" altLang="en-US" dirty="0" smtClean="0"/>
              <a:t>&lt;constructor-</a:t>
            </a:r>
            <a:r>
              <a:rPr lang="en-US" altLang="en-US" dirty="0" err="1" smtClean="0"/>
              <a:t>arg</a:t>
            </a:r>
            <a:r>
              <a:rPr lang="en-US" altLang="en-US" dirty="0" smtClean="0"/>
              <a:t> index="0" type="</a:t>
            </a:r>
            <a:r>
              <a:rPr lang="en-US" altLang="en-US" dirty="0" err="1" smtClean="0"/>
              <a:t>java.lang.String</a:t>
            </a:r>
            <a:r>
              <a:rPr lang="en-US" altLang="en-US" dirty="0" smtClean="0"/>
              <a:t>" value="</a:t>
            </a:r>
            <a:r>
              <a:rPr lang="en-US" altLang="en-US" dirty="0" err="1" smtClean="0"/>
              <a:t>MyName</a:t>
            </a:r>
            <a:r>
              <a:rPr lang="en-US" altLang="en-US" dirty="0" smtClean="0"/>
              <a:t>"/&gt;</a:t>
            </a:r>
            <a:br>
              <a:rPr lang="en-US" altLang="en-US" dirty="0" smtClean="0"/>
            </a:br>
            <a:r>
              <a:rPr lang="en-US" altLang="en-US" dirty="0" smtClean="0"/>
              <a:t>&lt;constructor-</a:t>
            </a:r>
            <a:r>
              <a:rPr lang="en-US" altLang="en-US" dirty="0" err="1" smtClean="0"/>
              <a:t>arg</a:t>
            </a:r>
            <a:r>
              <a:rPr lang="en-US" altLang="en-US" dirty="0" smtClean="0"/>
              <a:t> index="1" type="</a:t>
            </a:r>
            <a:r>
              <a:rPr lang="en-US" altLang="en-US" dirty="0" err="1" smtClean="0"/>
              <a:t>java.lang.String</a:t>
            </a:r>
            <a:r>
              <a:rPr lang="en-US" altLang="en-US" dirty="0" smtClean="0"/>
              <a:t>" value="001"/&gt;</a:t>
            </a:r>
            <a:br>
              <a:rPr lang="en-US" altLang="en-US" dirty="0" smtClean="0"/>
            </a:br>
            <a:r>
              <a:rPr lang="en-US" altLang="en-US" dirty="0" smtClean="0"/>
              <a:t>&lt;constructor-</a:t>
            </a:r>
            <a:r>
              <a:rPr lang="en-US" altLang="en-US" dirty="0" err="1" smtClean="0"/>
              <a:t>arg</a:t>
            </a:r>
            <a:r>
              <a:rPr lang="en-US" altLang="en-US" dirty="0" smtClean="0"/>
              <a:t> index="2"&gt;</a:t>
            </a:r>
            <a:br>
              <a:rPr lang="en-US" altLang="en-US" dirty="0" smtClean="0"/>
            </a:br>
            <a:r>
              <a:rPr lang="en-US" altLang="en-US" dirty="0" smtClean="0"/>
              <a:t>&lt;ref bean="</a:t>
            </a:r>
            <a:r>
              <a:rPr lang="en-US" altLang="en-US" dirty="0" err="1" smtClean="0"/>
              <a:t>addressBean</a:t>
            </a:r>
            <a:r>
              <a:rPr lang="en-US" altLang="en-US" dirty="0" smtClean="0"/>
              <a:t>"/&gt;</a:t>
            </a:r>
            <a:br>
              <a:rPr lang="en-US" altLang="en-US" dirty="0" smtClean="0"/>
            </a:br>
            <a:r>
              <a:rPr lang="en-US" altLang="en-US" dirty="0" smtClean="0"/>
              <a:t>&lt;/constructor-</a:t>
            </a:r>
            <a:r>
              <a:rPr lang="en-US" altLang="en-US" dirty="0" err="1" smtClean="0"/>
              <a:t>arg</a:t>
            </a:r>
            <a:r>
              <a:rPr lang="en-US" altLang="en-US" dirty="0" smtClean="0"/>
              <a:t>&gt;</a:t>
            </a:r>
            <a:br>
              <a:rPr lang="en-US" altLang="en-US" dirty="0" smtClean="0"/>
            </a:br>
            <a:r>
              <a:rPr lang="en-US" altLang="en-US" dirty="0" smtClean="0"/>
              <a:t>&lt;/bean&gt;</a:t>
            </a:r>
            <a:br>
              <a:rPr lang="en-US" altLang="en-US" dirty="0" smtClean="0"/>
            </a:br>
            <a:r>
              <a:rPr lang="en-US" altLang="en-US" dirty="0" smtClean="0"/>
              <a:t>&lt;/beans&gt;</a:t>
            </a:r>
            <a:br>
              <a:rPr lang="en-US" altLang="en-US" dirty="0" smtClean="0"/>
            </a:br>
            <a:endParaRPr lang="en-US" altLang="en-US" dirty="0" smtClean="0"/>
          </a:p>
          <a:p>
            <a:r>
              <a:rPr lang="en-US" altLang="en-US" b="1" dirty="0" smtClean="0"/>
              <a:t>Application.xml  (for Setter Injection)</a:t>
            </a:r>
          </a:p>
          <a:p>
            <a:r>
              <a:rPr lang="en-US" altLang="en-US" b="1" dirty="0" smtClean="0"/>
              <a:t>&lt;beans …&gt;</a:t>
            </a:r>
          </a:p>
          <a:p>
            <a:pPr lvl="1"/>
            <a:r>
              <a:rPr lang="en-US" altLang="en-US" b="1" dirty="0" smtClean="0"/>
              <a:t>	&lt;bean id="</a:t>
            </a:r>
            <a:r>
              <a:rPr lang="en-US" altLang="en-US" b="1" dirty="0" err="1" smtClean="0"/>
              <a:t>addressBean</a:t>
            </a:r>
            <a:r>
              <a:rPr lang="en-US" altLang="en-US" b="1" dirty="0" smtClean="0"/>
              <a:t>" class="Address"&gt;</a:t>
            </a:r>
            <a:br>
              <a:rPr lang="en-US" altLang="en-US" b="1" dirty="0" smtClean="0"/>
            </a:br>
            <a:r>
              <a:rPr lang="en-US" altLang="en-US" dirty="0" smtClean="0"/>
              <a:t>&lt;</a:t>
            </a:r>
            <a:r>
              <a:rPr lang="en-US" altLang="en-US" u="sng" dirty="0" smtClean="0"/>
              <a:t>property</a:t>
            </a:r>
            <a:r>
              <a:rPr lang="en-US" altLang="en-US" dirty="0" smtClean="0"/>
              <a:t> name="street"&gt;</a:t>
            </a:r>
            <a:br>
              <a:rPr lang="en-US" altLang="en-US" dirty="0" smtClean="0"/>
            </a:br>
            <a:r>
              <a:rPr lang="en-US" altLang="en-US" dirty="0" smtClean="0"/>
              <a:t>&lt;value&gt;Street&lt;/value&gt;</a:t>
            </a:r>
            <a:br>
              <a:rPr lang="en-US" altLang="en-US" dirty="0" smtClean="0"/>
            </a:br>
            <a:r>
              <a:rPr lang="en-US" altLang="en-US" dirty="0" smtClean="0"/>
              <a:t>&lt;/property&gt;</a:t>
            </a:r>
            <a:br>
              <a:rPr lang="en-US" altLang="en-US" dirty="0" smtClean="0"/>
            </a:br>
            <a:r>
              <a:rPr lang="en-US" altLang="en-US" dirty="0" smtClean="0"/>
              <a:t>&lt;property name="city"&gt;</a:t>
            </a:r>
            <a:br>
              <a:rPr lang="en-US" altLang="en-US" dirty="0" smtClean="0"/>
            </a:br>
            <a:r>
              <a:rPr lang="en-US" altLang="en-US" dirty="0" smtClean="0"/>
              <a:t>&lt;value&gt;Bangalore&lt;/value&gt;</a:t>
            </a:r>
            <a:br>
              <a:rPr lang="en-US" altLang="en-US" dirty="0" smtClean="0"/>
            </a:br>
            <a:r>
              <a:rPr lang="en-US" altLang="en-US" dirty="0" smtClean="0"/>
              <a:t>&lt;/property&gt;</a:t>
            </a:r>
            <a:br>
              <a:rPr lang="en-US" altLang="en-US" dirty="0" smtClean="0"/>
            </a:br>
            <a:r>
              <a:rPr lang="en-US" altLang="en-US" dirty="0" smtClean="0"/>
              <a:t>&lt;property name="</a:t>
            </a:r>
            <a:r>
              <a:rPr lang="en-US" altLang="en-US" dirty="0" err="1" smtClean="0"/>
              <a:t>pincode</a:t>
            </a:r>
            <a:r>
              <a:rPr lang="en-US" altLang="en-US" dirty="0" smtClean="0"/>
              <a:t>"&gt;</a:t>
            </a:r>
            <a:br>
              <a:rPr lang="en-US" altLang="en-US" dirty="0" smtClean="0"/>
            </a:br>
            <a:r>
              <a:rPr lang="en-US" altLang="en-US" dirty="0" smtClean="0"/>
              <a:t>&lt;value&gt;567456&lt;/value&gt;</a:t>
            </a:r>
            <a:br>
              <a:rPr lang="en-US" altLang="en-US" dirty="0" smtClean="0"/>
            </a:br>
            <a:r>
              <a:rPr lang="en-US" altLang="en-US" dirty="0" smtClean="0"/>
              <a:t>&lt;/property&gt;</a:t>
            </a:r>
            <a:br>
              <a:rPr lang="en-US" altLang="en-US" dirty="0" smtClean="0"/>
            </a:br>
            <a:r>
              <a:rPr lang="en-US" altLang="en-US" dirty="0" smtClean="0"/>
              <a:t>&lt;/bean&gt;</a:t>
            </a:r>
            <a:br>
              <a:rPr lang="en-US" altLang="en-US" dirty="0" smtClean="0"/>
            </a:br>
            <a:r>
              <a:rPr lang="en-US" altLang="en-US" dirty="0" smtClean="0"/>
              <a:t>&lt;bean id="</a:t>
            </a:r>
            <a:r>
              <a:rPr lang="en-US" altLang="en-US" dirty="0" err="1" smtClean="0"/>
              <a:t>employeeBean</a:t>
            </a:r>
            <a:r>
              <a:rPr lang="en-US" altLang="en-US" dirty="0" smtClean="0"/>
              <a:t>" class="Employee"&gt;</a:t>
            </a:r>
            <a:br>
              <a:rPr lang="en-US" altLang="en-US" dirty="0" smtClean="0"/>
            </a:br>
            <a:r>
              <a:rPr lang="en-US" altLang="en-US" dirty="0" smtClean="0"/>
              <a:t>&lt;property name="name" value="</a:t>
            </a:r>
            <a:r>
              <a:rPr lang="en-US" altLang="en-US" dirty="0" err="1" smtClean="0"/>
              <a:t>MyName</a:t>
            </a:r>
            <a:r>
              <a:rPr lang="en-US" altLang="en-US" dirty="0" smtClean="0"/>
              <a:t>"/&gt;</a:t>
            </a:r>
            <a:br>
              <a:rPr lang="en-US" altLang="en-US" dirty="0" smtClean="0"/>
            </a:br>
            <a:r>
              <a:rPr lang="en-US" altLang="en-US" dirty="0" smtClean="0"/>
              <a:t>&lt;property name="</a:t>
            </a:r>
            <a:r>
              <a:rPr lang="en-US" altLang="en-US" dirty="0" err="1" smtClean="0"/>
              <a:t>empId</a:t>
            </a:r>
            <a:r>
              <a:rPr lang="en-US" altLang="en-US" dirty="0" smtClean="0"/>
              <a:t>" value="001"/&gt;</a:t>
            </a:r>
            <a:br>
              <a:rPr lang="en-US" altLang="en-US" dirty="0" smtClean="0"/>
            </a:br>
            <a:r>
              <a:rPr lang="en-US" altLang="en-US" b="1" dirty="0" smtClean="0"/>
              <a:t>&lt;property name="address" ref="</a:t>
            </a:r>
            <a:r>
              <a:rPr lang="en-US" altLang="en-US" b="1" dirty="0" err="1" smtClean="0"/>
              <a:t>addressBean</a:t>
            </a:r>
            <a:r>
              <a:rPr lang="en-US" altLang="en-US" b="1" dirty="0" smtClean="0"/>
              <a:t>"/&gt;</a:t>
            </a:r>
            <a:br>
              <a:rPr lang="en-US" altLang="en-US" b="1" dirty="0" smtClean="0"/>
            </a:br>
            <a:r>
              <a:rPr lang="en-US" altLang="en-US" dirty="0" smtClean="0"/>
              <a:t>&lt;/bean&gt;</a:t>
            </a:r>
            <a:br>
              <a:rPr lang="en-US" altLang="en-US" dirty="0" smtClean="0"/>
            </a:br>
            <a:endParaRPr lang="en-US" altLang="en-US" dirty="0" smtClean="0"/>
          </a:p>
          <a:p>
            <a:r>
              <a:rPr lang="en-US" altLang="en-US" dirty="0" smtClean="0"/>
              <a:t>&lt;/beans&gt;</a:t>
            </a:r>
          </a:p>
          <a:p>
            <a:r>
              <a:rPr lang="en-US" altLang="en-US" b="1" dirty="0" smtClean="0"/>
              <a:t>Employee.java (for Setter Injection) : no constructor with ‘address’ as parameter, only setter &amp; getter methods</a:t>
            </a:r>
            <a:endParaRPr lang="en-US" altLang="en-US" dirty="0" smtClean="0"/>
          </a:p>
          <a:p>
            <a:endParaRPr lang="en-US" altLang="en-US" dirty="0" smtClean="0"/>
          </a:p>
        </p:txBody>
      </p:sp>
    </p:spTree>
    <p:extLst>
      <p:ext uri="{BB962C8B-B14F-4D97-AF65-F5344CB8AC3E}">
        <p14:creationId xmlns:p14="http://schemas.microsoft.com/office/powerpoint/2010/main" val="1992738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661028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48D79140-7D3B-4407-8F26-3037E1BD47A3}" type="slidenum">
              <a:rPr lang="en-US" smtClean="0"/>
              <a:pPr/>
              <a:t>45</a:t>
            </a:fld>
            <a:endParaRPr lang="en-US" dirty="0" smtClean="0"/>
          </a:p>
        </p:txBody>
      </p:sp>
      <p:sp>
        <p:nvSpPr>
          <p:cNvPr id="233475" name="Slide Image Placeholder 1"/>
          <p:cNvSpPr>
            <a:spLocks noGrp="1" noRot="1" noChangeAspect="1" noTextEdit="1"/>
          </p:cNvSpPr>
          <p:nvPr>
            <p:ph type="sldImg"/>
          </p:nvPr>
        </p:nvSpPr>
        <p:spPr>
          <a:xfrm>
            <a:off x="1143000" y="685800"/>
            <a:ext cx="4572000" cy="3429000"/>
          </a:xfrm>
          <a:prstGeom prst="rect">
            <a:avLst/>
          </a:prstGeom>
          <a:ln/>
        </p:spPr>
      </p:sp>
      <p:sp>
        <p:nvSpPr>
          <p:cNvPr id="233476" name="Notes Placeholder 2"/>
          <p:cNvSpPr>
            <a:spLocks noGrp="1"/>
          </p:cNvSpPr>
          <p:nvPr>
            <p:ph type="body" idx="1"/>
          </p:nvPr>
        </p:nvSpPr>
        <p:spPr>
          <a:noFill/>
          <a:ln/>
        </p:spPr>
        <p:txBody>
          <a:bodyPr/>
          <a:lstStyle/>
          <a:p>
            <a:pPr eaLnBrk="1" hangingPunct="1"/>
            <a:endParaRPr lang="en-US" dirty="0" smtClean="0"/>
          </a:p>
        </p:txBody>
      </p:sp>
      <p:sp>
        <p:nvSpPr>
          <p:cNvPr id="233477"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4DF9E80-FA3F-4C0D-A04F-D4EB921B0928}" type="slidenum">
              <a:rPr lang="en-US" sz="1200"/>
              <a:pPr algn="r"/>
              <a:t>45</a:t>
            </a:fld>
            <a:endParaRPr lang="en-US" sz="1200" dirty="0"/>
          </a:p>
        </p:txBody>
      </p:sp>
    </p:spTree>
    <p:extLst>
      <p:ext uri="{BB962C8B-B14F-4D97-AF65-F5344CB8AC3E}">
        <p14:creationId xmlns:p14="http://schemas.microsoft.com/office/powerpoint/2010/main" val="2421803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1526832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998843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AOP Concepts:</a:t>
            </a:r>
          </a:p>
          <a:p>
            <a:r>
              <a:rPr lang="en-US" altLang="en-US" b="1" dirty="0" smtClean="0"/>
              <a:t>Aspect </a:t>
            </a:r>
            <a:r>
              <a:rPr lang="en-US" altLang="en-US" dirty="0" smtClean="0"/>
              <a:t>-Think of this as the general feature you want to apply globally to your application (logging, performance monitoring, exception handling, transaction management, </a:t>
            </a:r>
            <a:r>
              <a:rPr lang="en-US" altLang="en-US" dirty="0" err="1" smtClean="0"/>
              <a:t>etc</a:t>
            </a:r>
            <a:r>
              <a:rPr lang="en-US" altLang="en-US" dirty="0" smtClean="0"/>
              <a:t>). </a:t>
            </a:r>
          </a:p>
          <a:p>
            <a:r>
              <a:rPr lang="en-US" altLang="en-US" b="1" dirty="0" smtClean="0"/>
              <a:t>Advice </a:t>
            </a:r>
            <a:r>
              <a:rPr lang="en-US" altLang="en-US" dirty="0" smtClean="0"/>
              <a:t>- A chunk of code that is invoked during program execution, and is a piece of the logic for implementing your aspect. This is the first important piece of a Spring AOP aspect implementation! I like to compare advice implementations to the decorator pattern. While an advice doesn't necessarily wrap an entire object in concept, it has the same general effect. We'll learn in a bit that how that advice is applied is more granular / formal than typically defined in the decorator pattern however. </a:t>
            </a:r>
          </a:p>
          <a:p>
            <a:r>
              <a:rPr lang="en-US" altLang="en-US" b="1" dirty="0" err="1" smtClean="0"/>
              <a:t>Joinpoint</a:t>
            </a:r>
            <a:r>
              <a:rPr lang="en-US" altLang="en-US" b="1" dirty="0" smtClean="0"/>
              <a:t> </a:t>
            </a:r>
            <a:r>
              <a:rPr lang="en-US" altLang="en-US" dirty="0" smtClean="0"/>
              <a:t>-A *single* location in the code where an advice should be executed (such as field access, method invocation , constructor invocation, etc.). Spring's built-in AOP only supports method invocation currently, so </a:t>
            </a:r>
            <a:r>
              <a:rPr lang="en-US" altLang="en-US" dirty="0" err="1" smtClean="0"/>
              <a:t>joinpoints</a:t>
            </a:r>
            <a:r>
              <a:rPr lang="en-US" altLang="en-US" dirty="0" smtClean="0"/>
              <a:t> aren't particularly important to focus on at this point. </a:t>
            </a:r>
          </a:p>
          <a:p>
            <a:r>
              <a:rPr lang="en-US" altLang="en-US" b="1" dirty="0" err="1" smtClean="0"/>
              <a:t>Pointcut</a:t>
            </a:r>
            <a:r>
              <a:rPr lang="en-US" altLang="en-US" b="1" dirty="0" smtClean="0"/>
              <a:t> </a:t>
            </a:r>
            <a:r>
              <a:rPr lang="en-US" altLang="en-US" dirty="0" smtClean="0"/>
              <a:t>-A </a:t>
            </a:r>
            <a:r>
              <a:rPr lang="en-US" altLang="en-US" dirty="0" err="1" smtClean="0"/>
              <a:t>pointcut</a:t>
            </a:r>
            <a:r>
              <a:rPr lang="en-US" altLang="en-US" dirty="0" smtClean="0"/>
              <a:t> is a set of many </a:t>
            </a:r>
            <a:r>
              <a:rPr lang="en-US" altLang="en-US" dirty="0" err="1" smtClean="0"/>
              <a:t>joinpoints</a:t>
            </a:r>
            <a:r>
              <a:rPr lang="en-US" altLang="en-US" dirty="0" smtClean="0"/>
              <a:t> where an advice should be executed. So if, in Spring, a </a:t>
            </a:r>
            <a:r>
              <a:rPr lang="en-US" altLang="en-US" dirty="0" err="1" smtClean="0"/>
              <a:t>joinpoint</a:t>
            </a:r>
            <a:r>
              <a:rPr lang="en-US" altLang="en-US" dirty="0" smtClean="0"/>
              <a:t> is always a method invocation, then a </a:t>
            </a:r>
            <a:r>
              <a:rPr lang="en-US" altLang="en-US" dirty="0" err="1" smtClean="0"/>
              <a:t>pointcut</a:t>
            </a:r>
            <a:r>
              <a:rPr lang="en-US" altLang="en-US" dirty="0" smtClean="0"/>
              <a:t> is just a set of methods</a:t>
            </a:r>
            <a:r>
              <a:rPr lang="en-US" altLang="en-US" dirty="0"/>
              <a:t> </a:t>
            </a:r>
            <a:r>
              <a:rPr lang="en-US" altLang="en-US" dirty="0" smtClean="0"/>
              <a:t>that, when called, should have advices invoked around them. This is the second</a:t>
            </a:r>
            <a:r>
              <a:rPr lang="en-US" altLang="en-US" dirty="0"/>
              <a:t> </a:t>
            </a:r>
            <a:r>
              <a:rPr lang="en-US" altLang="en-US" dirty="0" smtClean="0"/>
              <a:t>important pieces of a Spring AOP aspect implementation! </a:t>
            </a:r>
          </a:p>
        </p:txBody>
      </p:sp>
    </p:spTree>
    <p:extLst>
      <p:ext uri="{BB962C8B-B14F-4D97-AF65-F5344CB8AC3E}">
        <p14:creationId xmlns:p14="http://schemas.microsoft.com/office/powerpoint/2010/main" val="3834186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Targets/Target Objects </a:t>
            </a:r>
            <a:r>
              <a:rPr lang="en-US" altLang="en-US" dirty="0" smtClean="0"/>
              <a:t>- The objects you want to apply an aspect or set of aspects to! </a:t>
            </a:r>
          </a:p>
          <a:p>
            <a:r>
              <a:rPr lang="en-US" altLang="en-US" b="1" dirty="0" smtClean="0"/>
              <a:t>Introduction </a:t>
            </a:r>
            <a:r>
              <a:rPr lang="en-US" altLang="en-US" dirty="0" smtClean="0"/>
              <a:t>-This is the ability to add methods to an object. This is closely tied to, and is almost analogous to the term '</a:t>
            </a:r>
            <a:r>
              <a:rPr lang="en-US" altLang="en-US" dirty="0" err="1" smtClean="0"/>
              <a:t>mixins</a:t>
            </a:r>
            <a:r>
              <a:rPr lang="en-US" altLang="en-US" dirty="0" smtClean="0"/>
              <a:t>'. It's really just a way to make an object of type A also an object of type B. Introduction in Spring is limited to interfaces. </a:t>
            </a:r>
          </a:p>
          <a:p>
            <a:endParaRPr lang="en-US" altLang="en-US" dirty="0" smtClean="0"/>
          </a:p>
          <a:p>
            <a:endParaRPr lang="en-US" altLang="en-US" dirty="0" smtClean="0"/>
          </a:p>
        </p:txBody>
      </p:sp>
    </p:spTree>
    <p:extLst>
      <p:ext uri="{BB962C8B-B14F-4D97-AF65-F5344CB8AC3E}">
        <p14:creationId xmlns:p14="http://schemas.microsoft.com/office/powerpoint/2010/main" val="46380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73825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5125145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Weaving:</a:t>
            </a:r>
          </a:p>
          <a:p>
            <a:pPr marL="228600" indent="-228600">
              <a:buAutoNum type="alphaLcPeriod"/>
            </a:pPr>
            <a:r>
              <a:rPr lang="en-US" altLang="en-US" baseline="0" dirty="0" smtClean="0"/>
              <a:t>Compile Time Weaving</a:t>
            </a:r>
          </a:p>
          <a:p>
            <a:pPr marL="228600" indent="-228600">
              <a:buAutoNum type="alphaLcPeriod"/>
            </a:pPr>
            <a:r>
              <a:rPr lang="en-US" altLang="en-US" baseline="0" dirty="0" smtClean="0"/>
              <a:t>Byte Code Weaving</a:t>
            </a:r>
          </a:p>
          <a:p>
            <a:pPr marL="228600" indent="-228600">
              <a:buAutoNum type="alphaLcPeriod"/>
            </a:pPr>
            <a:r>
              <a:rPr lang="en-US" altLang="en-US" baseline="0" dirty="0" smtClean="0"/>
              <a:t>Dynamic Proxy Based Weaving (Spring Supports only this)</a:t>
            </a:r>
            <a:br>
              <a:rPr lang="en-US" altLang="en-US" baseline="0" dirty="0" smtClean="0"/>
            </a:br>
            <a:endParaRPr lang="en-US" altLang="en-US" dirty="0" smtClean="0"/>
          </a:p>
        </p:txBody>
      </p:sp>
    </p:spTree>
    <p:extLst>
      <p:ext uri="{BB962C8B-B14F-4D97-AF65-F5344CB8AC3E}">
        <p14:creationId xmlns:p14="http://schemas.microsoft.com/office/powerpoint/2010/main" val="2895457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29652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What </a:t>
            </a:r>
            <a:r>
              <a:rPr lang="en-US" altLang="en-US" dirty="0" err="1" smtClean="0"/>
              <a:t>seperates</a:t>
            </a:r>
            <a:r>
              <a:rPr lang="en-US" altLang="en-US" dirty="0" smtClean="0"/>
              <a:t> AOP from object-oriented design patterns such as the decorator</a:t>
            </a:r>
            <a:r>
              <a:rPr lang="en-US" altLang="en-US" dirty="0"/>
              <a:t> </a:t>
            </a:r>
            <a:r>
              <a:rPr lang="en-US" altLang="en-US" dirty="0" smtClean="0"/>
              <a:t>pattern,</a:t>
            </a:r>
            <a:r>
              <a:rPr lang="en-US" altLang="en-US" dirty="0"/>
              <a:t> </a:t>
            </a:r>
            <a:r>
              <a:rPr lang="en-US" altLang="en-US" dirty="0" smtClean="0"/>
              <a:t>at least when talking about Spring AOP, is the fact that the *what* is defined </a:t>
            </a:r>
            <a:r>
              <a:rPr lang="en-US" altLang="en-US" dirty="0" err="1" smtClean="0"/>
              <a:t>seperately</a:t>
            </a:r>
            <a:r>
              <a:rPr lang="en-US" altLang="en-US" dirty="0" smtClean="0"/>
              <a:t> from the *where* (or would it be *whom*?). In other words, the 'advice', which is the code to be invoked, is disconnected entirely from the particular item it is 'advising' - which, again, in the Spring case is always a method. In other words, an advice</a:t>
            </a:r>
            <a:r>
              <a:rPr lang="en-US" altLang="en-US" dirty="0"/>
              <a:t> </a:t>
            </a:r>
            <a:r>
              <a:rPr lang="en-US" altLang="en-US" dirty="0" smtClean="0"/>
              <a:t>in Spring doesn't have any association, type binding, dependency, or any other form of direct awareness of the method it is working with. </a:t>
            </a:r>
          </a:p>
          <a:p>
            <a:r>
              <a:rPr lang="en-US" altLang="en-US" dirty="0" smtClean="0"/>
              <a:t>Remember that the thing that an advice works with is called a </a:t>
            </a:r>
            <a:r>
              <a:rPr lang="en-US" altLang="en-US" dirty="0" err="1" smtClean="0"/>
              <a:t>JoinPoint</a:t>
            </a:r>
            <a:r>
              <a:rPr lang="en-US" altLang="en-US" dirty="0" smtClean="0"/>
              <a:t> . Our join points in Spring are always methods, and at runtime resolve to </a:t>
            </a:r>
            <a:r>
              <a:rPr lang="en-US" altLang="en-US" dirty="0" err="1" smtClean="0"/>
              <a:t>org.aopalliance.aop.Method</a:t>
            </a:r>
            <a:r>
              <a:rPr lang="en-US" altLang="en-US" dirty="0"/>
              <a:t> </a:t>
            </a:r>
            <a:r>
              <a:rPr lang="en-US" altLang="en-US" dirty="0" smtClean="0"/>
              <a:t>objects which have made appearances as method</a:t>
            </a:r>
            <a:r>
              <a:rPr lang="en-US" altLang="en-US" dirty="0"/>
              <a:t> </a:t>
            </a:r>
            <a:r>
              <a:rPr lang="en-US" altLang="en-US" dirty="0" smtClean="0"/>
              <a:t>arguments to our advices above. To solidify the point, </a:t>
            </a:r>
            <a:r>
              <a:rPr lang="en-US" altLang="en-US" dirty="0" err="1" smtClean="0"/>
              <a:t>org.aopalliance.aop.Method</a:t>
            </a:r>
            <a:r>
              <a:rPr lang="en-US" altLang="en-US" dirty="0"/>
              <a:t> </a:t>
            </a:r>
            <a:r>
              <a:rPr lang="en-US" altLang="en-US" dirty="0" smtClean="0"/>
              <a:t>extends </a:t>
            </a:r>
            <a:r>
              <a:rPr lang="en-US" altLang="en-US" dirty="0" err="1" smtClean="0"/>
              <a:t>org.aopalliance.aop.JoinPoint</a:t>
            </a:r>
            <a:r>
              <a:rPr lang="en-US" altLang="en-US" dirty="0" smtClean="0"/>
              <a:t> . </a:t>
            </a:r>
          </a:p>
          <a:p>
            <a:endParaRPr lang="en-US" altLang="en-US" dirty="0" smtClean="0"/>
          </a:p>
          <a:p>
            <a:r>
              <a:rPr lang="en-US" altLang="en-US" dirty="0" smtClean="0"/>
              <a:t>A </a:t>
            </a:r>
            <a:r>
              <a:rPr lang="en-US" altLang="en-US" dirty="0" err="1" smtClean="0"/>
              <a:t>Pointcut</a:t>
            </a:r>
            <a:r>
              <a:rPr lang="en-US" altLang="en-US" dirty="0" smtClean="0"/>
              <a:t> object is all about defining all of the </a:t>
            </a:r>
            <a:r>
              <a:rPr lang="en-US" altLang="en-US" dirty="0" err="1" smtClean="0"/>
              <a:t>joinpoints</a:t>
            </a:r>
            <a:r>
              <a:rPr lang="en-US" altLang="en-US" dirty="0" smtClean="0"/>
              <a:t> that an advice should be 'applied to' .</a:t>
            </a:r>
          </a:p>
          <a:p>
            <a:endParaRPr lang="en-US" altLang="en-US" dirty="0" smtClean="0"/>
          </a:p>
          <a:p>
            <a:r>
              <a:rPr lang="en-US" altLang="en-US" b="1" dirty="0" smtClean="0"/>
              <a:t>Tying </a:t>
            </a:r>
            <a:r>
              <a:rPr lang="en-US" altLang="en-US" b="1" dirty="0" err="1" smtClean="0"/>
              <a:t>Pointcuts</a:t>
            </a:r>
            <a:r>
              <a:rPr lang="en-US" altLang="en-US" b="1" dirty="0" smtClean="0"/>
              <a:t> with Advisors - </a:t>
            </a:r>
            <a:r>
              <a:rPr lang="en-US" altLang="en-US" b="1" dirty="0" err="1" smtClean="0"/>
              <a:t>PointcutAdvisors</a:t>
            </a:r>
            <a:r>
              <a:rPr lang="en-US" altLang="en-US" dirty="0" smtClean="0"/>
              <a:t>  (sample xml configuration below)</a:t>
            </a:r>
          </a:p>
        </p:txBody>
      </p:sp>
    </p:spTree>
    <p:extLst>
      <p:ext uri="{BB962C8B-B14F-4D97-AF65-F5344CB8AC3E}">
        <p14:creationId xmlns:p14="http://schemas.microsoft.com/office/powerpoint/2010/main" val="15338508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dirty="0" smtClean="0"/>
          </a:p>
          <a:p>
            <a:r>
              <a:rPr lang="en-US" altLang="en-US" dirty="0" smtClean="0"/>
              <a:t>&lt;bean name="</a:t>
            </a:r>
            <a:r>
              <a:rPr lang="en-US" altLang="en-US" dirty="0" err="1" smtClean="0"/>
              <a:t>interceptorA</a:t>
            </a:r>
            <a:r>
              <a:rPr lang="en-US" altLang="en-US" dirty="0" smtClean="0"/>
              <a:t>" class="</a:t>
            </a:r>
            <a:r>
              <a:rPr lang="en-US" altLang="en-US" dirty="0" err="1" smtClean="0"/>
              <a:t>com.javalobby.tnt.spring.aop.InterceptorA</a:t>
            </a:r>
            <a:r>
              <a:rPr lang="en-US" altLang="en-US" dirty="0" smtClean="0"/>
              <a:t>" /&gt; </a:t>
            </a:r>
          </a:p>
          <a:p>
            <a:r>
              <a:rPr lang="en-US" altLang="en-US" dirty="0" smtClean="0"/>
              <a:t>&lt;bean name="pointcut.advisor1" class = "org.springframework.aop.support.NameMatchMethodPointcutAdvisor"&gt;</a:t>
            </a:r>
          </a:p>
          <a:p>
            <a:r>
              <a:rPr lang="en-US" altLang="en-US" dirty="0" smtClean="0"/>
              <a:t>	 &lt;property name="advice" ref="</a:t>
            </a:r>
            <a:r>
              <a:rPr lang="en-US" altLang="en-US" dirty="0" err="1" smtClean="0"/>
              <a:t>interceptorA</a:t>
            </a:r>
            <a:r>
              <a:rPr lang="en-US" altLang="en-US" dirty="0" smtClean="0"/>
              <a:t>"/&gt; </a:t>
            </a:r>
          </a:p>
          <a:p>
            <a:r>
              <a:rPr lang="en-US" altLang="en-US" dirty="0" smtClean="0"/>
              <a:t>	&lt;property name="</a:t>
            </a:r>
            <a:r>
              <a:rPr lang="en-US" altLang="en-US" dirty="0" err="1" smtClean="0"/>
              <a:t>mappedName</a:t>
            </a:r>
            <a:r>
              <a:rPr lang="en-US" altLang="en-US" dirty="0" smtClean="0"/>
              <a:t>" value="</a:t>
            </a:r>
            <a:r>
              <a:rPr lang="en-US" altLang="en-US" dirty="0" err="1" smtClean="0"/>
              <a:t>handleRequestInternal</a:t>
            </a:r>
            <a:r>
              <a:rPr lang="en-US" altLang="en-US" dirty="0" smtClean="0"/>
              <a:t>"/&gt; &lt;/bean&gt; </a:t>
            </a:r>
          </a:p>
          <a:p>
            <a:endParaRPr lang="en-US" altLang="en-US" dirty="0" smtClean="0"/>
          </a:p>
          <a:p>
            <a:r>
              <a:rPr lang="en-US" altLang="en-US" b="1" dirty="0" smtClean="0"/>
              <a:t>Example:</a:t>
            </a:r>
          </a:p>
          <a:p>
            <a:r>
              <a:rPr lang="en-US" altLang="en-US" b="1" dirty="0" smtClean="0"/>
              <a:t>Around Advice:</a:t>
            </a:r>
          </a:p>
          <a:p>
            <a:r>
              <a:rPr lang="en-US" altLang="en-US" dirty="0" smtClean="0"/>
              <a:t>public class </a:t>
            </a:r>
            <a:r>
              <a:rPr lang="en-US" altLang="en-US" dirty="0" err="1" smtClean="0"/>
              <a:t>MessageDecorator</a:t>
            </a:r>
            <a:r>
              <a:rPr lang="en-US" altLang="en-US" dirty="0" smtClean="0"/>
              <a:t> implements </a:t>
            </a:r>
            <a:r>
              <a:rPr lang="en-US" altLang="en-US" dirty="0" err="1" smtClean="0"/>
              <a:t>MethodInterceptor</a:t>
            </a:r>
            <a:r>
              <a:rPr lang="en-US" altLang="en-US" dirty="0" smtClean="0"/>
              <a:t> {</a:t>
            </a:r>
          </a:p>
          <a:p>
            <a:r>
              <a:rPr lang="en-US" altLang="en-US" dirty="0" smtClean="0"/>
              <a:t>public Object i</a:t>
            </a:r>
            <a:r>
              <a:rPr lang="en-US" altLang="en-US" b="1" dirty="0" smtClean="0"/>
              <a:t>nvoke</a:t>
            </a:r>
            <a:r>
              <a:rPr lang="en-US" altLang="en-US" dirty="0" smtClean="0"/>
              <a:t>(</a:t>
            </a:r>
            <a:r>
              <a:rPr lang="en-US" altLang="en-US" dirty="0" err="1" smtClean="0"/>
              <a:t>MethodInvocation</a:t>
            </a:r>
            <a:r>
              <a:rPr lang="en-US" altLang="en-US" dirty="0" smtClean="0"/>
              <a:t> invocation) throws </a:t>
            </a:r>
            <a:r>
              <a:rPr lang="en-US" altLang="en-US" dirty="0" err="1" smtClean="0"/>
              <a:t>Throwable</a:t>
            </a:r>
            <a:r>
              <a:rPr lang="en-US" altLang="en-US" dirty="0" smtClean="0"/>
              <a:t> {</a:t>
            </a:r>
          </a:p>
          <a:p>
            <a:r>
              <a:rPr lang="en-US" altLang="en-US" dirty="0" err="1" smtClean="0"/>
              <a:t>System.</a:t>
            </a:r>
            <a:r>
              <a:rPr lang="en-US" altLang="en-US" i="1" dirty="0" err="1" smtClean="0"/>
              <a:t>out</a:t>
            </a:r>
            <a:r>
              <a:rPr lang="en-US" altLang="en-US" dirty="0" err="1" smtClean="0"/>
              <a:t>.print</a:t>
            </a:r>
            <a:r>
              <a:rPr lang="en-US" altLang="en-US" dirty="0" smtClean="0"/>
              <a:t>("Hello ");</a:t>
            </a:r>
          </a:p>
          <a:p>
            <a:r>
              <a:rPr lang="en-US" altLang="en-US" dirty="0" smtClean="0"/>
              <a:t>Object </a:t>
            </a:r>
            <a:r>
              <a:rPr lang="en-US" altLang="en-US" dirty="0" err="1" smtClean="0"/>
              <a:t>retVal</a:t>
            </a:r>
            <a:r>
              <a:rPr lang="en-US" altLang="en-US" dirty="0" smtClean="0"/>
              <a:t> = </a:t>
            </a:r>
            <a:r>
              <a:rPr lang="en-US" altLang="en-US" dirty="0" err="1" smtClean="0"/>
              <a:t>invocation.proceed</a:t>
            </a:r>
            <a:r>
              <a:rPr lang="en-US" altLang="en-US" dirty="0" smtClean="0"/>
              <a:t>();</a:t>
            </a:r>
          </a:p>
          <a:p>
            <a:r>
              <a:rPr lang="en-US" altLang="en-US" dirty="0" err="1" smtClean="0"/>
              <a:t>System.</a:t>
            </a:r>
            <a:r>
              <a:rPr lang="en-US" altLang="en-US" i="1" dirty="0" err="1" smtClean="0"/>
              <a:t>out</a:t>
            </a:r>
            <a:r>
              <a:rPr lang="en-US" altLang="en-US" dirty="0" err="1" smtClean="0"/>
              <a:t>.println</a:t>
            </a:r>
            <a:r>
              <a:rPr lang="en-US" altLang="en-US" dirty="0" smtClean="0"/>
              <a:t>("!");</a:t>
            </a:r>
          </a:p>
          <a:p>
            <a:r>
              <a:rPr lang="en-US" altLang="en-US" dirty="0" smtClean="0"/>
              <a:t>return </a:t>
            </a:r>
            <a:r>
              <a:rPr lang="en-US" altLang="en-US" dirty="0" err="1" smtClean="0"/>
              <a:t>retVal</a:t>
            </a:r>
            <a:r>
              <a:rPr lang="en-US" altLang="en-US" dirty="0" smtClean="0"/>
              <a:t>;</a:t>
            </a:r>
          </a:p>
          <a:p>
            <a:r>
              <a:rPr lang="en-US" altLang="en-US" dirty="0" smtClean="0"/>
              <a:t>}</a:t>
            </a:r>
          </a:p>
          <a:p>
            <a:endParaRPr lang="en-US" altLang="en-US" dirty="0" smtClean="0"/>
          </a:p>
          <a:p>
            <a:pPr eaLnBrk="1" hangingPunct="1"/>
            <a:r>
              <a:rPr lang="en-US" altLang="en-US" dirty="0" smtClean="0"/>
              <a:t>Proxy set programmatically:</a:t>
            </a:r>
          </a:p>
          <a:p>
            <a:pPr lvl="2" eaLnBrk="1" hangingPunct="1">
              <a:buFont typeface="Arial" charset="0"/>
              <a:buNone/>
            </a:pPr>
            <a:r>
              <a:rPr lang="en-US" altLang="en-US" b="1" dirty="0" err="1" smtClean="0"/>
              <a:t>ProxyFactory</a:t>
            </a:r>
            <a:r>
              <a:rPr lang="en-US" altLang="en-US" b="1" dirty="0" smtClean="0"/>
              <a:t> pf = new </a:t>
            </a:r>
            <a:r>
              <a:rPr lang="en-US" altLang="en-US" b="1" dirty="0" err="1" smtClean="0"/>
              <a:t>ProxyFactory</a:t>
            </a:r>
            <a:r>
              <a:rPr lang="en-US" altLang="en-US" b="1" dirty="0" smtClean="0"/>
              <a:t>();</a:t>
            </a:r>
          </a:p>
          <a:p>
            <a:pPr lvl="2" eaLnBrk="1" hangingPunct="1">
              <a:buFont typeface="Arial" charset="0"/>
              <a:buNone/>
            </a:pPr>
            <a:r>
              <a:rPr lang="en-US" altLang="en-US" b="1" dirty="0" err="1" smtClean="0"/>
              <a:t>ExampleController</a:t>
            </a:r>
            <a:r>
              <a:rPr lang="en-US" altLang="en-US" b="1" dirty="0" smtClean="0"/>
              <a:t> target = new </a:t>
            </a:r>
            <a:r>
              <a:rPr lang="en-US" altLang="en-US" b="1" dirty="0" err="1" smtClean="0"/>
              <a:t>ExampleController</a:t>
            </a:r>
            <a:r>
              <a:rPr lang="en-US" altLang="en-US" b="1" dirty="0" smtClean="0"/>
              <a:t>();</a:t>
            </a:r>
          </a:p>
          <a:p>
            <a:pPr lvl="2" eaLnBrk="1" hangingPunct="1">
              <a:buFont typeface="Arial" charset="0"/>
              <a:buNone/>
            </a:pPr>
            <a:r>
              <a:rPr lang="en-US" altLang="en-US" b="1" dirty="0" err="1" smtClean="0"/>
              <a:t>pf.setTarget</a:t>
            </a:r>
            <a:r>
              <a:rPr lang="en-US" altLang="en-US" b="1" dirty="0" smtClean="0"/>
              <a:t>(target);</a:t>
            </a:r>
          </a:p>
          <a:p>
            <a:pPr lvl="2" eaLnBrk="1" hangingPunct="1">
              <a:buFont typeface="Arial" charset="0"/>
              <a:buNone/>
            </a:pPr>
            <a:r>
              <a:rPr lang="en-US" altLang="en-US" b="1" dirty="0" err="1" smtClean="0"/>
              <a:t>ExampleController</a:t>
            </a:r>
            <a:r>
              <a:rPr lang="en-US" altLang="en-US" b="1" dirty="0" smtClean="0"/>
              <a:t> proxy = (</a:t>
            </a:r>
            <a:r>
              <a:rPr lang="en-US" altLang="en-US" b="1" dirty="0" err="1" smtClean="0"/>
              <a:t>ExampleController</a:t>
            </a:r>
            <a:r>
              <a:rPr lang="en-US" altLang="en-US" b="1" dirty="0" smtClean="0"/>
              <a:t>) </a:t>
            </a:r>
            <a:r>
              <a:rPr lang="en-US" altLang="en-US" b="1" dirty="0" err="1" smtClean="0"/>
              <a:t>pf.getProxy</a:t>
            </a:r>
            <a:r>
              <a:rPr lang="en-US" altLang="en-US" b="1" dirty="0" smtClean="0"/>
              <a:t>(); …</a:t>
            </a:r>
          </a:p>
          <a:p>
            <a:endParaRPr lang="en-US" altLang="en-US" dirty="0" smtClean="0"/>
          </a:p>
        </p:txBody>
      </p:sp>
    </p:spTree>
    <p:extLst>
      <p:ext uri="{BB962C8B-B14F-4D97-AF65-F5344CB8AC3E}">
        <p14:creationId xmlns:p14="http://schemas.microsoft.com/office/powerpoint/2010/main" val="7416524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Basic method performance profiling advice: </a:t>
            </a:r>
          </a:p>
          <a:p>
            <a:endParaRPr lang="en-US" altLang="en-US" b="1" dirty="0" smtClean="0"/>
          </a:p>
          <a:p>
            <a:r>
              <a:rPr lang="en-US" altLang="en-US" dirty="0" smtClean="0"/>
              <a:t>import </a:t>
            </a:r>
            <a:r>
              <a:rPr lang="en-US" altLang="en-US" dirty="0" err="1" smtClean="0"/>
              <a:t>org.aopalliance.intercept</a:t>
            </a:r>
            <a:r>
              <a:rPr lang="en-US" altLang="en-US" dirty="0" smtClean="0"/>
              <a:t>.*;  </a:t>
            </a:r>
          </a:p>
          <a:p>
            <a:r>
              <a:rPr lang="en-US" altLang="en-US" dirty="0" smtClean="0"/>
              <a:t>public class </a:t>
            </a:r>
            <a:r>
              <a:rPr lang="en-US" altLang="en-US" dirty="0" err="1" smtClean="0"/>
              <a:t>PerformanceInterceptor</a:t>
            </a:r>
            <a:r>
              <a:rPr lang="en-US" altLang="en-US" dirty="0" smtClean="0"/>
              <a:t> </a:t>
            </a:r>
            <a:r>
              <a:rPr lang="en-US" altLang="en-US" b="1" dirty="0" smtClean="0"/>
              <a:t>implements</a:t>
            </a:r>
            <a:r>
              <a:rPr lang="en-US" altLang="en-US" dirty="0" smtClean="0"/>
              <a:t> </a:t>
            </a:r>
            <a:r>
              <a:rPr lang="en-US" altLang="en-US" dirty="0" err="1" smtClean="0"/>
              <a:t>MethodInterceptor</a:t>
            </a:r>
            <a:r>
              <a:rPr lang="en-US" altLang="en-US" dirty="0" smtClean="0"/>
              <a:t> </a:t>
            </a:r>
          </a:p>
          <a:p>
            <a:r>
              <a:rPr lang="en-US" altLang="en-US" dirty="0" smtClean="0"/>
              <a:t>{   </a:t>
            </a:r>
          </a:p>
          <a:p>
            <a:r>
              <a:rPr lang="en-US" altLang="en-US" b="1" dirty="0" smtClean="0"/>
              <a:t>public</a:t>
            </a:r>
            <a:r>
              <a:rPr lang="en-US" altLang="en-US" dirty="0" smtClean="0"/>
              <a:t> Object invoke(</a:t>
            </a:r>
            <a:r>
              <a:rPr lang="en-US" altLang="en-US" dirty="0" err="1" smtClean="0"/>
              <a:t>MethodInvocation</a:t>
            </a:r>
            <a:r>
              <a:rPr lang="en-US" altLang="en-US" dirty="0" smtClean="0"/>
              <a:t> method) </a:t>
            </a:r>
            <a:r>
              <a:rPr lang="en-US" altLang="en-US" b="1" dirty="0" smtClean="0"/>
              <a:t>throws</a:t>
            </a:r>
            <a:r>
              <a:rPr lang="en-US" altLang="en-US" dirty="0" smtClean="0"/>
              <a:t> </a:t>
            </a:r>
            <a:r>
              <a:rPr lang="en-US" altLang="en-US" dirty="0" err="1" smtClean="0"/>
              <a:t>Throwable</a:t>
            </a:r>
            <a:r>
              <a:rPr lang="en-US" altLang="en-US" dirty="0" smtClean="0"/>
              <a:t> </a:t>
            </a:r>
          </a:p>
          <a:p>
            <a:r>
              <a:rPr lang="en-US" altLang="en-US" dirty="0" smtClean="0"/>
              <a:t>{ </a:t>
            </a:r>
          </a:p>
          <a:p>
            <a:r>
              <a:rPr lang="en-US" altLang="en-US" dirty="0" smtClean="0"/>
              <a:t>	</a:t>
            </a:r>
            <a:r>
              <a:rPr lang="en-US" altLang="en-US" b="1" dirty="0" smtClean="0"/>
              <a:t>long</a:t>
            </a:r>
            <a:r>
              <a:rPr lang="en-US" altLang="en-US" dirty="0" smtClean="0"/>
              <a:t> start = </a:t>
            </a:r>
            <a:r>
              <a:rPr lang="en-US" altLang="en-US" dirty="0" err="1" smtClean="0"/>
              <a:t>System.currentTimeMillis</a:t>
            </a:r>
            <a:r>
              <a:rPr lang="en-US" altLang="en-US" dirty="0" smtClean="0"/>
              <a:t>(); </a:t>
            </a:r>
          </a:p>
          <a:p>
            <a:r>
              <a:rPr lang="en-US" altLang="en-US" dirty="0" smtClean="0"/>
              <a:t>	</a:t>
            </a:r>
            <a:r>
              <a:rPr lang="en-US" altLang="en-US" b="1" dirty="0" smtClean="0"/>
              <a:t>try</a:t>
            </a:r>
            <a:r>
              <a:rPr lang="en-US" altLang="en-US" dirty="0" smtClean="0"/>
              <a:t> { </a:t>
            </a:r>
          </a:p>
          <a:p>
            <a:r>
              <a:rPr lang="en-US" altLang="en-US" dirty="0" smtClean="0"/>
              <a:t>		Object result = </a:t>
            </a:r>
            <a:r>
              <a:rPr lang="en-US" altLang="en-US" dirty="0" err="1" smtClean="0"/>
              <a:t>method.proceed</a:t>
            </a:r>
            <a:r>
              <a:rPr lang="en-US" altLang="en-US" dirty="0" smtClean="0"/>
              <a:t>(); </a:t>
            </a:r>
          </a:p>
          <a:p>
            <a:r>
              <a:rPr lang="en-US" altLang="en-US" dirty="0" smtClean="0"/>
              <a:t>		</a:t>
            </a:r>
            <a:r>
              <a:rPr lang="en-US" altLang="en-US" b="1" dirty="0" smtClean="0"/>
              <a:t>return</a:t>
            </a:r>
            <a:r>
              <a:rPr lang="en-US" altLang="en-US" dirty="0" smtClean="0"/>
              <a:t> result; } </a:t>
            </a:r>
          </a:p>
          <a:p>
            <a:r>
              <a:rPr lang="en-US" altLang="en-US" dirty="0" smtClean="0"/>
              <a:t>	</a:t>
            </a:r>
            <a:r>
              <a:rPr lang="en-US" altLang="en-US" b="1" dirty="0" smtClean="0"/>
              <a:t>finally</a:t>
            </a:r>
            <a:r>
              <a:rPr lang="en-US" altLang="en-US" dirty="0" smtClean="0"/>
              <a:t> { </a:t>
            </a:r>
          </a:p>
          <a:p>
            <a:r>
              <a:rPr lang="en-US" altLang="en-US" dirty="0" smtClean="0"/>
              <a:t>			</a:t>
            </a:r>
            <a:r>
              <a:rPr lang="en-US" altLang="en-US" b="1" dirty="0" smtClean="0"/>
              <a:t>long</a:t>
            </a:r>
            <a:r>
              <a:rPr lang="en-US" altLang="en-US" dirty="0" smtClean="0"/>
              <a:t> end = </a:t>
            </a:r>
            <a:r>
              <a:rPr lang="en-US" altLang="en-US" dirty="0" err="1" smtClean="0"/>
              <a:t>System.currentTimeMillis</a:t>
            </a:r>
            <a:r>
              <a:rPr lang="en-US" altLang="en-US" dirty="0" smtClean="0"/>
              <a:t>(); </a:t>
            </a:r>
          </a:p>
          <a:p>
            <a:r>
              <a:rPr lang="en-US" altLang="en-US" dirty="0" smtClean="0"/>
              <a:t>			</a:t>
            </a:r>
            <a:r>
              <a:rPr lang="en-US" altLang="en-US" b="1" dirty="0" smtClean="0"/>
              <a:t>long</a:t>
            </a:r>
            <a:r>
              <a:rPr lang="en-US" altLang="en-US" dirty="0" smtClean="0"/>
              <a:t> </a:t>
            </a:r>
            <a:r>
              <a:rPr lang="en-US" altLang="en-US" dirty="0" err="1" smtClean="0"/>
              <a:t>timeMs</a:t>
            </a:r>
            <a:r>
              <a:rPr lang="en-US" altLang="en-US" dirty="0" smtClean="0"/>
              <a:t> = end - start;   </a:t>
            </a:r>
            <a:r>
              <a:rPr lang="en-US" altLang="en-US" dirty="0" err="1" smtClean="0"/>
              <a:t>System.out.println</a:t>
            </a:r>
            <a:r>
              <a:rPr lang="en-US" altLang="en-US" dirty="0" smtClean="0"/>
              <a:t>("Method: " + </a:t>
            </a:r>
            <a:r>
              <a:rPr lang="en-US" altLang="en-US" dirty="0" err="1" smtClean="0"/>
              <a:t>method.toString</a:t>
            </a:r>
            <a:r>
              <a:rPr lang="en-US" altLang="en-US" dirty="0" smtClean="0"/>
              <a:t>() + " took: " + </a:t>
            </a:r>
            <a:r>
              <a:rPr lang="en-US" altLang="en-US" dirty="0" err="1" smtClean="0"/>
              <a:t>timeMs</a:t>
            </a:r>
            <a:r>
              <a:rPr lang="en-US" altLang="en-US" dirty="0" smtClean="0"/>
              <a:t>+"</a:t>
            </a:r>
            <a:r>
              <a:rPr lang="en-US" altLang="en-US" dirty="0" err="1" smtClean="0"/>
              <a:t>ms.</a:t>
            </a:r>
            <a:r>
              <a:rPr lang="en-US" altLang="en-US" dirty="0" smtClean="0"/>
              <a:t>"); </a:t>
            </a:r>
          </a:p>
          <a:p>
            <a:r>
              <a:rPr lang="en-US" altLang="en-US" dirty="0" smtClean="0"/>
              <a:t>			} </a:t>
            </a:r>
          </a:p>
          <a:p>
            <a:r>
              <a:rPr lang="en-US" altLang="en-US" dirty="0" smtClean="0"/>
              <a:t>	} </a:t>
            </a:r>
          </a:p>
          <a:p>
            <a:r>
              <a:rPr lang="en-US" altLang="en-US" dirty="0" smtClean="0"/>
              <a:t>} </a:t>
            </a:r>
          </a:p>
          <a:p>
            <a:endParaRPr lang="en-US" altLang="en-US" dirty="0" smtClean="0"/>
          </a:p>
        </p:txBody>
      </p:sp>
    </p:spTree>
    <p:extLst>
      <p:ext uri="{BB962C8B-B14F-4D97-AF65-F5344CB8AC3E}">
        <p14:creationId xmlns:p14="http://schemas.microsoft.com/office/powerpoint/2010/main" val="12034460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p:cNvSpPr>
          <p:nvPr>
            <p:ph type="body" idx="1"/>
          </p:nvPr>
        </p:nvSpPr>
        <p:spPr bwMode="auto">
          <a:xfrm>
            <a:off x="685800" y="457513"/>
            <a:ext cx="5486400" cy="800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//Weaving Advice</a:t>
            </a:r>
          </a:p>
          <a:p>
            <a:r>
              <a:rPr lang="en-US" altLang="en-US" dirty="0" smtClean="0"/>
              <a:t>public static void main(String[] </a:t>
            </a:r>
            <a:r>
              <a:rPr lang="en-US" altLang="en-US" dirty="0" err="1" smtClean="0"/>
              <a:t>args</a:t>
            </a:r>
            <a:r>
              <a:rPr lang="en-US" altLang="en-US" dirty="0" smtClean="0"/>
              <a:t>) {</a:t>
            </a:r>
          </a:p>
          <a:p>
            <a:r>
              <a:rPr lang="en-US" altLang="en-US" dirty="0" err="1" smtClean="0"/>
              <a:t>MessageWriter</a:t>
            </a:r>
            <a:r>
              <a:rPr lang="en-US" altLang="en-US" dirty="0" smtClean="0"/>
              <a:t> target = new </a:t>
            </a:r>
            <a:r>
              <a:rPr lang="en-US" altLang="en-US" dirty="0" err="1" smtClean="0"/>
              <a:t>MessageWriter</a:t>
            </a:r>
            <a:r>
              <a:rPr lang="en-US" altLang="en-US" dirty="0" smtClean="0"/>
              <a:t>();</a:t>
            </a:r>
          </a:p>
          <a:p>
            <a:r>
              <a:rPr lang="en-US" altLang="en-US" dirty="0" smtClean="0"/>
              <a:t>// create the proxy</a:t>
            </a:r>
          </a:p>
          <a:p>
            <a:r>
              <a:rPr lang="en-US" altLang="en-US" dirty="0" err="1" smtClean="0"/>
              <a:t>ProxyFactory</a:t>
            </a:r>
            <a:r>
              <a:rPr lang="en-US" altLang="en-US" dirty="0" smtClean="0"/>
              <a:t> pf = new </a:t>
            </a:r>
            <a:r>
              <a:rPr lang="en-US" altLang="en-US" dirty="0" err="1" smtClean="0"/>
              <a:t>ProxyFactory</a:t>
            </a:r>
            <a:r>
              <a:rPr lang="en-US" altLang="en-US" dirty="0" smtClean="0"/>
              <a:t>();</a:t>
            </a:r>
          </a:p>
          <a:p>
            <a:r>
              <a:rPr lang="en-US" altLang="en-US" dirty="0" smtClean="0"/>
              <a:t>//Add the given AOP Alliance advice to the tail of the advice (interceptor) chain</a:t>
            </a:r>
          </a:p>
          <a:p>
            <a:r>
              <a:rPr lang="en-US" altLang="en-US" dirty="0" err="1" smtClean="0"/>
              <a:t>pf.addAdvice</a:t>
            </a:r>
            <a:r>
              <a:rPr lang="en-US" altLang="en-US" dirty="0" smtClean="0"/>
              <a:t>(new </a:t>
            </a:r>
            <a:r>
              <a:rPr lang="en-US" altLang="en-US" dirty="0" err="1" smtClean="0"/>
              <a:t>MessageDecorator</a:t>
            </a:r>
            <a:r>
              <a:rPr lang="en-US" altLang="en-US" dirty="0" smtClean="0"/>
              <a:t>());</a:t>
            </a:r>
          </a:p>
          <a:p>
            <a:r>
              <a:rPr lang="en-US" altLang="en-US" b="1" dirty="0" smtClean="0"/>
              <a:t>//Set the given object as target</a:t>
            </a:r>
          </a:p>
          <a:p>
            <a:r>
              <a:rPr lang="en-US" altLang="en-US" dirty="0" err="1" smtClean="0"/>
              <a:t>pf.setTarget</a:t>
            </a:r>
            <a:r>
              <a:rPr lang="en-US" altLang="en-US" dirty="0" smtClean="0"/>
              <a:t>(target);</a:t>
            </a:r>
          </a:p>
          <a:p>
            <a:r>
              <a:rPr lang="en-US" altLang="en-US" dirty="0" smtClean="0"/>
              <a:t>//Create a new proxy according to the</a:t>
            </a:r>
          </a:p>
          <a:p>
            <a:r>
              <a:rPr lang="en-US" altLang="en-US" dirty="0" smtClean="0"/>
              <a:t>//settings in this factory</a:t>
            </a:r>
          </a:p>
          <a:p>
            <a:r>
              <a:rPr lang="en-US" altLang="en-US" dirty="0" err="1" smtClean="0"/>
              <a:t>MessageWriter</a:t>
            </a:r>
            <a:r>
              <a:rPr lang="en-US" altLang="en-US" dirty="0" smtClean="0"/>
              <a:t> proxy = (</a:t>
            </a:r>
            <a:r>
              <a:rPr lang="en-US" altLang="en-US" dirty="0" err="1" smtClean="0"/>
              <a:t>MessageWriter</a:t>
            </a:r>
            <a:r>
              <a:rPr lang="en-US" altLang="en-US" dirty="0" smtClean="0"/>
              <a:t>) </a:t>
            </a:r>
            <a:r>
              <a:rPr lang="en-US" altLang="en-US" dirty="0" err="1" smtClean="0"/>
              <a:t>pf.getProxy</a:t>
            </a:r>
            <a:r>
              <a:rPr lang="en-US" altLang="en-US" dirty="0" smtClean="0"/>
              <a:t>();</a:t>
            </a:r>
          </a:p>
          <a:p>
            <a:r>
              <a:rPr lang="en-US" altLang="en-US" dirty="0" smtClean="0"/>
              <a:t>// write the messages</a:t>
            </a:r>
          </a:p>
          <a:p>
            <a:r>
              <a:rPr lang="en-US" altLang="en-US" dirty="0" err="1" smtClean="0"/>
              <a:t>target.writeMessage</a:t>
            </a:r>
            <a:r>
              <a:rPr lang="en-US" altLang="en-US" dirty="0" smtClean="0"/>
              <a:t>();</a:t>
            </a:r>
          </a:p>
          <a:p>
            <a:r>
              <a:rPr lang="en-US" altLang="en-US" dirty="0" err="1" smtClean="0"/>
              <a:t>System.</a:t>
            </a:r>
            <a:r>
              <a:rPr lang="en-US" altLang="en-US" i="1" dirty="0" err="1" smtClean="0"/>
              <a:t>out</a:t>
            </a:r>
            <a:r>
              <a:rPr lang="en-US" altLang="en-US" dirty="0" err="1" smtClean="0"/>
              <a:t>.println</a:t>
            </a:r>
            <a:r>
              <a:rPr lang="en-US" altLang="en-US" dirty="0" smtClean="0"/>
              <a:t>("");</a:t>
            </a:r>
          </a:p>
          <a:p>
            <a:r>
              <a:rPr lang="en-US" altLang="en-US" dirty="0" smtClean="0"/>
              <a:t>// use the proxy</a:t>
            </a:r>
          </a:p>
          <a:p>
            <a:r>
              <a:rPr lang="en-US" altLang="en-US" dirty="0" err="1" smtClean="0"/>
              <a:t>proxy.writeMessage</a:t>
            </a:r>
            <a:r>
              <a:rPr lang="en-US" altLang="en-US" dirty="0" smtClean="0"/>
              <a:t>(); }}</a:t>
            </a:r>
          </a:p>
          <a:p>
            <a:endParaRPr lang="en-US" altLang="en-US" dirty="0" smtClean="0"/>
          </a:p>
          <a:p>
            <a:r>
              <a:rPr lang="en-US" altLang="en-US" b="1" dirty="0" smtClean="0"/>
              <a:t>Complete Example  code on Before &amp; After Advice:</a:t>
            </a:r>
          </a:p>
          <a:p>
            <a:endParaRPr lang="en-US" altLang="en-US" dirty="0" smtClean="0"/>
          </a:p>
          <a:p>
            <a:r>
              <a:rPr lang="en-US" altLang="en-US" dirty="0" smtClean="0"/>
              <a:t>&lt;?xml version="1.0" encoding="UTF-8"?&gt; </a:t>
            </a:r>
          </a:p>
          <a:p>
            <a:r>
              <a:rPr lang="en-US" altLang="en-US" dirty="0" smtClean="0"/>
              <a:t>&lt;!DOCTYPE beans PUBLIC "-//SPRING//DTD BEAN//EN" "http://www.springframework.org/dtd/spring-beans.dtd"&gt; </a:t>
            </a:r>
          </a:p>
          <a:p>
            <a:r>
              <a:rPr lang="en-US" altLang="en-US" dirty="0" smtClean="0"/>
              <a:t>&lt;beans&gt; &lt;!-- Bean configuration --&gt; </a:t>
            </a:r>
          </a:p>
          <a:p>
            <a:r>
              <a:rPr lang="en-US" altLang="en-US" dirty="0" smtClean="0"/>
              <a:t>&lt;bean id="</a:t>
            </a:r>
            <a:r>
              <a:rPr lang="en-US" altLang="en-US" dirty="0" err="1" smtClean="0"/>
              <a:t>businesslogicbean</a:t>
            </a:r>
            <a:r>
              <a:rPr lang="en-US" altLang="en-US" dirty="0" smtClean="0"/>
              <a:t>" class = "</a:t>
            </a:r>
            <a:r>
              <a:rPr lang="en-US" altLang="en-US" dirty="0" err="1" smtClean="0"/>
              <a:t>org.springframework.aop.framework.ProxyFactoryBean</a:t>
            </a:r>
            <a:r>
              <a:rPr lang="en-US" altLang="en-US" dirty="0" smtClean="0"/>
              <a:t>"&gt; 	&lt;property name="</a:t>
            </a:r>
            <a:r>
              <a:rPr lang="en-US" altLang="en-US" dirty="0" err="1" smtClean="0"/>
              <a:t>proxyInterfaces</a:t>
            </a:r>
            <a:r>
              <a:rPr lang="en-US" altLang="en-US" dirty="0" smtClean="0"/>
              <a:t>"&gt; </a:t>
            </a:r>
          </a:p>
          <a:p>
            <a:r>
              <a:rPr lang="en-US" altLang="en-US" dirty="0" smtClean="0"/>
              <a:t>	&lt;value&gt;</a:t>
            </a:r>
            <a:r>
              <a:rPr lang="en-US" altLang="en-US" dirty="0" err="1" smtClean="0"/>
              <a:t>IBusinessLogic</a:t>
            </a:r>
            <a:r>
              <a:rPr lang="en-US" altLang="en-US" dirty="0" smtClean="0"/>
              <a:t>&lt;/value&gt; </a:t>
            </a:r>
          </a:p>
          <a:p>
            <a:r>
              <a:rPr lang="en-US" altLang="en-US" dirty="0" smtClean="0"/>
              <a:t>	&lt;/property&gt; </a:t>
            </a:r>
          </a:p>
          <a:p>
            <a:r>
              <a:rPr lang="en-US" altLang="en-US" dirty="0" smtClean="0"/>
              <a:t>	&lt;property name="target"&gt; </a:t>
            </a:r>
          </a:p>
          <a:p>
            <a:r>
              <a:rPr lang="en-US" altLang="en-US" dirty="0" smtClean="0"/>
              <a:t>	&lt;ref local="</a:t>
            </a:r>
            <a:r>
              <a:rPr lang="en-US" altLang="en-US" dirty="0" err="1" smtClean="0"/>
              <a:t>beanTarget</a:t>
            </a:r>
            <a:r>
              <a:rPr lang="en-US" altLang="en-US" dirty="0" smtClean="0"/>
              <a:t>"/&gt; </a:t>
            </a:r>
          </a:p>
          <a:p>
            <a:r>
              <a:rPr lang="en-US" altLang="en-US" dirty="0" smtClean="0"/>
              <a:t>	&lt;/property&gt; </a:t>
            </a:r>
          </a:p>
          <a:p>
            <a:r>
              <a:rPr lang="en-US" altLang="en-US" dirty="0" smtClean="0"/>
              <a:t>	</a:t>
            </a:r>
          </a:p>
        </p:txBody>
      </p:sp>
    </p:spTree>
    <p:extLst>
      <p:ext uri="{BB962C8B-B14F-4D97-AF65-F5344CB8AC3E}">
        <p14:creationId xmlns:p14="http://schemas.microsoft.com/office/powerpoint/2010/main" val="1941361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p:cNvSpPr>
          <p:nvPr>
            <p:ph type="body" idx="1"/>
          </p:nvPr>
        </p:nvSpPr>
        <p:spPr bwMode="auto">
          <a:xfrm>
            <a:off x="685800" y="534025"/>
            <a:ext cx="5486400" cy="792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&lt;property name="</a:t>
            </a:r>
            <a:r>
              <a:rPr lang="en-US" altLang="en-US" dirty="0" err="1" smtClean="0"/>
              <a:t>interceptorNames</a:t>
            </a:r>
            <a:r>
              <a:rPr lang="en-US" altLang="en-US" dirty="0" smtClean="0"/>
              <a:t>"&gt; </a:t>
            </a:r>
          </a:p>
          <a:p>
            <a:r>
              <a:rPr lang="en-US" altLang="en-US" dirty="0" smtClean="0"/>
              <a:t>	&lt;list&gt; </a:t>
            </a:r>
          </a:p>
          <a:p>
            <a:r>
              <a:rPr lang="en-US" altLang="en-US" dirty="0" smtClean="0"/>
              <a:t>	&lt;value&gt;</a:t>
            </a:r>
            <a:r>
              <a:rPr lang="en-US" altLang="en-US" dirty="0" err="1" smtClean="0"/>
              <a:t>theTracingBeforeAdvisor</a:t>
            </a:r>
            <a:r>
              <a:rPr lang="en-US" altLang="en-US" dirty="0" smtClean="0"/>
              <a:t> &lt;/value&gt; </a:t>
            </a:r>
          </a:p>
          <a:p>
            <a:r>
              <a:rPr lang="en-US" altLang="en-US" dirty="0" smtClean="0"/>
              <a:t>	&lt;value&gt;</a:t>
            </a:r>
            <a:r>
              <a:rPr lang="en-US" altLang="en-US" dirty="0" err="1" smtClean="0"/>
              <a:t>theTracingAfterAdvisor</a:t>
            </a:r>
            <a:r>
              <a:rPr lang="en-US" altLang="en-US" dirty="0" smtClean="0"/>
              <a:t>&lt;/value&gt; </a:t>
            </a:r>
          </a:p>
          <a:p>
            <a:r>
              <a:rPr lang="en-US" altLang="en-US" dirty="0" smtClean="0"/>
              <a:t>	&lt;/list&gt; </a:t>
            </a:r>
          </a:p>
          <a:p>
            <a:r>
              <a:rPr lang="en-US" altLang="en-US" dirty="0" smtClean="0"/>
              <a:t>	&lt;/property&gt; </a:t>
            </a:r>
          </a:p>
          <a:p>
            <a:r>
              <a:rPr lang="en-US" altLang="en-US" dirty="0" smtClean="0"/>
              <a:t>&lt;/bean&gt; </a:t>
            </a:r>
          </a:p>
          <a:p>
            <a:r>
              <a:rPr lang="en-US" altLang="en-US" dirty="0" smtClean="0"/>
              <a:t>&lt;!-- Bean Classes --&gt; </a:t>
            </a:r>
          </a:p>
          <a:p>
            <a:r>
              <a:rPr lang="en-US" altLang="en-US" dirty="0" smtClean="0"/>
              <a:t>&lt;bean id="</a:t>
            </a:r>
            <a:r>
              <a:rPr lang="en-US" altLang="en-US" dirty="0" err="1" smtClean="0"/>
              <a:t>beanTarget</a:t>
            </a:r>
            <a:r>
              <a:rPr lang="en-US" altLang="en-US" dirty="0" smtClean="0"/>
              <a:t>" class="</a:t>
            </a:r>
            <a:r>
              <a:rPr lang="en-US" altLang="en-US" dirty="0" err="1" smtClean="0"/>
              <a:t>BusinessLogic</a:t>
            </a:r>
            <a:r>
              <a:rPr lang="en-US" altLang="en-US" dirty="0" smtClean="0"/>
              <a:t>"/&gt; </a:t>
            </a:r>
          </a:p>
          <a:p>
            <a:r>
              <a:rPr lang="en-US" altLang="en-US" dirty="0" smtClean="0"/>
              <a:t>&lt;!-- Advisor </a:t>
            </a:r>
            <a:r>
              <a:rPr lang="en-US" altLang="en-US" dirty="0" err="1" smtClean="0"/>
              <a:t>pointcut</a:t>
            </a:r>
            <a:r>
              <a:rPr lang="en-US" altLang="en-US" dirty="0" smtClean="0"/>
              <a:t> definition for before advice --&gt; </a:t>
            </a:r>
          </a:p>
          <a:p>
            <a:r>
              <a:rPr lang="en-US" altLang="en-US" dirty="0" smtClean="0"/>
              <a:t>&lt;bean id="</a:t>
            </a:r>
            <a:r>
              <a:rPr lang="en-US" altLang="en-US" dirty="0" err="1" smtClean="0"/>
              <a:t>theTracingBeforeAdvisor</a:t>
            </a:r>
            <a:r>
              <a:rPr lang="en-US" altLang="en-US" dirty="0" smtClean="0"/>
              <a:t>" class = "</a:t>
            </a:r>
            <a:r>
              <a:rPr lang="en-US" altLang="en-US" dirty="0" err="1" smtClean="0"/>
              <a:t>org.springframework.aop.support.RegexpMethodPointcutAdvisor</a:t>
            </a:r>
            <a:r>
              <a:rPr lang="en-US" altLang="en-US" dirty="0" smtClean="0"/>
              <a:t>"&gt; </a:t>
            </a:r>
          </a:p>
          <a:p>
            <a:r>
              <a:rPr lang="en-US" altLang="en-US" dirty="0" smtClean="0"/>
              <a:t>	&lt;property name="advice"&gt; </a:t>
            </a:r>
          </a:p>
          <a:p>
            <a:r>
              <a:rPr lang="en-US" altLang="en-US" dirty="0" smtClean="0"/>
              <a:t>	&lt;ref local="</a:t>
            </a:r>
            <a:r>
              <a:rPr lang="en-US" altLang="en-US" dirty="0" err="1" smtClean="0"/>
              <a:t>theTracingBeforeAdvice</a:t>
            </a:r>
            <a:r>
              <a:rPr lang="en-US" altLang="en-US" dirty="0" smtClean="0"/>
              <a:t>"/&gt; </a:t>
            </a:r>
          </a:p>
          <a:p>
            <a:r>
              <a:rPr lang="en-US" altLang="en-US" dirty="0" smtClean="0"/>
              <a:t>	&lt;/property&gt; </a:t>
            </a:r>
          </a:p>
          <a:p>
            <a:r>
              <a:rPr lang="en-US" altLang="en-US" dirty="0" smtClean="0"/>
              <a:t>	&lt;property name="pattern"&gt; &lt;value&gt;.*&lt;/value&gt; </a:t>
            </a:r>
          </a:p>
          <a:p>
            <a:r>
              <a:rPr lang="en-US" altLang="en-US" dirty="0" smtClean="0"/>
              <a:t>	&lt;/property&gt; </a:t>
            </a:r>
          </a:p>
          <a:p>
            <a:r>
              <a:rPr lang="en-US" altLang="en-US" dirty="0" smtClean="0"/>
              <a:t>&lt;/bean&gt; </a:t>
            </a:r>
          </a:p>
          <a:p>
            <a:r>
              <a:rPr lang="en-US" altLang="en-US" dirty="0" smtClean="0"/>
              <a:t>&lt;!-- Advisor </a:t>
            </a:r>
            <a:r>
              <a:rPr lang="en-US" altLang="en-US" dirty="0" err="1" smtClean="0"/>
              <a:t>pointcut</a:t>
            </a:r>
            <a:r>
              <a:rPr lang="en-US" altLang="en-US" dirty="0" smtClean="0"/>
              <a:t> definition for after advice --&gt; </a:t>
            </a:r>
          </a:p>
          <a:p>
            <a:r>
              <a:rPr lang="en-US" altLang="en-US" dirty="0" smtClean="0"/>
              <a:t>&lt;bean id="</a:t>
            </a:r>
            <a:r>
              <a:rPr lang="en-US" altLang="en-US" dirty="0" err="1" smtClean="0"/>
              <a:t>theTracingAfterAdvisor</a:t>
            </a:r>
            <a:r>
              <a:rPr lang="en-US" altLang="en-US" dirty="0" smtClean="0"/>
              <a:t>" class = "</a:t>
            </a:r>
            <a:r>
              <a:rPr lang="en-US" altLang="en-US" dirty="0" err="1" smtClean="0"/>
              <a:t>org.springframework.aop.support.RegexpMethodPointcutAdvisor</a:t>
            </a:r>
            <a:r>
              <a:rPr lang="en-US" altLang="en-US" dirty="0" smtClean="0"/>
              <a:t>"&gt; </a:t>
            </a:r>
          </a:p>
          <a:p>
            <a:r>
              <a:rPr lang="en-US" altLang="en-US" dirty="0" smtClean="0"/>
              <a:t>	&lt;property name="advice"&gt; </a:t>
            </a:r>
          </a:p>
          <a:p>
            <a:r>
              <a:rPr lang="en-US" altLang="en-US" dirty="0" smtClean="0"/>
              <a:t>		&lt;ref local="</a:t>
            </a:r>
            <a:r>
              <a:rPr lang="en-US" altLang="en-US" dirty="0" err="1" smtClean="0"/>
              <a:t>theTracingAfterAdvice</a:t>
            </a:r>
            <a:r>
              <a:rPr lang="en-US" altLang="en-US" dirty="0" smtClean="0"/>
              <a:t>"/&gt; </a:t>
            </a:r>
          </a:p>
          <a:p>
            <a:r>
              <a:rPr lang="en-US" altLang="en-US" dirty="0" smtClean="0"/>
              <a:t>	&lt;/property&gt; </a:t>
            </a:r>
          </a:p>
          <a:p>
            <a:r>
              <a:rPr lang="en-US" altLang="en-US" dirty="0" smtClean="0"/>
              <a:t>	&lt;property name="pattern"&gt;  	&lt;value&gt;.*&lt;/value&gt; </a:t>
            </a:r>
          </a:p>
          <a:p>
            <a:r>
              <a:rPr lang="en-US" altLang="en-US" dirty="0" smtClean="0"/>
              <a:t>	&lt;/property&gt; </a:t>
            </a:r>
          </a:p>
          <a:p>
            <a:r>
              <a:rPr lang="en-US" altLang="en-US" dirty="0" smtClean="0"/>
              <a:t>&lt;/bean&gt; </a:t>
            </a:r>
          </a:p>
          <a:p>
            <a:endParaRPr lang="en-US" altLang="en-US" dirty="0" smtClean="0"/>
          </a:p>
          <a:p>
            <a:r>
              <a:rPr lang="en-US" altLang="en-US" dirty="0" smtClean="0"/>
              <a:t>&lt;!-- Advice classes --&gt; </a:t>
            </a:r>
          </a:p>
          <a:p>
            <a:r>
              <a:rPr lang="en-US" altLang="en-US" dirty="0" smtClean="0"/>
              <a:t>&lt;bean id="</a:t>
            </a:r>
            <a:r>
              <a:rPr lang="en-US" altLang="en-US" dirty="0" err="1" smtClean="0"/>
              <a:t>theTracingBeforeAdvice</a:t>
            </a:r>
            <a:r>
              <a:rPr lang="en-US" altLang="en-US" dirty="0" smtClean="0"/>
              <a:t>" class="</a:t>
            </a:r>
            <a:r>
              <a:rPr lang="en-US" altLang="en-US" dirty="0" err="1" smtClean="0"/>
              <a:t>TracingBeforeAdvice</a:t>
            </a:r>
            <a:r>
              <a:rPr lang="en-US" altLang="en-US" dirty="0" smtClean="0"/>
              <a:t>"/&gt; </a:t>
            </a:r>
          </a:p>
          <a:p>
            <a:r>
              <a:rPr lang="en-US" altLang="en-US" dirty="0" smtClean="0"/>
              <a:t>&lt;bean id="</a:t>
            </a:r>
            <a:r>
              <a:rPr lang="en-US" altLang="en-US" dirty="0" err="1" smtClean="0"/>
              <a:t>theTracingAfterAdvice</a:t>
            </a:r>
            <a:r>
              <a:rPr lang="en-US" altLang="en-US" dirty="0" smtClean="0"/>
              <a:t>" class="</a:t>
            </a:r>
            <a:r>
              <a:rPr lang="en-US" altLang="en-US" dirty="0" err="1" smtClean="0"/>
              <a:t>TracingAfterAdvice</a:t>
            </a:r>
            <a:r>
              <a:rPr lang="en-US" altLang="en-US" dirty="0" smtClean="0"/>
              <a:t>"/&gt; </a:t>
            </a:r>
          </a:p>
          <a:p>
            <a:r>
              <a:rPr lang="en-US" altLang="en-US" dirty="0" smtClean="0"/>
              <a:t>&lt;/beans&gt; </a:t>
            </a:r>
          </a:p>
          <a:p>
            <a:endParaRPr lang="en-US" altLang="en-US" dirty="0" smtClean="0"/>
          </a:p>
        </p:txBody>
      </p:sp>
    </p:spTree>
    <p:extLst>
      <p:ext uri="{BB962C8B-B14F-4D97-AF65-F5344CB8AC3E}">
        <p14:creationId xmlns:p14="http://schemas.microsoft.com/office/powerpoint/2010/main" val="10302695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2450201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71010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2363601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57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25473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Spring is a major open source framework that aims to make J2EE development </a:t>
            </a:r>
            <a:r>
              <a:rPr lang="en-US" altLang="en-US" dirty="0" err="1" smtClean="0"/>
              <a:t>easier.Spring</a:t>
            </a:r>
            <a:r>
              <a:rPr lang="en-US" altLang="en-US" dirty="0" smtClean="0"/>
              <a:t> offers services throughout an application and not merely in a single architectural tier. The essence of spring is in providing enterprise services to Plain Old Java Objects (POJO's). It is a lightweight framework (does not have any high startup times, wont involve huge binary dependencies, will run in any environment).</a:t>
            </a:r>
            <a:br>
              <a:rPr lang="en-US" altLang="en-US" dirty="0" smtClean="0"/>
            </a:br>
            <a:r>
              <a:rPr lang="en-US" altLang="en-US" dirty="0" smtClean="0"/>
              <a:t>Spring provides an abstraction layer over JDBC that is simpler and less error prone to use than JDBC. It provides a transaction abstraction that can sit over JTA (Java Transaction</a:t>
            </a:r>
            <a:r>
              <a:rPr lang="en-US" altLang="en-US" dirty="0"/>
              <a:t> </a:t>
            </a:r>
            <a:r>
              <a:rPr lang="en-US" altLang="en-US" dirty="0" smtClean="0"/>
              <a:t>API), global transactions, local transactions using JDBC, Hibernate, JDO or</a:t>
            </a:r>
            <a:r>
              <a:rPr lang="en-US" altLang="en-US" dirty="0"/>
              <a:t> </a:t>
            </a:r>
            <a:r>
              <a:rPr lang="en-US" altLang="en-US" dirty="0" smtClean="0"/>
              <a:t>any other data access API's. Spring provides POJO based remoting over a variety of protocols including RMI, IIOP and other web services protocols. Spring provides support for sending and receiving JMS messages.</a:t>
            </a:r>
            <a:br>
              <a:rPr lang="en-US" altLang="en-US" dirty="0" smtClean="0"/>
            </a:br>
            <a:endParaRPr lang="en-US" altLang="en-US" dirty="0" smtClean="0"/>
          </a:p>
          <a:p>
            <a:r>
              <a:rPr lang="en-US" altLang="en-US" dirty="0" smtClean="0"/>
              <a:t>The best part of using Spring is that the code need not be aware of Spring framework. Hence there is no dependency on the framework. </a:t>
            </a:r>
          </a:p>
          <a:p>
            <a:endParaRPr lang="en-US" altLang="en-US" dirty="0" smtClean="0"/>
          </a:p>
          <a:p>
            <a:r>
              <a:rPr lang="en-US" altLang="en-US" dirty="0" smtClean="0"/>
              <a:t>Spring is based</a:t>
            </a:r>
            <a:r>
              <a:rPr lang="en-US" altLang="en-US" dirty="0"/>
              <a:t> </a:t>
            </a:r>
            <a:r>
              <a:rPr lang="en-US" altLang="en-US" dirty="0" smtClean="0"/>
              <a:t>on Dependency Injection </a:t>
            </a:r>
            <a:r>
              <a:rPr lang="en-US" altLang="en-US" dirty="0" err="1" smtClean="0"/>
              <a:t>flavour</a:t>
            </a:r>
            <a:r>
              <a:rPr lang="en-US" altLang="en-US" dirty="0" smtClean="0"/>
              <a:t> of Inversion of Control. This means that the framework code invokes application code, coordinating overall workflow rather than the application code invoking the framework code. Spring includes a proxy based AOP (Aspect Oriented Programming) framework. </a:t>
            </a:r>
          </a:p>
          <a:p>
            <a:endParaRPr lang="en-US" altLang="en-US" dirty="0" smtClean="0"/>
          </a:p>
        </p:txBody>
      </p:sp>
    </p:spTree>
    <p:extLst>
      <p:ext uri="{BB962C8B-B14F-4D97-AF65-F5344CB8AC3E}">
        <p14:creationId xmlns:p14="http://schemas.microsoft.com/office/powerpoint/2010/main" val="1098573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dirty="0" smtClean="0"/>
          </a:p>
          <a:p>
            <a:pPr marL="228600" indent="-228600"/>
            <a:r>
              <a:rPr lang="en-US" altLang="en-US" dirty="0" smtClean="0"/>
              <a:t>AOP is used to provide declaration services to objects. It allows us to think about the concerns or aspects of the system like transaction management, logging, failure monitoring, etc.</a:t>
            </a:r>
            <a:br>
              <a:rPr lang="en-US" altLang="en-US" dirty="0" smtClean="0"/>
            </a:br>
            <a:r>
              <a:rPr lang="en-US" altLang="en-US" dirty="0" smtClean="0"/>
              <a:t>Spring does not provide its own ORM mapping framework. Spring integrates well with all leading O/R mapping frameworks like hibernate, </a:t>
            </a:r>
            <a:r>
              <a:rPr lang="en-US" altLang="en-US" dirty="0" err="1" smtClean="0"/>
              <a:t>TopLink</a:t>
            </a:r>
            <a:r>
              <a:rPr lang="en-US" altLang="en-US" dirty="0" smtClean="0"/>
              <a:t>, JDP, Apache OJB, etc. It also integrates with a variety of web frameworks like struts, </a:t>
            </a:r>
            <a:r>
              <a:rPr lang="en-US" altLang="en-US" dirty="0" err="1" smtClean="0"/>
              <a:t>webwork</a:t>
            </a:r>
            <a:r>
              <a:rPr lang="en-US" altLang="en-US" dirty="0" smtClean="0"/>
              <a:t>, Spring MVC, Tapestry, JSP, etc. </a:t>
            </a:r>
            <a:br>
              <a:rPr lang="en-US" altLang="en-US" dirty="0" smtClean="0"/>
            </a:br>
            <a:endParaRPr lang="en-US" altLang="en-US" dirty="0" smtClean="0"/>
          </a:p>
          <a:p>
            <a:pPr marL="228600" indent="-228600"/>
            <a:r>
              <a:rPr lang="en-US" altLang="en-US" dirty="0" smtClean="0"/>
              <a:t>Modules in the Spring framework are:</a:t>
            </a:r>
          </a:p>
          <a:p>
            <a:pPr marL="228600" indent="-228600"/>
            <a:endParaRPr lang="en-US" altLang="en-US" dirty="0" smtClean="0"/>
          </a:p>
          <a:p>
            <a:pPr marL="228600" indent="-228600"/>
            <a:r>
              <a:rPr lang="en-US" altLang="en-US" b="1" dirty="0" smtClean="0"/>
              <a:t>Spring AOP</a:t>
            </a:r>
            <a:r>
              <a:rPr lang="en-US" altLang="en-US" dirty="0" smtClean="0"/>
              <a:t/>
            </a:r>
            <a:br>
              <a:rPr lang="en-US" altLang="en-US" dirty="0" smtClean="0"/>
            </a:br>
            <a:r>
              <a:rPr lang="en-US" altLang="en-US" dirty="0" smtClean="0"/>
              <a:t>One of the key components of Spring is the </a:t>
            </a:r>
            <a:r>
              <a:rPr lang="en-US" altLang="en-US" i="1" dirty="0" smtClean="0"/>
              <a:t>AOP framework</a:t>
            </a:r>
            <a:r>
              <a:rPr lang="en-US" altLang="en-US" dirty="0" smtClean="0"/>
              <a:t>. </a:t>
            </a:r>
          </a:p>
          <a:p>
            <a:pPr marL="228600" indent="-228600"/>
            <a:endParaRPr lang="en-US" altLang="en-US" dirty="0"/>
          </a:p>
          <a:p>
            <a:pPr marL="228600" indent="-228600"/>
            <a:r>
              <a:rPr lang="en-US" altLang="en-US" dirty="0" smtClean="0"/>
              <a:t>	AOP is used in Spring: </a:t>
            </a:r>
          </a:p>
          <a:p>
            <a:pPr marL="685800" lvl="1" indent="-228600"/>
            <a:r>
              <a:rPr lang="en-US" altLang="en-US" dirty="0" smtClean="0"/>
              <a:t>To provide declarative enterprise services, especially as a replacement for EJB declarative services. The most important such service is </a:t>
            </a:r>
            <a:r>
              <a:rPr lang="en-US" altLang="en-US" i="1" dirty="0" smtClean="0"/>
              <a:t>declarative transaction management</a:t>
            </a:r>
            <a:r>
              <a:rPr lang="en-US" altLang="en-US" dirty="0" smtClean="0"/>
              <a:t>, which builds on Spring's transaction abstraction.</a:t>
            </a:r>
          </a:p>
          <a:p>
            <a:pPr marL="685800" lvl="1" indent="-228600"/>
            <a:r>
              <a:rPr lang="en-US" altLang="en-US" dirty="0" smtClean="0"/>
              <a:t>To allow users to implement custom aspects, complementing their use of OOP with AOP</a:t>
            </a:r>
          </a:p>
        </p:txBody>
      </p:sp>
    </p:spTree>
    <p:extLst>
      <p:ext uri="{BB962C8B-B14F-4D97-AF65-F5344CB8AC3E}">
        <p14:creationId xmlns:p14="http://schemas.microsoft.com/office/powerpoint/2010/main" val="3011330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03644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ase in poi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userDrawn="1">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39" name="Text Placeholder 38"/>
          <p:cNvSpPr>
            <a:spLocks noGrp="1"/>
          </p:cNvSpPr>
          <p:nvPr>
            <p:ph type="body" sz="quarter" idx="10" hasCustomPrompt="1"/>
          </p:nvPr>
        </p:nvSpPr>
        <p:spPr>
          <a:xfrm>
            <a:off x="1005339" y="1350509"/>
            <a:ext cx="7010400" cy="652462"/>
          </a:xfrm>
        </p:spPr>
        <p:txBody>
          <a:bodyPr>
            <a:normAutofit/>
          </a:bodyPr>
          <a:lstStyle>
            <a:lvl1pPr marL="0" indent="0">
              <a:buNone/>
              <a:defRPr sz="2800" b="1">
                <a:solidFill>
                  <a:srgbClr val="595959"/>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40" name="Text Placeholder 38"/>
          <p:cNvSpPr>
            <a:spLocks noGrp="1"/>
          </p:cNvSpPr>
          <p:nvPr>
            <p:ph type="body" sz="quarter" idx="11" hasCustomPrompt="1"/>
          </p:nvPr>
        </p:nvSpPr>
        <p:spPr>
          <a:xfrm>
            <a:off x="1005339" y="2380789"/>
            <a:ext cx="7010400" cy="652462"/>
          </a:xfrm>
        </p:spPr>
        <p:txBody>
          <a:bodyPr>
            <a:normAutofit/>
          </a:bodyPr>
          <a:lstStyle>
            <a:lvl1pPr marL="0" indent="0">
              <a:buNone/>
              <a:tabLst/>
              <a:defRPr sz="2800" b="1">
                <a:solidFill>
                  <a:srgbClr val="595959"/>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41" name="Text Placeholder 38"/>
          <p:cNvSpPr>
            <a:spLocks noGrp="1"/>
          </p:cNvSpPr>
          <p:nvPr>
            <p:ph type="body" sz="quarter" idx="12" hasCustomPrompt="1"/>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2" name="Text Placeholder 38"/>
          <p:cNvSpPr>
            <a:spLocks noGrp="1"/>
          </p:cNvSpPr>
          <p:nvPr>
            <p:ph type="body" sz="quarter" idx="13" hasCustomPrompt="1"/>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31" name="Text Placeholder 38"/>
          <p:cNvSpPr>
            <a:spLocks noGrp="1"/>
          </p:cNvSpPr>
          <p:nvPr>
            <p:ph type="body" sz="quarter" idx="14" hasCustomPrompt="1"/>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11" name="Text Placeholder 56"/>
          <p:cNvSpPr>
            <a:spLocks noGrp="1"/>
          </p:cNvSpPr>
          <p:nvPr>
            <p:ph type="body" sz="quarter" idx="20" hasCustomPrompt="1"/>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4" name="Straight Connector 13"/>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erlogo_titleslide">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cxnSp>
        <p:nvCxnSpPr>
          <p:cNvPr id="10" name="Straight Connector 9"/>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erlogo_Thank you">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cxnSp>
        <p:nvCxnSpPr>
          <p:cNvPr id="15" name="Straight Connector 14"/>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24" name="Text Placeholder 56"/>
          <p:cNvSpPr>
            <a:spLocks noGrp="1"/>
          </p:cNvSpPr>
          <p:nvPr>
            <p:ph type="body" sz="quarter" idx="21" hasCustomPrompt="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srcRect/>
          <a:stretch>
            <a:fillRect/>
          </a:stretch>
        </p:blipFill>
        <p:spPr bwMode="auto">
          <a:xfrm>
            <a:off x="0" y="5029200"/>
            <a:ext cx="9144000" cy="18288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C29A3C3-6265-4E1C-9516-1B90DCB1802E}"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a:srcRect/>
          <a:stretch>
            <a:fillRect/>
          </a:stretch>
        </p:blipFill>
        <p:spPr bwMode="auto">
          <a:xfrm>
            <a:off x="0" y="4953000"/>
            <a:ext cx="9144000" cy="1905000"/>
          </a:xfrm>
          <a:prstGeom prst="rect">
            <a:avLst/>
          </a:prstGeom>
          <a:noFill/>
          <a:ln w="9525">
            <a:noFill/>
            <a:miter lim="800000"/>
            <a:headEnd/>
            <a:tailEnd/>
          </a:ln>
        </p:spPr>
      </p:pic>
      <p:pic>
        <p:nvPicPr>
          <p:cNvPr id="7"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8"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DA62CDE-24B9-4D29-BB3C-494617F16696}" type="slidenum">
              <a:rPr lang="en-US" sz="1000" b="1" smtClean="0"/>
              <a:pPr>
                <a:defRPr/>
              </a:pPr>
              <a:t>‹#›</a:t>
            </a:fld>
            <a:endParaRPr lang="en-US" sz="800" b="1" dirty="0"/>
          </a:p>
        </p:txBody>
      </p:sp>
      <p:sp>
        <p:nvSpPr>
          <p:cNvPr id="9"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a:srcRect/>
          <a:stretch>
            <a:fillRect/>
          </a:stretch>
        </p:blipFill>
        <p:spPr bwMode="auto">
          <a:xfrm>
            <a:off x="0" y="4953000"/>
            <a:ext cx="9144000" cy="19050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EF196DF-86CB-4E33-969C-F2E92726E1E7}"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Breaker Slide Voi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a:srcRect/>
          <a:stretch>
            <a:fillRect/>
          </a:stretch>
        </p:blipFill>
        <p:spPr bwMode="auto">
          <a:xfrm>
            <a:off x="0" y="4949825"/>
            <a:ext cx="9144000" cy="1908175"/>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1737360-27B3-4495-98FA-0E0E8278FA77}"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Breaker Slide- Blue">
    <p:spTree>
      <p:nvGrpSpPr>
        <p:cNvPr id="1" name=""/>
        <p:cNvGrpSpPr/>
        <p:nvPr/>
      </p:nvGrpSpPr>
      <p:grpSpPr>
        <a:xfrm>
          <a:off x="0" y="0"/>
          <a:ext cx="0" cy="0"/>
          <a:chOff x="0" y="0"/>
          <a:chExt cx="0" cy="0"/>
        </a:xfrm>
      </p:grpSpPr>
      <p:pic>
        <p:nvPicPr>
          <p:cNvPr id="4" name="Picture 2" descr="e:\My Documents\1 Temple\1 Wipro\1 On-going Jobs\Corporate ppt\Abstract\corp ppt_3.jpg"/>
          <p:cNvPicPr>
            <a:picLocks noChangeAspect="1" noChangeArrowheads="1"/>
          </p:cNvPicPr>
          <p:nvPr/>
        </p:nvPicPr>
        <p:blipFill>
          <a:blip r:embed="rId2"/>
          <a:srcRect/>
          <a:stretch>
            <a:fillRect/>
          </a:stretch>
        </p:blipFill>
        <p:spPr bwMode="auto">
          <a:xfrm>
            <a:off x="0" y="4876800"/>
            <a:ext cx="9144000" cy="19812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0755EDD-AC83-419B-9E4C-075D0122F3D4}"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17"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8"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dt" sz="half" idx="10"/>
          </p:nvPr>
        </p:nvSpPr>
        <p:spPr>
          <a:xfrm>
            <a:off x="8648700" y="6457950"/>
            <a:ext cx="457200" cy="323850"/>
          </a:xfrm>
          <a:prstGeom prst="rect">
            <a:avLst/>
          </a:prstGeom>
          <a:ln/>
        </p:spPr>
        <p:txBody>
          <a:bodyPr/>
          <a:lstStyle>
            <a:lvl1pPr>
              <a:defRPr/>
            </a:lvl1pPr>
          </a:lstStyle>
          <a:p>
            <a:pPr>
              <a:defRPr/>
            </a:pPr>
            <a:fld id="{EE19FCD9-1409-44BA-AB37-717A2CE71294}"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1744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 y="23376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dirty="0" smtClean="0"/>
              <a:t>Click to edit Master title style</a:t>
            </a:r>
            <a:endParaRPr lang="en-US" dirty="0"/>
          </a:p>
        </p:txBody>
      </p:sp>
      <p:sp>
        <p:nvSpPr>
          <p:cNvPr id="3" name="Text Placeholder 2"/>
          <p:cNvSpPr>
            <a:spLocks noGrp="1"/>
          </p:cNvSpPr>
          <p:nvPr>
            <p:ph type="body" idx="1"/>
          </p:nvPr>
        </p:nvSpPr>
        <p:spPr>
          <a:xfrm>
            <a:off x="289560" y="1222957"/>
            <a:ext cx="8229600" cy="5055923"/>
          </a:xfrm>
          <a:prstGeom prst="rect">
            <a:avLst/>
          </a:prstGeo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p:cNvSpPr>
          <p:nvPr/>
        </p:nvSpPr>
        <p:spPr>
          <a:xfrm>
            <a:off x="2743200" y="6569168"/>
            <a:ext cx="3475038" cy="30407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Internal</a:t>
            </a:r>
            <a:endParaRPr lang="en-US" dirty="0"/>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690" r:id="rId2"/>
    <p:sldLayoutId id="2147483660" r:id="rId3"/>
    <p:sldLayoutId id="2147483663" r:id="rId4"/>
    <p:sldLayoutId id="2147483664" r:id="rId5"/>
    <p:sldLayoutId id="2147483676" r:id="rId6"/>
    <p:sldLayoutId id="2147483677" r:id="rId7"/>
    <p:sldLayoutId id="2147483678" r:id="rId8"/>
    <p:sldLayoutId id="2147483679" r:id="rId9"/>
    <p:sldLayoutId id="2147483681" r:id="rId10"/>
    <p:sldLayoutId id="2147483702" r:id="rId11"/>
    <p:sldLayoutId id="2147483703" r:id="rId12"/>
    <p:sldLayoutId id="2147483686" r:id="rId13"/>
    <p:sldLayoutId id="2147483687" r:id="rId14"/>
    <p:sldLayoutId id="2147483688" r:id="rId15"/>
    <p:sldLayoutId id="2147483691" r:id="rId16"/>
    <p:sldLayoutId id="2147483704" r:id="rId17"/>
    <p:sldLayoutId id="2147483684" r:id="rId18"/>
    <p:sldLayoutId id="2147483694" r:id="rId19"/>
    <p:sldLayoutId id="2147483661" r:id="rId20"/>
    <p:sldLayoutId id="2147483699" r:id="rId21"/>
    <p:sldLayoutId id="2147483700" r:id="rId22"/>
    <p:sldLayoutId id="2147483707" r:id="rId23"/>
    <p:sldLayoutId id="2147483710" r:id="rId24"/>
    <p:sldLayoutId id="2147483711" r:id="rId25"/>
    <p:sldLayoutId id="2147483713" r:id="rId26"/>
    <p:sldLayoutId id="2147483715" r:id="rId27"/>
    <p:sldLayoutId id="2147483719" r:id="rId28"/>
    <p:sldLayoutId id="2147483720" r:id="rId29"/>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tx1">
              <a:lumMod val="65000"/>
              <a:lumOff val="35000"/>
            </a:schemeClr>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2000" b="0" i="0" u="none" strike="noStrike" kern="1200" cap="none" spc="0" normalizeH="0" baseline="0" noProof="0" dirty="0">
          <a:ln>
            <a:noFill/>
          </a:ln>
          <a:solidFill>
            <a:schemeClr val="tx1">
              <a:lumMod val="65000"/>
              <a:lumOff val="35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hyperlink" Target="http://www.springframework.org/schema/beans" TargetMode="External"/><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333461" y="1861457"/>
            <a:ext cx="4585252" cy="1547161"/>
          </a:xfrm>
        </p:spPr>
        <p:txBody>
          <a:bodyPr>
            <a:normAutofit/>
          </a:bodyPr>
          <a:lstStyle/>
          <a:p>
            <a:pPr algn="r"/>
            <a:r>
              <a:rPr lang="en-US" dirty="0" smtClean="0">
                <a:solidFill>
                  <a:schemeClr val="tx1"/>
                </a:solidFill>
              </a:rPr>
              <a:t>Spring Framework - I</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pPr eaLnBrk="1" hangingPunct="1"/>
            <a:endParaRPr lang="en-US" altLang="en-US" smtClean="0"/>
          </a:p>
        </p:txBody>
      </p:sp>
      <p:sp>
        <p:nvSpPr>
          <p:cNvPr id="57347"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117650402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pPr eaLnBrk="1" hangingPunct="1"/>
            <a:r>
              <a:rPr lang="en-US" altLang="en-US" dirty="0" smtClean="0"/>
              <a:t>Architecture of Spring (Contd.).</a:t>
            </a:r>
          </a:p>
        </p:txBody>
      </p:sp>
      <p:sp>
        <p:nvSpPr>
          <p:cNvPr id="58371" name="Rectangle 3"/>
          <p:cNvSpPr>
            <a:spLocks noGrp="1"/>
          </p:cNvSpPr>
          <p:nvPr>
            <p:ph type="body" idx="1"/>
          </p:nvPr>
        </p:nvSpPr>
        <p:spPr>
          <a:xfrm>
            <a:off x="457200" y="1066800"/>
            <a:ext cx="8001000" cy="5181600"/>
          </a:xfrm>
        </p:spPr>
        <p:txBody>
          <a:bodyPr/>
          <a:lstStyle/>
          <a:p>
            <a:pPr eaLnBrk="1" hangingPunct="1">
              <a:buFont typeface="Arial" charset="0"/>
              <a:buNone/>
            </a:pPr>
            <a:r>
              <a:rPr lang="en-US" altLang="en-US" dirty="0" smtClean="0"/>
              <a:t> </a:t>
            </a:r>
          </a:p>
        </p:txBody>
      </p:sp>
      <p:pic>
        <p:nvPicPr>
          <p:cNvPr id="58372" name="Picture 4" descr="spring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76350"/>
            <a:ext cx="830580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085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pPr eaLnBrk="1" hangingPunct="1"/>
            <a:r>
              <a:rPr lang="en-US" altLang="en-US" dirty="0" smtClean="0"/>
              <a:t>Know your knowledge …</a:t>
            </a:r>
          </a:p>
        </p:txBody>
      </p:sp>
      <p:sp>
        <p:nvSpPr>
          <p:cNvPr id="59395" name="Rectangle 3"/>
          <p:cNvSpPr>
            <a:spLocks noGrp="1"/>
          </p:cNvSpPr>
          <p:nvPr>
            <p:ph type="body" idx="1"/>
          </p:nvPr>
        </p:nvSpPr>
        <p:spPr/>
        <p:txBody>
          <a:bodyPr/>
          <a:lstStyle/>
          <a:p>
            <a:pPr marL="381000" indent="-381000" eaLnBrk="1" hangingPunct="1"/>
            <a:r>
              <a:rPr lang="en-US" altLang="en-US" dirty="0" smtClean="0"/>
              <a:t>What is Spring?</a:t>
            </a:r>
          </a:p>
          <a:p>
            <a:pPr marL="800100" lvl="1" indent="-342900" eaLnBrk="1" hangingPunct="1">
              <a:buFont typeface="Arial" charset="0"/>
              <a:buAutoNum type="arabicPeriod"/>
            </a:pPr>
            <a:r>
              <a:rPr lang="en-US" altLang="en-US" sz="1800" dirty="0" smtClean="0"/>
              <a:t> J2EE Design pattern</a:t>
            </a:r>
          </a:p>
          <a:p>
            <a:pPr marL="800100" lvl="1" indent="-342900" eaLnBrk="1" hangingPunct="1">
              <a:buFont typeface="Arial" charset="0"/>
              <a:buAutoNum type="arabicPeriod"/>
            </a:pPr>
            <a:r>
              <a:rPr lang="en-US" altLang="en-US" sz="1800" dirty="0" smtClean="0"/>
              <a:t>J2EE Application Server</a:t>
            </a:r>
          </a:p>
          <a:p>
            <a:pPr marL="800100" lvl="1" indent="-342900" eaLnBrk="1" hangingPunct="1">
              <a:buFont typeface="Arial" charset="0"/>
              <a:buAutoNum type="arabicPeriod"/>
            </a:pPr>
            <a:r>
              <a:rPr lang="en-US" altLang="en-US" sz="1800" dirty="0" smtClean="0"/>
              <a:t>J2EE Web Framework</a:t>
            </a:r>
          </a:p>
          <a:p>
            <a:pPr marL="800100" lvl="1" indent="-342900" eaLnBrk="1" hangingPunct="1">
              <a:buFont typeface="Arial" charset="0"/>
              <a:buAutoNum type="arabicPeriod"/>
            </a:pPr>
            <a:r>
              <a:rPr lang="en-US" altLang="en-US" sz="1800" dirty="0" smtClean="0"/>
              <a:t>J2EE Application Framework</a:t>
            </a:r>
          </a:p>
          <a:p>
            <a:pPr marL="381000" indent="-381000" eaLnBrk="1" hangingPunct="1"/>
            <a:r>
              <a:rPr lang="en-US" altLang="en-US" dirty="0" smtClean="0"/>
              <a:t>Which module of Spring provides integration layer with Hibernate?</a:t>
            </a:r>
          </a:p>
          <a:p>
            <a:pPr marL="800100" lvl="1" indent="-342900" eaLnBrk="1" hangingPunct="1">
              <a:buFont typeface="Arial" charset="0"/>
              <a:buAutoNum type="arabicPeriod"/>
            </a:pPr>
            <a:r>
              <a:rPr lang="en-US" altLang="en-US" sz="1800" dirty="0" smtClean="0"/>
              <a:t>Spring DAO</a:t>
            </a:r>
          </a:p>
          <a:p>
            <a:pPr marL="800100" lvl="1" indent="-342900" eaLnBrk="1" hangingPunct="1">
              <a:buFont typeface="Arial" charset="0"/>
              <a:buAutoNum type="arabicPeriod"/>
            </a:pPr>
            <a:r>
              <a:rPr lang="en-US" altLang="en-US" sz="1800" dirty="0" smtClean="0"/>
              <a:t>Spring ORM</a:t>
            </a:r>
          </a:p>
          <a:p>
            <a:pPr marL="800100" lvl="1" indent="-342900" eaLnBrk="1" hangingPunct="1">
              <a:buFont typeface="Arial" charset="0"/>
              <a:buAutoNum type="arabicPeriod"/>
            </a:pPr>
            <a:r>
              <a:rPr lang="en-US" altLang="en-US" sz="1800" dirty="0" smtClean="0"/>
              <a:t>Spring Context</a:t>
            </a:r>
          </a:p>
          <a:p>
            <a:pPr marL="800100" lvl="1" indent="-342900" eaLnBrk="1" hangingPunct="1">
              <a:buFont typeface="Arial" charset="0"/>
              <a:buAutoNum type="arabicPeriod"/>
            </a:pPr>
            <a:r>
              <a:rPr lang="en-US" altLang="en-US" sz="1800" dirty="0" smtClean="0"/>
              <a:t>None</a:t>
            </a:r>
          </a:p>
          <a:p>
            <a:pPr marL="381000" indent="-381000" eaLnBrk="1" hangingPunct="1"/>
            <a:r>
              <a:rPr lang="en-US" altLang="en-US" dirty="0" smtClean="0"/>
              <a:t>Which module of Spring provides Dependency Injection feature?</a:t>
            </a:r>
          </a:p>
          <a:p>
            <a:pPr marL="800100" lvl="1" indent="-342900" eaLnBrk="1" hangingPunct="1">
              <a:buFont typeface="Arial" charset="0"/>
              <a:buAutoNum type="arabicPeriod"/>
            </a:pPr>
            <a:r>
              <a:rPr lang="en-US" altLang="en-US" sz="1800" dirty="0" smtClean="0"/>
              <a:t>Spring Context</a:t>
            </a:r>
          </a:p>
          <a:p>
            <a:pPr marL="800100" lvl="1" indent="-342900" eaLnBrk="1" hangingPunct="1">
              <a:buFont typeface="Arial" charset="0"/>
              <a:buAutoNum type="arabicPeriod"/>
            </a:pPr>
            <a:r>
              <a:rPr lang="en-US" altLang="en-US" sz="1800" dirty="0" smtClean="0"/>
              <a:t>Spring Core</a:t>
            </a:r>
          </a:p>
          <a:p>
            <a:pPr marL="800100" lvl="1" indent="-342900" eaLnBrk="1" hangingPunct="1">
              <a:buFont typeface="Arial" charset="0"/>
              <a:buAutoNum type="arabicPeriod"/>
            </a:pPr>
            <a:r>
              <a:rPr lang="en-US" altLang="en-US" sz="1800" dirty="0" smtClean="0"/>
              <a:t>Spring DAO</a:t>
            </a:r>
          </a:p>
        </p:txBody>
      </p:sp>
    </p:spTree>
    <p:extLst>
      <p:ext uri="{BB962C8B-B14F-4D97-AF65-F5344CB8AC3E}">
        <p14:creationId xmlns:p14="http://schemas.microsoft.com/office/powerpoint/2010/main" val="1191179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pPr eaLnBrk="1" hangingPunct="1"/>
            <a:r>
              <a:rPr lang="en-US" altLang="en-US" smtClean="0"/>
              <a:t>Summary</a:t>
            </a:r>
          </a:p>
        </p:txBody>
      </p:sp>
      <p:sp>
        <p:nvSpPr>
          <p:cNvPr id="60419" name="Rectangle 3"/>
          <p:cNvSpPr>
            <a:spLocks noGrp="1"/>
          </p:cNvSpPr>
          <p:nvPr>
            <p:ph type="body" idx="1"/>
          </p:nvPr>
        </p:nvSpPr>
        <p:spPr/>
        <p:txBody>
          <a:bodyPr>
            <a:normAutofit/>
          </a:bodyPr>
          <a:lstStyle/>
          <a:p>
            <a:pPr eaLnBrk="1" hangingPunct="1"/>
            <a:r>
              <a:rPr lang="en-US" altLang="en-US" dirty="0" smtClean="0"/>
              <a:t>In this module, we have learnt:</a:t>
            </a:r>
          </a:p>
          <a:p>
            <a:pPr lvl="1" eaLnBrk="1" hangingPunct="1"/>
            <a:r>
              <a:rPr lang="en-US" altLang="en-US" dirty="0" smtClean="0"/>
              <a:t>Spring as Framework</a:t>
            </a:r>
          </a:p>
          <a:p>
            <a:pPr lvl="1" eaLnBrk="1" hangingPunct="1"/>
            <a:r>
              <a:rPr lang="en-US" altLang="en-US" dirty="0" smtClean="0"/>
              <a:t>Features of Spring</a:t>
            </a:r>
          </a:p>
          <a:p>
            <a:pPr lvl="1" eaLnBrk="1" hangingPunct="1"/>
            <a:r>
              <a:rPr lang="en-US" altLang="en-US" dirty="0" smtClean="0"/>
              <a:t>Architecture of Spring</a:t>
            </a:r>
          </a:p>
          <a:p>
            <a:pPr lvl="1" eaLnBrk="1" hangingPunct="1"/>
            <a:r>
              <a:rPr lang="en-US" altLang="en-US" dirty="0" smtClean="0"/>
              <a:t>Various Modules of Spring</a:t>
            </a:r>
          </a:p>
        </p:txBody>
      </p:sp>
    </p:spTree>
    <p:extLst>
      <p:ext uri="{BB962C8B-B14F-4D97-AF65-F5344CB8AC3E}">
        <p14:creationId xmlns:p14="http://schemas.microsoft.com/office/powerpoint/2010/main" val="1546474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9"/>
          <p:cNvSpPr>
            <a:spLocks noGrp="1"/>
          </p:cNvSpPr>
          <p:nvPr>
            <p:ph type="title" idx="4294967295"/>
          </p:nvPr>
        </p:nvSpPr>
        <p:spPr>
          <a:xfrm>
            <a:off x="1371600" y="3152140"/>
            <a:ext cx="7772400" cy="1477328"/>
          </a:xfrm>
        </p:spPr>
        <p:txBody>
          <a:bodyPr/>
          <a:lstStyle/>
          <a:p>
            <a:pPr algn="r"/>
            <a:r>
              <a:rPr lang="en-US" altLang="en-US" b="1" dirty="0" smtClean="0">
                <a:solidFill>
                  <a:schemeClr val="tx1"/>
                </a:solidFill>
              </a:rPr>
              <a:t>Module 2- </a:t>
            </a:r>
            <a:r>
              <a:rPr lang="en-US" dirty="0" smtClean="0">
                <a:solidFill>
                  <a:schemeClr val="tx1"/>
                </a:solidFill>
              </a:rPr>
              <a:t>Spring Basics and Inversion of Control</a:t>
            </a:r>
            <a:r>
              <a:rPr lang="en-US" dirty="0">
                <a:solidFill>
                  <a:schemeClr val="tx1"/>
                </a:solidFill>
              </a:rPr>
              <a:t/>
            </a:r>
            <a:br>
              <a:rPr lang="en-US" dirty="0">
                <a:solidFill>
                  <a:schemeClr val="tx1"/>
                </a:solidFill>
              </a:rPr>
            </a:br>
            <a:r>
              <a:rPr lang="en-US" altLang="en-US" b="1" dirty="0" smtClean="0"/>
              <a:t> </a:t>
            </a:r>
          </a:p>
        </p:txBody>
      </p:sp>
    </p:spTree>
    <p:extLst>
      <p:ext uri="{BB962C8B-B14F-4D97-AF65-F5344CB8AC3E}">
        <p14:creationId xmlns:p14="http://schemas.microsoft.com/office/powerpoint/2010/main" val="1055708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smtClean="0">
                <a:solidFill>
                  <a:schemeClr val="tx1"/>
                </a:solidFill>
              </a:rPr>
              <a:t>This module is aimed at :</a:t>
            </a:r>
          </a:p>
          <a:p>
            <a:pPr lvl="1" eaLnBrk="1" hangingPunct="1"/>
            <a:r>
              <a:rPr lang="en-US" altLang="en-US" sz="2200" dirty="0" smtClean="0">
                <a:solidFill>
                  <a:schemeClr val="tx1"/>
                </a:solidFill>
              </a:rPr>
              <a:t>Spring Containers</a:t>
            </a:r>
          </a:p>
          <a:p>
            <a:pPr lvl="1" eaLnBrk="1" hangingPunct="1"/>
            <a:r>
              <a:rPr lang="en-US" altLang="en-US" sz="2200" dirty="0" smtClean="0">
                <a:solidFill>
                  <a:schemeClr val="tx1"/>
                </a:solidFill>
              </a:rPr>
              <a:t>Bean Configuration File and its content</a:t>
            </a:r>
          </a:p>
          <a:p>
            <a:pPr lvl="1" eaLnBrk="1" hangingPunct="1"/>
            <a:r>
              <a:rPr lang="en-US" altLang="en-US" sz="2200" dirty="0" smtClean="0">
                <a:solidFill>
                  <a:schemeClr val="tx1"/>
                </a:solidFill>
              </a:rPr>
              <a:t>Inversion of Control methodologies</a:t>
            </a:r>
          </a:p>
          <a:p>
            <a:pPr lvl="2"/>
            <a:r>
              <a:rPr lang="en-US" altLang="en-US" sz="2200" dirty="0" smtClean="0">
                <a:solidFill>
                  <a:schemeClr val="tx1"/>
                </a:solidFill>
              </a:rPr>
              <a:t>Setter Injection</a:t>
            </a:r>
          </a:p>
          <a:p>
            <a:pPr lvl="2"/>
            <a:r>
              <a:rPr lang="en-US" altLang="en-US" sz="2200" dirty="0" smtClean="0">
                <a:solidFill>
                  <a:schemeClr val="tx1"/>
                </a:solidFill>
              </a:rPr>
              <a:t>Constructor Injection</a:t>
            </a:r>
          </a:p>
          <a:p>
            <a:pPr marL="457200" lvl="1" indent="0" eaLnBrk="1" hangingPunct="1">
              <a:buNone/>
            </a:pPr>
            <a:endParaRPr lang="en-US" altLang="en-US" sz="2200" dirty="0" smtClean="0">
              <a:solidFill>
                <a:schemeClr val="tx1"/>
              </a:solidFill>
            </a:endParaRP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smtClean="0">
                <a:solidFill>
                  <a:schemeClr val="tx1"/>
                </a:solidFill>
              </a:rPr>
              <a:t>Objectives</a:t>
            </a:r>
          </a:p>
        </p:txBody>
      </p:sp>
    </p:spTree>
    <p:extLst>
      <p:ext uri="{BB962C8B-B14F-4D97-AF65-F5344CB8AC3E}">
        <p14:creationId xmlns:p14="http://schemas.microsoft.com/office/powerpoint/2010/main" val="2879635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pPr eaLnBrk="1" hangingPunct="1"/>
            <a:r>
              <a:rPr lang="en-US" altLang="en-US" dirty="0" smtClean="0"/>
              <a:t>Core Spring</a:t>
            </a:r>
          </a:p>
        </p:txBody>
      </p:sp>
      <p:sp>
        <p:nvSpPr>
          <p:cNvPr id="62467" name="Rectangle 3"/>
          <p:cNvSpPr>
            <a:spLocks noGrp="1"/>
          </p:cNvSpPr>
          <p:nvPr>
            <p:ph type="body" idx="1"/>
          </p:nvPr>
        </p:nvSpPr>
        <p:spPr>
          <a:xfrm>
            <a:off x="457200" y="1371600"/>
            <a:ext cx="8229600" cy="5257800"/>
          </a:xfrm>
        </p:spPr>
        <p:txBody>
          <a:bodyPr/>
          <a:lstStyle/>
          <a:p>
            <a:pPr eaLnBrk="1" hangingPunct="1"/>
            <a:r>
              <a:rPr lang="en-US" altLang="en-US" dirty="0" smtClean="0"/>
              <a:t>The Core Spring can be thought of a </a:t>
            </a:r>
            <a:r>
              <a:rPr lang="en-US" altLang="en-US" b="1" i="1" dirty="0" smtClean="0"/>
              <a:t>Framework</a:t>
            </a:r>
            <a:r>
              <a:rPr lang="en-US" altLang="en-US" dirty="0" smtClean="0"/>
              <a:t> and a </a:t>
            </a:r>
            <a:r>
              <a:rPr lang="en-US" altLang="en-US" b="1" i="1" dirty="0" smtClean="0"/>
              <a:t>Container</a:t>
            </a:r>
            <a:r>
              <a:rPr lang="en-US" altLang="en-US" dirty="0"/>
              <a:t> </a:t>
            </a:r>
            <a:r>
              <a:rPr lang="en-US" altLang="en-US" dirty="0" smtClean="0"/>
              <a:t>for managing </a:t>
            </a:r>
            <a:r>
              <a:rPr lang="en-US" altLang="en-US" b="1" i="1" dirty="0" smtClean="0"/>
              <a:t>Business Objects</a:t>
            </a:r>
            <a:r>
              <a:rPr lang="en-US" altLang="en-US" dirty="0" smtClean="0"/>
              <a:t> and their relationship. </a:t>
            </a:r>
          </a:p>
          <a:p>
            <a:pPr eaLnBrk="1" hangingPunct="1"/>
            <a:endParaRPr lang="en-US" altLang="en-US" dirty="0" smtClean="0"/>
          </a:p>
          <a:p>
            <a:pPr eaLnBrk="1" hangingPunct="1"/>
            <a:r>
              <a:rPr lang="en-US" altLang="en-US" dirty="0" smtClean="0"/>
              <a:t>The Beauty of the Framework is that, in most of the times we don't need to depend on Spring specific Classes and Interfaces. </a:t>
            </a:r>
          </a:p>
          <a:p>
            <a:pPr lvl="1" eaLnBrk="1" hangingPunct="1"/>
            <a:r>
              <a:rPr lang="en-US" altLang="en-US" sz="1800" dirty="0" smtClean="0"/>
              <a:t>This is unlike other Frameworks, where they will force the Client Applications to depend on their propriety Implementations </a:t>
            </a:r>
          </a:p>
          <a:p>
            <a:pPr eaLnBrk="1" hangingPunct="1"/>
            <a:endParaRPr lang="en-US" altLang="en-US" dirty="0" smtClean="0"/>
          </a:p>
          <a:p>
            <a:pPr eaLnBrk="1" hangingPunct="1"/>
            <a:r>
              <a:rPr lang="en-US" altLang="en-US" dirty="0" smtClean="0"/>
              <a:t>Business Components  in Spring are </a:t>
            </a:r>
            <a:r>
              <a:rPr lang="en-US" altLang="en-US" b="1" i="1" dirty="0" smtClean="0"/>
              <a:t>POJO</a:t>
            </a:r>
            <a:r>
              <a:rPr lang="en-US" altLang="en-US" dirty="0" smtClean="0"/>
              <a:t> (Plain Old Java Object) or </a:t>
            </a:r>
            <a:r>
              <a:rPr lang="en-US" altLang="en-US" b="1" i="1" dirty="0" smtClean="0"/>
              <a:t>POJI</a:t>
            </a:r>
            <a:r>
              <a:rPr lang="en-US" altLang="en-US" dirty="0" smtClean="0"/>
              <a:t> (Plain Old Java Interface)</a:t>
            </a:r>
          </a:p>
          <a:p>
            <a:pPr eaLnBrk="1" hangingPunct="1"/>
            <a:endParaRPr lang="en-US" altLang="en-US" dirty="0" smtClean="0"/>
          </a:p>
        </p:txBody>
      </p:sp>
    </p:spTree>
    <p:extLst>
      <p:ext uri="{BB962C8B-B14F-4D97-AF65-F5344CB8AC3E}">
        <p14:creationId xmlns:p14="http://schemas.microsoft.com/office/powerpoint/2010/main" val="1158016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a:lstStyle/>
          <a:p>
            <a:pPr eaLnBrk="1" hangingPunct="1"/>
            <a:r>
              <a:rPr lang="en-US" altLang="en-US" dirty="0" err="1" smtClean="0"/>
              <a:t>BeanFactory</a:t>
            </a:r>
            <a:r>
              <a:rPr lang="en-US" altLang="en-US" dirty="0" smtClean="0"/>
              <a:t> Vs </a:t>
            </a:r>
            <a:r>
              <a:rPr lang="en-US" altLang="en-US" dirty="0" err="1" smtClean="0"/>
              <a:t>ApplicationContext</a:t>
            </a:r>
            <a:endParaRPr lang="en-US" altLang="en-US" dirty="0" smtClean="0"/>
          </a:p>
        </p:txBody>
      </p:sp>
      <p:sp>
        <p:nvSpPr>
          <p:cNvPr id="63491" name="Rectangle 3"/>
          <p:cNvSpPr>
            <a:spLocks noGrp="1"/>
          </p:cNvSpPr>
          <p:nvPr>
            <p:ph type="body" idx="1"/>
          </p:nvPr>
        </p:nvSpPr>
        <p:spPr/>
        <p:txBody>
          <a:bodyPr>
            <a:normAutofit lnSpcReduction="10000"/>
          </a:bodyPr>
          <a:lstStyle/>
          <a:p>
            <a:pPr eaLnBrk="1" hangingPunct="1"/>
            <a:r>
              <a:rPr lang="en-US" altLang="en-US" dirty="0" smtClean="0"/>
              <a:t>There are two ways in which clients can use the functionality of the Spring Framework:</a:t>
            </a:r>
          </a:p>
          <a:p>
            <a:pPr lvl="1" eaLnBrk="1" hangingPunct="1"/>
            <a:r>
              <a:rPr lang="en-US" altLang="en-US" sz="1800" dirty="0" smtClean="0">
                <a:solidFill>
                  <a:srgbClr val="C00000"/>
                </a:solidFill>
              </a:rPr>
              <a:t> </a:t>
            </a:r>
            <a:r>
              <a:rPr lang="en-US" altLang="en-US" sz="1800" b="1" dirty="0" err="1" smtClean="0">
                <a:solidFill>
                  <a:srgbClr val="C00000"/>
                </a:solidFill>
              </a:rPr>
              <a:t>BeanFactory</a:t>
            </a:r>
            <a:r>
              <a:rPr lang="en-US" altLang="en-US" sz="1800" dirty="0" smtClean="0">
                <a:solidFill>
                  <a:srgbClr val="C00000"/>
                </a:solidFill>
              </a:rPr>
              <a:t> </a:t>
            </a:r>
          </a:p>
          <a:p>
            <a:pPr lvl="1" eaLnBrk="1" hangingPunct="1"/>
            <a:r>
              <a:rPr lang="en-US" altLang="en-US" sz="1800" dirty="0" smtClean="0">
                <a:solidFill>
                  <a:srgbClr val="C00000"/>
                </a:solidFill>
              </a:rPr>
              <a:t> </a:t>
            </a:r>
            <a:r>
              <a:rPr lang="en-US" altLang="en-US" sz="1800" b="1" dirty="0" err="1" smtClean="0">
                <a:solidFill>
                  <a:srgbClr val="C00000"/>
                </a:solidFill>
              </a:rPr>
              <a:t>ApplicationContext</a:t>
            </a:r>
            <a:endParaRPr lang="en-US" altLang="en-US" sz="1800" dirty="0" smtClean="0">
              <a:solidFill>
                <a:srgbClr val="C00000"/>
              </a:solidFill>
            </a:endParaRPr>
          </a:p>
          <a:p>
            <a:pPr eaLnBrk="1" hangingPunct="1"/>
            <a:endParaRPr lang="en-US" altLang="en-US" dirty="0" smtClean="0"/>
          </a:p>
          <a:p>
            <a:pPr eaLnBrk="1" hangingPunct="1"/>
            <a:r>
              <a:rPr lang="en-US" altLang="en-US" dirty="0" smtClean="0"/>
              <a:t>Two of the most fundamental and important packages in Spring are:</a:t>
            </a:r>
          </a:p>
          <a:p>
            <a:pPr lvl="1" eaLnBrk="1" hangingPunct="1"/>
            <a:r>
              <a:rPr lang="en-US" altLang="en-US" sz="1800" b="1" dirty="0" err="1" smtClean="0"/>
              <a:t>org.springframework.beans</a:t>
            </a:r>
            <a:r>
              <a:rPr lang="en-US" altLang="en-US" sz="1800" dirty="0" smtClean="0"/>
              <a:t> </a:t>
            </a:r>
          </a:p>
          <a:p>
            <a:pPr lvl="1" eaLnBrk="1" hangingPunct="1"/>
            <a:r>
              <a:rPr lang="en-US" altLang="en-US" sz="1800" b="1" dirty="0" err="1" smtClean="0"/>
              <a:t>org.springframework.context</a:t>
            </a:r>
            <a:endParaRPr lang="en-US" altLang="en-US" sz="1800" b="1" dirty="0" smtClean="0"/>
          </a:p>
          <a:p>
            <a:pPr lvl="1" eaLnBrk="1" hangingPunct="1">
              <a:buFont typeface="Arial" charset="0"/>
              <a:buNone/>
            </a:pPr>
            <a:endParaRPr lang="en-US" altLang="en-US" sz="1800" dirty="0" smtClean="0"/>
          </a:p>
          <a:p>
            <a:pPr eaLnBrk="1" hangingPunct="1"/>
            <a:r>
              <a:rPr lang="en-US" altLang="en-US" dirty="0" smtClean="0"/>
              <a:t>Code in these packages provides the basis for Spring's </a:t>
            </a:r>
            <a:r>
              <a:rPr lang="en-US" altLang="en-US" i="1" dirty="0" smtClean="0"/>
              <a:t>Inversion of Control –</a:t>
            </a:r>
            <a:r>
              <a:rPr lang="en-US" altLang="en-US" dirty="0" smtClean="0"/>
              <a:t> </a:t>
            </a:r>
            <a:r>
              <a:rPr lang="en-US" altLang="en-US" b="1" dirty="0" smtClean="0"/>
              <a:t>IOC </a:t>
            </a:r>
            <a:r>
              <a:rPr lang="en-US" altLang="en-US" dirty="0" smtClean="0"/>
              <a:t>(alternately called </a:t>
            </a:r>
            <a:r>
              <a:rPr lang="en-US" altLang="en-US" b="1" i="1" dirty="0" smtClean="0">
                <a:solidFill>
                  <a:srgbClr val="C00000"/>
                </a:solidFill>
              </a:rPr>
              <a:t>Dependency Injection</a:t>
            </a:r>
            <a:r>
              <a:rPr lang="en-US" altLang="en-US" dirty="0" smtClean="0"/>
              <a:t>) features.</a:t>
            </a:r>
          </a:p>
          <a:p>
            <a:pPr eaLnBrk="1" hangingPunct="1">
              <a:buFont typeface="Arial" charset="0"/>
              <a:buNone/>
            </a:pPr>
            <a:endParaRPr lang="en-US" altLang="en-US" dirty="0" smtClean="0"/>
          </a:p>
          <a:p>
            <a:pPr eaLnBrk="1" hangingPunct="1"/>
            <a:r>
              <a:rPr lang="en-US" altLang="en-US" dirty="0" smtClean="0"/>
              <a:t>The </a:t>
            </a:r>
            <a:r>
              <a:rPr lang="en-US" altLang="en-US" b="1" dirty="0" err="1" smtClean="0">
                <a:solidFill>
                  <a:srgbClr val="C00000"/>
                </a:solidFill>
              </a:rPr>
              <a:t>BeanFactory</a:t>
            </a:r>
            <a:r>
              <a:rPr lang="en-US" altLang="en-US" dirty="0" smtClean="0"/>
              <a:t> provides an advanced configuration mechanism - capable of managing beans (objects) of any nature, using potentially any kind of storage facility. </a:t>
            </a:r>
          </a:p>
          <a:p>
            <a:pPr eaLnBrk="1" hangingPunct="1">
              <a:buFont typeface="Arial" charset="0"/>
              <a:buNone/>
            </a:pPr>
            <a:endParaRPr lang="en-US" altLang="en-US" dirty="0" smtClean="0"/>
          </a:p>
        </p:txBody>
      </p:sp>
    </p:spTree>
    <p:extLst>
      <p:ext uri="{BB962C8B-B14F-4D97-AF65-F5344CB8AC3E}">
        <p14:creationId xmlns:p14="http://schemas.microsoft.com/office/powerpoint/2010/main" val="2975908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pPr eaLnBrk="1" hangingPunct="1"/>
            <a:r>
              <a:rPr lang="en-US" altLang="en-US" dirty="0" err="1" smtClean="0"/>
              <a:t>BeanFactory</a:t>
            </a:r>
            <a:r>
              <a:rPr lang="en-US" altLang="en-US" dirty="0" smtClean="0"/>
              <a:t> Vs </a:t>
            </a:r>
            <a:r>
              <a:rPr lang="en-US" altLang="en-US" dirty="0" err="1" smtClean="0"/>
              <a:t>ApplicationContext</a:t>
            </a:r>
            <a:endParaRPr lang="en-US" altLang="en-US" dirty="0" smtClean="0"/>
          </a:p>
        </p:txBody>
      </p:sp>
      <p:sp>
        <p:nvSpPr>
          <p:cNvPr id="64515" name="Rectangle 3"/>
          <p:cNvSpPr>
            <a:spLocks noGrp="1"/>
          </p:cNvSpPr>
          <p:nvPr>
            <p:ph type="body" idx="1"/>
          </p:nvPr>
        </p:nvSpPr>
        <p:spPr/>
        <p:txBody>
          <a:bodyPr/>
          <a:lstStyle/>
          <a:p>
            <a:pPr eaLnBrk="1" hangingPunct="1"/>
            <a:r>
              <a:rPr lang="en-US" altLang="en-US" dirty="0" smtClean="0"/>
              <a:t>The </a:t>
            </a:r>
            <a:r>
              <a:rPr lang="en-US" altLang="en-US" b="1" dirty="0" err="1" smtClean="0">
                <a:solidFill>
                  <a:srgbClr val="C00000"/>
                </a:solidFill>
              </a:rPr>
              <a:t>ApplicationContext</a:t>
            </a:r>
            <a:r>
              <a:rPr lang="en-US" altLang="en-US" dirty="0" smtClean="0"/>
              <a:t> builds on top of the </a:t>
            </a:r>
            <a:r>
              <a:rPr lang="en-US" altLang="en-US" b="1" dirty="0" err="1" smtClean="0"/>
              <a:t>BeanFactory</a:t>
            </a:r>
            <a:r>
              <a:rPr lang="en-US" altLang="en-US" b="1" dirty="0" smtClean="0"/>
              <a:t> </a:t>
            </a:r>
            <a:r>
              <a:rPr lang="en-US" altLang="en-US" dirty="0" smtClean="0"/>
              <a:t>and adds other functionality such as : </a:t>
            </a:r>
          </a:p>
          <a:p>
            <a:pPr lvl="1" eaLnBrk="1" hangingPunct="1"/>
            <a:r>
              <a:rPr lang="en-US" altLang="en-US" sz="1800" dirty="0" smtClean="0"/>
              <a:t>easier integration with Springs AOP features</a:t>
            </a:r>
          </a:p>
          <a:p>
            <a:pPr lvl="1" eaLnBrk="1" hangingPunct="1"/>
            <a:r>
              <a:rPr lang="en-US" altLang="en-US" sz="1800" dirty="0" smtClean="0"/>
              <a:t>message resource handling (for use in internationalization)</a:t>
            </a:r>
          </a:p>
          <a:p>
            <a:pPr lvl="1" eaLnBrk="1" hangingPunct="1"/>
            <a:r>
              <a:rPr lang="en-US" altLang="en-US" sz="1800" dirty="0" smtClean="0"/>
              <a:t>event propagation </a:t>
            </a:r>
          </a:p>
          <a:p>
            <a:pPr lvl="1" eaLnBrk="1" hangingPunct="1"/>
            <a:r>
              <a:rPr lang="en-US" altLang="en-US" sz="1800" dirty="0" smtClean="0"/>
              <a:t>declarative mechanisms to create the </a:t>
            </a:r>
            <a:r>
              <a:rPr lang="en-US" altLang="en-US" sz="1800" dirty="0" err="1" smtClean="0"/>
              <a:t>ApplicationContext</a:t>
            </a:r>
            <a:r>
              <a:rPr lang="en-US" altLang="en-US" sz="1800" dirty="0" smtClean="0"/>
              <a:t> </a:t>
            </a:r>
          </a:p>
          <a:p>
            <a:pPr lvl="1" eaLnBrk="1" hangingPunct="1"/>
            <a:r>
              <a:rPr lang="en-US" altLang="en-US" sz="1800" dirty="0" smtClean="0"/>
              <a:t>application-layer specific contexts such as the </a:t>
            </a:r>
            <a:r>
              <a:rPr lang="en-US" altLang="en-US" sz="1800" dirty="0" err="1" smtClean="0"/>
              <a:t>WebApplicationContext</a:t>
            </a:r>
            <a:endParaRPr lang="en-US" altLang="en-US" sz="1800" dirty="0" smtClean="0"/>
          </a:p>
          <a:p>
            <a:pPr eaLnBrk="1" hangingPunct="1"/>
            <a:endParaRPr lang="en-US" altLang="en-US" dirty="0" smtClean="0"/>
          </a:p>
          <a:p>
            <a:pPr eaLnBrk="1" hangingPunct="1"/>
            <a:r>
              <a:rPr lang="en-US" altLang="en-US" dirty="0" smtClean="0"/>
              <a:t>In short, </a:t>
            </a:r>
          </a:p>
          <a:p>
            <a:pPr lvl="1" eaLnBrk="1" hangingPunct="1"/>
            <a:r>
              <a:rPr lang="en-US" altLang="en-US" sz="1800" dirty="0" smtClean="0"/>
              <a:t>the </a:t>
            </a:r>
            <a:r>
              <a:rPr lang="en-US" altLang="en-US" sz="1800" dirty="0" err="1" smtClean="0"/>
              <a:t>BeanFactory</a:t>
            </a:r>
            <a:r>
              <a:rPr lang="en-US" altLang="en-US" sz="1800" dirty="0" smtClean="0"/>
              <a:t> provides the configuration framework and basic functionality</a:t>
            </a:r>
          </a:p>
          <a:p>
            <a:pPr lvl="1" eaLnBrk="1" hangingPunct="1"/>
            <a:r>
              <a:rPr lang="en-US" altLang="en-US" sz="1800" dirty="0" smtClean="0"/>
              <a:t>the </a:t>
            </a:r>
            <a:r>
              <a:rPr lang="en-US" altLang="en-US" sz="1800" dirty="0" err="1" smtClean="0"/>
              <a:t>ApplicationContext</a:t>
            </a:r>
            <a:r>
              <a:rPr lang="en-US" altLang="en-US" sz="1800" dirty="0" smtClean="0"/>
              <a:t> adds enhanced capabilities to it, some of them perhaps more J2EE and enterprise-centric. </a:t>
            </a:r>
          </a:p>
          <a:p>
            <a:pPr eaLnBrk="1" hangingPunct="1">
              <a:buFont typeface="Arial" charset="0"/>
              <a:buNone/>
            </a:pPr>
            <a:endParaRPr lang="en-US" altLang="en-US" dirty="0" smtClean="0"/>
          </a:p>
        </p:txBody>
      </p:sp>
    </p:spTree>
    <p:extLst>
      <p:ext uri="{BB962C8B-B14F-4D97-AF65-F5344CB8AC3E}">
        <p14:creationId xmlns:p14="http://schemas.microsoft.com/office/powerpoint/2010/main" val="2962973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pPr eaLnBrk="1" hangingPunct="1"/>
            <a:r>
              <a:rPr lang="en-US" altLang="en-US" dirty="0" smtClean="0"/>
              <a:t>Spring Core API</a:t>
            </a:r>
          </a:p>
        </p:txBody>
      </p:sp>
      <p:sp>
        <p:nvSpPr>
          <p:cNvPr id="65539" name="Rectangle 3"/>
          <p:cNvSpPr>
            <a:spLocks noGrp="1"/>
          </p:cNvSpPr>
          <p:nvPr>
            <p:ph type="body" idx="1"/>
          </p:nvPr>
        </p:nvSpPr>
        <p:spPr/>
        <p:txBody>
          <a:bodyPr/>
          <a:lstStyle/>
          <a:p>
            <a:pPr eaLnBrk="1" hangingPunct="1"/>
            <a:r>
              <a:rPr lang="en-US" altLang="en-US" dirty="0" smtClean="0"/>
              <a:t>The </a:t>
            </a:r>
            <a:r>
              <a:rPr lang="en-US" altLang="en-US" b="1" i="1" dirty="0" smtClean="0"/>
              <a:t>Core API</a:t>
            </a:r>
            <a:r>
              <a:rPr lang="en-US" altLang="en-US" dirty="0" smtClean="0"/>
              <a:t> in Spring is very limited and it generally involves in:</a:t>
            </a:r>
          </a:p>
          <a:p>
            <a:pPr lvl="1" eaLnBrk="1" hangingPunct="1"/>
            <a:r>
              <a:rPr lang="en-US" altLang="en-US" sz="1800" dirty="0" smtClean="0"/>
              <a:t> </a:t>
            </a:r>
            <a:r>
              <a:rPr lang="en-US" altLang="en-US" sz="1800" b="1" i="1" dirty="0" smtClean="0"/>
              <a:t>Configuring</a:t>
            </a:r>
            <a:endParaRPr lang="en-US" altLang="en-US" sz="1800" dirty="0" smtClean="0"/>
          </a:p>
          <a:p>
            <a:pPr lvl="1" eaLnBrk="1" hangingPunct="1"/>
            <a:r>
              <a:rPr lang="en-US" altLang="en-US" sz="1800" b="1" i="1" dirty="0" smtClean="0"/>
              <a:t>Creating</a:t>
            </a:r>
            <a:r>
              <a:rPr lang="en-US" altLang="en-US" sz="1800" dirty="0" smtClean="0"/>
              <a:t> </a:t>
            </a:r>
          </a:p>
          <a:p>
            <a:pPr lvl="1" eaLnBrk="1" hangingPunct="1"/>
            <a:r>
              <a:rPr lang="en-US" altLang="en-US" sz="1800" dirty="0" smtClean="0"/>
              <a:t>and </a:t>
            </a:r>
            <a:r>
              <a:rPr lang="en-US" altLang="en-US" sz="1800" b="1" i="1" dirty="0" smtClean="0"/>
              <a:t>Making Associations</a:t>
            </a:r>
            <a:r>
              <a:rPr lang="en-US" altLang="en-US" sz="1800" dirty="0" smtClean="0"/>
              <a:t> </a:t>
            </a:r>
          </a:p>
          <a:p>
            <a:pPr eaLnBrk="1" hangingPunct="1">
              <a:buFont typeface="Arial" charset="0"/>
              <a:buNone/>
            </a:pPr>
            <a:r>
              <a:rPr lang="en-US" altLang="en-US" dirty="0" smtClean="0"/>
              <a:t>    between various </a:t>
            </a:r>
            <a:r>
              <a:rPr lang="en-US" altLang="en-US" b="1" i="1" dirty="0" smtClean="0"/>
              <a:t>Business Components</a:t>
            </a:r>
            <a:r>
              <a:rPr lang="en-US" altLang="en-US" dirty="0" smtClean="0"/>
              <a:t>. </a:t>
            </a:r>
          </a:p>
          <a:p>
            <a:pPr eaLnBrk="1" hangingPunct="1">
              <a:buFont typeface="Arial" charset="0"/>
              <a:buNone/>
            </a:pPr>
            <a:endParaRPr lang="en-US" altLang="en-US" dirty="0" smtClean="0"/>
          </a:p>
          <a:p>
            <a:pPr eaLnBrk="1" hangingPunct="1"/>
            <a:r>
              <a:rPr lang="en-US" altLang="en-US" dirty="0" smtClean="0"/>
              <a:t>Spring refers to these Business Components as </a:t>
            </a:r>
            <a:r>
              <a:rPr lang="en-US" altLang="en-US" b="1" i="1" dirty="0" smtClean="0">
                <a:solidFill>
                  <a:srgbClr val="C00000"/>
                </a:solidFill>
              </a:rPr>
              <a:t>Beans</a:t>
            </a:r>
            <a:r>
              <a:rPr lang="en-US" altLang="en-US" dirty="0" smtClean="0"/>
              <a:t>. </a:t>
            </a:r>
          </a:p>
          <a:p>
            <a:pPr eaLnBrk="1" hangingPunct="1"/>
            <a:endParaRPr lang="en-US" altLang="en-US" dirty="0" smtClean="0"/>
          </a:p>
          <a:p>
            <a:pPr eaLnBrk="1" hangingPunct="1"/>
            <a:r>
              <a:rPr lang="en-US" altLang="en-US" dirty="0" smtClean="0"/>
              <a:t>The following are the Core Classes or the Interfaces that are available in the Spring for achieving the goal. </a:t>
            </a:r>
          </a:p>
          <a:p>
            <a:pPr lvl="1" eaLnBrk="1" hangingPunct="1"/>
            <a:r>
              <a:rPr lang="en-US" altLang="en-US" sz="1800" b="1" dirty="0" smtClean="0">
                <a:solidFill>
                  <a:srgbClr val="C00000"/>
                </a:solidFill>
              </a:rPr>
              <a:t>Resource </a:t>
            </a:r>
          </a:p>
          <a:p>
            <a:pPr lvl="1" eaLnBrk="1" hangingPunct="1"/>
            <a:r>
              <a:rPr lang="en-US" altLang="en-US" sz="1800" b="1" dirty="0" err="1" smtClean="0">
                <a:solidFill>
                  <a:srgbClr val="C00000"/>
                </a:solidFill>
              </a:rPr>
              <a:t>BeanFactory</a:t>
            </a:r>
            <a:r>
              <a:rPr lang="en-US" altLang="en-US" sz="1800" b="1" dirty="0" smtClean="0">
                <a:solidFill>
                  <a:srgbClr val="C00000"/>
                </a:solidFill>
              </a:rPr>
              <a:t> </a:t>
            </a:r>
          </a:p>
          <a:p>
            <a:pPr lvl="1" eaLnBrk="1" hangingPunct="1"/>
            <a:endParaRPr lang="en-US" altLang="en-US" sz="1800" dirty="0" smtClean="0"/>
          </a:p>
        </p:txBody>
      </p:sp>
    </p:spTree>
    <p:extLst>
      <p:ext uri="{BB962C8B-B14F-4D97-AF65-F5344CB8AC3E}">
        <p14:creationId xmlns:p14="http://schemas.microsoft.com/office/powerpoint/2010/main" val="3668115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1005339" y="1335269"/>
            <a:ext cx="7010400" cy="652462"/>
          </a:xfrm>
        </p:spPr>
        <p:txBody>
          <a:bodyPr/>
          <a:lstStyle/>
          <a:p>
            <a:r>
              <a:rPr lang="en-US" dirty="0" smtClean="0">
                <a:solidFill>
                  <a:schemeClr val="tx1"/>
                </a:solidFill>
                <a:latin typeface="+mj-lt"/>
              </a:rPr>
              <a:t>Introduction to Spring</a:t>
            </a:r>
            <a:endParaRPr lang="en-IN" dirty="0">
              <a:latin typeface="+mj-lt"/>
            </a:endParaRPr>
          </a:p>
        </p:txBody>
      </p:sp>
      <p:sp>
        <p:nvSpPr>
          <p:cNvPr id="15" name="Text Placeholder 14"/>
          <p:cNvSpPr>
            <a:spLocks noGrp="1"/>
          </p:cNvSpPr>
          <p:nvPr>
            <p:ph type="body" sz="quarter" idx="11"/>
          </p:nvPr>
        </p:nvSpPr>
        <p:spPr>
          <a:xfrm>
            <a:off x="1005339" y="2398252"/>
            <a:ext cx="7010400" cy="652464"/>
          </a:xfrm>
        </p:spPr>
        <p:txBody>
          <a:bodyPr>
            <a:normAutofit/>
          </a:bodyPr>
          <a:lstStyle/>
          <a:p>
            <a:r>
              <a:rPr lang="en-US" dirty="0" smtClean="0">
                <a:solidFill>
                  <a:schemeClr val="tx1"/>
                </a:solidFill>
                <a:latin typeface="+mj-lt"/>
              </a:rPr>
              <a:t>Spring Basics and Inversion of Control</a:t>
            </a:r>
          </a:p>
          <a:p>
            <a:endParaRPr lang="en-IN" dirty="0">
              <a:latin typeface="+mj-lt"/>
            </a:endParaRPr>
          </a:p>
        </p:txBody>
      </p:sp>
      <p:sp>
        <p:nvSpPr>
          <p:cNvPr id="19" name="Title 18"/>
          <p:cNvSpPr>
            <a:spLocks noGrp="1"/>
          </p:cNvSpPr>
          <p:nvPr>
            <p:ph type="ctrTitle"/>
          </p:nvPr>
        </p:nvSpPr>
        <p:spPr>
          <a:xfrm>
            <a:off x="121920" y="145522"/>
            <a:ext cx="8528231" cy="554400"/>
          </a:xfrm>
        </p:spPr>
        <p:txBody>
          <a:bodyPr/>
          <a:lstStyle/>
          <a:p>
            <a:r>
              <a:rPr lang="en-IN" dirty="0" smtClean="0"/>
              <a:t>Agenda</a:t>
            </a:r>
            <a:endParaRPr lang="en-IN" dirty="0"/>
          </a:p>
        </p:txBody>
      </p:sp>
      <p:sp>
        <p:nvSpPr>
          <p:cNvPr id="8" name="Rectangle 7"/>
          <p:cNvSpPr/>
          <p:nvPr/>
        </p:nvSpPr>
        <p:spPr>
          <a:xfrm>
            <a:off x="458833" y="2259723"/>
            <a:ext cx="317512" cy="82549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9" name="Rectangle 8"/>
          <p:cNvSpPr/>
          <p:nvPr/>
        </p:nvSpPr>
        <p:spPr>
          <a:xfrm>
            <a:off x="461695" y="239825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latin typeface="+mj-lt"/>
              </a:rPr>
              <a:t>2</a:t>
            </a:r>
          </a:p>
        </p:txBody>
      </p:sp>
      <p:sp>
        <p:nvSpPr>
          <p:cNvPr id="12" name="Rectangle 11"/>
          <p:cNvSpPr/>
          <p:nvPr/>
        </p:nvSpPr>
        <p:spPr>
          <a:xfrm>
            <a:off x="458833" y="1124747"/>
            <a:ext cx="317512"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3" name="Rectangle 12"/>
          <p:cNvSpPr/>
          <p:nvPr/>
        </p:nvSpPr>
        <p:spPr>
          <a:xfrm>
            <a:off x="461695" y="143533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2000" b="1" dirty="0" smtClean="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latin typeface="+mj-lt"/>
              </a:rPr>
              <a:t>1</a:t>
            </a:r>
            <a:endPar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latin typeface="+mj-lt"/>
            </a:endParaRPr>
          </a:p>
        </p:txBody>
      </p:sp>
      <p:sp>
        <p:nvSpPr>
          <p:cNvPr id="10" name="Text Placeholder 14"/>
          <p:cNvSpPr>
            <a:spLocks noGrp="1"/>
          </p:cNvSpPr>
          <p:nvPr>
            <p:ph type="body" sz="quarter" idx="11"/>
          </p:nvPr>
        </p:nvSpPr>
        <p:spPr>
          <a:xfrm>
            <a:off x="1005339" y="3411146"/>
            <a:ext cx="7010400" cy="652462"/>
          </a:xfrm>
        </p:spPr>
        <p:txBody>
          <a:bodyPr>
            <a:normAutofit/>
          </a:bodyPr>
          <a:lstStyle/>
          <a:p>
            <a:r>
              <a:rPr lang="en-US" dirty="0" smtClean="0">
                <a:solidFill>
                  <a:schemeClr val="tx1"/>
                </a:solidFill>
                <a:latin typeface="+mj-lt"/>
              </a:rPr>
              <a:t>Spring AOP</a:t>
            </a:r>
            <a:endParaRPr lang="en-IN" dirty="0">
              <a:latin typeface="+mj-lt"/>
            </a:endParaRPr>
          </a:p>
        </p:txBody>
      </p:sp>
      <p:sp>
        <p:nvSpPr>
          <p:cNvPr id="11" name="Rectangle 10"/>
          <p:cNvSpPr/>
          <p:nvPr/>
        </p:nvSpPr>
        <p:spPr>
          <a:xfrm>
            <a:off x="458833" y="3290744"/>
            <a:ext cx="317512" cy="82549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rPr>
              <a:t>3</a:t>
            </a:r>
            <a:endParaRPr lang="en-US" b="1"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pPr eaLnBrk="1" hangingPunct="1"/>
            <a:r>
              <a:rPr lang="en-US" altLang="en-US" smtClean="0"/>
              <a:t>Resource</a:t>
            </a:r>
          </a:p>
        </p:txBody>
      </p:sp>
      <p:sp>
        <p:nvSpPr>
          <p:cNvPr id="66563" name="Rectangle 3"/>
          <p:cNvSpPr>
            <a:spLocks noGrp="1"/>
          </p:cNvSpPr>
          <p:nvPr>
            <p:ph type="body" idx="1"/>
          </p:nvPr>
        </p:nvSpPr>
        <p:spPr>
          <a:xfrm>
            <a:off x="457200" y="1295400"/>
            <a:ext cx="8229600" cy="4953000"/>
          </a:xfrm>
        </p:spPr>
        <p:txBody>
          <a:bodyPr>
            <a:normAutofit fontScale="92500"/>
          </a:bodyPr>
          <a:lstStyle/>
          <a:p>
            <a:pPr eaLnBrk="1" hangingPunct="1"/>
            <a:r>
              <a:rPr lang="en-US" altLang="en-US" sz="2200" dirty="0" smtClean="0"/>
              <a:t>Interface for a resource descriptor that abstracts from the actual type of underlying resource, such as a file or class path resource</a:t>
            </a:r>
          </a:p>
          <a:p>
            <a:pPr eaLnBrk="1" hangingPunct="1">
              <a:buFont typeface="Arial" charset="0"/>
              <a:buNone/>
            </a:pPr>
            <a:endParaRPr lang="en-US" altLang="en-US" sz="2200" dirty="0" smtClean="0"/>
          </a:p>
          <a:p>
            <a:pPr eaLnBrk="1" hangingPunct="1"/>
            <a:r>
              <a:rPr lang="en-US" altLang="en-US" sz="2200" dirty="0" smtClean="0"/>
              <a:t>Package : </a:t>
            </a:r>
            <a:r>
              <a:rPr lang="en-US" altLang="en-US" sz="2200" b="1" dirty="0" smtClean="0">
                <a:solidFill>
                  <a:srgbClr val="C00000"/>
                </a:solidFill>
              </a:rPr>
              <a:t>org.springframework.core.io </a:t>
            </a:r>
          </a:p>
          <a:p>
            <a:pPr eaLnBrk="1" hangingPunct="1"/>
            <a:endParaRPr lang="en-US" altLang="en-US" sz="2200" b="1" dirty="0" smtClean="0"/>
          </a:p>
          <a:p>
            <a:pPr eaLnBrk="1" hangingPunct="1"/>
            <a:r>
              <a:rPr lang="en-US" altLang="en-US" sz="2200" dirty="0" smtClean="0"/>
              <a:t>Various classes which provide concrete implementation of ‘</a:t>
            </a:r>
            <a:r>
              <a:rPr lang="en-US" altLang="en-US" sz="2200" dirty="0" err="1" smtClean="0"/>
              <a:t>Resource’are</a:t>
            </a:r>
            <a:r>
              <a:rPr lang="en-US" altLang="en-US" sz="2200" dirty="0" smtClean="0"/>
              <a:t>:</a:t>
            </a:r>
          </a:p>
          <a:p>
            <a:pPr lvl="1" eaLnBrk="1" hangingPunct="1"/>
            <a:r>
              <a:rPr lang="en-US" altLang="en-US" sz="2200" dirty="0" err="1" smtClean="0"/>
              <a:t>FileSystemResource</a:t>
            </a:r>
            <a:endParaRPr lang="en-US" altLang="en-US" sz="2200" dirty="0" smtClean="0"/>
          </a:p>
          <a:p>
            <a:pPr lvl="1" eaLnBrk="1" hangingPunct="1"/>
            <a:r>
              <a:rPr lang="en-US" altLang="en-US" sz="2200" dirty="0" smtClean="0"/>
              <a:t> </a:t>
            </a:r>
            <a:r>
              <a:rPr lang="en-US" altLang="en-US" sz="2200" dirty="0" err="1" smtClean="0"/>
              <a:t>ClassPathResource</a:t>
            </a:r>
            <a:endParaRPr lang="en-US" altLang="en-US" sz="2200" dirty="0" smtClean="0"/>
          </a:p>
          <a:p>
            <a:pPr lvl="1" eaLnBrk="1" hangingPunct="1"/>
            <a:r>
              <a:rPr lang="en-US" altLang="en-US" sz="2200" dirty="0" smtClean="0"/>
              <a:t> </a:t>
            </a:r>
            <a:r>
              <a:rPr lang="en-US" altLang="en-US" sz="2200" dirty="0" err="1" smtClean="0"/>
              <a:t>UrlResource</a:t>
            </a:r>
            <a:endParaRPr lang="en-US" altLang="en-US" sz="2200" dirty="0" smtClean="0"/>
          </a:p>
          <a:p>
            <a:pPr lvl="1" eaLnBrk="1" hangingPunct="1"/>
            <a:r>
              <a:rPr lang="en-US" altLang="en-US" sz="2200" dirty="0" err="1" smtClean="0"/>
              <a:t>ByteArrayResource</a:t>
            </a:r>
            <a:endParaRPr lang="en-US" altLang="en-US" sz="2200" dirty="0" smtClean="0"/>
          </a:p>
          <a:p>
            <a:pPr lvl="1" eaLnBrk="1" hangingPunct="1"/>
            <a:r>
              <a:rPr lang="en-US" altLang="en-US" sz="2200" dirty="0" err="1" smtClean="0"/>
              <a:t>InputStreamResource</a:t>
            </a:r>
            <a:endParaRPr lang="en-US" altLang="en-US" sz="2200" dirty="0" smtClean="0"/>
          </a:p>
          <a:p>
            <a:pPr lvl="1" eaLnBrk="1" hangingPunct="1"/>
            <a:r>
              <a:rPr lang="en-US" altLang="en-US" sz="2200" dirty="0" err="1" smtClean="0"/>
              <a:t>ServletContextResource</a:t>
            </a:r>
            <a:endParaRPr lang="en-US" altLang="en-US" sz="2200" dirty="0" smtClean="0"/>
          </a:p>
          <a:p>
            <a:pPr lvl="1" eaLnBrk="1" hangingPunct="1">
              <a:buFont typeface="Arial" charset="0"/>
              <a:buNone/>
            </a:pPr>
            <a:endParaRPr lang="en-US" altLang="en-US" sz="2200" dirty="0" smtClean="0"/>
          </a:p>
        </p:txBody>
      </p:sp>
    </p:spTree>
    <p:extLst>
      <p:ext uri="{BB962C8B-B14F-4D97-AF65-F5344CB8AC3E}">
        <p14:creationId xmlns:p14="http://schemas.microsoft.com/office/powerpoint/2010/main" val="175391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smtClean="0"/>
              <a:t>Resource – Sample Code</a:t>
            </a:r>
          </a:p>
        </p:txBody>
      </p:sp>
      <p:sp>
        <p:nvSpPr>
          <p:cNvPr id="67587" name="Content Placeholder 2"/>
          <p:cNvSpPr>
            <a:spLocks noGrp="1"/>
          </p:cNvSpPr>
          <p:nvPr>
            <p:ph idx="1"/>
          </p:nvPr>
        </p:nvSpPr>
        <p:spPr/>
        <p:txBody>
          <a:bodyPr/>
          <a:lstStyle/>
          <a:p>
            <a:pPr eaLnBrk="1" hangingPunct="1">
              <a:buFont typeface="Arial" charset="0"/>
              <a:buNone/>
            </a:pPr>
            <a:endParaRPr lang="en-US" altLang="en-US" sz="2200" dirty="0" smtClean="0"/>
          </a:p>
          <a:p>
            <a:pPr eaLnBrk="1" hangingPunct="1"/>
            <a:r>
              <a:rPr lang="en-US" altLang="en-US" sz="2200" u="sng" dirty="0" smtClean="0"/>
              <a:t>Example</a:t>
            </a:r>
          </a:p>
          <a:p>
            <a:pPr marL="0" indent="0" eaLnBrk="1" hangingPunct="1">
              <a:buNone/>
            </a:pPr>
            <a:r>
              <a:rPr lang="en-US" altLang="en-US" sz="2200" dirty="0" smtClean="0"/>
              <a:t>String </a:t>
            </a:r>
            <a:r>
              <a:rPr lang="en-US" altLang="en-US" sz="2200" dirty="0" err="1" smtClean="0"/>
              <a:t>xmlFile</a:t>
            </a:r>
            <a:r>
              <a:rPr lang="en-US" altLang="en-US" sz="2200" dirty="0" smtClean="0"/>
              <a:t> = "./resources/myXml.xml");</a:t>
            </a:r>
          </a:p>
          <a:p>
            <a:pPr>
              <a:buFont typeface="Arial" charset="0"/>
              <a:buNone/>
            </a:pPr>
            <a:r>
              <a:rPr lang="en-US" altLang="en-US" sz="2200" dirty="0" smtClean="0"/>
              <a:t>Resource </a:t>
            </a:r>
            <a:r>
              <a:rPr lang="en-US" altLang="en-US" sz="2200" dirty="0" err="1" smtClean="0"/>
              <a:t>xmlResource</a:t>
            </a:r>
            <a:r>
              <a:rPr lang="en-US" altLang="en-US" sz="2200" dirty="0"/>
              <a:t> </a:t>
            </a:r>
            <a:r>
              <a:rPr lang="en-US" altLang="en-US" sz="2200" dirty="0" smtClean="0"/>
              <a:t>=</a:t>
            </a:r>
            <a:r>
              <a:rPr lang="en-US" altLang="en-US" sz="2200" dirty="0"/>
              <a:t> </a:t>
            </a:r>
            <a:r>
              <a:rPr lang="en-US" altLang="en-US" sz="2200" dirty="0" smtClean="0"/>
              <a:t>new </a:t>
            </a:r>
            <a:r>
              <a:rPr lang="en-US" altLang="en-US" sz="2200" dirty="0" err="1" smtClean="0"/>
              <a:t>FileSystemResource</a:t>
            </a:r>
            <a:r>
              <a:rPr lang="en-US" altLang="en-US" sz="2200" dirty="0" smtClean="0"/>
              <a:t>(</a:t>
            </a:r>
            <a:r>
              <a:rPr lang="en-US" altLang="en-US" sz="2200" dirty="0" err="1" smtClean="0"/>
              <a:t>xmlFile</a:t>
            </a:r>
            <a:r>
              <a:rPr lang="en-US" altLang="en-US" sz="2200" dirty="0" smtClean="0"/>
              <a:t>); </a:t>
            </a:r>
          </a:p>
          <a:p>
            <a:pPr lvl="1" eaLnBrk="1" hangingPunct="1"/>
            <a:endParaRPr lang="en-US" altLang="en-US" sz="2400" dirty="0" smtClean="0"/>
          </a:p>
          <a:p>
            <a:endParaRPr lang="en-US" altLang="en-US" dirty="0" smtClean="0"/>
          </a:p>
        </p:txBody>
      </p:sp>
    </p:spTree>
    <p:extLst>
      <p:ext uri="{BB962C8B-B14F-4D97-AF65-F5344CB8AC3E}">
        <p14:creationId xmlns:p14="http://schemas.microsoft.com/office/powerpoint/2010/main" val="2524770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a:lstStyle/>
          <a:p>
            <a:pPr eaLnBrk="1" hangingPunct="1"/>
            <a:r>
              <a:rPr lang="en-US" altLang="en-US" dirty="0" smtClean="0"/>
              <a:t>Bean Factory</a:t>
            </a:r>
          </a:p>
        </p:txBody>
      </p:sp>
      <p:sp>
        <p:nvSpPr>
          <p:cNvPr id="68611" name="Rectangle 3"/>
          <p:cNvSpPr>
            <a:spLocks noGrp="1"/>
          </p:cNvSpPr>
          <p:nvPr>
            <p:ph type="body" idx="1"/>
          </p:nvPr>
        </p:nvSpPr>
        <p:spPr/>
        <p:txBody>
          <a:bodyPr/>
          <a:lstStyle/>
          <a:p>
            <a:pPr eaLnBrk="1" hangingPunct="1"/>
            <a:r>
              <a:rPr lang="en-US" altLang="en-US" dirty="0" smtClean="0"/>
              <a:t>The</a:t>
            </a:r>
            <a:r>
              <a:rPr lang="en-US" altLang="en-US" dirty="0" smtClean="0">
                <a:solidFill>
                  <a:srgbClr val="C00000"/>
                </a:solidFill>
              </a:rPr>
              <a:t> </a:t>
            </a:r>
            <a:r>
              <a:rPr lang="en-US" altLang="en-US" b="1" dirty="0" err="1" smtClean="0">
                <a:solidFill>
                  <a:srgbClr val="C00000"/>
                </a:solidFill>
              </a:rPr>
              <a:t>BeanFactory</a:t>
            </a:r>
            <a:r>
              <a:rPr lang="en-US" altLang="en-US" dirty="0" smtClean="0">
                <a:solidFill>
                  <a:srgbClr val="C00000"/>
                </a:solidFill>
              </a:rPr>
              <a:t> </a:t>
            </a:r>
            <a:r>
              <a:rPr lang="en-US" altLang="en-US" dirty="0" smtClean="0"/>
              <a:t>provides an advanced configuration mechanism capable of managing beans (objects) of any nature</a:t>
            </a:r>
          </a:p>
          <a:p>
            <a:pPr eaLnBrk="1" hangingPunct="1"/>
            <a:endParaRPr lang="en-US" altLang="en-US" dirty="0" smtClean="0"/>
          </a:p>
          <a:p>
            <a:pPr eaLnBrk="1" hangingPunct="1"/>
            <a:r>
              <a:rPr lang="en-US" altLang="en-US" dirty="0" smtClean="0"/>
              <a:t>The </a:t>
            </a:r>
            <a:r>
              <a:rPr lang="en-US" altLang="en-US" b="1" dirty="0" err="1" smtClean="0"/>
              <a:t>BeanFactory</a:t>
            </a:r>
            <a:r>
              <a:rPr lang="en-US" altLang="en-US" dirty="0" smtClean="0"/>
              <a:t> is the actual </a:t>
            </a:r>
            <a:r>
              <a:rPr lang="en-US" altLang="en-US" b="1" i="1" dirty="0" smtClean="0">
                <a:solidFill>
                  <a:srgbClr val="C00000"/>
                </a:solidFill>
              </a:rPr>
              <a:t>container</a:t>
            </a:r>
            <a:r>
              <a:rPr lang="en-US" altLang="en-US" b="1" dirty="0" smtClean="0"/>
              <a:t> </a:t>
            </a:r>
            <a:r>
              <a:rPr lang="en-US" altLang="en-US" dirty="0" smtClean="0"/>
              <a:t>which instantiates, configures, and manages a number of beans. </a:t>
            </a:r>
          </a:p>
          <a:p>
            <a:pPr lvl="1" eaLnBrk="1" hangingPunct="1"/>
            <a:r>
              <a:rPr lang="en-US" altLang="en-US" sz="1800" dirty="0" smtClean="0"/>
              <a:t>These beans typically collaborate with one another, and thus have dependencies between themselves. </a:t>
            </a:r>
          </a:p>
          <a:p>
            <a:pPr lvl="1" eaLnBrk="1" hangingPunct="1"/>
            <a:r>
              <a:rPr lang="en-US" altLang="en-US" sz="1800" dirty="0" smtClean="0"/>
              <a:t>These dependencies are reflected in the configuration data used by the </a:t>
            </a:r>
            <a:r>
              <a:rPr lang="en-US" altLang="en-US" sz="1800" dirty="0" err="1" smtClean="0"/>
              <a:t>BeanFactory</a:t>
            </a:r>
            <a:r>
              <a:rPr lang="en-US" altLang="en-US" sz="1800" dirty="0" smtClean="0"/>
              <a:t> </a:t>
            </a:r>
          </a:p>
          <a:p>
            <a:pPr eaLnBrk="1" hangingPunct="1"/>
            <a:endParaRPr lang="en-US" altLang="en-US" dirty="0" smtClean="0"/>
          </a:p>
          <a:p>
            <a:pPr eaLnBrk="1" hangingPunct="1"/>
            <a:r>
              <a:rPr lang="en-US" altLang="en-US" dirty="0" smtClean="0"/>
              <a:t>A </a:t>
            </a:r>
            <a:r>
              <a:rPr lang="en-US" altLang="en-US" dirty="0" err="1" smtClean="0"/>
              <a:t>BeanFactory</a:t>
            </a:r>
            <a:r>
              <a:rPr lang="en-US" altLang="en-US" dirty="0" smtClean="0"/>
              <a:t> is represented by the interface </a:t>
            </a:r>
            <a:r>
              <a:rPr lang="en-US" altLang="en-US" b="1" dirty="0" err="1" smtClean="0"/>
              <a:t>org.springframework.beans.factory.BeanFactory</a:t>
            </a:r>
            <a:r>
              <a:rPr lang="en-US" altLang="en-US" dirty="0" smtClean="0"/>
              <a:t>, for which there are multiple implementations. </a:t>
            </a:r>
          </a:p>
          <a:p>
            <a:pPr lvl="1" eaLnBrk="1" hangingPunct="1"/>
            <a:r>
              <a:rPr lang="en-US" altLang="en-US" sz="1800" dirty="0" smtClean="0"/>
              <a:t>The most commonly used simple </a:t>
            </a:r>
            <a:r>
              <a:rPr lang="en-US" altLang="en-US" sz="1800" dirty="0" err="1" smtClean="0"/>
              <a:t>BeanFactory</a:t>
            </a:r>
            <a:r>
              <a:rPr lang="en-US" altLang="en-US" sz="1800" dirty="0" smtClean="0"/>
              <a:t> implementation is </a:t>
            </a:r>
            <a:r>
              <a:rPr lang="en-US" altLang="en-US" sz="1800" dirty="0" err="1" smtClean="0"/>
              <a:t>org.springframework.beans.factory.xml.</a:t>
            </a:r>
            <a:r>
              <a:rPr lang="en-US" altLang="en-US" sz="1800" b="1" dirty="0" err="1" smtClean="0"/>
              <a:t>XmlBeanFactory</a:t>
            </a:r>
            <a:endParaRPr lang="en-US" altLang="en-US" sz="1800" b="1" dirty="0" smtClean="0"/>
          </a:p>
        </p:txBody>
      </p:sp>
    </p:spTree>
    <p:extLst>
      <p:ext uri="{BB962C8B-B14F-4D97-AF65-F5344CB8AC3E}">
        <p14:creationId xmlns:p14="http://schemas.microsoft.com/office/powerpoint/2010/main" val="1635032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err="1" smtClean="0"/>
              <a:t>BeanFactory</a:t>
            </a:r>
            <a:r>
              <a:rPr lang="en-US" altLang="en-US" dirty="0" smtClean="0"/>
              <a:t> and Resource Example</a:t>
            </a:r>
          </a:p>
        </p:txBody>
      </p:sp>
      <p:sp>
        <p:nvSpPr>
          <p:cNvPr id="69635" name="Content Placeholder 2"/>
          <p:cNvSpPr>
            <a:spLocks noGrp="1"/>
          </p:cNvSpPr>
          <p:nvPr>
            <p:ph idx="1"/>
          </p:nvPr>
        </p:nvSpPr>
        <p:spPr>
          <a:xfrm>
            <a:off x="289560" y="1222957"/>
            <a:ext cx="8430370" cy="5055923"/>
          </a:xfrm>
        </p:spPr>
        <p:txBody>
          <a:bodyPr/>
          <a:lstStyle/>
          <a:p>
            <a:pPr>
              <a:buFont typeface="Arial" charset="0"/>
              <a:buNone/>
            </a:pPr>
            <a:r>
              <a:rPr lang="en-US" altLang="en-US" sz="2200" dirty="0" smtClean="0"/>
              <a:t>Resource </a:t>
            </a:r>
            <a:r>
              <a:rPr lang="en-US" altLang="en-US" sz="2200" dirty="0" err="1" smtClean="0"/>
              <a:t>xmlResource</a:t>
            </a:r>
            <a:r>
              <a:rPr lang="en-US" altLang="en-US" sz="2200" dirty="0" smtClean="0"/>
              <a:t> = new </a:t>
            </a:r>
            <a:r>
              <a:rPr lang="en-US" altLang="en-US" sz="2200" dirty="0" err="1" smtClean="0"/>
              <a:t>FileSystemResource</a:t>
            </a:r>
            <a:r>
              <a:rPr lang="en-US" altLang="en-US" sz="2200" dirty="0" smtClean="0"/>
              <a:t> ("beans.xml");</a:t>
            </a:r>
          </a:p>
          <a:p>
            <a:pPr>
              <a:buFont typeface="Arial" charset="0"/>
              <a:buNone/>
            </a:pPr>
            <a:r>
              <a:rPr lang="en-US" altLang="en-US" sz="2200" dirty="0" smtClean="0"/>
              <a:t> </a:t>
            </a:r>
            <a:r>
              <a:rPr lang="en-US" altLang="en-US" sz="2200" dirty="0" err="1" smtClean="0"/>
              <a:t>BeanFactory</a:t>
            </a:r>
            <a:r>
              <a:rPr lang="en-US" altLang="en-US" sz="2200" dirty="0" smtClean="0"/>
              <a:t> factory = new </a:t>
            </a:r>
            <a:r>
              <a:rPr lang="en-US" altLang="en-US" sz="2200" dirty="0" err="1" smtClean="0"/>
              <a:t>XmlBeanFactory</a:t>
            </a:r>
            <a:r>
              <a:rPr lang="en-US" altLang="en-US" sz="2200" dirty="0" smtClean="0"/>
              <a:t>(</a:t>
            </a:r>
            <a:r>
              <a:rPr lang="en-US" altLang="en-US" sz="2200" dirty="0" err="1" smtClean="0"/>
              <a:t>xmlResource</a:t>
            </a:r>
            <a:r>
              <a:rPr lang="en-US" altLang="en-US" sz="2200" dirty="0" smtClean="0"/>
              <a:t>); </a:t>
            </a:r>
          </a:p>
          <a:p>
            <a:endParaRPr lang="en-US" altLang="en-US" dirty="0" smtClean="0"/>
          </a:p>
        </p:txBody>
      </p:sp>
    </p:spTree>
    <p:extLst>
      <p:ext uri="{BB962C8B-B14F-4D97-AF65-F5344CB8AC3E}">
        <p14:creationId xmlns:p14="http://schemas.microsoft.com/office/powerpoint/2010/main" val="1586514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lstStyle/>
          <a:p>
            <a:pPr eaLnBrk="1" hangingPunct="1"/>
            <a:r>
              <a:rPr lang="en-US" altLang="en-US" dirty="0" smtClean="0"/>
              <a:t>Sample Application</a:t>
            </a:r>
          </a:p>
        </p:txBody>
      </p:sp>
      <p:sp>
        <p:nvSpPr>
          <p:cNvPr id="70659" name="Rectangle 3"/>
          <p:cNvSpPr>
            <a:spLocks noGrp="1"/>
          </p:cNvSpPr>
          <p:nvPr>
            <p:ph type="body" idx="1"/>
          </p:nvPr>
        </p:nvSpPr>
        <p:spPr>
          <a:xfrm>
            <a:off x="381000" y="1219200"/>
            <a:ext cx="8229600" cy="4953000"/>
          </a:xfrm>
        </p:spPr>
        <p:txBody>
          <a:bodyPr>
            <a:normAutofit lnSpcReduction="10000"/>
          </a:bodyPr>
          <a:lstStyle/>
          <a:p>
            <a:pPr eaLnBrk="1" hangingPunct="1"/>
            <a:r>
              <a:rPr lang="en-US" altLang="en-US" sz="2100" dirty="0" smtClean="0"/>
              <a:t>In this simple application, which is based on “Spring”, we create the following:</a:t>
            </a:r>
          </a:p>
          <a:p>
            <a:pPr lvl="1" eaLnBrk="1" hangingPunct="1"/>
            <a:r>
              <a:rPr lang="en-US" altLang="en-US" sz="2100" b="1" dirty="0" smtClean="0">
                <a:solidFill>
                  <a:srgbClr val="C00000"/>
                </a:solidFill>
              </a:rPr>
              <a:t>Business Object </a:t>
            </a:r>
            <a:r>
              <a:rPr lang="en-US" altLang="en-US" sz="2100" dirty="0" smtClean="0">
                <a:solidFill>
                  <a:srgbClr val="C00000"/>
                </a:solidFill>
              </a:rPr>
              <a:t>(Namer.java) </a:t>
            </a:r>
          </a:p>
          <a:p>
            <a:pPr lvl="2" eaLnBrk="1" hangingPunct="1"/>
            <a:r>
              <a:rPr lang="en-US" altLang="en-US" sz="2100" dirty="0" smtClean="0"/>
              <a:t>Business Component ‘</a:t>
            </a:r>
            <a:r>
              <a:rPr lang="en-US" altLang="en-US" sz="2100" dirty="0" err="1" smtClean="0"/>
              <a:t>Namer</a:t>
            </a:r>
            <a:r>
              <a:rPr lang="en-US" altLang="en-US" sz="2100" dirty="0" smtClean="0"/>
              <a:t>’, which is used to store the given name </a:t>
            </a:r>
          </a:p>
          <a:p>
            <a:pPr lvl="1" eaLnBrk="1" hangingPunct="1"/>
            <a:r>
              <a:rPr lang="en-US" altLang="en-US" sz="2100" b="1" dirty="0" smtClean="0">
                <a:solidFill>
                  <a:srgbClr val="C00000"/>
                </a:solidFill>
              </a:rPr>
              <a:t>XML Configuration file </a:t>
            </a:r>
            <a:r>
              <a:rPr lang="en-US" altLang="en-US" sz="2100" dirty="0" smtClean="0">
                <a:solidFill>
                  <a:srgbClr val="C00000"/>
                </a:solidFill>
              </a:rPr>
              <a:t>(namer.xml)</a:t>
            </a:r>
          </a:p>
          <a:p>
            <a:pPr lvl="2" eaLnBrk="1" hangingPunct="1"/>
            <a:r>
              <a:rPr lang="en-US" altLang="en-US" sz="2100" dirty="0" smtClean="0"/>
              <a:t>to define and configure the Bean class along with its properties</a:t>
            </a:r>
          </a:p>
          <a:p>
            <a:pPr lvl="1" eaLnBrk="1" hangingPunct="1"/>
            <a:r>
              <a:rPr lang="en-US" altLang="en-US" sz="2100" b="1" dirty="0" smtClean="0"/>
              <a:t> </a:t>
            </a:r>
            <a:r>
              <a:rPr lang="en-US" altLang="en-US" sz="2100" b="1" dirty="0" smtClean="0">
                <a:solidFill>
                  <a:srgbClr val="C00000"/>
                </a:solidFill>
              </a:rPr>
              <a:t>Client program </a:t>
            </a:r>
            <a:r>
              <a:rPr lang="en-US" altLang="en-US" sz="2100" dirty="0" smtClean="0">
                <a:solidFill>
                  <a:srgbClr val="C00000"/>
                </a:solidFill>
              </a:rPr>
              <a:t>(SimpleSpringApp.java )</a:t>
            </a:r>
          </a:p>
          <a:p>
            <a:pPr lvl="2" eaLnBrk="1" hangingPunct="1"/>
            <a:r>
              <a:rPr lang="en-US" altLang="en-US" sz="2100" dirty="0" smtClean="0"/>
              <a:t>which makes reference to the Xml File using the </a:t>
            </a:r>
            <a:r>
              <a:rPr lang="en-US" altLang="en-US" sz="2100" dirty="0" err="1" smtClean="0"/>
              <a:t>Resourceobject</a:t>
            </a:r>
            <a:endParaRPr lang="en-US" altLang="en-US" sz="2100" dirty="0" smtClean="0"/>
          </a:p>
          <a:p>
            <a:pPr lvl="2" eaLnBrk="1" hangingPunct="1"/>
            <a:r>
              <a:rPr lang="en-US" altLang="en-US" sz="2100" dirty="0" smtClean="0"/>
              <a:t> and then the contents of the Xml File are read using the </a:t>
            </a:r>
            <a:r>
              <a:rPr lang="en-US" altLang="en-US" sz="2100" dirty="0" err="1" smtClean="0"/>
              <a:t>XmlBeanFactory</a:t>
            </a:r>
            <a:r>
              <a:rPr lang="en-US" altLang="en-US" sz="2100" dirty="0" smtClean="0"/>
              <a:t> class </a:t>
            </a:r>
          </a:p>
          <a:p>
            <a:pPr lvl="2" eaLnBrk="1" hangingPunct="1"/>
            <a:r>
              <a:rPr lang="en-US" altLang="en-US" sz="2100" dirty="0" smtClean="0"/>
              <a:t>An instance of the object of type </a:t>
            </a:r>
            <a:r>
              <a:rPr lang="en-US" altLang="en-US" sz="2100" dirty="0" err="1" smtClean="0"/>
              <a:t>Namer</a:t>
            </a:r>
            <a:r>
              <a:rPr lang="en-US" altLang="en-US" sz="2100" dirty="0" smtClean="0"/>
              <a:t> is then retrieved by calling the </a:t>
            </a:r>
            <a:r>
              <a:rPr lang="en-US" altLang="en-US" sz="2100" dirty="0" err="1" smtClean="0"/>
              <a:t>BeanFactory.getBean</a:t>
            </a:r>
            <a:r>
              <a:rPr lang="en-US" altLang="en-US" sz="2100" dirty="0" smtClean="0"/>
              <a:t>(id) method </a:t>
            </a:r>
          </a:p>
        </p:txBody>
      </p:sp>
    </p:spTree>
    <p:extLst>
      <p:ext uri="{BB962C8B-B14F-4D97-AF65-F5344CB8AC3E}">
        <p14:creationId xmlns:p14="http://schemas.microsoft.com/office/powerpoint/2010/main" val="4134206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pPr eaLnBrk="1" hangingPunct="1"/>
            <a:r>
              <a:rPr lang="en-US" altLang="en-US" dirty="0" smtClean="0"/>
              <a:t>Sample Application (Contd.).</a:t>
            </a:r>
          </a:p>
        </p:txBody>
      </p:sp>
      <p:sp>
        <p:nvSpPr>
          <p:cNvPr id="71683" name="Rectangle 3"/>
          <p:cNvSpPr>
            <a:spLocks noGrp="1"/>
          </p:cNvSpPr>
          <p:nvPr>
            <p:ph type="body" idx="1"/>
          </p:nvPr>
        </p:nvSpPr>
        <p:spPr/>
        <p:txBody>
          <a:bodyPr/>
          <a:lstStyle/>
          <a:p>
            <a:pPr eaLnBrk="1" hangingPunct="1"/>
            <a:r>
              <a:rPr lang="en-US" altLang="en-US" b="1" u="sng" dirty="0" smtClean="0">
                <a:solidFill>
                  <a:srgbClr val="C00000"/>
                </a:solidFill>
              </a:rPr>
              <a:t>Namer.java</a:t>
            </a:r>
          </a:p>
          <a:p>
            <a:pPr lvl="1" eaLnBrk="1" hangingPunct="1">
              <a:buFont typeface="Arial" charset="0"/>
              <a:buNone/>
            </a:pPr>
            <a:r>
              <a:rPr lang="en-US" altLang="en-US" sz="2000" dirty="0" smtClean="0"/>
              <a:t>public class </a:t>
            </a:r>
            <a:r>
              <a:rPr lang="en-US" altLang="en-US" sz="2000" dirty="0" err="1" smtClean="0"/>
              <a:t>Namer</a:t>
            </a:r>
            <a:endParaRPr lang="en-US" altLang="en-US" sz="2000" dirty="0" smtClean="0"/>
          </a:p>
          <a:p>
            <a:pPr lvl="1" eaLnBrk="1" hangingPunct="1">
              <a:buFont typeface="Arial" charset="0"/>
              <a:buNone/>
            </a:pPr>
            <a:r>
              <a:rPr lang="en-US" altLang="en-US" sz="2000" dirty="0" smtClean="0"/>
              <a:t> { </a:t>
            </a:r>
          </a:p>
          <a:p>
            <a:pPr lvl="1" eaLnBrk="1" hangingPunct="1">
              <a:buFont typeface="Arial" charset="0"/>
              <a:buNone/>
            </a:pPr>
            <a:r>
              <a:rPr lang="en-US" altLang="en-US" sz="2000" dirty="0" smtClean="0"/>
              <a:t>private String name; </a:t>
            </a:r>
          </a:p>
          <a:p>
            <a:pPr lvl="1" eaLnBrk="1" hangingPunct="1">
              <a:buFont typeface="Arial" charset="0"/>
              <a:buNone/>
            </a:pPr>
            <a:r>
              <a:rPr lang="en-US" altLang="en-US" sz="2000" dirty="0" smtClean="0"/>
              <a:t>public </a:t>
            </a:r>
            <a:r>
              <a:rPr lang="en-US" altLang="en-US" sz="2000" dirty="0" err="1" smtClean="0"/>
              <a:t>Namer</a:t>
            </a:r>
            <a:r>
              <a:rPr lang="en-US" altLang="en-US" sz="2000" dirty="0" smtClean="0"/>
              <a:t>() </a:t>
            </a:r>
          </a:p>
          <a:p>
            <a:pPr lvl="1" eaLnBrk="1" hangingPunct="1">
              <a:buFont typeface="Arial" charset="0"/>
              <a:buNone/>
            </a:pPr>
            <a:r>
              <a:rPr lang="en-US" altLang="en-US" sz="2000" dirty="0" smtClean="0"/>
              <a:t>	{ } </a:t>
            </a:r>
          </a:p>
          <a:p>
            <a:pPr lvl="1" eaLnBrk="1" hangingPunct="1">
              <a:buFont typeface="Arial" charset="0"/>
              <a:buNone/>
            </a:pPr>
            <a:r>
              <a:rPr lang="en-US" altLang="en-US" sz="2000" dirty="0" smtClean="0"/>
              <a:t>public String </a:t>
            </a:r>
            <a:r>
              <a:rPr lang="en-US" altLang="en-US" sz="2000" dirty="0" err="1" smtClean="0"/>
              <a:t>getName</a:t>
            </a:r>
            <a:r>
              <a:rPr lang="en-US" altLang="en-US" sz="2000" dirty="0" smtClean="0"/>
              <a:t>() </a:t>
            </a:r>
          </a:p>
          <a:p>
            <a:pPr lvl="1" eaLnBrk="1" hangingPunct="1">
              <a:buFont typeface="Arial" charset="0"/>
              <a:buNone/>
            </a:pPr>
            <a:r>
              <a:rPr lang="en-US" altLang="en-US" sz="2000" dirty="0" smtClean="0"/>
              <a:t>	{ return name; </a:t>
            </a:r>
          </a:p>
          <a:p>
            <a:pPr lvl="1" eaLnBrk="1" hangingPunct="1">
              <a:buFont typeface="Arial" charset="0"/>
              <a:buNone/>
            </a:pPr>
            <a:r>
              <a:rPr lang="en-US" altLang="en-US" sz="2000" dirty="0" smtClean="0"/>
              <a:t>	} </a:t>
            </a:r>
          </a:p>
          <a:p>
            <a:pPr lvl="1" eaLnBrk="1" hangingPunct="1">
              <a:buFont typeface="Arial" charset="0"/>
              <a:buNone/>
            </a:pPr>
            <a:r>
              <a:rPr lang="en-US" altLang="en-US" sz="2000" dirty="0" smtClean="0"/>
              <a:t>public void </a:t>
            </a:r>
            <a:r>
              <a:rPr lang="en-US" altLang="en-US" sz="2000" dirty="0" err="1" smtClean="0"/>
              <a:t>setName</a:t>
            </a:r>
            <a:r>
              <a:rPr lang="en-US" altLang="en-US" sz="2000" dirty="0" smtClean="0"/>
              <a:t>(String name) </a:t>
            </a:r>
          </a:p>
          <a:p>
            <a:pPr lvl="1" eaLnBrk="1" hangingPunct="1">
              <a:buFont typeface="Arial" charset="0"/>
              <a:buNone/>
            </a:pPr>
            <a:r>
              <a:rPr lang="en-US" altLang="en-US" sz="2000" dirty="0" smtClean="0"/>
              <a:t>	{ this.name = name; </a:t>
            </a:r>
          </a:p>
          <a:p>
            <a:pPr lvl="1" eaLnBrk="1" hangingPunct="1">
              <a:buFont typeface="Arial" charset="0"/>
              <a:buNone/>
            </a:pPr>
            <a:r>
              <a:rPr lang="en-US" altLang="en-US" sz="2000" dirty="0" smtClean="0"/>
              <a:t>	} </a:t>
            </a:r>
          </a:p>
          <a:p>
            <a:pPr lvl="1" eaLnBrk="1" hangingPunct="1">
              <a:buFont typeface="Arial" charset="0"/>
              <a:buNone/>
            </a:pPr>
            <a:r>
              <a:rPr lang="en-US" altLang="en-US" sz="2000" dirty="0" smtClean="0"/>
              <a:t>} </a:t>
            </a:r>
          </a:p>
        </p:txBody>
      </p:sp>
    </p:spTree>
    <p:extLst>
      <p:ext uri="{BB962C8B-B14F-4D97-AF65-F5344CB8AC3E}">
        <p14:creationId xmlns:p14="http://schemas.microsoft.com/office/powerpoint/2010/main" val="3193700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pPr eaLnBrk="1" hangingPunct="1"/>
            <a:r>
              <a:rPr lang="en-US" altLang="en-US" dirty="0" smtClean="0"/>
              <a:t>Sample Application (Contd.).</a:t>
            </a:r>
          </a:p>
        </p:txBody>
      </p:sp>
      <p:sp>
        <p:nvSpPr>
          <p:cNvPr id="72707" name="Rectangle 3"/>
          <p:cNvSpPr>
            <a:spLocks noGrp="1"/>
          </p:cNvSpPr>
          <p:nvPr>
            <p:ph type="body" idx="1"/>
          </p:nvPr>
        </p:nvSpPr>
        <p:spPr>
          <a:xfrm>
            <a:off x="304800" y="1143000"/>
            <a:ext cx="8610600" cy="5257800"/>
          </a:xfrm>
        </p:spPr>
        <p:txBody>
          <a:bodyPr>
            <a:normAutofit lnSpcReduction="10000"/>
          </a:bodyPr>
          <a:lstStyle/>
          <a:p>
            <a:pPr eaLnBrk="1" hangingPunct="1"/>
            <a:r>
              <a:rPr lang="en-US" altLang="en-US" b="1" u="sng" dirty="0" smtClean="0">
                <a:solidFill>
                  <a:srgbClr val="C00000"/>
                </a:solidFill>
              </a:rPr>
              <a:t>Namer.xml</a:t>
            </a:r>
          </a:p>
          <a:p>
            <a:pPr lvl="1" eaLnBrk="1" hangingPunct="1">
              <a:buFont typeface="Arial" charset="0"/>
              <a:buNone/>
            </a:pPr>
            <a:endParaRPr lang="en-US" altLang="en-US" sz="2100" dirty="0" smtClean="0"/>
          </a:p>
          <a:p>
            <a:pPr lvl="1" eaLnBrk="1" hangingPunct="1">
              <a:buFont typeface="Arial" charset="0"/>
              <a:buNone/>
            </a:pPr>
            <a:r>
              <a:rPr lang="en-US" altLang="en-US" sz="2100" dirty="0" smtClean="0"/>
              <a:t>&lt;?xml version="1.0" encoding="UTF-8"?&gt; </a:t>
            </a:r>
          </a:p>
          <a:p>
            <a:pPr lvl="1" eaLnBrk="1" hangingPunct="1">
              <a:buFont typeface="Arial" charset="0"/>
              <a:buNone/>
            </a:pPr>
            <a:r>
              <a:rPr lang="en-US" altLang="en-US" sz="2100" dirty="0" smtClean="0"/>
              <a:t>&lt;beans </a:t>
            </a:r>
            <a:r>
              <a:rPr lang="en-US" altLang="en-US" sz="2100" dirty="0" err="1" smtClean="0"/>
              <a:t>xmlns</a:t>
            </a:r>
            <a:r>
              <a:rPr lang="en-US" altLang="en-US" sz="2100" dirty="0" smtClean="0"/>
              <a:t>=</a:t>
            </a:r>
            <a:r>
              <a:rPr lang="en-US" altLang="en-US" sz="2100" dirty="0" smtClean="0">
                <a:hlinkClick r:id="rId3"/>
              </a:rPr>
              <a:t>“http://www.springframework.org/schema/beans</a:t>
            </a:r>
            <a:r>
              <a:rPr lang="en-US" altLang="en-US" sz="2100" dirty="0" smtClean="0"/>
              <a:t>” </a:t>
            </a:r>
            <a:r>
              <a:rPr lang="en-US" altLang="en-US" sz="2100" dirty="0" err="1" smtClean="0"/>
              <a:t>xmlns:xsi</a:t>
            </a:r>
            <a:r>
              <a:rPr lang="en-US" altLang="en-US" sz="2100" dirty="0" smtClean="0"/>
              <a:t>="http://www.w3.org/2001/XMLSchema-instance" </a:t>
            </a:r>
            <a:r>
              <a:rPr lang="en-US" altLang="en-US" sz="2100" dirty="0" err="1" smtClean="0"/>
              <a:t>xsi:schemaLocation</a:t>
            </a:r>
            <a:r>
              <a:rPr lang="en-US" altLang="en-US" sz="2100" dirty="0" smtClean="0"/>
              <a:t> = "http://www.springframework.org/schema/beans </a:t>
            </a:r>
            <a:br>
              <a:rPr lang="en-US" altLang="en-US" sz="2100" dirty="0" smtClean="0"/>
            </a:br>
            <a:r>
              <a:rPr lang="en-US" altLang="en-US" sz="2100" dirty="0" smtClean="0"/>
              <a:t>http://www.springframework.org/schema/beans/spring-beans-2.0.xsd"&gt; </a:t>
            </a:r>
          </a:p>
          <a:p>
            <a:pPr lvl="1" eaLnBrk="1" hangingPunct="1">
              <a:buFont typeface="Arial" charset="0"/>
              <a:buNone/>
            </a:pPr>
            <a:r>
              <a:rPr lang="en-US" altLang="en-US" sz="2100" dirty="0" smtClean="0"/>
              <a:t>&lt;bean id="</a:t>
            </a:r>
            <a:r>
              <a:rPr lang="en-US" altLang="en-US" sz="2100" dirty="0" err="1" smtClean="0"/>
              <a:t>namerId</a:t>
            </a:r>
            <a:r>
              <a:rPr lang="en-US" altLang="en-US" sz="2100" dirty="0" smtClean="0"/>
              <a:t>“ class=“</a:t>
            </a:r>
            <a:r>
              <a:rPr lang="en-US" altLang="en-US" sz="2100" dirty="0" err="1" smtClean="0"/>
              <a:t>Namer</a:t>
            </a:r>
            <a:r>
              <a:rPr lang="en-US" altLang="en-US" sz="2100" dirty="0" smtClean="0"/>
              <a:t>"&gt; </a:t>
            </a:r>
          </a:p>
          <a:p>
            <a:pPr lvl="2" eaLnBrk="1" hangingPunct="1">
              <a:buFont typeface="Arial" charset="0"/>
              <a:buNone/>
            </a:pPr>
            <a:r>
              <a:rPr lang="en-US" altLang="en-US" sz="2100" dirty="0" smtClean="0"/>
              <a:t>&lt;property name = "name"&gt; </a:t>
            </a:r>
          </a:p>
          <a:p>
            <a:pPr lvl="2" eaLnBrk="1" hangingPunct="1">
              <a:buFont typeface="Arial" charset="0"/>
              <a:buNone/>
            </a:pPr>
            <a:r>
              <a:rPr lang="en-US" altLang="en-US" sz="2100" dirty="0" smtClean="0"/>
              <a:t>	&lt;value&gt;Steve&lt;/value&gt; </a:t>
            </a:r>
          </a:p>
          <a:p>
            <a:pPr lvl="2" eaLnBrk="1" hangingPunct="1">
              <a:buFont typeface="Arial" charset="0"/>
              <a:buNone/>
            </a:pPr>
            <a:r>
              <a:rPr lang="en-US" altLang="en-US" sz="2100" dirty="0" smtClean="0"/>
              <a:t>&lt;/property&gt; </a:t>
            </a:r>
          </a:p>
          <a:p>
            <a:pPr lvl="1" eaLnBrk="1" hangingPunct="1">
              <a:buFont typeface="Arial" charset="0"/>
              <a:buNone/>
            </a:pPr>
            <a:r>
              <a:rPr lang="en-US" altLang="en-US" sz="2100" dirty="0" smtClean="0"/>
              <a:t>&lt;/bean&gt; </a:t>
            </a:r>
          </a:p>
          <a:p>
            <a:pPr lvl="1" eaLnBrk="1" hangingPunct="1">
              <a:buFont typeface="Arial" charset="0"/>
              <a:buNone/>
            </a:pPr>
            <a:r>
              <a:rPr lang="en-US" altLang="en-US" sz="2100" dirty="0" smtClean="0"/>
              <a:t>&lt;/beans&gt; </a:t>
            </a:r>
          </a:p>
        </p:txBody>
      </p:sp>
    </p:spTree>
    <p:extLst>
      <p:ext uri="{BB962C8B-B14F-4D97-AF65-F5344CB8AC3E}">
        <p14:creationId xmlns:p14="http://schemas.microsoft.com/office/powerpoint/2010/main" val="2277628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a:lstStyle/>
          <a:p>
            <a:pPr eaLnBrk="1" hangingPunct="1"/>
            <a:r>
              <a:rPr lang="en-US" altLang="en-US" dirty="0" smtClean="0"/>
              <a:t>Sample Application (Contd.).</a:t>
            </a:r>
          </a:p>
        </p:txBody>
      </p:sp>
      <p:sp>
        <p:nvSpPr>
          <p:cNvPr id="73731" name="Rectangle 3"/>
          <p:cNvSpPr>
            <a:spLocks noGrp="1"/>
          </p:cNvSpPr>
          <p:nvPr>
            <p:ph type="body" idx="1"/>
          </p:nvPr>
        </p:nvSpPr>
        <p:spPr/>
        <p:txBody>
          <a:bodyPr>
            <a:normAutofit/>
          </a:bodyPr>
          <a:lstStyle/>
          <a:p>
            <a:pPr eaLnBrk="1" hangingPunct="1"/>
            <a:r>
              <a:rPr lang="en-US" altLang="en-US" b="1" u="sng" dirty="0" smtClean="0">
                <a:solidFill>
                  <a:srgbClr val="C00000"/>
                </a:solidFill>
              </a:rPr>
              <a:t>SimpleSpringApp.java (Client code)</a:t>
            </a:r>
          </a:p>
          <a:p>
            <a:pPr lvl="1" eaLnBrk="1" hangingPunct="1">
              <a:buFont typeface="Arial" charset="0"/>
              <a:buNone/>
            </a:pPr>
            <a:r>
              <a:rPr lang="en-US" altLang="en-US" sz="2000" dirty="0" smtClean="0"/>
              <a:t>import </a:t>
            </a:r>
            <a:r>
              <a:rPr lang="en-US" altLang="en-US" sz="2000" dirty="0" err="1" smtClean="0"/>
              <a:t>org.springframework.beans.factory</a:t>
            </a:r>
            <a:r>
              <a:rPr lang="en-US" altLang="en-US" sz="2000" dirty="0" smtClean="0"/>
              <a:t>.*; </a:t>
            </a:r>
          </a:p>
          <a:p>
            <a:pPr lvl="1" eaLnBrk="1" hangingPunct="1">
              <a:buFont typeface="Arial" charset="0"/>
              <a:buNone/>
            </a:pPr>
            <a:r>
              <a:rPr lang="en-US" altLang="en-US" sz="2000" dirty="0" smtClean="0"/>
              <a:t>import org.springframework.beans.factory.xml.*; </a:t>
            </a:r>
          </a:p>
          <a:p>
            <a:pPr lvl="1" eaLnBrk="1" hangingPunct="1">
              <a:buFont typeface="Arial" charset="0"/>
              <a:buNone/>
            </a:pPr>
            <a:r>
              <a:rPr lang="en-US" altLang="en-US" sz="2000" dirty="0" smtClean="0"/>
              <a:t>import org.springframework.core.io.*; </a:t>
            </a:r>
          </a:p>
          <a:p>
            <a:pPr lvl="1" eaLnBrk="1" hangingPunct="1">
              <a:buFont typeface="Arial" charset="0"/>
              <a:buNone/>
            </a:pPr>
            <a:endParaRPr lang="en-US" altLang="en-US" sz="2000" dirty="0" smtClean="0"/>
          </a:p>
          <a:p>
            <a:pPr lvl="1" eaLnBrk="1" hangingPunct="1">
              <a:buFont typeface="Arial" charset="0"/>
              <a:buNone/>
            </a:pPr>
            <a:r>
              <a:rPr lang="en-US" altLang="en-US" sz="2000" dirty="0" smtClean="0"/>
              <a:t>public class </a:t>
            </a:r>
            <a:r>
              <a:rPr lang="en-US" altLang="en-US" sz="2000" dirty="0" err="1" smtClean="0"/>
              <a:t>SimpleSpringApp</a:t>
            </a:r>
            <a:r>
              <a:rPr lang="en-US" altLang="en-US" sz="2000" dirty="0" smtClean="0"/>
              <a:t> { </a:t>
            </a:r>
          </a:p>
          <a:p>
            <a:pPr lvl="1" eaLnBrk="1" hangingPunct="1">
              <a:buFont typeface="Arial" charset="0"/>
              <a:buNone/>
            </a:pPr>
            <a:r>
              <a:rPr lang="en-US" altLang="en-US" sz="2000" dirty="0" smtClean="0"/>
              <a:t>public static void main(String </a:t>
            </a:r>
            <a:r>
              <a:rPr lang="en-US" altLang="en-US" sz="2000" dirty="0" err="1" smtClean="0"/>
              <a:t>args</a:t>
            </a:r>
            <a:r>
              <a:rPr lang="en-US" altLang="en-US" sz="2000" dirty="0" smtClean="0"/>
              <a:t>[]){ </a:t>
            </a:r>
          </a:p>
          <a:p>
            <a:pPr lvl="1" eaLnBrk="1" hangingPunct="1">
              <a:buFont typeface="Arial" charset="0"/>
              <a:buNone/>
            </a:pPr>
            <a:r>
              <a:rPr lang="en-US" altLang="en-US" sz="2000" u="sng" dirty="0" smtClean="0"/>
              <a:t>Resource</a:t>
            </a:r>
            <a:r>
              <a:rPr lang="en-US" altLang="en-US" sz="2000" dirty="0" smtClean="0"/>
              <a:t> </a:t>
            </a:r>
            <a:r>
              <a:rPr lang="en-US" altLang="en-US" sz="2000" dirty="0" err="1" smtClean="0"/>
              <a:t>namerXmlFile</a:t>
            </a:r>
            <a:r>
              <a:rPr lang="en-US" altLang="en-US" sz="2000" dirty="0" smtClean="0"/>
              <a:t> = new </a:t>
            </a:r>
            <a:r>
              <a:rPr lang="en-US" altLang="en-US" sz="2000" dirty="0" err="1" smtClean="0"/>
              <a:t>FileSystemResource</a:t>
            </a:r>
            <a:r>
              <a:rPr lang="en-US" altLang="en-US" sz="2000" dirty="0" smtClean="0"/>
              <a:t>("</a:t>
            </a:r>
            <a:r>
              <a:rPr lang="en-US" altLang="en-US" sz="2000" dirty="0" err="1" smtClean="0"/>
              <a:t>src</a:t>
            </a:r>
            <a:r>
              <a:rPr lang="en-US" altLang="en-US" sz="2000" dirty="0" smtClean="0"/>
              <a:t>/ namer.xml"); </a:t>
            </a:r>
          </a:p>
          <a:p>
            <a:pPr lvl="1" eaLnBrk="1" hangingPunct="1">
              <a:buFont typeface="Arial" charset="0"/>
              <a:buNone/>
            </a:pPr>
            <a:r>
              <a:rPr lang="en-US" altLang="en-US" sz="2000" dirty="0" err="1" smtClean="0"/>
              <a:t>BeanFactory</a:t>
            </a:r>
            <a:r>
              <a:rPr lang="en-US" altLang="en-US" sz="2000" dirty="0" smtClean="0"/>
              <a:t> factory = new </a:t>
            </a:r>
            <a:r>
              <a:rPr lang="en-US" altLang="en-US" sz="2000" dirty="0" err="1" smtClean="0"/>
              <a:t>XmlBeanFactory</a:t>
            </a:r>
            <a:r>
              <a:rPr lang="en-US" altLang="en-US" sz="2000" dirty="0" smtClean="0"/>
              <a:t>(</a:t>
            </a:r>
            <a:r>
              <a:rPr lang="en-US" altLang="en-US" sz="2000" dirty="0" err="1" smtClean="0"/>
              <a:t>namerXmlFile</a:t>
            </a:r>
            <a:r>
              <a:rPr lang="en-US" altLang="en-US" sz="2000" dirty="0" smtClean="0"/>
              <a:t>); </a:t>
            </a:r>
          </a:p>
          <a:p>
            <a:pPr lvl="1" eaLnBrk="1" hangingPunct="1">
              <a:buFont typeface="Arial" charset="0"/>
              <a:buNone/>
            </a:pPr>
            <a:r>
              <a:rPr lang="en-US" altLang="en-US" sz="2000" dirty="0" err="1" smtClean="0"/>
              <a:t>Namer</a:t>
            </a:r>
            <a:r>
              <a:rPr lang="en-US" altLang="en-US" sz="2000" dirty="0" smtClean="0"/>
              <a:t> </a:t>
            </a:r>
            <a:r>
              <a:rPr lang="en-US" altLang="en-US" sz="2000" dirty="0" err="1" smtClean="0"/>
              <a:t>namer</a:t>
            </a:r>
            <a:r>
              <a:rPr lang="en-US" altLang="en-US" sz="2000" dirty="0" smtClean="0"/>
              <a:t> = (</a:t>
            </a:r>
            <a:r>
              <a:rPr lang="en-US" altLang="en-US" sz="2000" dirty="0" err="1" smtClean="0"/>
              <a:t>Namer</a:t>
            </a:r>
            <a:r>
              <a:rPr lang="en-US" altLang="en-US" sz="2000" dirty="0" smtClean="0"/>
              <a:t>)</a:t>
            </a:r>
            <a:r>
              <a:rPr lang="en-US" altLang="en-US" sz="2000" dirty="0" err="1" smtClean="0"/>
              <a:t>factory.getBean</a:t>
            </a:r>
            <a:r>
              <a:rPr lang="en-US" altLang="en-US" sz="2000" dirty="0" smtClean="0"/>
              <a:t>("</a:t>
            </a:r>
            <a:r>
              <a:rPr lang="en-US" altLang="en-US" sz="2000" dirty="0" err="1" smtClean="0"/>
              <a:t>namerId</a:t>
            </a:r>
            <a:r>
              <a:rPr lang="en-US" altLang="en-US" sz="2000" dirty="0" smtClean="0"/>
              <a:t>");</a:t>
            </a:r>
          </a:p>
          <a:p>
            <a:pPr lvl="1" eaLnBrk="1" hangingPunct="1">
              <a:buFont typeface="Arial" charset="0"/>
              <a:buNone/>
            </a:pPr>
            <a:r>
              <a:rPr lang="en-US" altLang="en-US" sz="2000" dirty="0" smtClean="0"/>
              <a:t> </a:t>
            </a:r>
            <a:r>
              <a:rPr lang="en-US" altLang="en-US" sz="2000" dirty="0" err="1" smtClean="0"/>
              <a:t>System.out.println</a:t>
            </a:r>
            <a:r>
              <a:rPr lang="en-US" altLang="en-US" sz="2000" dirty="0" smtClean="0"/>
              <a:t>(</a:t>
            </a:r>
            <a:r>
              <a:rPr lang="en-US" altLang="en-US" sz="2000" dirty="0" err="1" smtClean="0"/>
              <a:t>namer.getName</a:t>
            </a:r>
            <a:r>
              <a:rPr lang="en-US" altLang="en-US" sz="2000" dirty="0" smtClean="0"/>
              <a:t>()); </a:t>
            </a:r>
          </a:p>
          <a:p>
            <a:pPr lvl="1" eaLnBrk="1" hangingPunct="1">
              <a:buFont typeface="Arial" charset="0"/>
              <a:buNone/>
            </a:pPr>
            <a:r>
              <a:rPr lang="en-US" altLang="en-US" sz="2000" dirty="0" smtClean="0"/>
              <a:t>}   } </a:t>
            </a:r>
          </a:p>
        </p:txBody>
      </p:sp>
    </p:spTree>
    <p:extLst>
      <p:ext uri="{BB962C8B-B14F-4D97-AF65-F5344CB8AC3E}">
        <p14:creationId xmlns:p14="http://schemas.microsoft.com/office/powerpoint/2010/main" val="1478301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pPr eaLnBrk="1" hangingPunct="1"/>
            <a:r>
              <a:rPr lang="en-US" altLang="en-US" dirty="0" smtClean="0"/>
              <a:t>Bean Definition Configuration File</a:t>
            </a:r>
          </a:p>
        </p:txBody>
      </p:sp>
      <p:sp>
        <p:nvSpPr>
          <p:cNvPr id="74755" name="Rectangle 3"/>
          <p:cNvSpPr>
            <a:spLocks noGrp="1"/>
          </p:cNvSpPr>
          <p:nvPr>
            <p:ph type="body" idx="1"/>
          </p:nvPr>
        </p:nvSpPr>
        <p:spPr/>
        <p:txBody>
          <a:bodyPr>
            <a:normAutofit fontScale="92500" lnSpcReduction="10000"/>
          </a:bodyPr>
          <a:lstStyle/>
          <a:p>
            <a:pPr eaLnBrk="1" hangingPunct="1"/>
            <a:r>
              <a:rPr lang="en-US" altLang="en-US" dirty="0" smtClean="0"/>
              <a:t>All the basic definition of the Bean classes along with the Configuration Information, their relationships with other Bean objects can be defined in the </a:t>
            </a:r>
            <a:r>
              <a:rPr lang="en-US" altLang="en-US" b="1" i="1" dirty="0" smtClean="0"/>
              <a:t>Xml Configuration File</a:t>
            </a:r>
            <a:r>
              <a:rPr lang="en-US" altLang="en-US" dirty="0" smtClean="0"/>
              <a:t> </a:t>
            </a:r>
          </a:p>
          <a:p>
            <a:pPr eaLnBrk="1" hangingPunct="1"/>
            <a:r>
              <a:rPr lang="en-US" altLang="en-US" dirty="0" smtClean="0"/>
              <a:t>The major configuration features :</a:t>
            </a:r>
          </a:p>
          <a:p>
            <a:pPr lvl="1" eaLnBrk="1" hangingPunct="1"/>
            <a:r>
              <a:rPr lang="en-US" altLang="en-US" sz="2000" dirty="0" smtClean="0">
                <a:solidFill>
                  <a:srgbClr val="C00000"/>
                </a:solidFill>
              </a:rPr>
              <a:t>Making Associations between Bean Objects</a:t>
            </a:r>
          </a:p>
          <a:p>
            <a:pPr lvl="2" eaLnBrk="1" hangingPunct="1"/>
            <a:r>
              <a:rPr lang="en-US" altLang="en-US" sz="2000" dirty="0" smtClean="0"/>
              <a:t>using the </a:t>
            </a:r>
            <a:r>
              <a:rPr lang="en-US" altLang="en-US" sz="2000" dirty="0" smtClean="0">
                <a:solidFill>
                  <a:srgbClr val="C00000"/>
                </a:solidFill>
              </a:rPr>
              <a:t>'ref' </a:t>
            </a:r>
            <a:r>
              <a:rPr lang="en-US" altLang="en-US" sz="2000" dirty="0" smtClean="0"/>
              <a:t>element through the property bean </a:t>
            </a:r>
          </a:p>
          <a:p>
            <a:pPr lvl="2" eaLnBrk="1" hangingPunct="1"/>
            <a:endParaRPr lang="en-US" altLang="en-US" sz="2000" dirty="0" smtClean="0"/>
          </a:p>
          <a:p>
            <a:pPr lvl="1" eaLnBrk="1" hangingPunct="1"/>
            <a:r>
              <a:rPr lang="en-US" altLang="en-US" sz="2000" dirty="0" smtClean="0">
                <a:solidFill>
                  <a:srgbClr val="C00000"/>
                </a:solidFill>
              </a:rPr>
              <a:t>Mapping Collection Properties </a:t>
            </a:r>
          </a:p>
          <a:p>
            <a:pPr lvl="2" eaLnBrk="1" hangingPunct="1"/>
            <a:r>
              <a:rPr lang="en-US" altLang="en-US" sz="2000" dirty="0" smtClean="0"/>
              <a:t>By including various Collection properties</a:t>
            </a:r>
          </a:p>
          <a:p>
            <a:pPr lvl="2" eaLnBrk="1" hangingPunct="1"/>
            <a:endParaRPr lang="en-US" altLang="en-US" sz="2000" dirty="0" smtClean="0"/>
          </a:p>
          <a:p>
            <a:pPr lvl="1" eaLnBrk="1" hangingPunct="1"/>
            <a:r>
              <a:rPr lang="en-US" altLang="en-US" sz="2000" dirty="0" smtClean="0">
                <a:solidFill>
                  <a:srgbClr val="C00000"/>
                </a:solidFill>
              </a:rPr>
              <a:t>Importing Configuration Files into a master xml file</a:t>
            </a:r>
          </a:p>
          <a:p>
            <a:pPr lvl="2" eaLnBrk="1" hangingPunct="1">
              <a:buFont typeface="Arial" charset="0"/>
              <a:buNone/>
            </a:pPr>
            <a:r>
              <a:rPr lang="en-US" altLang="en-US" sz="2000" dirty="0" smtClean="0"/>
              <a:t>E.g.:&lt;beans&gt; </a:t>
            </a:r>
          </a:p>
          <a:p>
            <a:pPr lvl="2" eaLnBrk="1" hangingPunct="1">
              <a:buFont typeface="Arial" charset="0"/>
              <a:buNone/>
            </a:pPr>
            <a:r>
              <a:rPr lang="en-US" altLang="en-US" sz="2000" dirty="0" smtClean="0"/>
              <a:t>		&lt;import resource = “emp.xml"/&gt; </a:t>
            </a:r>
          </a:p>
          <a:p>
            <a:pPr lvl="2" eaLnBrk="1" hangingPunct="1">
              <a:buFont typeface="Arial" charset="0"/>
              <a:buNone/>
            </a:pPr>
            <a:r>
              <a:rPr lang="en-US" altLang="en-US" sz="2000" dirty="0" smtClean="0"/>
              <a:t>		&lt;import resource = “address.xml"/&gt; </a:t>
            </a:r>
          </a:p>
          <a:p>
            <a:pPr lvl="2" eaLnBrk="1" hangingPunct="1">
              <a:buFont typeface="Arial" charset="0"/>
              <a:buNone/>
            </a:pPr>
            <a:r>
              <a:rPr lang="en-US" altLang="en-US" sz="2000" dirty="0" smtClean="0"/>
              <a:t>	   &lt;/beans&gt; </a:t>
            </a:r>
          </a:p>
          <a:p>
            <a:pPr lvl="1" eaLnBrk="1" hangingPunct="1"/>
            <a:endParaRPr lang="en-US" altLang="en-US" sz="1800" dirty="0" smtClean="0"/>
          </a:p>
        </p:txBody>
      </p:sp>
    </p:spTree>
    <p:extLst>
      <p:ext uri="{BB962C8B-B14F-4D97-AF65-F5344CB8AC3E}">
        <p14:creationId xmlns:p14="http://schemas.microsoft.com/office/powerpoint/2010/main" val="687033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pPr eaLnBrk="1" hangingPunct="1"/>
            <a:endParaRPr lang="en-US" altLang="en-US" smtClean="0"/>
          </a:p>
        </p:txBody>
      </p:sp>
      <p:sp>
        <p:nvSpPr>
          <p:cNvPr id="75779"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80824407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a:bodyPr>
          <a:lstStyle/>
          <a:p>
            <a:r>
              <a:rPr lang="en-US" dirty="0" smtClean="0">
                <a:solidFill>
                  <a:schemeClr val="tx1"/>
                </a:solidFill>
              </a:rPr>
              <a:t>Module 1: Introduction to Spring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a:lstStyle/>
          <a:p>
            <a:pPr eaLnBrk="1" hangingPunct="1"/>
            <a:endParaRPr lang="en-US" altLang="en-US" smtClean="0"/>
          </a:p>
        </p:txBody>
      </p:sp>
      <p:sp>
        <p:nvSpPr>
          <p:cNvPr id="76803"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159030043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pPr eaLnBrk="1" hangingPunct="1"/>
            <a:endParaRPr lang="en-US" altLang="en-US" smtClean="0"/>
          </a:p>
        </p:txBody>
      </p:sp>
      <p:sp>
        <p:nvSpPr>
          <p:cNvPr id="77827"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97210284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a:lstStyle/>
          <a:p>
            <a:pPr eaLnBrk="1" hangingPunct="1"/>
            <a:endParaRPr lang="en-US" altLang="en-US" smtClean="0"/>
          </a:p>
        </p:txBody>
      </p:sp>
      <p:sp>
        <p:nvSpPr>
          <p:cNvPr id="78851"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65055633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a:lstStyle/>
          <a:p>
            <a:pPr eaLnBrk="1" hangingPunct="1"/>
            <a:endParaRPr lang="en-US" altLang="en-US" smtClean="0"/>
          </a:p>
        </p:txBody>
      </p:sp>
      <p:sp>
        <p:nvSpPr>
          <p:cNvPr id="79875"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311717687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p:nvPr>
        </p:nvSpPr>
        <p:spPr>
          <a:xfrm>
            <a:off x="-1" y="215901"/>
            <a:ext cx="8799443" cy="552726"/>
          </a:xfrm>
        </p:spPr>
        <p:txBody>
          <a:bodyPr/>
          <a:lstStyle/>
          <a:p>
            <a:pPr eaLnBrk="1" hangingPunct="1"/>
            <a:r>
              <a:rPr lang="en-US" altLang="en-US" dirty="0" smtClean="0"/>
              <a:t>Bean Definition Configuration File (Contd.).</a:t>
            </a:r>
          </a:p>
        </p:txBody>
      </p:sp>
      <p:sp>
        <p:nvSpPr>
          <p:cNvPr id="80899" name="Rectangle 3"/>
          <p:cNvSpPr>
            <a:spLocks noGrp="1"/>
          </p:cNvSpPr>
          <p:nvPr>
            <p:ph type="body" idx="1"/>
          </p:nvPr>
        </p:nvSpPr>
        <p:spPr/>
        <p:txBody>
          <a:bodyPr>
            <a:normAutofit/>
          </a:bodyPr>
          <a:lstStyle/>
          <a:p>
            <a:pPr lvl="1" eaLnBrk="1" hangingPunct="1"/>
            <a:r>
              <a:rPr lang="en-US" altLang="en-US" sz="1800" b="1" u="sng" dirty="0" smtClean="0"/>
              <a:t>Bean Life Cycle</a:t>
            </a:r>
          </a:p>
          <a:p>
            <a:pPr lvl="2" eaLnBrk="1" hangingPunct="1"/>
            <a:r>
              <a:rPr lang="en-US" altLang="en-US" sz="1800" dirty="0" smtClean="0"/>
              <a:t>The entire Bean objects defined in the Xml Configuration File undergoes a </a:t>
            </a:r>
            <a:r>
              <a:rPr lang="en-US" altLang="en-US" sz="1800" b="1" i="1" dirty="0" smtClean="0"/>
              <a:t>Standard Lifecycle Mechanism</a:t>
            </a:r>
            <a:r>
              <a:rPr lang="en-US" altLang="en-US" sz="1800" dirty="0" smtClean="0"/>
              <a:t> </a:t>
            </a:r>
          </a:p>
          <a:p>
            <a:pPr lvl="2" eaLnBrk="1" hangingPunct="1"/>
            <a:r>
              <a:rPr lang="en-US" altLang="en-US" sz="1800" dirty="0" smtClean="0"/>
              <a:t>Lifecycle interfaces like </a:t>
            </a:r>
            <a:r>
              <a:rPr lang="en-US" altLang="en-US" sz="1800" b="1" dirty="0" err="1" smtClean="0">
                <a:solidFill>
                  <a:srgbClr val="C00000"/>
                </a:solidFill>
              </a:rPr>
              <a:t>InitializingBean</a:t>
            </a:r>
            <a:r>
              <a:rPr lang="en-US" altLang="en-US" sz="1800" dirty="0" smtClean="0"/>
              <a:t> and </a:t>
            </a:r>
            <a:r>
              <a:rPr lang="en-US" altLang="en-US" sz="1800" b="1" dirty="0" err="1" smtClean="0">
                <a:solidFill>
                  <a:srgbClr val="C00000"/>
                </a:solidFill>
              </a:rPr>
              <a:t>DisposableBean</a:t>
            </a:r>
            <a:r>
              <a:rPr lang="en-US" altLang="en-US" sz="1800" dirty="0" smtClean="0">
                <a:solidFill>
                  <a:srgbClr val="C00000"/>
                </a:solidFill>
              </a:rPr>
              <a:t> </a:t>
            </a:r>
            <a:r>
              <a:rPr lang="en-US" altLang="en-US" sz="1800" dirty="0" smtClean="0"/>
              <a:t>are available to enhance/modify the lifecycle.</a:t>
            </a:r>
          </a:p>
          <a:p>
            <a:pPr lvl="2" eaLnBrk="1" hangingPunct="1"/>
            <a:r>
              <a:rPr lang="en-US" altLang="en-US" sz="1800" dirty="0" smtClean="0"/>
              <a:t>The </a:t>
            </a:r>
            <a:r>
              <a:rPr lang="en-US" altLang="en-US" sz="1800" b="1" dirty="0" err="1" smtClean="0">
                <a:solidFill>
                  <a:srgbClr val="0000FF"/>
                </a:solidFill>
              </a:rPr>
              <a:t>InitializingBean</a:t>
            </a:r>
            <a:r>
              <a:rPr lang="en-US" altLang="en-US" sz="1800" b="1" dirty="0" smtClean="0">
                <a:solidFill>
                  <a:srgbClr val="0000FF"/>
                </a:solidFill>
              </a:rPr>
              <a:t> interface </a:t>
            </a:r>
            <a:r>
              <a:rPr lang="en-US" altLang="en-US" sz="1800" dirty="0" smtClean="0"/>
              <a:t>has a single method called </a:t>
            </a:r>
            <a:r>
              <a:rPr lang="en-US" altLang="en-US" sz="1800" b="1" dirty="0" err="1" smtClean="0">
                <a:solidFill>
                  <a:srgbClr val="C00000"/>
                </a:solidFill>
              </a:rPr>
              <a:t>afterPropertiesSet</a:t>
            </a:r>
            <a:r>
              <a:rPr lang="en-US" altLang="en-US" sz="1800" b="1" dirty="0" smtClean="0">
                <a:solidFill>
                  <a:srgbClr val="C00000"/>
                </a:solidFill>
              </a:rPr>
              <a:t>()</a:t>
            </a:r>
            <a:r>
              <a:rPr lang="en-US" altLang="en-US" sz="1800" dirty="0" smtClean="0">
                <a:solidFill>
                  <a:srgbClr val="C00000"/>
                </a:solidFill>
              </a:rPr>
              <a:t> </a:t>
            </a:r>
            <a:r>
              <a:rPr lang="en-US" altLang="en-US" sz="1800" dirty="0" smtClean="0"/>
              <a:t>which will be called immediately after all the property values that have been defined in the Xml Configuration file is set. </a:t>
            </a:r>
          </a:p>
          <a:p>
            <a:pPr lvl="2" eaLnBrk="1" hangingPunct="1"/>
            <a:r>
              <a:rPr lang="en-US" altLang="en-US" sz="1800" dirty="0" smtClean="0"/>
              <a:t>The </a:t>
            </a:r>
            <a:r>
              <a:rPr lang="en-US" altLang="en-US" sz="1800" b="1" dirty="0" err="1" smtClean="0">
                <a:solidFill>
                  <a:srgbClr val="0000FF"/>
                </a:solidFill>
              </a:rPr>
              <a:t>DisposableBean</a:t>
            </a:r>
            <a:r>
              <a:rPr lang="en-US" altLang="en-US" sz="1800" dirty="0" smtClean="0"/>
              <a:t> has a single method called </a:t>
            </a:r>
            <a:r>
              <a:rPr lang="en-US" altLang="en-US" sz="1800" b="1" dirty="0" smtClean="0">
                <a:solidFill>
                  <a:srgbClr val="C00000"/>
                </a:solidFill>
              </a:rPr>
              <a:t>destroy()</a:t>
            </a:r>
            <a:r>
              <a:rPr lang="en-US" altLang="en-US" sz="1800" dirty="0" smtClean="0">
                <a:solidFill>
                  <a:srgbClr val="C00000"/>
                </a:solidFill>
              </a:rPr>
              <a:t> </a:t>
            </a:r>
            <a:r>
              <a:rPr lang="en-US" altLang="en-US" sz="1800" dirty="0" smtClean="0"/>
              <a:t>which will be called during the shut down of the Bean Container</a:t>
            </a:r>
          </a:p>
          <a:p>
            <a:pPr lvl="2" eaLnBrk="1" hangingPunct="1"/>
            <a:endParaRPr lang="en-US" altLang="en-US" sz="1800" dirty="0" smtClean="0"/>
          </a:p>
          <a:p>
            <a:pPr lvl="1" eaLnBrk="1" hangingPunct="1"/>
            <a:r>
              <a:rPr lang="en-US" altLang="en-US" sz="1800" dirty="0" smtClean="0"/>
              <a:t> </a:t>
            </a:r>
            <a:r>
              <a:rPr lang="en-US" altLang="en-US" sz="1800" b="1" u="sng" dirty="0" smtClean="0"/>
              <a:t>Controlling the Order of Creation of Beans </a:t>
            </a:r>
          </a:p>
          <a:p>
            <a:pPr lvl="2" eaLnBrk="1" hangingPunct="1"/>
            <a:r>
              <a:rPr lang="en-US" altLang="en-US" sz="1800" dirty="0" smtClean="0"/>
              <a:t>in a situation where Component A must be created before Component B, we can use the </a:t>
            </a:r>
            <a:r>
              <a:rPr lang="en-US" altLang="en-US" sz="1800" b="1" dirty="0" smtClean="0">
                <a:solidFill>
                  <a:srgbClr val="C00000"/>
                </a:solidFill>
              </a:rPr>
              <a:t>depends-on</a:t>
            </a:r>
            <a:r>
              <a:rPr lang="en-US" altLang="en-US" sz="1800" dirty="0" smtClean="0"/>
              <a:t> attribute which takes a list of previously defined Bean Definition identifiers </a:t>
            </a:r>
          </a:p>
        </p:txBody>
      </p:sp>
      <p:sp>
        <p:nvSpPr>
          <p:cNvPr id="80900" name="Text Box 4"/>
          <p:cNvSpPr txBox="1">
            <a:spLocks noChangeArrowheads="1"/>
          </p:cNvSpPr>
          <p:nvPr/>
        </p:nvSpPr>
        <p:spPr bwMode="auto">
          <a:xfrm>
            <a:off x="3505200" y="6400800"/>
            <a:ext cx="2401888" cy="2444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dirty="0"/>
              <a:t>Source</a:t>
            </a:r>
            <a:r>
              <a:rPr lang="en-US" altLang="en-US" sz="1000" dirty="0" smtClean="0"/>
              <a:t>: http</a:t>
            </a:r>
            <a:r>
              <a:rPr lang="en-US" altLang="en-US" sz="1000" dirty="0"/>
              <a:t>://www.javabeat.net/articles</a:t>
            </a:r>
          </a:p>
        </p:txBody>
      </p:sp>
    </p:spTree>
    <p:extLst>
      <p:ext uri="{BB962C8B-B14F-4D97-AF65-F5344CB8AC3E}">
        <p14:creationId xmlns:p14="http://schemas.microsoft.com/office/powerpoint/2010/main" val="264186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p:nvPr>
        </p:nvSpPr>
        <p:spPr>
          <a:xfrm>
            <a:off x="0" y="215901"/>
            <a:ext cx="8706678" cy="539474"/>
          </a:xfrm>
        </p:spPr>
        <p:txBody>
          <a:bodyPr/>
          <a:lstStyle/>
          <a:p>
            <a:pPr eaLnBrk="1" hangingPunct="1"/>
            <a:r>
              <a:rPr lang="en-US" altLang="en-US" dirty="0" smtClean="0"/>
              <a:t>Bean Definition Configuration File (Contd.).</a:t>
            </a:r>
          </a:p>
        </p:txBody>
      </p:sp>
      <p:sp>
        <p:nvSpPr>
          <p:cNvPr id="81923" name="Rectangle 3"/>
          <p:cNvSpPr>
            <a:spLocks noGrp="1"/>
          </p:cNvSpPr>
          <p:nvPr>
            <p:ph type="body" idx="1"/>
          </p:nvPr>
        </p:nvSpPr>
        <p:spPr/>
        <p:txBody>
          <a:bodyPr/>
          <a:lstStyle/>
          <a:p>
            <a:pPr lvl="1" eaLnBrk="1" hangingPunct="1"/>
            <a:endParaRPr lang="en-US" altLang="en-US" sz="2000" dirty="0" smtClean="0"/>
          </a:p>
          <a:p>
            <a:pPr eaLnBrk="1" hangingPunct="1"/>
            <a:r>
              <a:rPr lang="en-US" altLang="en-US" dirty="0" smtClean="0"/>
              <a:t>Creating Bean Instances through Factory classes </a:t>
            </a:r>
          </a:p>
          <a:p>
            <a:pPr lvl="1" eaLnBrk="1" hangingPunct="1"/>
            <a:endParaRPr lang="en-US" altLang="en-US" sz="2000" dirty="0" smtClean="0"/>
          </a:p>
          <a:p>
            <a:pPr lvl="1" eaLnBrk="1" hangingPunct="1"/>
            <a:r>
              <a:rPr lang="en-US" altLang="en-US" sz="2000" dirty="0" smtClean="0"/>
              <a:t>If method in Factory class is a static method, then </a:t>
            </a:r>
            <a:r>
              <a:rPr lang="en-US" altLang="en-US" sz="2000" dirty="0" smtClean="0">
                <a:solidFill>
                  <a:srgbClr val="C00000"/>
                </a:solidFill>
              </a:rPr>
              <a:t>use ‘</a:t>
            </a:r>
            <a:r>
              <a:rPr lang="en-US" altLang="en-US" sz="2000" b="1" dirty="0" smtClean="0">
                <a:solidFill>
                  <a:srgbClr val="C00000"/>
                </a:solidFill>
              </a:rPr>
              <a:t>factory-method</a:t>
            </a:r>
            <a:r>
              <a:rPr lang="en-US" altLang="en-US" sz="2000" dirty="0" smtClean="0"/>
              <a:t>’ attribute</a:t>
            </a:r>
          </a:p>
          <a:p>
            <a:pPr lvl="1" eaLnBrk="1" hangingPunct="1"/>
            <a:endParaRPr lang="en-US" altLang="en-US" sz="2000" dirty="0" smtClean="0"/>
          </a:p>
          <a:p>
            <a:pPr lvl="1" eaLnBrk="1" hangingPunct="1"/>
            <a:r>
              <a:rPr lang="en-US" altLang="en-US" sz="2000" dirty="0" smtClean="0"/>
              <a:t>If method is a non-static method, then </a:t>
            </a:r>
            <a:r>
              <a:rPr lang="en-US" altLang="en-US" sz="2000" dirty="0" smtClean="0">
                <a:solidFill>
                  <a:srgbClr val="C00000"/>
                </a:solidFill>
              </a:rPr>
              <a:t>'</a:t>
            </a:r>
            <a:r>
              <a:rPr lang="en-US" altLang="en-US" sz="2000" b="1" dirty="0" smtClean="0">
                <a:solidFill>
                  <a:srgbClr val="C00000"/>
                </a:solidFill>
              </a:rPr>
              <a:t>factory-method</a:t>
            </a:r>
            <a:r>
              <a:rPr lang="en-US" altLang="en-US" sz="2000" dirty="0" smtClean="0"/>
              <a:t>' and </a:t>
            </a:r>
            <a:r>
              <a:rPr lang="en-US" altLang="en-US" sz="2000" dirty="0" smtClean="0">
                <a:solidFill>
                  <a:srgbClr val="C00000"/>
                </a:solidFill>
              </a:rPr>
              <a:t>'</a:t>
            </a:r>
            <a:r>
              <a:rPr lang="en-US" altLang="en-US" sz="2000" b="1" dirty="0" smtClean="0">
                <a:solidFill>
                  <a:srgbClr val="C00000"/>
                </a:solidFill>
              </a:rPr>
              <a:t>factory-bean</a:t>
            </a:r>
            <a:r>
              <a:rPr lang="en-US" altLang="en-US" sz="2000" dirty="0" smtClean="0">
                <a:solidFill>
                  <a:srgbClr val="C00000"/>
                </a:solidFill>
              </a:rPr>
              <a:t>'</a:t>
            </a:r>
            <a:r>
              <a:rPr lang="en-US" altLang="en-US" sz="2000" dirty="0" smtClean="0"/>
              <a:t> attributes  must be used</a:t>
            </a:r>
          </a:p>
          <a:p>
            <a:pPr lvl="1" eaLnBrk="1" hangingPunct="1"/>
            <a:endParaRPr lang="en-US" altLang="en-US" sz="2000" dirty="0" smtClean="0"/>
          </a:p>
          <a:p>
            <a:pPr eaLnBrk="1" hangingPunct="1"/>
            <a:r>
              <a:rPr lang="en-US" altLang="en-US" dirty="0" smtClean="0"/>
              <a:t>Bean Inheritance </a:t>
            </a:r>
          </a:p>
          <a:p>
            <a:pPr lvl="1" eaLnBrk="1" hangingPunct="1"/>
            <a:r>
              <a:rPr lang="en-US" altLang="en-US" sz="2000" dirty="0" smtClean="0"/>
              <a:t>Minimal support of </a:t>
            </a:r>
            <a:r>
              <a:rPr lang="en-US" altLang="en-US" sz="2000" b="1" i="1" dirty="0" smtClean="0">
                <a:solidFill>
                  <a:srgbClr val="C00000"/>
                </a:solidFill>
              </a:rPr>
              <a:t>Inheritance</a:t>
            </a:r>
            <a:r>
              <a:rPr lang="en-US" altLang="en-US" sz="2000" dirty="0" smtClean="0"/>
              <a:t> is given between the Bean Components in the form of the attribute '</a:t>
            </a:r>
            <a:r>
              <a:rPr lang="en-US" altLang="en-US" sz="2000" b="1" dirty="0" smtClean="0">
                <a:solidFill>
                  <a:srgbClr val="C00000"/>
                </a:solidFill>
              </a:rPr>
              <a:t>parent</a:t>
            </a:r>
            <a:r>
              <a:rPr lang="en-US" altLang="en-US" sz="2000" dirty="0" smtClean="0"/>
              <a:t>' within the 'bean' tag </a:t>
            </a:r>
          </a:p>
          <a:p>
            <a:pPr lvl="1" eaLnBrk="1" hangingPunct="1">
              <a:buFont typeface="Arial" charset="0"/>
              <a:buNone/>
            </a:pPr>
            <a:endParaRPr lang="en-US" altLang="en-US" sz="3200" dirty="0" smtClean="0"/>
          </a:p>
          <a:p>
            <a:pPr lvl="1" eaLnBrk="1" hangingPunct="1"/>
            <a:endParaRPr lang="en-US" altLang="en-US" sz="2000" dirty="0" smtClean="0"/>
          </a:p>
          <a:p>
            <a:pPr lvl="2" eaLnBrk="1" hangingPunct="1">
              <a:buFont typeface="Arial" charset="0"/>
              <a:buNone/>
            </a:pPr>
            <a:endParaRPr lang="en-US" altLang="en-US" sz="2000" dirty="0" smtClean="0"/>
          </a:p>
        </p:txBody>
      </p:sp>
    </p:spTree>
    <p:extLst>
      <p:ext uri="{BB962C8B-B14F-4D97-AF65-F5344CB8AC3E}">
        <p14:creationId xmlns:p14="http://schemas.microsoft.com/office/powerpoint/2010/main" val="44296703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a:lstStyle/>
          <a:p>
            <a:pPr eaLnBrk="1" hangingPunct="1"/>
            <a:endParaRPr lang="en-US" altLang="en-US" smtClean="0"/>
          </a:p>
        </p:txBody>
      </p:sp>
      <p:sp>
        <p:nvSpPr>
          <p:cNvPr id="82947"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36294011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a:lstStyle/>
          <a:p>
            <a:pPr eaLnBrk="1" hangingPunct="1"/>
            <a:r>
              <a:rPr lang="en-US" altLang="en-US" dirty="0" smtClean="0"/>
              <a:t>Inversion of Control (</a:t>
            </a:r>
            <a:r>
              <a:rPr lang="en-US" altLang="en-US" dirty="0" err="1" smtClean="0"/>
              <a:t>IoC</a:t>
            </a:r>
            <a:r>
              <a:rPr lang="en-US" altLang="en-US" dirty="0" smtClean="0"/>
              <a:t>)</a:t>
            </a:r>
          </a:p>
        </p:txBody>
      </p:sp>
      <p:sp>
        <p:nvSpPr>
          <p:cNvPr id="83971" name="Rectangle 3"/>
          <p:cNvSpPr>
            <a:spLocks noGrp="1"/>
          </p:cNvSpPr>
          <p:nvPr>
            <p:ph type="body" idx="1"/>
          </p:nvPr>
        </p:nvSpPr>
        <p:spPr/>
        <p:txBody>
          <a:bodyPr/>
          <a:lstStyle/>
          <a:p>
            <a:pPr eaLnBrk="1" hangingPunct="1"/>
            <a:r>
              <a:rPr lang="en-US" altLang="en-US" dirty="0" smtClean="0"/>
              <a:t>The Framework insists that Associations between Business objects should be externalized </a:t>
            </a:r>
          </a:p>
          <a:p>
            <a:pPr lvl="1" eaLnBrk="1" hangingPunct="1"/>
            <a:r>
              <a:rPr lang="en-US" altLang="en-US" sz="1800" dirty="0" smtClean="0"/>
              <a:t>and never the Client Applications should be involved in doing these kinds of activities </a:t>
            </a:r>
          </a:p>
          <a:p>
            <a:pPr eaLnBrk="1" hangingPunct="1"/>
            <a:endParaRPr lang="en-US" altLang="en-US" b="1" i="1" dirty="0" smtClean="0">
              <a:solidFill>
                <a:srgbClr val="0000FF"/>
              </a:solidFill>
            </a:endParaRPr>
          </a:p>
          <a:p>
            <a:pPr eaLnBrk="1" hangingPunct="1"/>
            <a:r>
              <a:rPr lang="en-US" altLang="en-US" b="1" i="1" dirty="0" smtClean="0">
                <a:solidFill>
                  <a:srgbClr val="0000FF"/>
                </a:solidFill>
              </a:rPr>
              <a:t>Component Wiring</a:t>
            </a:r>
            <a:r>
              <a:rPr lang="en-US" altLang="en-US" dirty="0" smtClean="0">
                <a:solidFill>
                  <a:srgbClr val="0000FF"/>
                </a:solidFill>
              </a:rPr>
              <a:t> </a:t>
            </a:r>
            <a:r>
              <a:rPr lang="en-US" altLang="en-US" dirty="0" smtClean="0"/>
              <a:t>is a fancy term given to make associations between various Components </a:t>
            </a:r>
          </a:p>
          <a:p>
            <a:pPr eaLnBrk="1" hangingPunct="1"/>
            <a:endParaRPr lang="en-US" altLang="en-US" dirty="0" smtClean="0"/>
          </a:p>
          <a:p>
            <a:pPr eaLnBrk="1" hangingPunct="1"/>
            <a:r>
              <a:rPr lang="en-US" altLang="en-US" dirty="0" smtClean="0"/>
              <a:t>Instead of Clients having the control to establish relationship between Components, now the Framework carries this job</a:t>
            </a:r>
          </a:p>
          <a:p>
            <a:pPr lvl="1" eaLnBrk="1" hangingPunct="1"/>
            <a:r>
              <a:rPr lang="en-US" altLang="en-US" sz="1800" dirty="0" smtClean="0"/>
              <a:t> which means that the Control is reversed from the Clients to the Framework </a:t>
            </a:r>
          </a:p>
          <a:p>
            <a:pPr lvl="1" eaLnBrk="1" hangingPunct="1"/>
            <a:r>
              <a:rPr lang="en-US" altLang="en-US" sz="1800" dirty="0" smtClean="0"/>
              <a:t>that's why this principle is rightly termed as </a:t>
            </a:r>
            <a:r>
              <a:rPr lang="en-US" altLang="en-US" sz="1800" b="1" i="1" dirty="0" smtClean="0">
                <a:solidFill>
                  <a:srgbClr val="0000FF"/>
                </a:solidFill>
              </a:rPr>
              <a:t>Inversion of Control</a:t>
            </a:r>
            <a:endParaRPr lang="en-US" altLang="en-US" sz="1800" dirty="0" smtClean="0">
              <a:solidFill>
                <a:srgbClr val="0000FF"/>
              </a:solidFill>
            </a:endParaRPr>
          </a:p>
          <a:p>
            <a:pPr eaLnBrk="1" hangingPunct="1"/>
            <a:endParaRPr lang="en-US" altLang="en-US" dirty="0" smtClean="0"/>
          </a:p>
        </p:txBody>
      </p:sp>
    </p:spTree>
    <p:extLst>
      <p:ext uri="{BB962C8B-B14F-4D97-AF65-F5344CB8AC3E}">
        <p14:creationId xmlns:p14="http://schemas.microsoft.com/office/powerpoint/2010/main" val="331752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a:lstStyle/>
          <a:p>
            <a:pPr eaLnBrk="1" hangingPunct="1"/>
            <a:r>
              <a:rPr lang="en-US" altLang="en-US" dirty="0" smtClean="0"/>
              <a:t>Inversion of Control (Contd.).</a:t>
            </a:r>
          </a:p>
        </p:txBody>
      </p:sp>
      <p:sp>
        <p:nvSpPr>
          <p:cNvPr id="84995" name="Rectangle 3"/>
          <p:cNvSpPr>
            <a:spLocks noGrp="1"/>
          </p:cNvSpPr>
          <p:nvPr>
            <p:ph type="body" idx="1"/>
          </p:nvPr>
        </p:nvSpPr>
        <p:spPr/>
        <p:txBody>
          <a:bodyPr/>
          <a:lstStyle/>
          <a:p>
            <a:pPr eaLnBrk="1" hangingPunct="1"/>
            <a:r>
              <a:rPr lang="en-US" altLang="en-US" dirty="0" smtClean="0"/>
              <a:t>Spring is most closely identified with a flavor of Inversion of Control known as </a:t>
            </a:r>
            <a:r>
              <a:rPr lang="en-US" altLang="en-US" b="1" dirty="0" smtClean="0">
                <a:solidFill>
                  <a:srgbClr val="0000FF"/>
                </a:solidFill>
              </a:rPr>
              <a:t>Dependency Injection</a:t>
            </a:r>
            <a:r>
              <a:rPr lang="en-US" altLang="en-US" dirty="0" smtClean="0">
                <a:solidFill>
                  <a:srgbClr val="0000FF"/>
                </a:solidFill>
              </a:rPr>
              <a:t> </a:t>
            </a:r>
          </a:p>
          <a:p>
            <a:pPr eaLnBrk="1" hangingPunct="1"/>
            <a:endParaRPr lang="en-US" altLang="en-US" dirty="0" smtClean="0"/>
          </a:p>
          <a:p>
            <a:pPr eaLnBrk="1" hangingPunct="1"/>
            <a:r>
              <a:rPr lang="en-US" altLang="en-US" dirty="0" smtClean="0"/>
              <a:t>Dependency Injection is a form of IOC that removes explicit dependence on container APIs</a:t>
            </a:r>
          </a:p>
          <a:p>
            <a:pPr lvl="1" eaLnBrk="1" hangingPunct="1"/>
            <a:r>
              <a:rPr lang="en-US" altLang="en-US" sz="1800" dirty="0" smtClean="0"/>
              <a:t>ordinary Java methods are used to </a:t>
            </a:r>
            <a:r>
              <a:rPr lang="en-US" altLang="en-US" sz="1800" i="1" dirty="0" smtClean="0"/>
              <a:t>inject</a:t>
            </a:r>
            <a:r>
              <a:rPr lang="en-US" altLang="en-US" sz="1800" dirty="0" smtClean="0"/>
              <a:t> dependencies such as collaborating objects or configuration values into application object instances. </a:t>
            </a:r>
          </a:p>
          <a:p>
            <a:pPr eaLnBrk="1" hangingPunct="1"/>
            <a:endParaRPr lang="en-US" altLang="en-US" dirty="0" smtClean="0"/>
          </a:p>
          <a:p>
            <a:pPr eaLnBrk="1" hangingPunct="1"/>
            <a:r>
              <a:rPr lang="en-US" altLang="en-US" dirty="0" smtClean="0"/>
              <a:t>The two major flavors of Dependency Injection are </a:t>
            </a:r>
          </a:p>
          <a:p>
            <a:pPr lvl="1" eaLnBrk="1" hangingPunct="1"/>
            <a:r>
              <a:rPr lang="en-US" altLang="en-US" sz="1800" b="1" dirty="0" smtClean="0">
                <a:solidFill>
                  <a:srgbClr val="0000FF"/>
                </a:solidFill>
              </a:rPr>
              <a:t>Setter Injection</a:t>
            </a:r>
            <a:r>
              <a:rPr lang="en-US" altLang="en-US" sz="1800" dirty="0" smtClean="0">
                <a:solidFill>
                  <a:srgbClr val="0000FF"/>
                </a:solidFill>
              </a:rPr>
              <a:t> </a:t>
            </a:r>
            <a:r>
              <a:rPr lang="en-US" altLang="en-US" sz="1800" dirty="0" smtClean="0">
                <a:solidFill>
                  <a:srgbClr val="C00000"/>
                </a:solidFill>
              </a:rPr>
              <a:t>(</a:t>
            </a:r>
            <a:r>
              <a:rPr lang="en-US" altLang="en-US" sz="1800" dirty="0" smtClean="0"/>
              <a:t>injection via JavaBean setters</a:t>
            </a:r>
            <a:r>
              <a:rPr lang="en-US" altLang="en-US" sz="1800" dirty="0" smtClean="0">
                <a:solidFill>
                  <a:srgbClr val="C00000"/>
                </a:solidFill>
              </a:rPr>
              <a:t>)</a:t>
            </a:r>
          </a:p>
          <a:p>
            <a:pPr lvl="1" eaLnBrk="1" hangingPunct="1"/>
            <a:r>
              <a:rPr lang="en-US" altLang="en-US" sz="1800" b="1" dirty="0" smtClean="0">
                <a:solidFill>
                  <a:srgbClr val="0000FF"/>
                </a:solidFill>
              </a:rPr>
              <a:t>Constructor Injection</a:t>
            </a:r>
            <a:r>
              <a:rPr lang="en-US" altLang="en-US" sz="1800" dirty="0" smtClean="0">
                <a:solidFill>
                  <a:srgbClr val="0000FF"/>
                </a:solidFill>
              </a:rPr>
              <a:t> </a:t>
            </a:r>
            <a:r>
              <a:rPr lang="en-US" altLang="en-US" sz="1800" dirty="0" smtClean="0"/>
              <a:t>(injection via constructor arguments). </a:t>
            </a:r>
          </a:p>
          <a:p>
            <a:pPr eaLnBrk="1" hangingPunct="1"/>
            <a:endParaRPr lang="en-US" altLang="en-US" dirty="0" smtClean="0"/>
          </a:p>
        </p:txBody>
      </p:sp>
    </p:spTree>
    <p:extLst>
      <p:ext uri="{BB962C8B-B14F-4D97-AF65-F5344CB8AC3E}">
        <p14:creationId xmlns:p14="http://schemas.microsoft.com/office/powerpoint/2010/main" val="3913718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a:lstStyle/>
          <a:p>
            <a:pPr eaLnBrk="1" hangingPunct="1"/>
            <a:r>
              <a:rPr lang="en-US" altLang="en-US" dirty="0" smtClean="0"/>
              <a:t>Dependency Injection</a:t>
            </a:r>
          </a:p>
        </p:txBody>
      </p:sp>
      <p:sp>
        <p:nvSpPr>
          <p:cNvPr id="86019" name="Rectangle 3"/>
          <p:cNvSpPr>
            <a:spLocks noGrp="1"/>
          </p:cNvSpPr>
          <p:nvPr>
            <p:ph type="body" idx="1"/>
          </p:nvPr>
        </p:nvSpPr>
        <p:spPr/>
        <p:txBody>
          <a:bodyPr/>
          <a:lstStyle/>
          <a:p>
            <a:pPr eaLnBrk="1" hangingPunct="1"/>
            <a:r>
              <a:rPr lang="en-US" altLang="en-US" dirty="0" smtClean="0"/>
              <a:t>Dependency Injection has several important benefits :</a:t>
            </a:r>
          </a:p>
          <a:p>
            <a:pPr lvl="1" eaLnBrk="1" hangingPunct="1"/>
            <a:r>
              <a:rPr lang="en-US" altLang="en-US" sz="1800" dirty="0" smtClean="0"/>
              <a:t>Because components don't need to look up collaborators at runtime, they're much simpler to write and maintain.</a:t>
            </a:r>
          </a:p>
          <a:p>
            <a:pPr lvl="1" eaLnBrk="1" hangingPunct="1"/>
            <a:endParaRPr lang="en-US" altLang="en-US" sz="1800" dirty="0" smtClean="0"/>
          </a:p>
          <a:p>
            <a:pPr lvl="1" eaLnBrk="1" hangingPunct="1"/>
            <a:r>
              <a:rPr lang="en-US" altLang="en-US" sz="1800" dirty="0" smtClean="0"/>
              <a:t>With a Dependency Injection approach, dependencies are explicit, and evident in constructor or JavaBean properties </a:t>
            </a:r>
          </a:p>
          <a:p>
            <a:pPr lvl="1" eaLnBrk="1" hangingPunct="1"/>
            <a:endParaRPr lang="en-US" altLang="en-US" sz="1800" dirty="0" smtClean="0"/>
          </a:p>
          <a:p>
            <a:pPr lvl="1" eaLnBrk="1" hangingPunct="1"/>
            <a:r>
              <a:rPr lang="en-US" altLang="en-US" sz="1800" dirty="0" smtClean="0"/>
              <a:t>easy to use objects either inside or outside the </a:t>
            </a:r>
            <a:r>
              <a:rPr lang="en-US" altLang="en-US" sz="1800" dirty="0" err="1" smtClean="0"/>
              <a:t>IoC</a:t>
            </a:r>
            <a:r>
              <a:rPr lang="en-US" altLang="en-US" sz="1800" dirty="0" smtClean="0"/>
              <a:t> container </a:t>
            </a:r>
          </a:p>
          <a:p>
            <a:pPr lvl="1" eaLnBrk="1" hangingPunct="1"/>
            <a:endParaRPr lang="en-US" altLang="en-US" sz="1800" dirty="0" smtClean="0"/>
          </a:p>
          <a:p>
            <a:pPr lvl="1" eaLnBrk="1" hangingPunct="1"/>
            <a:r>
              <a:rPr lang="en-US" altLang="en-US" sz="1800" dirty="0" smtClean="0"/>
              <a:t>Spring also provides unique support for instantiating objects from static factory methods or even methods on other objects managed by the </a:t>
            </a:r>
            <a:r>
              <a:rPr lang="en-US" altLang="en-US" sz="1800" dirty="0" err="1" smtClean="0"/>
              <a:t>IoC</a:t>
            </a:r>
            <a:r>
              <a:rPr lang="en-US" altLang="en-US" sz="1800" dirty="0" smtClean="0"/>
              <a:t> container </a:t>
            </a:r>
          </a:p>
          <a:p>
            <a:pPr lvl="1" eaLnBrk="1" hangingPunct="1"/>
            <a:endParaRPr lang="en-US" altLang="en-US" sz="1800" dirty="0" smtClean="0"/>
          </a:p>
          <a:p>
            <a:pPr lvl="1" eaLnBrk="1" hangingPunct="1"/>
            <a:r>
              <a:rPr lang="en-US" altLang="en-US" sz="1800" dirty="0" smtClean="0"/>
              <a:t>your business objects can potentially be run in different Dependency Injection frameworks - or outside any framework - without code changes </a:t>
            </a:r>
          </a:p>
        </p:txBody>
      </p:sp>
    </p:spTree>
    <p:extLst>
      <p:ext uri="{BB962C8B-B14F-4D97-AF65-F5344CB8AC3E}">
        <p14:creationId xmlns:p14="http://schemas.microsoft.com/office/powerpoint/2010/main" val="580844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smtClean="0">
                <a:solidFill>
                  <a:schemeClr val="tx1"/>
                </a:solidFill>
              </a:rPr>
              <a:t>This module is aimed at :</a:t>
            </a:r>
          </a:p>
          <a:p>
            <a:pPr lvl="1" eaLnBrk="1" hangingPunct="1"/>
            <a:r>
              <a:rPr lang="en-US" altLang="en-US" sz="2200" dirty="0" smtClean="0">
                <a:solidFill>
                  <a:schemeClr val="tx1"/>
                </a:solidFill>
              </a:rPr>
              <a:t>Introducing Spring as a  Framework</a:t>
            </a:r>
          </a:p>
          <a:p>
            <a:pPr lvl="1" eaLnBrk="1" hangingPunct="1"/>
            <a:r>
              <a:rPr lang="en-US" altLang="en-US" sz="2200" dirty="0" smtClean="0">
                <a:solidFill>
                  <a:schemeClr val="tx1"/>
                </a:solidFill>
              </a:rPr>
              <a:t>Exploring Features of Spring</a:t>
            </a:r>
          </a:p>
          <a:p>
            <a:pPr lvl="1" eaLnBrk="1" hangingPunct="1"/>
            <a:r>
              <a:rPr lang="en-US" altLang="en-US" sz="2200" dirty="0" smtClean="0">
                <a:solidFill>
                  <a:schemeClr val="tx1"/>
                </a:solidFill>
              </a:rPr>
              <a:t> Understanding Architecture of Spring</a:t>
            </a:r>
          </a:p>
          <a:p>
            <a:pPr lvl="1" eaLnBrk="1" hangingPunct="1"/>
            <a:r>
              <a:rPr lang="en-US" altLang="en-US" sz="2200" dirty="0" smtClean="0">
                <a:solidFill>
                  <a:schemeClr val="tx1"/>
                </a:solidFill>
              </a:rPr>
              <a:t> Various Modules of Spring</a:t>
            </a: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smtClean="0">
                <a:solidFill>
                  <a:schemeClr val="tx1"/>
                </a:solidFill>
              </a:rPr>
              <a:t>Objectives</a:t>
            </a:r>
          </a:p>
        </p:txBody>
      </p:sp>
    </p:spTree>
    <p:extLst>
      <p:ext uri="{BB962C8B-B14F-4D97-AF65-F5344CB8AC3E}">
        <p14:creationId xmlns:p14="http://schemas.microsoft.com/office/powerpoint/2010/main" val="11535912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a:lstStyle/>
          <a:p>
            <a:pPr eaLnBrk="1" hangingPunct="1"/>
            <a:r>
              <a:rPr lang="en-US" altLang="en-US" dirty="0" smtClean="0"/>
              <a:t>Dependency Injection (Contd.).</a:t>
            </a:r>
          </a:p>
        </p:txBody>
      </p:sp>
      <p:sp>
        <p:nvSpPr>
          <p:cNvPr id="87043" name="Rectangle 3"/>
          <p:cNvSpPr>
            <a:spLocks noGrp="1"/>
          </p:cNvSpPr>
          <p:nvPr>
            <p:ph type="body" idx="1"/>
          </p:nvPr>
        </p:nvSpPr>
        <p:spPr/>
        <p:txBody>
          <a:bodyPr>
            <a:normAutofit/>
          </a:bodyPr>
          <a:lstStyle/>
          <a:p>
            <a:pPr eaLnBrk="1" hangingPunct="1"/>
            <a:r>
              <a:rPr lang="en-US" altLang="en-US" dirty="0" smtClean="0"/>
              <a:t>There are two types of </a:t>
            </a:r>
            <a:r>
              <a:rPr lang="en-US" altLang="en-US" b="1" i="1" dirty="0" smtClean="0"/>
              <a:t>Dependency Injection(DI)</a:t>
            </a:r>
            <a:r>
              <a:rPr lang="en-US" altLang="en-US" dirty="0" smtClean="0"/>
              <a:t> techniques we can use:</a:t>
            </a:r>
          </a:p>
          <a:p>
            <a:pPr lvl="1" eaLnBrk="1" hangingPunct="1"/>
            <a:r>
              <a:rPr lang="en-US" altLang="en-US" sz="2000" u="sng" dirty="0" smtClean="0">
                <a:solidFill>
                  <a:srgbClr val="0000FF"/>
                </a:solidFill>
              </a:rPr>
              <a:t> </a:t>
            </a:r>
            <a:r>
              <a:rPr lang="en-US" altLang="en-US" sz="2000" b="1" i="1" u="sng" dirty="0" smtClean="0">
                <a:solidFill>
                  <a:srgbClr val="0000FF"/>
                </a:solidFill>
              </a:rPr>
              <a:t>Setter Injection</a:t>
            </a:r>
            <a:r>
              <a:rPr lang="en-US" altLang="en-US" sz="2000" u="sng" dirty="0" smtClean="0">
                <a:solidFill>
                  <a:srgbClr val="0000FF"/>
                </a:solidFill>
              </a:rPr>
              <a:t> </a:t>
            </a:r>
          </a:p>
          <a:p>
            <a:pPr lvl="2" eaLnBrk="1" hangingPunct="1"/>
            <a:r>
              <a:rPr lang="en-US" altLang="en-US" sz="2000" dirty="0" smtClean="0"/>
              <a:t>using setter methods in a bean class, the </a:t>
            </a:r>
            <a:r>
              <a:rPr lang="en-US" altLang="en-US" sz="2000" b="1" i="1" dirty="0" smtClean="0"/>
              <a:t>Spring IOC</a:t>
            </a:r>
            <a:r>
              <a:rPr lang="en-US" altLang="en-US" dirty="0"/>
              <a:t> </a:t>
            </a:r>
            <a:r>
              <a:rPr lang="en-US" altLang="en-US" sz="2000" dirty="0" smtClean="0"/>
              <a:t>container will inject the dependencies </a:t>
            </a:r>
          </a:p>
          <a:p>
            <a:pPr lvl="1" eaLnBrk="1" hangingPunct="1"/>
            <a:r>
              <a:rPr lang="en-US" altLang="en-US" sz="2000" b="1" i="1" u="sng" dirty="0" smtClean="0">
                <a:solidFill>
                  <a:srgbClr val="0000FF"/>
                </a:solidFill>
              </a:rPr>
              <a:t>Constructor Injection</a:t>
            </a:r>
          </a:p>
          <a:p>
            <a:pPr lvl="2" eaLnBrk="1" hangingPunct="1"/>
            <a:r>
              <a:rPr lang="en-US" altLang="en-US" sz="2000" dirty="0" smtClean="0"/>
              <a:t>The constructor will take arguments based on number of dependencies required </a:t>
            </a:r>
          </a:p>
          <a:p>
            <a:pPr lvl="2" eaLnBrk="1" hangingPunct="1"/>
            <a:r>
              <a:rPr lang="en-US" altLang="en-US" sz="2000" dirty="0" smtClean="0"/>
              <a:t>You don't have option to reconfigure the dependencies at later point of time, since all the dependencies are resolved only at the time of invoking the constructor </a:t>
            </a:r>
          </a:p>
          <a:p>
            <a:pPr lvl="2" eaLnBrk="1" hangingPunct="1"/>
            <a:r>
              <a:rPr lang="en-US" altLang="en-US" sz="2000" dirty="0" err="1" smtClean="0"/>
              <a:t>Eg</a:t>
            </a:r>
            <a:r>
              <a:rPr lang="en-US" altLang="en-US" sz="2000" dirty="0" smtClean="0"/>
              <a:t>.:</a:t>
            </a:r>
          </a:p>
          <a:p>
            <a:pPr lvl="2">
              <a:buNone/>
            </a:pPr>
            <a:r>
              <a:rPr lang="en-US" altLang="en-US" sz="2000" dirty="0" smtClean="0"/>
              <a:t>	</a:t>
            </a:r>
            <a:r>
              <a:rPr lang="en-US" altLang="en-US" sz="2000" b="1" dirty="0" smtClean="0">
                <a:solidFill>
                  <a:srgbClr val="0000FF"/>
                </a:solidFill>
              </a:rPr>
              <a:t>&lt;constructor-</a:t>
            </a:r>
            <a:r>
              <a:rPr lang="en-US" altLang="en-US" sz="2000" b="1" dirty="0" err="1" smtClean="0">
                <a:solidFill>
                  <a:srgbClr val="0000FF"/>
                </a:solidFill>
              </a:rPr>
              <a:t>arg</a:t>
            </a:r>
            <a:r>
              <a:rPr lang="en-US" altLang="en-US" sz="2000" b="1" dirty="0" smtClean="0">
                <a:solidFill>
                  <a:srgbClr val="0000FF"/>
                </a:solidFill>
              </a:rPr>
              <a:t> index=“0</a:t>
            </a:r>
            <a:r>
              <a:rPr lang="en-US" altLang="en-US" b="1" dirty="0" smtClean="0">
                <a:solidFill>
                  <a:srgbClr val="0000FF"/>
                </a:solidFill>
              </a:rPr>
              <a:t>”</a:t>
            </a:r>
            <a:r>
              <a:rPr lang="en-US" altLang="en-US" sz="2000" b="1" dirty="0" smtClean="0">
                <a:solidFill>
                  <a:srgbClr val="0000FF"/>
                </a:solidFill>
              </a:rPr>
              <a:t> type="</a:t>
            </a:r>
            <a:r>
              <a:rPr lang="en-US" altLang="en-US" b="1" dirty="0" err="1">
                <a:solidFill>
                  <a:srgbClr val="0000FF"/>
                </a:solidFill>
              </a:rPr>
              <a:t>java.lang.String</a:t>
            </a:r>
            <a:r>
              <a:rPr lang="en-US" altLang="en-US" b="1" dirty="0">
                <a:solidFill>
                  <a:srgbClr val="0000FF"/>
                </a:solidFill>
              </a:rPr>
              <a:t>" </a:t>
            </a:r>
            <a:r>
              <a:rPr lang="en-US" altLang="en-US" sz="2000" b="1" dirty="0" smtClean="0">
                <a:solidFill>
                  <a:srgbClr val="0000FF"/>
                </a:solidFill>
              </a:rPr>
              <a:t>value="</a:t>
            </a:r>
            <a:r>
              <a:rPr lang="en-US" altLang="en-US" b="1" dirty="0" err="1">
                <a:solidFill>
                  <a:srgbClr val="0000FF"/>
                </a:solidFill>
              </a:rPr>
              <a:t>MyName</a:t>
            </a:r>
            <a:r>
              <a:rPr lang="en-US" altLang="en-US" b="1" dirty="0">
                <a:solidFill>
                  <a:srgbClr val="0000FF"/>
                </a:solidFill>
              </a:rPr>
              <a:t>" </a:t>
            </a:r>
            <a:r>
              <a:rPr lang="en-US" altLang="en-US" sz="2000" b="1" dirty="0" smtClean="0">
                <a:solidFill>
                  <a:srgbClr val="0000FF"/>
                </a:solidFill>
              </a:rPr>
              <a:t>/&gt; </a:t>
            </a:r>
          </a:p>
          <a:p>
            <a:pPr lvl="2" eaLnBrk="1" hangingPunct="1"/>
            <a:endParaRPr lang="en-US" altLang="en-US" dirty="0" smtClean="0"/>
          </a:p>
          <a:p>
            <a:pPr lvl="2"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0413399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a:lstStyle/>
          <a:p>
            <a:pPr eaLnBrk="1" hangingPunct="1"/>
            <a:endParaRPr lang="en-US" altLang="en-US" smtClean="0"/>
          </a:p>
        </p:txBody>
      </p:sp>
      <p:sp>
        <p:nvSpPr>
          <p:cNvPr id="88067"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370209515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a:lstStyle/>
          <a:p>
            <a:pPr eaLnBrk="1" hangingPunct="1"/>
            <a:endParaRPr lang="en-US" altLang="en-US" smtClean="0"/>
          </a:p>
        </p:txBody>
      </p:sp>
      <p:sp>
        <p:nvSpPr>
          <p:cNvPr id="89091"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295268580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a:lstStyle/>
          <a:p>
            <a:pPr eaLnBrk="1" hangingPunct="1"/>
            <a:endParaRPr lang="en-US" altLang="en-US" smtClean="0"/>
          </a:p>
        </p:txBody>
      </p:sp>
      <p:sp>
        <p:nvSpPr>
          <p:cNvPr id="90115"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413376931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smtClean="0">
                <a:solidFill>
                  <a:schemeClr val="tx1"/>
                </a:solidFill>
              </a:rPr>
              <a:t>In this module, we have learnt</a:t>
            </a:r>
          </a:p>
          <a:p>
            <a:pPr lvl="1" eaLnBrk="1" hangingPunct="1"/>
            <a:r>
              <a:rPr lang="en-US" altLang="en-US" sz="2200" dirty="0" smtClean="0">
                <a:solidFill>
                  <a:schemeClr val="tx1"/>
                </a:solidFill>
              </a:rPr>
              <a:t>Spring Containers</a:t>
            </a:r>
          </a:p>
          <a:p>
            <a:pPr lvl="1" eaLnBrk="1" hangingPunct="1"/>
            <a:r>
              <a:rPr lang="en-US" altLang="en-US" sz="2200" dirty="0" smtClean="0">
                <a:solidFill>
                  <a:schemeClr val="tx1"/>
                </a:solidFill>
              </a:rPr>
              <a:t>Bean Configuration File and its content</a:t>
            </a:r>
          </a:p>
          <a:p>
            <a:pPr lvl="1" eaLnBrk="1" hangingPunct="1"/>
            <a:r>
              <a:rPr lang="en-US" altLang="en-US" sz="2200" dirty="0" smtClean="0">
                <a:solidFill>
                  <a:schemeClr val="tx1"/>
                </a:solidFill>
              </a:rPr>
              <a:t>Inversion of Control methodologies</a:t>
            </a:r>
          </a:p>
          <a:p>
            <a:pPr lvl="2"/>
            <a:r>
              <a:rPr lang="en-US" altLang="en-US" sz="2200" dirty="0" smtClean="0">
                <a:solidFill>
                  <a:schemeClr val="tx1"/>
                </a:solidFill>
              </a:rPr>
              <a:t>Setter Injection</a:t>
            </a:r>
          </a:p>
          <a:p>
            <a:pPr lvl="2"/>
            <a:r>
              <a:rPr lang="en-US" altLang="en-US" sz="2200" dirty="0" smtClean="0">
                <a:solidFill>
                  <a:schemeClr val="tx1"/>
                </a:solidFill>
              </a:rPr>
              <a:t>Constructor Injection</a:t>
            </a:r>
          </a:p>
          <a:p>
            <a:pPr marL="457200" lvl="1" indent="0" eaLnBrk="1" hangingPunct="1">
              <a:buNone/>
            </a:pPr>
            <a:endParaRPr lang="en-US" altLang="en-US" sz="2200" dirty="0" smtClean="0">
              <a:solidFill>
                <a:schemeClr val="tx1"/>
              </a:solidFill>
            </a:endParaRP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smtClean="0">
                <a:solidFill>
                  <a:schemeClr val="tx1"/>
                </a:solidFill>
              </a:rPr>
              <a:t>Summary</a:t>
            </a:r>
          </a:p>
        </p:txBody>
      </p:sp>
    </p:spTree>
    <p:extLst>
      <p:ext uri="{BB962C8B-B14F-4D97-AF65-F5344CB8AC3E}">
        <p14:creationId xmlns:p14="http://schemas.microsoft.com/office/powerpoint/2010/main" val="13700525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9901" y="2612799"/>
            <a:ext cx="8220074" cy="1319121"/>
          </a:xfrm>
        </p:spPr>
        <p:txBody>
          <a:bodyPr>
            <a:normAutofit fontScale="92500"/>
          </a:bodyPr>
          <a:lstStyle/>
          <a:p>
            <a:r>
              <a:rPr lang="en-US" dirty="0" smtClean="0">
                <a:solidFill>
                  <a:schemeClr val="tx1"/>
                </a:solidFill>
              </a:rPr>
              <a:t>Module 3: Aspect Oriented Programming </a:t>
            </a:r>
          </a:p>
          <a:p>
            <a:r>
              <a:rPr lang="en-US" dirty="0" smtClean="0">
                <a:solidFill>
                  <a:schemeClr val="tx1"/>
                </a:solidFill>
              </a:rPr>
              <a:t>(AOP)</a:t>
            </a:r>
            <a:endParaRPr lang="en-US" dirty="0">
              <a:solidFill>
                <a:schemeClr val="tx1"/>
              </a:solidFill>
            </a:endParaRPr>
          </a:p>
        </p:txBody>
      </p:sp>
    </p:spTree>
    <p:extLst>
      <p:ext uri="{BB962C8B-B14F-4D97-AF65-F5344CB8AC3E}">
        <p14:creationId xmlns:p14="http://schemas.microsoft.com/office/powerpoint/2010/main" val="2867295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smtClean="0">
                <a:solidFill>
                  <a:schemeClr val="tx1"/>
                </a:solidFill>
              </a:rPr>
              <a:t>This module is aimed at :</a:t>
            </a:r>
          </a:p>
          <a:p>
            <a:pPr lvl="1" eaLnBrk="1" hangingPunct="1"/>
            <a:r>
              <a:rPr lang="en-US" altLang="en-US" sz="2200" dirty="0" smtClean="0">
                <a:solidFill>
                  <a:schemeClr val="tx1"/>
                </a:solidFill>
              </a:rPr>
              <a:t>Introducing Aspect Oriented Programming(AOP)</a:t>
            </a:r>
          </a:p>
          <a:p>
            <a:pPr lvl="1" eaLnBrk="1" hangingPunct="1"/>
            <a:r>
              <a:rPr lang="en-US" altLang="en-US" sz="2200" dirty="0" smtClean="0">
                <a:solidFill>
                  <a:schemeClr val="tx1"/>
                </a:solidFill>
              </a:rPr>
              <a:t>AOP Concepts</a:t>
            </a:r>
          </a:p>
          <a:p>
            <a:pPr lvl="2"/>
            <a:r>
              <a:rPr lang="en-US" altLang="en-US" sz="2200" dirty="0" smtClean="0">
                <a:solidFill>
                  <a:schemeClr val="tx1"/>
                </a:solidFill>
              </a:rPr>
              <a:t>Join Points</a:t>
            </a:r>
          </a:p>
          <a:p>
            <a:pPr lvl="2"/>
            <a:r>
              <a:rPr lang="en-US" altLang="en-US" sz="2200" dirty="0" smtClean="0">
                <a:solidFill>
                  <a:schemeClr val="tx1"/>
                </a:solidFill>
              </a:rPr>
              <a:t>Advice</a:t>
            </a:r>
          </a:p>
          <a:p>
            <a:pPr lvl="2"/>
            <a:r>
              <a:rPr lang="en-US" altLang="en-US" sz="2200" dirty="0" smtClean="0">
                <a:solidFill>
                  <a:schemeClr val="tx1"/>
                </a:solidFill>
              </a:rPr>
              <a:t>Point Cuts</a:t>
            </a:r>
          </a:p>
          <a:p>
            <a:pPr lvl="2"/>
            <a:r>
              <a:rPr lang="en-US" altLang="en-US" sz="2200" dirty="0" smtClean="0">
                <a:solidFill>
                  <a:schemeClr val="tx1"/>
                </a:solidFill>
              </a:rPr>
              <a:t>Aspects</a:t>
            </a:r>
          </a:p>
          <a:p>
            <a:pPr lvl="2"/>
            <a:r>
              <a:rPr lang="en-US" altLang="en-US" sz="2200" dirty="0" smtClean="0">
                <a:solidFill>
                  <a:schemeClr val="tx1"/>
                </a:solidFill>
              </a:rPr>
              <a:t>Weaving</a:t>
            </a:r>
          </a:p>
          <a:p>
            <a:pPr lvl="2"/>
            <a:r>
              <a:rPr lang="en-US" altLang="en-US" sz="2200" dirty="0" smtClean="0">
                <a:solidFill>
                  <a:schemeClr val="tx1"/>
                </a:solidFill>
              </a:rPr>
              <a:t>Target</a:t>
            </a:r>
          </a:p>
          <a:p>
            <a:pPr lvl="2"/>
            <a:r>
              <a:rPr lang="en-US" altLang="en-US" sz="2200" dirty="0" err="1" smtClean="0">
                <a:solidFill>
                  <a:schemeClr val="tx1"/>
                </a:solidFill>
              </a:rPr>
              <a:t>Pointcut</a:t>
            </a:r>
            <a:r>
              <a:rPr lang="en-US" altLang="en-US" sz="2200" dirty="0" smtClean="0">
                <a:solidFill>
                  <a:schemeClr val="tx1"/>
                </a:solidFill>
              </a:rPr>
              <a:t> Advisor</a:t>
            </a:r>
          </a:p>
          <a:p>
            <a:pPr lvl="2"/>
            <a:r>
              <a:rPr lang="en-US" altLang="en-US" sz="2200" dirty="0" smtClean="0">
                <a:solidFill>
                  <a:schemeClr val="tx1"/>
                </a:solidFill>
              </a:rPr>
              <a:t>Proxy </a:t>
            </a: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smtClean="0">
                <a:solidFill>
                  <a:schemeClr val="tx1"/>
                </a:solidFill>
              </a:rPr>
              <a:t>Objectives</a:t>
            </a:r>
          </a:p>
        </p:txBody>
      </p:sp>
    </p:spTree>
    <p:extLst>
      <p:ext uri="{BB962C8B-B14F-4D97-AF65-F5344CB8AC3E}">
        <p14:creationId xmlns:p14="http://schemas.microsoft.com/office/powerpoint/2010/main" val="25706915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a:lstStyle/>
          <a:p>
            <a:pPr eaLnBrk="1" hangingPunct="1"/>
            <a:r>
              <a:rPr lang="en-US" altLang="en-US" smtClean="0"/>
              <a:t>AOP</a:t>
            </a:r>
          </a:p>
        </p:txBody>
      </p:sp>
      <p:sp>
        <p:nvSpPr>
          <p:cNvPr id="91139" name="Rectangle 3"/>
          <p:cNvSpPr>
            <a:spLocks noGrp="1"/>
          </p:cNvSpPr>
          <p:nvPr>
            <p:ph type="body" idx="1"/>
          </p:nvPr>
        </p:nvSpPr>
        <p:spPr/>
        <p:txBody>
          <a:bodyPr/>
          <a:lstStyle/>
          <a:p>
            <a:pPr eaLnBrk="1" hangingPunct="1"/>
            <a:r>
              <a:rPr lang="en-US" altLang="en-US" b="1" dirty="0" smtClean="0">
                <a:solidFill>
                  <a:srgbClr val="0000FF"/>
                </a:solidFill>
              </a:rPr>
              <a:t>Aspect-oriented programming (AOP) </a:t>
            </a:r>
            <a:r>
              <a:rPr lang="en-US" altLang="en-US" dirty="0" smtClean="0"/>
              <a:t>provides for simplified application of cross-cutting concerns</a:t>
            </a:r>
          </a:p>
          <a:p>
            <a:pPr eaLnBrk="1" hangingPunct="1"/>
            <a:endParaRPr lang="en-US" altLang="en-US" dirty="0" smtClean="0"/>
          </a:p>
          <a:p>
            <a:pPr eaLnBrk="1" hangingPunct="1"/>
            <a:r>
              <a:rPr lang="en-US" altLang="en-US" dirty="0" smtClean="0"/>
              <a:t>Examples of cross-cutting concerns</a:t>
            </a:r>
          </a:p>
          <a:p>
            <a:pPr lvl="1" eaLnBrk="1" hangingPunct="1"/>
            <a:r>
              <a:rPr lang="en-US" altLang="en-US" sz="1800" dirty="0" smtClean="0"/>
              <a:t>Logging</a:t>
            </a:r>
          </a:p>
          <a:p>
            <a:pPr lvl="1" eaLnBrk="1" hangingPunct="1"/>
            <a:r>
              <a:rPr lang="en-US" altLang="en-US" sz="1800" dirty="0" smtClean="0"/>
              <a:t>Transaction management</a:t>
            </a:r>
          </a:p>
          <a:p>
            <a:pPr lvl="1" eaLnBrk="1" hangingPunct="1"/>
            <a:r>
              <a:rPr lang="en-US" altLang="en-US" sz="1800" dirty="0" smtClean="0"/>
              <a:t> Security</a:t>
            </a:r>
          </a:p>
          <a:p>
            <a:pPr lvl="1" eaLnBrk="1" hangingPunct="1"/>
            <a:r>
              <a:rPr lang="en-US" altLang="en-US" sz="1800" dirty="0" smtClean="0"/>
              <a:t> Auditing</a:t>
            </a:r>
          </a:p>
          <a:p>
            <a:pPr lvl="1" eaLnBrk="1" hangingPunct="1"/>
            <a:r>
              <a:rPr lang="en-US" altLang="en-US" sz="1800" dirty="0" smtClean="0"/>
              <a:t> Locking</a:t>
            </a:r>
          </a:p>
          <a:p>
            <a:pPr lvl="1" eaLnBrk="1" hangingPunct="1"/>
            <a:r>
              <a:rPr lang="en-US" altLang="en-US" sz="1800" dirty="0" smtClean="0"/>
              <a:t> Event handling</a:t>
            </a:r>
          </a:p>
          <a:p>
            <a:pPr lvl="2" eaLnBrk="1" hangingPunct="1"/>
            <a:endParaRPr lang="en-US" altLang="en-US" dirty="0" smtClean="0"/>
          </a:p>
          <a:p>
            <a:pPr lvl="2" eaLnBrk="1" hangingPunct="1">
              <a:buFont typeface="Arial" charset="0"/>
              <a:buNone/>
            </a:pPr>
            <a:endParaRPr lang="en-US" altLang="en-US" dirty="0" smtClean="0"/>
          </a:p>
        </p:txBody>
      </p:sp>
    </p:spTree>
    <p:extLst>
      <p:ext uri="{BB962C8B-B14F-4D97-AF65-F5344CB8AC3E}">
        <p14:creationId xmlns:p14="http://schemas.microsoft.com/office/powerpoint/2010/main" val="36485028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a:lstStyle/>
          <a:p>
            <a:pPr eaLnBrk="1" hangingPunct="1"/>
            <a:r>
              <a:rPr lang="en-US" altLang="en-US" dirty="0" smtClean="0"/>
              <a:t>AOP Concepts: Join Points</a:t>
            </a:r>
          </a:p>
        </p:txBody>
      </p:sp>
      <p:sp>
        <p:nvSpPr>
          <p:cNvPr id="92163" name="Rectangle 3"/>
          <p:cNvSpPr>
            <a:spLocks noGrp="1"/>
          </p:cNvSpPr>
          <p:nvPr>
            <p:ph type="body" idx="1"/>
          </p:nvPr>
        </p:nvSpPr>
        <p:spPr/>
        <p:txBody>
          <a:bodyPr/>
          <a:lstStyle/>
          <a:p>
            <a:pPr eaLnBrk="1" hangingPunct="1"/>
            <a:r>
              <a:rPr lang="en-US" altLang="en-US" dirty="0" smtClean="0"/>
              <a:t>Well-defined point during the execution of your application</a:t>
            </a:r>
          </a:p>
          <a:p>
            <a:pPr eaLnBrk="1" hangingPunct="1">
              <a:buFont typeface="Arial" charset="0"/>
              <a:buNone/>
            </a:pPr>
            <a:endParaRPr lang="en-US" altLang="en-US" dirty="0" smtClean="0"/>
          </a:p>
          <a:p>
            <a:pPr eaLnBrk="1" hangingPunct="1"/>
            <a:r>
              <a:rPr lang="en-US" altLang="en-US" dirty="0" smtClean="0"/>
              <a:t>You can insert additional logic at </a:t>
            </a:r>
            <a:r>
              <a:rPr lang="en-US" altLang="en-US" dirty="0" err="1" smtClean="0"/>
              <a:t>Joinpoints</a:t>
            </a:r>
            <a:endParaRPr lang="en-US" altLang="en-US" dirty="0" smtClean="0"/>
          </a:p>
          <a:p>
            <a:pPr eaLnBrk="1" hangingPunct="1"/>
            <a:endParaRPr lang="en-US" altLang="en-US" dirty="0" smtClean="0"/>
          </a:p>
          <a:p>
            <a:pPr eaLnBrk="1" hangingPunct="1"/>
            <a:r>
              <a:rPr lang="en-US" altLang="en-US" dirty="0" smtClean="0"/>
              <a:t> Examples of </a:t>
            </a:r>
            <a:r>
              <a:rPr lang="en-US" altLang="en-US" dirty="0" err="1" smtClean="0"/>
              <a:t>Jointpoints</a:t>
            </a:r>
            <a:endParaRPr lang="en-US" altLang="en-US" dirty="0" smtClean="0"/>
          </a:p>
          <a:p>
            <a:pPr lvl="1" eaLnBrk="1" hangingPunct="1"/>
            <a:r>
              <a:rPr lang="en-US" altLang="en-US" sz="1800" b="1" dirty="0" smtClean="0">
                <a:solidFill>
                  <a:srgbClr val="0000FF"/>
                </a:solidFill>
              </a:rPr>
              <a:t>Method invocation</a:t>
            </a:r>
          </a:p>
          <a:p>
            <a:pPr lvl="1" eaLnBrk="1" hangingPunct="1"/>
            <a:r>
              <a:rPr lang="en-US" altLang="en-US" sz="1800" b="1" dirty="0" smtClean="0">
                <a:solidFill>
                  <a:srgbClr val="0000FF"/>
                </a:solidFill>
              </a:rPr>
              <a:t>Class initialization</a:t>
            </a:r>
          </a:p>
          <a:p>
            <a:pPr lvl="1" eaLnBrk="1" hangingPunct="1"/>
            <a:r>
              <a:rPr lang="en-US" altLang="en-US" sz="1800" b="1" dirty="0" smtClean="0">
                <a:solidFill>
                  <a:srgbClr val="0000FF"/>
                </a:solidFill>
              </a:rPr>
              <a:t>Object initialization</a:t>
            </a:r>
          </a:p>
        </p:txBody>
      </p:sp>
    </p:spTree>
    <p:extLst>
      <p:ext uri="{BB962C8B-B14F-4D97-AF65-F5344CB8AC3E}">
        <p14:creationId xmlns:p14="http://schemas.microsoft.com/office/powerpoint/2010/main" val="19222060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a:lstStyle/>
          <a:p>
            <a:pPr eaLnBrk="1" hangingPunct="1"/>
            <a:r>
              <a:rPr lang="en-US" altLang="en-US" dirty="0" smtClean="0"/>
              <a:t>AOP Concepts: Advice</a:t>
            </a:r>
            <a:endParaRPr lang="en-US" altLang="en-US" b="1" dirty="0" smtClean="0"/>
          </a:p>
        </p:txBody>
      </p:sp>
      <p:sp>
        <p:nvSpPr>
          <p:cNvPr id="93187" name="Rectangle 3"/>
          <p:cNvSpPr>
            <a:spLocks noGrp="1"/>
          </p:cNvSpPr>
          <p:nvPr>
            <p:ph type="body" idx="1"/>
          </p:nvPr>
        </p:nvSpPr>
        <p:spPr/>
        <p:txBody>
          <a:bodyPr>
            <a:normAutofit fontScale="92500" lnSpcReduction="10000"/>
          </a:bodyPr>
          <a:lstStyle/>
          <a:p>
            <a:pPr eaLnBrk="1" hangingPunct="1"/>
            <a:r>
              <a:rPr lang="en-US" altLang="en-US" sz="2200" b="1" dirty="0" smtClean="0"/>
              <a:t>Advice: </a:t>
            </a:r>
            <a:r>
              <a:rPr lang="en-US" altLang="en-US" sz="2200" dirty="0" smtClean="0"/>
              <a:t>The code that is executed at a particular </a:t>
            </a:r>
            <a:r>
              <a:rPr lang="en-US" altLang="en-US" sz="2200" dirty="0" err="1" smtClean="0"/>
              <a:t>joinpoint</a:t>
            </a:r>
            <a:endParaRPr lang="en-US" altLang="en-US" sz="2200" dirty="0" smtClean="0"/>
          </a:p>
          <a:p>
            <a:pPr eaLnBrk="1" hangingPunct="1">
              <a:buFont typeface="Arial" charset="0"/>
              <a:buNone/>
            </a:pPr>
            <a:endParaRPr lang="en-US" altLang="en-US" sz="2200" dirty="0" smtClean="0"/>
          </a:p>
          <a:p>
            <a:pPr eaLnBrk="1" hangingPunct="1"/>
            <a:r>
              <a:rPr lang="en-US" altLang="en-US" sz="2200" dirty="0" smtClean="0"/>
              <a:t>Types of Advice</a:t>
            </a:r>
          </a:p>
          <a:p>
            <a:pPr lvl="1" eaLnBrk="1" hangingPunct="1"/>
            <a:r>
              <a:rPr lang="en-US" altLang="en-US" sz="2200" dirty="0" smtClean="0">
                <a:solidFill>
                  <a:srgbClr val="0000FF"/>
                </a:solidFill>
              </a:rPr>
              <a:t>‘ before advice’</a:t>
            </a:r>
          </a:p>
          <a:p>
            <a:pPr lvl="2" eaLnBrk="1" hangingPunct="1"/>
            <a:r>
              <a:rPr lang="en-US" altLang="en-US" sz="2200" dirty="0" smtClean="0"/>
              <a:t> executes before </a:t>
            </a:r>
            <a:r>
              <a:rPr lang="en-US" altLang="en-US" sz="2200" dirty="0" err="1" smtClean="0"/>
              <a:t>joinpoint</a:t>
            </a:r>
            <a:endParaRPr lang="en-US" altLang="en-US" sz="2200" dirty="0" smtClean="0"/>
          </a:p>
          <a:p>
            <a:pPr lvl="2" eaLnBrk="1" hangingPunct="1"/>
            <a:endParaRPr lang="en-US" altLang="en-US" sz="2200" dirty="0" smtClean="0"/>
          </a:p>
          <a:p>
            <a:pPr lvl="1" eaLnBrk="1" hangingPunct="1"/>
            <a:r>
              <a:rPr lang="en-US" altLang="en-US" sz="2200" dirty="0" smtClean="0"/>
              <a:t> after advice</a:t>
            </a:r>
          </a:p>
          <a:p>
            <a:pPr lvl="2"/>
            <a:r>
              <a:rPr lang="en-US" altLang="en-US" sz="2200" dirty="0" err="1" smtClean="0">
                <a:solidFill>
                  <a:srgbClr val="0000FF"/>
                </a:solidFill>
              </a:rPr>
              <a:t>afterReturning</a:t>
            </a:r>
            <a:r>
              <a:rPr lang="en-US" altLang="en-US" sz="2200" dirty="0" smtClean="0">
                <a:solidFill>
                  <a:srgbClr val="0000FF"/>
                </a:solidFill>
              </a:rPr>
              <a:t> advice</a:t>
            </a:r>
          </a:p>
          <a:p>
            <a:pPr lvl="3"/>
            <a:r>
              <a:rPr lang="en-US" altLang="en-US" sz="2200" dirty="0" smtClean="0"/>
              <a:t>Executes after </a:t>
            </a:r>
            <a:r>
              <a:rPr lang="en-US" altLang="en-US" sz="2200" dirty="0" err="1" smtClean="0"/>
              <a:t>joinpoint</a:t>
            </a:r>
            <a:r>
              <a:rPr lang="en-US" altLang="en-US" sz="2200" dirty="0" smtClean="0"/>
              <a:t> returns successfully</a:t>
            </a:r>
          </a:p>
          <a:p>
            <a:pPr lvl="2"/>
            <a:r>
              <a:rPr lang="en-US" altLang="en-US" sz="2200" dirty="0" err="1" smtClean="0">
                <a:solidFill>
                  <a:srgbClr val="0000FF"/>
                </a:solidFill>
              </a:rPr>
              <a:t>afterThrowing</a:t>
            </a:r>
            <a:r>
              <a:rPr lang="en-US" altLang="en-US" sz="2200" dirty="0" smtClean="0">
                <a:solidFill>
                  <a:srgbClr val="0000FF"/>
                </a:solidFill>
              </a:rPr>
              <a:t> advice</a:t>
            </a:r>
            <a:endParaRPr lang="en-US" altLang="en-US" sz="2200" dirty="0">
              <a:solidFill>
                <a:srgbClr val="0000FF"/>
              </a:solidFill>
            </a:endParaRPr>
          </a:p>
          <a:p>
            <a:pPr lvl="3"/>
            <a:r>
              <a:rPr lang="en-US" altLang="en-US" sz="2200" dirty="0" smtClean="0"/>
              <a:t>Executes after the </a:t>
            </a:r>
            <a:r>
              <a:rPr lang="en-US" altLang="en-US" sz="2200" dirty="0" err="1" smtClean="0"/>
              <a:t>joinpoint</a:t>
            </a:r>
            <a:r>
              <a:rPr lang="en-US" altLang="en-US" sz="2200" dirty="0" smtClean="0"/>
              <a:t> throws exception</a:t>
            </a:r>
          </a:p>
          <a:p>
            <a:pPr lvl="2" eaLnBrk="1" hangingPunct="1"/>
            <a:endParaRPr lang="en-US" altLang="en-US" sz="2200" dirty="0" smtClean="0"/>
          </a:p>
          <a:p>
            <a:pPr lvl="1" eaLnBrk="1" hangingPunct="1"/>
            <a:r>
              <a:rPr lang="en-US" altLang="en-US" sz="2200" dirty="0" smtClean="0">
                <a:solidFill>
                  <a:srgbClr val="0000FF"/>
                </a:solidFill>
              </a:rPr>
              <a:t> ‘around advice’</a:t>
            </a:r>
          </a:p>
          <a:p>
            <a:pPr lvl="2" eaLnBrk="1" hangingPunct="1"/>
            <a:r>
              <a:rPr lang="en-US" altLang="en-US" sz="2200" dirty="0" smtClean="0"/>
              <a:t> executes around </a:t>
            </a:r>
            <a:r>
              <a:rPr lang="en-US" altLang="en-US" sz="2200" dirty="0" err="1" smtClean="0"/>
              <a:t>joinpoint</a:t>
            </a:r>
            <a:endParaRPr lang="en-US" altLang="en-US" sz="2200" dirty="0" smtClean="0"/>
          </a:p>
        </p:txBody>
      </p:sp>
    </p:spTree>
    <p:extLst>
      <p:ext uri="{BB962C8B-B14F-4D97-AF65-F5344CB8AC3E}">
        <p14:creationId xmlns:p14="http://schemas.microsoft.com/office/powerpoint/2010/main" val="1926814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228600" y="304800"/>
            <a:ext cx="8229600" cy="553998"/>
          </a:xfrm>
        </p:spPr>
        <p:txBody>
          <a:bodyPr/>
          <a:lstStyle/>
          <a:p>
            <a:pPr eaLnBrk="1" hangingPunct="1"/>
            <a:r>
              <a:rPr lang="en-US" altLang="en-US" dirty="0" smtClean="0"/>
              <a:t>What is Spring ?</a:t>
            </a:r>
          </a:p>
        </p:txBody>
      </p:sp>
      <p:sp>
        <p:nvSpPr>
          <p:cNvPr id="52227" name="Rectangle 3"/>
          <p:cNvSpPr>
            <a:spLocks noGrp="1"/>
          </p:cNvSpPr>
          <p:nvPr>
            <p:ph type="body" idx="1"/>
          </p:nvPr>
        </p:nvSpPr>
        <p:spPr>
          <a:xfrm>
            <a:off x="457200" y="1051560"/>
            <a:ext cx="8229600" cy="5471160"/>
          </a:xfrm>
        </p:spPr>
        <p:txBody>
          <a:bodyPr>
            <a:noAutofit/>
          </a:bodyPr>
          <a:lstStyle/>
          <a:p>
            <a:pPr eaLnBrk="1" hangingPunct="1"/>
            <a:r>
              <a:rPr lang="en-US" altLang="en-US" sz="1900" dirty="0" smtClean="0"/>
              <a:t>Spring 1.0 – released in March,2004 (by Rod Johnson &amp; </a:t>
            </a:r>
            <a:r>
              <a:rPr lang="en-US" altLang="en-US" sz="1900" dirty="0" err="1" smtClean="0"/>
              <a:t>Juergen</a:t>
            </a:r>
            <a:r>
              <a:rPr lang="en-US" altLang="en-US" sz="1900" dirty="0" smtClean="0"/>
              <a:t>  Holler), as a J2EE Application Framework.</a:t>
            </a:r>
          </a:p>
          <a:p>
            <a:pPr eaLnBrk="1" hangingPunct="1"/>
            <a:endParaRPr lang="en-US" altLang="en-US" sz="1900" dirty="0"/>
          </a:p>
          <a:p>
            <a:r>
              <a:rPr lang="en-US" sz="1900" dirty="0" smtClean="0"/>
              <a:t>The current version is Spring Framework 4.0, which was released in December 2013</a:t>
            </a:r>
            <a:endParaRPr lang="en-US" altLang="en-US" sz="1900" dirty="0" smtClean="0"/>
          </a:p>
          <a:p>
            <a:pPr eaLnBrk="1" hangingPunct="1">
              <a:buFont typeface="Arial" charset="0"/>
              <a:buNone/>
            </a:pPr>
            <a:endParaRPr lang="en-US" altLang="en-US" sz="1900" dirty="0" smtClean="0"/>
          </a:p>
          <a:p>
            <a:pPr eaLnBrk="1" hangingPunct="1"/>
            <a:r>
              <a:rPr lang="en-US" altLang="en-US" sz="1900" dirty="0" smtClean="0"/>
              <a:t>Is a popular open source </a:t>
            </a:r>
            <a:r>
              <a:rPr lang="en-US" altLang="en-US" sz="1900" b="1" dirty="0" smtClean="0"/>
              <a:t>application framework</a:t>
            </a:r>
            <a:r>
              <a:rPr lang="en-US" altLang="en-US" sz="1900" dirty="0" smtClean="0"/>
              <a:t> that can make J2EE development easier by enabling a </a:t>
            </a:r>
            <a:r>
              <a:rPr lang="en-US" altLang="en-US" sz="1900" b="1" dirty="0" smtClean="0"/>
              <a:t>POJO</a:t>
            </a:r>
            <a:r>
              <a:rPr lang="en-US" altLang="en-US" sz="1900" dirty="0" smtClean="0"/>
              <a:t>-based programming model </a:t>
            </a:r>
          </a:p>
          <a:p>
            <a:pPr eaLnBrk="1" hangingPunct="1">
              <a:buFont typeface="Arial" charset="0"/>
              <a:buNone/>
            </a:pPr>
            <a:r>
              <a:rPr lang="en-US" altLang="en-US" sz="1900" dirty="0" smtClean="0"/>
              <a:t> </a:t>
            </a:r>
          </a:p>
          <a:p>
            <a:pPr eaLnBrk="1" hangingPunct="1"/>
            <a:r>
              <a:rPr lang="en-US" altLang="en-US" sz="1900" dirty="0" smtClean="0"/>
              <a:t>Consists of </a:t>
            </a:r>
          </a:p>
          <a:p>
            <a:pPr lvl="1" eaLnBrk="1" hangingPunct="1"/>
            <a:r>
              <a:rPr lang="en-US" altLang="en-US" sz="1800" dirty="0" smtClean="0"/>
              <a:t>a container</a:t>
            </a:r>
          </a:p>
          <a:p>
            <a:pPr lvl="1" eaLnBrk="1" hangingPunct="1"/>
            <a:r>
              <a:rPr lang="en-US" altLang="en-US" sz="1800" dirty="0" smtClean="0"/>
              <a:t>a framework for managing components</a:t>
            </a:r>
          </a:p>
          <a:p>
            <a:pPr lvl="1" eaLnBrk="1" hangingPunct="1"/>
            <a:r>
              <a:rPr lang="en-US" altLang="en-US" sz="1800" dirty="0" smtClean="0"/>
              <a:t>and a set of snap-in services for </a:t>
            </a:r>
          </a:p>
          <a:p>
            <a:pPr lvl="2" eaLnBrk="1" hangingPunct="1"/>
            <a:r>
              <a:rPr lang="en-US" altLang="en-US" sz="1800" dirty="0" smtClean="0"/>
              <a:t>web user interfaces</a:t>
            </a:r>
          </a:p>
          <a:p>
            <a:pPr lvl="2" eaLnBrk="1" hangingPunct="1"/>
            <a:r>
              <a:rPr lang="en-US" altLang="en-US" sz="1800" dirty="0" smtClean="0"/>
              <a:t>Transactions</a:t>
            </a:r>
          </a:p>
          <a:p>
            <a:pPr lvl="2" eaLnBrk="1" hangingPunct="1"/>
            <a:r>
              <a:rPr lang="en-US" altLang="en-US" sz="1800" dirty="0" smtClean="0"/>
              <a:t>and persistence</a:t>
            </a:r>
          </a:p>
        </p:txBody>
      </p:sp>
    </p:spTree>
    <p:extLst>
      <p:ext uri="{BB962C8B-B14F-4D97-AF65-F5344CB8AC3E}">
        <p14:creationId xmlns:p14="http://schemas.microsoft.com/office/powerpoint/2010/main" val="2418996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pPr eaLnBrk="1" hangingPunct="1"/>
            <a:r>
              <a:rPr lang="en-US" altLang="en-US" dirty="0" smtClean="0"/>
              <a:t>AOP Concepts: </a:t>
            </a:r>
            <a:r>
              <a:rPr lang="en-US" altLang="en-US" dirty="0" err="1" smtClean="0"/>
              <a:t>Pointcuts</a:t>
            </a:r>
            <a:endParaRPr lang="en-US" altLang="en-US" dirty="0" smtClean="0"/>
          </a:p>
        </p:txBody>
      </p:sp>
      <p:sp>
        <p:nvSpPr>
          <p:cNvPr id="94211" name="Rectangle 3"/>
          <p:cNvSpPr>
            <a:spLocks noGrp="1"/>
          </p:cNvSpPr>
          <p:nvPr>
            <p:ph type="body" idx="1"/>
          </p:nvPr>
        </p:nvSpPr>
        <p:spPr/>
        <p:txBody>
          <a:bodyPr/>
          <a:lstStyle/>
          <a:p>
            <a:pPr eaLnBrk="1" hangingPunct="1"/>
            <a:r>
              <a:rPr lang="en-US" altLang="en-US" b="1" dirty="0" err="1" smtClean="0">
                <a:solidFill>
                  <a:srgbClr val="0000FF"/>
                </a:solidFill>
              </a:rPr>
              <a:t>Pointcut</a:t>
            </a:r>
            <a:r>
              <a:rPr lang="en-US" altLang="en-US" b="1" dirty="0" smtClean="0">
                <a:solidFill>
                  <a:srgbClr val="0000FF"/>
                </a:solidFill>
              </a:rPr>
              <a:t>: </a:t>
            </a:r>
            <a:r>
              <a:rPr lang="en-US" altLang="en-US" dirty="0" smtClean="0"/>
              <a:t>A collection of </a:t>
            </a:r>
            <a:r>
              <a:rPr lang="en-US" altLang="en-US" dirty="0" err="1" smtClean="0"/>
              <a:t>joinpoints</a:t>
            </a:r>
            <a:r>
              <a:rPr lang="en-US" altLang="en-US" dirty="0" smtClean="0"/>
              <a:t> defining as to when/where advice should be executed</a:t>
            </a:r>
          </a:p>
          <a:p>
            <a:pPr eaLnBrk="1" hangingPunct="1"/>
            <a:endParaRPr lang="en-US" altLang="en-US" dirty="0"/>
          </a:p>
          <a:p>
            <a:pPr eaLnBrk="1" hangingPunct="1"/>
            <a:r>
              <a:rPr lang="en-US" altLang="en-US" dirty="0" err="1" smtClean="0"/>
              <a:t>Pointcuts</a:t>
            </a:r>
            <a:r>
              <a:rPr lang="en-US" altLang="en-US" dirty="0" smtClean="0"/>
              <a:t> can be considered as a subset of </a:t>
            </a:r>
            <a:r>
              <a:rPr lang="en-US" altLang="en-US" dirty="0" err="1" smtClean="0"/>
              <a:t>Joinpoints</a:t>
            </a:r>
            <a:r>
              <a:rPr lang="en-US" altLang="en-US" dirty="0" smtClean="0"/>
              <a:t>.</a:t>
            </a:r>
          </a:p>
          <a:p>
            <a:pPr eaLnBrk="1" hangingPunct="1">
              <a:buFont typeface="Arial" charset="0"/>
              <a:buNone/>
            </a:pPr>
            <a:endParaRPr lang="en-US" altLang="en-US" dirty="0" smtClean="0"/>
          </a:p>
          <a:p>
            <a:pPr eaLnBrk="1" hangingPunct="1"/>
            <a:r>
              <a:rPr lang="en-US" altLang="en-US" dirty="0" smtClean="0"/>
              <a:t>By creating </a:t>
            </a:r>
            <a:r>
              <a:rPr lang="en-US" altLang="en-US" dirty="0" err="1" smtClean="0"/>
              <a:t>pointcuts</a:t>
            </a:r>
            <a:r>
              <a:rPr lang="en-US" altLang="en-US" dirty="0" smtClean="0"/>
              <a:t>, you gain fine-grained control over how you apply advice to the components and </a:t>
            </a:r>
            <a:r>
              <a:rPr lang="en-US" altLang="en-US" dirty="0" err="1" smtClean="0"/>
              <a:t>outof</a:t>
            </a:r>
            <a:r>
              <a:rPr lang="en-US" altLang="en-US" dirty="0" smtClean="0"/>
              <a:t> the available </a:t>
            </a:r>
            <a:r>
              <a:rPr lang="en-US" altLang="en-US" dirty="0" err="1" smtClean="0"/>
              <a:t>JoinPoints</a:t>
            </a:r>
            <a:r>
              <a:rPr lang="en-US" altLang="en-US" dirty="0" smtClean="0"/>
              <a:t> at which </a:t>
            </a:r>
            <a:r>
              <a:rPr lang="en-US" altLang="en-US" dirty="0" err="1" smtClean="0"/>
              <a:t>Joinpoints</a:t>
            </a:r>
            <a:r>
              <a:rPr lang="en-US" altLang="en-US" dirty="0" smtClean="0"/>
              <a:t> do you want to execute</a:t>
            </a:r>
            <a:r>
              <a:rPr lang="en-US" altLang="en-US" dirty="0"/>
              <a:t> </a:t>
            </a:r>
            <a:r>
              <a:rPr lang="en-US" altLang="en-US" dirty="0" smtClean="0"/>
              <a:t>your advice.</a:t>
            </a:r>
          </a:p>
          <a:p>
            <a:pPr eaLnBrk="1" hangingPunct="1"/>
            <a:endParaRPr lang="en-US" altLang="en-US" dirty="0" smtClean="0"/>
          </a:p>
          <a:p>
            <a:pPr eaLnBrk="1" hangingPunct="1"/>
            <a:r>
              <a:rPr lang="en-US" altLang="en-US" dirty="0" err="1" smtClean="0"/>
              <a:t>Pointcuts</a:t>
            </a:r>
            <a:r>
              <a:rPr lang="en-US" altLang="en-US" dirty="0" smtClean="0"/>
              <a:t> can be composed in complex relationships to further constrain when advice is executed (by using regular expression patterns)</a:t>
            </a:r>
          </a:p>
        </p:txBody>
      </p:sp>
    </p:spTree>
    <p:extLst>
      <p:ext uri="{BB962C8B-B14F-4D97-AF65-F5344CB8AC3E}">
        <p14:creationId xmlns:p14="http://schemas.microsoft.com/office/powerpoint/2010/main" val="14384169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a:xfrm>
            <a:off x="0" y="317500"/>
            <a:ext cx="7696200" cy="1015663"/>
          </a:xfrm>
        </p:spPr>
        <p:txBody>
          <a:bodyPr/>
          <a:lstStyle/>
          <a:p>
            <a:pPr eaLnBrk="1" hangingPunct="1"/>
            <a:r>
              <a:rPr lang="en-US" altLang="en-US" dirty="0" smtClean="0"/>
              <a:t>AOP Concepts: Aspects ,Weaving, etc.,. </a:t>
            </a:r>
            <a:br>
              <a:rPr lang="en-US" altLang="en-US" dirty="0" smtClean="0"/>
            </a:br>
            <a:r>
              <a:rPr lang="en-US" altLang="en-US" dirty="0" smtClean="0"/>
              <a:t>		</a:t>
            </a:r>
          </a:p>
        </p:txBody>
      </p:sp>
      <p:sp>
        <p:nvSpPr>
          <p:cNvPr id="95235" name="Rectangle 3"/>
          <p:cNvSpPr>
            <a:spLocks noGrp="1"/>
          </p:cNvSpPr>
          <p:nvPr>
            <p:ph type="body" idx="1"/>
          </p:nvPr>
        </p:nvSpPr>
        <p:spPr/>
        <p:txBody>
          <a:bodyPr/>
          <a:lstStyle/>
          <a:p>
            <a:pPr eaLnBrk="1" hangingPunct="1"/>
            <a:r>
              <a:rPr lang="en-US" altLang="en-US" dirty="0" smtClean="0"/>
              <a:t>An</a:t>
            </a:r>
            <a:r>
              <a:rPr lang="en-US" altLang="en-US" dirty="0" smtClean="0">
                <a:solidFill>
                  <a:srgbClr val="C00000"/>
                </a:solidFill>
              </a:rPr>
              <a:t> </a:t>
            </a:r>
            <a:r>
              <a:rPr lang="en-US" altLang="en-US" b="1" dirty="0" smtClean="0">
                <a:solidFill>
                  <a:srgbClr val="0000FF"/>
                </a:solidFill>
              </a:rPr>
              <a:t>aspect</a:t>
            </a:r>
            <a:r>
              <a:rPr lang="en-US" altLang="en-US" dirty="0" smtClean="0">
                <a:solidFill>
                  <a:srgbClr val="C00000"/>
                </a:solidFill>
              </a:rPr>
              <a:t> </a:t>
            </a:r>
            <a:r>
              <a:rPr lang="en-US" altLang="en-US" dirty="0" smtClean="0"/>
              <a:t>is a combination of advice and </a:t>
            </a:r>
            <a:r>
              <a:rPr lang="en-US" altLang="en-US" dirty="0" err="1" smtClean="0"/>
              <a:t>pointcuts</a:t>
            </a:r>
            <a:endParaRPr lang="en-US" altLang="en-US" dirty="0" smtClean="0"/>
          </a:p>
          <a:p>
            <a:pPr eaLnBrk="1" hangingPunct="1"/>
            <a:endParaRPr lang="en-US" altLang="en-US" dirty="0" smtClean="0"/>
          </a:p>
          <a:p>
            <a:pPr eaLnBrk="1" hangingPunct="1"/>
            <a:endParaRPr lang="en-US" altLang="en-US" b="1" dirty="0" smtClean="0"/>
          </a:p>
          <a:p>
            <a:pPr eaLnBrk="1" hangingPunct="1"/>
            <a:r>
              <a:rPr lang="en-US" altLang="en-US" b="1" dirty="0" smtClean="0">
                <a:solidFill>
                  <a:srgbClr val="0000FF"/>
                </a:solidFill>
              </a:rPr>
              <a:t>Weaving</a:t>
            </a:r>
            <a:r>
              <a:rPr lang="en-US" altLang="en-US" dirty="0" smtClean="0">
                <a:solidFill>
                  <a:srgbClr val="0000FF"/>
                </a:solidFill>
              </a:rPr>
              <a:t>: </a:t>
            </a:r>
            <a:r>
              <a:rPr lang="en-US" altLang="en-US" dirty="0" smtClean="0"/>
              <a:t>Process of actually inserting aspects into the application code at the appropriate point</a:t>
            </a:r>
          </a:p>
          <a:p>
            <a:pPr eaLnBrk="1" hangingPunct="1"/>
            <a:endParaRPr lang="en-US" altLang="en-US" dirty="0" smtClean="0"/>
          </a:p>
          <a:p>
            <a:pPr eaLnBrk="1" hangingPunct="1"/>
            <a:endParaRPr lang="en-US" altLang="en-US" b="1" dirty="0" smtClean="0"/>
          </a:p>
          <a:p>
            <a:pPr eaLnBrk="1" hangingPunct="1"/>
            <a:r>
              <a:rPr lang="en-US" altLang="en-US" b="1" dirty="0" smtClean="0">
                <a:solidFill>
                  <a:srgbClr val="0000FF"/>
                </a:solidFill>
              </a:rPr>
              <a:t>Target</a:t>
            </a:r>
            <a:r>
              <a:rPr lang="en-US" altLang="en-US" dirty="0" smtClean="0">
                <a:solidFill>
                  <a:srgbClr val="0000FF"/>
                </a:solidFill>
              </a:rPr>
              <a:t>: </a:t>
            </a:r>
            <a:r>
              <a:rPr lang="en-US" altLang="en-US" dirty="0" smtClean="0"/>
              <a:t>An object whose execution flow is modified by some AOP process</a:t>
            </a:r>
          </a:p>
          <a:p>
            <a:pPr lvl="1" eaLnBrk="1" hangingPunct="1"/>
            <a:r>
              <a:rPr lang="en-US" altLang="en-US" sz="1800" dirty="0" smtClean="0"/>
              <a:t>They are sometimes called </a:t>
            </a:r>
            <a:r>
              <a:rPr lang="en-US" altLang="en-US" sz="1800" b="1" dirty="0" smtClean="0">
                <a:solidFill>
                  <a:srgbClr val="0000FF"/>
                </a:solidFill>
              </a:rPr>
              <a:t>advised object</a:t>
            </a:r>
          </a:p>
          <a:p>
            <a:pPr eaLnBrk="1" hangingPunct="1"/>
            <a:endParaRPr lang="en-US" altLang="en-US" b="1" dirty="0" smtClean="0"/>
          </a:p>
          <a:p>
            <a:pPr eaLnBrk="1" hangingPunct="1"/>
            <a:endParaRPr lang="en-US" altLang="en-US" b="1" dirty="0" smtClean="0"/>
          </a:p>
        </p:txBody>
      </p:sp>
    </p:spTree>
    <p:extLst>
      <p:ext uri="{BB962C8B-B14F-4D97-AF65-F5344CB8AC3E}">
        <p14:creationId xmlns:p14="http://schemas.microsoft.com/office/powerpoint/2010/main" val="8613672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lstStyle/>
          <a:p>
            <a:pPr eaLnBrk="1" hangingPunct="1"/>
            <a:r>
              <a:rPr lang="en-US" altLang="en-US" dirty="0" smtClean="0"/>
              <a:t>Spring AOP – Infrastructure and Advices</a:t>
            </a:r>
          </a:p>
        </p:txBody>
      </p:sp>
      <p:sp>
        <p:nvSpPr>
          <p:cNvPr id="97283" name="Rectangle 3"/>
          <p:cNvSpPr>
            <a:spLocks noGrp="1"/>
          </p:cNvSpPr>
          <p:nvPr>
            <p:ph type="body" idx="1"/>
          </p:nvPr>
        </p:nvSpPr>
        <p:spPr/>
        <p:txBody>
          <a:bodyPr>
            <a:normAutofit lnSpcReduction="10000"/>
          </a:bodyPr>
          <a:lstStyle/>
          <a:p>
            <a:r>
              <a:rPr lang="en-US" altLang="en-US" dirty="0" smtClean="0"/>
              <a:t>Spring's 'built-in' AOP infrastructure is defined by the </a:t>
            </a:r>
            <a:r>
              <a:rPr lang="en-US" altLang="en-US" b="1" dirty="0" smtClean="0">
                <a:solidFill>
                  <a:srgbClr val="0000FF"/>
                </a:solidFill>
              </a:rPr>
              <a:t>org.springframework.aop.*</a:t>
            </a:r>
            <a:r>
              <a:rPr lang="en-US" altLang="en-US" dirty="0">
                <a:solidFill>
                  <a:srgbClr val="0000FF"/>
                </a:solidFill>
              </a:rPr>
              <a:t> </a:t>
            </a:r>
            <a:r>
              <a:rPr lang="en-US" altLang="en-US" dirty="0" smtClean="0"/>
              <a:t>packages </a:t>
            </a:r>
            <a:endParaRPr lang="en-US" altLang="en-US" dirty="0"/>
          </a:p>
          <a:p>
            <a:pPr lvl="1" eaLnBrk="1" hangingPunct="1"/>
            <a:r>
              <a:rPr lang="en-US" altLang="en-US" sz="1800" b="1" dirty="0" err="1" smtClean="0">
                <a:solidFill>
                  <a:srgbClr val="0000FF"/>
                </a:solidFill>
              </a:rPr>
              <a:t>org.springframework.aop.MethodBeforeAdvice</a:t>
            </a:r>
            <a:endParaRPr lang="en-US" altLang="en-US" sz="1800" b="1" dirty="0" smtClean="0">
              <a:solidFill>
                <a:srgbClr val="0000FF"/>
              </a:solidFill>
            </a:endParaRPr>
          </a:p>
          <a:p>
            <a:pPr lvl="2" eaLnBrk="1" hangingPunct="1"/>
            <a:r>
              <a:rPr lang="en-US" altLang="en-US" dirty="0" smtClean="0"/>
              <a:t>Implementations of this interface have to implement this contract:</a:t>
            </a:r>
          </a:p>
          <a:p>
            <a:pPr lvl="2" eaLnBrk="1" hangingPunct="1">
              <a:buFont typeface="Arial" charset="0"/>
              <a:buNone/>
            </a:pPr>
            <a:r>
              <a:rPr lang="en-US" altLang="en-US" dirty="0" smtClean="0"/>
              <a:t>	void </a:t>
            </a:r>
            <a:r>
              <a:rPr lang="en-US" altLang="en-US" b="1" dirty="0" smtClean="0">
                <a:solidFill>
                  <a:srgbClr val="FF0000"/>
                </a:solidFill>
              </a:rPr>
              <a:t>before</a:t>
            </a:r>
            <a:r>
              <a:rPr lang="en-US" altLang="en-US" dirty="0" smtClean="0"/>
              <a:t>(Method </a:t>
            </a:r>
            <a:r>
              <a:rPr lang="en-US" altLang="en-US" dirty="0" err="1" smtClean="0"/>
              <a:t>method</a:t>
            </a:r>
            <a:r>
              <a:rPr lang="en-US" altLang="en-US" dirty="0" smtClean="0"/>
              <a:t>, Object[] </a:t>
            </a:r>
            <a:r>
              <a:rPr lang="en-US" altLang="en-US" dirty="0" err="1" smtClean="0"/>
              <a:t>args</a:t>
            </a:r>
            <a:r>
              <a:rPr lang="en-US" altLang="en-US" dirty="0" smtClean="0"/>
              <a:t>, Object target) </a:t>
            </a:r>
            <a:r>
              <a:rPr lang="en-US" altLang="en-US" b="1" dirty="0" smtClean="0"/>
              <a:t>throws</a:t>
            </a:r>
            <a:r>
              <a:rPr lang="en-US" altLang="en-US" dirty="0" smtClean="0"/>
              <a:t> </a:t>
            </a:r>
            <a:r>
              <a:rPr lang="en-US" altLang="en-US" dirty="0" err="1" smtClean="0"/>
              <a:t>Throwable</a:t>
            </a:r>
            <a:r>
              <a:rPr lang="en-US" altLang="en-US" dirty="0" smtClean="0"/>
              <a:t> </a:t>
            </a:r>
          </a:p>
          <a:p>
            <a:pPr lvl="1" eaLnBrk="1" hangingPunct="1"/>
            <a:r>
              <a:rPr lang="en-US" altLang="en-US" sz="1800" b="1" dirty="0" err="1" smtClean="0">
                <a:solidFill>
                  <a:srgbClr val="0000FF"/>
                </a:solidFill>
              </a:rPr>
              <a:t>org.springframework.aop.AfterReturningAdvice</a:t>
            </a:r>
            <a:r>
              <a:rPr lang="en-US" altLang="en-US" sz="1800" dirty="0" smtClean="0">
                <a:solidFill>
                  <a:srgbClr val="0000FF"/>
                </a:solidFill>
              </a:rPr>
              <a:t> </a:t>
            </a:r>
          </a:p>
          <a:p>
            <a:pPr lvl="2" eaLnBrk="1" hangingPunct="1"/>
            <a:r>
              <a:rPr lang="en-US" altLang="en-US" dirty="0" smtClean="0"/>
              <a:t>This interface's method will be called on the return from the</a:t>
            </a:r>
            <a:r>
              <a:rPr lang="en-US" altLang="en-US" dirty="0"/>
              <a:t> </a:t>
            </a:r>
            <a:r>
              <a:rPr lang="en-US" altLang="en-US" dirty="0" smtClean="0"/>
              <a:t>invocation of a method </a:t>
            </a:r>
          </a:p>
          <a:p>
            <a:pPr lvl="2" eaLnBrk="1" hangingPunct="1"/>
            <a:r>
              <a:rPr lang="en-US" altLang="en-US" dirty="0" smtClean="0"/>
              <a:t>void </a:t>
            </a:r>
            <a:r>
              <a:rPr lang="en-US" altLang="en-US" b="1" dirty="0" err="1" smtClean="0">
                <a:solidFill>
                  <a:srgbClr val="FF0000"/>
                </a:solidFill>
              </a:rPr>
              <a:t>afterReturning</a:t>
            </a:r>
            <a:r>
              <a:rPr lang="en-US" altLang="en-US" dirty="0" smtClean="0"/>
              <a:t>(Object </a:t>
            </a:r>
            <a:r>
              <a:rPr lang="en-US" altLang="en-US" dirty="0" err="1" smtClean="0"/>
              <a:t>returnValue</a:t>
            </a:r>
            <a:r>
              <a:rPr lang="en-US" altLang="en-US" dirty="0" smtClean="0"/>
              <a:t>, Method </a:t>
            </a:r>
            <a:r>
              <a:rPr lang="en-US" altLang="en-US" dirty="0" err="1" smtClean="0"/>
              <a:t>method</a:t>
            </a:r>
            <a:r>
              <a:rPr lang="en-US" altLang="en-US" dirty="0" smtClean="0"/>
              <a:t>, Object[] </a:t>
            </a:r>
            <a:r>
              <a:rPr lang="en-US" altLang="en-US" dirty="0" err="1" smtClean="0"/>
              <a:t>args</a:t>
            </a:r>
            <a:r>
              <a:rPr lang="en-US" altLang="en-US" dirty="0" smtClean="0"/>
              <a:t>, Object target) </a:t>
            </a:r>
            <a:r>
              <a:rPr lang="en-US" altLang="en-US" b="1" dirty="0" smtClean="0"/>
              <a:t>throws</a:t>
            </a:r>
            <a:r>
              <a:rPr lang="en-US" altLang="en-US" dirty="0" smtClean="0"/>
              <a:t> </a:t>
            </a:r>
            <a:r>
              <a:rPr lang="en-US" altLang="en-US" dirty="0" err="1" smtClean="0"/>
              <a:t>Throwable</a:t>
            </a:r>
            <a:r>
              <a:rPr lang="en-US" altLang="en-US" dirty="0" smtClean="0"/>
              <a:t> </a:t>
            </a:r>
          </a:p>
          <a:p>
            <a:pPr lvl="1" eaLnBrk="1" hangingPunct="1"/>
            <a:r>
              <a:rPr lang="en-US" altLang="en-US" sz="1800" b="1" dirty="0" err="1" smtClean="0">
                <a:solidFill>
                  <a:srgbClr val="0000FF"/>
                </a:solidFill>
              </a:rPr>
              <a:t>org.springframework.aop.ThrowsAdvice</a:t>
            </a:r>
            <a:r>
              <a:rPr lang="en-US" altLang="en-US" sz="1800" dirty="0" smtClean="0">
                <a:solidFill>
                  <a:srgbClr val="0000FF"/>
                </a:solidFill>
              </a:rPr>
              <a:t> </a:t>
            </a:r>
          </a:p>
          <a:p>
            <a:pPr lvl="2"/>
            <a:r>
              <a:rPr lang="en-US" altLang="en-US" dirty="0" smtClean="0"/>
              <a:t>public void </a:t>
            </a:r>
            <a:r>
              <a:rPr lang="en-US" altLang="en-US" b="1" dirty="0" err="1" smtClean="0">
                <a:solidFill>
                  <a:srgbClr val="FF0000"/>
                </a:solidFill>
              </a:rPr>
              <a:t>afterThrowing</a:t>
            </a:r>
            <a:r>
              <a:rPr lang="en-US" altLang="en-US" dirty="0" smtClean="0"/>
              <a:t>(Method </a:t>
            </a:r>
            <a:r>
              <a:rPr lang="en-US" altLang="en-US" dirty="0" err="1" smtClean="0"/>
              <a:t>method</a:t>
            </a:r>
            <a:r>
              <a:rPr lang="en-US" altLang="en-US" dirty="0" smtClean="0"/>
              <a:t>, Object[] </a:t>
            </a:r>
            <a:r>
              <a:rPr lang="en-US" altLang="en-US" dirty="0" err="1" smtClean="0"/>
              <a:t>args</a:t>
            </a:r>
            <a:r>
              <a:rPr lang="en-US" altLang="en-US" dirty="0" smtClean="0"/>
              <a:t>, Object target, </a:t>
            </a:r>
            <a:r>
              <a:rPr lang="en-US" altLang="en-US" dirty="0" err="1" smtClean="0"/>
              <a:t>Throwable</a:t>
            </a:r>
            <a:r>
              <a:rPr lang="en-US" altLang="en-US" dirty="0" smtClean="0"/>
              <a:t> subclass</a:t>
            </a:r>
            <a:r>
              <a:rPr lang="en-US" altLang="en-US" dirty="0"/>
              <a:t>)</a:t>
            </a:r>
          </a:p>
        </p:txBody>
      </p:sp>
    </p:spTree>
    <p:extLst>
      <p:ext uri="{BB962C8B-B14F-4D97-AF65-F5344CB8AC3E}">
        <p14:creationId xmlns:p14="http://schemas.microsoft.com/office/powerpoint/2010/main" val="30856000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p:txBody>
          <a:bodyPr/>
          <a:lstStyle/>
          <a:p>
            <a:pPr eaLnBrk="1" hangingPunct="1"/>
            <a:r>
              <a:rPr lang="en-US" altLang="en-US" dirty="0" smtClean="0"/>
              <a:t>Spring – </a:t>
            </a:r>
            <a:r>
              <a:rPr lang="en-US" altLang="en-US" dirty="0" err="1" smtClean="0"/>
              <a:t>Pointcuts</a:t>
            </a:r>
            <a:r>
              <a:rPr lang="en-US" altLang="en-US" dirty="0" smtClean="0"/>
              <a:t> &amp; </a:t>
            </a:r>
            <a:r>
              <a:rPr lang="en-US" altLang="en-US" dirty="0" err="1" smtClean="0"/>
              <a:t>PointcutAdvisor</a:t>
            </a:r>
            <a:endParaRPr lang="en-US" altLang="en-US" dirty="0" smtClean="0"/>
          </a:p>
        </p:txBody>
      </p:sp>
      <p:sp>
        <p:nvSpPr>
          <p:cNvPr id="98307" name="Rectangle 3"/>
          <p:cNvSpPr>
            <a:spLocks noGrp="1"/>
          </p:cNvSpPr>
          <p:nvPr>
            <p:ph type="body" idx="1"/>
          </p:nvPr>
        </p:nvSpPr>
        <p:spPr/>
        <p:txBody>
          <a:bodyPr>
            <a:normAutofit lnSpcReduction="10000"/>
          </a:bodyPr>
          <a:lstStyle/>
          <a:p>
            <a:pPr eaLnBrk="1" hangingPunct="1"/>
            <a:r>
              <a:rPr lang="en-US" altLang="en-US" dirty="0" smtClean="0"/>
              <a:t>A </a:t>
            </a:r>
            <a:r>
              <a:rPr lang="en-US" altLang="en-US" b="1" dirty="0" err="1" smtClean="0"/>
              <a:t>Pointcut</a:t>
            </a:r>
            <a:r>
              <a:rPr lang="en-US" altLang="en-US" dirty="0" smtClean="0"/>
              <a:t> object is all about defining all of the</a:t>
            </a:r>
            <a:r>
              <a:rPr lang="en-US" altLang="en-US" b="1" dirty="0" smtClean="0"/>
              <a:t> </a:t>
            </a:r>
            <a:r>
              <a:rPr lang="en-US" altLang="en-US" b="1" dirty="0" err="1" smtClean="0"/>
              <a:t>joinpoints</a:t>
            </a:r>
            <a:r>
              <a:rPr lang="en-US" altLang="en-US" dirty="0" smtClean="0"/>
              <a:t> that an advice should be 'applied to' </a:t>
            </a:r>
          </a:p>
          <a:p>
            <a:pPr eaLnBrk="1" hangingPunct="1"/>
            <a:r>
              <a:rPr lang="en-US" altLang="en-US" dirty="0" smtClean="0"/>
              <a:t>In Spring terms, a </a:t>
            </a:r>
            <a:r>
              <a:rPr lang="en-US" altLang="en-US" dirty="0" err="1" smtClean="0"/>
              <a:t>pointcut</a:t>
            </a:r>
            <a:r>
              <a:rPr lang="en-US" altLang="en-US" dirty="0" smtClean="0"/>
              <a:t> defines all of the methods that our interceptor should intercept. </a:t>
            </a:r>
          </a:p>
          <a:p>
            <a:pPr lvl="1" eaLnBrk="1" hangingPunct="1"/>
            <a:r>
              <a:rPr lang="en-US" altLang="en-US" sz="1800" dirty="0" smtClean="0"/>
              <a:t>an advice works with is called a </a:t>
            </a:r>
            <a:r>
              <a:rPr lang="en-US" altLang="en-US" sz="1800" dirty="0" err="1" smtClean="0"/>
              <a:t>JoinPoint</a:t>
            </a:r>
            <a:r>
              <a:rPr lang="en-US" altLang="en-US" sz="1800" dirty="0" smtClean="0"/>
              <a:t> . </a:t>
            </a:r>
          </a:p>
          <a:p>
            <a:pPr lvl="1" eaLnBrk="1" hangingPunct="1"/>
            <a:r>
              <a:rPr lang="en-US" altLang="en-US" sz="1800" dirty="0" err="1" smtClean="0"/>
              <a:t>Joinpoints</a:t>
            </a:r>
            <a:r>
              <a:rPr lang="en-US" altLang="en-US" sz="1800" dirty="0" smtClean="0"/>
              <a:t> in Spring are always method invocations</a:t>
            </a:r>
          </a:p>
          <a:p>
            <a:pPr eaLnBrk="1" hangingPunct="1"/>
            <a:endParaRPr lang="en-US" altLang="en-US" dirty="0" smtClean="0"/>
          </a:p>
          <a:p>
            <a:pPr eaLnBrk="1" hangingPunct="1"/>
            <a:r>
              <a:rPr lang="en-US" altLang="en-US" dirty="0" err="1" smtClean="0"/>
              <a:t>Pointcuts</a:t>
            </a:r>
            <a:r>
              <a:rPr lang="en-US" altLang="en-US" dirty="0" smtClean="0"/>
              <a:t> in Spring implement the </a:t>
            </a:r>
            <a:r>
              <a:rPr lang="en-US" altLang="en-US" b="1" dirty="0" err="1" smtClean="0">
                <a:solidFill>
                  <a:srgbClr val="C00000"/>
                </a:solidFill>
              </a:rPr>
              <a:t>org.springframework.aop.Pointcut</a:t>
            </a:r>
            <a:r>
              <a:rPr lang="en-US" altLang="en-US" dirty="0"/>
              <a:t> </a:t>
            </a:r>
            <a:r>
              <a:rPr lang="en-US" altLang="en-US" dirty="0" smtClean="0"/>
              <a:t>interface </a:t>
            </a:r>
          </a:p>
          <a:p>
            <a:pPr eaLnBrk="1" hangingPunct="1"/>
            <a:endParaRPr lang="en-US" altLang="en-US" dirty="0" smtClean="0"/>
          </a:p>
          <a:p>
            <a:pPr eaLnBrk="1" hangingPunct="1"/>
            <a:r>
              <a:rPr lang="en-US" altLang="en-US" dirty="0" smtClean="0"/>
              <a:t>A </a:t>
            </a:r>
            <a:r>
              <a:rPr lang="en-US" altLang="en-US" b="1" dirty="0" err="1" smtClean="0">
                <a:solidFill>
                  <a:srgbClr val="C00000"/>
                </a:solidFill>
              </a:rPr>
              <a:t>PointcutAdvisor</a:t>
            </a:r>
            <a:r>
              <a:rPr lang="en-US" altLang="en-US" dirty="0" smtClean="0"/>
              <a:t> is nothing more than a </a:t>
            </a:r>
            <a:r>
              <a:rPr lang="en-US" altLang="en-US" i="1" dirty="0" err="1" smtClean="0"/>
              <a:t>pointcut</a:t>
            </a:r>
            <a:r>
              <a:rPr lang="en-US" altLang="en-US" dirty="0" smtClean="0"/>
              <a:t> and an</a:t>
            </a:r>
            <a:r>
              <a:rPr lang="en-US" altLang="en-US" i="1" dirty="0" smtClean="0"/>
              <a:t> advice </a:t>
            </a:r>
            <a:r>
              <a:rPr lang="en-US" altLang="en-US" dirty="0" smtClean="0"/>
              <a:t>object combined </a:t>
            </a:r>
          </a:p>
          <a:p>
            <a:pPr eaLnBrk="1" hangingPunct="1"/>
            <a:endParaRPr lang="en-US" altLang="en-US" dirty="0" smtClean="0"/>
          </a:p>
          <a:p>
            <a:pPr eaLnBrk="1" hangingPunct="1"/>
            <a:r>
              <a:rPr lang="en-US" altLang="en-US" dirty="0" smtClean="0"/>
              <a:t>The most basic variety of </a:t>
            </a:r>
            <a:r>
              <a:rPr lang="en-US" altLang="en-US" dirty="0" err="1" smtClean="0"/>
              <a:t>pointcut</a:t>
            </a:r>
            <a:r>
              <a:rPr lang="en-US" altLang="en-US" dirty="0" smtClean="0"/>
              <a:t> advisor is the </a:t>
            </a:r>
            <a:r>
              <a:rPr lang="en-US" altLang="en-US" dirty="0" err="1" smtClean="0"/>
              <a:t>org.springframework.aop.support.</a:t>
            </a:r>
            <a:r>
              <a:rPr lang="en-US" altLang="en-US" b="1" dirty="0" err="1" smtClean="0"/>
              <a:t>DefaultPointcutAdvisor</a:t>
            </a:r>
            <a:r>
              <a:rPr lang="en-US" altLang="en-US" dirty="0" smtClean="0"/>
              <a:t> class </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870935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a:lstStyle/>
          <a:p>
            <a:pPr eaLnBrk="1" hangingPunct="1"/>
            <a:r>
              <a:rPr lang="en-US" altLang="en-US" dirty="0" smtClean="0"/>
              <a:t>Spring AOP– </a:t>
            </a:r>
            <a:r>
              <a:rPr lang="en-US" altLang="en-US" dirty="0" err="1" smtClean="0"/>
              <a:t>ProxyFactoryBean</a:t>
            </a:r>
            <a:endParaRPr lang="en-US" altLang="en-US" dirty="0" smtClean="0"/>
          </a:p>
        </p:txBody>
      </p:sp>
      <p:sp>
        <p:nvSpPr>
          <p:cNvPr id="99331" name="Rectangle 3"/>
          <p:cNvSpPr>
            <a:spLocks noGrp="1"/>
          </p:cNvSpPr>
          <p:nvPr>
            <p:ph type="body" idx="1"/>
          </p:nvPr>
        </p:nvSpPr>
        <p:spPr>
          <a:xfrm>
            <a:off x="152400" y="1222957"/>
            <a:ext cx="8808720" cy="5055923"/>
          </a:xfrm>
        </p:spPr>
        <p:txBody>
          <a:bodyPr>
            <a:normAutofit lnSpcReduction="10000"/>
          </a:bodyPr>
          <a:lstStyle/>
          <a:p>
            <a:pPr eaLnBrk="1" hangingPunct="1"/>
            <a:r>
              <a:rPr lang="en-US" altLang="en-US" dirty="0" smtClean="0"/>
              <a:t>Required to create a </a:t>
            </a:r>
            <a:r>
              <a:rPr lang="en-US" altLang="en-US" b="1" dirty="0" smtClean="0"/>
              <a:t>proxy</a:t>
            </a:r>
            <a:r>
              <a:rPr lang="en-US" altLang="en-US" dirty="0" smtClean="0"/>
              <a:t> for your bean that executes some advice on method calls when the </a:t>
            </a:r>
            <a:r>
              <a:rPr lang="en-US" altLang="en-US" dirty="0" err="1" smtClean="0"/>
              <a:t>pointcut</a:t>
            </a:r>
            <a:r>
              <a:rPr lang="en-US" altLang="en-US" dirty="0" smtClean="0"/>
              <a:t> says the method is a </a:t>
            </a:r>
            <a:r>
              <a:rPr lang="en-US" altLang="en-US" dirty="0" err="1" smtClean="0"/>
              <a:t>joinpoint</a:t>
            </a:r>
            <a:r>
              <a:rPr lang="en-US" altLang="en-US" dirty="0" smtClean="0"/>
              <a:t> </a:t>
            </a:r>
          </a:p>
          <a:p>
            <a:pPr eaLnBrk="1" hangingPunct="1"/>
            <a:r>
              <a:rPr lang="en-US" altLang="en-US" dirty="0" smtClean="0"/>
              <a:t>You typically use</a:t>
            </a:r>
            <a:r>
              <a:rPr lang="en-US" altLang="en-US" dirty="0" smtClean="0">
                <a:solidFill>
                  <a:srgbClr val="0000FF"/>
                </a:solidFill>
              </a:rPr>
              <a:t> </a:t>
            </a:r>
            <a:r>
              <a:rPr lang="en-US" altLang="en-US" b="1" i="1" dirty="0" err="1" smtClean="0">
                <a:solidFill>
                  <a:srgbClr val="0000FF"/>
                </a:solidFill>
              </a:rPr>
              <a:t>ProxyFactoryBean</a:t>
            </a:r>
            <a:r>
              <a:rPr lang="en-US" altLang="en-US" i="1" dirty="0" smtClean="0">
                <a:solidFill>
                  <a:srgbClr val="0000FF"/>
                </a:solidFill>
              </a:rPr>
              <a:t> </a:t>
            </a:r>
            <a:r>
              <a:rPr lang="en-US" altLang="en-US" dirty="0" smtClean="0"/>
              <a:t>class to provide declarative proxy creation</a:t>
            </a:r>
          </a:p>
          <a:p>
            <a:pPr lvl="1" eaLnBrk="1" hangingPunct="1"/>
            <a:r>
              <a:rPr lang="en-US" altLang="en-US" sz="1800" dirty="0" smtClean="0"/>
              <a:t>E.g.:</a:t>
            </a:r>
          </a:p>
          <a:p>
            <a:pPr lvl="2" eaLnBrk="1" hangingPunct="1">
              <a:buFont typeface="Arial" charset="0"/>
              <a:buNone/>
            </a:pPr>
            <a:r>
              <a:rPr lang="en-US" altLang="en-US" dirty="0" smtClean="0"/>
              <a:t>&lt;bean name="</a:t>
            </a:r>
            <a:r>
              <a:rPr lang="en-US" altLang="en-US" dirty="0" err="1" smtClean="0"/>
              <a:t>myController</a:t>
            </a:r>
            <a:r>
              <a:rPr lang="en-US" altLang="en-US" dirty="0" smtClean="0"/>
              <a:t>“ class = "</a:t>
            </a:r>
            <a:r>
              <a:rPr lang="en-US" altLang="en-US" dirty="0" err="1" smtClean="0"/>
              <a:t>org.springframework.aop.framework.</a:t>
            </a:r>
            <a:r>
              <a:rPr lang="en-US" altLang="en-US" b="1" dirty="0" err="1" smtClean="0">
                <a:solidFill>
                  <a:srgbClr val="0000FF"/>
                </a:solidFill>
              </a:rPr>
              <a:t>ProxyFactoryBean</a:t>
            </a:r>
            <a:r>
              <a:rPr lang="en-US" altLang="en-US" dirty="0" smtClean="0"/>
              <a:t>"&gt;</a:t>
            </a:r>
          </a:p>
          <a:p>
            <a:pPr lvl="2">
              <a:buNone/>
            </a:pPr>
            <a:r>
              <a:rPr lang="en-US" altLang="en-US" dirty="0" smtClean="0"/>
              <a:t>     &lt;property name</a:t>
            </a:r>
            <a:r>
              <a:rPr lang="en-US" altLang="en-US" dirty="0"/>
              <a:t>="</a:t>
            </a:r>
            <a:r>
              <a:rPr lang="en-US" altLang="en-US" b="1" dirty="0" err="1">
                <a:solidFill>
                  <a:srgbClr val="0000FF"/>
                </a:solidFill>
              </a:rPr>
              <a:t>proxyInterfaces</a:t>
            </a:r>
            <a:r>
              <a:rPr lang="en-US" altLang="en-US" dirty="0"/>
              <a:t>"&gt;</a:t>
            </a:r>
          </a:p>
          <a:p>
            <a:pPr lvl="2">
              <a:buNone/>
            </a:pPr>
            <a:r>
              <a:rPr lang="en-US" altLang="en-US" dirty="0" smtClean="0"/>
              <a:t>            &lt;</a:t>
            </a:r>
            <a:r>
              <a:rPr lang="en-US" altLang="en-US" dirty="0"/>
              <a:t>value&gt;</a:t>
            </a:r>
            <a:r>
              <a:rPr lang="en-US" altLang="en-US" dirty="0" err="1"/>
              <a:t>IBusinessLogic</a:t>
            </a:r>
            <a:r>
              <a:rPr lang="en-US" altLang="en-US" dirty="0"/>
              <a:t>&lt;/value&gt;</a:t>
            </a:r>
          </a:p>
          <a:p>
            <a:pPr lvl="2">
              <a:buNone/>
            </a:pPr>
            <a:r>
              <a:rPr lang="en-US" altLang="en-US" dirty="0" smtClean="0"/>
              <a:t>        &lt;/</a:t>
            </a:r>
            <a:r>
              <a:rPr lang="en-US" altLang="en-US" dirty="0"/>
              <a:t>property</a:t>
            </a:r>
            <a:r>
              <a:rPr lang="en-US" altLang="en-US" dirty="0" smtClean="0"/>
              <a:t>&gt; </a:t>
            </a:r>
          </a:p>
          <a:p>
            <a:pPr lvl="2" eaLnBrk="1" hangingPunct="1">
              <a:buFont typeface="Arial" charset="0"/>
              <a:buNone/>
            </a:pPr>
            <a:r>
              <a:rPr lang="en-US" altLang="en-US" dirty="0" smtClean="0"/>
              <a:t>	&lt;property name="</a:t>
            </a:r>
            <a:r>
              <a:rPr lang="en-US" altLang="en-US" b="1" dirty="0" smtClean="0">
                <a:solidFill>
                  <a:srgbClr val="0000FF"/>
                </a:solidFill>
              </a:rPr>
              <a:t>target</a:t>
            </a:r>
            <a:r>
              <a:rPr lang="en-US" altLang="en-US" dirty="0" smtClean="0"/>
              <a:t>" ref="</a:t>
            </a:r>
            <a:r>
              <a:rPr lang="en-US" altLang="en-US" dirty="0" err="1" smtClean="0"/>
              <a:t>myRawController</a:t>
            </a:r>
            <a:r>
              <a:rPr lang="en-US" altLang="en-US" dirty="0" smtClean="0"/>
              <a:t>"/&gt; </a:t>
            </a:r>
            <a:br>
              <a:rPr lang="en-US" altLang="en-US" dirty="0" smtClean="0"/>
            </a:br>
            <a:r>
              <a:rPr lang="en-US" altLang="en-US" dirty="0" smtClean="0"/>
              <a:t>&lt;property name=</a:t>
            </a:r>
            <a:r>
              <a:rPr lang="en-US" altLang="en-US" b="1" dirty="0">
                <a:solidFill>
                  <a:srgbClr val="0000FF"/>
                </a:solidFill>
              </a:rPr>
              <a:t>"</a:t>
            </a:r>
            <a:r>
              <a:rPr lang="en-US" altLang="en-US" b="1" dirty="0" err="1">
                <a:solidFill>
                  <a:srgbClr val="0000FF"/>
                </a:solidFill>
              </a:rPr>
              <a:t>interceptorNames</a:t>
            </a:r>
            <a:r>
              <a:rPr lang="en-US" altLang="en-US" dirty="0" smtClean="0"/>
              <a:t>"&gt; </a:t>
            </a:r>
          </a:p>
          <a:p>
            <a:pPr lvl="2" eaLnBrk="1" hangingPunct="1">
              <a:buFont typeface="Arial" charset="0"/>
              <a:buNone/>
            </a:pPr>
            <a:r>
              <a:rPr lang="en-US" altLang="en-US" dirty="0" smtClean="0"/>
              <a:t>		&lt;list&gt; </a:t>
            </a:r>
          </a:p>
          <a:p>
            <a:pPr lvl="2" eaLnBrk="1" hangingPunct="1">
              <a:buFont typeface="Arial" charset="0"/>
              <a:buNone/>
            </a:pPr>
            <a:r>
              <a:rPr lang="en-US" altLang="en-US" dirty="0" smtClean="0"/>
              <a:t>			&lt;value&gt;</a:t>
            </a:r>
            <a:r>
              <a:rPr lang="en-US" altLang="en-US" dirty="0" err="1" smtClean="0"/>
              <a:t>beforeAdviceA</a:t>
            </a:r>
            <a:r>
              <a:rPr lang="en-US" altLang="en-US" dirty="0" smtClean="0"/>
              <a:t>&lt;/value&gt; </a:t>
            </a:r>
          </a:p>
          <a:p>
            <a:pPr lvl="1" eaLnBrk="1" hangingPunct="1">
              <a:buFont typeface="Arial" charset="0"/>
              <a:buNone/>
            </a:pPr>
            <a:r>
              <a:rPr lang="en-US" altLang="en-US" sz="1800" dirty="0" smtClean="0"/>
              <a:t>			&lt;value&gt;</a:t>
            </a:r>
          </a:p>
        </p:txBody>
      </p:sp>
    </p:spTree>
    <p:extLst>
      <p:ext uri="{BB962C8B-B14F-4D97-AF65-F5344CB8AC3E}">
        <p14:creationId xmlns:p14="http://schemas.microsoft.com/office/powerpoint/2010/main" val="27988834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p:txBody>
          <a:bodyPr/>
          <a:lstStyle/>
          <a:p>
            <a:pPr eaLnBrk="1" hangingPunct="1"/>
            <a:r>
              <a:rPr lang="en-US" altLang="en-US" dirty="0" smtClean="0"/>
              <a:t>Spring AOP – Around Advice Infrastructure</a:t>
            </a:r>
          </a:p>
        </p:txBody>
      </p:sp>
      <p:sp>
        <p:nvSpPr>
          <p:cNvPr id="96259" name="Rectangle 3"/>
          <p:cNvSpPr>
            <a:spLocks noGrp="1"/>
          </p:cNvSpPr>
          <p:nvPr>
            <p:ph type="body" idx="1"/>
          </p:nvPr>
        </p:nvSpPr>
        <p:spPr/>
        <p:txBody>
          <a:bodyPr/>
          <a:lstStyle/>
          <a:p>
            <a:pPr eaLnBrk="1" hangingPunct="1"/>
            <a:r>
              <a:rPr lang="en-US" altLang="en-US" b="1" dirty="0" smtClean="0">
                <a:solidFill>
                  <a:srgbClr val="0000FF"/>
                </a:solidFill>
              </a:rPr>
              <a:t>Around-Advice</a:t>
            </a:r>
            <a:r>
              <a:rPr lang="en-US" altLang="en-US" dirty="0" smtClean="0">
                <a:solidFill>
                  <a:srgbClr val="C00000"/>
                </a:solidFill>
              </a:rPr>
              <a:t>‘ </a:t>
            </a:r>
            <a:r>
              <a:rPr lang="en-US" altLang="en-US" dirty="0" smtClean="0"/>
              <a:t>implementations in Spring are simply implementations</a:t>
            </a:r>
            <a:r>
              <a:rPr lang="en-US" altLang="en-US" dirty="0"/>
              <a:t> </a:t>
            </a:r>
            <a:r>
              <a:rPr lang="en-US" altLang="en-US" dirty="0" smtClean="0"/>
              <a:t>of the</a:t>
            </a:r>
            <a:r>
              <a:rPr lang="en-US" altLang="en-US" dirty="0" smtClean="0">
                <a:solidFill>
                  <a:srgbClr val="0000FF"/>
                </a:solidFill>
              </a:rPr>
              <a:t> </a:t>
            </a:r>
            <a:r>
              <a:rPr lang="en-US" altLang="en-US" i="1" dirty="0" err="1" smtClean="0">
                <a:solidFill>
                  <a:srgbClr val="0000FF"/>
                </a:solidFill>
              </a:rPr>
              <a:t>org.aopalliance.intercept.</a:t>
            </a:r>
            <a:r>
              <a:rPr lang="en-US" altLang="en-US" b="1" i="1" dirty="0" err="1" smtClean="0">
                <a:solidFill>
                  <a:srgbClr val="0000FF"/>
                </a:solidFill>
              </a:rPr>
              <a:t>MethodInterceptor</a:t>
            </a:r>
            <a:r>
              <a:rPr lang="en-US" altLang="en-US" b="1" i="1" dirty="0" smtClean="0">
                <a:solidFill>
                  <a:srgbClr val="0000FF"/>
                </a:solidFill>
              </a:rPr>
              <a:t> </a:t>
            </a:r>
            <a:r>
              <a:rPr lang="en-US" altLang="en-US" dirty="0" smtClean="0"/>
              <a:t>interface </a:t>
            </a:r>
          </a:p>
          <a:p>
            <a:pPr eaLnBrk="1" hangingPunct="1"/>
            <a:endParaRPr lang="en-US" altLang="en-US" dirty="0" smtClean="0"/>
          </a:p>
          <a:p>
            <a:pPr eaLnBrk="1" hangingPunct="1"/>
            <a:r>
              <a:rPr lang="en-US" altLang="en-US" dirty="0" smtClean="0"/>
              <a:t>When you write an advice for intercepting a method, you have to implement one method - the</a:t>
            </a:r>
            <a:r>
              <a:rPr lang="en-US" altLang="en-US" dirty="0" smtClean="0">
                <a:solidFill>
                  <a:srgbClr val="0000FF"/>
                </a:solidFill>
              </a:rPr>
              <a:t> </a:t>
            </a:r>
            <a:r>
              <a:rPr lang="en-US" altLang="en-US" b="1" dirty="0" smtClean="0">
                <a:solidFill>
                  <a:srgbClr val="0000FF"/>
                </a:solidFill>
              </a:rPr>
              <a:t>invoke</a:t>
            </a:r>
            <a:r>
              <a:rPr lang="en-US" altLang="en-US" dirty="0" smtClean="0">
                <a:solidFill>
                  <a:srgbClr val="0000FF"/>
                </a:solidFill>
              </a:rPr>
              <a:t> </a:t>
            </a:r>
            <a:r>
              <a:rPr lang="en-US" altLang="en-US" dirty="0" smtClean="0"/>
              <a:t>method, and you are given a </a:t>
            </a:r>
            <a:r>
              <a:rPr lang="en-US" altLang="en-US" b="1" dirty="0" err="1" smtClean="0">
                <a:solidFill>
                  <a:srgbClr val="0000FF"/>
                </a:solidFill>
              </a:rPr>
              <a:t>MethodInvocation</a:t>
            </a:r>
            <a:r>
              <a:rPr lang="en-US" altLang="en-US" dirty="0" smtClean="0"/>
              <a:t> object to work with</a:t>
            </a:r>
          </a:p>
          <a:p>
            <a:pPr eaLnBrk="1" hangingPunct="1"/>
            <a:endParaRPr lang="en-US" altLang="en-US" dirty="0" smtClean="0"/>
          </a:p>
          <a:p>
            <a:pPr eaLnBrk="1" hangingPunct="1"/>
            <a:r>
              <a:rPr lang="en-US" altLang="en-US" dirty="0" smtClean="0"/>
              <a:t>The </a:t>
            </a:r>
            <a:r>
              <a:rPr lang="en-US" altLang="en-US" dirty="0" err="1" smtClean="0"/>
              <a:t>MethodInvocation</a:t>
            </a:r>
            <a:r>
              <a:rPr lang="en-US" altLang="en-US" dirty="0" smtClean="0"/>
              <a:t> object tells us about the method that we're intercepting, and also gives a hook to tell the method to go ahead and</a:t>
            </a:r>
            <a:r>
              <a:rPr lang="en-US" altLang="en-US" dirty="0"/>
              <a:t> </a:t>
            </a:r>
            <a:r>
              <a:rPr lang="en-US" altLang="en-US" dirty="0" smtClean="0"/>
              <a:t>run  </a:t>
            </a:r>
          </a:p>
        </p:txBody>
      </p:sp>
    </p:spTree>
    <p:extLst>
      <p:ext uri="{BB962C8B-B14F-4D97-AF65-F5344CB8AC3E}">
        <p14:creationId xmlns:p14="http://schemas.microsoft.com/office/powerpoint/2010/main" val="3453928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pPr eaLnBrk="1" hangingPunct="1"/>
            <a:endParaRPr lang="en-US" altLang="en-US" smtClean="0"/>
          </a:p>
        </p:txBody>
      </p:sp>
      <p:sp>
        <p:nvSpPr>
          <p:cNvPr id="100355"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138247744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a:lstStyle/>
          <a:p>
            <a:pPr eaLnBrk="1" hangingPunct="1"/>
            <a:endParaRPr lang="en-US" altLang="en-US" smtClean="0"/>
          </a:p>
        </p:txBody>
      </p:sp>
      <p:sp>
        <p:nvSpPr>
          <p:cNvPr id="101379"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val="113754353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smtClean="0">
                <a:solidFill>
                  <a:schemeClr val="tx1"/>
                </a:solidFill>
              </a:rPr>
              <a:t>In this module, we have learnt</a:t>
            </a:r>
          </a:p>
          <a:p>
            <a:pPr lvl="1" eaLnBrk="1" hangingPunct="1"/>
            <a:r>
              <a:rPr lang="en-US" altLang="en-US" sz="2200" dirty="0" smtClean="0">
                <a:solidFill>
                  <a:schemeClr val="tx1"/>
                </a:solidFill>
              </a:rPr>
              <a:t>Introducing Aspect Oriented Programming(AOP)</a:t>
            </a:r>
          </a:p>
          <a:p>
            <a:pPr lvl="1" eaLnBrk="1" hangingPunct="1"/>
            <a:r>
              <a:rPr lang="en-US" altLang="en-US" sz="2200" dirty="0" smtClean="0">
                <a:solidFill>
                  <a:schemeClr val="tx1"/>
                </a:solidFill>
              </a:rPr>
              <a:t>AOP Concepts</a:t>
            </a:r>
          </a:p>
          <a:p>
            <a:pPr lvl="2"/>
            <a:r>
              <a:rPr lang="en-US" altLang="en-US" sz="2200" dirty="0" smtClean="0">
                <a:solidFill>
                  <a:schemeClr val="tx1"/>
                </a:solidFill>
              </a:rPr>
              <a:t>Join Points</a:t>
            </a:r>
          </a:p>
          <a:p>
            <a:pPr lvl="2"/>
            <a:r>
              <a:rPr lang="en-US" altLang="en-US" sz="2200" dirty="0" smtClean="0">
                <a:solidFill>
                  <a:schemeClr val="tx1"/>
                </a:solidFill>
              </a:rPr>
              <a:t>Advice</a:t>
            </a:r>
          </a:p>
          <a:p>
            <a:pPr lvl="2"/>
            <a:r>
              <a:rPr lang="en-US" altLang="en-US" sz="2200" dirty="0" smtClean="0">
                <a:solidFill>
                  <a:schemeClr val="tx1"/>
                </a:solidFill>
              </a:rPr>
              <a:t>Point Cuts</a:t>
            </a:r>
          </a:p>
          <a:p>
            <a:pPr lvl="2"/>
            <a:r>
              <a:rPr lang="en-US" altLang="en-US" sz="2200" dirty="0" smtClean="0">
                <a:solidFill>
                  <a:schemeClr val="tx1"/>
                </a:solidFill>
              </a:rPr>
              <a:t>Aspects</a:t>
            </a:r>
          </a:p>
          <a:p>
            <a:pPr lvl="2"/>
            <a:r>
              <a:rPr lang="en-US" altLang="en-US" sz="2200" dirty="0" smtClean="0">
                <a:solidFill>
                  <a:schemeClr val="tx1"/>
                </a:solidFill>
              </a:rPr>
              <a:t>Weaving</a:t>
            </a:r>
          </a:p>
          <a:p>
            <a:pPr lvl="2"/>
            <a:r>
              <a:rPr lang="en-US" altLang="en-US" sz="2200" dirty="0" smtClean="0">
                <a:solidFill>
                  <a:schemeClr val="tx1"/>
                </a:solidFill>
              </a:rPr>
              <a:t>Target</a:t>
            </a:r>
          </a:p>
          <a:p>
            <a:pPr lvl="2"/>
            <a:r>
              <a:rPr lang="en-US" altLang="en-US" sz="2200" dirty="0" err="1" smtClean="0">
                <a:solidFill>
                  <a:schemeClr val="tx1"/>
                </a:solidFill>
              </a:rPr>
              <a:t>Pointcut</a:t>
            </a:r>
            <a:r>
              <a:rPr lang="en-US" altLang="en-US" sz="2200" dirty="0" smtClean="0">
                <a:solidFill>
                  <a:schemeClr val="tx1"/>
                </a:solidFill>
              </a:rPr>
              <a:t> Advisor</a:t>
            </a:r>
          </a:p>
          <a:p>
            <a:pPr lvl="2"/>
            <a:r>
              <a:rPr lang="en-US" altLang="en-US" sz="2200" dirty="0" smtClean="0">
                <a:solidFill>
                  <a:schemeClr val="tx1"/>
                </a:solidFill>
              </a:rPr>
              <a:t>Proxy </a:t>
            </a: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smtClean="0">
                <a:solidFill>
                  <a:schemeClr val="tx1"/>
                </a:solidFill>
              </a:rPr>
              <a:t>Summary</a:t>
            </a:r>
          </a:p>
        </p:txBody>
      </p:sp>
    </p:spTree>
    <p:extLst>
      <p:ext uri="{BB962C8B-B14F-4D97-AF65-F5344CB8AC3E}">
        <p14:creationId xmlns:p14="http://schemas.microsoft.com/office/powerpoint/2010/main" val="27670914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p:txBody>
          <a:bodyPr/>
          <a:lstStyle/>
          <a:p>
            <a:pPr eaLnBrk="1" hangingPunct="1"/>
            <a:r>
              <a:rPr lang="en-US" altLang="en-US" smtClean="0"/>
              <a:t>References</a:t>
            </a:r>
          </a:p>
        </p:txBody>
      </p:sp>
      <p:sp>
        <p:nvSpPr>
          <p:cNvPr id="158723" name="Rectangle 3"/>
          <p:cNvSpPr>
            <a:spLocks noGrp="1"/>
          </p:cNvSpPr>
          <p:nvPr>
            <p:ph type="body" idx="1"/>
          </p:nvPr>
        </p:nvSpPr>
        <p:spPr>
          <a:xfrm>
            <a:off x="289560" y="1222957"/>
            <a:ext cx="8430370" cy="5055923"/>
          </a:xfrm>
        </p:spPr>
        <p:txBody>
          <a:bodyPr/>
          <a:lstStyle/>
          <a:p>
            <a:pPr eaLnBrk="1" hangingPunct="1"/>
            <a:r>
              <a:rPr lang="en-US" altLang="en-US" dirty="0" smtClean="0"/>
              <a:t>http://www.theserverside.com/tt/articles/article.tss?l=SpringFramework</a:t>
            </a:r>
          </a:p>
          <a:p>
            <a:pPr marL="0" indent="0" eaLnBrk="1" hangingPunct="1">
              <a:buNone/>
            </a:pPr>
            <a:endParaRPr lang="en-US" altLang="en-US" dirty="0" smtClean="0"/>
          </a:p>
          <a:p>
            <a:pPr eaLnBrk="1" hangingPunct="1"/>
            <a:r>
              <a:rPr lang="en-US" altLang="en-US" dirty="0" smtClean="0"/>
              <a:t>http://static.springframework.org/spring/docs/</a:t>
            </a:r>
          </a:p>
          <a:p>
            <a:pPr marL="0" indent="0" eaLnBrk="1" hangingPunct="1">
              <a:buNone/>
            </a:pPr>
            <a:endParaRPr lang="en-US" altLang="en-US" dirty="0" smtClean="0"/>
          </a:p>
          <a:p>
            <a:pPr eaLnBrk="1" hangingPunct="1"/>
            <a:r>
              <a:rPr lang="en-US" altLang="en-US" dirty="0" smtClean="0"/>
              <a:t>http://www.javabeat.net/articles/71-introduction-to-spring-web-framework-3.html</a:t>
            </a:r>
          </a:p>
          <a:p>
            <a:pPr marL="0" indent="0" eaLnBrk="1" hangingPunct="1">
              <a:buNone/>
            </a:pPr>
            <a:endParaRPr lang="en-US" altLang="en-US" dirty="0" smtClean="0"/>
          </a:p>
          <a:p>
            <a:pPr eaLnBrk="1" hangingPunct="1"/>
            <a:r>
              <a:rPr lang="en-US" altLang="en-US" dirty="0" smtClean="0"/>
              <a:t>http://www.java2s.com/Code/Java/Hibernate/HibernateSpringHibernateTemplateFind.htm</a:t>
            </a:r>
          </a:p>
          <a:p>
            <a:pPr eaLnBrk="1" hangingPunct="1">
              <a:buFont typeface="Arial" charset="0"/>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3884265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84138" y="381000"/>
            <a:ext cx="6926262" cy="553998"/>
          </a:xfrm>
        </p:spPr>
        <p:txBody>
          <a:bodyPr/>
          <a:lstStyle/>
          <a:p>
            <a:pPr eaLnBrk="1" hangingPunct="1"/>
            <a:r>
              <a:rPr lang="en-US" altLang="en-US" dirty="0" smtClean="0"/>
              <a:t>Why Spring ?</a:t>
            </a:r>
          </a:p>
        </p:txBody>
      </p:sp>
      <p:sp>
        <p:nvSpPr>
          <p:cNvPr id="53251" name="Rectangle 3"/>
          <p:cNvSpPr>
            <a:spLocks noGrp="1"/>
          </p:cNvSpPr>
          <p:nvPr>
            <p:ph type="body" idx="1"/>
          </p:nvPr>
        </p:nvSpPr>
        <p:spPr>
          <a:xfrm>
            <a:off x="457200" y="1143000"/>
            <a:ext cx="8382000" cy="4983163"/>
          </a:xfrm>
        </p:spPr>
        <p:txBody>
          <a:bodyPr>
            <a:normAutofit lnSpcReduction="10000"/>
          </a:bodyPr>
          <a:lstStyle/>
          <a:p>
            <a:pPr eaLnBrk="1" hangingPunct="1"/>
            <a:r>
              <a:rPr lang="en-US" altLang="en-US" dirty="0" smtClean="0"/>
              <a:t>The essence of spring is in providing enterprise services to Plain Old Java Objects (POJO's)</a:t>
            </a:r>
          </a:p>
          <a:p>
            <a:pPr eaLnBrk="1" hangingPunct="1"/>
            <a:endParaRPr lang="en-US" altLang="en-US" dirty="0" smtClean="0"/>
          </a:p>
          <a:p>
            <a:pPr eaLnBrk="1" hangingPunct="1"/>
            <a:r>
              <a:rPr lang="en-US" altLang="en-US" dirty="0" smtClean="0"/>
              <a:t>Applications built using Spring are very easy to unit test </a:t>
            </a:r>
          </a:p>
          <a:p>
            <a:pPr eaLnBrk="1" hangingPunct="1"/>
            <a:endParaRPr lang="en-US" altLang="en-US" dirty="0" smtClean="0"/>
          </a:p>
          <a:p>
            <a:pPr eaLnBrk="1" hangingPunct="1"/>
            <a:r>
              <a:rPr lang="en-US" altLang="en-US" dirty="0" smtClean="0"/>
              <a:t>Spring can eliminate the need to use a variety of custom properties file formats, by handling configuration in a consistent way throughout applications and projects</a:t>
            </a:r>
          </a:p>
          <a:p>
            <a:pPr eaLnBrk="1" hangingPunct="1"/>
            <a:endParaRPr lang="en-US" altLang="en-US" dirty="0" smtClean="0"/>
          </a:p>
          <a:p>
            <a:pPr eaLnBrk="1" hangingPunct="1"/>
            <a:r>
              <a:rPr lang="en-US" altLang="en-US" dirty="0" smtClean="0"/>
              <a:t>Spring can provide an alternative to EJB that's appropriate for many applications </a:t>
            </a:r>
          </a:p>
          <a:p>
            <a:pPr eaLnBrk="1" hangingPunct="1"/>
            <a:endParaRPr lang="en-US" altLang="en-US" dirty="0" smtClean="0"/>
          </a:p>
          <a:p>
            <a:pPr eaLnBrk="1" hangingPunct="1"/>
            <a:r>
              <a:rPr lang="en-US" altLang="en-US" dirty="0" smtClean="0"/>
              <a:t>Spring provides a consistent framework for data access, whether using JDBC or an O/R mapping product such as </a:t>
            </a:r>
            <a:r>
              <a:rPr lang="en-US" altLang="en-US" dirty="0" err="1" smtClean="0"/>
              <a:t>TopLink</a:t>
            </a:r>
            <a:r>
              <a:rPr lang="en-US" altLang="en-US" dirty="0" smtClean="0"/>
              <a:t>, Hibernate or a JDO implementation. </a:t>
            </a:r>
          </a:p>
          <a:p>
            <a:pPr eaLnBrk="1" hangingPunct="1">
              <a:buFont typeface="Arial" charset="0"/>
              <a:buNone/>
            </a:pPr>
            <a:endParaRPr lang="en-US" altLang="en-US" sz="1800" dirty="0" smtClean="0"/>
          </a:p>
          <a:p>
            <a:pPr eaLnBrk="1" hangingPunct="1"/>
            <a:endParaRPr lang="en-US" altLang="en-US" sz="1800" dirty="0" smtClean="0"/>
          </a:p>
        </p:txBody>
      </p:sp>
      <p:sp>
        <p:nvSpPr>
          <p:cNvPr id="53252" name="Text Box 4"/>
          <p:cNvSpPr txBox="1">
            <a:spLocks noChangeArrowheads="1"/>
          </p:cNvSpPr>
          <p:nvPr/>
        </p:nvSpPr>
        <p:spPr bwMode="auto">
          <a:xfrm>
            <a:off x="3810000" y="6400800"/>
            <a:ext cx="2382838" cy="2444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dirty="0" smtClean="0"/>
              <a:t>Source : http</a:t>
            </a:r>
            <a:r>
              <a:rPr lang="en-US" altLang="en-US" sz="1000" dirty="0"/>
              <a:t>://www.theserverside.com/</a:t>
            </a:r>
          </a:p>
        </p:txBody>
      </p:sp>
    </p:spTree>
    <p:extLst>
      <p:ext uri="{BB962C8B-B14F-4D97-AF65-F5344CB8AC3E}">
        <p14:creationId xmlns:p14="http://schemas.microsoft.com/office/powerpoint/2010/main" val="1916998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7"/>
          <p:cNvSpPr>
            <a:spLocks noGrp="1"/>
          </p:cNvSpPr>
          <p:nvPr>
            <p:ph type="ctrTitle"/>
          </p:nvPr>
        </p:nvSpPr>
        <p:spPr/>
        <p:txBody>
          <a:bodyPr/>
          <a:lstStyle/>
          <a:p>
            <a:pPr algn="r" eaLnBrk="1" hangingPunct="1"/>
            <a:r>
              <a:rPr lang="en-US" altLang="en-US" b="1" dirty="0" smtClean="0">
                <a:solidFill>
                  <a:schemeClr val="tx1"/>
                </a:solidFill>
              </a:rPr>
              <a:t>Thank You</a:t>
            </a:r>
          </a:p>
        </p:txBody>
      </p:sp>
    </p:spTree>
    <p:extLst>
      <p:ext uri="{BB962C8B-B14F-4D97-AF65-F5344CB8AC3E}">
        <p14:creationId xmlns:p14="http://schemas.microsoft.com/office/powerpoint/2010/main" val="251694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pPr eaLnBrk="1" hangingPunct="1"/>
            <a:r>
              <a:rPr lang="en-US" altLang="en-US" dirty="0" smtClean="0"/>
              <a:t>Spring == J2EE Application Server ?</a:t>
            </a:r>
          </a:p>
        </p:txBody>
      </p:sp>
      <p:sp>
        <p:nvSpPr>
          <p:cNvPr id="54275" name="Rectangle 3"/>
          <p:cNvSpPr>
            <a:spLocks noGrp="1"/>
          </p:cNvSpPr>
          <p:nvPr>
            <p:ph type="body" idx="1"/>
          </p:nvPr>
        </p:nvSpPr>
        <p:spPr/>
        <p:txBody>
          <a:bodyPr>
            <a:normAutofit lnSpcReduction="10000"/>
          </a:bodyPr>
          <a:lstStyle/>
          <a:p>
            <a:pPr eaLnBrk="1" hangingPunct="1"/>
            <a:r>
              <a:rPr lang="en-US" altLang="en-US" dirty="0" smtClean="0"/>
              <a:t>Spring is NOT a J2EE Application Server</a:t>
            </a:r>
          </a:p>
          <a:p>
            <a:pPr eaLnBrk="1" hangingPunct="1"/>
            <a:endParaRPr lang="en-US" altLang="en-US" dirty="0" smtClean="0"/>
          </a:p>
          <a:p>
            <a:pPr eaLnBrk="1" hangingPunct="1"/>
            <a:r>
              <a:rPr lang="en-US" altLang="en-US" dirty="0" smtClean="0"/>
              <a:t>Spring can nicely integrate with J2EE Application Servers (or any</a:t>
            </a:r>
            <a:r>
              <a:rPr lang="en-US" altLang="en-US" dirty="0"/>
              <a:t> </a:t>
            </a:r>
            <a:r>
              <a:rPr lang="en-US" altLang="en-US" dirty="0" smtClean="0"/>
              <a:t>Java Environment)</a:t>
            </a:r>
          </a:p>
          <a:p>
            <a:pPr eaLnBrk="1" hangingPunct="1"/>
            <a:endParaRPr lang="en-US" altLang="en-US" dirty="0" smtClean="0"/>
          </a:p>
          <a:p>
            <a:pPr eaLnBrk="1" hangingPunct="1"/>
            <a:r>
              <a:rPr lang="en-US" altLang="en-US" dirty="0" smtClean="0"/>
              <a:t>Spring can elegantly replace the services traditionally provided by J2ee Application Server</a:t>
            </a:r>
          </a:p>
          <a:p>
            <a:pPr eaLnBrk="1" hangingPunct="1"/>
            <a:endParaRPr lang="en-US" altLang="en-US" dirty="0" smtClean="0"/>
          </a:p>
          <a:p>
            <a:pPr eaLnBrk="1" hangingPunct="1"/>
            <a:r>
              <a:rPr lang="en-US" altLang="en-US" dirty="0" smtClean="0"/>
              <a:t>Spring provides elegant integration points with : </a:t>
            </a:r>
          </a:p>
          <a:p>
            <a:pPr lvl="1" eaLnBrk="1" hangingPunct="1"/>
            <a:r>
              <a:rPr lang="en-US" altLang="en-US" sz="1800" dirty="0" smtClean="0"/>
              <a:t>JDO</a:t>
            </a:r>
          </a:p>
          <a:p>
            <a:pPr lvl="1" eaLnBrk="1" hangingPunct="1"/>
            <a:r>
              <a:rPr lang="en-US" altLang="en-US" sz="1800" dirty="0" smtClean="0"/>
              <a:t>EJB</a:t>
            </a:r>
          </a:p>
          <a:p>
            <a:pPr lvl="1" eaLnBrk="1" hangingPunct="1"/>
            <a:r>
              <a:rPr lang="en-US" altLang="en-US" sz="1800" dirty="0" smtClean="0"/>
              <a:t>RMI</a:t>
            </a:r>
          </a:p>
          <a:p>
            <a:pPr lvl="1" eaLnBrk="1" hangingPunct="1"/>
            <a:r>
              <a:rPr lang="en-US" altLang="en-US" sz="1800" dirty="0" smtClean="0"/>
              <a:t>Web Services</a:t>
            </a:r>
          </a:p>
          <a:p>
            <a:pPr lvl="1" eaLnBrk="1" hangingPunct="1"/>
            <a:r>
              <a:rPr lang="en-US" altLang="en-US" sz="1800" dirty="0" smtClean="0"/>
              <a:t>JMS</a:t>
            </a:r>
          </a:p>
          <a:p>
            <a:pPr lvl="1" eaLnBrk="1" hangingPunct="1"/>
            <a:r>
              <a:rPr lang="en-US" altLang="en-US" sz="1800" dirty="0" smtClean="0"/>
              <a:t>Hibernate</a:t>
            </a:r>
          </a:p>
        </p:txBody>
      </p:sp>
    </p:spTree>
    <p:extLst>
      <p:ext uri="{BB962C8B-B14F-4D97-AF65-F5344CB8AC3E}">
        <p14:creationId xmlns:p14="http://schemas.microsoft.com/office/powerpoint/2010/main" val="2143942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pPr eaLnBrk="1" hangingPunct="1"/>
            <a:r>
              <a:rPr lang="en-US" altLang="en-US" smtClean="0"/>
              <a:t>Features</a:t>
            </a:r>
          </a:p>
        </p:txBody>
      </p:sp>
      <p:sp>
        <p:nvSpPr>
          <p:cNvPr id="55299" name="Rectangle 3"/>
          <p:cNvSpPr>
            <a:spLocks noGrp="1"/>
          </p:cNvSpPr>
          <p:nvPr>
            <p:ph type="body" idx="1"/>
          </p:nvPr>
        </p:nvSpPr>
        <p:spPr>
          <a:xfrm>
            <a:off x="411480" y="1219200"/>
            <a:ext cx="8229600" cy="5288280"/>
          </a:xfrm>
        </p:spPr>
        <p:txBody>
          <a:bodyPr>
            <a:normAutofit/>
          </a:bodyPr>
          <a:lstStyle/>
          <a:p>
            <a:pPr eaLnBrk="1" hangingPunct="1"/>
            <a:r>
              <a:rPr lang="en-US" altLang="en-US" dirty="0" smtClean="0"/>
              <a:t>It is a lightweight framework</a:t>
            </a:r>
          </a:p>
          <a:p>
            <a:pPr eaLnBrk="1" hangingPunct="1"/>
            <a:r>
              <a:rPr lang="en-US" altLang="en-US" dirty="0" smtClean="0"/>
              <a:t>There is no dependency on the framework </a:t>
            </a:r>
          </a:p>
          <a:p>
            <a:pPr eaLnBrk="1" hangingPunct="1"/>
            <a:r>
              <a:rPr lang="en-US" altLang="en-US" dirty="0" smtClean="0"/>
              <a:t>Spring does not reinvent the wheel. Instead it makes all the existing solutions easier to use </a:t>
            </a:r>
          </a:p>
          <a:p>
            <a:pPr eaLnBrk="1" hangingPunct="1"/>
            <a:r>
              <a:rPr lang="en-US" altLang="en-US" dirty="0" smtClean="0"/>
              <a:t>Spring is based on </a:t>
            </a:r>
            <a:r>
              <a:rPr lang="en-US" altLang="en-US" b="1" dirty="0" smtClean="0"/>
              <a:t>Dependency Injection</a:t>
            </a:r>
            <a:r>
              <a:rPr lang="en-US" altLang="en-US" dirty="0" smtClean="0"/>
              <a:t> flavor of </a:t>
            </a:r>
            <a:r>
              <a:rPr lang="en-US" altLang="en-US" b="1" dirty="0" smtClean="0"/>
              <a:t>Inversion of Control </a:t>
            </a:r>
          </a:p>
          <a:p>
            <a:pPr eaLnBrk="1" hangingPunct="1"/>
            <a:r>
              <a:rPr lang="en-US" altLang="en-US" dirty="0" smtClean="0"/>
              <a:t>Spring includes a proxy based AOP (Aspect Oriented Programming) framework </a:t>
            </a:r>
          </a:p>
          <a:p>
            <a:pPr eaLnBrk="1" hangingPunct="1"/>
            <a:r>
              <a:rPr lang="en-US" altLang="en-US" dirty="0" smtClean="0"/>
              <a:t>Spring does not provide its own ORM mapping framework. </a:t>
            </a:r>
          </a:p>
          <a:p>
            <a:pPr lvl="1" eaLnBrk="1" hangingPunct="1"/>
            <a:r>
              <a:rPr lang="en-US" altLang="en-US" sz="2000" dirty="0" smtClean="0"/>
              <a:t>Spring integrates well with all leading O/R mapping frameworks like hibernate, </a:t>
            </a:r>
            <a:r>
              <a:rPr lang="en-US" altLang="en-US" sz="2000" dirty="0" err="1" smtClean="0"/>
              <a:t>TopLink</a:t>
            </a:r>
            <a:r>
              <a:rPr lang="en-US" altLang="en-US" sz="2000" dirty="0" smtClean="0"/>
              <a:t>, JDP, Apache OJB, etc.</a:t>
            </a:r>
          </a:p>
          <a:p>
            <a:pPr eaLnBrk="1" hangingPunct="1"/>
            <a:r>
              <a:rPr lang="en-US" altLang="en-US" dirty="0" smtClean="0"/>
              <a:t>It also integrates with a variety of web frameworks like struts, </a:t>
            </a:r>
            <a:r>
              <a:rPr lang="en-US" altLang="en-US" dirty="0" err="1" smtClean="0"/>
              <a:t>webwork</a:t>
            </a:r>
            <a:r>
              <a:rPr lang="en-US" altLang="en-US" dirty="0" smtClean="0"/>
              <a:t>, Spring MVC, Tapestry, JSP, etc. </a:t>
            </a:r>
          </a:p>
          <a:p>
            <a:pPr eaLnBrk="1" hangingPunct="1">
              <a:buFont typeface="Arial" charset="0"/>
              <a:buNone/>
            </a:pPr>
            <a:r>
              <a:rPr lang="en-US" altLang="en-US" sz="1800" dirty="0" smtClean="0"/>
              <a:t/>
            </a:r>
            <a:br>
              <a:rPr lang="en-US" altLang="en-US" sz="1800" dirty="0" smtClean="0"/>
            </a:br>
            <a:endParaRPr lang="en-US" altLang="en-US" sz="1800" dirty="0" smtClean="0"/>
          </a:p>
          <a:p>
            <a:pPr eaLnBrk="1" hangingPunct="1"/>
            <a:endParaRPr lang="en-US" altLang="en-US" sz="1600" dirty="0" smtClean="0"/>
          </a:p>
          <a:p>
            <a:pPr eaLnBrk="1" hangingPunct="1"/>
            <a:endParaRPr lang="en-US" altLang="en-US" sz="1600" b="1" dirty="0" smtClean="0"/>
          </a:p>
        </p:txBody>
      </p:sp>
    </p:spTree>
    <p:extLst>
      <p:ext uri="{BB962C8B-B14F-4D97-AF65-F5344CB8AC3E}">
        <p14:creationId xmlns:p14="http://schemas.microsoft.com/office/powerpoint/2010/main" val="3670505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pPr eaLnBrk="1" hangingPunct="1"/>
            <a:r>
              <a:rPr lang="en-US" altLang="en-US" dirty="0" smtClean="0"/>
              <a:t>Architecture of Spring</a:t>
            </a:r>
          </a:p>
        </p:txBody>
      </p:sp>
      <p:sp>
        <p:nvSpPr>
          <p:cNvPr id="56323" name="Rectangle 3"/>
          <p:cNvSpPr>
            <a:spLocks noGrp="1"/>
          </p:cNvSpPr>
          <p:nvPr>
            <p:ph type="body" idx="1"/>
          </p:nvPr>
        </p:nvSpPr>
        <p:spPr/>
        <p:txBody>
          <a:bodyPr/>
          <a:lstStyle/>
          <a:p>
            <a:pPr eaLnBrk="1" hangingPunct="1"/>
            <a:r>
              <a:rPr lang="en-US" altLang="en-US" sz="2200" dirty="0" smtClean="0"/>
              <a:t>Spring is well-organized architecture consisting  of seven modules. </a:t>
            </a:r>
          </a:p>
          <a:p>
            <a:pPr eaLnBrk="1" hangingPunct="1"/>
            <a:endParaRPr lang="en-US" altLang="en-US" sz="2200" dirty="0" smtClean="0"/>
          </a:p>
          <a:p>
            <a:pPr eaLnBrk="1" hangingPunct="1"/>
            <a:r>
              <a:rPr lang="en-US" altLang="en-US" sz="2200" dirty="0" smtClean="0"/>
              <a:t>Modules in the Spring framework are:</a:t>
            </a:r>
          </a:p>
          <a:p>
            <a:pPr lvl="1" eaLnBrk="1" hangingPunct="1"/>
            <a:r>
              <a:rPr lang="en-US" altLang="en-US" sz="2200" dirty="0" smtClean="0"/>
              <a:t>Spring AOP</a:t>
            </a:r>
          </a:p>
          <a:p>
            <a:pPr lvl="1" eaLnBrk="1" hangingPunct="1"/>
            <a:r>
              <a:rPr lang="en-US" altLang="en-US" sz="2200" dirty="0" smtClean="0"/>
              <a:t>Spring ORM</a:t>
            </a:r>
          </a:p>
          <a:p>
            <a:pPr lvl="1" eaLnBrk="1" hangingPunct="1"/>
            <a:r>
              <a:rPr lang="en-US" altLang="en-US" sz="2200" dirty="0" smtClean="0"/>
              <a:t>Spring Web</a:t>
            </a:r>
          </a:p>
          <a:p>
            <a:pPr lvl="1" eaLnBrk="1" hangingPunct="1"/>
            <a:r>
              <a:rPr lang="en-US" altLang="en-US" sz="2200" dirty="0" smtClean="0"/>
              <a:t>Spring DAO</a:t>
            </a:r>
          </a:p>
          <a:p>
            <a:pPr lvl="1" eaLnBrk="1" hangingPunct="1"/>
            <a:r>
              <a:rPr lang="en-US" altLang="en-US" sz="2200" dirty="0" smtClean="0"/>
              <a:t>Spring Context</a:t>
            </a:r>
          </a:p>
          <a:p>
            <a:pPr lvl="1" eaLnBrk="1" hangingPunct="1"/>
            <a:r>
              <a:rPr lang="en-US" altLang="en-US" sz="2200" dirty="0" smtClean="0"/>
              <a:t>Spring Web MVC</a:t>
            </a:r>
          </a:p>
          <a:p>
            <a:pPr lvl="1" eaLnBrk="1" hangingPunct="1"/>
            <a:r>
              <a:rPr lang="en-US" altLang="en-US" sz="2200" dirty="0" smtClean="0"/>
              <a:t>Spring Core</a:t>
            </a:r>
          </a:p>
          <a:p>
            <a:pPr lvl="1" eaLnBrk="1" hangingPunct="1">
              <a:buFont typeface="Arial" charset="0"/>
              <a:buNone/>
            </a:pPr>
            <a:endParaRPr lang="en-US" altLang="en-US" sz="1800" dirty="0" smtClean="0"/>
          </a:p>
          <a:p>
            <a:pPr lvl="1" eaLnBrk="1" hangingPunct="1"/>
            <a:endParaRPr lang="en-US" altLang="en-US" sz="1800" dirty="0" smtClean="0"/>
          </a:p>
          <a:p>
            <a:pPr lvl="1" eaLnBrk="1" hangingPunct="1"/>
            <a:endParaRPr lang="en-US" altLang="en-US" sz="1800" dirty="0" smtClean="0"/>
          </a:p>
          <a:p>
            <a:pPr lvl="1" eaLnBrk="1" hangingPunct="1"/>
            <a:endParaRPr lang="en-US" altLang="en-US" sz="1800" dirty="0" smtClean="0"/>
          </a:p>
        </p:txBody>
      </p:sp>
    </p:spTree>
    <p:extLst>
      <p:ext uri="{BB962C8B-B14F-4D97-AF65-F5344CB8AC3E}">
        <p14:creationId xmlns:p14="http://schemas.microsoft.com/office/powerpoint/2010/main" val="3156700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AF66A60-6935-4B0B-A180-84841C2144CD}"/>
</file>

<file path=customXml/itemProps2.xml><?xml version="1.0" encoding="utf-8"?>
<ds:datastoreItem xmlns:ds="http://schemas.openxmlformats.org/officeDocument/2006/customXml" ds:itemID="{FD98316D-9F44-4532-AC19-0E41C42D5482}"/>
</file>

<file path=customXml/itemProps3.xml><?xml version="1.0" encoding="utf-8"?>
<ds:datastoreItem xmlns:ds="http://schemas.openxmlformats.org/officeDocument/2006/customXml" ds:itemID="{E43B4128-327E-40E2-A66A-4FEEFA120AFB}"/>
</file>

<file path=docProps/app.xml><?xml version="1.0" encoding="utf-8"?>
<Properties xmlns="http://schemas.openxmlformats.org/officeDocument/2006/extended-properties" xmlns:vt="http://schemas.openxmlformats.org/officeDocument/2006/docPropsVTypes">
  <TotalTime>19722</TotalTime>
  <Words>605</Words>
  <Application>Microsoft Office PowerPoint</Application>
  <PresentationFormat>On-screen Show (4:3)</PresentationFormat>
  <Paragraphs>837</Paragraphs>
  <Slides>60</Slides>
  <Notes>60</Notes>
  <HiddenSlides>15</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Spring Framework - I</vt:lpstr>
      <vt:lpstr>Agenda</vt:lpstr>
      <vt:lpstr>PowerPoint Presentation</vt:lpstr>
      <vt:lpstr>Objectives</vt:lpstr>
      <vt:lpstr>What is Spring ?</vt:lpstr>
      <vt:lpstr>Why Spring ?</vt:lpstr>
      <vt:lpstr>Spring == J2EE Application Server ?</vt:lpstr>
      <vt:lpstr>Features</vt:lpstr>
      <vt:lpstr>Architecture of Spring</vt:lpstr>
      <vt:lpstr>PowerPoint Presentation</vt:lpstr>
      <vt:lpstr>Architecture of Spring (Contd.).</vt:lpstr>
      <vt:lpstr>Know your knowledge …</vt:lpstr>
      <vt:lpstr>Summary</vt:lpstr>
      <vt:lpstr>Module 2- Spring Basics and Inversion of Control  </vt:lpstr>
      <vt:lpstr>Objectives</vt:lpstr>
      <vt:lpstr>Core Spring</vt:lpstr>
      <vt:lpstr>BeanFactory Vs ApplicationContext</vt:lpstr>
      <vt:lpstr>BeanFactory Vs ApplicationContext</vt:lpstr>
      <vt:lpstr>Spring Core API</vt:lpstr>
      <vt:lpstr>Resource</vt:lpstr>
      <vt:lpstr>Resource – Sample Code</vt:lpstr>
      <vt:lpstr>Bean Factory</vt:lpstr>
      <vt:lpstr>BeanFactory and Resource Example</vt:lpstr>
      <vt:lpstr>Sample Application</vt:lpstr>
      <vt:lpstr>Sample Application (Contd.).</vt:lpstr>
      <vt:lpstr>Sample Application (Contd.).</vt:lpstr>
      <vt:lpstr>Sample Application (Contd.).</vt:lpstr>
      <vt:lpstr>Bean Definition Configuration File</vt:lpstr>
      <vt:lpstr>PowerPoint Presentation</vt:lpstr>
      <vt:lpstr>PowerPoint Presentation</vt:lpstr>
      <vt:lpstr>PowerPoint Presentation</vt:lpstr>
      <vt:lpstr>PowerPoint Presentation</vt:lpstr>
      <vt:lpstr>PowerPoint Presentation</vt:lpstr>
      <vt:lpstr>Bean Definition Configuration File (Contd.).</vt:lpstr>
      <vt:lpstr>Bean Definition Configuration File (Contd.).</vt:lpstr>
      <vt:lpstr>PowerPoint Presentation</vt:lpstr>
      <vt:lpstr>Inversion of Control (IoC)</vt:lpstr>
      <vt:lpstr>Inversion of Control (Contd.).</vt:lpstr>
      <vt:lpstr>Dependency Injection</vt:lpstr>
      <vt:lpstr>Dependency Injection (Contd.).</vt:lpstr>
      <vt:lpstr>PowerPoint Presentation</vt:lpstr>
      <vt:lpstr>PowerPoint Presentation</vt:lpstr>
      <vt:lpstr>PowerPoint Presentation</vt:lpstr>
      <vt:lpstr>Summary</vt:lpstr>
      <vt:lpstr>PowerPoint Presentation</vt:lpstr>
      <vt:lpstr>Objectives</vt:lpstr>
      <vt:lpstr>AOP</vt:lpstr>
      <vt:lpstr>AOP Concepts: Join Points</vt:lpstr>
      <vt:lpstr>AOP Concepts: Advice</vt:lpstr>
      <vt:lpstr>AOP Concepts: Pointcuts</vt:lpstr>
      <vt:lpstr>AOP Concepts: Aspects ,Weaving, etc.,.    </vt:lpstr>
      <vt:lpstr>Spring AOP – Infrastructure and Advices</vt:lpstr>
      <vt:lpstr>Spring – Pointcuts &amp; PointcutAdvisor</vt:lpstr>
      <vt:lpstr>Spring AOP– ProxyFactoryBean</vt:lpstr>
      <vt:lpstr>Spring AOP – Around Advice Infrastructure</vt:lpstr>
      <vt:lpstr>PowerPoint Presentation</vt:lpstr>
      <vt:lpstr>PowerPoint Presentation</vt:lpstr>
      <vt:lpstr>Summary</vt:lpstr>
      <vt:lpstr>References</vt:lpstr>
      <vt:lpstr>Thank You</vt:lpstr>
    </vt:vector>
  </TitlesOfParts>
  <Company>kayleigh ryley graphic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ryley</dc:creator>
  <cp:lastModifiedBy>prasanna thippesha1</cp:lastModifiedBy>
  <cp:revision>1575</cp:revision>
  <cp:lastPrinted>2011-09-27T16:59:14Z</cp:lastPrinted>
  <dcterms:created xsi:type="dcterms:W3CDTF">2011-08-27T03:15:17Z</dcterms:created>
  <dcterms:modified xsi:type="dcterms:W3CDTF">2015-06-29T06:46:45Z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0x010100BDAFC9CB99B7EC47A93DE0664EC40C26</vt:lpwstr>
  </property>
</Properties>
</file>