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8D27-C6AF-4F3F-9E84-35A8DA301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DAE01-4220-494B-B6F5-3AB449267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2C06-49B9-45C9-9360-5297CB2C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D842-5D18-4C90-96FB-8FB1ED2307D5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21EC-DBE9-446F-86F9-9F1D04C8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F877A-D78F-41DE-A867-0793434D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A747-53F9-466D-8EB0-333D1B4D7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1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78CF-D994-4D03-86A4-820B6DB2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9809B-F5BE-4856-96C5-F43C1430D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7512E-5CFD-4841-BCB9-9E7339C4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D842-5D18-4C90-96FB-8FB1ED2307D5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FF362-8728-4132-B558-CC4419D7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12F21-A7B9-4D5E-90D8-DD10D29C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A747-53F9-466D-8EB0-333D1B4D7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60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37EBF-4962-4BAE-A636-B6EAA9594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194D-4300-465D-8277-BA53D554D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F2D9F-4EE9-4414-A5D1-EB63F6C6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D842-5D18-4C90-96FB-8FB1ED2307D5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C4D79-703A-4592-A13C-161FB014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DF071-7964-4AAC-A815-B34B80C4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A747-53F9-466D-8EB0-333D1B4D7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45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CC41-DBF7-43E9-BACB-4BB67C9C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6552-205D-4E98-BB72-F56EDC033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7FF75-9367-4138-9497-A47C860A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D842-5D18-4C90-96FB-8FB1ED2307D5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9AD83-FCCD-4714-93FD-20381B0C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6C846-8B23-4474-A4DD-4609902F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A747-53F9-466D-8EB0-333D1B4D7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2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C8BE-BEE5-4AA5-A089-EEC00A40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9B084-D5FB-4AF2-A896-BC38C1C16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5958C-9CC6-447E-8DD0-7FE8447F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D842-5D18-4C90-96FB-8FB1ED2307D5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FC9FA-D38C-4DCE-A353-7261A18A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7EDC-8141-417F-845A-A11600C6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A747-53F9-466D-8EB0-333D1B4D7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9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CDDD-E9B8-4639-9858-56774B66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A856-2696-41EE-8861-224A7DE53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753B8-62BB-42A2-86B1-152FCDC90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811F7-802F-4B47-8FC8-F8EA971D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D842-5D18-4C90-96FB-8FB1ED2307D5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1045A-7444-4DA9-8392-711B919A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559BE-4657-4E03-B895-1362551A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A747-53F9-466D-8EB0-333D1B4D7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91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4C42-C88C-489E-BFF6-CFCC0766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D7C8F-33CC-4467-A962-F1E32346A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9A8FE-FB5A-44DA-B55B-525835F8B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383A9-61D2-4D14-A7E0-DC029D7E0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BFAAB-7385-4F0B-9FB7-19B8C7CE2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1DD90-5D8A-4AAD-B8A8-7F4B5794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D842-5D18-4C90-96FB-8FB1ED2307D5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AC7C4-8658-4464-82F7-9FEF6BF6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04B69-7899-4007-BF21-9965EEDB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A747-53F9-466D-8EB0-333D1B4D7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23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002C-CCE5-4123-A8D0-EAEFFF01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A7B5D-5C3A-47F3-A799-282BD881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D842-5D18-4C90-96FB-8FB1ED2307D5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2F42A-92C8-4C67-A4D9-EBAD789D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B11C0-CD9E-4BB5-A369-C5F88597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A747-53F9-466D-8EB0-333D1B4D7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40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868F5-4EB1-46F6-AEB6-74D3E076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D842-5D18-4C90-96FB-8FB1ED2307D5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4A94E-5D64-4A28-8EC3-4CF26029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77ACB-8C0D-46B7-BBF2-B779E5EF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A747-53F9-466D-8EB0-333D1B4D7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83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116B-351D-440C-AD12-523AEC91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5853-AC3E-4507-A571-95807A93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C2BC5-EFD1-4B59-AA7A-680C7264E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46BF-C3FB-4778-BA34-DBD6FED8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D842-5D18-4C90-96FB-8FB1ED2307D5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C0349-59FD-48B2-AA3F-A103B0C1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BA700-B54F-4A23-83EE-AAE573AB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A747-53F9-466D-8EB0-333D1B4D7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0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2E8F-D776-4C83-BAE1-E0A590FE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A68D7-0DCF-42E9-93BC-F6406DA26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13838-E369-40F2-A0A3-E932541D0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90D14-321D-4AF5-AF9B-FF435A94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D842-5D18-4C90-96FB-8FB1ED2307D5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75974-1C3D-44F4-9789-CF509877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CD7CE-4781-4006-BEC6-43414ADF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A747-53F9-466D-8EB0-333D1B4D7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8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1247C-FF3B-4C22-9270-EB3A615D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87BA8-8055-42A2-AD67-A6DD2D8AC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6E7B-8BC3-499E-8421-4A7311D22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CD842-5D18-4C90-96FB-8FB1ED2307D5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11A78-2795-4D27-A769-EA34F5944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15881-158C-45A9-9D2E-113E760F7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8A747-53F9-466D-8EB0-333D1B4D7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96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7342-C68D-49A0-8B0C-EC4FCDDA6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C208C-FB04-40B1-896A-1843851BC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is a mark up </a:t>
            </a:r>
            <a:r>
              <a:rPr lang="en-US" dirty="0" err="1"/>
              <a:t>languge</a:t>
            </a:r>
            <a:r>
              <a:rPr lang="en-US" dirty="0"/>
              <a:t> it is not a programming language</a:t>
            </a:r>
          </a:p>
          <a:p>
            <a:r>
              <a:rPr lang="en-US" dirty="0"/>
              <a:t>*HTML Hypertext of mark up language</a:t>
            </a:r>
          </a:p>
          <a:p>
            <a:r>
              <a:rPr lang="en-US" dirty="0"/>
              <a:t>*this is used to create </a:t>
            </a:r>
            <a:r>
              <a:rPr lang="en-US" dirty="0" err="1"/>
              <a:t>webpages,and</a:t>
            </a:r>
            <a:r>
              <a:rPr lang="en-US" dirty="0"/>
              <a:t> used to create user interfaces</a:t>
            </a:r>
          </a:p>
          <a:p>
            <a:r>
              <a:rPr lang="en-US" dirty="0"/>
              <a:t>*it is not a case sensitive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28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963E-EFD3-4BEB-8F46-506C83A1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 and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8A91-D1F0-4773-8480-B30035D5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82" y="1523784"/>
            <a:ext cx="10515600" cy="4351338"/>
          </a:xfrm>
        </p:spPr>
        <p:txBody>
          <a:bodyPr/>
          <a:lstStyle/>
          <a:p>
            <a:r>
              <a:rPr lang="en-US" dirty="0"/>
              <a:t>Process to execute</a:t>
            </a:r>
          </a:p>
          <a:p>
            <a:r>
              <a:rPr lang="en-US" dirty="0"/>
              <a:t>Write html code in text editor</a:t>
            </a:r>
          </a:p>
          <a:p>
            <a:r>
              <a:rPr lang="en-US" dirty="0"/>
              <a:t>Save the file .html or .htm</a:t>
            </a:r>
          </a:p>
          <a:p>
            <a:r>
              <a:rPr lang="en-US" dirty="0"/>
              <a:t>Open the file in web browser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EDITOR(text)</a:t>
            </a:r>
          </a:p>
          <a:p>
            <a:r>
              <a:rPr lang="en-US" dirty="0"/>
              <a:t>Web browser(</a:t>
            </a:r>
            <a:r>
              <a:rPr lang="en-US" dirty="0" err="1"/>
              <a:t>mozilla</a:t>
            </a:r>
            <a:r>
              <a:rPr lang="en-US" dirty="0"/>
              <a:t>, IE)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39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6E32-E094-4885-A49C-1FE7C3C0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A3FA-D59A-4D8D-95B2-1C4133C5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code is written html elements is </a:t>
            </a:r>
            <a:r>
              <a:rPr lang="en-US" dirty="0" err="1"/>
              <a:t>called”tags</a:t>
            </a:r>
            <a:r>
              <a:rPr lang="en-US" dirty="0"/>
              <a:t>”</a:t>
            </a:r>
          </a:p>
          <a:p>
            <a:r>
              <a:rPr lang="en-US" dirty="0"/>
              <a:t>Tag is represented &lt; &gt; in b/w greater </a:t>
            </a:r>
            <a:r>
              <a:rPr lang="en-US"/>
              <a:t>than , less than</a:t>
            </a:r>
            <a:endParaRPr lang="en-US" dirty="0"/>
          </a:p>
          <a:p>
            <a:r>
              <a:rPr lang="en-US" dirty="0"/>
              <a:t>Starting tag is&lt;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r>
              <a:rPr lang="en-US" dirty="0"/>
              <a:t>Ending tag is &lt;/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r>
              <a:rPr lang="en-US" dirty="0"/>
              <a:t>Every html code begin with&lt;html&gt;tag and end with&lt;/html&gt;</a:t>
            </a:r>
          </a:p>
          <a:p>
            <a:r>
              <a:rPr lang="en-US" dirty="0"/>
              <a:t>Sample code</a:t>
            </a:r>
          </a:p>
          <a:p>
            <a:r>
              <a:rPr lang="en-US" dirty="0"/>
              <a:t>&lt;html&gt;                                                                          the beginning of the html code</a:t>
            </a:r>
          </a:p>
          <a:p>
            <a:r>
              <a:rPr lang="en-US" dirty="0"/>
              <a:t>&lt;head&gt;                                                                       it carries the </a:t>
            </a:r>
            <a:r>
              <a:rPr lang="en-US" dirty="0" err="1"/>
              <a:t>hedder</a:t>
            </a:r>
            <a:r>
              <a:rPr lang="en-US" dirty="0"/>
              <a:t> </a:t>
            </a:r>
            <a:r>
              <a:rPr lang="en-US" dirty="0" err="1"/>
              <a:t>infn</a:t>
            </a:r>
            <a:r>
              <a:rPr lang="en-US" dirty="0"/>
              <a:t> about the html document</a:t>
            </a:r>
          </a:p>
          <a:p>
            <a:r>
              <a:rPr lang="en-US" dirty="0"/>
              <a:t> &lt; title&gt;My first html </a:t>
            </a:r>
            <a:r>
              <a:rPr lang="en-US" dirty="0" err="1"/>
              <a:t>programme</a:t>
            </a:r>
            <a:r>
              <a:rPr lang="en-US" dirty="0"/>
              <a:t>&lt;/title&gt;             it displays title              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 &lt;p&gt; it is used to paragraph tag&lt;/P&gt;       it carries main part of the code in any html </a:t>
            </a:r>
            <a:r>
              <a:rPr lang="en-US" dirty="0" err="1"/>
              <a:t>programme</a:t>
            </a:r>
            <a:endParaRPr lang="en-US" dirty="0"/>
          </a:p>
          <a:p>
            <a:r>
              <a:rPr lang="en-US" dirty="0"/>
              <a:t>&lt;/body&gt; &lt;p&gt; it is used to display the data in the form of paragraphs</a:t>
            </a:r>
          </a:p>
          <a:p>
            <a:r>
              <a:rPr lang="en-US" dirty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1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598D-F8D2-4785-BEC8-41BF09F6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Formatting tags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684F-940B-4C5F-90F4-736992B8F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Formatting applied on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Headdings:H1,H2,H3,H4,H5,H6 &lt;h1&gt; is large &lt;h6&gt;small ex:&lt;h1&gt;hi&lt;/h1&gt;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Font &lt;font&gt;….&lt;/font&gt; the font tag having three attributes it shows the additional </a:t>
            </a:r>
            <a:r>
              <a:rPr lang="en-US" dirty="0" err="1"/>
              <a:t>infn</a:t>
            </a:r>
            <a:endParaRPr lang="en-US" dirty="0"/>
          </a:p>
          <a:p>
            <a:r>
              <a:rPr lang="en-US" dirty="0"/>
              <a:t>Face   it shows font style</a:t>
            </a:r>
          </a:p>
          <a:p>
            <a:r>
              <a:rPr lang="en-US" dirty="0"/>
              <a:t>Size  it shows the size of the font</a:t>
            </a:r>
          </a:p>
          <a:p>
            <a:r>
              <a:rPr lang="en-US" dirty="0"/>
              <a:t>Color it </a:t>
            </a:r>
            <a:r>
              <a:rPr lang="en-US" dirty="0" err="1"/>
              <a:t>desides</a:t>
            </a:r>
            <a:r>
              <a:rPr lang="en-US" dirty="0"/>
              <a:t> the </a:t>
            </a:r>
            <a:r>
              <a:rPr lang="en-US" dirty="0" err="1"/>
              <a:t>colour</a:t>
            </a:r>
            <a:r>
              <a:rPr lang="en-US" dirty="0"/>
              <a:t>  ex:&lt;font face=“</a:t>
            </a:r>
            <a:r>
              <a:rPr lang="en-US" dirty="0" err="1"/>
              <a:t>timesnew</a:t>
            </a:r>
            <a:r>
              <a:rPr lang="en-US" dirty="0"/>
              <a:t> roman” size=“20” color=“red”&gt; hi&lt;/font</a:t>
            </a:r>
          </a:p>
          <a:p>
            <a:pPr marL="0" indent="0">
              <a:buNone/>
            </a:pPr>
            <a:r>
              <a:rPr lang="en-US" dirty="0"/>
              <a:t>3.  bold &lt;b&gt; it is used to bold font&lt;/b&gt;</a:t>
            </a:r>
          </a:p>
          <a:p>
            <a:pPr marL="0" indent="0">
              <a:buNone/>
            </a:pPr>
            <a:r>
              <a:rPr lang="en-US" dirty="0"/>
              <a:t>4 .Italic &lt;</a:t>
            </a:r>
            <a:r>
              <a:rPr lang="en-US" dirty="0" err="1"/>
              <a:t>i</a:t>
            </a:r>
            <a:r>
              <a:rPr lang="en-US" dirty="0"/>
              <a:t>&gt; used to italic&lt;/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5.underlined&lt;u&gt;used to underline&lt;/u&gt;</a:t>
            </a:r>
          </a:p>
          <a:p>
            <a:pPr marL="0" indent="0">
              <a:buNone/>
            </a:pPr>
            <a:r>
              <a:rPr lang="en-US" dirty="0"/>
              <a:t>6.Quaotation &lt;q&gt;used to quotes&lt;/q&gt;</a:t>
            </a:r>
          </a:p>
          <a:p>
            <a:pPr marL="0" indent="0">
              <a:buNone/>
            </a:pPr>
            <a:r>
              <a:rPr lang="en-US" dirty="0"/>
              <a:t>7.Breakrow &lt;</a:t>
            </a:r>
            <a:r>
              <a:rPr lang="en-US" dirty="0" err="1"/>
              <a:t>br</a:t>
            </a:r>
            <a:r>
              <a:rPr lang="en-US" dirty="0"/>
              <a:t>&gt;used to break&lt;/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8.strike&lt;s&gt;used to strike&lt;/s&gt;</a:t>
            </a:r>
          </a:p>
          <a:p>
            <a:pPr marL="0" indent="0">
              <a:buNone/>
            </a:pPr>
            <a:r>
              <a:rPr lang="en-US" dirty="0"/>
              <a:t>9.strong&lt;strong&gt;used to thick font&lt;/strong&gt;</a:t>
            </a:r>
          </a:p>
          <a:p>
            <a:pPr marL="0" indent="0">
              <a:buNone/>
            </a:pPr>
            <a:r>
              <a:rPr lang="en-US" dirty="0"/>
              <a:t>10.Small &lt;small&gt; used to small font&lt;/small&gt;</a:t>
            </a:r>
          </a:p>
          <a:p>
            <a:pPr marL="0" indent="0">
              <a:buNone/>
            </a:pPr>
            <a:r>
              <a:rPr lang="en-US" dirty="0"/>
              <a:t>11.abbreviation&lt;</a:t>
            </a:r>
            <a:r>
              <a:rPr lang="en-US" dirty="0" err="1"/>
              <a:t>abbr</a:t>
            </a:r>
            <a:r>
              <a:rPr lang="en-US" dirty="0"/>
              <a:t>&gt;used to h20&lt;/</a:t>
            </a:r>
            <a:r>
              <a:rPr lang="en-US" dirty="0" err="1"/>
              <a:t>abbr</a:t>
            </a:r>
            <a:r>
              <a:rPr lang="en-US" dirty="0"/>
              <a:t>&gt; attribute in that title ex:&lt;</a:t>
            </a:r>
            <a:r>
              <a:rPr lang="en-US" dirty="0" err="1"/>
              <a:t>abbr</a:t>
            </a:r>
            <a:r>
              <a:rPr lang="en-US" dirty="0"/>
              <a:t> title=“water”&gt;h20&lt;/</a:t>
            </a:r>
            <a:r>
              <a:rPr lang="en-US" dirty="0" err="1"/>
              <a:t>abbr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12. Data bidirectional override&lt;</a:t>
            </a:r>
            <a:r>
              <a:rPr lang="en-US" dirty="0" err="1"/>
              <a:t>dbo</a:t>
            </a:r>
            <a:r>
              <a:rPr lang="en-US" dirty="0"/>
              <a:t>&gt;used to </a:t>
            </a:r>
            <a:r>
              <a:rPr lang="en-US" dirty="0" err="1"/>
              <a:t>ltr,rtl</a:t>
            </a:r>
            <a:r>
              <a:rPr lang="en-US" dirty="0"/>
              <a:t> &lt;/</a:t>
            </a:r>
            <a:r>
              <a:rPr lang="en-US" dirty="0" err="1"/>
              <a:t>dbo</a:t>
            </a:r>
            <a:r>
              <a:rPr lang="en-US" dirty="0"/>
              <a:t>&gt; </a:t>
            </a:r>
            <a:r>
              <a:rPr lang="en-US" dirty="0" err="1"/>
              <a:t>inthat</a:t>
            </a:r>
            <a:r>
              <a:rPr lang="en-US" dirty="0"/>
              <a:t> attribute </a:t>
            </a:r>
            <a:r>
              <a:rPr lang="en-US" dirty="0" err="1"/>
              <a:t>dir</a:t>
            </a:r>
            <a:r>
              <a:rPr lang="en-US" dirty="0"/>
              <a:t>=</a:t>
            </a:r>
            <a:r>
              <a:rPr lang="en-US" dirty="0" err="1"/>
              <a:t>ltr,rtl</a:t>
            </a:r>
            <a:r>
              <a:rPr lang="en-US" dirty="0"/>
              <a:t> ex:&lt;</a:t>
            </a:r>
            <a:r>
              <a:rPr lang="en-US" dirty="0" err="1"/>
              <a:t>dbr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=“</a:t>
            </a:r>
            <a:r>
              <a:rPr lang="en-US" dirty="0" err="1"/>
              <a:t>ltr</a:t>
            </a:r>
            <a:r>
              <a:rPr lang="en-US" dirty="0"/>
              <a:t>”&gt;hi&lt;/</a:t>
            </a:r>
            <a:r>
              <a:rPr lang="en-US" dirty="0" err="1"/>
              <a:t>dbr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13.Subscript &lt;sub&gt;used to subscript&lt;/sub&gt;</a:t>
            </a:r>
            <a:r>
              <a:rPr lang="en-US" dirty="0" err="1"/>
              <a:t>ex:H,sub</a:t>
            </a:r>
            <a:r>
              <a:rPr lang="en-US" dirty="0"/>
              <a:t>&gt;2&lt;/sub&gt;=h20</a:t>
            </a:r>
          </a:p>
          <a:p>
            <a:pPr marL="0" indent="0">
              <a:buNone/>
            </a:pPr>
            <a:r>
              <a:rPr lang="en-US" dirty="0"/>
              <a:t>14/superscript&lt;sup&gt;used to superscript&lt;/sup&gt;</a:t>
            </a:r>
            <a:r>
              <a:rPr lang="en-US" dirty="0" err="1"/>
              <a:t>ex:x</a:t>
            </a:r>
            <a:r>
              <a:rPr lang="en-US" dirty="0"/>
              <a:t>&lt;sup&gt;2&lt;/sup&gt;=x2</a:t>
            </a:r>
          </a:p>
          <a:p>
            <a:pPr marL="0" indent="0">
              <a:buNone/>
            </a:pPr>
            <a:r>
              <a:rPr lang="en-US" dirty="0"/>
              <a:t>These all are applied on text so it is called formatting tags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71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4026-2481-47D5-A1A4-006BCD78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elements in HTML5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48E9-C96A-4D69-96AE-85801F29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Why use of html5</a:t>
            </a:r>
          </a:p>
          <a:p>
            <a:pPr marL="0" indent="0">
              <a:buNone/>
            </a:pPr>
            <a:r>
              <a:rPr lang="en-US" dirty="0"/>
              <a:t>=================</a:t>
            </a:r>
          </a:p>
          <a:p>
            <a:r>
              <a:rPr lang="en-US" dirty="0"/>
              <a:t>it us enriched with advance features which </a:t>
            </a:r>
            <a:r>
              <a:rPr lang="en-US" dirty="0" err="1"/>
              <a:t>makesit</a:t>
            </a:r>
            <a:r>
              <a:rPr lang="en-US" dirty="0"/>
              <a:t> easy and interactive for designer/developer and users.</a:t>
            </a:r>
          </a:p>
          <a:p>
            <a:r>
              <a:rPr lang="en-US" dirty="0"/>
              <a:t>It allows you to play a </a:t>
            </a:r>
            <a:r>
              <a:rPr lang="en-US" dirty="0" err="1"/>
              <a:t>video,audio</a:t>
            </a:r>
            <a:r>
              <a:rPr lang="en-US" dirty="0"/>
              <a:t> file.it </a:t>
            </a:r>
            <a:r>
              <a:rPr lang="en-US" dirty="0" err="1"/>
              <a:t>allowes</a:t>
            </a:r>
            <a:r>
              <a:rPr lang="en-US" dirty="0"/>
              <a:t> you to draw a canvas</a:t>
            </a:r>
          </a:p>
          <a:p>
            <a:r>
              <a:rPr lang="en-US" dirty="0"/>
              <a:t>It facilitate you to design better forms and build web applications that work offline</a:t>
            </a:r>
          </a:p>
          <a:p>
            <a:r>
              <a:rPr lang="en-US" dirty="0"/>
              <a:t>It supports browsers are </a:t>
            </a:r>
            <a:r>
              <a:rPr lang="en-US" dirty="0" err="1"/>
              <a:t>chrome,Ie,firfox,Opera,safari</a:t>
            </a:r>
            <a:endParaRPr lang="en-US" dirty="0"/>
          </a:p>
          <a:p>
            <a:endParaRPr lang="en-US" dirty="0"/>
          </a:p>
          <a:p>
            <a:r>
              <a:rPr lang="en-US" dirty="0"/>
              <a:t>Html5 is a new version of html </a:t>
            </a:r>
            <a:r>
              <a:rPr lang="en-US" dirty="0" err="1"/>
              <a:t>html</a:t>
            </a:r>
            <a:r>
              <a:rPr lang="en-US" dirty="0"/>
              <a:t> tags including </a:t>
            </a:r>
            <a:r>
              <a:rPr lang="en-US" dirty="0" err="1"/>
              <a:t>audio,video,hedder,footer,data,datalist,article</a:t>
            </a:r>
            <a:r>
              <a:rPr lang="en-US" dirty="0"/>
              <a:t> etc.</a:t>
            </a:r>
          </a:p>
          <a:p>
            <a:r>
              <a:rPr lang="en-US" dirty="0"/>
              <a:t>Here you will </a:t>
            </a:r>
            <a:r>
              <a:rPr lang="en-US" dirty="0" err="1"/>
              <a:t>getsome</a:t>
            </a:r>
            <a:r>
              <a:rPr lang="en-US" dirty="0"/>
              <a:t> brand new features which will make html much easier</a:t>
            </a:r>
          </a:p>
          <a:p>
            <a:r>
              <a:rPr lang="en-US" dirty="0"/>
              <a:t>These new introducing new features make </a:t>
            </a:r>
            <a:r>
              <a:rPr lang="en-US" dirty="0" err="1"/>
              <a:t>ur</a:t>
            </a:r>
            <a:r>
              <a:rPr lang="en-US" dirty="0"/>
              <a:t> website layout clearer </a:t>
            </a:r>
            <a:r>
              <a:rPr lang="en-US" dirty="0" err="1"/>
              <a:t>ti</a:t>
            </a:r>
            <a:r>
              <a:rPr lang="en-US" dirty="0"/>
              <a:t> both website </a:t>
            </a:r>
            <a:r>
              <a:rPr lang="en-US" dirty="0" err="1"/>
              <a:t>desiners</a:t>
            </a:r>
            <a:r>
              <a:rPr lang="en-US" dirty="0"/>
              <a:t> and users.</a:t>
            </a:r>
          </a:p>
          <a:p>
            <a:r>
              <a:rPr lang="en-US" dirty="0"/>
              <a:t>There are some elements are &lt;header&gt;,&lt;footer&gt;,&lt;nav&gt;and &lt;article&gt;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83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07CC18D6-7F85-4B66-B333-82750BFB6A36}"/>
              </a:ext>
            </a:extLst>
          </p:cNvPr>
          <p:cNvSpPr>
            <a:spLocks noChangeArrowheads="1"/>
          </p:cNvSpPr>
          <p:nvPr/>
        </p:nvSpPr>
        <p:spPr bwMode="auto">
          <a:xfrm rot="18355597">
            <a:off x="834315" y="3726970"/>
            <a:ext cx="176695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332B963-CE40-441D-BA3A-13BC00AA1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3439"/>
              </p:ext>
            </p:extLst>
          </p:nvPr>
        </p:nvGraphicFramePr>
        <p:xfrm>
          <a:off x="135171" y="36579"/>
          <a:ext cx="11942859" cy="6631036"/>
        </p:xfrm>
        <a:graphic>
          <a:graphicData uri="http://schemas.openxmlformats.org/drawingml/2006/table">
            <a:tbl>
              <a:tblPr/>
              <a:tblGrid>
                <a:gridCol w="1343772">
                  <a:extLst>
                    <a:ext uri="{9D8B030D-6E8A-4147-A177-3AD203B41FA5}">
                      <a16:colId xmlns:a16="http://schemas.microsoft.com/office/drawing/2014/main" val="1728714820"/>
                    </a:ext>
                  </a:extLst>
                </a:gridCol>
                <a:gridCol w="10599087">
                  <a:extLst>
                    <a:ext uri="{9D8B030D-6E8A-4147-A177-3AD203B41FA5}">
                      <a16:colId xmlns:a16="http://schemas.microsoft.com/office/drawing/2014/main" val="2146205219"/>
                    </a:ext>
                  </a:extLst>
                </a:gridCol>
              </a:tblGrid>
              <a:tr h="23978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Tags (Elements)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Description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40952"/>
                  </a:ext>
                </a:extLst>
              </a:tr>
              <a:tr h="23978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&lt;article&gt;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Represents an independent piece of content of a document, such as a blog entry or newspaper article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415139"/>
                  </a:ext>
                </a:extLst>
              </a:tr>
              <a:tr h="239788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&lt;aside 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Represents a piece of content that is only slightly related to the rest of the page.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837266"/>
                  </a:ext>
                </a:extLst>
              </a:tr>
              <a:tr h="23978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&lt;audio&gt;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Defines an audio file.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998423"/>
                  </a:ext>
                </a:extLst>
              </a:tr>
              <a:tr h="23978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&lt;canvas&gt;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This is used for rendering dynamic bitmap graphics on the fly, such as graphs or games.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688791"/>
                  </a:ext>
                </a:extLst>
              </a:tr>
              <a:tr h="23978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&lt;command&gt;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Represents a command the user can invoke.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864738"/>
                  </a:ext>
                </a:extLst>
              </a:tr>
              <a:tr h="23978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&lt;datalist&gt;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Together with the a new list attribute for input can be used to make combo boxes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139396"/>
                  </a:ext>
                </a:extLst>
              </a:tr>
              <a:tr h="239788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&lt;details&gt;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Represents additional information or controls which the user can obtain on demand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558453"/>
                  </a:ext>
                </a:extLst>
              </a:tr>
              <a:tr h="23978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&lt;embed&gt;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Defines external interactive content or plugin.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155538"/>
                  </a:ext>
                </a:extLst>
              </a:tr>
              <a:tr h="33050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&lt;figure&gt;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Represents a piece of self-contained flow content, typically referenced as a single unit from the main flow of the document.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242644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&lt;footer&gt;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Represents a footer for a section and can contain information about the author, copyright information, et cetera.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000686"/>
                  </a:ext>
                </a:extLst>
              </a:tr>
              <a:tr h="23978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&lt;header&gt;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Represents a group of introductory or navigational aids.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3984"/>
                  </a:ext>
                </a:extLst>
              </a:tr>
              <a:tr h="23978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&lt;hgroup&gt;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Represents the header of a section.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743464"/>
                  </a:ext>
                </a:extLst>
              </a:tr>
              <a:tr h="23978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&lt;keygen&gt;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Represents control for key pair generation.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454840"/>
                  </a:ext>
                </a:extLst>
              </a:tr>
              <a:tr h="225726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&lt;mark&gt;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Represents a run of text in one document marked or highlighted for reference purposes, due to its relevance in another context.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875838"/>
                  </a:ext>
                </a:extLst>
              </a:tr>
              <a:tr h="23978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&lt;meter&gt;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Represents a measurement, such as disk usage.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653115"/>
                  </a:ext>
                </a:extLst>
              </a:tr>
              <a:tr h="23978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&lt;nav&gt;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Represents a section of the document intended for navigation.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88541"/>
                  </a:ext>
                </a:extLst>
              </a:tr>
              <a:tr h="23978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&lt;output&gt;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Represents some type of output, such as from a calculation done through scripting.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691082"/>
                  </a:ext>
                </a:extLst>
              </a:tr>
              <a:tr h="288156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&lt;progress&gt;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Represents a completion of a task, such as downloading or when performing a series of expensive operations.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401115"/>
                  </a:ext>
                </a:extLst>
              </a:tr>
              <a:tr h="23978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&lt;ruby&gt;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Together with &lt;rt&gt; and &lt;</a:t>
                      </a: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&gt; allow for marking up ruby annotations.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074333"/>
                  </a:ext>
                </a:extLst>
              </a:tr>
              <a:tr h="23978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&lt;section&gt;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Represents a generic document or application section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790920"/>
                  </a:ext>
                </a:extLst>
              </a:tr>
              <a:tr h="23978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&lt;time&gt;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Represents a date and/or time.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841866"/>
                  </a:ext>
                </a:extLst>
              </a:tr>
              <a:tr h="23978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&lt;video&gt;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Defines a video file.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660377"/>
                  </a:ext>
                </a:extLst>
              </a:tr>
              <a:tr h="23978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&lt;wbr&gt;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Represents a line break opportunity.</a:t>
                      </a:r>
                    </a:p>
                  </a:txBody>
                  <a:tcPr marL="13386" marR="13386" marT="14725" marB="14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177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4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248D05-4D9A-4724-AD03-C10291892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60709"/>
              </p:ext>
            </p:extLst>
          </p:nvPr>
        </p:nvGraphicFramePr>
        <p:xfrm>
          <a:off x="227393" y="850790"/>
          <a:ext cx="9364394" cy="5597012"/>
        </p:xfrm>
        <a:graphic>
          <a:graphicData uri="http://schemas.openxmlformats.org/drawingml/2006/table">
            <a:tbl>
              <a:tblPr/>
              <a:tblGrid>
                <a:gridCol w="1614406">
                  <a:extLst>
                    <a:ext uri="{9D8B030D-6E8A-4147-A177-3AD203B41FA5}">
                      <a16:colId xmlns:a16="http://schemas.microsoft.com/office/drawing/2014/main" val="749811551"/>
                    </a:ext>
                  </a:extLst>
                </a:gridCol>
                <a:gridCol w="7749988">
                  <a:extLst>
                    <a:ext uri="{9D8B030D-6E8A-4147-A177-3AD203B41FA5}">
                      <a16:colId xmlns:a16="http://schemas.microsoft.com/office/drawing/2014/main" val="821535804"/>
                    </a:ext>
                  </a:extLst>
                </a:gridCol>
              </a:tblGrid>
              <a:tr h="23903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Type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333243"/>
                  </a:ext>
                </a:extLst>
              </a:tr>
              <a:tr h="57001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color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Color selector, which could be represented by a wheel or swatch picker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267104"/>
                  </a:ext>
                </a:extLst>
              </a:tr>
              <a:tr h="23903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date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Selector for calendar date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291039"/>
                  </a:ext>
                </a:extLst>
              </a:tr>
              <a:tr h="404522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datetime-local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Date and time display, with no setting or indication for time zones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394526"/>
                  </a:ext>
                </a:extLst>
              </a:tr>
              <a:tr h="40452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datetime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Full date and time display, including a time zone.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426712"/>
                  </a:ext>
                </a:extLst>
              </a:tr>
              <a:tr h="23903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email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Input type should be an email.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064434"/>
                  </a:ext>
                </a:extLst>
              </a:tr>
              <a:tr h="40452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month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Selector for a month within a given year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772797"/>
                  </a:ext>
                </a:extLst>
              </a:tr>
              <a:tr h="23903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number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 field containing a numeric value only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153421"/>
                  </a:ext>
                </a:extLst>
              </a:tr>
              <a:tr h="404522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range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Numeric selector within a range of values, typically visualized as a slider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06646"/>
                  </a:ext>
                </a:extLst>
              </a:tr>
              <a:tr h="57001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search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Term to supply to a search engine. For example, the search bar atop a browser.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986143"/>
                  </a:ext>
                </a:extLst>
              </a:tr>
              <a:tr h="40452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tel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Input type should be telephone number.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026172"/>
                  </a:ext>
                </a:extLst>
              </a:tr>
              <a:tr h="40452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time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Time indicator and selector, with no time zone information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166095"/>
                  </a:ext>
                </a:extLst>
              </a:tr>
              <a:tr h="23903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url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Input type should be URL type.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15081"/>
                  </a:ext>
                </a:extLst>
              </a:tr>
              <a:tr h="23903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week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Selector for a week within a given year</a:t>
                      </a:r>
                    </a:p>
                  </a:txBody>
                  <a:tcPr marL="31995" marR="31995" marT="31995" marB="3199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8908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0E19A94-BC7C-4B89-8296-78656D921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43" y="3069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types for &lt;input&gt; tag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input element's type attribute now has the following new values −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73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1196</Words>
  <Application>Microsoft Office PowerPoint</Application>
  <PresentationFormat>Widescreen</PresentationFormat>
  <Paragraphs>138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HTML </vt:lpstr>
      <vt:lpstr>How to execute and requirements</vt:lpstr>
      <vt:lpstr>Html structure</vt:lpstr>
      <vt:lpstr>Formatting tags </vt:lpstr>
      <vt:lpstr>New elements in HTML5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</dc:title>
  <dc:creator>swamy soma</dc:creator>
  <cp:lastModifiedBy>sathya prakash Soma</cp:lastModifiedBy>
  <cp:revision>19</cp:revision>
  <dcterms:created xsi:type="dcterms:W3CDTF">2021-04-17T06:05:23Z</dcterms:created>
  <dcterms:modified xsi:type="dcterms:W3CDTF">2021-05-01T02:35:04Z</dcterms:modified>
</cp:coreProperties>
</file>