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81" r:id="rId5"/>
    <p:sldId id="262" r:id="rId6"/>
    <p:sldId id="263" r:id="rId7"/>
    <p:sldId id="264" r:id="rId8"/>
    <p:sldId id="265" r:id="rId9"/>
    <p:sldId id="266" r:id="rId10"/>
    <p:sldId id="284" r:id="rId11"/>
    <p:sldId id="267" r:id="rId12"/>
    <p:sldId id="268" r:id="rId13"/>
    <p:sldId id="285" r:id="rId14"/>
    <p:sldId id="269" r:id="rId15"/>
    <p:sldId id="270" r:id="rId16"/>
    <p:sldId id="290" r:id="rId17"/>
    <p:sldId id="291" r:id="rId18"/>
    <p:sldId id="292" r:id="rId19"/>
    <p:sldId id="293" r:id="rId20"/>
    <p:sldId id="294" r:id="rId21"/>
    <p:sldId id="274" r:id="rId22"/>
    <p:sldId id="286" r:id="rId23"/>
    <p:sldId id="287" r:id="rId24"/>
    <p:sldId id="288" r:id="rId25"/>
    <p:sldId id="295" r:id="rId26"/>
    <p:sldId id="282" r:id="rId27"/>
    <p:sldId id="289" r:id="rId28"/>
    <p:sldId id="278" r:id="rId29"/>
    <p:sldId id="279" r:id="rId30"/>
    <p:sldId id="283" r:id="rId31"/>
    <p:sldId id="2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1" autoAdjust="0"/>
    <p:restoredTop sz="94660"/>
  </p:normalViewPr>
  <p:slideViewPr>
    <p:cSldViewPr snapToGrid="0">
      <p:cViewPr varScale="1">
        <p:scale>
          <a:sx n="73" d="100"/>
          <a:sy n="73"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2/7/2018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2/7/2018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4" name="TextBox 3"/>
          <p:cNvSpPr txBox="1"/>
          <p:nvPr/>
        </p:nvSpPr>
        <p:spPr>
          <a:xfrm>
            <a:off x="8824456" y="5570469"/>
            <a:ext cx="2542684" cy="954107"/>
          </a:xfrm>
          <a:prstGeom prst="rect">
            <a:avLst/>
          </a:prstGeom>
          <a:noFill/>
        </p:spPr>
        <p:txBody>
          <a:bodyPr wrap="none" rtlCol="0">
            <a:spAutoFit/>
          </a:bodyPr>
          <a:lstStyle/>
          <a:p>
            <a:r>
              <a:rPr lang="en-US" sz="2800" b="1" i="1" u="sng" dirty="0" smtClean="0">
                <a:solidFill>
                  <a:schemeClr val="accent6">
                    <a:lumMod val="75000"/>
                  </a:schemeClr>
                </a:solidFill>
              </a:rPr>
              <a:t>Presented by:</a:t>
            </a:r>
          </a:p>
          <a:p>
            <a:r>
              <a:rPr lang="en-US" sz="2800" b="1" i="1" u="sng" dirty="0" smtClean="0">
                <a:solidFill>
                  <a:schemeClr val="accent6">
                    <a:lumMod val="75000"/>
                  </a:schemeClr>
                </a:solidFill>
              </a:rPr>
              <a:t>SATHYA VB</a:t>
            </a:r>
            <a:endParaRPr lang="en-US" sz="2800" b="1" i="1" u="sng" dirty="0">
              <a:solidFill>
                <a:schemeClr val="accent6">
                  <a:lumMod val="75000"/>
                </a:schemeClr>
              </a:solidFill>
            </a:endParaRPr>
          </a:p>
        </p:txBody>
      </p:sp>
    </p:spTree>
    <p:extLst>
      <p:ext uri="{BB962C8B-B14F-4D97-AF65-F5344CB8AC3E}">
        <p14:creationId xmlns:p14="http://schemas.microsoft.com/office/powerpoint/2010/main" val="407999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652" y="751910"/>
            <a:ext cx="9239173" cy="4843348"/>
          </a:xfrm>
          <a:prstGeom prst="rect">
            <a:avLst/>
          </a:prstGeom>
        </p:spPr>
      </p:pic>
    </p:spTree>
    <p:extLst>
      <p:ext uri="{BB962C8B-B14F-4D97-AF65-F5344CB8AC3E}">
        <p14:creationId xmlns:p14="http://schemas.microsoft.com/office/powerpoint/2010/main" val="2236979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206" y="387017"/>
            <a:ext cx="6096000" cy="3293209"/>
          </a:xfrm>
          <a:prstGeom prst="rect">
            <a:avLst/>
          </a:prstGeom>
        </p:spPr>
        <p:txBody>
          <a:bodyPr>
            <a:spAutoFit/>
          </a:bodyPr>
          <a:lstStyle/>
          <a:p>
            <a:pPr algn="just"/>
            <a:r>
              <a:rPr lang="en-IN" sz="1600" b="1" dirty="0"/>
              <a:t>Secondary Namenode:</a:t>
            </a:r>
          </a:p>
          <a:p>
            <a:pPr marL="742950" lvl="1" indent="-285750" algn="just">
              <a:buFont typeface="Arial" panose="020B0604020202020204" pitchFamily="34" charset="0"/>
              <a:buChar char="•"/>
            </a:pPr>
            <a:r>
              <a:rPr lang="en-IN" sz="1600" dirty="0"/>
              <a:t>It is not a backup Namenode, It is just a helper daemon.</a:t>
            </a:r>
          </a:p>
          <a:p>
            <a:pPr lvl="1" algn="just"/>
            <a:endParaRPr lang="en-US" sz="1600" dirty="0"/>
          </a:p>
          <a:p>
            <a:pPr marL="742950" lvl="1" indent="-285750" algn="just">
              <a:buFont typeface="Arial" panose="020B0604020202020204" pitchFamily="34" charset="0"/>
              <a:buChar char="•"/>
            </a:pPr>
            <a:r>
              <a:rPr lang="en-US" sz="1600" dirty="0" smtClean="0"/>
              <a:t>It </a:t>
            </a:r>
            <a:r>
              <a:rPr lang="en-US" sz="1600" dirty="0"/>
              <a:t>is responsible for combining the EditLogs</a:t>
            </a:r>
            <a:r>
              <a:rPr lang="en-US" sz="1600" i="1" dirty="0"/>
              <a:t> </a:t>
            </a:r>
            <a:r>
              <a:rPr lang="en-US" sz="1600" dirty="0"/>
              <a:t>with FsImage from the NameNode. </a:t>
            </a:r>
          </a:p>
          <a:p>
            <a:pPr marL="742950" lvl="1" indent="-285750" algn="just">
              <a:buFont typeface="Arial" panose="020B0604020202020204" pitchFamily="34" charset="0"/>
              <a:buChar char="•"/>
            </a:pPr>
            <a:r>
              <a:rPr lang="en-US" sz="1600" dirty="0"/>
              <a:t>It downloads the EditLogs from the NameNode at regular intervals and applies to FsImage. The new FsImage is copied back to the NameNode, which is used whenever the NameNode is started the next time.</a:t>
            </a:r>
          </a:p>
          <a:p>
            <a:pPr marL="742950" lvl="1" indent="-285750" algn="just">
              <a:buFont typeface="Arial" panose="020B0604020202020204" pitchFamily="34" charset="0"/>
              <a:buChar char="•"/>
            </a:pPr>
            <a:r>
              <a:rPr lang="en-US" sz="1600" dirty="0" smtClean="0"/>
              <a:t>Hence</a:t>
            </a:r>
            <a:r>
              <a:rPr lang="en-US" sz="1600" dirty="0"/>
              <a:t>, Secondary NameNode performs regular checkpoints in HDFS. Therefore, it is also called CheckpointNode.</a:t>
            </a:r>
          </a:p>
          <a:p>
            <a:pPr lvl="1" algn="just"/>
            <a:endParaRPr lang="en-IN" sz="1600" dirty="0"/>
          </a:p>
        </p:txBody>
      </p:sp>
      <p:sp>
        <p:nvSpPr>
          <p:cNvPr id="3" name="Rectangle 2"/>
          <p:cNvSpPr/>
          <p:nvPr/>
        </p:nvSpPr>
        <p:spPr>
          <a:xfrm>
            <a:off x="1650274" y="3434005"/>
            <a:ext cx="6096000" cy="2585323"/>
          </a:xfrm>
          <a:prstGeom prst="rect">
            <a:avLst/>
          </a:prstGeom>
        </p:spPr>
        <p:txBody>
          <a:bodyPr>
            <a:spAutoFit/>
          </a:bodyPr>
          <a:lstStyle/>
          <a:p>
            <a:pPr algn="just"/>
            <a:r>
              <a:rPr lang="en-IN" b="1" dirty="0"/>
              <a:t>Blocks:</a:t>
            </a:r>
          </a:p>
          <a:p>
            <a:pPr marL="742950" lvl="1" indent="-285750" algn="just">
              <a:buFont typeface="Arial" panose="020B0604020202020204" pitchFamily="34" charset="0"/>
              <a:buChar char="•"/>
            </a:pPr>
            <a:r>
              <a:rPr lang="en-IN" dirty="0"/>
              <a:t>Blocks are the physical representation of data.</a:t>
            </a:r>
          </a:p>
          <a:p>
            <a:pPr marL="742950" lvl="1" indent="-285750" algn="just">
              <a:buFont typeface="Arial" panose="020B0604020202020204" pitchFamily="34" charset="0"/>
              <a:buChar char="•"/>
            </a:pPr>
            <a:r>
              <a:rPr lang="en-US" dirty="0"/>
              <a:t>Blocks are the nothing but the smallest continuous </a:t>
            </a:r>
            <a:r>
              <a:rPr lang="en-US" dirty="0" smtClean="0"/>
              <a:t>location on your hard drive where data is stored.</a:t>
            </a:r>
          </a:p>
          <a:p>
            <a:pPr marL="742950" lvl="1" indent="-285750" algn="just">
              <a:buFont typeface="Arial" panose="020B0604020202020204" pitchFamily="34" charset="0"/>
              <a:buChar char="•"/>
            </a:pPr>
            <a:r>
              <a:rPr lang="en-US" dirty="0"/>
              <a:t> HDFS stores each file as blocks which are scattered throughout the Apache Hadoop cluster. The default size of each block is 128 MB in Apache Hadoop 2.x.</a:t>
            </a:r>
          </a:p>
        </p:txBody>
      </p:sp>
    </p:spTree>
    <p:extLst>
      <p:ext uri="{BB962C8B-B14F-4D97-AF65-F5344CB8AC3E}">
        <p14:creationId xmlns:p14="http://schemas.microsoft.com/office/powerpoint/2010/main" val="2524602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0011" y="458769"/>
            <a:ext cx="6096000" cy="3693319"/>
          </a:xfrm>
          <a:prstGeom prst="rect">
            <a:avLst/>
          </a:prstGeom>
        </p:spPr>
        <p:txBody>
          <a:bodyPr>
            <a:spAutoFit/>
          </a:bodyPr>
          <a:lstStyle/>
          <a:p>
            <a:pPr lvl="1" algn="just"/>
            <a:endParaRPr lang="en-US" dirty="0"/>
          </a:p>
          <a:p>
            <a:pPr algn="just"/>
            <a:r>
              <a:rPr lang="en-US" b="1" dirty="0"/>
              <a:t>Rack Awareness:</a:t>
            </a:r>
          </a:p>
          <a:p>
            <a:pPr marL="742950" lvl="1" indent="-285750" algn="just">
              <a:buFont typeface="Arial" panose="020B0604020202020204" pitchFamily="34" charset="0"/>
              <a:buChar char="•"/>
            </a:pPr>
            <a:endParaRPr lang="en-US" dirty="0" smtClean="0"/>
          </a:p>
          <a:p>
            <a:pPr marL="742950" lvl="1" indent="-285750" algn="just">
              <a:buFont typeface="Arial" panose="020B0604020202020204" pitchFamily="34" charset="0"/>
              <a:buChar char="•"/>
            </a:pPr>
            <a:r>
              <a:rPr lang="en-US" dirty="0" smtClean="0"/>
              <a:t>In </a:t>
            </a:r>
            <a:r>
              <a:rPr lang="en-US" dirty="0"/>
              <a:t>a large cluster of Hadoop, in order to improve the network traffic while </a:t>
            </a:r>
            <a:r>
              <a:rPr lang="en-US" dirty="0">
                <a:solidFill>
                  <a:schemeClr val="tx2"/>
                </a:solidFill>
              </a:rPr>
              <a:t>reading/writing HDFS file</a:t>
            </a:r>
            <a:r>
              <a:rPr lang="en-US" dirty="0"/>
              <a:t>, namenode chooses the datanode which is closer to the same rack or nearby rack to Read/Write request.</a:t>
            </a:r>
          </a:p>
          <a:p>
            <a:pPr marL="742950" lvl="1" indent="-285750" algn="just">
              <a:buFont typeface="Arial" panose="020B0604020202020204" pitchFamily="34" charset="0"/>
              <a:buChar char="•"/>
            </a:pPr>
            <a:r>
              <a:rPr lang="en-US" dirty="0"/>
              <a:t>Namenode achieves rack information by maintaining the rack id’s of each datanode.</a:t>
            </a:r>
          </a:p>
          <a:p>
            <a:pPr marL="742950" lvl="1" indent="-285750" algn="just">
              <a:buFont typeface="Arial" panose="020B0604020202020204" pitchFamily="34" charset="0"/>
              <a:buChar char="•"/>
            </a:pPr>
            <a:r>
              <a:rPr lang="en-US" dirty="0"/>
              <a:t>This concept that chooses closer datanodes based on the rack information is called Rack Awareness in Hadoop.</a:t>
            </a:r>
            <a:endParaRPr lang="en-IN" dirty="0"/>
          </a:p>
        </p:txBody>
      </p:sp>
    </p:spTree>
    <p:extLst>
      <p:ext uri="{BB962C8B-B14F-4D97-AF65-F5344CB8AC3E}">
        <p14:creationId xmlns:p14="http://schemas.microsoft.com/office/powerpoint/2010/main" val="3125883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493" y="791587"/>
            <a:ext cx="8088807" cy="5006738"/>
          </a:xfrm>
          <a:prstGeom prst="rect">
            <a:avLst/>
          </a:prstGeom>
        </p:spPr>
      </p:pic>
      <p:sp>
        <p:nvSpPr>
          <p:cNvPr id="4" name="Rectangle 3"/>
          <p:cNvSpPr/>
          <p:nvPr/>
        </p:nvSpPr>
        <p:spPr>
          <a:xfrm>
            <a:off x="2772020" y="422255"/>
            <a:ext cx="4453399" cy="369332"/>
          </a:xfrm>
          <a:prstGeom prst="rect">
            <a:avLst/>
          </a:prstGeom>
        </p:spPr>
        <p:txBody>
          <a:bodyPr wrap="none">
            <a:spAutoFit/>
          </a:bodyPr>
          <a:lstStyle/>
          <a:p>
            <a:r>
              <a:rPr lang="en-IN" b="1" dirty="0"/>
              <a:t>YARN(Yet Another Resource Negotiator)</a:t>
            </a:r>
            <a:endParaRPr lang="en-US" dirty="0"/>
          </a:p>
        </p:txBody>
      </p:sp>
    </p:spTree>
    <p:extLst>
      <p:ext uri="{BB962C8B-B14F-4D97-AF65-F5344CB8AC3E}">
        <p14:creationId xmlns:p14="http://schemas.microsoft.com/office/powerpoint/2010/main" val="328195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6296" y="475008"/>
            <a:ext cx="7777258" cy="584775"/>
          </a:xfrm>
          <a:prstGeom prst="rect">
            <a:avLst/>
          </a:prstGeom>
        </p:spPr>
        <p:txBody>
          <a:bodyPr wrap="none">
            <a:spAutoFit/>
          </a:bodyPr>
          <a:lstStyle/>
          <a:p>
            <a:pPr algn="ctr"/>
            <a:r>
              <a:rPr lang="en-IN" sz="3200" b="1" dirty="0"/>
              <a:t>YARN(Yet Another Resource Negotiator)</a:t>
            </a:r>
            <a:endParaRPr lang="en-US" sz="3200" dirty="0"/>
          </a:p>
        </p:txBody>
      </p:sp>
      <p:sp>
        <p:nvSpPr>
          <p:cNvPr id="3" name="Rectangle 2"/>
          <p:cNvSpPr/>
          <p:nvPr/>
        </p:nvSpPr>
        <p:spPr>
          <a:xfrm>
            <a:off x="2616925" y="1059783"/>
            <a:ext cx="6096000" cy="4893647"/>
          </a:xfrm>
          <a:prstGeom prst="rect">
            <a:avLst/>
          </a:prstGeom>
        </p:spPr>
        <p:txBody>
          <a:bodyPr>
            <a:spAutoFit/>
          </a:bodyPr>
          <a:lstStyle/>
          <a:p>
            <a:pPr marL="285750" indent="-285750" algn="just">
              <a:buFont typeface="Arial" panose="020B0604020202020204" pitchFamily="34" charset="0"/>
              <a:buChar char="•"/>
            </a:pPr>
            <a:r>
              <a:rPr lang="en-US" sz="1600" dirty="0"/>
              <a:t>Hadoop YARN is described as a clustering platform that helps to manage resources and schedule tasks.</a:t>
            </a:r>
          </a:p>
          <a:p>
            <a:pPr marL="285750" indent="-285750" algn="just">
              <a:buFont typeface="Arial" panose="020B0604020202020204" pitchFamily="34" charset="0"/>
              <a:buChar char="•"/>
            </a:pPr>
            <a:r>
              <a:rPr lang="en-US" sz="1600" dirty="0"/>
              <a:t>Framework to develop and execute distributed processing applications. </a:t>
            </a:r>
          </a:p>
          <a:p>
            <a:pPr algn="just"/>
            <a:r>
              <a:rPr lang="en-US" sz="1600" b="1" u="sng" dirty="0" smtClean="0"/>
              <a:t>Resource </a:t>
            </a:r>
            <a:r>
              <a:rPr lang="en-US" sz="1600" b="1" u="sng" dirty="0"/>
              <a:t>Manager:</a:t>
            </a:r>
          </a:p>
          <a:p>
            <a:pPr marL="742950" lvl="1" indent="-285750" algn="just">
              <a:buFont typeface="Arial" panose="020B0604020202020204" pitchFamily="34" charset="0"/>
              <a:buChar char="•"/>
            </a:pPr>
            <a:r>
              <a:rPr lang="en-US" sz="1600" dirty="0"/>
              <a:t>Resource Manager is the master. It knows where the slaves are located and how many resources they have. Two main components:</a:t>
            </a:r>
          </a:p>
          <a:p>
            <a:pPr lvl="2" algn="just"/>
            <a:r>
              <a:rPr lang="en-US" dirty="0"/>
              <a:t>Application manager-Responsible for accepting Job submissions.</a:t>
            </a:r>
          </a:p>
          <a:p>
            <a:pPr lvl="2" algn="just"/>
            <a:r>
              <a:rPr lang="en-US" dirty="0"/>
              <a:t>Scheduler-Scheduling the resources based on resource requirements. </a:t>
            </a:r>
            <a:endParaRPr lang="en-US" b="1" dirty="0"/>
          </a:p>
          <a:p>
            <a:pPr algn="just"/>
            <a:r>
              <a:rPr lang="en-US" sz="1600" b="1" u="sng" dirty="0"/>
              <a:t>Node Manager:</a:t>
            </a:r>
          </a:p>
          <a:p>
            <a:pPr marL="742950" lvl="1" indent="-285750" algn="just">
              <a:buFont typeface="Arial" panose="020B0604020202020204" pitchFamily="34" charset="0"/>
              <a:buChar char="•"/>
            </a:pPr>
            <a:r>
              <a:rPr lang="en-US" sz="1600" dirty="0"/>
              <a:t>Node Manager is the slave. When it starts, it announces himself to the Resource Manager. Periodically, It sends an heartbeat to the Resource Manager.</a:t>
            </a:r>
          </a:p>
          <a:p>
            <a:pPr marL="742950" lvl="1" indent="-285750" algn="just">
              <a:buFont typeface="Arial" panose="020B0604020202020204" pitchFamily="34" charset="0"/>
              <a:buChar char="•"/>
            </a:pPr>
            <a:r>
              <a:rPr lang="en-US" sz="1600" dirty="0"/>
              <a:t>The NodeManager is responsible for launching and managing containers on a node. Containers execute tasks as specified by the AppMaster. </a:t>
            </a:r>
            <a:endParaRPr lang="en-IN" sz="1600" dirty="0"/>
          </a:p>
        </p:txBody>
      </p:sp>
    </p:spTree>
    <p:extLst>
      <p:ext uri="{BB962C8B-B14F-4D97-AF65-F5344CB8AC3E}">
        <p14:creationId xmlns:p14="http://schemas.microsoft.com/office/powerpoint/2010/main" val="4235695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766" y="2398734"/>
            <a:ext cx="7674383" cy="4459266"/>
          </a:xfrm>
          <a:prstGeom prst="rect">
            <a:avLst/>
          </a:prstGeom>
          <a:effectLst>
            <a:glow rad="127000">
              <a:srgbClr val="FF0000">
                <a:alpha val="37000"/>
              </a:srgbClr>
            </a:glow>
          </a:effectLst>
        </p:spPr>
      </p:pic>
      <p:sp>
        <p:nvSpPr>
          <p:cNvPr id="3" name="TextBox 2"/>
          <p:cNvSpPr txBox="1"/>
          <p:nvPr/>
        </p:nvSpPr>
        <p:spPr>
          <a:xfrm>
            <a:off x="574766" y="650985"/>
            <a:ext cx="9849393" cy="1261884"/>
          </a:xfrm>
          <a:prstGeom prst="rect">
            <a:avLst/>
          </a:prstGeom>
          <a:noFill/>
        </p:spPr>
        <p:txBody>
          <a:bodyPr wrap="square" rtlCol="0">
            <a:spAutoFit/>
          </a:bodyPr>
          <a:lstStyle/>
          <a:p>
            <a:r>
              <a:rPr lang="en-US" sz="4000" dirty="0">
                <a:solidFill>
                  <a:schemeClr val="bg2">
                    <a:lumMod val="75000"/>
                  </a:schemeClr>
                </a:solidFill>
              </a:rPr>
              <a:t>MapReduce</a:t>
            </a:r>
            <a:r>
              <a:rPr lang="en-US" dirty="0">
                <a:solidFill>
                  <a:schemeClr val="bg2">
                    <a:lumMod val="75000"/>
                  </a:schemeClr>
                </a:solidFill>
              </a:rPr>
              <a:t> </a:t>
            </a:r>
            <a:r>
              <a:rPr lang="en-US" dirty="0"/>
              <a:t>divides a task into small parts and assigns them to many computers. Later, the results are collected at one place and integrated to form the result dataset. </a:t>
            </a:r>
          </a:p>
          <a:p>
            <a:pPr lvl="0" defTabSz="914400">
              <a:defRPr/>
            </a:pPr>
            <a:endParaRPr lang="en-US" dirty="0"/>
          </a:p>
        </p:txBody>
      </p:sp>
    </p:spTree>
    <p:extLst>
      <p:ext uri="{BB962C8B-B14F-4D97-AF65-F5344CB8AC3E}">
        <p14:creationId xmlns:p14="http://schemas.microsoft.com/office/powerpoint/2010/main" val="2015418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13142"/>
            <a:ext cx="6096000" cy="5509200"/>
          </a:xfrm>
          <a:prstGeom prst="rect">
            <a:avLst/>
          </a:prstGeom>
        </p:spPr>
        <p:txBody>
          <a:bodyPr>
            <a:spAutoFit/>
          </a:bodyPr>
          <a:lstStyle/>
          <a:p>
            <a:pPr algn="just"/>
            <a:r>
              <a:rPr lang="en-IN" sz="1600" b="1" dirty="0"/>
              <a:t>Hadoop Input Format:</a:t>
            </a:r>
          </a:p>
          <a:p>
            <a:pPr marL="742950" lvl="1" indent="-285750" algn="just">
              <a:buFont typeface="Arial" panose="020B0604020202020204" pitchFamily="34" charset="0"/>
              <a:buChar char="•"/>
            </a:pPr>
            <a:r>
              <a:rPr lang="en-US" sz="1600" dirty="0"/>
              <a:t>How the input files are split up and read in Hadoop is defined by the </a:t>
            </a:r>
            <a:r>
              <a:rPr lang="en-US" sz="1600" dirty="0" err="1"/>
              <a:t>InputFormat</a:t>
            </a:r>
            <a:r>
              <a:rPr lang="en-US" sz="1600" dirty="0"/>
              <a:t>. </a:t>
            </a:r>
          </a:p>
          <a:p>
            <a:pPr marL="742950" lvl="1" indent="-285750" algn="just">
              <a:buFont typeface="Arial" panose="020B0604020202020204" pitchFamily="34" charset="0"/>
              <a:buChar char="•"/>
            </a:pPr>
            <a:r>
              <a:rPr lang="en-US" sz="1600" dirty="0" smtClean="0"/>
              <a:t>An </a:t>
            </a:r>
            <a:r>
              <a:rPr lang="en-US" sz="1600" dirty="0"/>
              <a:t>Hadoop </a:t>
            </a:r>
            <a:r>
              <a:rPr lang="en-US" sz="1600" dirty="0" err="1"/>
              <a:t>InputFormat</a:t>
            </a:r>
            <a:r>
              <a:rPr lang="en-US" sz="1600" dirty="0"/>
              <a:t> is the first component in Map-Reduce, it is responsible for creating the input splits and dividing them into records. </a:t>
            </a:r>
          </a:p>
          <a:p>
            <a:pPr marL="742950" lvl="1" indent="-285750" algn="just">
              <a:buFont typeface="Arial" panose="020B0604020202020204" pitchFamily="34" charset="0"/>
              <a:buChar char="•"/>
            </a:pPr>
            <a:r>
              <a:rPr lang="en-US" sz="1600" dirty="0"/>
              <a:t>We have 2 methods to get the data to</a:t>
            </a:r>
            <a:r>
              <a:rPr lang="en-US" sz="1600" dirty="0">
                <a:solidFill>
                  <a:schemeClr val="tx2"/>
                </a:solidFill>
              </a:rPr>
              <a:t> mapper</a:t>
            </a:r>
            <a:r>
              <a:rPr lang="en-US" sz="1600" dirty="0"/>
              <a:t> in </a:t>
            </a:r>
            <a:r>
              <a:rPr lang="en-US" sz="1600" dirty="0" err="1"/>
              <a:t>MapReduce</a:t>
            </a:r>
            <a:r>
              <a:rPr lang="en-US" sz="1600" dirty="0"/>
              <a:t>: </a:t>
            </a:r>
            <a:r>
              <a:rPr lang="en-US" sz="1600" dirty="0" err="1"/>
              <a:t>getsplits</a:t>
            </a:r>
            <a:r>
              <a:rPr lang="en-US" sz="1600" dirty="0"/>
              <a:t>() and </a:t>
            </a:r>
            <a:r>
              <a:rPr lang="en-US" sz="1600" dirty="0" err="1"/>
              <a:t>createRecordReader</a:t>
            </a:r>
            <a:r>
              <a:rPr lang="en-US" sz="1600" dirty="0"/>
              <a:t>()</a:t>
            </a:r>
          </a:p>
          <a:p>
            <a:pPr algn="just"/>
            <a:r>
              <a:rPr lang="en-IN" sz="1600" b="1" dirty="0"/>
              <a:t>Input Splits:</a:t>
            </a:r>
          </a:p>
          <a:p>
            <a:pPr marL="742950" lvl="1" indent="-285750" algn="just">
              <a:buFont typeface="Arial" panose="020B0604020202020204" pitchFamily="34" charset="0"/>
              <a:buChar char="•"/>
            </a:pPr>
            <a:r>
              <a:rPr lang="en-US" sz="1600" dirty="0" err="1"/>
              <a:t>InputSplit</a:t>
            </a:r>
            <a:r>
              <a:rPr lang="en-US" sz="1600" dirty="0"/>
              <a:t> in Hadoop </a:t>
            </a:r>
            <a:r>
              <a:rPr lang="en-US" sz="1600" dirty="0" err="1"/>
              <a:t>MapReduce</a:t>
            </a:r>
            <a:r>
              <a:rPr lang="en-US" sz="1600" dirty="0"/>
              <a:t> is the logical representation of data.</a:t>
            </a:r>
          </a:p>
          <a:p>
            <a:pPr marL="742950" lvl="1" indent="-285750" algn="just">
              <a:buFont typeface="Arial" panose="020B0604020202020204" pitchFamily="34" charset="0"/>
              <a:buChar char="•"/>
            </a:pPr>
            <a:r>
              <a:rPr lang="en-US" sz="1600" dirty="0"/>
              <a:t>Unit of work that contains a single map task in a </a:t>
            </a:r>
            <a:r>
              <a:rPr lang="en-US" sz="1600" dirty="0" err="1"/>
              <a:t>MapReduce</a:t>
            </a:r>
            <a:r>
              <a:rPr lang="en-US" sz="1600" dirty="0"/>
              <a:t> program.</a:t>
            </a:r>
          </a:p>
          <a:p>
            <a:pPr marL="742950" lvl="1" indent="-285750" algn="just">
              <a:buFont typeface="Arial" panose="020B0604020202020204" pitchFamily="34" charset="0"/>
              <a:buChar char="•"/>
            </a:pPr>
            <a:r>
              <a:rPr lang="en-US" sz="1600" dirty="0" err="1"/>
              <a:t>InputSplit</a:t>
            </a:r>
            <a:r>
              <a:rPr lang="en-US" sz="1600" dirty="0"/>
              <a:t> doesn’t contain actual data, but a reference to the data.</a:t>
            </a:r>
          </a:p>
          <a:p>
            <a:pPr algn="just"/>
            <a:r>
              <a:rPr lang="en-US" sz="1600" b="1" dirty="0"/>
              <a:t>Record Reader:</a:t>
            </a:r>
          </a:p>
          <a:p>
            <a:pPr marL="742950" lvl="1" indent="-285750" algn="just">
              <a:buFont typeface="Arial" panose="020B0604020202020204" pitchFamily="34" charset="0"/>
              <a:buChar char="•"/>
            </a:pPr>
            <a:r>
              <a:rPr lang="en-US" sz="1600" dirty="0"/>
              <a:t>Communicates with the </a:t>
            </a:r>
            <a:r>
              <a:rPr lang="en-US" sz="1600" dirty="0" err="1"/>
              <a:t>InputSplit</a:t>
            </a:r>
            <a:r>
              <a:rPr lang="en-US" sz="1600" dirty="0"/>
              <a:t> and converts it into records which are in form of key-value pairs that are suitable for reading by the mapper. </a:t>
            </a:r>
          </a:p>
          <a:p>
            <a:pPr lvl="1" algn="just"/>
            <a:r>
              <a:rPr lang="en-US" sz="1600" dirty="0"/>
              <a:t>By default, </a:t>
            </a:r>
            <a:r>
              <a:rPr lang="en-US" sz="1600" dirty="0" err="1"/>
              <a:t>RecordReader</a:t>
            </a:r>
            <a:r>
              <a:rPr lang="en-US" sz="1600" dirty="0"/>
              <a:t> uses </a:t>
            </a:r>
            <a:r>
              <a:rPr lang="en-US" sz="1600" dirty="0" err="1"/>
              <a:t>TextInputFormat</a:t>
            </a:r>
            <a:r>
              <a:rPr lang="en-US" sz="1600" dirty="0"/>
              <a:t> for converting data into a key-value pair.</a:t>
            </a:r>
            <a:endParaRPr lang="en-IN" sz="1600" dirty="0"/>
          </a:p>
          <a:p>
            <a:pPr algn="just"/>
            <a:endParaRPr lang="en-IN" sz="1600" b="1" dirty="0"/>
          </a:p>
        </p:txBody>
      </p:sp>
    </p:spTree>
    <p:extLst>
      <p:ext uri="{BB962C8B-B14F-4D97-AF65-F5344CB8AC3E}">
        <p14:creationId xmlns:p14="http://schemas.microsoft.com/office/powerpoint/2010/main" val="556993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4583" y="532307"/>
            <a:ext cx="8686800" cy="3785652"/>
          </a:xfrm>
          <a:prstGeom prst="rect">
            <a:avLst/>
          </a:prstGeom>
        </p:spPr>
        <p:txBody>
          <a:bodyPr wrap="square">
            <a:spAutoFit/>
          </a:bodyPr>
          <a:lstStyle/>
          <a:p>
            <a:pPr algn="just"/>
            <a:r>
              <a:rPr lang="en-IN" sz="1600" b="1" dirty="0"/>
              <a:t>Mapper:</a:t>
            </a:r>
          </a:p>
          <a:p>
            <a:pPr lvl="1" algn="just"/>
            <a:r>
              <a:rPr lang="en-US" sz="1600" dirty="0"/>
              <a:t>Mapper task processes each input record and it generates a new &lt;key, value&gt; pairs. The &lt;key, value&gt; pairs can be completely different from the input pair.</a:t>
            </a:r>
          </a:p>
          <a:p>
            <a:pPr lvl="1" algn="just"/>
            <a:endParaRPr lang="en-US" sz="1600" dirty="0"/>
          </a:p>
          <a:p>
            <a:pPr lvl="1" algn="just"/>
            <a:endParaRPr lang="en-US" sz="1600" dirty="0"/>
          </a:p>
          <a:p>
            <a:pPr lvl="1" algn="just"/>
            <a:endParaRPr lang="en-US" sz="1600" dirty="0"/>
          </a:p>
          <a:p>
            <a:pPr lvl="1" algn="just"/>
            <a:endParaRPr lang="en-US" sz="1600" dirty="0"/>
          </a:p>
          <a:p>
            <a:pPr lvl="1" algn="just"/>
            <a:endParaRPr lang="en-US" sz="1600" dirty="0"/>
          </a:p>
          <a:p>
            <a:pPr lvl="1" algn="just"/>
            <a:endParaRPr lang="en-US" sz="1600" dirty="0"/>
          </a:p>
          <a:p>
            <a:pPr lvl="1" algn="just"/>
            <a:r>
              <a:rPr lang="en-US" sz="1600" dirty="0" smtClean="0"/>
              <a:t>No</a:t>
            </a:r>
            <a:r>
              <a:rPr lang="en-US" sz="1600" dirty="0"/>
              <a:t>. of Mapper= {(total data size)/ (input split size)}</a:t>
            </a:r>
          </a:p>
          <a:p>
            <a:pPr algn="just"/>
            <a:r>
              <a:rPr lang="en-US" sz="1600" b="1" dirty="0" smtClean="0"/>
              <a:t>Combiner</a:t>
            </a:r>
            <a:r>
              <a:rPr lang="en-US" sz="1600" b="1" dirty="0"/>
              <a:t>:</a:t>
            </a:r>
          </a:p>
          <a:p>
            <a:pPr marL="742950" lvl="1" indent="-285750" algn="just">
              <a:buFont typeface="Arial" panose="020B0604020202020204" pitchFamily="34" charset="0"/>
              <a:buChar char="•"/>
            </a:pPr>
            <a:r>
              <a:rPr lang="en-US" sz="1600" dirty="0"/>
              <a:t>Combiner</a:t>
            </a:r>
            <a:r>
              <a:rPr lang="en-US" sz="1600" b="1" dirty="0"/>
              <a:t> </a:t>
            </a:r>
            <a:r>
              <a:rPr lang="en-US" sz="1600" dirty="0"/>
              <a:t>plays a key role in reducing network congestion.</a:t>
            </a:r>
          </a:p>
          <a:p>
            <a:pPr lvl="1" algn="just"/>
            <a:r>
              <a:rPr lang="en-IN" sz="1600" dirty="0"/>
              <a:t>Known as ‘Mini-reducer’.</a:t>
            </a:r>
          </a:p>
          <a:p>
            <a:pPr marL="742950" lvl="1" indent="-285750" algn="just">
              <a:buFont typeface="Arial" panose="020B0604020202020204" pitchFamily="34" charset="0"/>
              <a:buChar char="•"/>
            </a:pPr>
            <a:r>
              <a:rPr lang="en-US" sz="1600" dirty="0"/>
              <a:t>Process the output data from the Mapper, before passing it to Reducer. </a:t>
            </a:r>
          </a:p>
          <a:p>
            <a:pPr marL="742950" lvl="1" indent="-285750" algn="just">
              <a:buFont typeface="Arial" panose="020B0604020202020204" pitchFamily="34" charset="0"/>
              <a:buChar char="•"/>
            </a:pPr>
            <a:r>
              <a:rPr lang="en-US" sz="1600" dirty="0"/>
              <a:t>Improves the overall performance of the reducer.</a:t>
            </a:r>
          </a:p>
        </p:txBody>
      </p:sp>
      <p:pic>
        <p:nvPicPr>
          <p:cNvPr id="3" name="Picture 2"/>
          <p:cNvPicPr>
            <a:picLocks noChangeAspect="1"/>
          </p:cNvPicPr>
          <p:nvPr/>
        </p:nvPicPr>
        <p:blipFill>
          <a:blip r:embed="rId2"/>
          <a:stretch>
            <a:fillRect/>
          </a:stretch>
        </p:blipFill>
        <p:spPr>
          <a:xfrm>
            <a:off x="1317232" y="1316515"/>
            <a:ext cx="5090040" cy="1441925"/>
          </a:xfrm>
          <a:prstGeom prst="rect">
            <a:avLst/>
          </a:prstGeom>
        </p:spPr>
      </p:pic>
    </p:spTree>
    <p:extLst>
      <p:ext uri="{BB962C8B-B14F-4D97-AF65-F5344CB8AC3E}">
        <p14:creationId xmlns:p14="http://schemas.microsoft.com/office/powerpoint/2010/main" val="3770571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3155" y="502610"/>
            <a:ext cx="6096000" cy="5262979"/>
          </a:xfrm>
          <a:prstGeom prst="rect">
            <a:avLst/>
          </a:prstGeom>
        </p:spPr>
        <p:txBody>
          <a:bodyPr>
            <a:spAutoFit/>
          </a:bodyPr>
          <a:lstStyle/>
          <a:p>
            <a:pPr algn="just"/>
            <a:r>
              <a:rPr lang="en-IN" sz="1600" b="1" dirty="0" err="1"/>
              <a:t>Partitioner</a:t>
            </a:r>
            <a:r>
              <a:rPr lang="en-IN" sz="1600" b="1" dirty="0"/>
              <a:t>:</a:t>
            </a:r>
          </a:p>
          <a:p>
            <a:pPr marL="742950" lvl="1" indent="-285750" algn="just">
              <a:buFont typeface="Arial" panose="020B0604020202020204" pitchFamily="34" charset="0"/>
              <a:buChar char="•"/>
            </a:pPr>
            <a:r>
              <a:rPr lang="en-US" sz="1600" dirty="0"/>
              <a:t>A </a:t>
            </a:r>
            <a:r>
              <a:rPr lang="en-US" sz="1600" dirty="0" err="1"/>
              <a:t>partitioner</a:t>
            </a:r>
            <a:r>
              <a:rPr lang="en-US" sz="1600" dirty="0"/>
              <a:t> partitions the key-value pairs of intermediate Map-outputs.</a:t>
            </a:r>
          </a:p>
          <a:p>
            <a:pPr marL="742950" lvl="1" indent="-285750" algn="just">
              <a:buFont typeface="Arial" panose="020B0604020202020204" pitchFamily="34" charset="0"/>
              <a:buChar char="•"/>
            </a:pPr>
            <a:r>
              <a:rPr lang="en-US" sz="1600" dirty="0"/>
              <a:t>Partitions the data using a user-defined condition, which works like a hash function.</a:t>
            </a:r>
          </a:p>
          <a:p>
            <a:pPr marL="742950" lvl="1" indent="-285750" algn="just">
              <a:buFont typeface="Arial" panose="020B0604020202020204" pitchFamily="34" charset="0"/>
              <a:buChar char="•"/>
            </a:pPr>
            <a:r>
              <a:rPr lang="en-US" sz="1600" dirty="0"/>
              <a:t>Determines in which reducer a (key, value) pair, output of the map phase, will be sent.</a:t>
            </a:r>
          </a:p>
          <a:p>
            <a:pPr marL="742950" lvl="1" indent="-285750" algn="just">
              <a:buFont typeface="Arial" panose="020B0604020202020204" pitchFamily="34" charset="0"/>
              <a:buChar char="•"/>
            </a:pPr>
            <a:r>
              <a:rPr lang="en-US" sz="1600" dirty="0"/>
              <a:t>The total number of partitions is same as the number of Reducer tasks for the job.</a:t>
            </a:r>
          </a:p>
          <a:p>
            <a:pPr algn="just"/>
            <a:r>
              <a:rPr lang="en-IN" sz="1600" b="1" dirty="0"/>
              <a:t>Sort and Shuffling:</a:t>
            </a:r>
          </a:p>
          <a:p>
            <a:pPr marL="742950" lvl="1" indent="-285750" algn="just">
              <a:buFont typeface="Arial" panose="020B0604020202020204" pitchFamily="34" charset="0"/>
              <a:buChar char="•"/>
            </a:pPr>
            <a:r>
              <a:rPr lang="en-US" sz="1600" dirty="0"/>
              <a:t>Shuffling is the process by which it transfers</a:t>
            </a:r>
            <a:r>
              <a:rPr lang="en-US" sz="1600" b="1" dirty="0"/>
              <a:t> </a:t>
            </a:r>
            <a:r>
              <a:rPr lang="en-US" sz="1600" dirty="0"/>
              <a:t>mapper intermediate output to the reducer.</a:t>
            </a:r>
          </a:p>
          <a:p>
            <a:pPr marL="742950" lvl="1" indent="-285750" algn="just">
              <a:buFont typeface="Arial" panose="020B0604020202020204" pitchFamily="34" charset="0"/>
              <a:buChar char="•"/>
            </a:pPr>
            <a:r>
              <a:rPr lang="en-US" sz="1600" dirty="0"/>
              <a:t>Shuffling can start even before the map phase has finished. So this saves some time and completes the tasks in lesser time.</a:t>
            </a:r>
          </a:p>
          <a:p>
            <a:pPr marL="742950" lvl="1" indent="-285750" algn="just">
              <a:buFont typeface="Arial" panose="020B0604020202020204" pitchFamily="34" charset="0"/>
              <a:buChar char="•"/>
            </a:pPr>
            <a:r>
              <a:rPr lang="en-US" sz="1600" dirty="0"/>
              <a:t>Before starting of reducer, all intermediate key-value pairs generated by mapper get sorted by key and not by value.</a:t>
            </a:r>
          </a:p>
          <a:p>
            <a:pPr marL="742950" lvl="1" indent="-285750" algn="just">
              <a:buFont typeface="Arial" panose="020B0604020202020204" pitchFamily="34" charset="0"/>
              <a:buChar char="•"/>
            </a:pPr>
            <a:r>
              <a:rPr lang="en-US" sz="1600" dirty="0"/>
              <a:t>Sorting in a </a:t>
            </a:r>
            <a:r>
              <a:rPr lang="en-US" sz="1600" dirty="0" err="1"/>
              <a:t>MapReduce</a:t>
            </a:r>
            <a:r>
              <a:rPr lang="en-US" sz="1600" dirty="0"/>
              <a:t> job helps reducer to easily distinguish when a new reduce task should start.</a:t>
            </a:r>
          </a:p>
          <a:p>
            <a:pPr lvl="1" algn="just"/>
            <a:r>
              <a:rPr lang="en-US" sz="1600" dirty="0" smtClean="0"/>
              <a:t>     Sort </a:t>
            </a:r>
            <a:r>
              <a:rPr lang="en-US" sz="1600" dirty="0"/>
              <a:t>and Shuffling is done by Reducer phase.</a:t>
            </a:r>
          </a:p>
        </p:txBody>
      </p:sp>
    </p:spTree>
    <p:extLst>
      <p:ext uri="{BB962C8B-B14F-4D97-AF65-F5344CB8AC3E}">
        <p14:creationId xmlns:p14="http://schemas.microsoft.com/office/powerpoint/2010/main" val="1312488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3965" y="562379"/>
            <a:ext cx="6096000" cy="5509200"/>
          </a:xfrm>
          <a:prstGeom prst="rect">
            <a:avLst/>
          </a:prstGeom>
        </p:spPr>
        <p:txBody>
          <a:bodyPr>
            <a:spAutoFit/>
          </a:bodyPr>
          <a:lstStyle/>
          <a:p>
            <a:pPr algn="just"/>
            <a:r>
              <a:rPr lang="en-IN" sz="1600" b="1" dirty="0"/>
              <a:t>Reducer:</a:t>
            </a:r>
          </a:p>
          <a:p>
            <a:pPr marL="742950" lvl="1" indent="-285750" algn="just">
              <a:buFont typeface="Arial" panose="020B0604020202020204" pitchFamily="34" charset="0"/>
              <a:buChar char="•"/>
            </a:pPr>
            <a:r>
              <a:rPr lang="en-US" sz="1600" dirty="0"/>
              <a:t>Called once for each unique key.</a:t>
            </a:r>
          </a:p>
          <a:p>
            <a:pPr marL="742950" lvl="1" indent="-285750" algn="just">
              <a:buFont typeface="Arial" panose="020B0604020202020204" pitchFamily="34" charset="0"/>
              <a:buChar char="•"/>
            </a:pPr>
            <a:r>
              <a:rPr lang="en-US" sz="1600" dirty="0"/>
              <a:t>Gets a list of all values associated with a key as input.</a:t>
            </a:r>
          </a:p>
          <a:p>
            <a:pPr marL="742950" lvl="1" indent="-285750" algn="just">
              <a:buFont typeface="Arial" panose="020B0604020202020204" pitchFamily="34" charset="0"/>
              <a:buChar char="•"/>
            </a:pPr>
            <a:r>
              <a:rPr lang="en-US" sz="1600" dirty="0"/>
              <a:t>Reducer takes the output of the Mapper (intermediate key-value pair) process each of them to generate the output. </a:t>
            </a:r>
          </a:p>
          <a:p>
            <a:pPr marL="742950" lvl="1" indent="-285750" algn="just">
              <a:buFont typeface="Arial" panose="020B0604020202020204" pitchFamily="34" charset="0"/>
              <a:buChar char="•"/>
            </a:pPr>
            <a:r>
              <a:rPr lang="en-US" sz="1600" dirty="0"/>
              <a:t>The output of the reducer is the final output, which is stored in HDFS.</a:t>
            </a:r>
          </a:p>
          <a:p>
            <a:pPr marL="742950" lvl="1" indent="-285750" algn="just">
              <a:buFont typeface="Arial" panose="020B0604020202020204" pitchFamily="34" charset="0"/>
              <a:buChar char="•"/>
            </a:pPr>
            <a:r>
              <a:rPr lang="en-US" sz="1600" dirty="0"/>
              <a:t>Reducers run in parallel since they are independent of one another.</a:t>
            </a:r>
          </a:p>
          <a:p>
            <a:pPr algn="just"/>
            <a:endParaRPr lang="en-US" sz="1600" b="1" dirty="0"/>
          </a:p>
          <a:p>
            <a:pPr algn="just"/>
            <a:r>
              <a:rPr lang="en-US" sz="1600" b="1" dirty="0"/>
              <a:t>Record Writer:</a:t>
            </a:r>
          </a:p>
          <a:p>
            <a:pPr marL="742950" lvl="1" indent="-285750" algn="just">
              <a:buFont typeface="Arial" panose="020B0604020202020204" pitchFamily="34" charset="0"/>
              <a:buChar char="•"/>
            </a:pPr>
            <a:r>
              <a:rPr lang="en-US" sz="1600" dirty="0" err="1"/>
              <a:t>RecordWriter</a:t>
            </a:r>
            <a:r>
              <a:rPr lang="en-US" sz="1600" dirty="0"/>
              <a:t> classes handle the job of taking an individual key-value pair and writing it to the location prepared by the </a:t>
            </a:r>
            <a:r>
              <a:rPr lang="en-US" sz="1600" dirty="0" err="1"/>
              <a:t>OutputFormat</a:t>
            </a:r>
            <a:r>
              <a:rPr lang="en-US" sz="1600" dirty="0"/>
              <a:t>.</a:t>
            </a:r>
          </a:p>
          <a:p>
            <a:pPr marL="742950" lvl="1" indent="-285750" algn="just">
              <a:buFont typeface="Arial" panose="020B0604020202020204" pitchFamily="34" charset="0"/>
              <a:buChar char="•"/>
            </a:pPr>
            <a:r>
              <a:rPr lang="en-US" sz="1600" dirty="0"/>
              <a:t>There are two main functions to a </a:t>
            </a:r>
            <a:r>
              <a:rPr lang="en-US" sz="1600" dirty="0" err="1"/>
              <a:t>RecordWriter</a:t>
            </a:r>
            <a:r>
              <a:rPr lang="en-US" sz="1600" dirty="0"/>
              <a:t> implements: 'write' and 'close'.</a:t>
            </a:r>
          </a:p>
          <a:p>
            <a:pPr marL="742950" lvl="1" indent="-285750" algn="just">
              <a:buFont typeface="Arial" panose="020B0604020202020204" pitchFamily="34" charset="0"/>
              <a:buChar char="•"/>
            </a:pPr>
            <a:r>
              <a:rPr lang="en-US" sz="1600" dirty="0"/>
              <a:t>The ‘write' function takes key-values from the </a:t>
            </a:r>
            <a:r>
              <a:rPr lang="en-US" sz="1600" dirty="0" err="1"/>
              <a:t>MapReduce</a:t>
            </a:r>
            <a:r>
              <a:rPr lang="en-US" sz="1600" dirty="0"/>
              <a:t> job and writes the bytes to disk.</a:t>
            </a:r>
          </a:p>
          <a:p>
            <a:pPr marL="742950" lvl="1" indent="-285750" algn="just">
              <a:buFont typeface="Arial" panose="020B0604020202020204" pitchFamily="34" charset="0"/>
              <a:buChar char="•"/>
            </a:pPr>
            <a:r>
              <a:rPr lang="en-US" sz="1600" dirty="0"/>
              <a:t>The 'close' function closes the Hadoop data stream to the output file.</a:t>
            </a:r>
          </a:p>
          <a:p>
            <a:pPr marL="742950" lvl="1" indent="-285750" algn="just">
              <a:buFont typeface="Arial" panose="020B0604020202020204" pitchFamily="34" charset="0"/>
              <a:buChar char="•"/>
            </a:pPr>
            <a:r>
              <a:rPr lang="en-US" sz="1600" dirty="0"/>
              <a:t>The default </a:t>
            </a:r>
            <a:r>
              <a:rPr lang="en-US" sz="1600" dirty="0" err="1"/>
              <a:t>RecordWriter</a:t>
            </a:r>
            <a:r>
              <a:rPr lang="en-US" sz="1600" dirty="0"/>
              <a:t> is </a:t>
            </a:r>
            <a:r>
              <a:rPr lang="en-US" sz="1600" dirty="0" err="1"/>
              <a:t>LineRecordWriter</a:t>
            </a:r>
            <a:endParaRPr lang="en-US" dirty="0"/>
          </a:p>
        </p:txBody>
      </p:sp>
    </p:spTree>
    <p:extLst>
      <p:ext uri="{BB962C8B-B14F-4D97-AF65-F5344CB8AC3E}">
        <p14:creationId xmlns:p14="http://schemas.microsoft.com/office/powerpoint/2010/main" val="2718498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7" name="TextBox 6"/>
          <p:cNvSpPr txBox="1"/>
          <p:nvPr/>
        </p:nvSpPr>
        <p:spPr>
          <a:xfrm>
            <a:off x="2281992" y="149704"/>
            <a:ext cx="7606589" cy="126188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3200" dirty="0">
                <a:solidFill>
                  <a:schemeClr val="accent6">
                    <a:lumMod val="50000"/>
                  </a:schemeClr>
                </a:solidFill>
              </a:rPr>
              <a:t>What is Big Data? </a:t>
            </a:r>
          </a:p>
          <a:p>
            <a:r>
              <a:rPr lang="en-US" sz="4400" dirty="0">
                <a:solidFill>
                  <a:schemeClr val="bg1">
                    <a:lumMod val="50000"/>
                  </a:schemeClr>
                </a:solidFill>
              </a:rPr>
              <a:t>Big </a:t>
            </a:r>
            <a:r>
              <a:rPr lang="en-US" sz="4400" dirty="0" smtClean="0">
                <a:solidFill>
                  <a:schemeClr val="bg1">
                    <a:lumMod val="50000"/>
                  </a:schemeClr>
                </a:solidFill>
              </a:rPr>
              <a:t>Data</a:t>
            </a:r>
            <a:endParaRPr lang="en-US" sz="2800" dirty="0">
              <a:solidFill>
                <a:schemeClr val="bg1"/>
              </a:solidFill>
            </a:endParaRPr>
          </a:p>
        </p:txBody>
      </p:sp>
      <p:sp>
        <p:nvSpPr>
          <p:cNvPr id="3" name="Rectangle 2"/>
          <p:cNvSpPr/>
          <p:nvPr/>
        </p:nvSpPr>
        <p:spPr>
          <a:xfrm>
            <a:off x="2447109" y="2459504"/>
            <a:ext cx="6096000" cy="369332"/>
          </a:xfrm>
          <a:prstGeom prst="rect">
            <a:avLst/>
          </a:prstGeom>
        </p:spPr>
        <p:txBody>
          <a:bodyPr>
            <a:spAutoFit/>
          </a:bodyPr>
          <a:lstStyle/>
          <a:p>
            <a:r>
              <a:rPr lang="en-US" dirty="0">
                <a:solidFill>
                  <a:srgbClr val="000000"/>
                </a:solidFill>
                <a:latin typeface="Times New Roman" panose="02020603050405020304" pitchFamily="18" charset="0"/>
                <a:ea typeface="Times New Roman" panose="02020603050405020304" pitchFamily="18" charset="0"/>
              </a:rPr>
              <a:t>. </a:t>
            </a:r>
            <a:endParaRPr lang="en-US" dirty="0">
              <a:solidFill>
                <a:schemeClr val="accent6">
                  <a:lumMod val="75000"/>
                </a:schemeClr>
              </a:solidFill>
            </a:endParaRPr>
          </a:p>
        </p:txBody>
      </p:sp>
      <p:sp>
        <p:nvSpPr>
          <p:cNvPr id="5" name="Rectangle 4"/>
          <p:cNvSpPr/>
          <p:nvPr/>
        </p:nvSpPr>
        <p:spPr>
          <a:xfrm>
            <a:off x="3048000" y="2551837"/>
            <a:ext cx="6096000" cy="2585323"/>
          </a:xfrm>
          <a:prstGeom prst="rect">
            <a:avLst/>
          </a:prstGeom>
        </p:spPr>
        <p:txBody>
          <a:bodyPr>
            <a:spAutoFit/>
          </a:bodyPr>
          <a:lstStyle/>
          <a:p>
            <a:pPr lvl="0">
              <a:buSzPct val="45000"/>
              <a:buFont typeface="StarSymbol"/>
              <a:buChar char="●"/>
            </a:pPr>
            <a:r>
              <a:rPr lang="en-IN" dirty="0"/>
              <a:t>Big data is the huge amount of data generating exponentially everyday and the size is increasing upto zetabytes of </a:t>
            </a:r>
            <a:r>
              <a:rPr lang="en-IN" dirty="0" smtClean="0"/>
              <a:t>data</a:t>
            </a:r>
          </a:p>
          <a:p>
            <a:pPr lvl="0">
              <a:buSzPct val="45000"/>
              <a:buFont typeface="StarSymbol"/>
              <a:buChar char="●"/>
            </a:pPr>
            <a:endParaRPr lang="en-IN" dirty="0"/>
          </a:p>
          <a:p>
            <a:pPr lvl="0">
              <a:buSzPct val="45000"/>
              <a:buFont typeface="StarSymbol"/>
              <a:buChar char="●"/>
            </a:pPr>
            <a:r>
              <a:rPr lang="en-IN" dirty="0"/>
              <a:t>Bigdata cannot be </a:t>
            </a:r>
            <a:r>
              <a:rPr lang="en-IN" dirty="0" smtClean="0"/>
              <a:t>stored </a:t>
            </a:r>
            <a:r>
              <a:rPr lang="en-IN" dirty="0"/>
              <a:t>in </a:t>
            </a:r>
            <a:r>
              <a:rPr lang="en-IN" dirty="0" err="1" smtClean="0"/>
              <a:t>rdbms</a:t>
            </a:r>
            <a:endParaRPr lang="en-IN" dirty="0" smtClean="0"/>
          </a:p>
          <a:p>
            <a:pPr lvl="0">
              <a:buSzPct val="45000"/>
              <a:buFont typeface="StarSymbol"/>
              <a:buChar char="●"/>
            </a:pPr>
            <a:endParaRPr lang="en-IN" dirty="0"/>
          </a:p>
          <a:p>
            <a:pPr lvl="0">
              <a:buSzPct val="45000"/>
              <a:buFont typeface="StarSymbol"/>
              <a:buChar char="●"/>
            </a:pPr>
            <a:r>
              <a:rPr lang="en-IN" dirty="0"/>
              <a:t>Google invented gfs to store the </a:t>
            </a:r>
            <a:r>
              <a:rPr lang="en-IN" dirty="0" smtClean="0"/>
              <a:t>data</a:t>
            </a:r>
          </a:p>
          <a:p>
            <a:pPr lvl="0">
              <a:buSzPct val="45000"/>
              <a:buFont typeface="StarSymbol"/>
              <a:buChar char="●"/>
            </a:pPr>
            <a:endParaRPr lang="en-IN" dirty="0"/>
          </a:p>
          <a:p>
            <a:pPr lvl="0">
              <a:buSzPct val="45000"/>
              <a:buFont typeface="StarSymbol"/>
              <a:buChar char="●"/>
            </a:pPr>
            <a:r>
              <a:rPr lang="en-IN" dirty="0"/>
              <a:t>Later it was derieved as hdfs</a:t>
            </a:r>
          </a:p>
        </p:txBody>
      </p:sp>
    </p:spTree>
    <p:extLst>
      <p:ext uri="{BB962C8B-B14F-4D97-AF65-F5344CB8AC3E}">
        <p14:creationId xmlns:p14="http://schemas.microsoft.com/office/powerpoint/2010/main" val="660562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0720" y="1882953"/>
            <a:ext cx="6096000" cy="2308324"/>
          </a:xfrm>
          <a:prstGeom prst="rect">
            <a:avLst/>
          </a:prstGeom>
        </p:spPr>
        <p:txBody>
          <a:bodyPr>
            <a:spAutoFit/>
          </a:bodyPr>
          <a:lstStyle/>
          <a:p>
            <a:pPr algn="just"/>
            <a:r>
              <a:rPr lang="en-IN" b="1" dirty="0"/>
              <a:t>Hadoop Output Format:</a:t>
            </a:r>
          </a:p>
          <a:p>
            <a:pPr marL="742950" lvl="1" indent="-285750" algn="just">
              <a:buFont typeface="Arial" panose="020B0604020202020204" pitchFamily="34" charset="0"/>
              <a:buChar char="•"/>
            </a:pPr>
            <a:r>
              <a:rPr lang="en-US" dirty="0"/>
              <a:t>The way the output key-value pairs are written in output files by </a:t>
            </a:r>
            <a:r>
              <a:rPr lang="en-US" dirty="0" err="1"/>
              <a:t>RecordWriter</a:t>
            </a:r>
            <a:r>
              <a:rPr lang="en-US" dirty="0"/>
              <a:t> is determined by the </a:t>
            </a:r>
            <a:r>
              <a:rPr lang="en-US" dirty="0" err="1"/>
              <a:t>OutputFormat</a:t>
            </a:r>
            <a:r>
              <a:rPr lang="en-US" dirty="0"/>
              <a:t>.</a:t>
            </a:r>
          </a:p>
          <a:p>
            <a:pPr marL="742950" lvl="1" indent="-285750" algn="just">
              <a:buFont typeface="Arial" panose="020B0604020202020204" pitchFamily="34" charset="0"/>
              <a:buChar char="•"/>
            </a:pPr>
            <a:r>
              <a:rPr lang="en-US" dirty="0" err="1"/>
              <a:t>OutputFormat</a:t>
            </a:r>
            <a:r>
              <a:rPr lang="en-US" dirty="0"/>
              <a:t> describes the output-specification for a</a:t>
            </a:r>
            <a:r>
              <a:rPr lang="en-US" b="1" dirty="0"/>
              <a:t> </a:t>
            </a:r>
            <a:r>
              <a:rPr lang="en-US" dirty="0" err="1"/>
              <a:t>MapReduce</a:t>
            </a:r>
            <a:r>
              <a:rPr lang="en-US" dirty="0"/>
              <a:t> jobs.</a:t>
            </a:r>
          </a:p>
          <a:p>
            <a:pPr marL="742950" lvl="1" indent="-285750" algn="just">
              <a:buFont typeface="Arial" panose="020B0604020202020204" pitchFamily="34" charset="0"/>
              <a:buChar char="•"/>
            </a:pPr>
            <a:r>
              <a:rPr lang="en-US" b="1" dirty="0" err="1"/>
              <a:t>FileOutputFormat.setOutputPath</a:t>
            </a:r>
            <a:r>
              <a:rPr lang="en-US" b="1" dirty="0"/>
              <a:t>()</a:t>
            </a:r>
            <a:r>
              <a:rPr lang="en-US" dirty="0"/>
              <a:t> method is used to set the output directory. </a:t>
            </a:r>
            <a:endParaRPr lang="en-IN" dirty="0"/>
          </a:p>
        </p:txBody>
      </p:sp>
    </p:spTree>
    <p:extLst>
      <p:ext uri="{BB962C8B-B14F-4D97-AF65-F5344CB8AC3E}">
        <p14:creationId xmlns:p14="http://schemas.microsoft.com/office/powerpoint/2010/main" val="1338623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4904" y="2873829"/>
            <a:ext cx="6096000" cy="2031325"/>
          </a:xfrm>
          <a:prstGeom prst="rect">
            <a:avLst/>
          </a:prstGeom>
        </p:spPr>
        <p:txBody>
          <a:bodyPr>
            <a:spAutoFit/>
          </a:bodyPr>
          <a:lstStyle/>
          <a:p>
            <a:pPr marL="285750" indent="-285750">
              <a:buFont typeface="Arial" panose="020B0604020202020204" pitchFamily="34" charset="0"/>
              <a:buChar char="•"/>
            </a:pPr>
            <a:r>
              <a:rPr lang="en-US" dirty="0"/>
              <a:t>It is a platform used to develop SQL type scripts to do MapReduce operations. </a:t>
            </a:r>
          </a:p>
          <a:p>
            <a:pPr marL="285750" indent="-285750">
              <a:buFont typeface="Arial" panose="020B0604020202020204" pitchFamily="34" charset="0"/>
              <a:buChar char="•"/>
            </a:pPr>
            <a:r>
              <a:rPr lang="en-US" dirty="0" smtClean="0"/>
              <a:t>Initially </a:t>
            </a:r>
            <a:r>
              <a:rPr lang="en-US" dirty="0"/>
              <a:t>Hive was developed by Facebook, later the Apache Software Foundation took it up and developed it further as an open source under the name Apache Hive. </a:t>
            </a:r>
            <a:r>
              <a:rPr lang="en-US" dirty="0" smtClean="0"/>
              <a:t>For </a:t>
            </a:r>
            <a:r>
              <a:rPr lang="en-US" dirty="0"/>
              <a:t>example, Amazon uses it in Amazon Elastic MapReduce. </a:t>
            </a:r>
          </a:p>
        </p:txBody>
      </p:sp>
      <p:sp>
        <p:nvSpPr>
          <p:cNvPr id="3" name="TextBox 2"/>
          <p:cNvSpPr txBox="1"/>
          <p:nvPr/>
        </p:nvSpPr>
        <p:spPr>
          <a:xfrm>
            <a:off x="4506686" y="457200"/>
            <a:ext cx="1237839" cy="707886"/>
          </a:xfrm>
          <a:prstGeom prst="rect">
            <a:avLst/>
          </a:prstGeom>
          <a:noFill/>
        </p:spPr>
        <p:txBody>
          <a:bodyPr wrap="none" rtlCol="0">
            <a:spAutoFit/>
          </a:bodyPr>
          <a:lstStyle/>
          <a:p>
            <a:pPr algn="ctr"/>
            <a:r>
              <a:rPr lang="en-US" sz="4000" dirty="0" smtClean="0"/>
              <a:t>HIVE</a:t>
            </a:r>
            <a:endParaRPr lang="en-US" sz="4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31188" cy="23527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050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163" y="329488"/>
            <a:ext cx="6681354" cy="3339465"/>
          </a:xfrm>
          <a:prstGeom prst="rect">
            <a:avLst/>
          </a:prstGeom>
        </p:spPr>
      </p:pic>
    </p:spTree>
    <p:extLst>
      <p:ext uri="{BB962C8B-B14F-4D97-AF65-F5344CB8AC3E}">
        <p14:creationId xmlns:p14="http://schemas.microsoft.com/office/powerpoint/2010/main" val="436868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160" y="401679"/>
            <a:ext cx="6096000" cy="5016758"/>
          </a:xfrm>
          <a:prstGeom prst="rect">
            <a:avLst/>
          </a:prstGeom>
        </p:spPr>
        <p:txBody>
          <a:bodyPr>
            <a:spAutoFit/>
          </a:bodyPr>
          <a:lstStyle/>
          <a:p>
            <a:pPr algn="just"/>
            <a:r>
              <a:rPr lang="en-IN" sz="1600" b="1" dirty="0"/>
              <a:t>Meta Store:</a:t>
            </a:r>
          </a:p>
          <a:p>
            <a:pPr marL="742950" lvl="1" indent="-285750" algn="just">
              <a:buFont typeface="Arial" panose="020B0604020202020204" pitchFamily="34" charset="0"/>
              <a:buChar char="•"/>
            </a:pPr>
            <a:r>
              <a:rPr lang="en-US" sz="1600" dirty="0"/>
              <a:t>Hive chooses respective database servers to store the schema or Metadata of tables, databases, columns in a table, their data types.</a:t>
            </a:r>
          </a:p>
          <a:p>
            <a:pPr algn="just"/>
            <a:r>
              <a:rPr lang="en-IN" sz="1600" b="1" dirty="0" smtClean="0"/>
              <a:t> </a:t>
            </a:r>
          </a:p>
          <a:p>
            <a:pPr algn="just"/>
            <a:r>
              <a:rPr lang="en-IN" sz="1600" b="1" dirty="0" err="1" smtClean="0"/>
              <a:t>HiveQL</a:t>
            </a:r>
            <a:r>
              <a:rPr lang="en-IN" sz="1600" b="1" dirty="0" smtClean="0"/>
              <a:t> </a:t>
            </a:r>
            <a:r>
              <a:rPr lang="en-IN" sz="1600" b="1" dirty="0"/>
              <a:t>Process Engine:</a:t>
            </a:r>
          </a:p>
          <a:p>
            <a:pPr marL="742950" lvl="1" indent="-285750" algn="just">
              <a:buFont typeface="Arial" panose="020B0604020202020204" pitchFamily="34" charset="0"/>
              <a:buChar char="•"/>
            </a:pPr>
            <a:r>
              <a:rPr lang="en-US" sz="1600" dirty="0"/>
              <a:t>HiveQL is similar to SQL for querying on schema info on the </a:t>
            </a:r>
            <a:r>
              <a:rPr lang="en-US" sz="1600" dirty="0" err="1"/>
              <a:t>Metastore</a:t>
            </a:r>
            <a:r>
              <a:rPr lang="en-US" sz="1600" dirty="0"/>
              <a:t>.</a:t>
            </a:r>
          </a:p>
          <a:p>
            <a:pPr marL="742950" lvl="1" indent="-285750" algn="just">
              <a:buFont typeface="Arial" panose="020B0604020202020204" pitchFamily="34" charset="0"/>
              <a:buChar char="•"/>
            </a:pPr>
            <a:r>
              <a:rPr lang="en-US" sz="1600" dirty="0"/>
              <a:t>Instead of writing MapReduce program in Java, we can write a query for MapReduce job and process it.</a:t>
            </a:r>
          </a:p>
          <a:p>
            <a:pPr algn="just"/>
            <a:endParaRPr lang="en-IN" sz="1600" b="1" dirty="0" smtClean="0"/>
          </a:p>
          <a:p>
            <a:pPr algn="just"/>
            <a:r>
              <a:rPr lang="en-IN" sz="1600" b="1" dirty="0" smtClean="0"/>
              <a:t>Execution </a:t>
            </a:r>
            <a:r>
              <a:rPr lang="en-IN" sz="1600" b="1" dirty="0"/>
              <a:t>Engine:</a:t>
            </a:r>
          </a:p>
          <a:p>
            <a:pPr marL="742950" lvl="1" indent="-285750" algn="just">
              <a:buFont typeface="Arial" panose="020B0604020202020204" pitchFamily="34" charset="0"/>
              <a:buChar char="•"/>
            </a:pPr>
            <a:r>
              <a:rPr lang="en-US" sz="1600" dirty="0"/>
              <a:t>The conjunction part of HiveQL process Engine and MapReduce is Hive Execution Engine. Execution engine processes the query and generates results as same as MapReduce results.</a:t>
            </a:r>
          </a:p>
          <a:p>
            <a:pPr algn="just"/>
            <a:endParaRPr lang="en-IN" sz="1600" b="1" dirty="0" smtClean="0"/>
          </a:p>
          <a:p>
            <a:pPr algn="just"/>
            <a:r>
              <a:rPr lang="en-IN" sz="1600" b="1" dirty="0" smtClean="0"/>
              <a:t>HDFS </a:t>
            </a:r>
            <a:r>
              <a:rPr lang="en-IN" sz="1600" b="1" dirty="0"/>
              <a:t>or HBASE:</a:t>
            </a:r>
          </a:p>
          <a:p>
            <a:pPr marL="742950" lvl="1" indent="-285750" algn="just">
              <a:buFont typeface="Arial" panose="020B0604020202020204" pitchFamily="34" charset="0"/>
              <a:buChar char="•"/>
            </a:pPr>
            <a:r>
              <a:rPr lang="en-US" sz="1600" dirty="0"/>
              <a:t>Hadoop distributed file system or HBASE are the data storage techniques to store data into file system.</a:t>
            </a:r>
          </a:p>
        </p:txBody>
      </p:sp>
    </p:spTree>
    <p:extLst>
      <p:ext uri="{BB962C8B-B14F-4D97-AF65-F5344CB8AC3E}">
        <p14:creationId xmlns:p14="http://schemas.microsoft.com/office/powerpoint/2010/main" val="183607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5040" y="606739"/>
            <a:ext cx="6096000" cy="4031873"/>
          </a:xfrm>
          <a:prstGeom prst="rect">
            <a:avLst/>
          </a:prstGeom>
        </p:spPr>
        <p:txBody>
          <a:bodyPr>
            <a:spAutoFit/>
          </a:bodyPr>
          <a:lstStyle/>
          <a:p>
            <a:pPr algn="just"/>
            <a:r>
              <a:rPr lang="en-US" sz="1600" b="1" dirty="0"/>
              <a:t>Partitioning:</a:t>
            </a:r>
          </a:p>
          <a:p>
            <a:pPr marL="742950" lvl="1" indent="-285750" algn="just">
              <a:buFont typeface="Arial" panose="020B0604020202020204" pitchFamily="34" charset="0"/>
              <a:buChar char="•"/>
            </a:pPr>
            <a:r>
              <a:rPr lang="en-US" sz="1600" dirty="0"/>
              <a:t>Apache Hive organizes tables into partitions for grouping same type of data together based on a column or partition key.</a:t>
            </a:r>
          </a:p>
          <a:p>
            <a:pPr marL="742950" lvl="1" indent="-285750" algn="just">
              <a:buFont typeface="Arial" panose="020B0604020202020204" pitchFamily="34" charset="0"/>
              <a:buChar char="•"/>
            </a:pPr>
            <a:r>
              <a:rPr lang="en-US" sz="1600" dirty="0"/>
              <a:t>Using partition we can make it faster to do queries on slices of the data.</a:t>
            </a:r>
          </a:p>
          <a:p>
            <a:pPr algn="just"/>
            <a:endParaRPr lang="en-US" sz="1600" b="1" dirty="0" smtClean="0"/>
          </a:p>
          <a:p>
            <a:pPr algn="just"/>
            <a:endParaRPr lang="en-US" sz="1600" b="1" dirty="0"/>
          </a:p>
          <a:p>
            <a:pPr algn="just"/>
            <a:endParaRPr lang="en-US" sz="1600" b="1" dirty="0" smtClean="0"/>
          </a:p>
          <a:p>
            <a:pPr algn="just"/>
            <a:r>
              <a:rPr lang="en-US" sz="1600" b="1" dirty="0" smtClean="0"/>
              <a:t>Bucketing</a:t>
            </a:r>
            <a:r>
              <a:rPr lang="en-US" sz="1600" b="1" dirty="0"/>
              <a:t>:</a:t>
            </a:r>
          </a:p>
          <a:p>
            <a:pPr marL="742950" lvl="1" indent="-285750">
              <a:buFont typeface="Arial" panose="020B0604020202020204" pitchFamily="34" charset="0"/>
              <a:buChar char="•"/>
            </a:pPr>
            <a:r>
              <a:rPr lang="en-US" sz="1600" dirty="0"/>
              <a:t>In Hive Tables or partition are subdivided into buckets based on the hash function of a column in the table to give extra structure to the data that may be used for more efficient queries.</a:t>
            </a:r>
          </a:p>
          <a:p>
            <a:r>
              <a:rPr lang="en-US" sz="1600" b="1" dirty="0"/>
              <a:t/>
            </a:r>
            <a:br>
              <a:rPr lang="en-US" sz="1600" b="1" dirty="0"/>
            </a:br>
            <a:endParaRPr lang="en-IN" sz="1600" b="1" dirty="0"/>
          </a:p>
        </p:txBody>
      </p:sp>
    </p:spTree>
    <p:extLst>
      <p:ext uri="{BB962C8B-B14F-4D97-AF65-F5344CB8AC3E}">
        <p14:creationId xmlns:p14="http://schemas.microsoft.com/office/powerpoint/2010/main" val="4095504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Tree>
    <p:extLst>
      <p:ext uri="{BB962C8B-B14F-4D97-AF65-F5344CB8AC3E}">
        <p14:creationId xmlns:p14="http://schemas.microsoft.com/office/powerpoint/2010/main" val="2292021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5302" y="1493745"/>
            <a:ext cx="6096000" cy="1477328"/>
          </a:xfrm>
          <a:prstGeom prst="rect">
            <a:avLst/>
          </a:prstGeom>
        </p:spPr>
        <p:txBody>
          <a:bodyPr>
            <a:spAutoFit/>
          </a:bodyPr>
          <a:lstStyle/>
          <a:p>
            <a:pPr marL="285750" lvl="0" indent="-285750">
              <a:buSzPct val="45000"/>
              <a:buFont typeface="Arial" panose="020B0604020202020204" pitchFamily="34" charset="0"/>
              <a:buChar char="•"/>
            </a:pPr>
            <a:r>
              <a:rPr lang="en-IN" dirty="0"/>
              <a:t>Pig is the high level data flow language</a:t>
            </a:r>
          </a:p>
          <a:p>
            <a:pPr marL="285750" lvl="0" indent="-285750">
              <a:buSzPct val="45000"/>
              <a:buFont typeface="Arial" panose="020B0604020202020204" pitchFamily="34" charset="0"/>
              <a:buChar char="•"/>
            </a:pPr>
            <a:r>
              <a:rPr lang="en-IN" dirty="0"/>
              <a:t>Provides the data flow</a:t>
            </a:r>
          </a:p>
          <a:p>
            <a:pPr marL="285750" lvl="0" indent="-285750">
              <a:buSzPct val="45000"/>
              <a:buFont typeface="Arial" panose="020B0604020202020204" pitchFamily="34" charset="0"/>
              <a:buChar char="•"/>
            </a:pPr>
            <a:r>
              <a:rPr lang="en-IN" dirty="0"/>
              <a:t>User can create their own function for special set of function</a:t>
            </a:r>
          </a:p>
          <a:p>
            <a:pPr marL="285750" lvl="0" indent="-285750">
              <a:buSzPct val="45000"/>
              <a:buFont typeface="Arial" panose="020B0604020202020204" pitchFamily="34" charset="0"/>
              <a:buChar char="•"/>
            </a:pPr>
            <a:r>
              <a:rPr lang="en-IN" dirty="0" smtClean="0"/>
              <a:t>Pig </a:t>
            </a:r>
            <a:r>
              <a:rPr lang="en-IN" dirty="0"/>
              <a:t>components are grunt </a:t>
            </a:r>
            <a:r>
              <a:rPr lang="en-IN" dirty="0" err="1"/>
              <a:t>shell,pig</a:t>
            </a:r>
            <a:r>
              <a:rPr lang="en-IN" dirty="0"/>
              <a:t> </a:t>
            </a:r>
            <a:r>
              <a:rPr lang="en-IN" dirty="0" err="1"/>
              <a:t>latin</a:t>
            </a:r>
            <a:r>
              <a:rPr lang="en-IN" dirty="0"/>
              <a:t> ,pig </a:t>
            </a:r>
            <a:r>
              <a:rPr lang="en-IN" dirty="0" smtClean="0"/>
              <a:t>server</a:t>
            </a:r>
            <a:endParaRPr lang="en-IN" dirty="0"/>
          </a:p>
        </p:txBody>
      </p:sp>
      <p:sp>
        <p:nvSpPr>
          <p:cNvPr id="3" name="TextBox 2"/>
          <p:cNvSpPr txBox="1"/>
          <p:nvPr/>
        </p:nvSpPr>
        <p:spPr>
          <a:xfrm>
            <a:off x="4206240" y="705394"/>
            <a:ext cx="1188720" cy="861774"/>
          </a:xfrm>
          <a:prstGeom prst="rect">
            <a:avLst/>
          </a:prstGeom>
          <a:noFill/>
        </p:spPr>
        <p:txBody>
          <a:bodyPr wrap="square" rtlCol="0">
            <a:spAutoFit/>
          </a:bodyPr>
          <a:lstStyle/>
          <a:p>
            <a:r>
              <a:rPr lang="en-US" dirty="0" smtClean="0"/>
              <a:t>     </a:t>
            </a:r>
            <a:r>
              <a:rPr lang="en-US" sz="3200" dirty="0" smtClean="0"/>
              <a:t>PIG</a:t>
            </a:r>
          </a:p>
          <a:p>
            <a:endParaRPr lang="en-US" dirty="0"/>
          </a:p>
        </p:txBody>
      </p:sp>
      <p:sp>
        <p:nvSpPr>
          <p:cNvPr id="4" name="Rectangle 3"/>
          <p:cNvSpPr/>
          <p:nvPr/>
        </p:nvSpPr>
        <p:spPr>
          <a:xfrm>
            <a:off x="2695302" y="2971073"/>
            <a:ext cx="6096000" cy="3139321"/>
          </a:xfrm>
          <a:prstGeom prst="rect">
            <a:avLst/>
          </a:prstGeom>
        </p:spPr>
        <p:txBody>
          <a:bodyPr>
            <a:spAutoFit/>
          </a:bodyPr>
          <a:lstStyle/>
          <a:p>
            <a:pPr marL="285750" indent="-285750" algn="just">
              <a:buFont typeface="Arial" panose="020B0604020202020204" pitchFamily="34" charset="0"/>
              <a:buChar char="•"/>
            </a:pPr>
            <a:r>
              <a:rPr lang="en-US" dirty="0"/>
              <a:t>Apache Pig analyzes all kinds of data, both structured as well as unstructured. It stores the results in HDFS</a:t>
            </a:r>
            <a:r>
              <a:rPr lang="en-US" dirty="0" smtClean="0"/>
              <a:t>.</a:t>
            </a:r>
          </a:p>
          <a:p>
            <a:pPr marL="285750" indent="-285750" algn="just">
              <a:buFont typeface="Arial" panose="020B0604020202020204" pitchFamily="34" charset="0"/>
              <a:buChar char="•"/>
            </a:pPr>
            <a:r>
              <a:rPr lang="en-US" dirty="0"/>
              <a:t>Apache Pig provides many built-in operators to support data operations like joins, filters, ordering, etc. In addition, it also provides nested data types like tuples, bags, and maps that are missing from </a:t>
            </a:r>
            <a:r>
              <a:rPr lang="en-US" dirty="0" err="1"/>
              <a:t>MapReduce</a:t>
            </a:r>
            <a:r>
              <a:rPr lang="en-US" dirty="0"/>
              <a:t>.</a:t>
            </a:r>
          </a:p>
          <a:p>
            <a:pPr marL="285750" indent="-285750" algn="just">
              <a:buFont typeface="Arial" panose="020B0604020202020204" pitchFamily="34" charset="0"/>
              <a:buChar char="•"/>
            </a:pPr>
            <a:r>
              <a:rPr lang="en-US" dirty="0"/>
              <a:t>Provides operators to perform ETL (Extract, Transform, and Load) functions.</a:t>
            </a:r>
          </a:p>
          <a:p>
            <a:pPr algn="just"/>
            <a:r>
              <a:rPr lang="en-US" dirty="0"/>
              <a:t> </a:t>
            </a:r>
            <a:endParaRPr lang="en-IN" dirty="0"/>
          </a:p>
          <a:p>
            <a:pPr marL="285750" indent="-285750" algn="just">
              <a:buFont typeface="Arial" panose="020B0604020202020204" pitchFamily="34"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4363"/>
            <a:ext cx="2377440" cy="3419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570052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2423" y="545371"/>
            <a:ext cx="6096000" cy="4524315"/>
          </a:xfrm>
          <a:prstGeom prst="rect">
            <a:avLst/>
          </a:prstGeom>
        </p:spPr>
        <p:txBody>
          <a:bodyPr>
            <a:spAutoFit/>
          </a:bodyPr>
          <a:lstStyle/>
          <a:p>
            <a:pPr algn="just"/>
            <a:r>
              <a:rPr lang="en-IN" sz="1600" dirty="0" smtClean="0"/>
              <a:t>Parser:</a:t>
            </a:r>
          </a:p>
          <a:p>
            <a:pPr marL="285750" indent="-285750" algn="just">
              <a:buFont typeface="Arial" panose="020B0604020202020204" pitchFamily="34" charset="0"/>
              <a:buChar char="•"/>
            </a:pPr>
            <a:r>
              <a:rPr lang="en-IN" sz="1600" dirty="0" smtClean="0"/>
              <a:t>T</a:t>
            </a:r>
            <a:r>
              <a:rPr lang="en-US" sz="1600" dirty="0" smtClean="0"/>
              <a:t>he Parser handles the Pig Scripts. Hence it actually checks the syntax of the script. Output of the parser will be a Directed Graph.</a:t>
            </a:r>
          </a:p>
          <a:p>
            <a:pPr algn="just"/>
            <a:r>
              <a:rPr lang="en-US" sz="1600" b="1" dirty="0" smtClean="0"/>
              <a:t>Optimizer</a:t>
            </a:r>
          </a:p>
          <a:p>
            <a:pPr marL="742950" lvl="1" indent="-285750" algn="just">
              <a:buFont typeface="Arial" panose="020B0604020202020204" pitchFamily="34" charset="0"/>
              <a:buChar char="•"/>
            </a:pPr>
            <a:r>
              <a:rPr lang="en-US" sz="1600" dirty="0" smtClean="0"/>
              <a:t>The logical optimizer then receives the logical plan. It carries out the logical optimization such as projection and pushes down.</a:t>
            </a:r>
          </a:p>
          <a:p>
            <a:pPr algn="just"/>
            <a:r>
              <a:rPr lang="en-US" sz="1600" b="1" dirty="0" smtClean="0"/>
              <a:t>Compiler</a:t>
            </a:r>
          </a:p>
          <a:p>
            <a:pPr marL="742950" lvl="1" indent="-285750" algn="just">
              <a:buFont typeface="Arial" panose="020B0604020202020204" pitchFamily="34" charset="0"/>
              <a:buChar char="•"/>
            </a:pPr>
            <a:r>
              <a:rPr lang="en-US" sz="1600" dirty="0" smtClean="0"/>
              <a:t>The compiler converts the logical plan into a series of MapReduce jobs.</a:t>
            </a:r>
          </a:p>
          <a:p>
            <a:pPr algn="just"/>
            <a:r>
              <a:rPr lang="en-US" sz="1600" b="1" dirty="0" smtClean="0"/>
              <a:t>Execution Engine</a:t>
            </a:r>
          </a:p>
          <a:p>
            <a:pPr marL="742950" lvl="1" indent="-285750" algn="just">
              <a:buFont typeface="Arial" panose="020B0604020202020204" pitchFamily="34" charset="0"/>
              <a:buChar char="•"/>
            </a:pPr>
            <a:r>
              <a:rPr lang="en-US" sz="1600" dirty="0" smtClean="0"/>
              <a:t>In the end, the MapReduce jobs get submitted to Hadoop in a sorted order. Therefore these MapReduce jobs execute on the Hadoop producing the desired results.</a:t>
            </a:r>
          </a:p>
          <a:p>
            <a:pPr algn="just"/>
            <a:endParaRPr lang="en-US" sz="1600" dirty="0" smtClean="0"/>
          </a:p>
          <a:p>
            <a:pPr algn="just"/>
            <a:endParaRPr lang="en-US" sz="1600" dirty="0"/>
          </a:p>
        </p:txBody>
      </p:sp>
      <p:sp>
        <p:nvSpPr>
          <p:cNvPr id="3" name="Rectangle 2"/>
          <p:cNvSpPr/>
          <p:nvPr/>
        </p:nvSpPr>
        <p:spPr>
          <a:xfrm>
            <a:off x="2512423" y="4592509"/>
            <a:ext cx="6096000" cy="2062103"/>
          </a:xfrm>
          <a:prstGeom prst="rect">
            <a:avLst/>
          </a:prstGeom>
        </p:spPr>
        <p:txBody>
          <a:bodyPr>
            <a:spAutoFit/>
          </a:bodyPr>
          <a:lstStyle/>
          <a:p>
            <a:pPr algn="just"/>
            <a:r>
              <a:rPr lang="en-US" sz="1600" b="1" dirty="0"/>
              <a:t>Tuples:</a:t>
            </a:r>
          </a:p>
          <a:p>
            <a:pPr marL="742950" lvl="1" indent="-285750" algn="just">
              <a:buFont typeface="Arial" panose="020B0604020202020204" pitchFamily="34" charset="0"/>
              <a:buChar char="•"/>
            </a:pPr>
            <a:r>
              <a:rPr lang="en-US" sz="1600" dirty="0"/>
              <a:t>A record which contains an ordered set of fields is a tuple. A tuple is same as the row in a table of RDBMS.</a:t>
            </a:r>
          </a:p>
          <a:p>
            <a:pPr algn="just"/>
            <a:r>
              <a:rPr lang="en-US" sz="1600" b="1" dirty="0"/>
              <a:t>Bag:</a:t>
            </a:r>
          </a:p>
          <a:p>
            <a:pPr marL="742950" lvl="1" indent="-285750" algn="just">
              <a:buFont typeface="Arial" panose="020B0604020202020204" pitchFamily="34" charset="0"/>
              <a:buChar char="•"/>
            </a:pPr>
            <a:r>
              <a:rPr lang="en-US" sz="1600" dirty="0"/>
              <a:t>A bag contains an unordered set of tuples. Therefore, a collection of tuples (non-unique) can be a bag. Each tuple may have any number of fields. We can represent the bag as ‘{}’. It is same as a table in RDBMS. </a:t>
            </a:r>
            <a:endParaRPr lang="en-US" dirty="0"/>
          </a:p>
        </p:txBody>
      </p:sp>
    </p:spTree>
    <p:extLst>
      <p:ext uri="{BB962C8B-B14F-4D97-AF65-F5344CB8AC3E}">
        <p14:creationId xmlns:p14="http://schemas.microsoft.com/office/powerpoint/2010/main" val="2789529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7109" y="1357924"/>
            <a:ext cx="6096000" cy="5078313"/>
          </a:xfrm>
          <a:prstGeom prst="rect">
            <a:avLst/>
          </a:prstGeom>
        </p:spPr>
        <p:txBody>
          <a:bodyPr>
            <a:spAutoFit/>
          </a:bodyPr>
          <a:lstStyle/>
          <a:p>
            <a:pPr marL="285750" indent="-285750">
              <a:buFont typeface="Arial" panose="020B0604020202020204" pitchFamily="34" charset="0"/>
              <a:buChar char="•"/>
            </a:pPr>
            <a:r>
              <a:rPr lang="en-US" b="1" dirty="0"/>
              <a:t>Sqoop</a:t>
            </a:r>
            <a:r>
              <a:rPr lang="en-US" dirty="0"/>
              <a:t> is a tool designed to transfer data between </a:t>
            </a:r>
            <a:r>
              <a:rPr lang="en-US" b="1" dirty="0"/>
              <a:t>Hadoop</a:t>
            </a:r>
            <a:r>
              <a:rPr lang="en-US" dirty="0"/>
              <a:t> and relational database servers</a:t>
            </a:r>
            <a:r>
              <a:rPr lang="en-US" dirty="0" smtClean="0"/>
              <a:t>.</a:t>
            </a:r>
          </a:p>
          <a:p>
            <a:endParaRPr lang="en-US" dirty="0" smtClean="0"/>
          </a:p>
          <a:p>
            <a:pPr marL="285750" indent="-285750">
              <a:buFont typeface="Arial" panose="020B0604020202020204" pitchFamily="34" charset="0"/>
              <a:buChar char="•"/>
            </a:pPr>
            <a:r>
              <a:rPr lang="en-US" dirty="0" smtClean="0"/>
              <a:t> </a:t>
            </a:r>
            <a:r>
              <a:rPr lang="en-US" dirty="0"/>
              <a:t>It is used to import data from relational databases such as MySQL, Oracle to </a:t>
            </a:r>
            <a:r>
              <a:rPr lang="en-US" b="1" dirty="0"/>
              <a:t>Hadoop</a:t>
            </a:r>
            <a:r>
              <a:rPr lang="en-US" dirty="0"/>
              <a:t> HDFS, and export from </a:t>
            </a:r>
            <a:r>
              <a:rPr lang="en-US" b="1" dirty="0"/>
              <a:t>Hadoop</a:t>
            </a:r>
            <a:r>
              <a:rPr lang="en-US" dirty="0"/>
              <a:t> file system to relational databases</a:t>
            </a:r>
            <a:r>
              <a:rPr lang="en-US" dirty="0" smtClean="0"/>
              <a:t>.</a:t>
            </a:r>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n-US" dirty="0">
                <a:solidFill>
                  <a:schemeClr val="tx2"/>
                </a:solidFill>
              </a:rPr>
              <a:t>The import tool imports individual tables from RDBMS to HDFS. Each row in a table is treated as a record in HDFS. All records are stored as text data in text files or as binary data in Avro and Sequence files</a:t>
            </a:r>
            <a:r>
              <a:rPr lang="en-US" dirty="0" smtClean="0">
                <a:solidFill>
                  <a:schemeClr val="tx2"/>
                </a:solidFill>
              </a:rPr>
              <a:t>.</a:t>
            </a:r>
          </a:p>
          <a:p>
            <a:pPr algn="just"/>
            <a:endParaRPr lang="en-US" dirty="0">
              <a:solidFill>
                <a:schemeClr val="tx2"/>
              </a:solidFill>
            </a:endParaRPr>
          </a:p>
          <a:p>
            <a:pPr marL="285750" indent="-285750" algn="just">
              <a:buFont typeface="Arial" panose="020B0604020202020204" pitchFamily="34" charset="0"/>
              <a:buChar char="•"/>
            </a:pPr>
            <a:r>
              <a:rPr lang="en-US" dirty="0">
                <a:solidFill>
                  <a:schemeClr val="tx2"/>
                </a:solidFill>
              </a:rPr>
              <a:t>The export tool exports a set of files from HDFS back to an RDBMS. The files given as input to </a:t>
            </a:r>
            <a:r>
              <a:rPr lang="en-US" dirty="0" err="1">
                <a:solidFill>
                  <a:schemeClr val="tx2"/>
                </a:solidFill>
              </a:rPr>
              <a:t>Sqoop</a:t>
            </a:r>
            <a:r>
              <a:rPr lang="en-US" dirty="0">
                <a:solidFill>
                  <a:schemeClr val="tx2"/>
                </a:solidFill>
              </a:rPr>
              <a:t> contain records, which are called as rows in table. Those are read and parsed into a set of records and delimited with user-specified delimiter.</a:t>
            </a:r>
            <a:endParaRPr lang="en-IN" dirty="0">
              <a:solidFill>
                <a:schemeClr val="tx2"/>
              </a:solidFill>
            </a:endParaRPr>
          </a:p>
          <a:p>
            <a:pPr marL="285750" indent="-285750">
              <a:buFont typeface="Arial" panose="020B0604020202020204" pitchFamily="34" charset="0"/>
              <a:buChar char="•"/>
            </a:pPr>
            <a:endParaRPr lang="en-US" dirty="0"/>
          </a:p>
        </p:txBody>
      </p:sp>
      <p:sp>
        <p:nvSpPr>
          <p:cNvPr id="3" name="Rectangle 2"/>
          <p:cNvSpPr/>
          <p:nvPr/>
        </p:nvSpPr>
        <p:spPr>
          <a:xfrm>
            <a:off x="4987529" y="501134"/>
            <a:ext cx="1625766" cy="707886"/>
          </a:xfrm>
          <a:prstGeom prst="rect">
            <a:avLst/>
          </a:prstGeom>
        </p:spPr>
        <p:txBody>
          <a:bodyPr wrap="none">
            <a:spAutoFit/>
          </a:bodyPr>
          <a:lstStyle/>
          <a:p>
            <a:r>
              <a:rPr lang="en-IN" sz="4000" b="1" dirty="0"/>
              <a:t>Sqoop</a:t>
            </a:r>
            <a:endParaRPr lang="en-US" sz="4000" dirty="0"/>
          </a:p>
        </p:txBody>
      </p:sp>
    </p:spTree>
    <p:extLst>
      <p:ext uri="{BB962C8B-B14F-4D97-AF65-F5344CB8AC3E}">
        <p14:creationId xmlns:p14="http://schemas.microsoft.com/office/powerpoint/2010/main" val="21049150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023" y="352877"/>
            <a:ext cx="7979079" cy="5774497"/>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2886160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5098" y="0"/>
            <a:ext cx="2821577" cy="6858000"/>
          </a:xfrm>
          <a:prstGeom prst="rect">
            <a:avLst/>
          </a:prstGeom>
        </p:spPr>
      </p:pic>
      <p:sp>
        <p:nvSpPr>
          <p:cNvPr id="5" name="Rectangle 4"/>
          <p:cNvSpPr/>
          <p:nvPr/>
        </p:nvSpPr>
        <p:spPr>
          <a:xfrm>
            <a:off x="1040675" y="2288486"/>
            <a:ext cx="6096000" cy="2554545"/>
          </a:xfrm>
          <a:prstGeom prst="rect">
            <a:avLst/>
          </a:prstGeom>
        </p:spPr>
        <p:txBody>
          <a:bodyPr>
            <a:spAutoFit/>
          </a:bodyPr>
          <a:lstStyle/>
          <a:p>
            <a:pPr marL="285750" indent="-285750">
              <a:buFont typeface="Wingdings" panose="05000000000000000000" pitchFamily="2" charset="2"/>
              <a:buChar char="q"/>
            </a:pPr>
            <a:r>
              <a:rPr lang="en-IN" sz="3200" b="1" dirty="0" smtClean="0"/>
              <a:t>Volume</a:t>
            </a:r>
            <a:endParaRPr lang="en-IN" sz="3200" b="1" dirty="0"/>
          </a:p>
          <a:p>
            <a:pPr marL="285750" indent="-285750">
              <a:buFont typeface="Wingdings" panose="05000000000000000000" pitchFamily="2" charset="2"/>
              <a:buChar char="q"/>
            </a:pPr>
            <a:r>
              <a:rPr lang="en-IN" sz="3200" b="1" dirty="0" smtClean="0"/>
              <a:t>Velocity</a:t>
            </a:r>
            <a:endParaRPr lang="en-IN" sz="3200" b="1" dirty="0"/>
          </a:p>
          <a:p>
            <a:pPr marL="285750" indent="-285750">
              <a:buFont typeface="Wingdings" panose="05000000000000000000" pitchFamily="2" charset="2"/>
              <a:buChar char="q"/>
            </a:pPr>
            <a:r>
              <a:rPr lang="en-IN" sz="3200" b="1" dirty="0" smtClean="0"/>
              <a:t>Variety</a:t>
            </a:r>
            <a:endParaRPr lang="en-IN" sz="3200" b="1" dirty="0"/>
          </a:p>
          <a:p>
            <a:pPr marL="285750" indent="-285750">
              <a:buFont typeface="Wingdings" panose="05000000000000000000" pitchFamily="2" charset="2"/>
              <a:buChar char="q"/>
            </a:pPr>
            <a:r>
              <a:rPr lang="en-IN" sz="3200" b="1" dirty="0"/>
              <a:t>Value</a:t>
            </a:r>
          </a:p>
          <a:p>
            <a:pPr marL="285750" indent="-285750">
              <a:buFont typeface="Wingdings" panose="05000000000000000000" pitchFamily="2" charset="2"/>
              <a:buChar char="q"/>
            </a:pPr>
            <a:r>
              <a:rPr lang="en-IN" sz="3200" b="1" dirty="0"/>
              <a:t>Veracity</a:t>
            </a:r>
          </a:p>
        </p:txBody>
      </p:sp>
      <p:sp>
        <p:nvSpPr>
          <p:cNvPr id="6" name="Rectangle 5"/>
          <p:cNvSpPr/>
          <p:nvPr/>
        </p:nvSpPr>
        <p:spPr>
          <a:xfrm>
            <a:off x="4936488" y="298353"/>
            <a:ext cx="2587718" cy="1200329"/>
          </a:xfrm>
          <a:prstGeom prst="rect">
            <a:avLst/>
          </a:prstGeom>
        </p:spPr>
        <p:txBody>
          <a:bodyPr wrap="square">
            <a:spAutoFit/>
          </a:bodyPr>
          <a:lstStyle/>
          <a:p>
            <a:pPr algn="ctr"/>
            <a:r>
              <a:rPr lang="en-IN" sz="7200" b="1" dirty="0" smtClean="0"/>
              <a:t>5v’s</a:t>
            </a:r>
            <a:endParaRPr lang="en-US" sz="7200" dirty="0"/>
          </a:p>
        </p:txBody>
      </p:sp>
    </p:spTree>
    <p:extLst>
      <p:ext uri="{BB962C8B-B14F-4D97-AF65-F5344CB8AC3E}">
        <p14:creationId xmlns:p14="http://schemas.microsoft.com/office/powerpoint/2010/main" val="1741529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2057" y="869741"/>
            <a:ext cx="6096000" cy="4231608"/>
          </a:xfrm>
          <a:prstGeom prst="rect">
            <a:avLst/>
          </a:prstGeom>
        </p:spPr>
        <p:txBody>
          <a:bodyPr>
            <a:spAutoFit/>
          </a:bodyPr>
          <a:lstStyle/>
          <a:p>
            <a:pPr marL="6350" marR="36195" indent="-6350" algn="just">
              <a:lnSpc>
                <a:spcPct val="103000"/>
              </a:lnSpc>
              <a:spcBef>
                <a:spcPts val="0"/>
              </a:spcBef>
              <a:spcAft>
                <a:spcPts val="70"/>
              </a:spcAft>
            </a:pPr>
            <a:r>
              <a:rPr lang="en-US" dirty="0">
                <a:solidFill>
                  <a:srgbClr val="000000"/>
                </a:solidFill>
                <a:latin typeface="Times New Roman" panose="02020603050405020304" pitchFamily="18" charset="0"/>
                <a:ea typeface="Times New Roman" panose="02020603050405020304" pitchFamily="18" charset="0"/>
              </a:rPr>
              <a:t> </a:t>
            </a:r>
            <a:r>
              <a:rPr lang="en-US" sz="2400" i="1" dirty="0">
                <a:solidFill>
                  <a:schemeClr val="tx2">
                    <a:lumMod val="25000"/>
                  </a:schemeClr>
                </a:solidFill>
                <a:latin typeface="Times New Roman" panose="02020603050405020304" pitchFamily="18" charset="0"/>
                <a:ea typeface="Times New Roman" panose="02020603050405020304" pitchFamily="18" charset="0"/>
              </a:rPr>
              <a:t>H1-B Case Study </a:t>
            </a:r>
          </a:p>
          <a:p>
            <a:pPr marL="5080" marR="0" indent="0" algn="ctr">
              <a:lnSpc>
                <a:spcPct val="107000"/>
              </a:lnSpc>
              <a:spcBef>
                <a:spcPts val="0"/>
              </a:spcBef>
              <a:spcAft>
                <a:spcPts val="0"/>
              </a:spcAft>
            </a:pPr>
            <a:r>
              <a:rPr lang="en-US" b="1" dirty="0">
                <a:solidFill>
                  <a:srgbClr val="2B2B2B"/>
                </a:solidFill>
                <a:latin typeface="Times New Roman" panose="02020603050405020304" pitchFamily="18" charset="0"/>
                <a:ea typeface="Times New Roman" panose="02020603050405020304" pitchFamily="18" charset="0"/>
              </a:rPr>
              <a:t> </a:t>
            </a:r>
            <a:endParaRPr lang="en-US" dirty="0">
              <a:solidFill>
                <a:srgbClr val="2B2B2B"/>
              </a:solidFill>
              <a:latin typeface="Times New Roman" panose="02020603050405020304" pitchFamily="18" charset="0"/>
              <a:ea typeface="Times New Roman" panose="02020603050405020304" pitchFamily="18" charset="0"/>
            </a:endParaRPr>
          </a:p>
          <a:p>
            <a:pPr marL="6350" marR="33020" indent="-6350" algn="just">
              <a:lnSpc>
                <a:spcPct val="103000"/>
              </a:lnSpc>
              <a:spcBef>
                <a:spcPts val="0"/>
              </a:spcBef>
              <a:spcAft>
                <a:spcPts val="70"/>
              </a:spcAft>
            </a:pPr>
            <a:r>
              <a:rPr lang="en-US" b="1" dirty="0">
                <a:latin typeface="Times New Roman" panose="02020603050405020304" pitchFamily="18" charset="0"/>
                <a:ea typeface="Times New Roman" panose="02020603050405020304" pitchFamily="18" charset="0"/>
              </a:rPr>
              <a:t>Project overview:</a:t>
            </a:r>
            <a:r>
              <a:rPr lang="en-US" dirty="0">
                <a:latin typeface="Times New Roman" panose="02020603050405020304" pitchFamily="18" charset="0"/>
                <a:ea typeface="Times New Roman" panose="02020603050405020304" pitchFamily="18" charset="0"/>
              </a:rPr>
              <a:t> The H1B is an employment-based, non-immigrant visa category for temporary foreign workers in the United States. For a foreign national to apply for H1B visa, an US employer must offer a job and petition for H1B visa with the US immigration department. This is the most common visa status applied for and held by international students once they complete college/ higher education (Masters, Ph.D.) and work in a full-time position.</a:t>
            </a:r>
            <a:r>
              <a:rPr lang="en-US" sz="1600"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6350" marR="33020" indent="-6350" algn="just">
              <a:lnSpc>
                <a:spcPct val="103000"/>
              </a:lnSpc>
              <a:spcBef>
                <a:spcPts val="0"/>
              </a:spcBef>
              <a:spcAft>
                <a:spcPts val="70"/>
              </a:spcAft>
            </a:pPr>
            <a:endParaRPr lang="en-US" dirty="0" smtClean="0">
              <a:latin typeface="Times New Roman" panose="02020603050405020304" pitchFamily="18" charset="0"/>
              <a:ea typeface="Times New Roman" panose="02020603050405020304" pitchFamily="18" charset="0"/>
            </a:endParaRPr>
          </a:p>
          <a:p>
            <a:pPr marL="6350" marR="33020" indent="-6350" algn="just">
              <a:lnSpc>
                <a:spcPct val="103000"/>
              </a:lnSpc>
              <a:spcBef>
                <a:spcPts val="0"/>
              </a:spcBef>
              <a:spcAft>
                <a:spcPts val="70"/>
              </a:spcAft>
            </a:pPr>
            <a:r>
              <a:rPr lang="en-US" dirty="0" smtClean="0">
                <a:latin typeface="Times New Roman" panose="02020603050405020304" pitchFamily="18" charset="0"/>
                <a:ea typeface="Times New Roman" panose="02020603050405020304" pitchFamily="18" charset="0"/>
              </a:rPr>
              <a:t>We </a:t>
            </a:r>
            <a:r>
              <a:rPr lang="en-US" dirty="0">
                <a:latin typeface="Times New Roman" panose="02020603050405020304" pitchFamily="18" charset="0"/>
                <a:ea typeface="Times New Roman" panose="02020603050405020304" pitchFamily="18" charset="0"/>
              </a:rPr>
              <a:t>will be performing analysis on the H1B visa applicants between the years 2011-2016. After </a:t>
            </a:r>
            <a:r>
              <a:rPr lang="en-US" dirty="0" err="1">
                <a:latin typeface="Times New Roman" panose="02020603050405020304" pitchFamily="18" charset="0"/>
                <a:ea typeface="Times New Roman" panose="02020603050405020304" pitchFamily="18" charset="0"/>
              </a:rPr>
              <a:t>analysing</a:t>
            </a:r>
            <a:r>
              <a:rPr lang="en-US" dirty="0">
                <a:latin typeface="Times New Roman" panose="02020603050405020304" pitchFamily="18" charset="0"/>
                <a:ea typeface="Times New Roman" panose="02020603050405020304" pitchFamily="18" charset="0"/>
              </a:rPr>
              <a:t> the data, we can derive the following facts. </a:t>
            </a:r>
          </a:p>
        </p:txBody>
      </p:sp>
    </p:spTree>
    <p:extLst>
      <p:ext uri="{BB962C8B-B14F-4D97-AF65-F5344CB8AC3E}">
        <p14:creationId xmlns:p14="http://schemas.microsoft.com/office/powerpoint/2010/main" val="3666376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150122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89011"/>
            <a:ext cx="6096000" cy="6479979"/>
          </a:xfrm>
          <a:prstGeom prst="rect">
            <a:avLst/>
          </a:prstGeom>
        </p:spPr>
        <p:txBody>
          <a:bodyPr>
            <a:spAutoFit/>
          </a:bodyPr>
          <a:lstStyle/>
          <a:p>
            <a:pPr marL="6350" indent="-6350">
              <a:lnSpc>
                <a:spcPct val="107000"/>
              </a:lnSpc>
            </a:pPr>
            <a:r>
              <a:rPr lang="en-US" dirty="0">
                <a:solidFill>
                  <a:srgbClr val="000000"/>
                </a:solidFill>
                <a:latin typeface="Times New Roman" panose="02020603050405020304" pitchFamily="18" charset="0"/>
                <a:ea typeface="Times New Roman" panose="02020603050405020304" pitchFamily="18" charset="0"/>
              </a:rPr>
              <a:t> </a:t>
            </a:r>
            <a:r>
              <a:rPr lang="en-US" b="1" dirty="0">
                <a:solidFill>
                  <a:srgbClr val="000000"/>
                </a:solidFill>
                <a:latin typeface="Times New Roman" panose="02020603050405020304" pitchFamily="18" charset="0"/>
                <a:ea typeface="Times New Roman" panose="02020603050405020304" pitchFamily="18" charset="0"/>
              </a:rPr>
              <a:t>Volume</a:t>
            </a:r>
            <a:r>
              <a:rPr lang="en-US" dirty="0">
                <a:solidFill>
                  <a:srgbClr val="000000"/>
                </a:solidFill>
                <a:latin typeface="Times New Roman" panose="02020603050405020304" pitchFamily="18" charset="0"/>
                <a:ea typeface="Times New Roman" panose="02020603050405020304" pitchFamily="18" charset="0"/>
              </a:rPr>
              <a:t> </a:t>
            </a:r>
            <a:endParaRPr lang="en-US" sz="2000" dirty="0">
              <a:solidFill>
                <a:srgbClr val="2B2B2B"/>
              </a:solidFill>
              <a:latin typeface="Times New Roman" panose="02020603050405020304" pitchFamily="18" charset="0"/>
              <a:ea typeface="Times New Roman" panose="02020603050405020304" pitchFamily="18" charset="0"/>
            </a:endParaRPr>
          </a:p>
          <a:p>
            <a:pPr marL="463550" marR="29210" indent="-6350" algn="just">
              <a:lnSpc>
                <a:spcPct val="103000"/>
              </a:lnSpc>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The quantity of generated and stored data. The size of the data determines the value and potential insight- and whether it can actually be considered big data or not. </a:t>
            </a:r>
            <a:endParaRPr lang="en-US" sz="2000" dirty="0">
              <a:solidFill>
                <a:srgbClr val="2B2B2B"/>
              </a:solidFill>
              <a:latin typeface="Times New Roman" panose="02020603050405020304" pitchFamily="18" charset="0"/>
              <a:ea typeface="Times New Roman" panose="02020603050405020304" pitchFamily="18" charset="0"/>
            </a:endParaRPr>
          </a:p>
          <a:p>
            <a:pPr marL="457200">
              <a:lnSpc>
                <a:spcPct val="107000"/>
              </a:lnSpc>
            </a:pPr>
            <a:r>
              <a:rPr lang="en-US" dirty="0">
                <a:solidFill>
                  <a:srgbClr val="000000"/>
                </a:solidFill>
                <a:latin typeface="Times New Roman" panose="02020603050405020304" pitchFamily="18" charset="0"/>
                <a:ea typeface="Times New Roman" panose="02020603050405020304" pitchFamily="18" charset="0"/>
              </a:rPr>
              <a:t> </a:t>
            </a:r>
            <a:endParaRPr lang="en-US" sz="2000" dirty="0">
              <a:solidFill>
                <a:srgbClr val="2B2B2B"/>
              </a:solidFill>
              <a:latin typeface="Times New Roman" panose="02020603050405020304" pitchFamily="18" charset="0"/>
              <a:ea typeface="Times New Roman" panose="02020603050405020304" pitchFamily="18" charset="0"/>
            </a:endParaRPr>
          </a:p>
          <a:p>
            <a:pPr marL="454025" indent="-6350">
              <a:lnSpc>
                <a:spcPct val="107000"/>
              </a:lnSpc>
            </a:pPr>
            <a:r>
              <a:rPr lang="en-US" b="1" dirty="0">
                <a:solidFill>
                  <a:srgbClr val="000000"/>
                </a:solidFill>
                <a:latin typeface="Times New Roman" panose="02020603050405020304" pitchFamily="18" charset="0"/>
                <a:ea typeface="Times New Roman" panose="02020603050405020304" pitchFamily="18" charset="0"/>
              </a:rPr>
              <a:t>Variety </a:t>
            </a:r>
            <a:endParaRPr lang="en-US" sz="2000" dirty="0">
              <a:solidFill>
                <a:srgbClr val="2B2B2B"/>
              </a:solidFill>
              <a:latin typeface="Times New Roman" panose="02020603050405020304" pitchFamily="18" charset="0"/>
              <a:ea typeface="Times New Roman" panose="02020603050405020304" pitchFamily="18" charset="0"/>
            </a:endParaRPr>
          </a:p>
          <a:p>
            <a:pPr marL="463550" marR="29210" indent="-6350" algn="just">
              <a:lnSpc>
                <a:spcPct val="103000"/>
              </a:lnSpc>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The type and nature of the data. This helps people who analyse it to effectively use the resulting insight. </a:t>
            </a:r>
            <a:endParaRPr lang="en-US" sz="2000" dirty="0">
              <a:solidFill>
                <a:srgbClr val="2B2B2B"/>
              </a:solidFill>
              <a:latin typeface="Times New Roman" panose="02020603050405020304" pitchFamily="18" charset="0"/>
              <a:ea typeface="Times New Roman" panose="02020603050405020304" pitchFamily="18" charset="0"/>
            </a:endParaRPr>
          </a:p>
          <a:p>
            <a:pPr marL="457200">
              <a:lnSpc>
                <a:spcPct val="107000"/>
              </a:lnSpc>
            </a:pPr>
            <a:r>
              <a:rPr lang="en-US" dirty="0">
                <a:solidFill>
                  <a:srgbClr val="000000"/>
                </a:solidFill>
                <a:latin typeface="Times New Roman" panose="02020603050405020304" pitchFamily="18" charset="0"/>
                <a:ea typeface="Times New Roman" panose="02020603050405020304" pitchFamily="18" charset="0"/>
              </a:rPr>
              <a:t> </a:t>
            </a:r>
            <a:endParaRPr lang="en-US" sz="2000" dirty="0">
              <a:solidFill>
                <a:srgbClr val="2B2B2B"/>
              </a:solidFill>
              <a:latin typeface="Times New Roman" panose="02020603050405020304" pitchFamily="18" charset="0"/>
              <a:ea typeface="Times New Roman" panose="02020603050405020304" pitchFamily="18" charset="0"/>
            </a:endParaRPr>
          </a:p>
          <a:p>
            <a:pPr marL="454025" indent="-6350">
              <a:lnSpc>
                <a:spcPct val="107000"/>
              </a:lnSpc>
            </a:pPr>
            <a:r>
              <a:rPr lang="en-US" b="1" dirty="0">
                <a:solidFill>
                  <a:srgbClr val="000000"/>
                </a:solidFill>
                <a:latin typeface="Times New Roman" panose="02020603050405020304" pitchFamily="18" charset="0"/>
                <a:ea typeface="Times New Roman" panose="02020603050405020304" pitchFamily="18" charset="0"/>
              </a:rPr>
              <a:t>Velocity </a:t>
            </a:r>
            <a:endParaRPr lang="en-US" sz="2000" dirty="0">
              <a:solidFill>
                <a:srgbClr val="2B2B2B"/>
              </a:solidFill>
              <a:latin typeface="Times New Roman" panose="02020603050405020304" pitchFamily="18" charset="0"/>
              <a:ea typeface="Times New Roman" panose="02020603050405020304" pitchFamily="18" charset="0"/>
            </a:endParaRPr>
          </a:p>
          <a:p>
            <a:pPr marL="463550" marR="29210" indent="-6350" algn="just">
              <a:lnSpc>
                <a:spcPct val="103000"/>
              </a:lnSpc>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In this context, the speed at which the data is generated and processed to meet the demands and challenges that lie in the path of growth and development. </a:t>
            </a:r>
            <a:endParaRPr lang="en-US" sz="2000" dirty="0">
              <a:solidFill>
                <a:srgbClr val="2B2B2B"/>
              </a:solidFill>
              <a:latin typeface="Times New Roman" panose="02020603050405020304" pitchFamily="18" charset="0"/>
              <a:ea typeface="Times New Roman" panose="02020603050405020304" pitchFamily="18" charset="0"/>
            </a:endParaRPr>
          </a:p>
          <a:p>
            <a:pPr marL="457200">
              <a:lnSpc>
                <a:spcPct val="107000"/>
              </a:lnSpc>
            </a:pPr>
            <a:r>
              <a:rPr lang="en-US" dirty="0">
                <a:solidFill>
                  <a:srgbClr val="000000"/>
                </a:solidFill>
                <a:latin typeface="Times New Roman" panose="02020603050405020304" pitchFamily="18" charset="0"/>
                <a:ea typeface="Times New Roman" panose="02020603050405020304" pitchFamily="18" charset="0"/>
              </a:rPr>
              <a:t> </a:t>
            </a:r>
            <a:endParaRPr lang="en-US" sz="2000" dirty="0">
              <a:solidFill>
                <a:srgbClr val="2B2B2B"/>
              </a:solidFill>
              <a:latin typeface="Times New Roman" panose="02020603050405020304" pitchFamily="18" charset="0"/>
              <a:ea typeface="Times New Roman" panose="02020603050405020304" pitchFamily="18" charset="0"/>
            </a:endParaRPr>
          </a:p>
          <a:p>
            <a:pPr marL="454025" indent="-6350">
              <a:lnSpc>
                <a:spcPct val="107000"/>
              </a:lnSpc>
            </a:pPr>
            <a:r>
              <a:rPr lang="en-US" b="1" dirty="0" smtClean="0">
                <a:solidFill>
                  <a:srgbClr val="000000"/>
                </a:solidFill>
                <a:latin typeface="Times New Roman" panose="02020603050405020304" pitchFamily="18" charset="0"/>
                <a:ea typeface="Times New Roman" panose="02020603050405020304" pitchFamily="18" charset="0"/>
              </a:rPr>
              <a:t>Value</a:t>
            </a:r>
            <a:endParaRPr lang="en-US" sz="2000" dirty="0">
              <a:solidFill>
                <a:srgbClr val="2B2B2B"/>
              </a:solidFill>
              <a:latin typeface="Times New Roman" panose="02020603050405020304" pitchFamily="18" charset="0"/>
              <a:ea typeface="Times New Roman" panose="02020603050405020304" pitchFamily="18" charset="0"/>
            </a:endParaRPr>
          </a:p>
          <a:p>
            <a:pPr marL="463550" marR="29210" indent="-6350" algn="just">
              <a:lnSpc>
                <a:spcPct val="103000"/>
              </a:lnSpc>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Inconsistency of the data set can hamper processes to handle and manage it. </a:t>
            </a:r>
            <a:endParaRPr lang="en-US" sz="2000" dirty="0">
              <a:solidFill>
                <a:srgbClr val="2B2B2B"/>
              </a:solidFill>
              <a:latin typeface="Times New Roman" panose="02020603050405020304" pitchFamily="18" charset="0"/>
              <a:ea typeface="Times New Roman" panose="02020603050405020304" pitchFamily="18" charset="0"/>
            </a:endParaRPr>
          </a:p>
          <a:p>
            <a:pPr marL="457200">
              <a:lnSpc>
                <a:spcPct val="107000"/>
              </a:lnSpc>
            </a:pPr>
            <a:r>
              <a:rPr lang="en-US" dirty="0">
                <a:solidFill>
                  <a:srgbClr val="000000"/>
                </a:solidFill>
                <a:latin typeface="Times New Roman" panose="02020603050405020304" pitchFamily="18" charset="0"/>
                <a:ea typeface="Times New Roman" panose="02020603050405020304" pitchFamily="18" charset="0"/>
              </a:rPr>
              <a:t> </a:t>
            </a:r>
            <a:endParaRPr lang="en-US" sz="2000" dirty="0">
              <a:solidFill>
                <a:srgbClr val="2B2B2B"/>
              </a:solidFill>
              <a:latin typeface="Times New Roman" panose="02020603050405020304" pitchFamily="18" charset="0"/>
              <a:ea typeface="Times New Roman" panose="02020603050405020304" pitchFamily="18" charset="0"/>
            </a:endParaRPr>
          </a:p>
          <a:p>
            <a:pPr marL="454025" indent="-6350">
              <a:lnSpc>
                <a:spcPct val="107000"/>
              </a:lnSpc>
            </a:pPr>
            <a:r>
              <a:rPr lang="en-US" b="1" dirty="0">
                <a:solidFill>
                  <a:srgbClr val="000000"/>
                </a:solidFill>
                <a:latin typeface="Times New Roman" panose="02020603050405020304" pitchFamily="18" charset="0"/>
                <a:ea typeface="Times New Roman" panose="02020603050405020304" pitchFamily="18" charset="0"/>
              </a:rPr>
              <a:t>Veracity </a:t>
            </a:r>
            <a:endParaRPr lang="en-US" sz="2000" dirty="0">
              <a:solidFill>
                <a:srgbClr val="2B2B2B"/>
              </a:solidFill>
              <a:latin typeface="Times New Roman" panose="02020603050405020304" pitchFamily="18" charset="0"/>
              <a:ea typeface="Times New Roman" panose="02020603050405020304" pitchFamily="18" charset="0"/>
            </a:endParaRPr>
          </a:p>
          <a:p>
            <a:pPr marL="463550" marR="29210" indent="-6350" algn="just">
              <a:lnSpc>
                <a:spcPct val="103000"/>
              </a:lnSpc>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The data </a:t>
            </a:r>
            <a:r>
              <a:rPr lang="en-US" dirty="0" smtClean="0">
                <a:solidFill>
                  <a:srgbClr val="000000"/>
                </a:solidFill>
                <a:latin typeface="Times New Roman" panose="02020603050405020304" pitchFamily="18" charset="0"/>
                <a:ea typeface="Times New Roman" panose="02020603050405020304" pitchFamily="18" charset="0"/>
              </a:rPr>
              <a:t>quality of </a:t>
            </a:r>
            <a:r>
              <a:rPr lang="en-US" dirty="0">
                <a:solidFill>
                  <a:srgbClr val="000000"/>
                </a:solidFill>
                <a:latin typeface="Times New Roman" panose="02020603050405020304" pitchFamily="18" charset="0"/>
                <a:ea typeface="Times New Roman" panose="02020603050405020304" pitchFamily="18" charset="0"/>
              </a:rPr>
              <a:t>captured data can vary greatly, affecting the accurate analysis.  </a:t>
            </a:r>
            <a:endParaRPr lang="en-US" sz="2000" dirty="0">
              <a:solidFill>
                <a:srgbClr val="2B2B2B"/>
              </a:solidFill>
              <a:latin typeface="Times New Roman" panose="02020603050405020304" pitchFamily="18" charset="0"/>
              <a:ea typeface="Times New Roman" panose="02020603050405020304" pitchFamily="18" charset="0"/>
            </a:endParaRPr>
          </a:p>
          <a:p>
            <a:pPr>
              <a:lnSpc>
                <a:spcPct val="107000"/>
              </a:lnSpc>
            </a:pPr>
            <a:r>
              <a:rPr lang="en-US" dirty="0">
                <a:solidFill>
                  <a:srgbClr val="000000"/>
                </a:solidFill>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3875110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834" y="418012"/>
            <a:ext cx="9130937" cy="4511176"/>
          </a:xfrm>
          <a:prstGeom prst="rect">
            <a:avLst/>
          </a:prstGeom>
        </p:spPr>
      </p:pic>
    </p:spTree>
    <p:extLst>
      <p:ext uri="{BB962C8B-B14F-4D97-AF65-F5344CB8AC3E}">
        <p14:creationId xmlns:p14="http://schemas.microsoft.com/office/powerpoint/2010/main" val="312206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8285" y="1211555"/>
            <a:ext cx="6096000" cy="3908762"/>
          </a:xfrm>
          <a:prstGeom prst="rect">
            <a:avLst/>
          </a:prstGeom>
        </p:spPr>
        <p:txBody>
          <a:bodyPr>
            <a:spAutoFit/>
          </a:bodyPr>
          <a:lstStyle/>
          <a:p>
            <a:pPr marL="457200" indent="-457200" algn="just">
              <a:buFont typeface="Arial" panose="020B0604020202020204" pitchFamily="34" charset="0"/>
              <a:buChar char="•"/>
            </a:pPr>
            <a:r>
              <a:rPr lang="en-IN" sz="2800" b="1" dirty="0"/>
              <a:t>Hadoop</a:t>
            </a:r>
            <a:r>
              <a:rPr lang="en-IN" sz="2000" dirty="0"/>
              <a:t> is not Big Data.</a:t>
            </a:r>
          </a:p>
          <a:p>
            <a:pPr marL="342900" indent="-342900" algn="just">
              <a:buFont typeface="Arial" panose="020B0604020202020204" pitchFamily="34" charset="0"/>
              <a:buChar char="•"/>
            </a:pPr>
            <a:r>
              <a:rPr lang="en-US" sz="2000" dirty="0"/>
              <a:t>Hadoop is not a database.</a:t>
            </a:r>
          </a:p>
          <a:p>
            <a:pPr marL="342900" indent="-342900" algn="just">
              <a:buFont typeface="Arial" panose="020B0604020202020204" pitchFamily="34" charset="0"/>
              <a:buChar char="•"/>
            </a:pPr>
            <a:r>
              <a:rPr lang="en-IN" sz="2000" dirty="0"/>
              <a:t>Apache Hadoop is a open source platform/framework</a:t>
            </a:r>
          </a:p>
          <a:p>
            <a:pPr marL="800100" lvl="1" indent="-342900" algn="just">
              <a:buFont typeface="Arial" panose="020B0604020202020204" pitchFamily="34" charset="0"/>
              <a:buChar char="•"/>
            </a:pPr>
            <a:r>
              <a:rPr lang="en-US" sz="2000" dirty="0"/>
              <a:t>Which allows the user to quickly write and test distributed systems </a:t>
            </a:r>
          </a:p>
          <a:p>
            <a:pPr lvl="1" algn="just"/>
            <a:endParaRPr lang="en-US" sz="2000" dirty="0" smtClean="0"/>
          </a:p>
          <a:p>
            <a:pPr marL="800100" lvl="1" indent="-342900" algn="just">
              <a:buFont typeface="Wingdings" panose="05000000000000000000" pitchFamily="2" charset="2"/>
              <a:buChar char="§"/>
            </a:pPr>
            <a:r>
              <a:rPr lang="en-US" sz="2000" dirty="0" smtClean="0"/>
              <a:t>HDFS</a:t>
            </a:r>
            <a:r>
              <a:rPr lang="en-US" sz="2000" dirty="0"/>
              <a:t>: Hadoop Distributed File System</a:t>
            </a:r>
          </a:p>
          <a:p>
            <a:pPr marL="1257300" lvl="2" indent="-342900" algn="just">
              <a:buFont typeface="Arial" panose="020B0604020202020204" pitchFamily="34" charset="0"/>
              <a:buChar char="•"/>
            </a:pPr>
            <a:r>
              <a:rPr lang="en-US" sz="2000" dirty="0"/>
              <a:t>Makes our job easy to store the data on commodity hardware</a:t>
            </a:r>
          </a:p>
          <a:p>
            <a:pPr marL="1257300" lvl="2" indent="-342900" algn="just">
              <a:buFont typeface="Arial" panose="020B0604020202020204" pitchFamily="34" charset="0"/>
              <a:buChar char="•"/>
            </a:pPr>
            <a:r>
              <a:rPr lang="en-US" sz="2000" dirty="0"/>
              <a:t>Intended for large files &amp; batch inserts </a:t>
            </a:r>
          </a:p>
          <a:p>
            <a:pPr lvl="1" algn="just"/>
            <a:r>
              <a:rPr lang="en-IN" sz="2000" dirty="0"/>
              <a:t>MapReduce – For parallel processing</a:t>
            </a:r>
            <a:endParaRPr lang="en-US" sz="2000" dirty="0"/>
          </a:p>
        </p:txBody>
      </p:sp>
    </p:spTree>
    <p:extLst>
      <p:ext uri="{BB962C8B-B14F-4D97-AF65-F5344CB8AC3E}">
        <p14:creationId xmlns:p14="http://schemas.microsoft.com/office/powerpoint/2010/main" val="471814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0354" y="1819276"/>
            <a:ext cx="6096000" cy="3970318"/>
          </a:xfrm>
          <a:prstGeom prst="rect">
            <a:avLst/>
          </a:prstGeom>
        </p:spPr>
        <p:txBody>
          <a:bodyPr>
            <a:spAutoFit/>
          </a:bodyPr>
          <a:lstStyle/>
          <a:p>
            <a:pPr marL="285750" indent="-285750" algn="just">
              <a:buFont typeface="Arial" panose="020B0604020202020204" pitchFamily="34" charset="0"/>
              <a:buChar char="•"/>
            </a:pPr>
            <a:r>
              <a:rPr lang="en-US" dirty="0"/>
              <a:t>Apache Nutch was started in the year 2002 by Doug Cutting. Nutch was based on sort/merge processing.</a:t>
            </a:r>
          </a:p>
          <a:p>
            <a:pPr algn="just"/>
            <a:r>
              <a:rPr lang="en-US" dirty="0"/>
              <a:t>publication of a paper in 2003 that described the architecture of the Google’s Distributed Filesystem, called GFS</a:t>
            </a:r>
            <a:r>
              <a:rPr lang="en-US" dirty="0" smtClean="0"/>
              <a:t>.</a:t>
            </a:r>
          </a:p>
          <a:p>
            <a:pPr algn="just"/>
            <a:endParaRPr lang="en-US" dirty="0"/>
          </a:p>
          <a:p>
            <a:pPr marL="285750" indent="-285750" algn="just">
              <a:buFont typeface="Arial" panose="020B0604020202020204" pitchFamily="34" charset="0"/>
              <a:buChar char="•"/>
            </a:pPr>
            <a:r>
              <a:rPr lang="en-US" dirty="0"/>
              <a:t>In the year 2004, they started writing the open source implementation called Nutch Distributed Filesystem (NDFS). In the same year Google published a paper that introduces MapReduce to the world</a:t>
            </a:r>
            <a:r>
              <a:rPr lang="en-US" dirty="0" smtClean="0"/>
              <a:t>.</a:t>
            </a:r>
          </a:p>
          <a:p>
            <a:pPr algn="just"/>
            <a:endParaRPr lang="en-US" dirty="0"/>
          </a:p>
          <a:p>
            <a:pPr marL="285750" indent="-285750" algn="just">
              <a:buFont typeface="Arial" panose="020B0604020202020204" pitchFamily="34" charset="0"/>
              <a:buChar char="•"/>
            </a:pPr>
            <a:r>
              <a:rPr lang="en-US" dirty="0"/>
              <a:t>2004 : Initial versions of  what is now Hadoop Distributed FileSystem and MapReduce implemented by Doug Cutting and Mike Cafarella.</a:t>
            </a:r>
          </a:p>
        </p:txBody>
      </p:sp>
      <p:sp>
        <p:nvSpPr>
          <p:cNvPr id="3" name="TextBox 2"/>
          <p:cNvSpPr txBox="1"/>
          <p:nvPr/>
        </p:nvSpPr>
        <p:spPr>
          <a:xfrm>
            <a:off x="4737463" y="457201"/>
            <a:ext cx="2534194" cy="584775"/>
          </a:xfrm>
          <a:prstGeom prst="rect">
            <a:avLst/>
          </a:prstGeom>
          <a:noFill/>
        </p:spPr>
        <p:txBody>
          <a:bodyPr wrap="square" rtlCol="0">
            <a:spAutoFit/>
          </a:bodyPr>
          <a:lstStyle/>
          <a:p>
            <a:pPr algn="ctr"/>
            <a:r>
              <a:rPr lang="en-US" sz="3200" dirty="0" smtClean="0"/>
              <a:t>HISTORY</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979" y="68550"/>
            <a:ext cx="3343275" cy="1362075"/>
          </a:xfrm>
          <a:prstGeom prst="rect">
            <a:avLst/>
          </a:prstGeom>
        </p:spPr>
      </p:pic>
    </p:spTree>
    <p:extLst>
      <p:ext uri="{BB962C8B-B14F-4D97-AF65-F5344CB8AC3E}">
        <p14:creationId xmlns:p14="http://schemas.microsoft.com/office/powerpoint/2010/main" val="3354057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3024" y="1271885"/>
            <a:ext cx="6096000" cy="4862870"/>
          </a:xfrm>
          <a:prstGeom prst="rect">
            <a:avLst/>
          </a:prstGeom>
        </p:spPr>
        <p:txBody>
          <a:bodyPr>
            <a:spAutoFit/>
          </a:bodyPr>
          <a:lstStyle/>
          <a:p>
            <a:pPr algn="just"/>
            <a:r>
              <a:rPr lang="en-US" b="1" dirty="0"/>
              <a:t>SCALABLE: </a:t>
            </a:r>
            <a:r>
              <a:rPr lang="en-US" dirty="0"/>
              <a:t>Can store and distribute very large data sets across hundreds of inexpensive servers that operate in parallel.</a:t>
            </a:r>
          </a:p>
          <a:p>
            <a:pPr algn="just"/>
            <a:endParaRPr lang="en-US" b="1" dirty="0"/>
          </a:p>
          <a:p>
            <a:pPr algn="just"/>
            <a:r>
              <a:rPr lang="en-US" b="1" dirty="0"/>
              <a:t>ECONOMICAL</a:t>
            </a:r>
            <a:r>
              <a:rPr lang="en-US" dirty="0"/>
              <a:t>: It distributes the data and processing across clusters of commonly available computers (in thousands).</a:t>
            </a:r>
          </a:p>
          <a:p>
            <a:pPr algn="just"/>
            <a:endParaRPr lang="en-US" sz="2000" b="1" dirty="0"/>
          </a:p>
          <a:p>
            <a:pPr algn="just"/>
            <a:r>
              <a:rPr lang="en-US" b="1" dirty="0"/>
              <a:t>EFFICIENT</a:t>
            </a:r>
            <a:r>
              <a:rPr lang="en-US" dirty="0"/>
              <a:t>: By distributing the data, it can process it in parallel on the nodes where the data is located.  </a:t>
            </a:r>
          </a:p>
          <a:p>
            <a:pPr algn="just"/>
            <a:endParaRPr lang="en-US" sz="2000" b="1" dirty="0"/>
          </a:p>
          <a:p>
            <a:pPr algn="just"/>
            <a:r>
              <a:rPr lang="en-US" b="1" dirty="0"/>
              <a:t>RELIABLE:</a:t>
            </a:r>
            <a:r>
              <a:rPr lang="en-US" dirty="0"/>
              <a:t> It automatically maintains multiple copies of data and automatically redeploys computing tasks based on failures. </a:t>
            </a:r>
          </a:p>
          <a:p>
            <a:pPr algn="just"/>
            <a:endParaRPr lang="en-US" b="1" dirty="0"/>
          </a:p>
          <a:p>
            <a:pPr algn="just"/>
            <a:r>
              <a:rPr lang="en-US" b="1" dirty="0"/>
              <a:t>FREE: </a:t>
            </a:r>
            <a:r>
              <a:rPr lang="en-US" dirty="0"/>
              <a:t>Apache Hadoop is open source framework.</a:t>
            </a:r>
            <a:endParaRPr lang="en-US" b="1" dirty="0"/>
          </a:p>
          <a:p>
            <a:pPr algn="just"/>
            <a:endParaRPr lang="en-IN" dirty="0"/>
          </a:p>
        </p:txBody>
      </p:sp>
      <p:sp>
        <p:nvSpPr>
          <p:cNvPr id="3" name="TextBox 2"/>
          <p:cNvSpPr txBox="1"/>
          <p:nvPr/>
        </p:nvSpPr>
        <p:spPr>
          <a:xfrm>
            <a:off x="3500845" y="235131"/>
            <a:ext cx="3180358" cy="646331"/>
          </a:xfrm>
          <a:prstGeom prst="rect">
            <a:avLst/>
          </a:prstGeom>
          <a:noFill/>
        </p:spPr>
        <p:txBody>
          <a:bodyPr wrap="none" rtlCol="0">
            <a:spAutoFit/>
          </a:bodyPr>
          <a:lstStyle/>
          <a:p>
            <a:r>
              <a:rPr lang="en-US" sz="3600" dirty="0" smtClean="0"/>
              <a:t>WHY HADOOP?</a:t>
            </a:r>
            <a:endParaRPr lang="en-US" sz="3600" dirty="0"/>
          </a:p>
        </p:txBody>
      </p:sp>
    </p:spTree>
    <p:extLst>
      <p:ext uri="{BB962C8B-B14F-4D97-AF65-F5344CB8AC3E}">
        <p14:creationId xmlns:p14="http://schemas.microsoft.com/office/powerpoint/2010/main" val="3907245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3618" y="1095765"/>
            <a:ext cx="6096000" cy="5570756"/>
          </a:xfrm>
          <a:prstGeom prst="rect">
            <a:avLst/>
          </a:prstGeom>
        </p:spPr>
        <p:txBody>
          <a:bodyPr>
            <a:spAutoFit/>
          </a:bodyPr>
          <a:lstStyle/>
          <a:p>
            <a:pPr algn="just"/>
            <a:r>
              <a:rPr lang="en-US" sz="1600" b="1" i="1" dirty="0">
                <a:solidFill>
                  <a:schemeClr val="bg2">
                    <a:lumMod val="75000"/>
                  </a:schemeClr>
                </a:solidFill>
              </a:rPr>
              <a:t>HDFS is a Hadoop Distributed File System </a:t>
            </a:r>
            <a:r>
              <a:rPr lang="en-US" sz="1600" dirty="0"/>
              <a:t>designed for storing very large files with streaming data access patterns, running on clusters of commodity hardware.</a:t>
            </a:r>
          </a:p>
          <a:p>
            <a:pPr marL="285750" indent="-285750" algn="just">
              <a:buFont typeface="Arial" panose="020B0604020202020204" pitchFamily="34" charset="0"/>
              <a:buChar char="•"/>
            </a:pPr>
            <a:r>
              <a:rPr lang="en-US" sz="1600" dirty="0"/>
              <a:t>HDFS Architecture follows a </a:t>
            </a:r>
            <a:r>
              <a:rPr lang="en-US" sz="1600" i="1" dirty="0"/>
              <a:t>Master/Slave Architecture</a:t>
            </a:r>
            <a:r>
              <a:rPr lang="en-US" sz="1600" dirty="0"/>
              <a:t>, where a cluster comprises of a single NameNode (Master node) and all the other nodes are DataNodes (Slave nodes).</a:t>
            </a:r>
          </a:p>
          <a:p>
            <a:pPr algn="just"/>
            <a:endParaRPr lang="en-US" sz="1600" b="1" dirty="0" smtClean="0"/>
          </a:p>
          <a:p>
            <a:pPr algn="just"/>
            <a:r>
              <a:rPr lang="en-US" sz="1600" b="1" dirty="0" err="1" smtClean="0"/>
              <a:t>NameNode</a:t>
            </a:r>
            <a:r>
              <a:rPr lang="en-US" sz="1600" b="1" dirty="0"/>
              <a:t>:</a:t>
            </a:r>
          </a:p>
          <a:p>
            <a:pPr marL="742950" lvl="1" indent="-285750" algn="just">
              <a:buFont typeface="Arial" panose="020B0604020202020204" pitchFamily="34" charset="0"/>
              <a:buChar char="•"/>
            </a:pPr>
            <a:r>
              <a:rPr lang="en-US" sz="1400" dirty="0"/>
              <a:t>Records the metadata of all the files stored in the cluster. There are two files associated with the metadata:</a:t>
            </a:r>
          </a:p>
          <a:p>
            <a:pPr lvl="2" algn="just"/>
            <a:r>
              <a:rPr lang="en-US" sz="1400" b="1" dirty="0">
                <a:solidFill>
                  <a:schemeClr val="bg2">
                    <a:lumMod val="75000"/>
                  </a:schemeClr>
                </a:solidFill>
              </a:rPr>
              <a:t>FsImage</a:t>
            </a:r>
            <a:r>
              <a:rPr lang="en-US" sz="1400" b="1" dirty="0"/>
              <a:t>:</a:t>
            </a:r>
            <a:r>
              <a:rPr lang="en-US" sz="1400" dirty="0"/>
              <a:t> It contains the complete state of the file system namespace since the start of the NameNode.</a:t>
            </a:r>
          </a:p>
          <a:p>
            <a:pPr lvl="2" algn="just"/>
            <a:endParaRPr lang="en-US" sz="1400" b="1" dirty="0" smtClean="0">
              <a:solidFill>
                <a:schemeClr val="bg2">
                  <a:lumMod val="75000"/>
                </a:schemeClr>
              </a:solidFill>
            </a:endParaRPr>
          </a:p>
          <a:p>
            <a:pPr lvl="2" algn="just"/>
            <a:r>
              <a:rPr lang="en-US" sz="1400" b="1" dirty="0" err="1" smtClean="0">
                <a:solidFill>
                  <a:schemeClr val="bg2">
                    <a:lumMod val="75000"/>
                  </a:schemeClr>
                </a:solidFill>
              </a:rPr>
              <a:t>EditLogs</a:t>
            </a:r>
            <a:r>
              <a:rPr lang="en-US" sz="1400" b="1" dirty="0"/>
              <a:t>:</a:t>
            </a:r>
            <a:r>
              <a:rPr lang="en-US" sz="1400" dirty="0"/>
              <a:t> It contains all the recent modifications made to the file system with respect to the most recent FsImage.</a:t>
            </a:r>
          </a:p>
          <a:p>
            <a:pPr lvl="1" algn="just"/>
            <a:r>
              <a:rPr lang="en-US" sz="1400" dirty="0" smtClean="0"/>
              <a:t>The </a:t>
            </a:r>
            <a:r>
              <a:rPr lang="en-US" sz="1400" dirty="0"/>
              <a:t>NameNode is also responsible to take care of the </a:t>
            </a:r>
            <a:r>
              <a:rPr lang="en-US" sz="1400" b="1" dirty="0"/>
              <a:t>replication factor </a:t>
            </a:r>
            <a:r>
              <a:rPr lang="en-US" sz="1400" dirty="0"/>
              <a:t>of all the blocks</a:t>
            </a:r>
          </a:p>
          <a:p>
            <a:pPr algn="just"/>
            <a:r>
              <a:rPr lang="en-US" sz="1600" b="1" dirty="0"/>
              <a:t>DataNode:</a:t>
            </a:r>
          </a:p>
          <a:p>
            <a:pPr marL="742950" lvl="1" indent="-285750" algn="just">
              <a:buFont typeface="Arial" panose="020B0604020202020204" pitchFamily="34" charset="0"/>
              <a:buChar char="•"/>
            </a:pPr>
            <a:r>
              <a:rPr lang="en-US" sz="1400" dirty="0"/>
              <a:t>The actual data is stored on DataNodes.</a:t>
            </a:r>
          </a:p>
          <a:p>
            <a:pPr marL="742950" lvl="1" indent="-285750" algn="just">
              <a:buFont typeface="Arial" panose="020B0604020202020204" pitchFamily="34" charset="0"/>
              <a:buChar char="•"/>
            </a:pPr>
            <a:r>
              <a:rPr lang="en-US" sz="1400" dirty="0"/>
              <a:t>The DataNodes perform the low-level read and write requests from the file system’s clients.</a:t>
            </a:r>
          </a:p>
          <a:p>
            <a:pPr marL="742950" lvl="1" indent="-285750" algn="just">
              <a:buFont typeface="Arial" panose="020B0604020202020204" pitchFamily="34" charset="0"/>
              <a:buChar char="•"/>
            </a:pPr>
            <a:r>
              <a:rPr lang="en-US" sz="1400" dirty="0"/>
              <a:t>Unlike NameNode, DataNode is a commodity hardware, that is, a non-expensive system</a:t>
            </a:r>
            <a:r>
              <a:rPr lang="en-US" sz="1600" dirty="0"/>
              <a:t>.</a:t>
            </a:r>
            <a:endParaRPr lang="en-US" sz="1600" b="1" dirty="0"/>
          </a:p>
          <a:p>
            <a:pPr lvl="1" algn="just"/>
            <a:endParaRPr lang="en-US" sz="1400" b="1" dirty="0"/>
          </a:p>
        </p:txBody>
      </p:sp>
      <p:sp>
        <p:nvSpPr>
          <p:cNvPr id="3" name="TextBox 2"/>
          <p:cNvSpPr txBox="1"/>
          <p:nvPr/>
        </p:nvSpPr>
        <p:spPr>
          <a:xfrm>
            <a:off x="4963886" y="198239"/>
            <a:ext cx="1117614" cy="584775"/>
          </a:xfrm>
          <a:prstGeom prst="rect">
            <a:avLst/>
          </a:prstGeom>
          <a:noFill/>
        </p:spPr>
        <p:txBody>
          <a:bodyPr wrap="none" rtlCol="0">
            <a:spAutoFit/>
          </a:bodyPr>
          <a:lstStyle/>
          <a:p>
            <a:r>
              <a:rPr lang="en-US" sz="3200" dirty="0" smtClean="0"/>
              <a:t>HDFS</a:t>
            </a:r>
            <a:endParaRPr lang="en-US" sz="3200" dirty="0"/>
          </a:p>
        </p:txBody>
      </p:sp>
    </p:spTree>
    <p:extLst>
      <p:ext uri="{BB962C8B-B14F-4D97-AF65-F5344CB8AC3E}">
        <p14:creationId xmlns:p14="http://schemas.microsoft.com/office/powerpoint/2010/main" val="1817426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649</TotalTime>
  <Words>1500</Words>
  <Application>Microsoft Office PowerPoint</Application>
  <PresentationFormat>Widescreen</PresentationFormat>
  <Paragraphs>212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StarSymbol</vt:lpstr>
      <vt:lpstr>Times New Roman</vt:lpstr>
      <vt:lpstr>Trebuchet MS</vt:lpstr>
      <vt:lpstr>Wingdings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sathya vb</dc:creator>
  <cp:lastModifiedBy>sathya vb</cp:lastModifiedBy>
  <cp:revision>41</cp:revision>
  <dcterms:created xsi:type="dcterms:W3CDTF">2018-01-09T12:03:00Z</dcterms:created>
  <dcterms:modified xsi:type="dcterms:W3CDTF">2018-02-07T13:04:38Z</dcterms:modified>
</cp:coreProperties>
</file>