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1" r:id="rId2"/>
    <p:sldId id="257" r:id="rId3"/>
    <p:sldId id="280" r:id="rId4"/>
    <p:sldId id="273" r:id="rId5"/>
    <p:sldId id="265" r:id="rId6"/>
    <p:sldId id="287" r:id="rId7"/>
    <p:sldId id="313" r:id="rId8"/>
    <p:sldId id="314" r:id="rId9"/>
    <p:sldId id="315" r:id="rId10"/>
    <p:sldId id="316" r:id="rId11"/>
    <p:sldId id="290" r:id="rId12"/>
    <p:sldId id="291" r:id="rId13"/>
    <p:sldId id="298" r:id="rId14"/>
    <p:sldId id="299" r:id="rId15"/>
    <p:sldId id="300" r:id="rId16"/>
    <p:sldId id="292" r:id="rId17"/>
    <p:sldId id="301" r:id="rId18"/>
    <p:sldId id="303" r:id="rId19"/>
    <p:sldId id="305" r:id="rId20"/>
    <p:sldId id="304" r:id="rId21"/>
    <p:sldId id="308" r:id="rId22"/>
    <p:sldId id="310" r:id="rId23"/>
    <p:sldId id="311" r:id="rId24"/>
    <p:sldId id="312" r:id="rId25"/>
    <p:sldId id="279" r:id="rId26"/>
    <p:sldId id="277" r:id="rId27"/>
    <p:sldId id="317" r:id="rId28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2123"/>
    <a:srgbClr val="BB91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6" autoAdjust="0"/>
  </p:normalViewPr>
  <p:slideViewPr>
    <p:cSldViewPr snapToGrid="0">
      <p:cViewPr>
        <p:scale>
          <a:sx n="110" d="100"/>
          <a:sy n="110" d="100"/>
        </p:scale>
        <p:origin x="630" y="-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5E9E8E-5488-43AE-80AF-157DF0B59A11}" type="datetime1">
              <a:rPr lang="pt-PT" smtClean="0"/>
              <a:t>17/09/2024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9A1813E-6F10-4C54-9D90-E6335EA25CA4}" type="datetime1">
              <a:rPr lang="pt-PT" noProof="0" smtClean="0"/>
              <a:t>17/09/2024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7777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PT" smtClean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99930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PT" smtClean="0"/>
              <a:t>14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38718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PT" smtClean="0"/>
              <a:t>15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08540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smtClean="0"/>
              <a:t>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93668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noProof="0" smtClean="0"/>
              <a:t>17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007387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smtClean="0"/>
              <a:t>25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58338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smtClean="0"/>
              <a:t>27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3792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658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307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9344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8700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 Diagrama de Use Cases ilustra as interações entre os diferentes tipos de utilizadores e as funcionalidades da plataforma, proporcionando uma visão clara de como os utilizadores interagem com o sistema.</a:t>
            </a:r>
            <a:b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arquitetura do sistema selecionada para o projeto segue o modelo de três camadas, assegurando uma separação clara entre a interface do utilizador (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a lógica de negócios (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e a camada de dados (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noProof="0" smtClean="0"/>
              <a:t>7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613943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smtClean="0"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94162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PT" smtClean="0"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4168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10193" y="1857589"/>
            <a:ext cx="10972013" cy="3748338"/>
          </a:xfrm>
        </p:spPr>
        <p:txBody>
          <a:bodyPr rtlCol="0" anchor="b">
            <a:normAutofit/>
          </a:bodyPr>
          <a:lstStyle>
            <a:lvl1pPr algn="ctr">
              <a:lnSpc>
                <a:spcPct val="76000"/>
              </a:lnSpc>
              <a:defRPr sz="6000" cap="small" baseline="0">
                <a:solidFill>
                  <a:srgbClr val="762123"/>
                </a:solidFill>
              </a:defRPr>
            </a:lvl1pPr>
          </a:lstStyle>
          <a:p>
            <a:pPr rtl="0"/>
            <a:r>
              <a:rPr lang="pt-PT" noProof="0" dirty="0"/>
              <a:t>Título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0780" y="5699999"/>
            <a:ext cx="10951426" cy="4572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 cap="small" baseline="0">
                <a:solidFill>
                  <a:srgbClr val="BB918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de subtítulo do Modelo Global</a:t>
            </a:r>
            <a:endParaRPr lang="pt-PT" noProof="0" dirty="0"/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27684A4C-2526-45AA-882F-C0E1C320C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06" t="3089" r="2887" b="75540"/>
          <a:stretch/>
        </p:blipFill>
        <p:spPr>
          <a:xfrm>
            <a:off x="4429636" y="341660"/>
            <a:ext cx="3343417" cy="142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601" y="1091821"/>
            <a:ext cx="10974591" cy="5196836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58E303-1473-408E-B76C-79AE5519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79" y="12141"/>
            <a:ext cx="11231593" cy="720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8" name="Marcador de Posição da Data 7">
            <a:extLst>
              <a:ext uri="{FF2B5EF4-FFF2-40B4-BE49-F238E27FC236}">
                <a16:creationId xmlns:a16="http://schemas.microsoft.com/office/drawing/2014/main" id="{ECE7BB5D-EDE4-4895-AD34-E8331379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C9A3E1-FBAC-49D5-94F3-C510F9B671F3}" type="datetime1">
              <a:rPr lang="pt-PT" noProof="0" smtClean="0"/>
              <a:t>17/09/2024</a:t>
            </a:fld>
            <a:endParaRPr lang="pt-PT" noProof="0" dirty="0"/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5C891D36-260C-4B10-BE12-EBE39879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Adicione um rodapé</a:t>
            </a:r>
            <a:endParaRPr lang="pt-PT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66B6360B-8F88-448B-984B-68B1B0D5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4800" cap="none" baseline="0">
                <a:solidFill>
                  <a:srgbClr val="BB9184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3258B8-0BAC-4DDA-8271-B67F322F9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06" t="3089" r="2887" b="75540"/>
          <a:stretch/>
        </p:blipFill>
        <p:spPr>
          <a:xfrm>
            <a:off x="4439364" y="341660"/>
            <a:ext cx="3343417" cy="142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09601" y="959603"/>
            <a:ext cx="5257799" cy="510468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324600" y="959603"/>
            <a:ext cx="5259593" cy="510468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8" name="Marcador de Posição da Data 7">
            <a:extLst>
              <a:ext uri="{FF2B5EF4-FFF2-40B4-BE49-F238E27FC236}">
                <a16:creationId xmlns:a16="http://schemas.microsoft.com/office/drawing/2014/main" id="{1650F0BF-8F06-4258-A1FF-C46A2AF4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7BB95D-1DA6-4417-A98E-E79CDC7781BC}" type="datetime1">
              <a:rPr lang="pt-PT" noProof="0" smtClean="0"/>
              <a:t>17/09/2024</a:t>
            </a:fld>
            <a:endParaRPr lang="pt-PT" noProof="0" dirty="0"/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586E5E90-A171-445C-B2D9-6F101480B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Adicione um rodapé</a:t>
            </a:r>
            <a:endParaRPr lang="pt-PT" noProof="0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604427DC-0BF5-4556-B0F2-9BD90475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0420DF5-8AAF-440C-AA41-8DD70092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79" y="12141"/>
            <a:ext cx="11231593" cy="720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09601" y="1037588"/>
            <a:ext cx="5257799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BB918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09601" y="1984385"/>
            <a:ext cx="5257799" cy="413174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324599" y="1037588"/>
            <a:ext cx="5259592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BB918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333626" y="1984385"/>
            <a:ext cx="5259593" cy="413174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06BB2B-C367-4C50-AA3E-84F2E52C22FA}" type="datetime1">
              <a:rPr lang="pt-PT" noProof="0" smtClean="0"/>
              <a:t>17/09/2024</a:t>
            </a:fld>
            <a:endParaRPr lang="pt-PT" noProof="0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B19933D-4489-4513-858F-6608EAFC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79" y="12141"/>
            <a:ext cx="11231593" cy="720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99A09-E088-4143-B8A3-DBEB9DA55206}" type="datetime1">
              <a:rPr lang="pt-PT" noProof="0" smtClean="0"/>
              <a:t>17/09/2024</a:t>
            </a:fld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967B91C-9BA7-4DA6-9A57-38358363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79" y="12141"/>
            <a:ext cx="11231593" cy="720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xão Reta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xão Reta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xão Reta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xão Reta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xão Reta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xão Reta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xão Reta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xão Reta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xão Reta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xão Reta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xão Reta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xão Reta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xão Reta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xão Reta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xão Reta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xão Reta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xão Reta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xão Reta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xão Reta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xão Reta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xão Reta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xão Reta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xão Reta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xão Reta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xão Reta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xão Reta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xão Reta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xão Reta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xão Reta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xão Reta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xão Reta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xão Reta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xão Reta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xão Reta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xão Reta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xão Reta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xão Reta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xão Reta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xão Reta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xão Reta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xão Reta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xão Reta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xão Reta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xão Reta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xão Reta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xão Reta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Marcador de Posição do Rodapé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212" name="Marcador de Posição da Dat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AD8580-896F-4007-B0C2-97B24E2F0006}" type="datetime1">
              <a:rPr lang="pt-PT" noProof="0" smtClean="0"/>
              <a:t>17/09/2024</a:t>
            </a:fld>
            <a:endParaRPr lang="pt-PT" noProof="0" dirty="0"/>
          </a:p>
        </p:txBody>
      </p:sp>
      <p:sp>
        <p:nvSpPr>
          <p:cNvPr id="214" name="Marcador de Posição do Número do Diapositivo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xão Reta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xão Reta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xão Reta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ta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xão Reta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ta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xão Reta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ta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ta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ta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xão Reta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xão Reta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cxnSp>
        <p:nvCxnSpPr>
          <p:cNvPr id="60" name="Conexão Reta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07C7D33C-9F35-4F2C-B9C4-19B0BD12FF9E}" type="datetime1">
              <a:rPr lang="pt-PT" noProof="0" smtClean="0"/>
              <a:t>17/09/2024</a:t>
            </a:fld>
            <a:endParaRPr lang="pt-PT" noProof="0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xão Reta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xão Reta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ta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xão Reta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ta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ta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cxnSp>
        <p:nvCxnSpPr>
          <p:cNvPr id="59" name="Conexão Reta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54337" y="12141"/>
            <a:ext cx="10928063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18995" y="986444"/>
            <a:ext cx="10963405" cy="521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09601" y="6557097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pt-PT"/>
              <a:t>Adicione um rodapé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9294042" y="6557097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3F74E7E2-1DBF-4E7E-8C1A-24910859BD01}" type="datetime1">
              <a:rPr lang="pt-PT" noProof="0" smtClean="0"/>
              <a:t>17/09/2024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665311" y="6557097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76212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5240867"/>
            <a:ext cx="12192000" cy="1617133"/>
          </a:xfrm>
        </p:spPr>
        <p:txBody>
          <a:bodyPr rtlCol="0">
            <a:normAutofit/>
          </a:bodyPr>
          <a:lstStyle/>
          <a:p>
            <a:r>
              <a:rPr lang="pt-PT" sz="2800" b="1" dirty="0"/>
              <a:t>Relatório de Projeto Aplicado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PT" sz="1800" dirty="0">
                <a:solidFill>
                  <a:srgbClr val="762123"/>
                </a:solidFill>
              </a:rPr>
              <a:t>Licenciatura em Engenharia Informática</a:t>
            </a:r>
            <a:endParaRPr lang="pt-PT" dirty="0"/>
          </a:p>
          <a:p>
            <a:pPr algn="ctr" rtl="0"/>
            <a:endParaRPr lang="pt-PT" sz="1600" dirty="0"/>
          </a:p>
          <a:p>
            <a:pPr marL="355600" algn="l" rtl="0">
              <a:tabLst>
                <a:tab pos="11574463" algn="r"/>
              </a:tabLst>
            </a:pPr>
            <a:r>
              <a:rPr lang="pt-PT" sz="1400" dirty="0"/>
              <a:t>Bruno Silva	Setembro de 2024</a:t>
            </a:r>
            <a:endParaRPr lang="pt-PT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F921B881-7D66-4376-A4DF-926F88619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193" y="1964267"/>
            <a:ext cx="10972013" cy="3268133"/>
          </a:xfrm>
        </p:spPr>
        <p:txBody>
          <a:bodyPr anchor="ctr"/>
          <a:lstStyle/>
          <a:p>
            <a:r>
              <a:rPr lang="pt-PT" sz="4800" dirty="0"/>
              <a:t>Plataforma Web </a:t>
            </a:r>
            <a:r>
              <a:rPr lang="pt-PT" sz="4800" dirty="0" err="1"/>
              <a:t>AMinhaBiblioteca</a:t>
            </a:r>
            <a:endParaRPr lang="pt-PT" dirty="0">
              <a:solidFill>
                <a:srgbClr val="BB9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E9BFC3C5-9071-7CFA-8487-F524600D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7100" y="1037588"/>
            <a:ext cx="5257799" cy="641350"/>
          </a:xfrm>
        </p:spPr>
        <p:txBody>
          <a:bodyPr/>
          <a:lstStyle/>
          <a:p>
            <a:pPr algn="ctr"/>
            <a:r>
              <a:rPr lang="pt-PT" dirty="0"/>
              <a:t>Lista de Funcionalidades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13B674-7B2B-B077-3C6C-BDFBE0FB0F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pt-PT" i="0" dirty="0">
                <a:solidFill>
                  <a:srgbClr val="111111"/>
                </a:solidFill>
                <a:effectLst/>
                <a:latin typeface="-apple-system"/>
              </a:rPr>
              <a:t>Utilizadores: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i="0" dirty="0">
                <a:solidFill>
                  <a:srgbClr val="111111"/>
                </a:solidFill>
                <a:effectLst/>
                <a:latin typeface="-apple-system"/>
              </a:rPr>
              <a:t>Login Seguro, Pesquisa Avançada, Requisição e Devolução de Livros, Gestão de Perfil, Multas e Suspensões, Fila de Espera e Pré-Reserva, Extensão de Prazo</a:t>
            </a:r>
            <a:r>
              <a:rPr lang="pt-PT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pt-PT" i="0" dirty="0">
                <a:solidFill>
                  <a:srgbClr val="111111"/>
                </a:solidFill>
                <a:effectLst/>
                <a:latin typeface="-apple-system"/>
              </a:rPr>
              <a:t>Lista de Favoritos, Exclusão de Conta, Suporte por Tickets</a:t>
            </a:r>
          </a:p>
          <a:p>
            <a:pPr marL="0" indent="0" algn="l">
              <a:buNone/>
            </a:pPr>
            <a:r>
              <a:rPr lang="pt-PT" i="0" dirty="0">
                <a:solidFill>
                  <a:srgbClr val="111111"/>
                </a:solidFill>
                <a:effectLst/>
                <a:latin typeface="-apple-system"/>
              </a:rPr>
              <a:t>Funcionários: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i="0" dirty="0">
                <a:solidFill>
                  <a:srgbClr val="111111"/>
                </a:solidFill>
                <a:effectLst/>
                <a:latin typeface="-apple-system"/>
              </a:rPr>
              <a:t>Gestão de Utilizadores, Gestão de Livros, Confirmação de Requisições e Entregas, Validação de Pagamentos, Gestão de Tickets, Gestão de Autores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B7B5C7FA-B73A-F1CE-CBA0-AEA1740952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PT" i="0" dirty="0">
                <a:solidFill>
                  <a:srgbClr val="111111"/>
                </a:solidFill>
                <a:effectLst/>
                <a:latin typeface="-apple-system"/>
              </a:rPr>
              <a:t>Administrador: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i="0" dirty="0">
                <a:solidFill>
                  <a:srgbClr val="111111"/>
                </a:solidFill>
                <a:effectLst/>
                <a:latin typeface="-apple-system"/>
              </a:rPr>
              <a:t>Controle Total de Contas, Resposta a Tickets, Confirmação e Eliminação de Utilizadores</a:t>
            </a:r>
          </a:p>
          <a:p>
            <a:pPr marL="0" indent="0" algn="l">
              <a:buNone/>
            </a:pPr>
            <a:r>
              <a:rPr lang="pt-PT" i="0" dirty="0">
                <a:solidFill>
                  <a:srgbClr val="111111"/>
                </a:solidFill>
                <a:effectLst/>
                <a:latin typeface="-apple-system"/>
              </a:rPr>
              <a:t>Gerais: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i="0" dirty="0">
                <a:solidFill>
                  <a:srgbClr val="111111"/>
                </a:solidFill>
                <a:effectLst/>
                <a:latin typeface="-apple-system"/>
              </a:rPr>
              <a:t>Acesso Restrito, Seleção de Idioma, Página Inicial Específica, Disponibilidade 24/7, Usabilidade Intuitiva, Segurança de Dados, Design Leve</a:t>
            </a:r>
          </a:p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54A5F76-F91E-49E8-B609-8A00BB0A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10</a:t>
            </a:fld>
            <a:endParaRPr lang="pt-PT" noProof="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83B5605-99D9-9474-5342-0B0807B7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Analise</a:t>
            </a:r>
          </a:p>
        </p:txBody>
      </p:sp>
    </p:spTree>
    <p:extLst>
      <p:ext uri="{BB962C8B-B14F-4D97-AF65-F5344CB8AC3E}">
        <p14:creationId xmlns:p14="http://schemas.microsoft.com/office/powerpoint/2010/main" val="36428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541573"/>
            <a:ext cx="12192000" cy="2743200"/>
          </a:xfrm>
        </p:spPr>
        <p:txBody>
          <a:bodyPr rtlCol="0" anchor="ctr"/>
          <a:lstStyle/>
          <a:p>
            <a:pPr algn="ctr"/>
            <a:r>
              <a:rPr lang="pt-PT" dirty="0"/>
              <a:t>Desenho</a:t>
            </a:r>
          </a:p>
        </p:txBody>
      </p:sp>
    </p:spTree>
    <p:extLst>
      <p:ext uri="{BB962C8B-B14F-4D97-AF65-F5344CB8AC3E}">
        <p14:creationId xmlns:p14="http://schemas.microsoft.com/office/powerpoint/2010/main" val="193353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11631"/>
            <a:ext cx="10974591" cy="720000"/>
          </a:xfrm>
        </p:spPr>
        <p:txBody>
          <a:bodyPr rtlCol="0"/>
          <a:lstStyle/>
          <a:p>
            <a:r>
              <a:rPr lang="pt-PT" dirty="0"/>
              <a:t>Desenho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pt-PT" dirty="0"/>
              <a:t>Design da Plataforma:</a:t>
            </a:r>
          </a:p>
          <a:p>
            <a:r>
              <a:rPr lang="pt-PT" dirty="0"/>
              <a:t>Ferramenta Utilizada: </a:t>
            </a:r>
            <a:r>
              <a:rPr lang="pt-PT" dirty="0" err="1"/>
              <a:t>Figma</a:t>
            </a:r>
            <a:endParaRPr lang="pt-PT" dirty="0"/>
          </a:p>
          <a:p>
            <a:r>
              <a:rPr lang="pt-PT" dirty="0"/>
              <a:t>Conformidade: Segue todas as normas e diretrizes do manual de normas</a:t>
            </a:r>
          </a:p>
          <a:p>
            <a:r>
              <a:rPr lang="pt-PT" dirty="0"/>
              <a:t>Objetivo: Proporcionar uma experiência de utilizador intuitiva, prática e visualmente agradável</a:t>
            </a:r>
          </a:p>
          <a:p>
            <a:r>
              <a:rPr lang="pt-PT" dirty="0"/>
              <a:t>Consistência: Garante uniformidade em toda a interface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4DB242-923D-46B2-8DB6-8E231D34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pPr rtl="0"/>
              <a:t>12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37490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11631"/>
            <a:ext cx="10974591" cy="720000"/>
          </a:xfrm>
        </p:spPr>
        <p:txBody>
          <a:bodyPr rtlCol="0"/>
          <a:lstStyle/>
          <a:p>
            <a:r>
              <a:rPr lang="pt-PT" dirty="0"/>
              <a:t>Desenho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4DB242-923D-46B2-8DB6-8E231D34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pPr rtl="0"/>
              <a:t>13</a:t>
            </a:fld>
            <a:endParaRPr lang="pt-PT" noProof="0" dirty="0"/>
          </a:p>
        </p:txBody>
      </p:sp>
      <p:pic>
        <p:nvPicPr>
          <p:cNvPr id="5" name="Marcador de Posição de Conteúdo 4" descr="Uma imagem com texto, captura de ecrã, software&#10;&#10;Descrição gerada automaticamente">
            <a:extLst>
              <a:ext uri="{FF2B5EF4-FFF2-40B4-BE49-F238E27FC236}">
                <a16:creationId xmlns:a16="http://schemas.microsoft.com/office/drawing/2014/main" id="{49D9F4AE-A1E8-CA4E-94D1-0B54D8168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2411" y="1092200"/>
            <a:ext cx="9088765" cy="519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4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11631"/>
            <a:ext cx="10974591" cy="720000"/>
          </a:xfrm>
        </p:spPr>
        <p:txBody>
          <a:bodyPr rtlCol="0"/>
          <a:lstStyle/>
          <a:p>
            <a:r>
              <a:rPr lang="pt-PT" dirty="0"/>
              <a:t>Desenho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4DB242-923D-46B2-8DB6-8E231D34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pPr rtl="0"/>
              <a:t>14</a:t>
            </a:fld>
            <a:endParaRPr lang="pt-PT" noProof="0" dirty="0"/>
          </a:p>
        </p:txBody>
      </p:sp>
      <p:pic>
        <p:nvPicPr>
          <p:cNvPr id="8" name="Marcador de Posição de Conteúdo 7" descr="Uma imagem com texto, captura de ecrã, Tipo de letra, software&#10;&#10;Descrição gerada automaticamente">
            <a:extLst>
              <a:ext uri="{FF2B5EF4-FFF2-40B4-BE49-F238E27FC236}">
                <a16:creationId xmlns:a16="http://schemas.microsoft.com/office/drawing/2014/main" id="{B316AC89-F5FC-0818-AEF5-88C5CC0A8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9844" y="1092200"/>
            <a:ext cx="9073899" cy="519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3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11631"/>
            <a:ext cx="10974591" cy="720000"/>
          </a:xfrm>
        </p:spPr>
        <p:txBody>
          <a:bodyPr rtlCol="0"/>
          <a:lstStyle/>
          <a:p>
            <a:r>
              <a:rPr lang="pt-PT" dirty="0"/>
              <a:t>Desenho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4DB242-923D-46B2-8DB6-8E231D34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pPr rtl="0"/>
              <a:t>15</a:t>
            </a:fld>
            <a:endParaRPr lang="pt-PT" noProof="0" dirty="0"/>
          </a:p>
        </p:txBody>
      </p:sp>
      <p:pic>
        <p:nvPicPr>
          <p:cNvPr id="8" name="Marcador de Posição de Conteúdo 7" descr="Uma imagem com texto, captura de ecrã, software, Ícone de computador&#10;&#10;Descrição gerada automaticamente">
            <a:extLst>
              <a:ext uri="{FF2B5EF4-FFF2-40B4-BE49-F238E27FC236}">
                <a16:creationId xmlns:a16="http://schemas.microsoft.com/office/drawing/2014/main" id="{E1B11277-601E-8EE3-7704-E3EE71E1E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9567" y="1092200"/>
            <a:ext cx="9114453" cy="519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0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541573"/>
            <a:ext cx="12192000" cy="2743200"/>
          </a:xfrm>
        </p:spPr>
        <p:txBody>
          <a:bodyPr rtlCol="0" anchor="ctr"/>
          <a:lstStyle/>
          <a:p>
            <a:pPr algn="ctr"/>
            <a:r>
              <a:rPr lang="pt-PT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85043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2CA13ABB-86F7-69C5-AB0C-0303E49303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Linguagens e Tecnologias:</a:t>
            </a:r>
          </a:p>
          <a:p>
            <a:r>
              <a:rPr lang="pt-PT" dirty="0"/>
              <a:t>HTML e CSS (</a:t>
            </a:r>
            <a:r>
              <a:rPr lang="pt-PT" dirty="0" err="1"/>
              <a:t>Sass</a:t>
            </a:r>
            <a:r>
              <a:rPr lang="pt-PT" dirty="0"/>
              <a:t>): Estruturação e estilização.</a:t>
            </a:r>
          </a:p>
          <a:p>
            <a:r>
              <a:rPr lang="pt-PT" dirty="0"/>
              <a:t>JavaScript (</a:t>
            </a:r>
            <a:r>
              <a:rPr lang="pt-PT" dirty="0" err="1"/>
              <a:t>jQuery</a:t>
            </a:r>
            <a:r>
              <a:rPr lang="pt-PT" dirty="0"/>
              <a:t>): Lógica do cliente e manipulação do DOM (</a:t>
            </a:r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Object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).</a:t>
            </a:r>
          </a:p>
          <a:p>
            <a:r>
              <a:rPr lang="pt-PT" dirty="0"/>
              <a:t>PHP: </a:t>
            </a:r>
            <a:r>
              <a:rPr lang="pt-PT" dirty="0" err="1"/>
              <a:t>Backend</a:t>
            </a:r>
            <a:r>
              <a:rPr lang="pt-PT" dirty="0"/>
              <a:t> dinâmico.</a:t>
            </a:r>
          </a:p>
          <a:p>
            <a:r>
              <a:rPr lang="pt-PT" dirty="0" err="1"/>
              <a:t>MySQL</a:t>
            </a:r>
            <a:r>
              <a:rPr lang="pt-PT" dirty="0"/>
              <a:t>: Gestão de base de dados.</a:t>
            </a:r>
          </a:p>
          <a:p>
            <a:pPr marL="0" indent="0">
              <a:buNone/>
            </a:pPr>
            <a:r>
              <a:rPr lang="pt-PT" dirty="0"/>
              <a:t>Ambiente de Desenvolvimento:</a:t>
            </a:r>
          </a:p>
          <a:p>
            <a:r>
              <a:rPr lang="pt-PT" dirty="0"/>
              <a:t>XAMPP: Servidor local.</a:t>
            </a:r>
          </a:p>
          <a:p>
            <a:r>
              <a:rPr lang="pt-PT" dirty="0"/>
              <a:t>Visual </a:t>
            </a:r>
            <a:r>
              <a:rPr lang="pt-PT" dirty="0" err="1"/>
              <a:t>Studio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: Editor de código.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50C8C5-23B3-37D8-682D-EEC377153B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Extensões e Ferramentas importantes:</a:t>
            </a:r>
          </a:p>
          <a:p>
            <a:r>
              <a:rPr lang="pt-PT" dirty="0"/>
              <a:t>Live </a:t>
            </a:r>
            <a:r>
              <a:rPr lang="pt-PT" dirty="0" err="1"/>
              <a:t>Sass</a:t>
            </a:r>
            <a:r>
              <a:rPr lang="pt-PT" dirty="0"/>
              <a:t> </a:t>
            </a:r>
            <a:r>
              <a:rPr lang="pt-PT" dirty="0" err="1"/>
              <a:t>Compiler</a:t>
            </a:r>
            <a:r>
              <a:rPr lang="pt-PT" dirty="0"/>
              <a:t> e </a:t>
            </a:r>
            <a:r>
              <a:rPr lang="pt-PT" dirty="0" err="1"/>
              <a:t>Sass</a:t>
            </a:r>
            <a:r>
              <a:rPr lang="pt-PT" dirty="0"/>
              <a:t> (.</a:t>
            </a:r>
            <a:r>
              <a:rPr lang="pt-PT" dirty="0" err="1"/>
              <a:t>sass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): Compilação de </a:t>
            </a:r>
            <a:r>
              <a:rPr lang="pt-PT" dirty="0" err="1"/>
              <a:t>Sass</a:t>
            </a:r>
            <a:r>
              <a:rPr lang="pt-PT" dirty="0"/>
              <a:t>.</a:t>
            </a:r>
          </a:p>
          <a:p>
            <a:r>
              <a:rPr lang="pt-PT" dirty="0" err="1"/>
              <a:t>MySQL</a:t>
            </a:r>
            <a:r>
              <a:rPr lang="pt-PT" dirty="0"/>
              <a:t> e </a:t>
            </a:r>
            <a:r>
              <a:rPr lang="pt-PT" dirty="0" err="1"/>
              <a:t>Database</a:t>
            </a:r>
            <a:r>
              <a:rPr lang="pt-PT" dirty="0"/>
              <a:t> </a:t>
            </a:r>
            <a:r>
              <a:rPr lang="pt-PT" dirty="0" err="1"/>
              <a:t>Client</a:t>
            </a:r>
            <a:r>
              <a:rPr lang="pt-PT" dirty="0"/>
              <a:t> JDBC: Conexão ao </a:t>
            </a:r>
            <a:r>
              <a:rPr lang="pt-PT" dirty="0" err="1"/>
              <a:t>MySQL</a:t>
            </a:r>
            <a:r>
              <a:rPr lang="pt-PT" dirty="0"/>
              <a:t>.</a:t>
            </a:r>
          </a:p>
          <a:p>
            <a:pPr marL="0" indent="0">
              <a:buNone/>
            </a:pPr>
            <a:r>
              <a:rPr lang="pt-PT" dirty="0" err="1"/>
              <a:t>Frameworks</a:t>
            </a:r>
            <a:r>
              <a:rPr lang="pt-PT" dirty="0"/>
              <a:t>:</a:t>
            </a:r>
          </a:p>
          <a:p>
            <a:r>
              <a:rPr lang="pt-PT" dirty="0" err="1"/>
              <a:t>Bootstrap</a:t>
            </a:r>
            <a:r>
              <a:rPr lang="pt-PT" dirty="0"/>
              <a:t>: Layouts responsivos.</a:t>
            </a:r>
          </a:p>
          <a:p>
            <a:r>
              <a:rPr lang="pt-PT" dirty="0"/>
              <a:t>Slick.js: </a:t>
            </a:r>
            <a:r>
              <a:rPr lang="pt-PT" dirty="0" err="1"/>
              <a:t>Sliders</a:t>
            </a:r>
            <a:r>
              <a:rPr lang="pt-PT" dirty="0"/>
              <a:t> e carrosséis dinâmicos.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E5EB306-59E8-77B4-B3A2-07DEBFAA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pPr rtl="0"/>
              <a:t>17</a:t>
            </a:fld>
            <a:endParaRPr lang="pt-PT" noProof="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1CC8DCE-1F04-AC6E-9225-716FE40A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08522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845F38E3-6C36-B31C-3E4A-ADAA5DD2D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7100" y="1037583"/>
            <a:ext cx="5257799" cy="641350"/>
          </a:xfrm>
        </p:spPr>
        <p:txBody>
          <a:bodyPr/>
          <a:lstStyle/>
          <a:p>
            <a:pPr algn="ctr"/>
            <a:r>
              <a:rPr lang="pt-PT" dirty="0"/>
              <a:t>Arquitetura do sistema e </a:t>
            </a:r>
            <a:r>
              <a:rPr lang="pt-PT" dirty="0" err="1"/>
              <a:t>Backend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F668F74-74DE-E1C1-1A70-EB490C7D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18</a:t>
            </a:fld>
            <a:endParaRPr lang="pt-PT" noProof="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CBA3153-20EE-AF36-3CA3-CF85CBB8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Desenvolvimento</a:t>
            </a:r>
          </a:p>
        </p:txBody>
      </p:sp>
      <p:pic>
        <p:nvPicPr>
          <p:cNvPr id="8" name="Marcador de Posição de Conteúdo 7" descr="Uma imagem com texto, diagrama, Esquema, Paralelo&#10;&#10;Descrição gerada automaticamente">
            <a:extLst>
              <a:ext uri="{FF2B5EF4-FFF2-40B4-BE49-F238E27FC236}">
                <a16:creationId xmlns:a16="http://schemas.microsoft.com/office/drawing/2014/main" id="{31F6DA73-FA0E-8E4E-6F5F-13914464F1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63918" y="1984375"/>
            <a:ext cx="5260981" cy="44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02007244-A7D7-DAF0-1B0F-D51446EA98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81077" y="2030924"/>
            <a:ext cx="2114845" cy="4039164"/>
          </a:xfrm>
        </p:spPr>
      </p:pic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26D94FF-73BC-AC23-E969-47ADA0F46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634100" y="1060857"/>
            <a:ext cx="7058540" cy="641350"/>
          </a:xfrm>
        </p:spPr>
        <p:txBody>
          <a:bodyPr/>
          <a:lstStyle/>
          <a:p>
            <a:r>
              <a:rPr lang="pt-PT" dirty="0"/>
              <a:t>Organização do Diretório, Arquitetura do sistema e </a:t>
            </a:r>
            <a:r>
              <a:rPr lang="pt-PT" dirty="0" err="1"/>
              <a:t>Backend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B50D8B-C029-D124-4930-8E071AAF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19</a:t>
            </a:fld>
            <a:endParaRPr lang="pt-PT" noProof="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8BBB21F-BD80-031B-96F6-892D5972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0" name="Marcador de Posição de Conteúdo 7" descr="Uma imagem com texto, diagrama, Esquema, Paralelo&#10;&#10;Descrição gerada automaticamente">
            <a:extLst>
              <a:ext uri="{FF2B5EF4-FFF2-40B4-BE49-F238E27FC236}">
                <a16:creationId xmlns:a16="http://schemas.microsoft.com/office/drawing/2014/main" id="{EC1060ED-72ED-960D-A9E5-9E953552A65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22796" y="1984375"/>
            <a:ext cx="4882046" cy="413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3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11631"/>
            <a:ext cx="10974591" cy="720000"/>
          </a:xfrm>
        </p:spPr>
        <p:txBody>
          <a:bodyPr rtlCol="0"/>
          <a:lstStyle/>
          <a:p>
            <a:pPr rtl="0"/>
            <a:r>
              <a:rPr lang="pt-PT" dirty="0"/>
              <a:t>Agenda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>
              <a:buSzPct val="130000"/>
            </a:pPr>
            <a:r>
              <a:rPr lang="pt-PT" dirty="0"/>
              <a:t>Enquadramento</a:t>
            </a:r>
          </a:p>
          <a:p>
            <a:pPr>
              <a:buSzPct val="130000"/>
            </a:pPr>
            <a:r>
              <a:rPr lang="pt-PT" dirty="0"/>
              <a:t>Objetivos</a:t>
            </a:r>
          </a:p>
          <a:p>
            <a:pPr>
              <a:buSzPct val="130000"/>
            </a:pPr>
            <a:r>
              <a:rPr lang="pt-PT" dirty="0"/>
              <a:t>Analise </a:t>
            </a:r>
          </a:p>
          <a:p>
            <a:pPr>
              <a:buSzPct val="130000"/>
            </a:pPr>
            <a:r>
              <a:rPr lang="pt-PT" dirty="0"/>
              <a:t>Desenho</a:t>
            </a:r>
          </a:p>
          <a:p>
            <a:pPr>
              <a:buSzPct val="130000"/>
            </a:pPr>
            <a:r>
              <a:rPr lang="pt-PT" dirty="0"/>
              <a:t>Desenvolvimento</a:t>
            </a:r>
          </a:p>
          <a:p>
            <a:pPr>
              <a:buSzPct val="130000"/>
            </a:pPr>
            <a:r>
              <a:rPr lang="pt-PT" dirty="0"/>
              <a:t>Base de Dados</a:t>
            </a:r>
          </a:p>
          <a:p>
            <a:pPr>
              <a:buSzPct val="130000"/>
            </a:pPr>
            <a:r>
              <a:rPr lang="pt-PT" dirty="0"/>
              <a:t>Planeamento Futuro e Melhorias</a:t>
            </a:r>
          </a:p>
          <a:p>
            <a:pPr>
              <a:buSzPct val="130000"/>
            </a:pPr>
            <a:r>
              <a:rPr lang="pt-PT" dirty="0"/>
              <a:t>Conclusão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9967F87-6369-4F6F-8449-747CADE8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pPr rtl="0"/>
              <a:t>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845F38E3-6C36-B31C-3E4A-ADAA5DD2D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7100" y="1037583"/>
            <a:ext cx="5257799" cy="641350"/>
          </a:xfrm>
        </p:spPr>
        <p:txBody>
          <a:bodyPr/>
          <a:lstStyle/>
          <a:p>
            <a:pPr algn="ctr"/>
            <a:r>
              <a:rPr lang="pt-PT" dirty="0"/>
              <a:t>Design da Base de Dados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F668F74-74DE-E1C1-1A70-EB490C7D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20</a:t>
            </a:fld>
            <a:endParaRPr lang="pt-PT" noProof="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CBA3153-20EE-AF36-3CA3-CF85CBB8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Desenvolvimento</a:t>
            </a:r>
          </a:p>
        </p:txBody>
      </p:sp>
      <p:pic>
        <p:nvPicPr>
          <p:cNvPr id="9" name="Marcador de Posição de Conteúdo 8" descr="Uma imagem com texto, diagrama, número, captura de ecrã&#10;&#10;Descrição gerada automaticamente">
            <a:extLst>
              <a:ext uri="{FF2B5EF4-FFF2-40B4-BE49-F238E27FC236}">
                <a16:creationId xmlns:a16="http://schemas.microsoft.com/office/drawing/2014/main" id="{48D934A6-0FD1-AAC3-8AAE-3A95BB8E13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93271" y="1601510"/>
            <a:ext cx="9005455" cy="506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2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26D94FF-73BC-AC23-E969-47ADA0F46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634100" y="1060857"/>
            <a:ext cx="7058540" cy="641350"/>
          </a:xfrm>
        </p:spPr>
        <p:txBody>
          <a:bodyPr/>
          <a:lstStyle/>
          <a:p>
            <a:pPr algn="ctr"/>
            <a:r>
              <a:rPr lang="pt-PT" dirty="0" err="1"/>
              <a:t>Frontend</a:t>
            </a:r>
            <a:r>
              <a:rPr lang="pt-PT" dirty="0"/>
              <a:t> e Estrutura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B50D8B-C029-D124-4930-8E071AAF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21</a:t>
            </a:fld>
            <a:endParaRPr lang="pt-PT" noProof="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8BBB21F-BD80-031B-96F6-892D5972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Desenvolvimento</a:t>
            </a:r>
          </a:p>
        </p:txBody>
      </p:sp>
      <p:pic>
        <p:nvPicPr>
          <p:cNvPr id="8" name="Marcador de Posição de Conteúdo 7" descr="Uma imagem com texto, captura de ecrã, software, Ícone de computador&#10;&#10;Descrição gerada automaticamente">
            <a:extLst>
              <a:ext uri="{FF2B5EF4-FFF2-40B4-BE49-F238E27FC236}">
                <a16:creationId xmlns:a16="http://schemas.microsoft.com/office/drawing/2014/main" id="{3BB01620-6EC4-F72A-699C-73289A3D35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4542" y="2372264"/>
            <a:ext cx="5713379" cy="3257033"/>
          </a:xfrm>
          <a:prstGeom prst="rect">
            <a:avLst/>
          </a:prstGeom>
        </p:spPr>
      </p:pic>
      <p:pic>
        <p:nvPicPr>
          <p:cNvPr id="17" name="Marcador de Posição de Conteúdo 16" descr="Uma imagem com texto, eletrónica, computador, captura de ecrã&#10;&#10;Descrição gerada automaticamente">
            <a:extLst>
              <a:ext uri="{FF2B5EF4-FFF2-40B4-BE49-F238E27FC236}">
                <a16:creationId xmlns:a16="http://schemas.microsoft.com/office/drawing/2014/main" id="{015D723C-C1FD-EAF7-07DB-5339615DEF6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1260" y="2251494"/>
            <a:ext cx="5626198" cy="337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3F154913-948B-3636-609E-CDA0BA085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7100" y="1037588"/>
            <a:ext cx="5257799" cy="641350"/>
          </a:xfrm>
        </p:spPr>
        <p:txBody>
          <a:bodyPr/>
          <a:lstStyle/>
          <a:p>
            <a:pPr algn="ctr"/>
            <a:r>
              <a:rPr lang="pt-PT" dirty="0"/>
              <a:t>Autenticação de Utilizadores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19034B-3368-1E0D-0242-A60F400B4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136785"/>
            <a:ext cx="5257799" cy="4131743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Login</a:t>
            </a:r>
          </a:p>
          <a:p>
            <a:r>
              <a:rPr lang="pt-PT" dirty="0"/>
              <a:t>Nome de utilizador e palavra-passe</a:t>
            </a:r>
          </a:p>
          <a:p>
            <a:r>
              <a:rPr lang="pt-PT" dirty="0"/>
              <a:t>Manter sessão iniciada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8DE63D-39AC-D4AD-843D-B0A44BF9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22</a:t>
            </a:fld>
            <a:endParaRPr lang="pt-PT" noProof="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D32E1ED-B81A-AA78-6A99-75DE9F9E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Desenvolvimento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06C1D2B9-2C11-D45A-3E44-6585E1FF3869}"/>
              </a:ext>
            </a:extLst>
          </p:cNvPr>
          <p:cNvSpPr txBox="1">
            <a:spLocks/>
          </p:cNvSpPr>
          <p:nvPr/>
        </p:nvSpPr>
        <p:spPr>
          <a:xfrm>
            <a:off x="762001" y="2136785"/>
            <a:ext cx="5257799" cy="4131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/>
              <a:t>Registo</a:t>
            </a:r>
          </a:p>
          <a:p>
            <a:r>
              <a:rPr lang="pt-PT" dirty="0"/>
              <a:t>Nome de utilizador e email únicos</a:t>
            </a:r>
          </a:p>
          <a:p>
            <a:r>
              <a:rPr lang="pt-PT" dirty="0"/>
              <a:t>Palavra-passe encriptada</a:t>
            </a:r>
          </a:p>
          <a:p>
            <a:r>
              <a:rPr lang="pt-PT" dirty="0"/>
              <a:t>Notificação de boas vindas</a:t>
            </a:r>
          </a:p>
        </p:txBody>
      </p:sp>
    </p:spTree>
    <p:extLst>
      <p:ext uri="{BB962C8B-B14F-4D97-AF65-F5344CB8AC3E}">
        <p14:creationId xmlns:p14="http://schemas.microsoft.com/office/powerpoint/2010/main" val="62104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08BDA4D5-3350-E4AD-20A8-B06AB570C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Views</a:t>
            </a:r>
            <a:endParaRPr lang="pt-PT" dirty="0"/>
          </a:p>
          <a:p>
            <a:pPr lvl="1"/>
            <a:r>
              <a:rPr lang="pt-PT" sz="2000" dirty="0" err="1">
                <a:effectLst/>
                <a:ea typeface="Calibri" panose="020F0502020204030204" pitchFamily="34" charset="0"/>
              </a:rPr>
              <a:t>top_popular_books</a:t>
            </a:r>
            <a:r>
              <a:rPr lang="pt-PT" sz="2000" dirty="0">
                <a:effectLst/>
                <a:ea typeface="Calibri" panose="020F0502020204030204" pitchFamily="34" charset="0"/>
              </a:rPr>
              <a:t> e </a:t>
            </a:r>
            <a:r>
              <a:rPr lang="pt-PT" sz="2000" dirty="0" err="1">
                <a:effectLst/>
                <a:ea typeface="Calibri" panose="020F0502020204030204" pitchFamily="34" charset="0"/>
              </a:rPr>
              <a:t>top_popular_categories</a:t>
            </a:r>
            <a:endParaRPr lang="pt-PT" sz="2000" dirty="0">
              <a:effectLst/>
              <a:ea typeface="Calibri" panose="020F0502020204030204" pitchFamily="34" charset="0"/>
            </a:endParaRPr>
          </a:p>
          <a:p>
            <a:r>
              <a:rPr lang="pt-PT" dirty="0">
                <a:ea typeface="Calibri" panose="020F0502020204030204" pitchFamily="34" charset="0"/>
              </a:rPr>
              <a:t>Eventos</a:t>
            </a:r>
          </a:p>
          <a:p>
            <a:pPr lvl="1"/>
            <a:r>
              <a:rPr lang="pt-PT" sz="2000" dirty="0" err="1">
                <a:effectLst/>
                <a:ea typeface="Calibri" panose="020F0502020204030204" pitchFamily="34" charset="0"/>
              </a:rPr>
              <a:t>update_books_event</a:t>
            </a:r>
            <a:r>
              <a:rPr lang="pt-PT" sz="2000" dirty="0">
                <a:ea typeface="Calibri" panose="020F0502020204030204" pitchFamily="34" charset="0"/>
              </a:rPr>
              <a:t>, </a:t>
            </a:r>
            <a:r>
              <a:rPr lang="pt-PT" sz="2000" dirty="0" err="1">
                <a:effectLst/>
                <a:ea typeface="Calibri" panose="020F0502020204030204" pitchFamily="34" charset="0"/>
              </a:rPr>
              <a:t>delete_expired_requests</a:t>
            </a:r>
            <a:r>
              <a:rPr lang="pt-PT" sz="2000" dirty="0">
                <a:effectLst/>
                <a:ea typeface="Calibri" panose="020F0502020204030204" pitchFamily="34" charset="0"/>
              </a:rPr>
              <a:t>, </a:t>
            </a:r>
            <a:r>
              <a:rPr lang="pt-PT" sz="2000" dirty="0" err="1">
                <a:effectLst/>
                <a:ea typeface="Calibri" panose="020F0502020204030204" pitchFamily="34" charset="0"/>
              </a:rPr>
              <a:t>execute_check_expired_and_update_fines</a:t>
            </a:r>
            <a:endParaRPr lang="pt-PT" sz="2000" dirty="0">
              <a:ea typeface="Calibri" panose="020F0502020204030204" pitchFamily="34" charset="0"/>
            </a:endParaRPr>
          </a:p>
          <a:p>
            <a:pPr marL="388620" indent="-342900"/>
            <a:r>
              <a:rPr lang="pt-PT" dirty="0">
                <a:effectLst/>
                <a:ea typeface="Calibri" panose="020F0502020204030204" pitchFamily="34" charset="0"/>
              </a:rPr>
              <a:t>Funções</a:t>
            </a:r>
          </a:p>
          <a:p>
            <a:pPr marL="617220" lvl="1" indent="-342900"/>
            <a:r>
              <a:rPr lang="pt-PT" sz="2000" dirty="0" err="1">
                <a:effectLst/>
                <a:ea typeface="Calibri" panose="020F0502020204030204" pitchFamily="34" charset="0"/>
              </a:rPr>
              <a:t>AddBusinessDays</a:t>
            </a:r>
            <a:r>
              <a:rPr lang="pt-PT" sz="2000" dirty="0">
                <a:effectLst/>
                <a:ea typeface="Calibri" panose="020F0502020204030204" pitchFamily="34" charset="0"/>
              </a:rPr>
              <a:t> </a:t>
            </a:r>
            <a:endParaRPr lang="pt-PT" sz="2000" dirty="0">
              <a:ea typeface="Calibri" panose="020F0502020204030204" pitchFamily="34" charset="0"/>
            </a:endParaRPr>
          </a:p>
          <a:p>
            <a:pPr marL="388620" indent="-342900"/>
            <a:r>
              <a:rPr lang="pt-PT" dirty="0">
                <a:effectLst/>
                <a:ea typeface="Calibri" panose="020F0502020204030204" pitchFamily="34" charset="0"/>
              </a:rPr>
              <a:t>Procedimentos</a:t>
            </a:r>
          </a:p>
          <a:p>
            <a:pPr marL="617220" lvl="1" indent="-342900"/>
            <a:r>
              <a:rPr lang="pt-PT" sz="2000" dirty="0" err="1">
                <a:effectLst/>
                <a:ea typeface="Calibri" panose="020F0502020204030204" pitchFamily="34" charset="0"/>
              </a:rPr>
              <a:t>adicionar_autor</a:t>
            </a:r>
            <a:r>
              <a:rPr lang="pt-PT" sz="2000" dirty="0">
                <a:effectLst/>
                <a:ea typeface="Calibri" panose="020F0502020204030204" pitchFamily="34" charset="0"/>
              </a:rPr>
              <a:t>, </a:t>
            </a:r>
            <a:r>
              <a:rPr lang="pt-PT" sz="2000" dirty="0" err="1">
                <a:effectLst/>
                <a:ea typeface="Calibri" panose="020F0502020204030204" pitchFamily="34" charset="0"/>
              </a:rPr>
              <a:t>adicionar_livr</a:t>
            </a:r>
            <a:r>
              <a:rPr lang="pt-PT" sz="2000" dirty="0" err="1">
                <a:ea typeface="Calibri" panose="020F0502020204030204" pitchFamily="34" charset="0"/>
              </a:rPr>
              <a:t>o</a:t>
            </a:r>
            <a:r>
              <a:rPr lang="pt-PT" sz="2000" dirty="0">
                <a:ea typeface="Calibri" panose="020F0502020204030204" pitchFamily="34" charset="0"/>
              </a:rPr>
              <a:t>, etc…</a:t>
            </a:r>
          </a:p>
          <a:p>
            <a:pPr marL="617220" lvl="1" indent="-342900"/>
            <a:r>
              <a:rPr lang="pt-PT" sz="2000" dirty="0" err="1">
                <a:effectLst/>
                <a:ea typeface="Calibri" panose="020F0502020204030204" pitchFamily="34" charset="0"/>
              </a:rPr>
              <a:t>create_user_blocked_notification</a:t>
            </a:r>
            <a:r>
              <a:rPr lang="pt-PT" sz="2000" dirty="0">
                <a:effectLst/>
                <a:ea typeface="Calibri" panose="020F0502020204030204" pitchFamily="34" charset="0"/>
              </a:rPr>
              <a:t>, </a:t>
            </a:r>
            <a:r>
              <a:rPr lang="pt-PT" sz="2000" dirty="0" err="1">
                <a:effectLst/>
                <a:ea typeface="Calibri" panose="020F0502020204030204" pitchFamily="34" charset="0"/>
              </a:rPr>
              <a:t>block_user_today_fines</a:t>
            </a:r>
            <a:r>
              <a:rPr lang="pt-PT" sz="2000" dirty="0">
                <a:effectLst/>
                <a:ea typeface="Calibri" panose="020F0502020204030204" pitchFamily="34" charset="0"/>
              </a:rPr>
              <a:t>, etc…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E72CC04-3238-E8B8-F651-796327D1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 de Dados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9372E39-DD2E-4922-A752-C9A4C606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pPr rtl="0"/>
              <a:t>23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41582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01B37DE6-0E00-0DA0-7434-5B2366E1F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Responsividade: </a:t>
            </a:r>
            <a:r>
              <a:rPr lang="pt-PT" dirty="0"/>
              <a:t>Adaptação para dispositivos móveis e tablets com display </a:t>
            </a:r>
            <a:r>
              <a:rPr lang="pt-PT" dirty="0" err="1"/>
              <a:t>grid</a:t>
            </a:r>
            <a:r>
              <a:rPr lang="pt-PT" dirty="0"/>
              <a:t> e menu acessível por botão.</a:t>
            </a:r>
          </a:p>
          <a:p>
            <a:r>
              <a:rPr lang="pt-PT" b="1" dirty="0"/>
              <a:t>Sistema de Login: </a:t>
            </a:r>
            <a:r>
              <a:rPr lang="pt-PT" dirty="0"/>
              <a:t>Aprimoramento das credenciais e recuperação de senha.</a:t>
            </a:r>
          </a:p>
          <a:p>
            <a:r>
              <a:rPr lang="pt-PT" b="1" dirty="0"/>
              <a:t>Notificações por Email: </a:t>
            </a:r>
            <a:r>
              <a:rPr lang="pt-PT" dirty="0"/>
              <a:t>Envio de alertas e atualizações por email.</a:t>
            </a:r>
          </a:p>
          <a:p>
            <a:r>
              <a:rPr lang="pt-PT" b="1" dirty="0"/>
              <a:t>Sistema de </a:t>
            </a:r>
            <a:r>
              <a:rPr lang="pt-PT" b="1" dirty="0" err="1"/>
              <a:t>Reviews</a:t>
            </a:r>
            <a:r>
              <a:rPr lang="pt-PT" b="1" dirty="0"/>
              <a:t>: </a:t>
            </a:r>
            <a:r>
              <a:rPr lang="pt-PT" dirty="0"/>
              <a:t>Questionário de satisfação após devolução de livros.</a:t>
            </a:r>
          </a:p>
          <a:p>
            <a:r>
              <a:rPr lang="pt-PT" b="1" dirty="0" err="1"/>
              <a:t>Hub</a:t>
            </a:r>
            <a:r>
              <a:rPr lang="pt-PT" b="1" dirty="0"/>
              <a:t> de Notificações: </a:t>
            </a:r>
            <a:r>
              <a:rPr lang="pt-PT" dirty="0"/>
              <a:t>Filtros e novos tipos de alertas personalizáveis.</a:t>
            </a:r>
          </a:p>
          <a:p>
            <a:r>
              <a:rPr lang="pt-PT" b="1" dirty="0"/>
              <a:t>Mapa Interativo: </a:t>
            </a:r>
            <a:r>
              <a:rPr lang="pt-PT" dirty="0"/>
              <a:t>Localização fácil de livros com estantes e prateleiras codificadas.</a:t>
            </a:r>
          </a:p>
          <a:p>
            <a:r>
              <a:rPr lang="pt-PT" b="1" dirty="0"/>
              <a:t>Quadro de Avisos: </a:t>
            </a:r>
            <a:r>
              <a:rPr lang="pt-PT" dirty="0"/>
              <a:t>Divulgação de eventos e promoções com editor de texto avançado (</a:t>
            </a:r>
            <a:r>
              <a:rPr lang="pt-PT" dirty="0" err="1"/>
              <a:t>ex</a:t>
            </a:r>
            <a:r>
              <a:rPr lang="pt-PT" dirty="0"/>
              <a:t>: </a:t>
            </a:r>
            <a:r>
              <a:rPr lang="pt-PT" dirty="0" err="1"/>
              <a:t>Tiny</a:t>
            </a:r>
            <a:r>
              <a:rPr lang="pt-PT" dirty="0"/>
              <a:t>).</a:t>
            </a:r>
          </a:p>
          <a:p>
            <a:r>
              <a:rPr lang="pt-PT" b="1" dirty="0"/>
              <a:t>Tradução: </a:t>
            </a:r>
            <a:r>
              <a:rPr lang="pt-PT" dirty="0"/>
              <a:t>Integração com API de tradução (</a:t>
            </a:r>
            <a:r>
              <a:rPr lang="pt-PT" dirty="0" err="1"/>
              <a:t>ex</a:t>
            </a:r>
            <a:r>
              <a:rPr lang="pt-PT" dirty="0"/>
              <a:t>: </a:t>
            </a:r>
            <a:r>
              <a:rPr lang="pt-PT" dirty="0" err="1"/>
              <a:t>Deepl</a:t>
            </a:r>
            <a:r>
              <a:rPr lang="pt-PT" dirty="0"/>
              <a:t>) para acessibilidade multilíngue.</a:t>
            </a:r>
          </a:p>
          <a:p>
            <a:r>
              <a:rPr lang="pt-PT" b="1" dirty="0"/>
              <a:t>Estatísticas: </a:t>
            </a:r>
            <a:r>
              <a:rPr lang="pt-PT" dirty="0"/>
              <a:t>Gráficos e visualizações de dados com </a:t>
            </a:r>
            <a:r>
              <a:rPr lang="pt-PT" dirty="0" err="1"/>
              <a:t>GoogleCharts</a:t>
            </a:r>
            <a:r>
              <a:rPr lang="pt-PT" dirty="0"/>
              <a:t> ou </a:t>
            </a:r>
            <a:r>
              <a:rPr lang="pt-PT" dirty="0" err="1"/>
              <a:t>ChartJS</a:t>
            </a:r>
            <a:r>
              <a:rPr lang="pt-PT" dirty="0"/>
              <a:t>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982A5F1-3DED-E7AB-4861-50BB2698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Planeamento Futuro e Melhorias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CEE13C1-32E5-A589-1A1C-E432283B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pPr rtl="0"/>
              <a:t>24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85284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ctr"/>
          <a:lstStyle/>
          <a:p>
            <a:pPr algn="ctr"/>
            <a:r>
              <a:rPr lang="pt-PT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87030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12E96F39-3990-46FD-AF85-8CFF2A76A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pt-PT" b="1" i="0" dirty="0">
                <a:solidFill>
                  <a:srgbClr val="111111"/>
                </a:solidFill>
                <a:effectLst/>
                <a:latin typeface="-apple-system"/>
              </a:rPr>
              <a:t>Desafios e Oportunidades:</a:t>
            </a:r>
            <a:endParaRPr lang="pt-PT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111111"/>
                </a:solidFill>
                <a:effectLst/>
                <a:latin typeface="-apple-system"/>
              </a:rPr>
              <a:t>Criação do design e implementação na base de dados.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111111"/>
                </a:solidFill>
                <a:effectLst/>
                <a:latin typeface="-apple-system"/>
              </a:rPr>
              <a:t>Dificuldades com eventos, procedimentos armazenados e </a:t>
            </a:r>
            <a:r>
              <a:rPr lang="pt-PT" b="0" i="0" dirty="0" err="1">
                <a:solidFill>
                  <a:srgbClr val="111111"/>
                </a:solidFill>
                <a:effectLst/>
                <a:latin typeface="-apple-system"/>
              </a:rPr>
              <a:t>views</a:t>
            </a:r>
            <a:r>
              <a:rPr lang="pt-PT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111111"/>
                </a:solidFill>
                <a:effectLst/>
                <a:latin typeface="-apple-system"/>
              </a:rPr>
              <a:t>Funcionalidades planejadas executadas, mas algumas não implementadas devido a limitações de tempo e recursos.</a:t>
            </a:r>
          </a:p>
          <a:p>
            <a:pPr marL="0" indent="0" algn="l">
              <a:buNone/>
            </a:pPr>
            <a:r>
              <a:rPr lang="pt-PT" b="1" i="0" dirty="0">
                <a:solidFill>
                  <a:srgbClr val="111111"/>
                </a:solidFill>
                <a:effectLst/>
                <a:latin typeface="-apple-system"/>
              </a:rPr>
              <a:t>Conclusão:</a:t>
            </a:r>
            <a:endParaRPr lang="pt-PT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111111"/>
                </a:solidFill>
                <a:effectLst/>
                <a:latin typeface="-apple-system"/>
              </a:rPr>
              <a:t>Aprimoramento de habilidades técnicas e de design.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111111"/>
                </a:solidFill>
                <a:effectLst/>
                <a:latin typeface="-apple-system"/>
              </a:rPr>
              <a:t>Espaço para melhorias e futuras implementações.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111111"/>
                </a:solidFill>
                <a:effectLst/>
                <a:latin typeface="-apple-system"/>
              </a:rPr>
              <a:t>Resultado como testemunho de esforço e dedicação.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C95648F-DD6F-483C-A515-00987974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86F438F-7D9A-44FE-A533-BB184657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pPr rtl="0"/>
              <a:t>26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66301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5240867"/>
            <a:ext cx="12192000" cy="1617133"/>
          </a:xfrm>
        </p:spPr>
        <p:txBody>
          <a:bodyPr rtlCol="0">
            <a:normAutofit/>
          </a:bodyPr>
          <a:lstStyle/>
          <a:p>
            <a:r>
              <a:rPr lang="pt-PT" sz="2800" b="1" dirty="0"/>
              <a:t>Relatório de Projeto Aplicado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PT" sz="1800" dirty="0">
                <a:solidFill>
                  <a:srgbClr val="762123"/>
                </a:solidFill>
              </a:rPr>
              <a:t>Licenciatura em Engenharia Informática</a:t>
            </a:r>
            <a:endParaRPr lang="pt-PT" dirty="0"/>
          </a:p>
          <a:p>
            <a:pPr algn="ctr" rtl="0"/>
            <a:endParaRPr lang="pt-PT" sz="1600" dirty="0"/>
          </a:p>
          <a:p>
            <a:pPr marL="355600" algn="l" rtl="0">
              <a:tabLst>
                <a:tab pos="11574463" algn="r"/>
              </a:tabLst>
            </a:pPr>
            <a:r>
              <a:rPr lang="pt-PT" sz="1400" dirty="0"/>
              <a:t>Bruno Silva	Setembro de 2024</a:t>
            </a:r>
            <a:endParaRPr lang="pt-PT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F921B881-7D66-4376-A4DF-926F88619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193" y="1964267"/>
            <a:ext cx="10972013" cy="3268133"/>
          </a:xfrm>
        </p:spPr>
        <p:txBody>
          <a:bodyPr anchor="ctr"/>
          <a:lstStyle/>
          <a:p>
            <a:r>
              <a:rPr lang="pt-PT" sz="4800" dirty="0"/>
              <a:t>Plataforma Web </a:t>
            </a:r>
            <a:r>
              <a:rPr lang="pt-PT" sz="4800" dirty="0" err="1"/>
              <a:t>AMinhaBiblioteca</a:t>
            </a:r>
            <a:endParaRPr lang="pt-PT" dirty="0">
              <a:solidFill>
                <a:srgbClr val="BB9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22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541573"/>
            <a:ext cx="12192000" cy="2743200"/>
          </a:xfrm>
        </p:spPr>
        <p:txBody>
          <a:bodyPr rtlCol="0" anchor="ctr"/>
          <a:lstStyle/>
          <a:p>
            <a:pPr algn="ctr"/>
            <a:r>
              <a:rPr lang="pt-PT" dirty="0"/>
              <a:t>Enquadramento e objetivos</a:t>
            </a:r>
          </a:p>
        </p:txBody>
      </p:sp>
    </p:spTree>
    <p:extLst>
      <p:ext uri="{BB962C8B-B14F-4D97-AF65-F5344CB8AC3E}">
        <p14:creationId xmlns:p14="http://schemas.microsoft.com/office/powerpoint/2010/main" val="99668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11631"/>
            <a:ext cx="10974591" cy="720000"/>
          </a:xfrm>
        </p:spPr>
        <p:txBody>
          <a:bodyPr rtlCol="0"/>
          <a:lstStyle/>
          <a:p>
            <a:r>
              <a:rPr lang="pt-PT" dirty="0"/>
              <a:t>Enquadramento e objetivos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pt-PT" dirty="0"/>
              <a:t>Modernização das Bibliotecas:</a:t>
            </a:r>
          </a:p>
          <a:p>
            <a:pPr lvl="1"/>
            <a:r>
              <a:rPr lang="pt-PT" dirty="0"/>
              <a:t>Digitalização e Tecnologias: Melhoria na gestão de inventários e atendimento aos utilizadores.</a:t>
            </a:r>
          </a:p>
          <a:p>
            <a:pPr lvl="1"/>
            <a:r>
              <a:rPr lang="pt-PT" dirty="0"/>
              <a:t>Plataforma Web: Otimização da pesquisa, requisição e reserva de livros.</a:t>
            </a:r>
          </a:p>
          <a:p>
            <a:pPr lvl="1"/>
            <a:r>
              <a:rPr lang="pt-PT" dirty="0"/>
              <a:t>Ferramentas para Funcionários: Gestão de inventário e resposta a tickets de suporte.</a:t>
            </a:r>
          </a:p>
          <a:p>
            <a:r>
              <a:rPr lang="pt-PT" dirty="0"/>
              <a:t>Problemas e Soluções:</a:t>
            </a:r>
          </a:p>
          <a:p>
            <a:pPr lvl="1"/>
            <a:r>
              <a:rPr lang="pt-PT" dirty="0"/>
              <a:t>Sistemas Obsoletos: Substituição de processos manuais por uma solução integrada.</a:t>
            </a:r>
          </a:p>
          <a:p>
            <a:pPr lvl="1"/>
            <a:r>
              <a:rPr lang="pt-PT" dirty="0"/>
              <a:t>Segurança e Confidencialidade: Garantia de segurança dos dados e confidencialidade das informações.</a:t>
            </a:r>
          </a:p>
          <a:p>
            <a:r>
              <a:rPr lang="pt-PT" dirty="0"/>
              <a:t>Objetivo do Projeto:</a:t>
            </a:r>
          </a:p>
          <a:p>
            <a:pPr lvl="1"/>
            <a:r>
              <a:rPr lang="pt-PT" dirty="0"/>
              <a:t>Automatização de Processos: Pesquisa, requisição e reserva de livros, gestão de inventário e atendimento ao utilizador.</a:t>
            </a:r>
          </a:p>
          <a:p>
            <a:pPr lvl="1"/>
            <a:r>
              <a:rPr lang="pt-PT" dirty="0"/>
              <a:t>Experiência de Utilizador: Interface intuitiva e clara.</a:t>
            </a:r>
          </a:p>
          <a:p>
            <a:pPr lvl="1"/>
            <a:r>
              <a:rPr lang="pt-PT" dirty="0"/>
              <a:t>Perfis de Utilizadores: Funcionalidades específicas para clientes, funcionários e administradores.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4DB242-923D-46B2-8DB6-8E231D34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pPr rtl="0"/>
              <a:t>4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5685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541573"/>
            <a:ext cx="12192000" cy="2743200"/>
          </a:xfrm>
        </p:spPr>
        <p:txBody>
          <a:bodyPr rtlCol="0" anchor="ctr"/>
          <a:lstStyle/>
          <a:p>
            <a:pPr algn="ctr"/>
            <a:r>
              <a:rPr lang="pt-PT" dirty="0"/>
              <a:t>Analise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11631"/>
            <a:ext cx="10974591" cy="720000"/>
          </a:xfrm>
        </p:spPr>
        <p:txBody>
          <a:bodyPr rtlCol="0">
            <a:normAutofit/>
          </a:bodyPr>
          <a:lstStyle/>
          <a:p>
            <a:r>
              <a:rPr lang="pt-PT" dirty="0"/>
              <a:t>Analise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pt-PT" b="1" i="0" dirty="0">
                <a:solidFill>
                  <a:srgbClr val="111111"/>
                </a:solidFill>
                <a:effectLst/>
              </a:rPr>
              <a:t>Levantamento de requisitos</a:t>
            </a:r>
          </a:p>
          <a:p>
            <a:pPr marL="0" indent="0">
              <a:buNone/>
            </a:pPr>
            <a:r>
              <a:rPr lang="pt-PT" b="0" i="0" dirty="0">
                <a:solidFill>
                  <a:srgbClr val="111111"/>
                </a:solidFill>
                <a:effectLst/>
              </a:rPr>
              <a:t>Identificaram-se três tipos de utilizadores para a plataforma: clientes, funcionários e administradores, cada um com necessidades e permissões específicas. Além disso, foram definidos requisitos comuns, como autenticação segura, escolha de idiomas e disponibilidade contínua, garantindo uma interação segura e coerente para todos os utilizadores.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4DB242-923D-46B2-8DB6-8E231D34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pPr rtl="0"/>
              <a:t>6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49269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BE8E2DE0-9D9D-3140-8139-1F032C9349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PT" dirty="0"/>
              <a:t>Diagrama de Use Cases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BC39F73-C48E-3171-6357-9A4880227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PT" dirty="0"/>
              <a:t>Estrutura Física do Hardware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1EAB0C0-9AB1-C256-D6FE-602AA129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7</a:t>
            </a:fld>
            <a:endParaRPr lang="pt-PT" noProof="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2445867-194D-ECDB-593F-4532AE2F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Analise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F16D5911-40C3-012C-1189-895F94EDC2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672" y="1501755"/>
            <a:ext cx="2652184" cy="5344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Marcador de Posição de Conteúdo 8" descr="Uma imagem com texto, diagrama, captura de ecrã&#10;&#10;Descrição gerada automaticamente">
            <a:extLst>
              <a:ext uri="{FF2B5EF4-FFF2-40B4-BE49-F238E27FC236}">
                <a16:creationId xmlns:a16="http://schemas.microsoft.com/office/drawing/2014/main" id="{78D627BB-BD93-B914-C73D-521AAA2D8A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126954" y="1984375"/>
            <a:ext cx="3673729" cy="413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4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98205B32-1E1F-AED2-5C53-93CB892CE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7100" y="951617"/>
            <a:ext cx="5257799" cy="641350"/>
          </a:xfrm>
        </p:spPr>
        <p:txBody>
          <a:bodyPr/>
          <a:lstStyle/>
          <a:p>
            <a:pPr algn="ctr"/>
            <a:r>
              <a:rPr lang="pt-PT" dirty="0"/>
              <a:t>Modelo Relacional de dados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AFD837A-2A15-C281-37CC-CC4AEA29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8</a:t>
            </a:fld>
            <a:endParaRPr lang="pt-PT" noProof="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5A8D837-EF2F-1364-EC42-DEE5189D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Analise</a:t>
            </a:r>
          </a:p>
        </p:txBody>
      </p:sp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656CBD95-CEDA-61F4-8BDE-CE098BA87F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961" y="1812444"/>
            <a:ext cx="8938012" cy="4967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376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98205B32-1E1F-AED2-5C53-93CB892CE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7100" y="951617"/>
            <a:ext cx="5257799" cy="641350"/>
          </a:xfrm>
        </p:spPr>
        <p:txBody>
          <a:bodyPr/>
          <a:lstStyle/>
          <a:p>
            <a:pPr algn="ctr"/>
            <a:r>
              <a:rPr lang="pt-PT" dirty="0"/>
              <a:t>Modelo Relacional de dados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AFD837A-2A15-C281-37CC-CC4AEA29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9</a:t>
            </a:fld>
            <a:endParaRPr lang="pt-PT" noProof="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5A8D837-EF2F-1364-EC42-DEE5189D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Analise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FB4B0C14-3AA5-CF8D-89C3-8915450B62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07" y="1592967"/>
            <a:ext cx="5616586" cy="5005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8053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2-FPCT-Modelo Apresentacao Relatorio Estagio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1" id="{8A65876D-3FBC-49EB-819B-B814199212B8}" vid="{82C00950-31C4-4674-9428-57ECCEF1E01A}"/>
    </a:ext>
  </a:extLst>
</a:theme>
</file>

<file path=ppt/theme/theme2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07-LEI-Modelo Apresentacao Relatorio Projeto</Template>
  <TotalTime>628</TotalTime>
  <Words>946</Words>
  <Application>Microsoft Office PowerPoint</Application>
  <PresentationFormat>Ecrã Panorâmico</PresentationFormat>
  <Paragraphs>162</Paragraphs>
  <Slides>27</Slides>
  <Notes>16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27</vt:i4>
      </vt:variant>
    </vt:vector>
  </HeadingPairs>
  <TitlesOfParts>
    <vt:vector size="32" baseType="lpstr">
      <vt:lpstr>-apple-system</vt:lpstr>
      <vt:lpstr>Arial</vt:lpstr>
      <vt:lpstr>Calibri</vt:lpstr>
      <vt:lpstr>Times New Roman</vt:lpstr>
      <vt:lpstr>12-FPCT-Modelo Apresentacao Relatorio Estagio</vt:lpstr>
      <vt:lpstr>Plataforma Web AMinhaBiblioteca</vt:lpstr>
      <vt:lpstr>Agenda</vt:lpstr>
      <vt:lpstr>Enquadramento e objetivos</vt:lpstr>
      <vt:lpstr>Enquadramento e objetivos</vt:lpstr>
      <vt:lpstr>Analise</vt:lpstr>
      <vt:lpstr>Analise</vt:lpstr>
      <vt:lpstr>Analise</vt:lpstr>
      <vt:lpstr>Analise</vt:lpstr>
      <vt:lpstr>Analise</vt:lpstr>
      <vt:lpstr>Analise</vt:lpstr>
      <vt:lpstr>Desenho</vt:lpstr>
      <vt:lpstr>Desenho</vt:lpstr>
      <vt:lpstr>Desenho</vt:lpstr>
      <vt:lpstr>Desenho</vt:lpstr>
      <vt:lpstr>Desenho</vt:lpstr>
      <vt:lpstr>Desenvolvimento</vt:lpstr>
      <vt:lpstr>Desenvolvimento</vt:lpstr>
      <vt:lpstr>Desenvolvimento</vt:lpstr>
      <vt:lpstr>Apresentação do PowerPoint</vt:lpstr>
      <vt:lpstr>Desenvolvimento</vt:lpstr>
      <vt:lpstr>Desenvolvimento</vt:lpstr>
      <vt:lpstr>Desenvolvimento</vt:lpstr>
      <vt:lpstr>Base de Dados</vt:lpstr>
      <vt:lpstr>Planeamento Futuro e Melhorias</vt:lpstr>
      <vt:lpstr>Conclusão</vt:lpstr>
      <vt:lpstr>Conclusão</vt:lpstr>
      <vt:lpstr>Plataforma Web AMinhaBiblioteca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Manuel Teles Gama da Silva</dc:creator>
  <cp:lastModifiedBy>Bruno Manuel Teles Gama da Silva</cp:lastModifiedBy>
  <cp:revision>5</cp:revision>
  <dcterms:created xsi:type="dcterms:W3CDTF">2024-09-16T15:07:20Z</dcterms:created>
  <dcterms:modified xsi:type="dcterms:W3CDTF">2024-09-17T22:22:23Z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