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1"/>
  </p:notesMasterIdLst>
  <p:sldIdLst>
    <p:sldId id="256" r:id="rId2"/>
    <p:sldId id="257" r:id="rId3"/>
    <p:sldId id="301" r:id="rId4"/>
    <p:sldId id="298" r:id="rId5"/>
    <p:sldId id="299" r:id="rId6"/>
    <p:sldId id="300" r:id="rId7"/>
    <p:sldId id="294" r:id="rId8"/>
    <p:sldId id="285" r:id="rId9"/>
    <p:sldId id="286" r:id="rId10"/>
  </p:sldIdLst>
  <p:sldSz cx="12192000" cy="6858000"/>
  <p:notesSz cx="6858000" cy="9144000"/>
  <p:embeddedFontLst>
    <p:embeddedFont>
      <p:font typeface="Raleway" panose="020B0604020202020204" charset="0"/>
      <p:regular r:id="rId12"/>
      <p:bold r:id="rId13"/>
      <p:italic r:id="rId14"/>
      <p:boldItalic r:id="rId15"/>
    </p:embeddedFont>
    <p:embeddedFont>
      <p:font typeface="Raleway SemiBold" panose="020B0604020202020204" charset="0"/>
      <p:regular r:id="rId16"/>
      <p:bold r:id="rId17"/>
      <p:italic r:id="rId18"/>
      <p:boldItalic r:id="rId19"/>
    </p:embeddedFont>
    <p:embeddedFont>
      <p:font typeface="Montserrat" panose="020B0604020202020204" charset="0"/>
      <p:regular r:id="rId20"/>
      <p:bold r:id="rId21"/>
      <p:italic r:id="rId22"/>
      <p:boldItalic r:id="rId23"/>
    </p:embeddedFont>
    <p:embeddedFont>
      <p:font typeface="Verdana" panose="020B0604030504040204" pitchFamily="34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Avenir Next LT Pr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56" roundtripDataSignature="AMtx7mjzbA4xYDfjR7rJz4eCC0L2T14D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B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B940E-A3ED-F691-F5D7-AA84BD347A49}" v="9" dt="2025-04-07T09:53:57.505"/>
  </p1510:revLst>
</p1510:revInfo>
</file>

<file path=ppt/tableStyles.xml><?xml version="1.0" encoding="utf-8"?>
<a:tblStyleLst xmlns:a="http://schemas.openxmlformats.org/drawingml/2006/main" def="{16261C92-C0F6-4199-AA62-54D0194AA495}">
  <a:tblStyle styleId="{16261C92-C0F6-4199-AA62-54D0194AA49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D8351FE-057E-46DF-8924-1428FF0D31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7DDD652-B3F6-4D48-90AE-63996AE9CD50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955044B-C44C-4EA7-BF5E-FE439E477073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font" Target="fonts/font2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font" Target="fonts/font24.fntdata"/><Relationship Id="rId56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5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3" name="Google Shape;12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242911532c5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9" name="Google Shape;1289;g242911532c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242911532c5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9" name="Google Shape;1289;g242911532c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9236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242911532c5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9" name="Google Shape;1289;g242911532c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1238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242911532c5_1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9" name="Google Shape;1289;g242911532c5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1432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26875476093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5" name="Google Shape;1305;g2687547609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6949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26875476093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5" name="Google Shape;1305;g2687547609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8714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g26875476093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5" name="Google Shape;1305;g2687547609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562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461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59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57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1_Title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5" descr="A picture containing star, sitting, ligh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-2"/>
            <a:ext cx="12192000" cy="53923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" name="Google Shape;17;p25"/>
          <p:cNvCxnSpPr/>
          <p:nvPr/>
        </p:nvCxnSpPr>
        <p:spPr>
          <a:xfrm>
            <a:off x="628269" y="3222788"/>
            <a:ext cx="726645" cy="0"/>
          </a:xfrm>
          <a:prstGeom prst="straightConnector1">
            <a:avLst/>
          </a:prstGeom>
          <a:noFill/>
          <a:ln w="19050" cap="flat" cmpd="sng">
            <a:solidFill>
              <a:srgbClr val="D4642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25"/>
          <p:cNvSpPr txBox="1">
            <a:spLocks noGrp="1"/>
          </p:cNvSpPr>
          <p:nvPr>
            <p:ph type="body" idx="1"/>
          </p:nvPr>
        </p:nvSpPr>
        <p:spPr>
          <a:xfrm>
            <a:off x="511224" y="3421295"/>
            <a:ext cx="6330950" cy="256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body" idx="2"/>
          </p:nvPr>
        </p:nvSpPr>
        <p:spPr>
          <a:xfrm>
            <a:off x="513125" y="3799417"/>
            <a:ext cx="4552950" cy="19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body" idx="3"/>
          </p:nvPr>
        </p:nvSpPr>
        <p:spPr>
          <a:xfrm>
            <a:off x="513125" y="4010753"/>
            <a:ext cx="4481513" cy="195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title"/>
          </p:nvPr>
        </p:nvSpPr>
        <p:spPr>
          <a:xfrm>
            <a:off x="513125" y="1674812"/>
            <a:ext cx="3859179" cy="14482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2" name="Google Shape;22;p25"/>
          <p:cNvGrpSpPr/>
          <p:nvPr/>
        </p:nvGrpSpPr>
        <p:grpSpPr>
          <a:xfrm>
            <a:off x="624554" y="0"/>
            <a:ext cx="589476" cy="609158"/>
            <a:chOff x="312923" y="-866842"/>
            <a:chExt cx="5338213" cy="5516451"/>
          </a:xfrm>
        </p:grpSpPr>
        <p:sp>
          <p:nvSpPr>
            <p:cNvPr id="23" name="Google Shape;23;p25"/>
            <p:cNvSpPr/>
            <p:nvPr/>
          </p:nvSpPr>
          <p:spPr>
            <a:xfrm>
              <a:off x="312923" y="-866841"/>
              <a:ext cx="516205" cy="4426469"/>
            </a:xfrm>
            <a:prstGeom prst="rect">
              <a:avLst/>
            </a:prstGeom>
            <a:solidFill>
              <a:srgbClr val="1828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5"/>
            <p:cNvSpPr/>
            <p:nvPr/>
          </p:nvSpPr>
          <p:spPr>
            <a:xfrm>
              <a:off x="915674" y="-866841"/>
              <a:ext cx="516205" cy="5516450"/>
            </a:xfrm>
            <a:prstGeom prst="rect">
              <a:avLst/>
            </a:prstGeom>
            <a:solidFill>
              <a:srgbClr val="134B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5"/>
            <p:cNvSpPr/>
            <p:nvPr/>
          </p:nvSpPr>
          <p:spPr>
            <a:xfrm>
              <a:off x="1518425" y="-866841"/>
              <a:ext cx="516205" cy="3608589"/>
            </a:xfrm>
            <a:prstGeom prst="rect">
              <a:avLst/>
            </a:prstGeom>
            <a:solidFill>
              <a:srgbClr val="037C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5"/>
            <p:cNvSpPr/>
            <p:nvPr/>
          </p:nvSpPr>
          <p:spPr>
            <a:xfrm>
              <a:off x="2723927" y="-866841"/>
              <a:ext cx="516205" cy="3608589"/>
            </a:xfrm>
            <a:prstGeom prst="rect">
              <a:avLst/>
            </a:prstGeom>
            <a:solidFill>
              <a:srgbClr val="B620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5"/>
            <p:cNvSpPr/>
            <p:nvPr/>
          </p:nvSpPr>
          <p:spPr>
            <a:xfrm>
              <a:off x="2121176" y="-866841"/>
              <a:ext cx="516205" cy="4260682"/>
            </a:xfrm>
            <a:prstGeom prst="rect">
              <a:avLst/>
            </a:prstGeom>
            <a:solidFill>
              <a:srgbClr val="85288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5"/>
            <p:cNvSpPr/>
            <p:nvPr/>
          </p:nvSpPr>
          <p:spPr>
            <a:xfrm>
              <a:off x="3929429" y="-866842"/>
              <a:ext cx="516205" cy="4426469"/>
            </a:xfrm>
            <a:prstGeom prst="rect">
              <a:avLst/>
            </a:prstGeom>
            <a:solidFill>
              <a:srgbClr val="FEC1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5"/>
            <p:cNvSpPr/>
            <p:nvPr/>
          </p:nvSpPr>
          <p:spPr>
            <a:xfrm>
              <a:off x="3326678" y="-866841"/>
              <a:ext cx="516205" cy="5516450"/>
            </a:xfrm>
            <a:prstGeom prst="rect">
              <a:avLst/>
            </a:prstGeom>
            <a:solidFill>
              <a:srgbClr val="D465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5"/>
            <p:cNvSpPr/>
            <p:nvPr/>
          </p:nvSpPr>
          <p:spPr>
            <a:xfrm>
              <a:off x="5134931" y="-866841"/>
              <a:ext cx="516205" cy="3608589"/>
            </a:xfrm>
            <a:prstGeom prst="rect">
              <a:avLst/>
            </a:prstGeom>
            <a:solidFill>
              <a:srgbClr val="BDBD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5"/>
            <p:cNvSpPr/>
            <p:nvPr/>
          </p:nvSpPr>
          <p:spPr>
            <a:xfrm>
              <a:off x="4532180" y="-866840"/>
              <a:ext cx="516205" cy="3108578"/>
            </a:xfrm>
            <a:prstGeom prst="rect">
              <a:avLst/>
            </a:prstGeom>
            <a:solidFill>
              <a:srgbClr val="6D9B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25"/>
          <p:cNvGrpSpPr/>
          <p:nvPr/>
        </p:nvGrpSpPr>
        <p:grpSpPr>
          <a:xfrm>
            <a:off x="624554" y="6333300"/>
            <a:ext cx="4630545" cy="213855"/>
            <a:chOff x="624554" y="6333300"/>
            <a:chExt cx="4630545" cy="213855"/>
          </a:xfrm>
        </p:grpSpPr>
        <p:pic>
          <p:nvPicPr>
            <p:cNvPr id="33" name="Google Shape;33;p2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24554" y="6333300"/>
              <a:ext cx="691484" cy="1501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" name="Google Shape;34;p25"/>
            <p:cNvSpPr txBox="1"/>
            <p:nvPr/>
          </p:nvSpPr>
          <p:spPr>
            <a:xfrm>
              <a:off x="1445099" y="6347100"/>
              <a:ext cx="3810000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en-US" sz="700" b="0" i="0" u="none" strike="noStrike" cap="none">
                  <a:solidFill>
                    <a:srgbClr val="002554"/>
                  </a:solidFill>
                  <a:latin typeface="Arial"/>
                  <a:ea typeface="Arial"/>
                  <a:cs typeface="Arial"/>
                  <a:sym typeface="Arial"/>
                </a:rPr>
                <a:t>© Belden  |  belden.com</a:t>
              </a:r>
              <a:endParaRPr sz="700" b="0" i="0" u="none" strike="noStrike" cap="none">
                <a:solidFill>
                  <a:srgbClr val="00255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02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1_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 txBox="1">
            <a:spLocks noGrp="1"/>
          </p:cNvSpPr>
          <p:nvPr>
            <p:ph type="sldNum" idx="12"/>
          </p:nvPr>
        </p:nvSpPr>
        <p:spPr>
          <a:xfrm>
            <a:off x="10943693" y="6284031"/>
            <a:ext cx="723900" cy="2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4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49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49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49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49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49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49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49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49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" name="Google Shape;37;p45"/>
          <p:cNvGrpSpPr/>
          <p:nvPr/>
        </p:nvGrpSpPr>
        <p:grpSpPr>
          <a:xfrm>
            <a:off x="10979195" y="0"/>
            <a:ext cx="589476" cy="609158"/>
            <a:chOff x="312923" y="-866842"/>
            <a:chExt cx="5338213" cy="5516451"/>
          </a:xfrm>
        </p:grpSpPr>
        <p:sp>
          <p:nvSpPr>
            <p:cNvPr id="38" name="Google Shape;38;p45"/>
            <p:cNvSpPr/>
            <p:nvPr/>
          </p:nvSpPr>
          <p:spPr>
            <a:xfrm>
              <a:off x="312923" y="-866841"/>
              <a:ext cx="516205" cy="4426469"/>
            </a:xfrm>
            <a:prstGeom prst="rect">
              <a:avLst/>
            </a:prstGeom>
            <a:solidFill>
              <a:srgbClr val="18285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45"/>
            <p:cNvSpPr/>
            <p:nvPr/>
          </p:nvSpPr>
          <p:spPr>
            <a:xfrm>
              <a:off x="915674" y="-866841"/>
              <a:ext cx="516205" cy="5516450"/>
            </a:xfrm>
            <a:prstGeom prst="rect">
              <a:avLst/>
            </a:prstGeom>
            <a:solidFill>
              <a:srgbClr val="134B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45"/>
            <p:cNvSpPr/>
            <p:nvPr/>
          </p:nvSpPr>
          <p:spPr>
            <a:xfrm>
              <a:off x="1518425" y="-866841"/>
              <a:ext cx="516205" cy="3608589"/>
            </a:xfrm>
            <a:prstGeom prst="rect">
              <a:avLst/>
            </a:prstGeom>
            <a:solidFill>
              <a:srgbClr val="037CB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5"/>
            <p:cNvSpPr/>
            <p:nvPr/>
          </p:nvSpPr>
          <p:spPr>
            <a:xfrm>
              <a:off x="2723927" y="-866841"/>
              <a:ext cx="516205" cy="3608589"/>
            </a:xfrm>
            <a:prstGeom prst="rect">
              <a:avLst/>
            </a:prstGeom>
            <a:solidFill>
              <a:srgbClr val="B6202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5"/>
            <p:cNvSpPr/>
            <p:nvPr/>
          </p:nvSpPr>
          <p:spPr>
            <a:xfrm>
              <a:off x="2121176" y="-866841"/>
              <a:ext cx="516205" cy="4260682"/>
            </a:xfrm>
            <a:prstGeom prst="rect">
              <a:avLst/>
            </a:prstGeom>
            <a:solidFill>
              <a:srgbClr val="85288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5"/>
            <p:cNvSpPr/>
            <p:nvPr/>
          </p:nvSpPr>
          <p:spPr>
            <a:xfrm>
              <a:off x="3929429" y="-866842"/>
              <a:ext cx="516205" cy="4426469"/>
            </a:xfrm>
            <a:prstGeom prst="rect">
              <a:avLst/>
            </a:prstGeom>
            <a:solidFill>
              <a:srgbClr val="FEC1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5"/>
            <p:cNvSpPr/>
            <p:nvPr/>
          </p:nvSpPr>
          <p:spPr>
            <a:xfrm>
              <a:off x="3326678" y="-866841"/>
              <a:ext cx="516205" cy="5516450"/>
            </a:xfrm>
            <a:prstGeom prst="rect">
              <a:avLst/>
            </a:prstGeom>
            <a:solidFill>
              <a:srgbClr val="D4652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5"/>
            <p:cNvSpPr/>
            <p:nvPr/>
          </p:nvSpPr>
          <p:spPr>
            <a:xfrm>
              <a:off x="5134931" y="-866841"/>
              <a:ext cx="516205" cy="3608589"/>
            </a:xfrm>
            <a:prstGeom prst="rect">
              <a:avLst/>
            </a:prstGeom>
            <a:solidFill>
              <a:srgbClr val="BDBD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5"/>
            <p:cNvSpPr/>
            <p:nvPr/>
          </p:nvSpPr>
          <p:spPr>
            <a:xfrm>
              <a:off x="4532180" y="-866840"/>
              <a:ext cx="516205" cy="3108578"/>
            </a:xfrm>
            <a:prstGeom prst="rect">
              <a:avLst/>
            </a:prstGeom>
            <a:solidFill>
              <a:srgbClr val="6D9B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0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33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4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1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8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5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5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6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"/>
          <p:cNvSpPr txBox="1">
            <a:spLocks noGrp="1"/>
          </p:cNvSpPr>
          <p:nvPr>
            <p:ph type="body" idx="1"/>
          </p:nvPr>
        </p:nvSpPr>
        <p:spPr>
          <a:xfrm>
            <a:off x="595425" y="3873625"/>
            <a:ext cx="24381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400" dirty="0"/>
              <a:t>Presented on </a:t>
            </a:r>
            <a:endParaRPr sz="14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dirty="0" smtClean="0"/>
              <a:t>10-April-2025</a:t>
            </a:r>
            <a:endParaRPr sz="1400" dirty="0"/>
          </a:p>
        </p:txBody>
      </p:sp>
      <p:sp>
        <p:nvSpPr>
          <p:cNvPr id="1286" name="Google Shape;1286;p1"/>
          <p:cNvSpPr txBox="1">
            <a:spLocks noGrp="1"/>
          </p:cNvSpPr>
          <p:nvPr>
            <p:ph type="title"/>
          </p:nvPr>
        </p:nvSpPr>
        <p:spPr>
          <a:xfrm>
            <a:off x="458249" y="1674800"/>
            <a:ext cx="7383423" cy="10047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Arial"/>
              <a:buNone/>
            </a:pPr>
            <a:r>
              <a:rPr lang="en-US" sz="3600" dirty="0"/>
              <a:t>BHNI Monthly Review</a:t>
            </a:r>
            <a:r>
              <a:rPr lang="en-US" dirty="0"/>
              <a:t>  </a:t>
            </a:r>
            <a:endParaRPr dirty="0"/>
          </a:p>
          <a:p>
            <a:r>
              <a:rPr lang="en-US" sz="2000" dirty="0" smtClean="0"/>
              <a:t>April </a:t>
            </a:r>
            <a:r>
              <a:rPr lang="en-US" sz="2000" dirty="0"/>
              <a:t>2025</a:t>
            </a:r>
            <a:r>
              <a:rPr lang="en-US" dirty="0"/>
              <a:t/>
            </a:r>
            <a:br>
              <a:rPr lang="en-US" dirty="0"/>
            </a:b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g242911532c5_1_12"/>
          <p:cNvSpPr txBox="1"/>
          <p:nvPr/>
        </p:nvSpPr>
        <p:spPr>
          <a:xfrm>
            <a:off x="3650" y="116082"/>
            <a:ext cx="113373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US"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Agenda</a:t>
            </a:r>
            <a:endParaRPr sz="3000" b="1" i="0" u="none" strike="noStrike" cap="none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92" name="Google Shape;1292;g242911532c5_1_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93" name="Google Shape;1293;g242911532c5_1_12"/>
          <p:cNvSpPr txBox="1"/>
          <p:nvPr/>
        </p:nvSpPr>
        <p:spPr>
          <a:xfrm>
            <a:off x="626621" y="2269230"/>
            <a:ext cx="10935000" cy="230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spAutoFit/>
          </a:bodyPr>
          <a:lstStyle/>
          <a:p>
            <a:pPr marL="457200" lvl="0" indent="-330200">
              <a:lnSpc>
                <a:spcPct val="150000"/>
              </a:lnSpc>
              <a:buClr>
                <a:schemeClr val="dk2"/>
              </a:buClr>
              <a:buSzPts val="1600"/>
              <a:buFont typeface="Raleway SemiBold"/>
              <a:buChar char="●"/>
            </a:pPr>
            <a:r>
              <a:rPr lang="en-US" sz="2400">
                <a:solidFill>
                  <a:schemeClr val="dk2"/>
                </a:solidFill>
                <a:latin typeface="Verdana"/>
                <a:ea typeface="Verdana"/>
                <a:cs typeface="Raleway SemiBold"/>
                <a:sym typeface="Raleway SemiBold"/>
              </a:rPr>
              <a:t>BHNI Automation Process</a:t>
            </a:r>
            <a:endParaRPr lang="en-US" sz="2400">
              <a:solidFill>
                <a:schemeClr val="dk2"/>
              </a:solidFill>
              <a:latin typeface="Verdana" panose="020B0604030504040204" pitchFamily="34" charset="0"/>
              <a:ea typeface="Verdana" panose="020B0604030504040204" pitchFamily="34" charset="0"/>
              <a:cs typeface="Raleway SemiBold"/>
            </a:endParaRPr>
          </a:p>
          <a:p>
            <a:pPr marL="457200" lvl="0" indent="-330200">
              <a:lnSpc>
                <a:spcPct val="150000"/>
              </a:lnSpc>
              <a:buClr>
                <a:schemeClr val="dk2"/>
              </a:buClr>
              <a:buSzPts val="1600"/>
              <a:buFont typeface="Raleway SemiBold"/>
              <a:buChar char="●"/>
            </a:pPr>
            <a:r>
              <a:rPr lang="en-US" sz="2400">
                <a:solidFill>
                  <a:schemeClr val="dk2"/>
                </a:solidFill>
                <a:latin typeface="Verdana"/>
                <a:ea typeface="Verdana"/>
                <a:cs typeface="Raleway SemiBold"/>
                <a:sym typeface="Raleway SemiBold"/>
              </a:rPr>
              <a:t>BHNI Process Flow</a:t>
            </a:r>
          </a:p>
          <a:p>
            <a:pPr marL="457200" lvl="0" indent="-330200">
              <a:lnSpc>
                <a:spcPct val="150000"/>
              </a:lnSpc>
              <a:buClr>
                <a:schemeClr val="dk2"/>
              </a:buClr>
              <a:buSzPts val="1600"/>
              <a:buFont typeface="Raleway SemiBold"/>
              <a:buChar char="●"/>
            </a:pPr>
            <a:r>
              <a:rPr lang="en-US" sz="2400">
                <a:solidFill>
                  <a:schemeClr val="dk2"/>
                </a:solidFill>
                <a:latin typeface="Verdana"/>
                <a:ea typeface="Verdana"/>
                <a:cs typeface="Raleway SemiBold"/>
                <a:sym typeface="Raleway SemiBold"/>
              </a:rPr>
              <a:t>BHNI Automation Demo</a:t>
            </a:r>
            <a:endParaRPr lang="en-US" sz="2400">
              <a:solidFill>
                <a:schemeClr val="dk2"/>
              </a:solidFill>
              <a:latin typeface="Verdana"/>
              <a:ea typeface="Verdana"/>
              <a:cs typeface="Raleway SemiBold"/>
            </a:endParaRPr>
          </a:p>
          <a:p>
            <a:pPr marL="457200" indent="-330200">
              <a:lnSpc>
                <a:spcPct val="150000"/>
              </a:lnSpc>
              <a:buClr>
                <a:schemeClr val="dk2"/>
              </a:buClr>
              <a:buSzPts val="1600"/>
              <a:buFont typeface="Raleway SemiBold"/>
              <a:buChar char="●"/>
            </a:pPr>
            <a:r>
              <a:rPr lang="en-US" sz="2400">
                <a:solidFill>
                  <a:schemeClr val="dk2"/>
                </a:solidFill>
                <a:latin typeface="Verdana"/>
                <a:ea typeface="Verdana"/>
                <a:cs typeface="Raleway SemiBold"/>
                <a:sym typeface="Raleway SemiBold"/>
              </a:rPr>
              <a:t>Q &amp; A</a:t>
            </a:r>
            <a:endParaRPr lang="en-US" sz="2400" dirty="0">
              <a:solidFill>
                <a:schemeClr val="dk2"/>
              </a:solidFill>
              <a:latin typeface="Verdana"/>
              <a:ea typeface="Verdana"/>
              <a:cs typeface="Raleway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Google Shape;1309;g26875476093_0_2"/>
          <p:cNvSpPr txBox="1"/>
          <p:nvPr/>
        </p:nvSpPr>
        <p:spPr>
          <a:xfrm>
            <a:off x="124996" y="152400"/>
            <a:ext cx="6677585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>
              <a:buSzPts val="2900"/>
            </a:pPr>
            <a:r>
              <a:rPr lang="en-US" sz="2400" b="1" i="0" u="none" strike="noStrike" cap="none" dirty="0">
                <a:solidFill>
                  <a:srgbClr val="043364"/>
                </a:solidFill>
                <a:latin typeface="Montserrat"/>
                <a:ea typeface="Montserrat"/>
                <a:cs typeface="Montserrat"/>
                <a:sym typeface="Montserrat"/>
              </a:rPr>
              <a:t>BHNI </a:t>
            </a:r>
            <a:r>
              <a:rPr lang="en-US" sz="2400" b="1" dirty="0" smtClean="0">
                <a:solidFill>
                  <a:srgbClr val="043364"/>
                </a:solidFill>
                <a:latin typeface="Montserrat"/>
                <a:ea typeface="Montserrat"/>
                <a:cs typeface="Montserrat"/>
                <a:sym typeface="Montserrat"/>
              </a:rPr>
              <a:t>Automation Process</a:t>
            </a:r>
            <a:endParaRPr lang="en-US" sz="2400" b="1" i="0" u="none" strike="noStrike" cap="none" dirty="0">
              <a:solidFill>
                <a:srgbClr val="043364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4" name="Google Shape;1310;g26875476093_0_2"/>
          <p:cNvSpPr txBox="1">
            <a:spLocks/>
          </p:cNvSpPr>
          <p:nvPr/>
        </p:nvSpPr>
        <p:spPr>
          <a:xfrm>
            <a:off x="10957443" y="6360631"/>
            <a:ext cx="723900" cy="294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49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49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49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49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49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49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49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49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49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Google Shape;1504;g2d27d48e399_10_0">
            <a:extLst>
              <a:ext uri="{FF2B5EF4-FFF2-40B4-BE49-F238E27FC236}">
                <a16:creationId xmlns:a16="http://schemas.microsoft.com/office/drawing/2014/main" id="{1226D285-09E1-5006-0B10-032A478CD9E8}"/>
              </a:ext>
            </a:extLst>
          </p:cNvPr>
          <p:cNvSpPr txBox="1"/>
          <p:nvPr/>
        </p:nvSpPr>
        <p:spPr>
          <a:xfrm>
            <a:off x="0" y="2436277"/>
            <a:ext cx="12192000" cy="16466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92100" indent="-285750">
              <a:lnSpc>
                <a:spcPct val="115000"/>
              </a:lnSpc>
              <a:buSzPts val="1100"/>
              <a:buFont typeface="Wingdings"/>
              <a:buChar char="q"/>
              <a:defRPr sz="2000" b="1" u="sng">
                <a:latin typeface="Verdana"/>
                <a:ea typeface="Verdana"/>
              </a:defRPr>
            </a:lvl1pPr>
            <a:lvl2pPr marL="742950" indent="-285750">
              <a:buFont typeface="Wingdings,Sans-Serif"/>
              <a:buChar char="Ø"/>
              <a:defRPr sz="2000">
                <a:latin typeface="Verdana"/>
                <a:ea typeface="Verdana"/>
              </a:defRPr>
            </a:lvl2pPr>
          </a:lstStyle>
          <a:p>
            <a:r>
              <a:rPr lang="en-US" dirty="0" smtClean="0">
                <a:sym typeface="Raleway"/>
              </a:rPr>
              <a:t>Input</a:t>
            </a:r>
            <a:endParaRPr lang="en-US" dirty="0"/>
          </a:p>
          <a:p>
            <a:pPr lvl="3"/>
            <a:endParaRPr lang="en-US" dirty="0">
              <a:sym typeface="Raleway"/>
            </a:endParaRPr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Transfer the PCAP and TEXT files to OpEdge-8D device.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Fetch the running container and place the files inside the </a:t>
            </a:r>
            <a:r>
              <a:rPr lang="en-US" dirty="0" err="1" smtClean="0"/>
              <a:t>docker</a:t>
            </a:r>
            <a:r>
              <a:rPr lang="en-US" dirty="0" smtClean="0"/>
              <a:t> container.</a:t>
            </a:r>
            <a:endParaRPr lang="en-US" dirty="0"/>
          </a:p>
        </p:txBody>
      </p:sp>
      <p:sp>
        <p:nvSpPr>
          <p:cNvPr id="6" name="Google Shape;1504;g2d27d48e399_10_0">
            <a:extLst>
              <a:ext uri="{FF2B5EF4-FFF2-40B4-BE49-F238E27FC236}">
                <a16:creationId xmlns:a16="http://schemas.microsoft.com/office/drawing/2014/main" id="{1226D285-09E1-5006-0B10-032A478CD9E8}"/>
              </a:ext>
            </a:extLst>
          </p:cNvPr>
          <p:cNvSpPr txBox="1"/>
          <p:nvPr/>
        </p:nvSpPr>
        <p:spPr>
          <a:xfrm>
            <a:off x="-51985" y="4082882"/>
            <a:ext cx="12192000" cy="16773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92100" indent="-285750">
              <a:lnSpc>
                <a:spcPct val="115000"/>
              </a:lnSpc>
              <a:buSzPts val="1100"/>
              <a:buFont typeface="Wingdings"/>
              <a:buChar char="q"/>
              <a:defRPr sz="2000" b="1" u="sng">
                <a:latin typeface="Verdana"/>
                <a:ea typeface="Verdana"/>
              </a:defRPr>
            </a:lvl1pPr>
            <a:lvl2pPr marL="742950" indent="-285750">
              <a:buFont typeface="Wingdings,Sans-Serif"/>
              <a:buChar char="Ø"/>
              <a:defRPr sz="2000">
                <a:latin typeface="Verdana"/>
                <a:ea typeface="Verdana"/>
              </a:defRPr>
            </a:lvl2pPr>
          </a:lstStyle>
          <a:p>
            <a:r>
              <a:rPr lang="en-US" dirty="0">
                <a:sym typeface="Raleway"/>
              </a:rPr>
              <a:t>S</a:t>
            </a:r>
            <a:r>
              <a:rPr lang="en-US" dirty="0" smtClean="0">
                <a:sym typeface="Raleway"/>
              </a:rPr>
              <a:t>imulation Process</a:t>
            </a:r>
            <a:endParaRPr lang="en-US" dirty="0">
              <a:sym typeface="Raleway"/>
            </a:endParaRPr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Update epoch time of the text file.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Publish the text file to “Input Master Data” producer topic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Check for incoming messages in consumer topic “Protocol Anomaly”.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874835"/>
            <a:ext cx="1022554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92100" indent="-285750">
              <a:lnSpc>
                <a:spcPct val="115000"/>
              </a:lnSpc>
              <a:buSzPts val="1100"/>
              <a:buFont typeface="Wingdings"/>
              <a:buChar char="q"/>
            </a:pPr>
            <a:r>
              <a:rPr lang="en-US" sz="2000" b="1" u="sng" dirty="0">
                <a:latin typeface="Verdana"/>
                <a:ea typeface="Verdana"/>
                <a:sym typeface="Raleway"/>
              </a:rPr>
              <a:t>Tech Stack</a:t>
            </a:r>
          </a:p>
          <a:p>
            <a:pPr marL="292100" indent="-285750">
              <a:lnSpc>
                <a:spcPct val="115000"/>
              </a:lnSpc>
              <a:buSzPts val="1100"/>
              <a:buFont typeface="Wingdings"/>
              <a:buChar char="q"/>
            </a:pPr>
            <a:endParaRPr lang="en-US" sz="2000" b="1" u="sng" dirty="0">
              <a:latin typeface="Verdana"/>
              <a:ea typeface="Verdana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Verdana"/>
                <a:ea typeface="Verdana"/>
              </a:rPr>
              <a:t>Robot</a:t>
            </a:r>
            <a:r>
              <a:rPr lang="en-US" sz="2000" dirty="0">
                <a:latin typeface="Verdana"/>
                <a:ea typeface="Verdana"/>
              </a:rPr>
              <a:t>, Python, MySQL DB, Docker, Kafka.</a:t>
            </a:r>
          </a:p>
        </p:txBody>
      </p:sp>
    </p:spTree>
    <p:extLst>
      <p:ext uri="{BB962C8B-B14F-4D97-AF65-F5344CB8AC3E}">
        <p14:creationId xmlns:p14="http://schemas.microsoft.com/office/powerpoint/2010/main" val="244917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42911532c5_1_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" name="Google Shape;1309;g26875476093_0_2"/>
          <p:cNvSpPr txBox="1"/>
          <p:nvPr/>
        </p:nvSpPr>
        <p:spPr>
          <a:xfrm>
            <a:off x="124996" y="152400"/>
            <a:ext cx="6677585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>
              <a:buSzPts val="2900"/>
            </a:pPr>
            <a:r>
              <a:rPr lang="en-US" sz="2400" b="1" i="0" u="none" strike="noStrike" cap="none" dirty="0">
                <a:solidFill>
                  <a:srgbClr val="043364"/>
                </a:solidFill>
                <a:latin typeface="Montserrat"/>
                <a:ea typeface="Montserrat"/>
                <a:cs typeface="Montserrat"/>
                <a:sym typeface="Montserrat"/>
              </a:rPr>
              <a:t>BHNI </a:t>
            </a:r>
            <a:r>
              <a:rPr lang="en-US" sz="2400" b="1" dirty="0" smtClean="0">
                <a:solidFill>
                  <a:srgbClr val="043364"/>
                </a:solidFill>
                <a:latin typeface="Montserrat"/>
                <a:ea typeface="Montserrat"/>
                <a:cs typeface="Montserrat"/>
                <a:sym typeface="Montserrat"/>
              </a:rPr>
              <a:t>Automation Process</a:t>
            </a:r>
            <a:endParaRPr lang="en-US" sz="2400" b="1" i="0" u="none" strike="noStrike" cap="none" dirty="0">
              <a:solidFill>
                <a:srgbClr val="043364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" name="Google Shape;1504;g2d27d48e399_10_0">
            <a:extLst>
              <a:ext uri="{FF2B5EF4-FFF2-40B4-BE49-F238E27FC236}">
                <a16:creationId xmlns:a16="http://schemas.microsoft.com/office/drawing/2014/main" id="{1226D285-09E1-5006-0B10-032A478CD9E8}"/>
              </a:ext>
            </a:extLst>
          </p:cNvPr>
          <p:cNvSpPr txBox="1"/>
          <p:nvPr/>
        </p:nvSpPr>
        <p:spPr>
          <a:xfrm>
            <a:off x="124996" y="3106035"/>
            <a:ext cx="12192000" cy="18928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92100" indent="-285750">
              <a:lnSpc>
                <a:spcPct val="115000"/>
              </a:lnSpc>
              <a:buSzPts val="1100"/>
              <a:buFont typeface="Wingdings"/>
              <a:buChar char="q"/>
              <a:defRPr sz="2000" b="1" u="sng">
                <a:latin typeface="Verdana"/>
                <a:ea typeface="Verdana"/>
              </a:defRPr>
            </a:lvl1pPr>
            <a:lvl2pPr marL="742950" indent="-285750">
              <a:buFont typeface="Wingdings,Sans-Serif"/>
              <a:buChar char="Ø"/>
              <a:defRPr sz="2000">
                <a:latin typeface="Verdana"/>
                <a:ea typeface="Verdana"/>
              </a:defRPr>
            </a:lvl2pPr>
          </a:lstStyle>
          <a:p>
            <a:r>
              <a:rPr lang="en-US" dirty="0" smtClean="0">
                <a:sym typeface="Raleway"/>
              </a:rPr>
              <a:t>Validation and Reporting</a:t>
            </a:r>
            <a:endParaRPr lang="en-US" dirty="0"/>
          </a:p>
          <a:p>
            <a:pPr lvl="3"/>
            <a:endParaRPr lang="en-US" dirty="0">
              <a:sym typeface="Raleway"/>
            </a:endParaRPr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Filter the consumed messages containing anomalies and matching N/W data against the TEXT/PCAP data.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Analyze logs, capture matched data and report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7" name="Google Shape;1504;g2d27d48e399_10_0">
            <a:extLst>
              <a:ext uri="{FF2B5EF4-FFF2-40B4-BE49-F238E27FC236}">
                <a16:creationId xmlns:a16="http://schemas.microsoft.com/office/drawing/2014/main" id="{1226D285-09E1-5006-0B10-032A478CD9E8}"/>
              </a:ext>
            </a:extLst>
          </p:cNvPr>
          <p:cNvSpPr txBox="1"/>
          <p:nvPr/>
        </p:nvSpPr>
        <p:spPr>
          <a:xfrm>
            <a:off x="0" y="721081"/>
            <a:ext cx="12192000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292100" indent="-285750">
              <a:lnSpc>
                <a:spcPct val="115000"/>
              </a:lnSpc>
              <a:buSzPts val="1100"/>
              <a:buFont typeface="Wingdings"/>
              <a:buChar char="q"/>
              <a:defRPr sz="2000" b="1" u="sng">
                <a:latin typeface="Verdana"/>
                <a:ea typeface="Verdana"/>
              </a:defRPr>
            </a:lvl1pPr>
            <a:lvl2pPr marL="742950" indent="-285750">
              <a:buFont typeface="Wingdings,Sans-Serif"/>
              <a:buChar char="Ø"/>
              <a:defRPr sz="2000">
                <a:latin typeface="Verdana"/>
                <a:ea typeface="Verdana"/>
              </a:defRPr>
            </a:lvl2pPr>
          </a:lstStyle>
          <a:p>
            <a:pPr lvl="3"/>
            <a:endParaRPr lang="en-US" dirty="0">
              <a:sym typeface="Raleway"/>
            </a:endParaRPr>
          </a:p>
          <a:p>
            <a:pPr lvl="1"/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Run </a:t>
            </a:r>
            <a:r>
              <a:rPr lang="en-US" dirty="0" err="1" smtClean="0"/>
              <a:t>tcpreplay</a:t>
            </a:r>
            <a:r>
              <a:rPr lang="en-US" dirty="0" smtClean="0"/>
              <a:t> command with </a:t>
            </a:r>
            <a:r>
              <a:rPr lang="en-US" dirty="0" err="1" smtClean="0"/>
              <a:t>pcap</a:t>
            </a:r>
            <a:r>
              <a:rPr lang="en-US" dirty="0" smtClean="0"/>
              <a:t> file.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Check for incoming messages in consumer topic “Protocol Anomaly”.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42911532c5_1_12"/>
          <p:cNvSpPr txBox="1">
            <a:spLocks noGrp="1"/>
          </p:cNvSpPr>
          <p:nvPr>
            <p:ph type="sldNum" idx="12"/>
          </p:nvPr>
        </p:nvSpPr>
        <p:spPr>
          <a:xfrm>
            <a:off x="10895359" y="6273938"/>
            <a:ext cx="723900" cy="294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5" name="Google Shape;1309;g26875476093_0_2"/>
          <p:cNvSpPr txBox="1"/>
          <p:nvPr/>
        </p:nvSpPr>
        <p:spPr>
          <a:xfrm>
            <a:off x="124997" y="152400"/>
            <a:ext cx="3735804" cy="4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>
              <a:buSzPts val="2900"/>
            </a:pPr>
            <a:r>
              <a:rPr lang="en-US" sz="2400" b="1" i="0" u="none" strike="noStrike" cap="none" dirty="0">
                <a:solidFill>
                  <a:srgbClr val="043364"/>
                </a:solidFill>
                <a:latin typeface="Montserrat"/>
                <a:ea typeface="Montserrat"/>
                <a:cs typeface="Montserrat"/>
                <a:sym typeface="Montserrat"/>
              </a:rPr>
              <a:t>BHNI </a:t>
            </a:r>
            <a:r>
              <a:rPr lang="en-US" sz="2400" b="1" i="0" u="none" strike="noStrike" cap="none" dirty="0" smtClean="0">
                <a:solidFill>
                  <a:srgbClr val="043364"/>
                </a:solidFill>
                <a:latin typeface="Montserrat"/>
                <a:ea typeface="Montserrat"/>
                <a:cs typeface="Montserrat"/>
                <a:sym typeface="Montserrat"/>
              </a:rPr>
              <a:t>QA </a:t>
            </a:r>
            <a:r>
              <a:rPr lang="en-US" sz="2400" b="1" dirty="0" smtClean="0">
                <a:solidFill>
                  <a:srgbClr val="043364"/>
                </a:solidFill>
                <a:latin typeface="Montserrat"/>
                <a:ea typeface="Montserrat"/>
                <a:cs typeface="Montserrat"/>
                <a:sym typeface="Montserrat"/>
              </a:rPr>
              <a:t>Automation</a:t>
            </a:r>
            <a:endParaRPr lang="en-US" sz="2400" b="1" i="0" u="none" strike="noStrike" cap="none" dirty="0">
              <a:solidFill>
                <a:srgbClr val="043364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722485" y="627611"/>
            <a:ext cx="1966451" cy="81728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kern="1200" dirty="0"/>
              <a:t>TEXT / PCAP Input File</a:t>
            </a:r>
            <a:endParaRPr lang="en-IN" kern="1200" dirty="0"/>
          </a:p>
        </p:txBody>
      </p:sp>
      <p:sp>
        <p:nvSpPr>
          <p:cNvPr id="7" name="Rounded Rectangle 6"/>
          <p:cNvSpPr/>
          <p:nvPr/>
        </p:nvSpPr>
        <p:spPr>
          <a:xfrm>
            <a:off x="4722484" y="1664614"/>
            <a:ext cx="1966451" cy="782613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kern="1200" dirty="0"/>
              <a:t>BHNI Container</a:t>
            </a:r>
            <a:endParaRPr lang="en-IN" kern="1200" dirty="0"/>
          </a:p>
        </p:txBody>
      </p:sp>
      <p:sp>
        <p:nvSpPr>
          <p:cNvPr id="8" name="Rounded Rectangle 7"/>
          <p:cNvSpPr/>
          <p:nvPr/>
        </p:nvSpPr>
        <p:spPr>
          <a:xfrm>
            <a:off x="2248387" y="3313490"/>
            <a:ext cx="1966451" cy="73981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Validate anomalies and its parameters</a:t>
            </a:r>
            <a:endParaRPr lang="en-IN" sz="1400" dirty="0"/>
          </a:p>
        </p:txBody>
      </p:sp>
      <p:sp>
        <p:nvSpPr>
          <p:cNvPr id="9" name="Diamond 8"/>
          <p:cNvSpPr/>
          <p:nvPr/>
        </p:nvSpPr>
        <p:spPr>
          <a:xfrm>
            <a:off x="4824902" y="2830638"/>
            <a:ext cx="1762079" cy="1813024"/>
          </a:xfrm>
          <a:prstGeom prst="diamond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Output </a:t>
            </a:r>
            <a:r>
              <a:rPr lang="en-US" sz="1400" dirty="0"/>
              <a:t>in </a:t>
            </a:r>
            <a:r>
              <a:rPr lang="en-US" sz="1400" dirty="0" err="1"/>
              <a:t>kafka</a:t>
            </a:r>
            <a:r>
              <a:rPr lang="en-US" sz="1400" dirty="0"/>
              <a:t> topic or </a:t>
            </a:r>
            <a:r>
              <a:rPr lang="en-US" sz="1400" dirty="0" smtClean="0"/>
              <a:t>Database</a:t>
            </a:r>
            <a:endParaRPr lang="en-IN" sz="1400" dirty="0"/>
          </a:p>
        </p:txBody>
      </p:sp>
      <p:cxnSp>
        <p:nvCxnSpPr>
          <p:cNvPr id="10" name="Straight Arrow Connector 9"/>
          <p:cNvCxnSpPr>
            <a:stCxn id="9" idx="1"/>
          </p:cNvCxnSpPr>
          <p:nvPr/>
        </p:nvCxnSpPr>
        <p:spPr>
          <a:xfrm flipH="1">
            <a:off x="4242781" y="3737150"/>
            <a:ext cx="5821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109838" y="2954487"/>
            <a:ext cx="1230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Kafka Topic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476873" y="2944158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7607573" y="3390658"/>
            <a:ext cx="1966451" cy="73981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Stored procedure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7607573" y="4460899"/>
            <a:ext cx="1966451" cy="73981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 query output </a:t>
            </a:r>
            <a:endParaRPr lang="en-IN" dirty="0"/>
          </a:p>
        </p:txBody>
      </p:sp>
      <p:cxnSp>
        <p:nvCxnSpPr>
          <p:cNvPr id="15" name="Straight Arrow Connector 14"/>
          <p:cNvCxnSpPr>
            <a:stCxn id="9" idx="3"/>
            <a:endCxn id="13" idx="1"/>
          </p:cNvCxnSpPr>
          <p:nvPr/>
        </p:nvCxnSpPr>
        <p:spPr>
          <a:xfrm>
            <a:off x="6586981" y="3737150"/>
            <a:ext cx="1020592" cy="23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39755" y="4461981"/>
            <a:ext cx="1966451" cy="739819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Validate logs and reports</a:t>
            </a:r>
            <a:endParaRPr lang="en-IN" sz="1400" dirty="0"/>
          </a:p>
        </p:txBody>
      </p:sp>
      <p:cxnSp>
        <p:nvCxnSpPr>
          <p:cNvPr id="19" name="Straight Arrow Connector 18"/>
          <p:cNvCxnSpPr>
            <a:stCxn id="8" idx="2"/>
            <a:endCxn id="16" idx="0"/>
          </p:cNvCxnSpPr>
          <p:nvPr/>
        </p:nvCxnSpPr>
        <p:spPr>
          <a:xfrm flipH="1">
            <a:off x="3222981" y="4053309"/>
            <a:ext cx="8632" cy="408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2"/>
            <a:endCxn id="14" idx="0"/>
          </p:cNvCxnSpPr>
          <p:nvPr/>
        </p:nvCxnSpPr>
        <p:spPr>
          <a:xfrm>
            <a:off x="8590799" y="4130477"/>
            <a:ext cx="0" cy="330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iamond 1"/>
          <p:cNvSpPr/>
          <p:nvPr/>
        </p:nvSpPr>
        <p:spPr>
          <a:xfrm>
            <a:off x="5001312" y="5537523"/>
            <a:ext cx="1403037" cy="1158236"/>
          </a:xfrm>
          <a:prstGeom prst="diamond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Output result</a:t>
            </a:r>
            <a:endParaRPr lang="en-IN" dirty="0">
              <a:solidFill>
                <a:schemeClr val="dk1"/>
              </a:solidFill>
            </a:endParaRPr>
          </a:p>
        </p:txBody>
      </p:sp>
      <p:cxnSp>
        <p:nvCxnSpPr>
          <p:cNvPr id="4" name="Elbow Connector 3"/>
          <p:cNvCxnSpPr>
            <a:stCxn id="16" idx="2"/>
            <a:endCxn id="2" idx="0"/>
          </p:cNvCxnSpPr>
          <p:nvPr/>
        </p:nvCxnSpPr>
        <p:spPr>
          <a:xfrm rot="16200000" flipH="1">
            <a:off x="4295045" y="4129736"/>
            <a:ext cx="335723" cy="247985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14" idx="2"/>
            <a:endCxn id="2" idx="0"/>
          </p:cNvCxnSpPr>
          <p:nvPr/>
        </p:nvCxnSpPr>
        <p:spPr>
          <a:xfrm rot="5400000">
            <a:off x="6978413" y="3925136"/>
            <a:ext cx="336805" cy="288796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04917" y="5533057"/>
            <a:ext cx="841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Pass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4750904" y="5541989"/>
            <a:ext cx="500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</a:t>
            </a:r>
            <a:endParaRPr lang="en-IN" dirty="0"/>
          </a:p>
        </p:txBody>
      </p:sp>
      <p:sp>
        <p:nvSpPr>
          <p:cNvPr id="43" name="Flowchart: Terminator 42"/>
          <p:cNvSpPr/>
          <p:nvPr/>
        </p:nvSpPr>
        <p:spPr>
          <a:xfrm>
            <a:off x="7607573" y="5840834"/>
            <a:ext cx="1937082" cy="557940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END</a:t>
            </a:r>
            <a:endParaRPr lang="en-IN" dirty="0">
              <a:solidFill>
                <a:schemeClr val="dk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869196" y="3900133"/>
            <a:ext cx="1130019" cy="734688"/>
          </a:xfrm>
          <a:prstGeom prst="roundRect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Retry</a:t>
            </a:r>
            <a:endParaRPr lang="en-IN" sz="1400" dirty="0"/>
          </a:p>
        </p:txBody>
      </p:sp>
      <p:cxnSp>
        <p:nvCxnSpPr>
          <p:cNvPr id="54" name="Elbow Connector 53"/>
          <p:cNvCxnSpPr>
            <a:stCxn id="48" idx="0"/>
            <a:endCxn id="9" idx="0"/>
          </p:cNvCxnSpPr>
          <p:nvPr/>
        </p:nvCxnSpPr>
        <p:spPr>
          <a:xfrm rot="5400000" flipH="1" flipV="1">
            <a:off x="3035327" y="1229518"/>
            <a:ext cx="1069495" cy="4271736"/>
          </a:xfrm>
          <a:prstGeom prst="bentConnector3">
            <a:avLst>
              <a:gd name="adj1" fmla="val 12137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6" idx="2"/>
            <a:endCxn id="7" idx="0"/>
          </p:cNvCxnSpPr>
          <p:nvPr/>
        </p:nvCxnSpPr>
        <p:spPr>
          <a:xfrm flipH="1">
            <a:off x="5705710" y="1444896"/>
            <a:ext cx="1" cy="219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7" idx="2"/>
            <a:endCxn id="9" idx="0"/>
          </p:cNvCxnSpPr>
          <p:nvPr/>
        </p:nvCxnSpPr>
        <p:spPr>
          <a:xfrm>
            <a:off x="5705710" y="2447227"/>
            <a:ext cx="232" cy="3834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" idx="3"/>
            <a:endCxn id="43" idx="1"/>
          </p:cNvCxnSpPr>
          <p:nvPr/>
        </p:nvCxnSpPr>
        <p:spPr>
          <a:xfrm>
            <a:off x="6404349" y="6116641"/>
            <a:ext cx="1203224" cy="31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3" name="Elbow Connector 1282"/>
          <p:cNvCxnSpPr>
            <a:stCxn id="2" idx="1"/>
            <a:endCxn id="48" idx="2"/>
          </p:cNvCxnSpPr>
          <p:nvPr/>
        </p:nvCxnSpPr>
        <p:spPr>
          <a:xfrm rot="10800000">
            <a:off x="1434206" y="4634821"/>
            <a:ext cx="3567106" cy="14818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10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242911532c5_1_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5" name="Google Shape;1291;g242911532c5_1_12"/>
          <p:cNvSpPr txBox="1"/>
          <p:nvPr/>
        </p:nvSpPr>
        <p:spPr>
          <a:xfrm>
            <a:off x="3650" y="116082"/>
            <a:ext cx="11337300" cy="7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>
              <a:buClr>
                <a:srgbClr val="000000"/>
              </a:buClr>
              <a:buSzPts val="2300"/>
            </a:pPr>
            <a:r>
              <a:rPr lang="en-IN" sz="3200" dirty="0" smtClean="0"/>
              <a:t>Test Case Progress Overview</a:t>
            </a:r>
            <a:endParaRPr sz="3000" b="1" i="0" u="none" strike="noStrike" cap="none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" name="Google Shape;1293;g242911532c5_1_12"/>
          <p:cNvSpPr txBox="1"/>
          <p:nvPr/>
        </p:nvSpPr>
        <p:spPr>
          <a:xfrm>
            <a:off x="606956" y="1775470"/>
            <a:ext cx="10935000" cy="1938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ctr" anchorCtr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 smtClean="0"/>
              <a:t>Test Case Completion Status: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-  Completed: 130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-  In-Progress: 10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-  To-Do: 35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-  Total: 175 tasks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224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26875476093_0_2"/>
          <p:cNvSpPr txBox="1">
            <a:spLocks noGrp="1"/>
          </p:cNvSpPr>
          <p:nvPr>
            <p:ph type="sldNum" idx="12"/>
          </p:nvPr>
        </p:nvSpPr>
        <p:spPr>
          <a:xfrm>
            <a:off x="10957443" y="6360631"/>
            <a:ext cx="7239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4" name="Google Shape;1383;p64"/>
          <p:cNvSpPr txBox="1"/>
          <p:nvPr/>
        </p:nvSpPr>
        <p:spPr>
          <a:xfrm>
            <a:off x="2535382" y="2720656"/>
            <a:ext cx="6192981" cy="64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900"/>
            </a:pPr>
            <a:r>
              <a:rPr lang="en-US" sz="3200" b="1" dirty="0">
                <a:solidFill>
                  <a:srgbClr val="043364"/>
                </a:solidFill>
                <a:latin typeface="Montserrat"/>
                <a:ea typeface="Montserrat"/>
                <a:cs typeface="Montserrat"/>
                <a:sym typeface="Montserrat"/>
              </a:rPr>
              <a:t>BHNI </a:t>
            </a:r>
            <a:r>
              <a:rPr lang="en-US" sz="3200" b="1" dirty="0" smtClean="0">
                <a:solidFill>
                  <a:srgbClr val="043364"/>
                </a:solidFill>
                <a:latin typeface="Montserrat"/>
                <a:ea typeface="Montserrat"/>
                <a:cs typeface="Montserrat"/>
                <a:sym typeface="Montserrat"/>
              </a:rPr>
              <a:t>QA Automation </a:t>
            </a:r>
            <a:r>
              <a:rPr lang="en-US" sz="3200" b="1" dirty="0">
                <a:solidFill>
                  <a:srgbClr val="043364"/>
                </a:solidFill>
                <a:latin typeface="Montserrat"/>
                <a:ea typeface="Montserrat"/>
                <a:cs typeface="Montserrat"/>
                <a:sym typeface="Montserra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14982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26875476093_0_2"/>
          <p:cNvSpPr txBox="1">
            <a:spLocks noGrp="1"/>
          </p:cNvSpPr>
          <p:nvPr>
            <p:ph type="sldNum" idx="12"/>
          </p:nvPr>
        </p:nvSpPr>
        <p:spPr>
          <a:xfrm>
            <a:off x="10957443" y="6360631"/>
            <a:ext cx="7239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4" name="Google Shape;1383;p64"/>
          <p:cNvSpPr txBox="1"/>
          <p:nvPr/>
        </p:nvSpPr>
        <p:spPr>
          <a:xfrm>
            <a:off x="396897" y="2582110"/>
            <a:ext cx="1653575" cy="64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900"/>
            </a:pPr>
            <a:r>
              <a:rPr lang="en-US" sz="3200" b="1">
                <a:solidFill>
                  <a:srgbClr val="043364"/>
                </a:solidFill>
                <a:latin typeface="Montserrat"/>
                <a:ea typeface="Montserrat"/>
                <a:cs typeface="Montserrat"/>
                <a:sym typeface="Montserrat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53136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26875476093_0_2"/>
          <p:cNvSpPr txBox="1">
            <a:spLocks noGrp="1"/>
          </p:cNvSpPr>
          <p:nvPr>
            <p:ph type="sldNum" idx="12"/>
          </p:nvPr>
        </p:nvSpPr>
        <p:spPr>
          <a:xfrm>
            <a:off x="10957443" y="6360631"/>
            <a:ext cx="723900" cy="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" name="Google Shape;1383;p64"/>
          <p:cNvSpPr txBox="1"/>
          <p:nvPr/>
        </p:nvSpPr>
        <p:spPr>
          <a:xfrm>
            <a:off x="396897" y="2582110"/>
            <a:ext cx="4396776" cy="644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900"/>
            </a:pPr>
            <a:r>
              <a:rPr lang="en-US" sz="4800" b="1">
                <a:solidFill>
                  <a:srgbClr val="043364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2216548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2354</TotalTime>
  <Words>225</Words>
  <Application>Microsoft Office PowerPoint</Application>
  <PresentationFormat>Widescreen</PresentationFormat>
  <Paragraphs>68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Wingdings</vt:lpstr>
      <vt:lpstr>Raleway</vt:lpstr>
      <vt:lpstr>Raleway SemiBold</vt:lpstr>
      <vt:lpstr>Montserrat</vt:lpstr>
      <vt:lpstr>Verdana</vt:lpstr>
      <vt:lpstr>Calibri</vt:lpstr>
      <vt:lpstr>Wingdings,Sans-Serif</vt:lpstr>
      <vt:lpstr>Avenir Next LT Pro</vt:lpstr>
      <vt:lpstr>AccentBoxVTI</vt:lpstr>
      <vt:lpstr>BHNI Monthly Review   April 2025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BHNI</dc:title>
  <dc:creator>Manish Tank</dc:creator>
  <cp:lastModifiedBy>Akshay Balkrishna Thite</cp:lastModifiedBy>
  <cp:revision>1037</cp:revision>
  <dcterms:created xsi:type="dcterms:W3CDTF">2020-05-05T05:50:50Z</dcterms:created>
  <dcterms:modified xsi:type="dcterms:W3CDTF">2025-04-09T21:00:58Z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0x010100F013346645AE134FB8CA258C7AA36862</vt:lpwstr>
  </property>
</Properties>
</file>