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75" r:id="rId6"/>
    <p:sldId id="260" r:id="rId7"/>
    <p:sldId id="261" r:id="rId8"/>
    <p:sldId id="262" r:id="rId9"/>
    <p:sldId id="263" r:id="rId10"/>
    <p:sldId id="264" r:id="rId11"/>
    <p:sldId id="265" r:id="rId12"/>
    <p:sldId id="266" r:id="rId13"/>
    <p:sldId id="267" r:id="rId14"/>
    <p:sldId id="268" r:id="rId15"/>
    <p:sldId id="269" r:id="rId16"/>
    <p:sldId id="270"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1/14/2019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021C9-117B-4270-B5E9-5DEEA8F42B9E}"/>
              </a:ext>
            </a:extLst>
          </p:cNvPr>
          <p:cNvSpPr>
            <a:spLocks noGrp="1"/>
          </p:cNvSpPr>
          <p:nvPr>
            <p:ph type="ctrTitle"/>
          </p:nvPr>
        </p:nvSpPr>
        <p:spPr/>
        <p:txBody>
          <a:bodyPr/>
          <a:lstStyle/>
          <a:p>
            <a:r>
              <a:rPr lang="en-IN" dirty="0"/>
              <a:t>ETL PROCESSING ARCHITECTURE</a:t>
            </a:r>
          </a:p>
        </p:txBody>
      </p:sp>
      <p:sp>
        <p:nvSpPr>
          <p:cNvPr id="3" name="Subtitle 2">
            <a:extLst>
              <a:ext uri="{FF2B5EF4-FFF2-40B4-BE49-F238E27FC236}">
                <a16:creationId xmlns:a16="http://schemas.microsoft.com/office/drawing/2014/main" id="{08A86258-1FA0-4905-B5E4-77688F8705BA}"/>
              </a:ext>
            </a:extLst>
          </p:cNvPr>
          <p:cNvSpPr>
            <a:spLocks noGrp="1"/>
          </p:cNvSpPr>
          <p:nvPr>
            <p:ph type="subTitle" idx="1"/>
          </p:nvPr>
        </p:nvSpPr>
        <p:spPr/>
        <p:txBody>
          <a:bodyPr/>
          <a:lstStyle/>
          <a:p>
            <a:r>
              <a:rPr lang="en-IN" dirty="0"/>
              <a:t>For validating the data from Source to Target</a:t>
            </a:r>
          </a:p>
        </p:txBody>
      </p:sp>
    </p:spTree>
    <p:extLst>
      <p:ext uri="{BB962C8B-B14F-4D97-AF65-F5344CB8AC3E}">
        <p14:creationId xmlns:p14="http://schemas.microsoft.com/office/powerpoint/2010/main" val="568920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63B51-C676-40A9-9661-DA7735C4C6EA}"/>
              </a:ext>
            </a:extLst>
          </p:cNvPr>
          <p:cNvSpPr>
            <a:spLocks noGrp="1"/>
          </p:cNvSpPr>
          <p:nvPr>
            <p:ph type="title"/>
          </p:nvPr>
        </p:nvSpPr>
        <p:spPr>
          <a:xfrm>
            <a:off x="732183" y="393896"/>
            <a:ext cx="10515600" cy="2144932"/>
          </a:xfrm>
        </p:spPr>
        <p:txBody>
          <a:bodyPr>
            <a:noAutofit/>
          </a:bodyPr>
          <a:lstStyle/>
          <a:p>
            <a:r>
              <a:rPr lang="en-IN" sz="2400" dirty="0"/>
              <a:t>From the summary it is clearly understood that the average age of the customers in dataset is 45 years and the min and max age are 23 years and 67 years respectively. If we now look at variable "Experience" we can see that there are some negative values in it. It would not make sense to keep negative values of experience. So we need to remove these data points.</a:t>
            </a:r>
          </a:p>
        </p:txBody>
      </p:sp>
      <p:pic>
        <p:nvPicPr>
          <p:cNvPr id="7" name="Content Placeholder 6">
            <a:extLst>
              <a:ext uri="{FF2B5EF4-FFF2-40B4-BE49-F238E27FC236}">
                <a16:creationId xmlns:a16="http://schemas.microsoft.com/office/drawing/2014/main" id="{C9F590A0-7224-4D9E-B7CC-DE3B8C92BCD6}"/>
              </a:ext>
            </a:extLst>
          </p:cNvPr>
          <p:cNvPicPr>
            <a:picLocks noGrp="1" noChangeAspect="1"/>
          </p:cNvPicPr>
          <p:nvPr>
            <p:ph idx="1"/>
          </p:nvPr>
        </p:nvPicPr>
        <p:blipFill>
          <a:blip r:embed="rId2"/>
          <a:stretch>
            <a:fillRect/>
          </a:stretch>
        </p:blipFill>
        <p:spPr>
          <a:xfrm>
            <a:off x="1072221" y="2705100"/>
            <a:ext cx="8043643" cy="2893842"/>
          </a:xfrm>
        </p:spPr>
      </p:pic>
    </p:spTree>
    <p:extLst>
      <p:ext uri="{BB962C8B-B14F-4D97-AF65-F5344CB8AC3E}">
        <p14:creationId xmlns:p14="http://schemas.microsoft.com/office/powerpoint/2010/main" val="1614503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ED243-D92D-4BC2-B954-3E465BD7C42D}"/>
              </a:ext>
            </a:extLst>
          </p:cNvPr>
          <p:cNvSpPr>
            <a:spLocks noGrp="1"/>
          </p:cNvSpPr>
          <p:nvPr>
            <p:ph type="title"/>
          </p:nvPr>
        </p:nvSpPr>
        <p:spPr/>
        <p:txBody>
          <a:bodyPr>
            <a:normAutofit/>
          </a:bodyPr>
          <a:lstStyle/>
          <a:p>
            <a:r>
              <a:rPr lang="en-IN" sz="2400" dirty="0"/>
              <a:t>I would now like to plot the Income variable to see how the data is distributed and also check the data is positively skewed or not.</a:t>
            </a:r>
          </a:p>
        </p:txBody>
      </p:sp>
      <p:pic>
        <p:nvPicPr>
          <p:cNvPr id="7" name="Content Placeholder 6">
            <a:extLst>
              <a:ext uri="{FF2B5EF4-FFF2-40B4-BE49-F238E27FC236}">
                <a16:creationId xmlns:a16="http://schemas.microsoft.com/office/drawing/2014/main" id="{916B8EED-5E50-4CF6-8CE1-341E33E91E80}"/>
              </a:ext>
            </a:extLst>
          </p:cNvPr>
          <p:cNvPicPr>
            <a:picLocks noGrp="1" noChangeAspect="1"/>
          </p:cNvPicPr>
          <p:nvPr>
            <p:ph idx="1"/>
          </p:nvPr>
        </p:nvPicPr>
        <p:blipFill>
          <a:blip r:embed="rId2"/>
          <a:stretch>
            <a:fillRect/>
          </a:stretch>
        </p:blipFill>
        <p:spPr>
          <a:xfrm>
            <a:off x="838200" y="2020094"/>
            <a:ext cx="8020050" cy="3962400"/>
          </a:xfrm>
        </p:spPr>
      </p:pic>
    </p:spTree>
    <p:extLst>
      <p:ext uri="{BB962C8B-B14F-4D97-AF65-F5344CB8AC3E}">
        <p14:creationId xmlns:p14="http://schemas.microsoft.com/office/powerpoint/2010/main" val="2209857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1DDDB-3D24-4242-8870-1066E242B451}"/>
              </a:ext>
            </a:extLst>
          </p:cNvPr>
          <p:cNvSpPr>
            <a:spLocks noGrp="1"/>
          </p:cNvSpPr>
          <p:nvPr>
            <p:ph type="title"/>
          </p:nvPr>
        </p:nvSpPr>
        <p:spPr/>
        <p:txBody>
          <a:bodyPr>
            <a:normAutofit fontScale="90000"/>
          </a:bodyPr>
          <a:lstStyle/>
          <a:p>
            <a:r>
              <a:rPr lang="en-IN" sz="2400" dirty="0"/>
              <a:t>Need to see that a new customer would accept a personal loan or not, we would consider the variable "</a:t>
            </a:r>
            <a:r>
              <a:rPr lang="en-IN" sz="2400" dirty="0" err="1"/>
              <a:t>PersonalLoan</a:t>
            </a:r>
            <a:r>
              <a:rPr lang="en-IN" sz="2400" dirty="0"/>
              <a:t>" as our dependent variable for our model.</a:t>
            </a:r>
            <a:r>
              <a:rPr lang="en-IN" dirty="0"/>
              <a:t> </a:t>
            </a:r>
            <a:r>
              <a:rPr lang="en-IN" sz="2700" dirty="0"/>
              <a:t>we can see that there are 473 customers had accepted personal loan given out of 4882 customers.  </a:t>
            </a:r>
          </a:p>
        </p:txBody>
      </p:sp>
      <p:pic>
        <p:nvPicPr>
          <p:cNvPr id="7" name="Content Placeholder 6">
            <a:extLst>
              <a:ext uri="{FF2B5EF4-FFF2-40B4-BE49-F238E27FC236}">
                <a16:creationId xmlns:a16="http://schemas.microsoft.com/office/drawing/2014/main" id="{BEA19D4D-3DA7-48B9-A5C5-D0DD297B6F66}"/>
              </a:ext>
            </a:extLst>
          </p:cNvPr>
          <p:cNvPicPr>
            <a:picLocks noGrp="1" noChangeAspect="1"/>
          </p:cNvPicPr>
          <p:nvPr>
            <p:ph idx="1"/>
          </p:nvPr>
        </p:nvPicPr>
        <p:blipFill>
          <a:blip r:embed="rId2"/>
          <a:stretch>
            <a:fillRect/>
          </a:stretch>
        </p:blipFill>
        <p:spPr>
          <a:xfrm>
            <a:off x="1086655" y="2159597"/>
            <a:ext cx="8155819" cy="3101719"/>
          </a:xfrm>
        </p:spPr>
      </p:pic>
    </p:spTree>
    <p:extLst>
      <p:ext uri="{BB962C8B-B14F-4D97-AF65-F5344CB8AC3E}">
        <p14:creationId xmlns:p14="http://schemas.microsoft.com/office/powerpoint/2010/main" val="1109548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F2DE-EE8C-4112-B7A4-6390A9265309}"/>
              </a:ext>
            </a:extLst>
          </p:cNvPr>
          <p:cNvSpPr>
            <a:spLocks noGrp="1"/>
          </p:cNvSpPr>
          <p:nvPr>
            <p:ph type="title"/>
          </p:nvPr>
        </p:nvSpPr>
        <p:spPr/>
        <p:txBody>
          <a:bodyPr>
            <a:noAutofit/>
          </a:bodyPr>
          <a:lstStyle/>
          <a:p>
            <a:r>
              <a:rPr lang="en-IN" sz="2400" dirty="0"/>
              <a:t>the data is not equally distributed between ‘</a:t>
            </a:r>
            <a:r>
              <a:rPr lang="en-IN" sz="2400" dirty="0" err="1"/>
              <a:t>classone</a:t>
            </a:r>
            <a:r>
              <a:rPr lang="en-IN" sz="2400" dirty="0"/>
              <a:t>’ and ‘</a:t>
            </a:r>
            <a:r>
              <a:rPr lang="en-IN" sz="2400" dirty="0" err="1"/>
              <a:t>classzero</a:t>
            </a:r>
            <a:r>
              <a:rPr lang="en-IN" sz="2400" dirty="0"/>
              <a:t>’ i.e. there are more customers who have not taken a personal loan compared to the customers who took the personal loan. Since we would like to have unbiased results for our model we need to split the data in such a way that the ratio of 0 and 1 remains same in train and test dataset as it was in our original dataset. </a:t>
            </a:r>
          </a:p>
        </p:txBody>
      </p:sp>
      <p:pic>
        <p:nvPicPr>
          <p:cNvPr id="7" name="Content Placeholder 6">
            <a:extLst>
              <a:ext uri="{FF2B5EF4-FFF2-40B4-BE49-F238E27FC236}">
                <a16:creationId xmlns:a16="http://schemas.microsoft.com/office/drawing/2014/main" id="{C29DB90A-CA0B-4FD8-B966-46BC2B3A0889}"/>
              </a:ext>
            </a:extLst>
          </p:cNvPr>
          <p:cNvPicPr>
            <a:picLocks noGrp="1" noChangeAspect="1"/>
          </p:cNvPicPr>
          <p:nvPr>
            <p:ph idx="1"/>
          </p:nvPr>
        </p:nvPicPr>
        <p:blipFill>
          <a:blip r:embed="rId2"/>
          <a:stretch>
            <a:fillRect/>
          </a:stretch>
        </p:blipFill>
        <p:spPr>
          <a:xfrm>
            <a:off x="947004" y="2103328"/>
            <a:ext cx="8787839" cy="2820364"/>
          </a:xfrm>
        </p:spPr>
      </p:pic>
    </p:spTree>
    <p:extLst>
      <p:ext uri="{BB962C8B-B14F-4D97-AF65-F5344CB8AC3E}">
        <p14:creationId xmlns:p14="http://schemas.microsoft.com/office/powerpoint/2010/main" val="4106608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99C38-72AF-4A26-BAA9-C5F1F31CFB96}"/>
              </a:ext>
            </a:extLst>
          </p:cNvPr>
          <p:cNvSpPr>
            <a:spLocks noGrp="1"/>
          </p:cNvSpPr>
          <p:nvPr>
            <p:ph type="title"/>
          </p:nvPr>
        </p:nvSpPr>
        <p:spPr/>
        <p:txBody>
          <a:bodyPr>
            <a:noAutofit/>
          </a:bodyPr>
          <a:lstStyle/>
          <a:p>
            <a:r>
              <a:rPr lang="en-IN" sz="1800" dirty="0"/>
              <a:t>Now I would like to split the dataset to Train and Test. The Train dataset would be used to build the model and the Test would be used to validate how well my model is performing. The Train and Test dataset are created using the "sample" function. Since the sample function generates a random selection every time it is executed, I would like to use "</a:t>
            </a:r>
            <a:r>
              <a:rPr lang="en-IN" sz="1800" dirty="0" err="1"/>
              <a:t>set.seed</a:t>
            </a:r>
            <a:r>
              <a:rPr lang="en-IN" sz="1800" dirty="0"/>
              <a:t>" function so that sample generated remains same every time if I run the code. This would help us in having consistent results. I split the </a:t>
            </a:r>
            <a:r>
              <a:rPr lang="en-IN" sz="1800" dirty="0" err="1"/>
              <a:t>classone</a:t>
            </a:r>
            <a:r>
              <a:rPr lang="en-IN" sz="1800" dirty="0"/>
              <a:t> and </a:t>
            </a:r>
            <a:r>
              <a:rPr lang="en-IN" sz="1800" dirty="0" err="1"/>
              <a:t>classzero</a:t>
            </a:r>
            <a:r>
              <a:rPr lang="en-IN" sz="1800" dirty="0"/>
              <a:t> dataset to train and test respectively. </a:t>
            </a:r>
          </a:p>
        </p:txBody>
      </p:sp>
      <p:pic>
        <p:nvPicPr>
          <p:cNvPr id="7" name="Content Placeholder 6">
            <a:extLst>
              <a:ext uri="{FF2B5EF4-FFF2-40B4-BE49-F238E27FC236}">
                <a16:creationId xmlns:a16="http://schemas.microsoft.com/office/drawing/2014/main" id="{4F58C00A-1DBA-4CFF-812D-F6D9116180BD}"/>
              </a:ext>
            </a:extLst>
          </p:cNvPr>
          <p:cNvPicPr>
            <a:picLocks noGrp="1" noChangeAspect="1"/>
          </p:cNvPicPr>
          <p:nvPr>
            <p:ph idx="1"/>
          </p:nvPr>
        </p:nvPicPr>
        <p:blipFill>
          <a:blip r:embed="rId2"/>
          <a:stretch>
            <a:fillRect/>
          </a:stretch>
        </p:blipFill>
        <p:spPr>
          <a:xfrm>
            <a:off x="838199" y="2051307"/>
            <a:ext cx="9557825" cy="3491364"/>
          </a:xfrm>
        </p:spPr>
      </p:pic>
    </p:spTree>
    <p:extLst>
      <p:ext uri="{BB962C8B-B14F-4D97-AF65-F5344CB8AC3E}">
        <p14:creationId xmlns:p14="http://schemas.microsoft.com/office/powerpoint/2010/main" val="1098646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24ED1-B9B4-421A-826D-225298D6D741}"/>
              </a:ext>
            </a:extLst>
          </p:cNvPr>
          <p:cNvSpPr>
            <a:spLocks noGrp="1"/>
          </p:cNvSpPr>
          <p:nvPr>
            <p:ph type="title"/>
          </p:nvPr>
        </p:nvSpPr>
        <p:spPr/>
        <p:txBody>
          <a:bodyPr>
            <a:normAutofit/>
          </a:bodyPr>
          <a:lstStyle/>
          <a:p>
            <a:r>
              <a:rPr lang="en-IN" sz="2400" dirty="0"/>
              <a:t>Now I create the train and test dataset for the independent and dependent variables. </a:t>
            </a:r>
            <a:r>
              <a:rPr lang="en-IN" sz="2400" dirty="0" err="1"/>
              <a:t>xtrain</a:t>
            </a:r>
            <a:r>
              <a:rPr lang="en-IN" sz="2400" dirty="0"/>
              <a:t> &amp; </a:t>
            </a:r>
            <a:r>
              <a:rPr lang="en-IN" sz="2400" dirty="0" err="1"/>
              <a:t>xtest</a:t>
            </a:r>
            <a:r>
              <a:rPr lang="en-IN" sz="2400" dirty="0"/>
              <a:t> would be the split for independent variables and </a:t>
            </a:r>
            <a:r>
              <a:rPr lang="en-IN" sz="2400" dirty="0" err="1"/>
              <a:t>ytrain</a:t>
            </a:r>
            <a:r>
              <a:rPr lang="en-IN" sz="2400" dirty="0"/>
              <a:t> &amp; </a:t>
            </a:r>
            <a:r>
              <a:rPr lang="en-IN" sz="2400" dirty="0" err="1"/>
              <a:t>ytest</a:t>
            </a:r>
            <a:r>
              <a:rPr lang="en-IN" sz="2400" dirty="0"/>
              <a:t> would be the split for dependent variable i.e. Personal Loan. </a:t>
            </a:r>
          </a:p>
        </p:txBody>
      </p:sp>
      <p:pic>
        <p:nvPicPr>
          <p:cNvPr id="7" name="Content Placeholder 6">
            <a:extLst>
              <a:ext uri="{FF2B5EF4-FFF2-40B4-BE49-F238E27FC236}">
                <a16:creationId xmlns:a16="http://schemas.microsoft.com/office/drawing/2014/main" id="{5955B880-8280-4D0C-A67C-232A1DD989BA}"/>
              </a:ext>
            </a:extLst>
          </p:cNvPr>
          <p:cNvPicPr>
            <a:picLocks noGrp="1" noChangeAspect="1"/>
          </p:cNvPicPr>
          <p:nvPr>
            <p:ph idx="1"/>
          </p:nvPr>
        </p:nvPicPr>
        <p:blipFill>
          <a:blip r:embed="rId2"/>
          <a:stretch>
            <a:fillRect/>
          </a:stretch>
        </p:blipFill>
        <p:spPr>
          <a:xfrm>
            <a:off x="838200" y="2028227"/>
            <a:ext cx="9529689" cy="2768856"/>
          </a:xfrm>
        </p:spPr>
      </p:pic>
    </p:spTree>
    <p:extLst>
      <p:ext uri="{BB962C8B-B14F-4D97-AF65-F5344CB8AC3E}">
        <p14:creationId xmlns:p14="http://schemas.microsoft.com/office/powerpoint/2010/main" val="3884947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16AB3-E98F-4EC5-A944-A6FFBEC03CC7}"/>
              </a:ext>
            </a:extLst>
          </p:cNvPr>
          <p:cNvSpPr>
            <a:spLocks noGrp="1"/>
          </p:cNvSpPr>
          <p:nvPr>
            <p:ph type="title"/>
          </p:nvPr>
        </p:nvSpPr>
        <p:spPr/>
        <p:txBody>
          <a:bodyPr>
            <a:normAutofit/>
          </a:bodyPr>
          <a:lstStyle/>
          <a:p>
            <a:r>
              <a:rPr lang="en-IN" sz="2400" dirty="0"/>
              <a:t> Now ready to build a model. For performing logistic I would like to use the ‘</a:t>
            </a:r>
            <a:r>
              <a:rPr lang="en-IN" sz="2400" dirty="0" err="1"/>
              <a:t>glm</a:t>
            </a:r>
            <a:r>
              <a:rPr lang="en-IN" sz="2400" dirty="0"/>
              <a:t>’ function with family="binomial". I would like to consider all the categorical variables as factor variables. </a:t>
            </a:r>
          </a:p>
        </p:txBody>
      </p:sp>
      <p:pic>
        <p:nvPicPr>
          <p:cNvPr id="7" name="Content Placeholder 6">
            <a:extLst>
              <a:ext uri="{FF2B5EF4-FFF2-40B4-BE49-F238E27FC236}">
                <a16:creationId xmlns:a16="http://schemas.microsoft.com/office/drawing/2014/main" id="{0FB44410-5E62-4E1E-8226-A9F33FFC2C39}"/>
              </a:ext>
            </a:extLst>
          </p:cNvPr>
          <p:cNvPicPr>
            <a:picLocks noGrp="1" noChangeAspect="1"/>
          </p:cNvPicPr>
          <p:nvPr>
            <p:ph idx="1"/>
          </p:nvPr>
        </p:nvPicPr>
        <p:blipFill>
          <a:blip r:embed="rId2"/>
          <a:stretch>
            <a:fillRect/>
          </a:stretch>
        </p:blipFill>
        <p:spPr>
          <a:xfrm>
            <a:off x="838200" y="1690688"/>
            <a:ext cx="8854440" cy="3556561"/>
          </a:xfrm>
        </p:spPr>
      </p:pic>
    </p:spTree>
    <p:extLst>
      <p:ext uri="{BB962C8B-B14F-4D97-AF65-F5344CB8AC3E}">
        <p14:creationId xmlns:p14="http://schemas.microsoft.com/office/powerpoint/2010/main" val="185577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5246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A67B2-4CEF-4E27-9618-8D565BAD4549}"/>
              </a:ext>
            </a:extLst>
          </p:cNvPr>
          <p:cNvSpPr>
            <a:spLocks noGrp="1"/>
          </p:cNvSpPr>
          <p:nvPr>
            <p:ph type="title"/>
          </p:nvPr>
        </p:nvSpPr>
        <p:spPr/>
        <p:txBody>
          <a:bodyPr/>
          <a:lstStyle/>
          <a:p>
            <a:r>
              <a:rPr lang="en-IN" dirty="0"/>
              <a:t>Data Flow Diagram</a:t>
            </a:r>
          </a:p>
        </p:txBody>
      </p:sp>
      <p:pic>
        <p:nvPicPr>
          <p:cNvPr id="5" name="Content Placeholder 4">
            <a:extLst>
              <a:ext uri="{FF2B5EF4-FFF2-40B4-BE49-F238E27FC236}">
                <a16:creationId xmlns:a16="http://schemas.microsoft.com/office/drawing/2014/main" id="{65912C72-24C6-403D-928A-3AB657010D4E}"/>
              </a:ext>
            </a:extLst>
          </p:cNvPr>
          <p:cNvPicPr>
            <a:picLocks noGrp="1" noChangeAspect="1"/>
          </p:cNvPicPr>
          <p:nvPr>
            <p:ph idx="1"/>
          </p:nvPr>
        </p:nvPicPr>
        <p:blipFill>
          <a:blip r:embed="rId2"/>
          <a:stretch>
            <a:fillRect/>
          </a:stretch>
        </p:blipFill>
        <p:spPr>
          <a:xfrm>
            <a:off x="857269" y="1825625"/>
            <a:ext cx="10477461" cy="4351338"/>
          </a:xfrm>
        </p:spPr>
      </p:pic>
    </p:spTree>
    <p:extLst>
      <p:ext uri="{BB962C8B-B14F-4D97-AF65-F5344CB8AC3E}">
        <p14:creationId xmlns:p14="http://schemas.microsoft.com/office/powerpoint/2010/main" val="1542111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CAFE5-FAAA-49E8-A273-3FF35255AEDA}"/>
              </a:ext>
            </a:extLst>
          </p:cNvPr>
          <p:cNvSpPr>
            <a:spLocks noGrp="1"/>
          </p:cNvSpPr>
          <p:nvPr>
            <p:ph type="title"/>
          </p:nvPr>
        </p:nvSpPr>
        <p:spPr/>
        <p:txBody>
          <a:bodyPr/>
          <a:lstStyle/>
          <a:p>
            <a:r>
              <a:rPr lang="en-IN" dirty="0"/>
              <a:t>Steps for ETL Testing (Data warehousing)</a:t>
            </a:r>
          </a:p>
        </p:txBody>
      </p:sp>
      <p:pic>
        <p:nvPicPr>
          <p:cNvPr id="5" name="Content Placeholder 4">
            <a:extLst>
              <a:ext uri="{FF2B5EF4-FFF2-40B4-BE49-F238E27FC236}">
                <a16:creationId xmlns:a16="http://schemas.microsoft.com/office/drawing/2014/main" id="{CA47B645-741D-437D-90FA-FC16BA3327E5}"/>
              </a:ext>
            </a:extLst>
          </p:cNvPr>
          <p:cNvPicPr>
            <a:picLocks noGrp="1" noChangeAspect="1"/>
          </p:cNvPicPr>
          <p:nvPr>
            <p:ph idx="1"/>
          </p:nvPr>
        </p:nvPicPr>
        <p:blipFill>
          <a:blip r:embed="rId2"/>
          <a:stretch>
            <a:fillRect/>
          </a:stretch>
        </p:blipFill>
        <p:spPr>
          <a:xfrm>
            <a:off x="1033670" y="2120348"/>
            <a:ext cx="9780103" cy="3935895"/>
          </a:xfrm>
        </p:spPr>
      </p:pic>
    </p:spTree>
    <p:extLst>
      <p:ext uri="{BB962C8B-B14F-4D97-AF65-F5344CB8AC3E}">
        <p14:creationId xmlns:p14="http://schemas.microsoft.com/office/powerpoint/2010/main" val="1481753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8090F-ED4D-4581-AF37-1F619020155B}"/>
              </a:ext>
            </a:extLst>
          </p:cNvPr>
          <p:cNvSpPr>
            <a:spLocks noGrp="1"/>
          </p:cNvSpPr>
          <p:nvPr>
            <p:ph type="title"/>
          </p:nvPr>
        </p:nvSpPr>
        <p:spPr/>
        <p:txBody>
          <a:bodyPr/>
          <a:lstStyle/>
          <a:p>
            <a:r>
              <a:rPr lang="en-IN" dirty="0"/>
              <a:t>SQL Queries:</a:t>
            </a:r>
          </a:p>
        </p:txBody>
      </p:sp>
      <p:sp>
        <p:nvSpPr>
          <p:cNvPr id="3" name="Content Placeholder 2">
            <a:extLst>
              <a:ext uri="{FF2B5EF4-FFF2-40B4-BE49-F238E27FC236}">
                <a16:creationId xmlns:a16="http://schemas.microsoft.com/office/drawing/2014/main" id="{1C9A2109-C7FA-4DD8-8698-3FEAEC92D055}"/>
              </a:ext>
            </a:extLst>
          </p:cNvPr>
          <p:cNvSpPr>
            <a:spLocks noGrp="1"/>
          </p:cNvSpPr>
          <p:nvPr>
            <p:ph idx="1"/>
          </p:nvPr>
        </p:nvSpPr>
        <p:spPr>
          <a:xfrm>
            <a:off x="838200" y="1417984"/>
            <a:ext cx="10515600" cy="5074892"/>
          </a:xfrm>
        </p:spPr>
        <p:txBody>
          <a:bodyPr>
            <a:normAutofit fontScale="47500" lnSpcReduction="20000"/>
          </a:bodyPr>
          <a:lstStyle/>
          <a:p>
            <a:r>
              <a:rPr lang="en-IN" dirty="0"/>
              <a:t>Declare @</a:t>
            </a:r>
            <a:r>
              <a:rPr lang="en-IN" dirty="0" err="1"/>
              <a:t>measurecode</a:t>
            </a:r>
            <a:r>
              <a:rPr lang="en-IN" dirty="0"/>
              <a:t> varchar(10)</a:t>
            </a:r>
          </a:p>
          <a:p>
            <a:r>
              <a:rPr lang="en-IN" dirty="0"/>
              <a:t>Set @</a:t>
            </a:r>
            <a:r>
              <a:rPr lang="en-IN" dirty="0" err="1"/>
              <a:t>measurecode</a:t>
            </a:r>
            <a:r>
              <a:rPr lang="en-IN" dirty="0"/>
              <a:t>='CDC10'</a:t>
            </a:r>
          </a:p>
          <a:p>
            <a:r>
              <a:rPr lang="en-IN" dirty="0"/>
              <a:t>(select distinct </a:t>
            </a:r>
            <a:r>
              <a:rPr lang="en-IN" dirty="0" err="1"/>
              <a:t>memid</a:t>
            </a:r>
            <a:r>
              <a:rPr lang="en-IN" dirty="0"/>
              <a:t>, </a:t>
            </a:r>
            <a:r>
              <a:rPr lang="en-IN" dirty="0" err="1"/>
              <a:t>epop</a:t>
            </a:r>
            <a:r>
              <a:rPr lang="en-IN" dirty="0"/>
              <a:t>, excl,</a:t>
            </a:r>
            <a:r>
              <a:rPr lang="en-IN" dirty="0" err="1"/>
              <a:t>num</a:t>
            </a:r>
            <a:r>
              <a:rPr lang="en-IN" dirty="0"/>
              <a:t>,'Expected' as issue from CDC10_Sample_scorekey where </a:t>
            </a:r>
            <a:r>
              <a:rPr lang="en-IN" dirty="0" err="1"/>
              <a:t>meas</a:t>
            </a:r>
            <a:r>
              <a:rPr lang="en-IN" dirty="0"/>
              <a:t> like '%' +@</a:t>
            </a:r>
            <a:r>
              <a:rPr lang="en-IN" dirty="0" err="1"/>
              <a:t>measurecode</a:t>
            </a:r>
            <a:r>
              <a:rPr lang="en-IN" dirty="0"/>
              <a:t>+ '%'</a:t>
            </a:r>
          </a:p>
          <a:p>
            <a:r>
              <a:rPr lang="en-IN" dirty="0"/>
              <a:t>Except</a:t>
            </a:r>
          </a:p>
          <a:p>
            <a:r>
              <a:rPr lang="en-IN" dirty="0"/>
              <a:t>select distinct </a:t>
            </a:r>
            <a:r>
              <a:rPr lang="en-IN" dirty="0" err="1"/>
              <a:t>patientid</a:t>
            </a:r>
            <a:r>
              <a:rPr lang="en-IN" dirty="0"/>
              <a:t> as </a:t>
            </a:r>
            <a:r>
              <a:rPr lang="en-IN" dirty="0" err="1"/>
              <a:t>memid</a:t>
            </a:r>
            <a:r>
              <a:rPr lang="en-IN" dirty="0"/>
              <a:t>, 1 as </a:t>
            </a:r>
            <a:r>
              <a:rPr lang="en-IN" dirty="0" err="1"/>
              <a:t>epop</a:t>
            </a:r>
            <a:r>
              <a:rPr lang="en-IN" dirty="0"/>
              <a:t>, case when </a:t>
            </a:r>
            <a:r>
              <a:rPr lang="en-IN" dirty="0" err="1"/>
              <a:t>clinicalstatuscode</a:t>
            </a:r>
            <a:r>
              <a:rPr lang="en-IN" dirty="0"/>
              <a:t> in (2,3,4,5) then 1 else 0 end as </a:t>
            </a:r>
            <a:r>
              <a:rPr lang="en-IN" dirty="0" err="1"/>
              <a:t>excl</a:t>
            </a:r>
            <a:r>
              <a:rPr lang="en-IN" dirty="0"/>
              <a:t>, case when </a:t>
            </a:r>
            <a:r>
              <a:rPr lang="en-IN" dirty="0" err="1"/>
              <a:t>clinicalstatuscode</a:t>
            </a:r>
            <a:r>
              <a:rPr lang="en-IN" dirty="0"/>
              <a:t> = 1 then 1 else 0 end as </a:t>
            </a:r>
            <a:r>
              <a:rPr lang="en-IN" dirty="0" err="1"/>
              <a:t>num</a:t>
            </a:r>
            <a:r>
              <a:rPr lang="en-IN" dirty="0"/>
              <a:t>, 'Expected' as issue </a:t>
            </a:r>
          </a:p>
          <a:p>
            <a:r>
              <a:rPr lang="en-IN" dirty="0"/>
              <a:t>from </a:t>
            </a:r>
            <a:r>
              <a:rPr lang="en-IN" dirty="0" err="1"/>
              <a:t>factoccurrenceclinicalstatus_currentbatch</a:t>
            </a:r>
            <a:r>
              <a:rPr lang="en-IN" dirty="0"/>
              <a:t> fact</a:t>
            </a:r>
          </a:p>
          <a:p>
            <a:r>
              <a:rPr lang="en-IN" dirty="0"/>
              <a:t>inner join </a:t>
            </a:r>
            <a:r>
              <a:rPr lang="en-IN" dirty="0" err="1"/>
              <a:t>dimclinicalmeasurelist</a:t>
            </a:r>
            <a:r>
              <a:rPr lang="en-IN" dirty="0"/>
              <a:t> </a:t>
            </a:r>
            <a:r>
              <a:rPr lang="en-IN" dirty="0" err="1"/>
              <a:t>dcml</a:t>
            </a:r>
            <a:endParaRPr lang="en-IN" dirty="0"/>
          </a:p>
          <a:p>
            <a:r>
              <a:rPr lang="en-IN" dirty="0"/>
              <a:t>on </a:t>
            </a:r>
            <a:r>
              <a:rPr lang="en-IN" dirty="0" err="1"/>
              <a:t>dcml.measureid</a:t>
            </a:r>
            <a:r>
              <a:rPr lang="en-IN" dirty="0"/>
              <a:t> = </a:t>
            </a:r>
            <a:r>
              <a:rPr lang="en-IN" dirty="0" err="1"/>
              <a:t>fact.measureid</a:t>
            </a:r>
            <a:endParaRPr lang="en-IN" dirty="0"/>
          </a:p>
          <a:p>
            <a:r>
              <a:rPr lang="en-IN" dirty="0"/>
              <a:t> where </a:t>
            </a:r>
            <a:r>
              <a:rPr lang="en-IN" dirty="0" err="1"/>
              <a:t>fact.clinicalstatuscode</a:t>
            </a:r>
            <a:r>
              <a:rPr lang="en-IN" dirty="0"/>
              <a:t>&lt;=6 And </a:t>
            </a:r>
            <a:r>
              <a:rPr lang="en-IN" dirty="0" err="1"/>
              <a:t>dcml.clinicalmeasureid</a:t>
            </a:r>
            <a:r>
              <a:rPr lang="en-IN" dirty="0"/>
              <a:t> like ‘%’ +@</a:t>
            </a:r>
            <a:r>
              <a:rPr lang="en-IN" dirty="0" err="1"/>
              <a:t>measurecode</a:t>
            </a:r>
            <a:r>
              <a:rPr lang="en-IN" dirty="0"/>
              <a:t>+ ’%’</a:t>
            </a:r>
          </a:p>
          <a:p>
            <a:r>
              <a:rPr lang="en-IN" dirty="0"/>
              <a:t>UNION</a:t>
            </a:r>
          </a:p>
          <a:p>
            <a:r>
              <a:rPr lang="en-IN" dirty="0"/>
              <a:t> select distinct </a:t>
            </a:r>
            <a:r>
              <a:rPr lang="en-IN" dirty="0" err="1"/>
              <a:t>patientid</a:t>
            </a:r>
            <a:r>
              <a:rPr lang="en-IN" dirty="0"/>
              <a:t> as memid,1 as </a:t>
            </a:r>
            <a:r>
              <a:rPr lang="en-IN" dirty="0" err="1"/>
              <a:t>epop</a:t>
            </a:r>
            <a:r>
              <a:rPr lang="en-IN" dirty="0"/>
              <a:t>, case when </a:t>
            </a:r>
            <a:r>
              <a:rPr lang="en-IN" dirty="0" err="1"/>
              <a:t>clinicalstatuscode</a:t>
            </a:r>
            <a:r>
              <a:rPr lang="en-IN" dirty="0"/>
              <a:t> in (2,3,4,5) then 1 else 0 end as </a:t>
            </a:r>
            <a:r>
              <a:rPr lang="en-IN" dirty="0" err="1"/>
              <a:t>excl</a:t>
            </a:r>
            <a:r>
              <a:rPr lang="en-IN" dirty="0"/>
              <a:t>, case when </a:t>
            </a:r>
            <a:r>
              <a:rPr lang="en-IN" dirty="0" err="1"/>
              <a:t>clinicalstatuscode</a:t>
            </a:r>
            <a:r>
              <a:rPr lang="en-IN" dirty="0"/>
              <a:t> = 1 then 1 else 0 end as </a:t>
            </a:r>
            <a:r>
              <a:rPr lang="en-IN" dirty="0" err="1"/>
              <a:t>num</a:t>
            </a:r>
            <a:r>
              <a:rPr lang="en-IN" dirty="0"/>
              <a:t>, 'Actual' as issue</a:t>
            </a:r>
          </a:p>
          <a:p>
            <a:r>
              <a:rPr lang="en-IN" dirty="0"/>
              <a:t>from </a:t>
            </a:r>
            <a:r>
              <a:rPr lang="en-IN" dirty="0" err="1"/>
              <a:t>factoccurrenceclinicalstatus_currentbatch</a:t>
            </a:r>
            <a:r>
              <a:rPr lang="en-IN" dirty="0"/>
              <a:t> fact</a:t>
            </a:r>
          </a:p>
          <a:p>
            <a:r>
              <a:rPr lang="en-IN" dirty="0"/>
              <a:t>inner join </a:t>
            </a:r>
            <a:r>
              <a:rPr lang="en-IN" dirty="0" err="1"/>
              <a:t>dimclinicalmeasurelist</a:t>
            </a:r>
            <a:r>
              <a:rPr lang="en-IN" dirty="0"/>
              <a:t> </a:t>
            </a:r>
            <a:r>
              <a:rPr lang="en-IN" dirty="0" err="1"/>
              <a:t>dcml</a:t>
            </a:r>
            <a:endParaRPr lang="en-IN" dirty="0"/>
          </a:p>
          <a:p>
            <a:r>
              <a:rPr lang="en-IN" dirty="0"/>
              <a:t>on </a:t>
            </a:r>
            <a:r>
              <a:rPr lang="en-IN" dirty="0" err="1"/>
              <a:t>dcml.measureid</a:t>
            </a:r>
            <a:r>
              <a:rPr lang="en-IN" dirty="0"/>
              <a:t> = </a:t>
            </a:r>
            <a:r>
              <a:rPr lang="en-IN" dirty="0" err="1"/>
              <a:t>fact.measureid</a:t>
            </a:r>
            <a:endParaRPr lang="en-IN" dirty="0"/>
          </a:p>
          <a:p>
            <a:r>
              <a:rPr lang="en-IN" dirty="0"/>
              <a:t>where </a:t>
            </a:r>
            <a:r>
              <a:rPr lang="en-IN" dirty="0" err="1"/>
              <a:t>fact.clinicalstatuscode</a:t>
            </a:r>
            <a:r>
              <a:rPr lang="en-IN" dirty="0"/>
              <a:t> &lt;=6 And </a:t>
            </a:r>
            <a:r>
              <a:rPr lang="en-IN" dirty="0" err="1"/>
              <a:t>dcml.clinicalmeasureid</a:t>
            </a:r>
            <a:r>
              <a:rPr lang="en-IN" dirty="0"/>
              <a:t> like '%' +@</a:t>
            </a:r>
            <a:r>
              <a:rPr lang="en-IN" dirty="0" err="1"/>
              <a:t>measurecode</a:t>
            </a:r>
            <a:r>
              <a:rPr lang="en-IN" dirty="0"/>
              <a:t>+ '%'</a:t>
            </a:r>
          </a:p>
          <a:p>
            <a:r>
              <a:rPr lang="en-IN" dirty="0"/>
              <a:t>except</a:t>
            </a:r>
          </a:p>
          <a:p>
            <a:r>
              <a:rPr lang="en-IN" dirty="0"/>
              <a:t>select distinct </a:t>
            </a:r>
            <a:r>
              <a:rPr lang="en-IN" dirty="0" err="1"/>
              <a:t>memid</a:t>
            </a:r>
            <a:r>
              <a:rPr lang="en-IN" dirty="0"/>
              <a:t>, </a:t>
            </a:r>
            <a:r>
              <a:rPr lang="en-IN" dirty="0" err="1"/>
              <a:t>meas</a:t>
            </a:r>
            <a:r>
              <a:rPr lang="en-IN" dirty="0"/>
              <a:t>, </a:t>
            </a:r>
            <a:r>
              <a:rPr lang="en-IN" dirty="0" err="1"/>
              <a:t>epop</a:t>
            </a:r>
            <a:r>
              <a:rPr lang="en-IN" dirty="0"/>
              <a:t>, </a:t>
            </a:r>
            <a:r>
              <a:rPr lang="en-IN" dirty="0" err="1"/>
              <a:t>excl,num</a:t>
            </a:r>
            <a:r>
              <a:rPr lang="en-IN" dirty="0"/>
              <a:t>, 'Actual' as issue from CDC10_Sample_scorekey where </a:t>
            </a:r>
            <a:r>
              <a:rPr lang="en-IN" dirty="0" err="1"/>
              <a:t>meas</a:t>
            </a:r>
            <a:r>
              <a:rPr lang="en-IN" dirty="0"/>
              <a:t> like '%' +@</a:t>
            </a:r>
            <a:r>
              <a:rPr lang="en-IN" dirty="0" err="1"/>
              <a:t>measurecode</a:t>
            </a:r>
            <a:r>
              <a:rPr lang="en-IN" dirty="0"/>
              <a:t>+ '%'</a:t>
            </a:r>
          </a:p>
          <a:p>
            <a:r>
              <a:rPr lang="en-IN" dirty="0"/>
              <a:t>)</a:t>
            </a:r>
          </a:p>
        </p:txBody>
      </p:sp>
    </p:spTree>
    <p:extLst>
      <p:ext uri="{BB962C8B-B14F-4D97-AF65-F5344CB8AC3E}">
        <p14:creationId xmlns:p14="http://schemas.microsoft.com/office/powerpoint/2010/main" val="3555345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E6D87-37E8-4962-A41E-1B7A193AA163}"/>
              </a:ext>
            </a:extLst>
          </p:cNvPr>
          <p:cNvSpPr>
            <a:spLocks noGrp="1"/>
          </p:cNvSpPr>
          <p:nvPr>
            <p:ph type="ctrTitle"/>
          </p:nvPr>
        </p:nvSpPr>
        <p:spPr/>
        <p:txBody>
          <a:bodyPr/>
          <a:lstStyle/>
          <a:p>
            <a:r>
              <a:rPr lang="en-IN" dirty="0"/>
              <a:t>CLASS ASSIGNMENT</a:t>
            </a:r>
          </a:p>
        </p:txBody>
      </p:sp>
      <p:sp>
        <p:nvSpPr>
          <p:cNvPr id="3" name="Subtitle 2">
            <a:extLst>
              <a:ext uri="{FF2B5EF4-FFF2-40B4-BE49-F238E27FC236}">
                <a16:creationId xmlns:a16="http://schemas.microsoft.com/office/drawing/2014/main" id="{45E1626C-0569-46F7-AA00-826A49143462}"/>
              </a:ext>
            </a:extLst>
          </p:cNvPr>
          <p:cNvSpPr>
            <a:spLocks noGrp="1"/>
          </p:cNvSpPr>
          <p:nvPr>
            <p:ph type="subTitle" idx="1"/>
          </p:nvPr>
        </p:nvSpPr>
        <p:spPr/>
        <p:txBody>
          <a:bodyPr/>
          <a:lstStyle/>
          <a:p>
            <a:r>
              <a:rPr lang="en-IN" dirty="0"/>
              <a:t>LOGISTIC REGRESSION</a:t>
            </a:r>
          </a:p>
        </p:txBody>
      </p:sp>
    </p:spTree>
    <p:extLst>
      <p:ext uri="{BB962C8B-B14F-4D97-AF65-F5344CB8AC3E}">
        <p14:creationId xmlns:p14="http://schemas.microsoft.com/office/powerpoint/2010/main" val="3741620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0A74B-8192-4908-A674-AAE2A7E41AA4}"/>
              </a:ext>
            </a:extLst>
          </p:cNvPr>
          <p:cNvSpPr>
            <a:spLocks noGrp="1"/>
          </p:cNvSpPr>
          <p:nvPr>
            <p:ph type="title"/>
          </p:nvPr>
        </p:nvSpPr>
        <p:spPr/>
        <p:txBody>
          <a:bodyPr/>
          <a:lstStyle/>
          <a:p>
            <a:r>
              <a:rPr lang="en-IN" dirty="0"/>
              <a:t>Logistic Regression Practice Data Set &amp; Prob</a:t>
            </a:r>
          </a:p>
        </p:txBody>
      </p:sp>
      <p:pic>
        <p:nvPicPr>
          <p:cNvPr id="5" name="Content Placeholder 4">
            <a:extLst>
              <a:ext uri="{FF2B5EF4-FFF2-40B4-BE49-F238E27FC236}">
                <a16:creationId xmlns:a16="http://schemas.microsoft.com/office/drawing/2014/main" id="{AA289CB9-FCB9-4B06-B7EF-43F9FE08FCA0}"/>
              </a:ext>
            </a:extLst>
          </p:cNvPr>
          <p:cNvPicPr>
            <a:picLocks noGrp="1" noChangeAspect="1"/>
          </p:cNvPicPr>
          <p:nvPr>
            <p:ph idx="1"/>
          </p:nvPr>
        </p:nvPicPr>
        <p:blipFill>
          <a:blip r:embed="rId2"/>
          <a:stretch>
            <a:fillRect/>
          </a:stretch>
        </p:blipFill>
        <p:spPr>
          <a:xfrm>
            <a:off x="980661" y="1537252"/>
            <a:ext cx="9621077" cy="4639711"/>
          </a:xfrm>
        </p:spPr>
      </p:pic>
    </p:spTree>
    <p:extLst>
      <p:ext uri="{BB962C8B-B14F-4D97-AF65-F5344CB8AC3E}">
        <p14:creationId xmlns:p14="http://schemas.microsoft.com/office/powerpoint/2010/main" val="4232594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CC859-1EA5-4857-AFBB-55C5412CA3F3}"/>
              </a:ext>
            </a:extLst>
          </p:cNvPr>
          <p:cNvSpPr>
            <a:spLocks noGrp="1"/>
          </p:cNvSpPr>
          <p:nvPr>
            <p:ph type="title"/>
          </p:nvPr>
        </p:nvSpPr>
        <p:spPr/>
        <p:txBody>
          <a:bodyPr/>
          <a:lstStyle/>
          <a:p>
            <a:r>
              <a:rPr lang="en-IN" dirty="0"/>
              <a:t>Problem Statement:</a:t>
            </a:r>
          </a:p>
        </p:txBody>
      </p:sp>
      <p:pic>
        <p:nvPicPr>
          <p:cNvPr id="5" name="Content Placeholder 4">
            <a:extLst>
              <a:ext uri="{FF2B5EF4-FFF2-40B4-BE49-F238E27FC236}">
                <a16:creationId xmlns:a16="http://schemas.microsoft.com/office/drawing/2014/main" id="{4E2D66D6-FCAE-40E1-AC80-5C0289E23871}"/>
              </a:ext>
            </a:extLst>
          </p:cNvPr>
          <p:cNvPicPr>
            <a:picLocks noGrp="1" noChangeAspect="1"/>
          </p:cNvPicPr>
          <p:nvPr>
            <p:ph idx="1"/>
          </p:nvPr>
        </p:nvPicPr>
        <p:blipFill>
          <a:blip r:embed="rId2"/>
          <a:stretch>
            <a:fillRect/>
          </a:stretch>
        </p:blipFill>
        <p:spPr>
          <a:xfrm>
            <a:off x="838201" y="1690688"/>
            <a:ext cx="10346634" cy="4630599"/>
          </a:xfrm>
        </p:spPr>
      </p:pic>
    </p:spTree>
    <p:extLst>
      <p:ext uri="{BB962C8B-B14F-4D97-AF65-F5344CB8AC3E}">
        <p14:creationId xmlns:p14="http://schemas.microsoft.com/office/powerpoint/2010/main" val="112805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B2425-9AFE-4854-8780-25FDD9CE10FC}"/>
              </a:ext>
            </a:extLst>
          </p:cNvPr>
          <p:cNvSpPr>
            <a:spLocks noGrp="1"/>
          </p:cNvSpPr>
          <p:nvPr>
            <p:ph type="title"/>
          </p:nvPr>
        </p:nvSpPr>
        <p:spPr/>
        <p:txBody>
          <a:bodyPr/>
          <a:lstStyle/>
          <a:p>
            <a:r>
              <a:rPr lang="en-IN" dirty="0"/>
              <a:t>Read the Data Set</a:t>
            </a:r>
          </a:p>
        </p:txBody>
      </p:sp>
      <p:pic>
        <p:nvPicPr>
          <p:cNvPr id="7" name="Content Placeholder 6">
            <a:extLst>
              <a:ext uri="{FF2B5EF4-FFF2-40B4-BE49-F238E27FC236}">
                <a16:creationId xmlns:a16="http://schemas.microsoft.com/office/drawing/2014/main" id="{61830811-1E53-42F3-B9A5-3E6EE0D7DA56}"/>
              </a:ext>
            </a:extLst>
          </p:cNvPr>
          <p:cNvPicPr>
            <a:picLocks noGrp="1" noChangeAspect="1"/>
          </p:cNvPicPr>
          <p:nvPr>
            <p:ph idx="1"/>
          </p:nvPr>
        </p:nvPicPr>
        <p:blipFill>
          <a:blip r:embed="rId2"/>
          <a:stretch>
            <a:fillRect/>
          </a:stretch>
        </p:blipFill>
        <p:spPr>
          <a:xfrm>
            <a:off x="838199" y="1644967"/>
            <a:ext cx="8727831" cy="3419401"/>
          </a:xfrm>
        </p:spPr>
      </p:pic>
    </p:spTree>
    <p:extLst>
      <p:ext uri="{BB962C8B-B14F-4D97-AF65-F5344CB8AC3E}">
        <p14:creationId xmlns:p14="http://schemas.microsoft.com/office/powerpoint/2010/main" val="3140074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1D731-590F-4145-BDBC-6AF53E936555}"/>
              </a:ext>
            </a:extLst>
          </p:cNvPr>
          <p:cNvSpPr>
            <a:spLocks noGrp="1"/>
          </p:cNvSpPr>
          <p:nvPr>
            <p:ph type="title"/>
          </p:nvPr>
        </p:nvSpPr>
        <p:spPr/>
        <p:txBody>
          <a:bodyPr>
            <a:normAutofit/>
          </a:bodyPr>
          <a:lstStyle/>
          <a:p>
            <a:r>
              <a:rPr lang="en-IN" sz="2400" dirty="0"/>
              <a:t>Its always good to look at the summary of the dataset to understand how data is distributed. </a:t>
            </a:r>
          </a:p>
        </p:txBody>
      </p:sp>
      <p:pic>
        <p:nvPicPr>
          <p:cNvPr id="7" name="Content Placeholder 6">
            <a:extLst>
              <a:ext uri="{FF2B5EF4-FFF2-40B4-BE49-F238E27FC236}">
                <a16:creationId xmlns:a16="http://schemas.microsoft.com/office/drawing/2014/main" id="{4AF42DAB-22A4-42F5-96A9-1888BEEF1D29}"/>
              </a:ext>
            </a:extLst>
          </p:cNvPr>
          <p:cNvPicPr>
            <a:picLocks noGrp="1" noChangeAspect="1"/>
          </p:cNvPicPr>
          <p:nvPr>
            <p:ph idx="1"/>
          </p:nvPr>
        </p:nvPicPr>
        <p:blipFill>
          <a:blip r:embed="rId2"/>
          <a:stretch>
            <a:fillRect/>
          </a:stretch>
        </p:blipFill>
        <p:spPr>
          <a:xfrm>
            <a:off x="838200" y="1690688"/>
            <a:ext cx="8620125" cy="4025106"/>
          </a:xfrm>
        </p:spPr>
      </p:pic>
    </p:spTree>
    <p:extLst>
      <p:ext uri="{BB962C8B-B14F-4D97-AF65-F5344CB8AC3E}">
        <p14:creationId xmlns:p14="http://schemas.microsoft.com/office/powerpoint/2010/main" val="214352415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406</TotalTime>
  <Words>591</Words>
  <Application>Microsoft Office PowerPoint</Application>
  <PresentationFormat>Widescreen</PresentationFormat>
  <Paragraphs>36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ETL PROCESSING ARCHITECTURE</vt:lpstr>
      <vt:lpstr>Data Flow Diagram</vt:lpstr>
      <vt:lpstr>Steps for ETL Testing (Data warehousing)</vt:lpstr>
      <vt:lpstr>SQL Queries:</vt:lpstr>
      <vt:lpstr>CLASS ASSIGNMENT</vt:lpstr>
      <vt:lpstr>Logistic Regression Practice Data Set &amp; Prob</vt:lpstr>
      <vt:lpstr>Problem Statement:</vt:lpstr>
      <vt:lpstr>Read the Data Set</vt:lpstr>
      <vt:lpstr>Its always good to look at the summary of the dataset to understand how data is distributed. </vt:lpstr>
      <vt:lpstr>From the summary it is clearly understood that the average age of the customers in dataset is 45 years and the min and max age are 23 years and 67 years respectively. If we now look at variable "Experience" we can see that there are some negative values in it. It would not make sense to keep negative values of experience. So we need to remove these data points.</vt:lpstr>
      <vt:lpstr>I would now like to plot the Income variable to see how the data is distributed and also check the data is positively skewed or not.</vt:lpstr>
      <vt:lpstr>Need to see that a new customer would accept a personal loan or not, we would consider the variable "PersonalLoan" as our dependent variable for our model. we can see that there are 473 customers had accepted personal loan given out of 4882 customers.  </vt:lpstr>
      <vt:lpstr>the data is not equally distributed between ‘classone’ and ‘classzero’ i.e. there are more customers who have not taken a personal loan compared to the customers who took the personal loan. Since we would like to have unbiased results for our model we need to split the data in such a way that the ratio of 0 and 1 remains same in train and test dataset as it was in our original dataset. </vt:lpstr>
      <vt:lpstr>Now I would like to split the dataset to Train and Test. The Train dataset would be used to build the model and the Test would be used to validate how well my model is performing. The Train and Test dataset are created using the "sample" function. Since the sample function generates a random selection every time it is executed, I would like to use "set.seed" function so that sample generated remains same every time if I run the code. This would help us in having consistent results. I split the classone and classzero dataset to train and test respectively. </vt:lpstr>
      <vt:lpstr>Now I create the train and test dataset for the independent and dependent variables. xtrain &amp; xtest would be the split for independent variables and ytrain &amp; ytest would be the split for dependent variable i.e. Personal Loan. </vt:lpstr>
      <vt:lpstr> Now ready to build a model. For performing logistic I would like to use the ‘glm’ function with family="binomial". I would like to consider all the categorical variables as factor variables.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ETL PROCESSING ARCHITECTURE</dc:title>
  <dc:creator>Pila Padhy</dc:creator>
  <cp:lastModifiedBy>Pila Padhy</cp:lastModifiedBy>
  <cp:revision>28</cp:revision>
  <dcterms:created xsi:type="dcterms:W3CDTF">2019-01-03T15:24:24Z</dcterms:created>
  <dcterms:modified xsi:type="dcterms:W3CDTF">2019-01-14T12:20:22Z</dcterms:modified>
</cp:coreProperties>
</file>