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Lst>
  <p:sldSz cx="16256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a:off x="635000" y="381000"/>
            <a:ext cx="14986000" cy="762000"/>
          </a:xfrm>
          <a:prstGeom prst="rect">
            <a:avLst/>
          </a:prstGeom>
        </p:spPr>
        <p:txBody>
          <a:bodyPr anchor="t" rtlCol="false"/>
          <a:lstStyle/>
          <a:p>
            <a:pPr algn="l">
              <a:defRPr/>
            </a:pPr>
            <a:r>
              <a:rPr lang="en-US"/>
              <a:t/>
            </a:r>
            <a:endParaRPr lang="en-US" sz="1100"/>
          </a:p>
          <a:p>
            <a:pPr algn="ctr"/>
            <a:r>
              <a:rPr lang="en-US" sz="3200" b="true">
                <a:solidFill>
                  <a:srgbClr val="000000"/>
                </a:solidFill>
              </a:rPr>
              <a:t>Campaign Overview</a:t>
            </a:r>
          </a:p>
        </p:txBody>
      </p:sp>
      <p:sp>
        <p:nvSpPr>
          <p:cNvPr name="TextBox 3" id="3"/>
          <p:cNvSpPr txBox="true"/>
          <p:nvPr/>
        </p:nvSpPr>
        <p:spPr>
          <a:xfrm>
            <a:off x="635000" y="1524000"/>
            <a:ext cx="14986000" cy="7239000"/>
          </a:xfrm>
          <a:prstGeom prst="rect">
            <a:avLst/>
          </a:prstGeom>
        </p:spPr>
        <p:txBody>
          <a:bodyPr anchor="t" rtlCol="false"/>
          <a:lstStyle/>
          <a:p>
            <a:pPr algn="l">
              <a:defRPr/>
            </a:pPr>
            <a:r>
              <a:rPr lang="en-US"/>
              <a:t/>
            </a:r>
            <a:endParaRPr lang="en-US" sz="1100"/>
          </a:p>
          <a:p>
            <a:pPr marL="0" lvl="0"/>
            <a:r>
              <a:rPr lang="en-US" sz="1800" b="true">
                <a:solidFill>
                  <a:srgbClr val="44546A"/>
                </a:solidFill>
              </a:rPr>
              <a:t>Flight: </a:t>
            </a:r>
          </a:p>
          <a:p>
            <a:pPr marL="2540000" lvl="0"/>
            <a:r>
              <a:rPr lang="en-US" sz="1800">
                <a:solidFill>
                  <a:srgbClr val="000000"/>
                </a:solidFill>
              </a:rPr>
              <a:t>Apr 21 - Jun 15</a:t>
            </a:r>
          </a:p>
          <a:p>
            <a:pPr marL="0" lvl="0"/>
            <a:r>
              <a:rPr lang="en-US" sz="1800" b="true">
                <a:solidFill>
                  <a:srgbClr val="44546A"/>
                </a:solidFill>
              </a:rPr>
              <a:t>Budget: </a:t>
            </a:r>
          </a:p>
          <a:p>
            <a:pPr marL="2540000" lvl="0"/>
            <a:r>
              <a:rPr lang="en-US" sz="1800">
                <a:solidFill>
                  <a:srgbClr val="000000"/>
                </a:solidFill>
              </a:rPr>
              <a:t>N/A</a:t>
            </a:r>
          </a:p>
          <a:p>
            <a:pPr marL="0" lvl="0"/>
            <a:r>
              <a:rPr lang="en-US" sz="1800" b="true">
                <a:solidFill>
                  <a:srgbClr val="44546A"/>
                </a:solidFill>
              </a:rPr>
              <a:t>Geo: </a:t>
            </a:r>
          </a:p>
          <a:p>
            <a:pPr marL="2540000" lvl="0"/>
            <a:r>
              <a:rPr lang="en-US" sz="1800">
                <a:solidFill>
                  <a:srgbClr val="000000"/>
                </a:solidFill>
              </a:rPr>
              <a:t>Abilene, Acca, Acworth, Adams Crossroads, Addison, Aiken, Alameda, Albany, Albuquerque, Alexandria, Alhambra, Allegheny Township, Allen Park, Allen Township, Allentown, Alpharetta, Alsip, Alton, Amarillo, Anderson, Antioch, Apopka, Appleton, Arlington, Arlington Heights, Arvada, Asheville, Ashwaubenon, Athens, Athens-Clarke County Unified Government, Atlanta, Auburn, Augusta, Austin, Austintown, Aventura, Avondale, Azalea Park, Bakersfield, Baltimore, Barboursville, Batesville, Baton Rouge, Battle Creek, Bay City, Bayonne, Baytown, Beaumont, Beaver Dam, Beaverton, Beckley, Bell Gardens, Belleville, Bellevue, Belton, Belville, Bensalem Township, Bentonville, Berlin, Berlin Township, Bessemer, Bethlehem, Bettendorf, Billings, Birmingham, Bismarck, Blair Township, Bloomingdale, Bloomington, Blue Springs, Bluffton, Boardman, Boise, Bolingbrook, Bon Air, Bossier City, Boston, Bowling Green, Boynton Beach, Brandon, Brenham, Brent, Bridgeport, Bridgeton, Bridgewater Township, Bristol, Brockton, Broken Arrow, Brookhaven, Brookside, Brownsville, Brownwood, Brunswick, Buena Park, Buffalo, Buford, Bullhead City, Burleson, Butler, Caledonia, Calhoun, Camp Hill, Cape Coral, Cape Girardeau, Carle Place, Carolina Beach, Cartersville, Casper, Casselberry, Castle Hills, Castro Valley, Cathedral City, Cave Spring, Cedar City, Cedar Hill, Cedar Park, Cedar Point, Cedar Rapids, Cerritos, Champaign, Chandler, Charlotte, Chattanooga, Chesterfield Township, Cheyenne, Chicago, Chicago Ridge, Chillicothe, Cincinnati, Citrus Park, City of Middletown, City of New Rochelle, City of Niagara Falls, City of Plattsburgh, City of Rochester, City of Syracuse, City of White Plains, Clarksville, Clawson, Clearfield, Cleveland, Clinton Township, Clovis, Coeur d'Alene, Colleyville, Collier Township, Colma, Colorado Springs, Columbia, Columbus, Commerce, Commerce Charter Township, Compton, Concord, Conroe, Cookeville, Coral Gables, Cornelius, Corona, Corpus Christi, Costa Mesa, Crestview, Crown Point, Cudahy, Cullman, Cumming, D'Iberville, Dallas, Dalton, Daly City, Dania Beach, Danvers, Daphne, Davenport, Dayton, Daytona Beach, DeKalb, Dearborn Heights, Decatur, Decorah, Deerfield Beach, Defiance, Del Mar, Delran Township, Delray Beach, Denton, Denver, Des Moines, Detroit, Dickson City, Dothan, Douglasville, Downers Grove, Draper, Dublin, Dubuque, Duluth, Duplessis, Easley, East Caln Township, East Lansing, East Peoria, East Point, East Rutherford, Eastlake, Eatontown, Eau Claire, Edgewood, Edinburg, El Cajon, El Centro, El Monte, El Paso, Elizabethtown, Elk River, Elmwood, Elmwood Park, Elverson, Elyria, Emeryville, Emporia, Enterprise, Erie, Eugene, Evansville, Everett, Fairfield, Fairview, Farmington, Fayetteville, Ferndale, Fieldcrest, Findlay, Fishers Farms, Five Forks, Florence, Florissant, Flower Mound, Flowery Branch, Flowood, Foley, Fond du Lac, Fontana, Forest Acres, Forney, Forsyth, Fort Collins, Fort Myers, Fort Oglethorpe, Fort Smith, Fort Wayne, Fort Worth, Foxborough, Franklin, Franklin Park, Freeport, Fremont, Fresno, Fridley, Frisco, Fullerton, Gadsden, Gaines Charter Township, Gainesville, Gallatin, Garden City Beach, Garden Grove, Garfield Township, Garland, Garrisonville, Gastonia, Gaylord, Georgetown, Glenbrook Countryside, Glendora, Glenpool, Goodlettsville, Goodyear, Granbury, Grand Island, Grand Prairie, Grandville, Granger, Granville, Grapevine, Grayslake, Grayson Valley, Green Bay, Greeneville, Greenfield, Greenfield Village, Greensboro, Greenville, Greenwood, Greer, Gretna, Griffin, Guadalupe, Gulfport, Hackensack, Haltom City, Hamilton, Hamilton Township, Hammond, Hampstead, Hannibal, Hanover, Hanover Township, Harper Woods, Harrisburg, Harrison, Hartselle, Harvey, Harwood Heights, Hasbrouck Heights, Hattiesburg, Haverhill, Hawthorne, Hayward, Hazel Green, Hazlet Township, Hempfield Township, Henderson, Hermosa Beach, Hickory, Highland, Hillsboro, Hillside, Hiram, Hobbs, Holiday, Holland, Hollywood, Hollywood Park, Holmdel Township, Homewood, Honesdale, Hoover, Hope Mills, Houma, Houston, Howard, Humble, Huntington Beach, Huntsville, Hurst, Independence, Indian Hills, Indianapolis, Inglewood, Ionia, Irmo, Irving, Jackson, Jacksonville, Jacktown, Jamaica Estates, Janesville, Johns Creek, Johnson City, Johnston, Johnstown, Jonesboro, Joplin, Kalamazoo, Kearney, Kearsarge, Kemah, Kendall, Kenmar, Kennard Corner, Kenner, Kennesaw, Kenosha, Keowee, Killeen, Kingsland, Kingsport, Kinstle, Kissimmee, Knoxville, La Habra, La Mesa, La Vergne, La Verne, LaPlace, Lady Lake, Lafayette, Lake Angelus, Lake Charles, Lake Hallie, Lake in the Hills, Lakeland, Lakeside, Lakeville, Lakewood, Lancaster, Lansing, Lanvale, Largo, Las Cruces, Las Vegas, Las Vegas Valley, Lathrop, Laurel, Lawnton, Layton, Leawood, Lebanon, Lee's Summit, Lemon Grove, Lemoyne, Lenoir City, Leon Valley, Levittown, Lewiston, Lewiston Downs, Lewisville, Lexington, Lima, Lincoln, Lincolnton, Little Rock, Live Oak, Lockland, Locust Grove, Logan Township, Loganville, Long Beach, Longview, Los Angeles, Louisville, Loveland, Lowell, Lower Macungie Township, Lower Moreland Township, Lower Providence Township, Lower Southampton Township, Lubbock, Lynchburg, Machesney Park, Macon, Madison, Manchester, Manchester Township, Mandeville, Manheim Township, Manitowoc, Mansfield, Maple Grove, Maplewood, Marietta, Marion, Marquisville, Marshfield, Massapequa, McComb, McHenry, McKinney, Mecca, Medford, Melrose Park, Memphis, Menomonee Falls, Meridian, Merrillville, Mesquite, Metairie, Methuen, Miami, Miami Beach, Miamisburg, Michigan City, Middleton, Midland, Midvale, Millbrook, Millside, Millville, Milpitas, Milton, Milwaukee, Milwaukie, Minneapolis, Minnetonka, Miramar, Mishawaka, Mission, Missouri City, Mobile, Modesto, Moline, Monroe, Monrovia, Montclair, Montgomery, Montgomery Township, Monticello, Montville Township, Mooresville, Morehead City, Moreno Valley, Morgantown, Morton Grove, Mount Airy, Mount Pleasant, Muncie, Myrtle Beach, Nacogdoches, Napa, Naperville, Nashville, Nashville-Davidson, National City, Navarre, Neptune Township, New Iberia, New Orleans, New York, Newark, Newport, Niceville, Niles, Noblesville, Norcross, Norfolk, Normal, Norman, Norridge, North Brunswick, North Brunswick Township, North Canton, North Fayette Township, North Las Vegas, North Little Rock, North Myrtle Beach, North Richland Hills, North Riverside, North Wales, Northbrook, Northglenn, Norton Shores, Norwalk, Norwood, Novato, Novi, Oak Brook, Oak Island, Oak Ridge, Oakland, Ocala, Ocean Springs, Ocean Township, Oceanside, Oklahoma City, Old Town Spring, Onalaska, Opelika, Orange, Orange Park, Oregon, Orion Charter Township, Orland Hills, Orlando, Oroville, Osage Beach, Oswego, Owens Cross Roads, Owensboro, Oxford, Oxnard, Pacheco, Paducah, Palatine, Palm Bay, Palm Harbor, Palmdale, Palmer Township, Palmyra, Panama City, Paradise, Paramus, Parsippany-Troy Hills, Pasadena, Paxtonia, Peabody, Peachtree Corners, Pearl Acres, Pearland, Penn Hills, Pennsauken Township, Pensacola, Peoria, Perrysburg, Petaluma, Peters Township, Petersburg, Pflugerville, Philadelphia, Phoenix, Phoenixville, Picayune, Pico Rivera, Pine Bluff, Pine Manor, Pinellas Park, Pineville, Piscataway Township, Pittsburgh, Plainville, Plano, Pleasant Hill, Pleasanton, Pleasantville, Plymouth, Plymouth Township, Port Arthur, Portage, Portland, Post Falls, Prattville, Prestige Village, Preston Hills, Princeton, Providence, Quakertown, Quincy, Racine, Radford, Ramsey, Rancho Cucamonga, Rancho San Diego, Rancho Santa Margarita, Rapid City, Reading, Redwood City, Reedsburg, Reidsville, Reno, Rhinelander, Rialto, Rice Lake, Richland Township, Richmond, Richmond Heights, Ridgeland, Rio Rancho, Riverdale, Riverside, Riverton, Roanoke, Rock Springs, Rockford, Rockledge, Rocklin, Rocky Mount, Rocky River, Rogers, Rolling Hills Estates, Rome, Romeoville, Roseville, Ross Township, Rowlett, Roxana Woods, Royal Oak, Russellville, Sacramento, Saint Charles, Saint George, Saint Joseph, Saint Paul, Saint Peters, Saint Petersburg, Salem, San Angelo, San Antonio, San Bernardino, San Carlos, San Diego, San Francisco, San Jose, San Leandro, San Lorenzo, San Rafael, Sanctuary, Sandy Springs, Santa Clarita, Santa Monica, Santee, Savannah, Sayreville, Schaumburg, Schererville, Schneiders Prairie, Scottsbluff, Secaucus, Selma, Seneca, Shadow Brook, Shallotte, Sheboygan, Shelbyville, Shillington, Shorewood, Shreveport, Sidney, Simpsonville, Sioux Falls, Skokie, Slidell, Smyrna, Snellville, South Bend, South Elgin, South Laurel, South Lebanon, South Plainfield, South River, South Salt Lake, South San Francisco, Spanish Fork, Sparks, Spartanburg, Spokane Valley, Spring Garden Township, Spring Lake, Spring Valley, Springdale, Springettsbury Township, Springfield, Springfield Township, St. Clairsville, St. Cloud, St. John, St. Louis, Star City, Starkville, Stateline, Statesville, Steubenville, Stone Park, Stratford, Suburban Estates, Sulphur, Sulphur Springs, Sylva, Tallahassee, Tampa, Tangelo Park, Taunton, Tavares, Taylor, Tempe, Temple, Texarkana, The Colony, Thibodaux, Thomasville, Thousand Oaks, Tifton, Toledo, Tolleson, Tomball, Topeka, Torrance, Totowa, Town of Camillus, Town of Grand Chute, Town of Smithtown, Town of West Seneca, Triadelphia, Troy, Tullahoma, Tulsa, Tupelo, Tuscaloosa, Tustin, Tyler, Union, Union Gap, Upper Darby, Upper Moreland Township, Upper Southampton Township, Utica, Vadnais Heights, Valdosta, Valleydale, Vernon Hills, Victoria, Viera, Villa Park, Villa Rica, Village of North Syracuse, Villas, Waco, Wade Hampton, Wakefield, Walnut Creek, Walpole, Warminster Township, Warner Robins, Warren, Warwick, Warwick Lawns, Washington, Washington Court House, Waterbury, Waterloo, Wayland, Wayne, Weehawken, Weldon Spring, Weslaco, West Columbia, West Covina, West Hollywood, West Manchester Township, West Mifflin, West Monroe, West Valley City, West Windsor, Westborough, Westhampton, Westview Terrace, Wharton, Wheat Ridge, White Bear Township, White Township, Whittier, Wichita, Wilkesboro, Williamsport, Willow Street, Willowbrook, Willowville, Wilmington, Wilson, Winston-Salem, Winter Garden, Winter Park, Wixom, Woburn, Woodland, Woodland Park, Woodridge, Wooster, Wylie, Wyoming, Wyomissing, York, Yorktown, Yorkville, Yukon, Yuma, Unknown, Total</a:t>
            </a:r>
          </a:p>
          <a:p>
            <a:pPr marL="0" lvl="0"/>
            <a:r>
              <a:rPr lang="en-US" sz="1800" b="true">
                <a:solidFill>
                  <a:srgbClr val="44546A"/>
                </a:solidFill>
              </a:rPr>
              <a:t>Placements: </a:t>
            </a:r>
          </a:p>
          <a:p>
            <a:pPr marL="2540000" lvl="0"/>
            <a:r>
              <a:rPr lang="en-US" sz="1800">
                <a:solidFill>
                  <a:srgbClr val="000000"/>
                </a:solidFill>
              </a:rPr>
              <a:t>Billboards, Urban Panels, Bus Shelters</a:t>
            </a:r>
          </a:p>
          <a:p>
            <a:pPr marL="0" lvl="0"/>
            <a:r>
              <a:rPr lang="en-US" sz="1800" b="true">
                <a:solidFill>
                  <a:srgbClr val="44546A"/>
                </a:solidFill>
              </a:rPr>
              <a:t>Screens: </a:t>
            </a:r>
          </a:p>
          <a:p>
            <a:pPr marL="2540000" lvl="0"/>
            <a:r>
              <a:rPr lang="en-US" sz="1800">
                <a:solidFill>
                  <a:srgbClr val="000000"/>
                </a:solidFill>
              </a:rPr>
              <a:t>6894</a:t>
            </a:r>
          </a:p>
          <a:p>
            <a:pPr marL="0" lvl="0"/>
            <a:r>
              <a:rPr lang="en-US" sz="1800" b="true">
                <a:solidFill>
                  <a:srgbClr val="44546A"/>
                </a:solidFill>
              </a:rPr>
              <a:t>Publisher: </a:t>
            </a:r>
          </a:p>
          <a:p>
            <a:pPr marL="2540000" lvl="0"/>
            <a:r>
              <a:rPr lang="en-US" sz="1800">
                <a:solidFill>
                  <a:srgbClr val="000000"/>
                </a:solidFill>
              </a:rPr>
              <a:t>Branded Cities, Lamar Outdoor, Intersection, Clear Channel Outdoor, JCDecaux US, Adams Outdoor, New Tradition, Outfront, Adkom, Volta Media, A Shell Brand, Pacific Outdoor Advertising, WOW Media, Orange Barrel Media, Liquid Group, Corner Media, The Great Outdoor, Total</a:t>
            </a:r>
          </a:p>
          <a:p>
            <a:pPr marL="0" lvl="0"/>
            <a:r>
              <a:rPr lang="en-US" sz="1800" b="true">
                <a:solidFill>
                  <a:srgbClr val="44546A"/>
                </a:solidFill>
              </a:rPr>
              <a:t>Impressions Served: </a:t>
            </a:r>
          </a:p>
          <a:p>
            <a:pPr marL="2540000" lvl="0"/>
            <a:r>
              <a:rPr lang="en-US" sz="1800">
                <a:solidFill>
                  <a:srgbClr val="000000"/>
                </a:solidFill>
              </a:rPr>
              <a:t>12443938</a:t>
            </a:r>
          </a:p>
          <a:p>
            <a:pPr marL="0" lvl="0"/>
            <a:r>
              <a:rPr lang="en-US" sz="1800" b="true">
                <a:solidFill>
                  <a:srgbClr val="44546A"/>
                </a:solidFill>
              </a:rPr>
              <a:t>eCPM: </a:t>
            </a:r>
          </a:p>
          <a:p>
            <a:pPr marL="2540000" lvl="0"/>
            <a:r>
              <a:rPr lang="en-US" sz="1800">
                <a:solidFill>
                  <a:srgbClr val="000000"/>
                </a:solidFill>
              </a:rPr>
              <a:t>$8.19</a:t>
            </a:r>
          </a:p>
          <a:p>
            <a:pPr marL="0" lvl="0"/>
            <a:r>
              <a:rPr lang="en-US" sz="1800" b="true">
                <a:solidFill>
                  <a:srgbClr val="44546A"/>
                </a:solidFill>
              </a:rPr>
              <a:t>Spend: </a:t>
            </a:r>
          </a:p>
          <a:p>
            <a:pPr marL="2540000" lvl="0"/>
            <a:r>
              <a:rPr lang="en-US" sz="1800">
                <a:solidFill>
                  <a:srgbClr val="000000"/>
                </a:solidFill>
              </a:rPr>
              <a:t>$101941.84</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1524000" y="1016000"/>
            <a:ext cx="13208000" cy="7112000"/>
          </a:xfrm>
          <a:prstGeom prst="rect">
            <a:avLst/>
          </a:prstGeom>
        </p:spPr>
      </p:pic>
      <p:sp>
        <p:nvSpPr>
          <p:cNvPr name="TextBox 3" id="3"/>
          <p:cNvSpPr txBox="true"/>
          <p:nvPr/>
        </p:nvSpPr>
        <p:spPr>
          <a:xfrm>
            <a:off x="635000" y="381000"/>
            <a:ext cx="14986000" cy="762000"/>
          </a:xfrm>
          <a:prstGeom prst="rect">
            <a:avLst/>
          </a:prstGeom>
        </p:spPr>
        <p:txBody>
          <a:bodyPr anchor="t" rtlCol="false"/>
          <a:lstStyle/>
          <a:p>
            <a:pPr algn="l">
              <a:defRPr/>
            </a:pPr>
            <a:r>
              <a:rPr lang="en-US"/>
              <a:t/>
            </a:r>
            <a:endParaRPr lang="en-US" sz="1100"/>
          </a:p>
          <a:p>
            <a:pPr algn="ctr"/>
            <a:r>
              <a:rPr lang="en-US" sz="3200" b="true">
                <a:solidFill>
                  <a:srgbClr val="000000"/>
                </a:solidFill>
              </a:rPr>
              <a:t>Impressions by Category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