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73" r:id="rId13"/>
    <p:sldId id="271" r:id="rId14"/>
    <p:sldId id="269" r:id="rId15"/>
    <p:sldId id="274" r:id="rId16"/>
    <p:sldId id="272" r:id="rId17"/>
    <p:sldId id="267" r:id="rId18"/>
    <p:sldId id="268" r:id="rId19"/>
    <p:sldId id="270" r:id="rId20"/>
    <p:sldId id="277" r:id="rId21"/>
    <p:sldId id="279" r:id="rId22"/>
    <p:sldId id="278" r:id="rId2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2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Data Base -SQL</a:t>
            </a:r>
            <a:endParaRPr lang="en-US"/>
          </a:p>
        </p:txBody>
      </p:sp>
      <p:sp>
        <p:nvSpPr>
          <p:cNvPr id="3" name="Subtitle 2"/>
          <p:cNvSpPr>
            <a:spLocks noGrp="1"/>
          </p:cNvSpPr>
          <p:nvPr>
            <p:ph type="subTitle" idx="1"/>
          </p:nvPr>
        </p:nvSpPr>
        <p:spPr/>
        <p:txBody>
          <a:bodyPr/>
          <a:p>
            <a:r>
              <a:rPr lang="en-US"/>
              <a:t>by Satish 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4460"/>
          </a:xfrm>
        </p:spPr>
        <p:txBody>
          <a:bodyPr/>
          <a:p>
            <a:r>
              <a:rPr lang="en-US"/>
              <a:t>SQL Rules</a:t>
            </a:r>
            <a:endParaRPr lang="en-US"/>
          </a:p>
        </p:txBody>
      </p:sp>
      <p:sp>
        <p:nvSpPr>
          <p:cNvPr id="3" name="Content Placeholder 2"/>
          <p:cNvSpPr>
            <a:spLocks noGrp="1"/>
          </p:cNvSpPr>
          <p:nvPr>
            <p:ph idx="1"/>
          </p:nvPr>
        </p:nvSpPr>
        <p:spPr>
          <a:xfrm>
            <a:off x="457200" y="560070"/>
            <a:ext cx="8229600" cy="5566410"/>
          </a:xfrm>
        </p:spPr>
        <p:txBody>
          <a:bodyPr/>
          <a:p>
            <a:r>
              <a:rPr lang="en-US">
                <a:sym typeface="+mn-ea"/>
              </a:rPr>
              <a:t>Identifiers can contain up to 30 characters.</a:t>
            </a:r>
            <a:endParaRPr lang="en-US"/>
          </a:p>
          <a:p>
            <a:r>
              <a:rPr lang="en-US">
                <a:sym typeface="+mn-ea"/>
              </a:rPr>
              <a:t>Identifiers must start with an alphabetic character.</a:t>
            </a:r>
            <a:endParaRPr lang="en-US"/>
          </a:p>
          <a:p>
            <a:r>
              <a:rPr lang="en-US">
                <a:sym typeface="+mn-ea"/>
              </a:rPr>
              <a:t>Characters and date literals must be enclosed within single quotes.</a:t>
            </a:r>
            <a:endParaRPr lang="en-US">
              <a:sym typeface="+mn-ea"/>
            </a:endParaRPr>
          </a:p>
          <a:p>
            <a:r>
              <a:rPr lang="en-US">
                <a:sym typeface="+mn-ea"/>
              </a:rPr>
              <a:t>A space separates a clause.</a:t>
            </a:r>
            <a:endParaRPr lang="en-US"/>
          </a:p>
          <a:p>
            <a:r>
              <a:rPr lang="en-US">
                <a:sym typeface="+mn-ea"/>
              </a:rPr>
              <a:t>Reserved words cannot be used as identifiers unless enclosed with double quotes.</a:t>
            </a:r>
            <a:endParaRPr lang="en-US"/>
          </a:p>
          <a:p>
            <a:r>
              <a:rPr lang="en-US">
                <a:sym typeface="+mn-ea"/>
              </a:rPr>
              <a:t>Numeric literals can be represented by simple values.</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772795"/>
          </a:xfrm>
        </p:spPr>
        <p:txBody>
          <a:bodyPr/>
          <a:p>
            <a:r>
              <a:rPr lang="en-US"/>
              <a:t>clauses</a:t>
            </a:r>
            <a:endParaRPr lang="en-US"/>
          </a:p>
        </p:txBody>
      </p:sp>
      <p:sp>
        <p:nvSpPr>
          <p:cNvPr id="3" name="Content Placeholder 2"/>
          <p:cNvSpPr>
            <a:spLocks noGrp="1"/>
          </p:cNvSpPr>
          <p:nvPr>
            <p:ph idx="1"/>
          </p:nvPr>
        </p:nvSpPr>
        <p:spPr>
          <a:xfrm>
            <a:off x="457200" y="928370"/>
            <a:ext cx="8229600" cy="6016625"/>
          </a:xfrm>
        </p:spPr>
        <p:txBody>
          <a:bodyPr/>
          <a:p>
            <a:r>
              <a:rPr lang="en-US" sz="2000"/>
              <a:t>where</a:t>
            </a:r>
            <a:endParaRPr lang="en-US" sz="2000"/>
          </a:p>
          <a:p>
            <a:r>
              <a:rPr lang="en-US" sz="2000"/>
              <a:t>Group by</a:t>
            </a:r>
            <a:endParaRPr lang="en-US" sz="2000"/>
          </a:p>
          <a:p>
            <a:r>
              <a:rPr lang="en-US" sz="2000"/>
              <a:t>order by </a:t>
            </a:r>
            <a:endParaRPr lang="en-US" sz="2000"/>
          </a:p>
          <a:p>
            <a:r>
              <a:rPr lang="en-US" sz="2000"/>
              <a:t>Like,between </a:t>
            </a:r>
            <a:endParaRPr lang="en-US" sz="2000"/>
          </a:p>
          <a:p>
            <a:r>
              <a:rPr lang="en-US" sz="2000"/>
              <a:t>having (Agregate funcitons)</a:t>
            </a:r>
            <a:endParaRPr lang="en-US" sz="2000"/>
          </a:p>
          <a:p>
            <a:pPr marL="0" indent="0">
              <a:buNone/>
            </a:pPr>
            <a:r>
              <a:rPr lang="en-US" sz="2000"/>
              <a:t>The HAVING clause was added to SQL because the WHERE keyword cannot be used with aggregate functions.</a:t>
            </a:r>
            <a:endParaRPr lang="en-US" sz="2000"/>
          </a:p>
          <a:p>
            <a:pPr marL="0" indent="0">
              <a:buNone/>
            </a:pPr>
            <a:r>
              <a:rPr lang="en-US" sz="2000"/>
              <a:t>SELECT COUNT(CustomerID), Country</a:t>
            </a:r>
            <a:endParaRPr lang="en-US" sz="2000"/>
          </a:p>
          <a:p>
            <a:pPr marL="0" indent="0">
              <a:buNone/>
            </a:pPr>
            <a:r>
              <a:rPr lang="en-US" sz="2000"/>
              <a:t>FROM Customers</a:t>
            </a:r>
            <a:endParaRPr lang="en-US" sz="2000"/>
          </a:p>
          <a:p>
            <a:pPr marL="0" indent="0">
              <a:buNone/>
            </a:pPr>
            <a:r>
              <a:rPr lang="en-US" sz="2000"/>
              <a:t>GROUP BY Country</a:t>
            </a:r>
            <a:endParaRPr lang="en-US" sz="2000"/>
          </a:p>
          <a:p>
            <a:pPr marL="0" indent="0">
              <a:buNone/>
            </a:pPr>
            <a:r>
              <a:rPr lang="en-US" sz="2000"/>
              <a:t>having COUNT(CustomerID) &gt; 5;</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Agregate funtions</a:t>
            </a:r>
            <a:endParaRPr lang="en-US"/>
          </a:p>
        </p:txBody>
      </p:sp>
      <p:sp>
        <p:nvSpPr>
          <p:cNvPr id="3" name="Content Placeholder 2"/>
          <p:cNvSpPr>
            <a:spLocks noGrp="1"/>
          </p:cNvSpPr>
          <p:nvPr>
            <p:ph idx="1"/>
          </p:nvPr>
        </p:nvSpPr>
        <p:spPr>
          <a:xfrm>
            <a:off x="457200" y="1226820"/>
            <a:ext cx="8229600" cy="4899660"/>
          </a:xfrm>
        </p:spPr>
        <p:txBody>
          <a:bodyPr/>
          <a:p>
            <a:pPr marL="0" indent="0">
              <a:buNone/>
            </a:pPr>
            <a:r>
              <a:rPr lang="en-US"/>
              <a:t>Count()</a:t>
            </a:r>
            <a:endParaRPr lang="en-US"/>
          </a:p>
          <a:p>
            <a:pPr marL="0" indent="0">
              <a:buNone/>
            </a:pPr>
            <a:r>
              <a:rPr lang="en-US"/>
              <a:t>Sum()</a:t>
            </a:r>
            <a:endParaRPr lang="en-US"/>
          </a:p>
          <a:p>
            <a:pPr marL="0" indent="0">
              <a:buNone/>
            </a:pPr>
            <a:r>
              <a:rPr lang="en-US"/>
              <a:t>Avg()</a:t>
            </a:r>
            <a:endParaRPr lang="en-US"/>
          </a:p>
          <a:p>
            <a:pPr marL="0" indent="0">
              <a:buNone/>
            </a:pPr>
            <a:r>
              <a:rPr lang="en-US"/>
              <a:t>Min()</a:t>
            </a:r>
            <a:endParaRPr lang="en-US"/>
          </a:p>
          <a:p>
            <a:pPr marL="0" indent="0">
              <a:buNone/>
            </a:pPr>
            <a:r>
              <a:rPr lang="en-US"/>
              <a:t>Max()</a:t>
            </a:r>
            <a:endParaRPr lang="en-US"/>
          </a:p>
          <a:p>
            <a:pPr marL="0" indent="0">
              <a:buNone/>
            </a:pPr>
            <a:r>
              <a:rPr lang="en-US"/>
              <a:t>select COUNT(*) FROM emp;  </a:t>
            </a: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349885"/>
          </a:xfrm>
        </p:spPr>
        <p:txBody>
          <a:bodyPr/>
          <a:p>
            <a:r>
              <a:rPr lang="en-US"/>
              <a:t>Sub Queries</a:t>
            </a:r>
            <a:endParaRPr lang="en-US"/>
          </a:p>
        </p:txBody>
      </p:sp>
      <p:sp>
        <p:nvSpPr>
          <p:cNvPr id="3" name="Content Placeholder 2"/>
          <p:cNvSpPr>
            <a:spLocks noGrp="1"/>
          </p:cNvSpPr>
          <p:nvPr>
            <p:ph idx="1"/>
          </p:nvPr>
        </p:nvSpPr>
        <p:spPr>
          <a:xfrm>
            <a:off x="457200" y="804545"/>
            <a:ext cx="8229600" cy="6053455"/>
          </a:xfrm>
        </p:spPr>
        <p:txBody>
          <a:bodyPr/>
          <a:p>
            <a:r>
              <a:rPr lang="en-US"/>
              <a:t>The Subquery or Inner query is an SQL query placed inside another SQL query. It is embedded in the HAVING or WHERE clause of the SQL statements.</a:t>
            </a:r>
            <a:endParaRPr lang="en-US"/>
          </a:p>
          <a:p>
            <a:r>
              <a:rPr lang="en-US"/>
              <a:t>SELECT Column_Name1, Column_Name2, ...., Column_NameN  </a:t>
            </a:r>
            <a:endParaRPr lang="en-US"/>
          </a:p>
          <a:p>
            <a:r>
              <a:rPr lang="en-US"/>
              <a:t>FROM Table_Name WHERE Column_Name Comparison_Operator  </a:t>
            </a:r>
            <a:endParaRPr lang="en-US"/>
          </a:p>
          <a:p>
            <a:r>
              <a:rPr lang="en-US"/>
              <a:t>( SELECT Column_Name1, Column_Name2, ...., Column_NameN  </a:t>
            </a:r>
            <a:endParaRPr lang="en-US"/>
          </a:p>
          <a:p>
            <a:r>
              <a:rPr lang="en-US"/>
              <a:t>FROM Table_Name WHERE condition;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237490"/>
          </a:xfrm>
        </p:spPr>
        <p:txBody>
          <a:bodyPr/>
          <a:p>
            <a:endParaRPr lang="en-US"/>
          </a:p>
        </p:txBody>
      </p:sp>
      <p:sp>
        <p:nvSpPr>
          <p:cNvPr id="3" name="Content Placeholder 2"/>
          <p:cNvSpPr>
            <a:spLocks noGrp="1"/>
          </p:cNvSpPr>
          <p:nvPr>
            <p:ph idx="1"/>
          </p:nvPr>
        </p:nvSpPr>
        <p:spPr>
          <a:xfrm>
            <a:off x="457200" y="629920"/>
            <a:ext cx="8229600" cy="5496560"/>
          </a:xfrm>
        </p:spPr>
        <p:txBody>
          <a:bodyPr/>
          <a:p>
            <a:r>
              <a:rPr lang="en-US"/>
              <a:t>SELECT statement,</a:t>
            </a:r>
            <a:endParaRPr lang="en-US"/>
          </a:p>
          <a:p>
            <a:r>
              <a:rPr lang="en-US"/>
              <a:t>UPDATE statement,</a:t>
            </a:r>
            <a:endParaRPr lang="en-US"/>
          </a:p>
          <a:p>
            <a:r>
              <a:rPr lang="en-US"/>
              <a:t>INSERT statement, and</a:t>
            </a:r>
            <a:endParaRPr lang="en-US"/>
          </a:p>
          <a:p>
            <a:r>
              <a:rPr lang="en-US"/>
              <a:t>DELETE statement.</a:t>
            </a:r>
            <a:endParaRPr lang="en-US"/>
          </a:p>
          <a:p>
            <a:r>
              <a:rPr lang="en-US"/>
              <a:t>SELECT * FROM Student_Details WHERE Stu_Marks&gt; ( SELECT AVG(Stu_Marks ) FROM Student_Details);</a:t>
            </a:r>
            <a:endParaRPr lang="en-US"/>
          </a:p>
          <a:p>
            <a:r>
              <a:rPr lang="en-US"/>
              <a:t>INSERT INTO New_Employee SELECT * FROM Old_Employee WHERE Emp_Salary &gt; 40000;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Commit and Auto commit</a:t>
            </a:r>
            <a:endParaRPr lang="en-US"/>
          </a:p>
          <a:p>
            <a:r>
              <a:rPr lang="en-US"/>
              <a:t>roll back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318770"/>
          </a:xfrm>
        </p:spPr>
        <p:txBody>
          <a:bodyPr/>
          <a:p>
            <a:r>
              <a:rPr lang="en-US"/>
              <a:t>Views</a:t>
            </a:r>
            <a:endParaRPr lang="en-US"/>
          </a:p>
        </p:txBody>
      </p:sp>
      <p:sp>
        <p:nvSpPr>
          <p:cNvPr id="3" name="Content Placeholder 2"/>
          <p:cNvSpPr>
            <a:spLocks noGrp="1"/>
          </p:cNvSpPr>
          <p:nvPr>
            <p:ph idx="1"/>
          </p:nvPr>
        </p:nvSpPr>
        <p:spPr>
          <a:xfrm>
            <a:off x="457200" y="723265"/>
            <a:ext cx="8229600" cy="5403215"/>
          </a:xfrm>
        </p:spPr>
        <p:txBody>
          <a:bodyPr/>
          <a:p>
            <a:r>
              <a:rPr lang="en-US">
                <a:sym typeface="+mn-ea"/>
              </a:rPr>
              <a:t>Virtual Tables also have rows and columns similar to a real table in a database</a:t>
            </a:r>
            <a:endParaRPr lang="en-US">
              <a:sym typeface="+mn-ea"/>
            </a:endParaRPr>
          </a:p>
          <a:p>
            <a:r>
              <a:rPr lang="en-US">
                <a:sym typeface="+mn-ea"/>
              </a:rPr>
              <a:t>Such views are simply made by selecting data(fields) from one or more tables, present in the database, with some conditions for selecting rows of the table.</a:t>
            </a:r>
            <a:endParaRPr lang="en-US"/>
          </a:p>
          <a:p>
            <a:r>
              <a:rPr lang="en-US">
                <a:sym typeface="+mn-ea"/>
              </a:rPr>
              <a:t>A view is a virtual table whose contents are defined by a query. Like a table, a view consists of a set of named columns and rows of data. </a:t>
            </a:r>
            <a:endParaRPr lang="en-US"/>
          </a:p>
          <a:p>
            <a:r>
              <a:rPr lang="en-US">
                <a:sym typeface="+mn-ea"/>
              </a:rPr>
              <a:t>Unless indexed, a view does not exist as a stored set of data values in a database. </a:t>
            </a:r>
            <a:endParaRPr lang="en-US"/>
          </a:p>
          <a:p>
            <a:pPr marL="0" indent="0">
              <a:buNone/>
            </a:pPr>
            <a:r>
              <a:rPr lang="en-US">
                <a:sym typeface="+mn-ea"/>
              </a:rPr>
              <a:t> </a:t>
            </a:r>
            <a:endParaRPr lang="en-US">
              <a:sym typeface="+mn-ea"/>
            </a:endParaRP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42315"/>
            <a:ext cx="8229600" cy="190500"/>
          </a:xfrm>
        </p:spPr>
        <p:txBody>
          <a:bodyPr/>
          <a:p>
            <a:endParaRPr lang="en-US"/>
          </a:p>
        </p:txBody>
      </p:sp>
      <p:pic>
        <p:nvPicPr>
          <p:cNvPr id="8" name="Picture Placeholder 7"/>
          <p:cNvPicPr>
            <a:picLocks noChangeAspect="1"/>
          </p:cNvPicPr>
          <p:nvPr>
            <p:ph idx="1"/>
          </p:nvPr>
        </p:nvPicPr>
        <p:blipFill>
          <a:blip r:embed="rId1"/>
          <a:stretch>
            <a:fillRect/>
          </a:stretch>
        </p:blipFill>
        <p:spPr>
          <a:xfrm>
            <a:off x="1561465" y="1492250"/>
            <a:ext cx="6019800" cy="4292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081" y="1062178"/>
            <a:ext cx="8172227" cy="493267"/>
          </a:xfrm>
        </p:spPr>
        <p:txBody>
          <a:bodyPr/>
          <a:p>
            <a:pPr algn="ctr"/>
            <a:r>
              <a:rPr lang="en-US" sz="2700"/>
              <a:t>Example </a:t>
            </a:r>
            <a:endParaRPr lang="en-US" sz="2700"/>
          </a:p>
        </p:txBody>
      </p:sp>
      <p:sp>
        <p:nvSpPr>
          <p:cNvPr id="4" name="Text Placeholder 3"/>
          <p:cNvSpPr>
            <a:spLocks noGrp="1"/>
          </p:cNvSpPr>
          <p:nvPr>
            <p:ph type="body" sz="half" idx="2"/>
          </p:nvPr>
        </p:nvSpPr>
        <p:spPr>
          <a:xfrm>
            <a:off x="292817" y="1711137"/>
            <a:ext cx="4776496" cy="3740922"/>
          </a:xfrm>
        </p:spPr>
        <p:txBody>
          <a:bodyPr>
            <a:noAutofit/>
          </a:bodyPr>
          <a:p>
            <a:r>
              <a:rPr lang="en-US" sz="1650"/>
              <a:t>In this example, we are creating a view table from EmpRole Table for getting the EmpID and Dept for employees having EmpIDs less than 4. So the query will be:</a:t>
            </a:r>
            <a:endParaRPr lang="en-US" sz="1650"/>
          </a:p>
          <a:p>
            <a:r>
              <a:rPr lang="en-US" sz="1650"/>
              <a:t>CREATE VIEW EmpView2 AS</a:t>
            </a:r>
            <a:endParaRPr lang="en-US" sz="1650"/>
          </a:p>
          <a:p>
            <a:r>
              <a:rPr lang="en-US" sz="1650"/>
              <a:t>SELECT EmpID, Dept FROM EmpRole WHERE EmpID&lt;4;</a:t>
            </a:r>
            <a:endParaRPr lang="en-US" sz="1650"/>
          </a:p>
          <a:p>
            <a:r>
              <a:rPr lang="en-US" sz="1650"/>
              <a:t>Now to see the data in the EmpView2 view created by us, We have to simply use the SELECT statement.</a:t>
            </a:r>
            <a:endParaRPr lang="en-US" sz="1650"/>
          </a:p>
          <a:p>
            <a:r>
              <a:rPr lang="en-US" sz="1650"/>
              <a:t>SELECT * from EmpView2;</a:t>
            </a:r>
            <a:endParaRPr lang="en-US" sz="1650"/>
          </a:p>
          <a:p>
            <a:r>
              <a:rPr lang="en-US" sz="1650"/>
              <a:t>Output: The view table EmpView2 that we have created from EmpRole Table contains EmpID and Dept as its data fields.</a:t>
            </a:r>
            <a:endParaRPr lang="en-US" sz="1650"/>
          </a:p>
        </p:txBody>
      </p:sp>
      <p:pic>
        <p:nvPicPr>
          <p:cNvPr id="5" name="Content Placeholder 4"/>
          <p:cNvPicPr>
            <a:picLocks noChangeAspect="1"/>
          </p:cNvPicPr>
          <p:nvPr>
            <p:ph idx="1"/>
          </p:nvPr>
        </p:nvPicPr>
        <p:blipFill>
          <a:blip r:embed="rId1"/>
          <a:stretch>
            <a:fillRect/>
          </a:stretch>
        </p:blipFill>
        <p:spPr>
          <a:xfrm>
            <a:off x="5069314" y="1833978"/>
            <a:ext cx="3650458" cy="33624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Joins</a:t>
            </a:r>
            <a:endParaRPr lang="en-US"/>
          </a:p>
        </p:txBody>
      </p:sp>
      <p:sp>
        <p:nvSpPr>
          <p:cNvPr id="3" name="Content Placeholder 2"/>
          <p:cNvSpPr>
            <a:spLocks noGrp="1"/>
          </p:cNvSpPr>
          <p:nvPr>
            <p:ph idx="1"/>
          </p:nvPr>
        </p:nvSpPr>
        <p:spPr>
          <a:xfrm>
            <a:off x="457200" y="1186815"/>
            <a:ext cx="8680450" cy="4939665"/>
          </a:xfrm>
        </p:spPr>
        <p:txBody>
          <a:bodyPr/>
          <a:p>
            <a:r>
              <a:rPr lang="en-US"/>
              <a:t>INNER JOINS</a:t>
            </a:r>
            <a:endParaRPr lang="en-US"/>
          </a:p>
          <a:p>
            <a:r>
              <a:rPr lang="en-US"/>
              <a:t>An inner join between two tables will return only records where a joining field, such as a key, finds a match in both tables.</a:t>
            </a:r>
            <a:endParaRPr lang="en-US"/>
          </a:p>
          <a:p>
            <a:r>
              <a:rPr lang="en-US"/>
              <a:t>INNER JOIN join ON one field</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224790"/>
          </a:xfrm>
        </p:spPr>
        <p:txBody>
          <a:bodyPr/>
          <a:p>
            <a:endParaRPr lang="en-US"/>
          </a:p>
        </p:txBody>
      </p:sp>
      <p:sp>
        <p:nvSpPr>
          <p:cNvPr id="3" name="Content Placeholder 2"/>
          <p:cNvSpPr>
            <a:spLocks noGrp="1"/>
          </p:cNvSpPr>
          <p:nvPr>
            <p:ph idx="1"/>
          </p:nvPr>
        </p:nvSpPr>
        <p:spPr>
          <a:xfrm>
            <a:off x="457200" y="711835"/>
            <a:ext cx="8229600" cy="6171565"/>
          </a:xfrm>
        </p:spPr>
        <p:txBody>
          <a:bodyPr/>
          <a:p>
            <a:r>
              <a:rPr lang="en-US" b="1"/>
              <a:t>What is Data Base</a:t>
            </a:r>
            <a:endParaRPr lang="en-US" b="1"/>
          </a:p>
          <a:p>
            <a:r>
              <a:rPr lang="en-US"/>
              <a:t>A database is an organized collection of structured information, or data, typically stored electronically in a computer system. A database is an organized collection of data,  easily accessed and managed.</a:t>
            </a:r>
            <a:endParaRPr lang="en-US"/>
          </a:p>
          <a:p>
            <a:r>
              <a:rPr lang="en-US" b="1"/>
              <a:t>Data and information?</a:t>
            </a:r>
            <a:r>
              <a:rPr lang="en-US"/>
              <a:t>(Data refers to the raw information.)</a:t>
            </a:r>
            <a:endParaRPr lang="en-US"/>
          </a:p>
          <a:p>
            <a:r>
              <a:rPr lang="en-US"/>
              <a:t>Data is a collection of a distinct small unit of information. It can be used in a variety of forms like text, numbers, media, bytes,</a:t>
            </a:r>
            <a:endParaRPr lang="en-US"/>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Placeholder 3"/>
          <p:cNvSpPr>
            <a:spLocks noGrp="1"/>
          </p:cNvSpPr>
          <p:nvPr>
            <p:ph type="body" sz="half" idx="2"/>
          </p:nvPr>
        </p:nvSpPr>
        <p:spPr/>
        <p:txBody>
          <a:bodyPr/>
          <a:p>
            <a:endParaRPr lang="en-US"/>
          </a:p>
        </p:txBody>
      </p:sp>
      <p:pic>
        <p:nvPicPr>
          <p:cNvPr id="5" name="Content Placeholder 4"/>
          <p:cNvPicPr>
            <a:picLocks noChangeAspect="1"/>
          </p:cNvPicPr>
          <p:nvPr>
            <p:ph idx="1"/>
          </p:nvPr>
        </p:nvPicPr>
        <p:blipFill>
          <a:blip r:embed="rId1"/>
          <a:stretch>
            <a:fillRect/>
          </a:stretch>
        </p:blipFill>
        <p:spPr>
          <a:xfrm>
            <a:off x="866775" y="692785"/>
            <a:ext cx="8063230" cy="54209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Thanks.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b="1"/>
              <a:t>How data Generated</a:t>
            </a:r>
            <a:endParaRPr lang="en-US" b="1"/>
          </a:p>
        </p:txBody>
      </p:sp>
      <p:sp>
        <p:nvSpPr>
          <p:cNvPr id="8" name="Text Placeholder 7"/>
          <p:cNvSpPr>
            <a:spLocks noGrp="1"/>
          </p:cNvSpPr>
          <p:nvPr>
            <p:ph type="body" sz="half" idx="2"/>
          </p:nvPr>
        </p:nvSpPr>
        <p:spPr/>
        <p:txBody>
          <a:bodyPr/>
          <a:p>
            <a:r>
              <a:rPr lang="en-US"/>
              <a:t>Converting data to information</a:t>
            </a:r>
            <a:endParaRPr lang="en-US"/>
          </a:p>
          <a:p>
            <a:r>
              <a:rPr lang="en-US"/>
              <a:t>Data and information are not the same. Data refers to numerical and qualitative observations</a:t>
            </a:r>
            <a:endParaRPr lang="en-US"/>
          </a:p>
          <a:p>
            <a:r>
              <a:rPr lang="en-US"/>
              <a:t>Information is created when data is presented in a way that has meaning to the recipient.</a:t>
            </a:r>
            <a:endParaRPr lang="en-US"/>
          </a:p>
          <a:p>
            <a:endParaRPr lang="en-US"/>
          </a:p>
          <a:p>
            <a:r>
              <a:rPr lang="en-US" b="1"/>
              <a:t>Different types of Data bases</a:t>
            </a:r>
            <a:endParaRPr lang="en-US" b="1"/>
          </a:p>
          <a:p>
            <a:endParaRPr lang="en-US"/>
          </a:p>
          <a:p>
            <a:r>
              <a:rPr lang="en-US"/>
              <a:t>1.Centralized Database</a:t>
            </a:r>
            <a:endParaRPr lang="en-US"/>
          </a:p>
          <a:p>
            <a:r>
              <a:rPr lang="en-US"/>
              <a:t>2.Distributed Database</a:t>
            </a:r>
            <a:endParaRPr lang="en-US"/>
          </a:p>
          <a:p>
            <a:r>
              <a:rPr lang="en-US"/>
              <a:t>3.Relational Database</a:t>
            </a:r>
            <a:endParaRPr lang="en-US"/>
          </a:p>
          <a:p>
            <a:r>
              <a:rPr lang="en-US"/>
              <a:t>4.Cloud Database</a:t>
            </a:r>
            <a:endParaRPr lang="en-US"/>
          </a:p>
          <a:p>
            <a:r>
              <a:rPr lang="en-US"/>
              <a:t>5.NoSQL</a:t>
            </a:r>
            <a:endParaRPr lang="en-US"/>
          </a:p>
        </p:txBody>
      </p:sp>
      <p:pic>
        <p:nvPicPr>
          <p:cNvPr id="9" name="Content Placeholder 8"/>
          <p:cNvPicPr>
            <a:picLocks noChangeAspect="1"/>
          </p:cNvPicPr>
          <p:nvPr>
            <p:ph idx="1"/>
          </p:nvPr>
        </p:nvPicPr>
        <p:blipFill>
          <a:blip r:embed="rId1"/>
          <a:stretch>
            <a:fillRect/>
          </a:stretch>
        </p:blipFill>
        <p:spPr>
          <a:xfrm>
            <a:off x="3707765" y="908685"/>
            <a:ext cx="4629150" cy="1750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RDBMS</a:t>
            </a:r>
            <a:endParaRPr lang="en-US" b="1"/>
          </a:p>
        </p:txBody>
      </p:sp>
      <p:sp>
        <p:nvSpPr>
          <p:cNvPr id="4" name="Text Placeholder 3"/>
          <p:cNvSpPr>
            <a:spLocks noGrp="1"/>
          </p:cNvSpPr>
          <p:nvPr>
            <p:ph type="body" sz="half" idx="2"/>
          </p:nvPr>
        </p:nvSpPr>
        <p:spPr/>
        <p:txBody>
          <a:bodyPr/>
          <a:p>
            <a:r>
              <a:rPr lang="en-US"/>
              <a:t>RDBMS stands for Relational Database Management System.(it is based on the relational model introduced by E.F. Codd.)</a:t>
            </a:r>
            <a:endParaRPr lang="en-US"/>
          </a:p>
          <a:p>
            <a:endParaRPr lang="en-US"/>
          </a:p>
          <a:p>
            <a:endParaRPr lang="en-US"/>
          </a:p>
          <a:p>
            <a:r>
              <a:rPr lang="en-US"/>
              <a:t>Keys:</a:t>
            </a:r>
            <a:endParaRPr lang="en-US"/>
          </a:p>
          <a:p>
            <a:r>
              <a:rPr lang="en-US"/>
              <a:t>unique:</a:t>
            </a:r>
            <a:endParaRPr lang="en-US"/>
          </a:p>
          <a:p>
            <a:r>
              <a:rPr lang="en-US"/>
              <a:t>NOT NULL</a:t>
            </a:r>
            <a:endParaRPr lang="en-US"/>
          </a:p>
          <a:p>
            <a:r>
              <a:rPr lang="en-US"/>
              <a:t>Primary key: key used to identify one and only one instance of an entity uniquely.</a:t>
            </a:r>
            <a:endParaRPr lang="en-US"/>
          </a:p>
          <a:p>
            <a:endParaRPr lang="en-US"/>
          </a:p>
          <a:p>
            <a:r>
              <a:rPr lang="en-US"/>
              <a:t>Forign key: Foreign keys are the column of the table used to point to the primary key of another table.</a:t>
            </a:r>
            <a:endParaRPr lang="en-US"/>
          </a:p>
        </p:txBody>
      </p:sp>
      <p:pic>
        <p:nvPicPr>
          <p:cNvPr id="5" name="Content Placeholder 4"/>
          <p:cNvPicPr>
            <a:picLocks noChangeAspect="1"/>
          </p:cNvPicPr>
          <p:nvPr>
            <p:ph idx="1"/>
          </p:nvPr>
        </p:nvPicPr>
        <p:blipFill>
          <a:blip r:embed="rId1"/>
          <a:stretch>
            <a:fillRect/>
          </a:stretch>
        </p:blipFill>
        <p:spPr>
          <a:xfrm>
            <a:off x="3887470" y="3789045"/>
            <a:ext cx="4629150" cy="2368550"/>
          </a:xfrm>
          <a:prstGeom prst="rect">
            <a:avLst/>
          </a:prstGeom>
        </p:spPr>
      </p:pic>
      <p:sp>
        <p:nvSpPr>
          <p:cNvPr id="6" name="Text Box 5"/>
          <p:cNvSpPr txBox="1"/>
          <p:nvPr/>
        </p:nvSpPr>
        <p:spPr>
          <a:xfrm>
            <a:off x="4140200" y="1628775"/>
            <a:ext cx="4572000" cy="1353185"/>
          </a:xfrm>
          <a:prstGeom prst="rect">
            <a:avLst/>
          </a:prstGeom>
          <a:noFill/>
        </p:spPr>
        <p:txBody>
          <a:bodyPr wrap="square" rtlCol="0" anchor="t">
            <a:noAutofit/>
          </a:bodyPr>
          <a:p>
            <a:r>
              <a:rPr lang="en-US" b="1"/>
              <a:t>DBMS Architecture</a:t>
            </a:r>
            <a:endParaRPr lang="en-US" b="1"/>
          </a:p>
          <a:p>
            <a:r>
              <a:rPr lang="en-US"/>
              <a:t>1-Tier Architecture</a:t>
            </a:r>
            <a:endParaRPr lang="en-US"/>
          </a:p>
          <a:p>
            <a:r>
              <a:rPr lang="en-US"/>
              <a:t>2-Tier Architecture</a:t>
            </a:r>
            <a:endParaRPr lang="en-US"/>
          </a:p>
          <a:p>
            <a:r>
              <a:rPr lang="en-US"/>
              <a:t>3-Tier Architecture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SQL </a:t>
            </a:r>
            <a:endParaRPr lang="en-US"/>
          </a:p>
        </p:txBody>
      </p:sp>
      <p:sp>
        <p:nvSpPr>
          <p:cNvPr id="6" name="Content Placeholder 5"/>
          <p:cNvSpPr>
            <a:spLocks noGrp="1"/>
          </p:cNvSpPr>
          <p:nvPr>
            <p:ph idx="1"/>
          </p:nvPr>
        </p:nvSpPr>
        <p:spPr/>
        <p:txBody>
          <a:bodyPr/>
          <a:p>
            <a:r>
              <a:rPr lang="en-US"/>
              <a:t>Introduction to SQL</a:t>
            </a:r>
            <a:endParaRPr lang="en-US"/>
          </a:p>
          <a:p>
            <a:r>
              <a:rPr lang="en-US"/>
              <a:t>SQL is a tool for organizing, managing, and retrieving archived data from a computer database.</a:t>
            </a:r>
            <a:endParaRPr lang="en-US"/>
          </a:p>
          <a:p>
            <a:r>
              <a:rPr lang="en-US"/>
              <a:t>Advantages  and Disadvantages of SQL</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689610"/>
          </a:xfrm>
        </p:spPr>
        <p:txBody>
          <a:bodyPr/>
          <a:p>
            <a:r>
              <a:rPr lang="en-US"/>
              <a:t>SQL Data types</a:t>
            </a:r>
            <a:endParaRPr lang="en-US"/>
          </a:p>
        </p:txBody>
      </p:sp>
      <p:sp>
        <p:nvSpPr>
          <p:cNvPr id="3" name="Content Placeholder 2"/>
          <p:cNvSpPr>
            <a:spLocks noGrp="1"/>
          </p:cNvSpPr>
          <p:nvPr>
            <p:ph idx="1"/>
          </p:nvPr>
        </p:nvSpPr>
        <p:spPr>
          <a:xfrm>
            <a:off x="457200" y="1021715"/>
            <a:ext cx="8229600" cy="5104765"/>
          </a:xfrm>
        </p:spPr>
        <p:txBody>
          <a:bodyPr/>
          <a:p>
            <a:pPr marL="0" indent="0">
              <a:buNone/>
            </a:pPr>
            <a:r>
              <a:rPr lang="en-US"/>
              <a:t>Varchar</a:t>
            </a:r>
            <a:endParaRPr lang="en-US"/>
          </a:p>
          <a:p>
            <a:pPr marL="0" indent="0">
              <a:buNone/>
            </a:pPr>
            <a:r>
              <a:rPr lang="en-US"/>
              <a:t>Varchar2</a:t>
            </a:r>
            <a:endParaRPr lang="en-US"/>
          </a:p>
          <a:p>
            <a:pPr marL="0" indent="0">
              <a:buNone/>
            </a:pPr>
            <a:r>
              <a:rPr lang="en-US"/>
              <a:t>Number</a:t>
            </a:r>
            <a:endParaRPr lang="en-US"/>
          </a:p>
          <a:p>
            <a:pPr marL="0" indent="0">
              <a:buNone/>
            </a:pPr>
            <a:r>
              <a:rPr lang="en-US"/>
              <a:t>Blob</a:t>
            </a:r>
            <a:endParaRPr lang="en-US"/>
          </a:p>
          <a:p>
            <a:pPr marL="0" indent="0">
              <a:buNone/>
            </a:pPr>
            <a:r>
              <a:rPr lang="en-US"/>
              <a:t>Date	</a:t>
            </a:r>
            <a:endParaRPr lang="en-US"/>
          </a:p>
          <a:p>
            <a:pPr marL="0" indent="0">
              <a:buNone/>
            </a:pPr>
            <a:r>
              <a:rPr lang="en-US"/>
              <a:t>Timestamp</a:t>
            </a:r>
            <a:endParaRPr lang="en-US"/>
          </a:p>
          <a:p>
            <a:pPr marL="0" indent="0">
              <a:buNone/>
            </a:pPr>
            <a:r>
              <a:rPr lang="en-US"/>
              <a:t>float</a:t>
            </a:r>
            <a:endParaRPr lang="en-US"/>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308610"/>
          </a:xfrm>
        </p:spPr>
        <p:txBody>
          <a:bodyPr/>
          <a:p>
            <a:r>
              <a:rPr lang="en-US"/>
              <a:t>SQL</a:t>
            </a:r>
            <a:endParaRPr lang="en-US"/>
          </a:p>
        </p:txBody>
      </p:sp>
      <p:sp>
        <p:nvSpPr>
          <p:cNvPr id="3" name="Content Placeholder 2"/>
          <p:cNvSpPr>
            <a:spLocks noGrp="1"/>
          </p:cNvSpPr>
          <p:nvPr>
            <p:ph idx="1"/>
          </p:nvPr>
        </p:nvSpPr>
        <p:spPr>
          <a:xfrm>
            <a:off x="457200" y="810895"/>
            <a:ext cx="8229600" cy="5315585"/>
          </a:xfrm>
        </p:spPr>
        <p:txBody>
          <a:bodyPr/>
          <a:p>
            <a:r>
              <a:rPr lang="en-US"/>
              <a:t>Data definition: It is used to define the structure and organization of the stored data and the relationships among the stored data items.</a:t>
            </a:r>
            <a:endParaRPr lang="en-US"/>
          </a:p>
          <a:p>
            <a:r>
              <a:rPr lang="en-US"/>
              <a:t>Data retrieval: SQL can also be used for data retrieval.</a:t>
            </a:r>
            <a:endParaRPr lang="en-US"/>
          </a:p>
          <a:p>
            <a:r>
              <a:rPr lang="en-US"/>
              <a:t>Data manipulation: If the user wants to add new data, remove data, or modifying in existing data then SQL provides this facility also.</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247650"/>
          </a:xfrm>
        </p:spPr>
        <p:txBody>
          <a:bodyPr/>
          <a:p>
            <a:endParaRPr lang="en-US"/>
          </a:p>
        </p:txBody>
      </p:sp>
      <p:sp>
        <p:nvSpPr>
          <p:cNvPr id="3" name="Content Placeholder 2"/>
          <p:cNvSpPr>
            <a:spLocks noGrp="1"/>
          </p:cNvSpPr>
          <p:nvPr>
            <p:ph idx="1"/>
          </p:nvPr>
        </p:nvSpPr>
        <p:spPr>
          <a:xfrm>
            <a:off x="457200" y="678815"/>
            <a:ext cx="8229600" cy="5447665"/>
          </a:xfrm>
        </p:spPr>
        <p:txBody>
          <a:bodyPr/>
          <a:p>
            <a:r>
              <a:rPr lang="en-US">
                <a:sym typeface="+mn-ea"/>
              </a:rPr>
              <a:t>Access control: SQL can be used to restrict a user’s ability to retrieve, add, and modify data, protecting stored data against unauthorized access.</a:t>
            </a:r>
            <a:endParaRPr lang="en-US"/>
          </a:p>
          <a:p>
            <a:r>
              <a:rPr lang="en-US">
                <a:sym typeface="+mn-ea"/>
              </a:rPr>
              <a:t>Data sharing: SQL is used to coordinate data sharing by concurrent users, ensuring that changes made by one user do not inadvertently wipe out changes made at nearly the same time by another user.</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370840"/>
          </a:xfrm>
        </p:spPr>
        <p:txBody>
          <a:bodyPr/>
          <a:p>
            <a:r>
              <a:rPr lang="en-US"/>
              <a:t>SQL Rules</a:t>
            </a:r>
            <a:endParaRPr lang="en-US"/>
          </a:p>
        </p:txBody>
      </p:sp>
      <p:sp>
        <p:nvSpPr>
          <p:cNvPr id="3" name="Content Placeholder 2"/>
          <p:cNvSpPr>
            <a:spLocks noGrp="1"/>
          </p:cNvSpPr>
          <p:nvPr>
            <p:ph idx="1"/>
          </p:nvPr>
        </p:nvSpPr>
        <p:spPr>
          <a:xfrm>
            <a:off x="457200" y="867410"/>
            <a:ext cx="8229600" cy="5851525"/>
          </a:xfrm>
        </p:spPr>
        <p:txBody>
          <a:bodyPr/>
          <a:p>
            <a:r>
              <a:rPr lang="en-US"/>
              <a:t> </a:t>
            </a:r>
            <a:r>
              <a:rPr lang="en-US" sz="2800"/>
              <a:t>‘;’ is used to end SQL statements.</a:t>
            </a:r>
            <a:endParaRPr lang="en-US" sz="2800"/>
          </a:p>
          <a:p>
            <a:r>
              <a:rPr lang="en-US" sz="2800"/>
              <a:t>Statements may be split across lines, but keywords may not.</a:t>
            </a:r>
            <a:endParaRPr lang="en-US" sz="2800"/>
          </a:p>
          <a:p>
            <a:r>
              <a:rPr lang="en-US" sz="2800"/>
              <a:t>Identifiers, operator names, and literals are separated by one or more spaces or other delimiters.</a:t>
            </a:r>
            <a:endParaRPr lang="en-US" sz="2800"/>
          </a:p>
          <a:p>
            <a:r>
              <a:rPr lang="en-US" sz="2800"/>
              <a:t>A comma (,) separates parameters without a clause.</a:t>
            </a:r>
            <a:endParaRPr lang="en-US" sz="2800"/>
          </a:p>
          <a:p>
            <a:r>
              <a:rPr lang="en-US"/>
              <a:t>Comments may be enclosed between /* and */ symbols and maybe multi-line.</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4801</Words>
  <Application>WPS Presentation</Application>
  <PresentationFormat/>
  <Paragraphs>158</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Arial Unicode MS</vt:lpstr>
      <vt:lpstr>Calibri</vt:lpstr>
      <vt:lpstr>Microsoft YaHei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-SQL</dc:title>
  <dc:creator>Satish T</dc:creator>
  <cp:lastModifiedBy>satish.t</cp:lastModifiedBy>
  <cp:revision>3</cp:revision>
  <dcterms:created xsi:type="dcterms:W3CDTF">2023-10-09T06:52:58Z</dcterms:created>
  <dcterms:modified xsi:type="dcterms:W3CDTF">2023-10-11T11:07:12Z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537C218565FB4470B03D7502B1C23924_13</vt:lpwstr>
  </property>
</Properties>
</file>