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97" r:id="rId3"/>
    <p:sldId id="257" r:id="rId4"/>
    <p:sldId id="262" r:id="rId5"/>
    <p:sldId id="258" r:id="rId6"/>
    <p:sldId id="264" r:id="rId7"/>
    <p:sldId id="396" r:id="rId8"/>
    <p:sldId id="398" r:id="rId9"/>
    <p:sldId id="504" r:id="rId10"/>
    <p:sldId id="505" r:id="rId11"/>
    <p:sldId id="506" r:id="rId12"/>
    <p:sldId id="507" r:id="rId13"/>
    <p:sldId id="508" r:id="rId14"/>
    <p:sldId id="510" r:id="rId15"/>
    <p:sldId id="509" r:id="rId16"/>
    <p:sldId id="511" r:id="rId17"/>
    <p:sldId id="515" r:id="rId18"/>
    <p:sldId id="516" r:id="rId19"/>
    <p:sldId id="400" r:id="rId20"/>
    <p:sldId id="517" r:id="rId21"/>
    <p:sldId id="518" r:id="rId22"/>
    <p:sldId id="401" r:id="rId23"/>
    <p:sldId id="519" r:id="rId24"/>
    <p:sldId id="520" r:id="rId25"/>
    <p:sldId id="521" r:id="rId26"/>
    <p:sldId id="522" r:id="rId27"/>
    <p:sldId id="531" r:id="rId28"/>
    <p:sldId id="523" r:id="rId29"/>
    <p:sldId id="502" r:id="rId30"/>
    <p:sldId id="524" r:id="rId31"/>
    <p:sldId id="322" r:id="rId32"/>
    <p:sldId id="541" r:id="rId33"/>
    <p:sldId id="532" r:id="rId34"/>
    <p:sldId id="533" r:id="rId35"/>
    <p:sldId id="53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4FDC4E-CE40-4F4B-A8F8-BD857620DBD9}">
          <p14:sldIdLst>
            <p14:sldId id="256"/>
            <p14:sldId id="397"/>
            <p14:sldId id="257"/>
            <p14:sldId id="262"/>
            <p14:sldId id="258"/>
            <p14:sldId id="264"/>
            <p14:sldId id="396"/>
            <p14:sldId id="398"/>
            <p14:sldId id="504"/>
            <p14:sldId id="505"/>
            <p14:sldId id="506"/>
            <p14:sldId id="507"/>
            <p14:sldId id="508"/>
            <p14:sldId id="510"/>
            <p14:sldId id="509"/>
            <p14:sldId id="511"/>
            <p14:sldId id="515"/>
            <p14:sldId id="516"/>
            <p14:sldId id="400"/>
            <p14:sldId id="517"/>
            <p14:sldId id="518"/>
            <p14:sldId id="401"/>
            <p14:sldId id="519"/>
            <p14:sldId id="520"/>
            <p14:sldId id="521"/>
            <p14:sldId id="522"/>
            <p14:sldId id="531"/>
            <p14:sldId id="523"/>
            <p14:sldId id="502"/>
            <p14:sldId id="524"/>
            <p14:sldId id="322"/>
            <p14:sldId id="541"/>
            <p14:sldId id="532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660066"/>
    <a:srgbClr val="0000CC"/>
    <a:srgbClr val="F3C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9" autoAdjust="0"/>
    <p:restoredTop sz="99223" autoAdjust="0"/>
  </p:normalViewPr>
  <p:slideViewPr>
    <p:cSldViewPr>
      <p:cViewPr varScale="1">
        <p:scale>
          <a:sx n="86" d="100"/>
          <a:sy n="86" d="100"/>
        </p:scale>
        <p:origin x="156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51F70-75EF-4A08-9869-D64F32742B1E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F52A6-6846-4B3A-ADF3-FD26E4FB6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5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52A6-6846-4B3A-ADF3-FD26E4FB6DF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58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63687" y="3581400"/>
            <a:ext cx="1530483" cy="764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</a:pPr>
            <a:r>
              <a:rPr lang="en-IN" sz="1900" b="1" i="1" dirty="0"/>
              <a:t>Satish Rawat</a:t>
            </a:r>
          </a:p>
          <a:p>
            <a:pPr algn="ctr">
              <a:spcBef>
                <a:spcPts val="800"/>
              </a:spcBef>
            </a:pP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1143000" y="838200"/>
            <a:ext cx="6858000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1200"/>
              </a:spcAft>
            </a:pPr>
            <a:r>
              <a:rPr lang="en-IN" sz="2200" b="1" dirty="0">
                <a:solidFill>
                  <a:srgbClr val="C00000"/>
                </a:solidFill>
              </a:rPr>
              <a:t>Report on</a:t>
            </a:r>
          </a:p>
          <a:p>
            <a:pPr algn="ctr">
              <a:spcBef>
                <a:spcPts val="500"/>
              </a:spcBef>
              <a:spcAft>
                <a:spcPts val="600"/>
              </a:spcAft>
            </a:pPr>
            <a:r>
              <a:rPr lang="en-IN" sz="2800" b="1" dirty="0">
                <a:solidFill>
                  <a:srgbClr val="C00000"/>
                </a:solidFill>
              </a:rPr>
              <a:t>Business Analytics Capstone Project</a:t>
            </a:r>
          </a:p>
          <a:p>
            <a:pPr algn="ctr">
              <a:spcBef>
                <a:spcPts val="500"/>
              </a:spcBef>
              <a:spcAft>
                <a:spcPts val="600"/>
              </a:spcAft>
            </a:pPr>
            <a:r>
              <a:rPr lang="en-IN" sz="2400" b="1" dirty="0">
                <a:solidFill>
                  <a:srgbClr val="C00000"/>
                </a:solidFill>
              </a:rPr>
              <a:t>(Using R)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590800"/>
            <a:ext cx="4572000" cy="7232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b="1" dirty="0"/>
              <a:t>Domain –  Real Estate</a:t>
            </a:r>
          </a:p>
          <a:p>
            <a:pPr algn="ctr">
              <a:spcBef>
                <a:spcPts val="600"/>
              </a:spcBef>
            </a:pPr>
            <a:r>
              <a:rPr lang="en-IN" b="1" dirty="0"/>
              <a:t>Project ID : </a:t>
            </a:r>
            <a:r>
              <a:rPr lang="en-IN" b="1" i="1" dirty="0"/>
              <a:t>CP1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DATA EXPLORATION :- Descriptive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DFFAA-6153-490A-BCDA-9C033A6D740F}"/>
              </a:ext>
            </a:extLst>
          </p:cNvPr>
          <p:cNvSpPr txBox="1"/>
          <p:nvPr/>
        </p:nvSpPr>
        <p:spPr>
          <a:xfrm>
            <a:off x="411480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C84BE-D83F-4DDA-B1D2-60F7C8E63086}"/>
              </a:ext>
            </a:extLst>
          </p:cNvPr>
          <p:cNvSpPr txBox="1"/>
          <p:nvPr/>
        </p:nvSpPr>
        <p:spPr>
          <a:xfrm>
            <a:off x="342900" y="186302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Summary report of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Values are missing in the column CRIM, ZN, INDUS, AGE, LSTAT.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D6AC0-E0E5-4485-B46C-B80E43BE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6" y="2855400"/>
            <a:ext cx="8610600" cy="32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00429" y="949861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DATA VISUALISATION :- Missing Values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756D6-D574-493C-9F5B-30E94A2CF16D}"/>
              </a:ext>
            </a:extLst>
          </p:cNvPr>
          <p:cNvSpPr txBox="1"/>
          <p:nvPr/>
        </p:nvSpPr>
        <p:spPr>
          <a:xfrm>
            <a:off x="579705" y="1667332"/>
            <a:ext cx="8178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Missing Values Plot Using Mice Package</a:t>
            </a:r>
          </a:p>
          <a:p>
            <a:r>
              <a:rPr lang="en-IN" dirty="0"/>
              <a:t>Right side label :- number of missing values</a:t>
            </a:r>
          </a:p>
          <a:p>
            <a:r>
              <a:rPr lang="en-IN" dirty="0"/>
              <a:t>Top side label :- Column name</a:t>
            </a:r>
          </a:p>
          <a:p>
            <a:r>
              <a:rPr lang="en-IN" dirty="0"/>
              <a:t>Left side label :- 0 for observed values, 1 for missing values</a:t>
            </a:r>
          </a:p>
          <a:p>
            <a:r>
              <a:rPr lang="en-IN" dirty="0"/>
              <a:t>Bottom label :- Total missing values in respective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53523-3A20-4758-8803-C8208BE5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38912"/>
            <a:ext cx="7315200" cy="29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4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B758-6A1F-4C2A-A8D2-470832D6ACBB}"/>
              </a:ext>
            </a:extLst>
          </p:cNvPr>
          <p:cNvSpPr txBox="1"/>
          <p:nvPr/>
        </p:nvSpPr>
        <p:spPr>
          <a:xfrm>
            <a:off x="685800" y="143757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Missing Value Plot</a:t>
            </a:r>
          </a:p>
          <a:p>
            <a:r>
              <a:rPr lang="en-US" dirty="0"/>
              <a:t>Let’s quickly understand this. There are 78% values in the data set with no missing value. There are 3.6% missing values in CRIM, 3.6% missing values in LSTAT and so on.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E9C4C-54D5-416D-85AF-73FBE28C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9" y="2895601"/>
            <a:ext cx="8310172" cy="340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3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VISUALISATION :- Correlation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B758-6A1F-4C2A-A8D2-470832D6ACBB}"/>
              </a:ext>
            </a:extLst>
          </p:cNvPr>
          <p:cNvSpPr txBox="1"/>
          <p:nvPr/>
        </p:nvSpPr>
        <p:spPr>
          <a:xfrm>
            <a:off x="685800" y="143757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Correlation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quickly understand this plot shaded area shows magnitude of relationship, whereas color shows the direction of relationship(Positive or Negative).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good model, there should be strong relationship between independent variable and independent variable and no or weak relationship between independent variables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7A484-EC76-4836-81C9-23BD52D48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24200"/>
            <a:ext cx="8458200" cy="33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3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331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B758-6A1F-4C2A-A8D2-470832D6ACBB}"/>
              </a:ext>
            </a:extLst>
          </p:cNvPr>
          <p:cNvSpPr txBox="1"/>
          <p:nvPr/>
        </p:nvSpPr>
        <p:spPr>
          <a:xfrm>
            <a:off x="685800" y="143757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homes are in a area where Nitric Oxide Concentration are low and average distance from 5 employment centre is in range 0 to 1.5.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9ECFC-2894-413E-A12F-F3F24AE4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9" y="2514600"/>
            <a:ext cx="8538772" cy="38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VISUALISATION :- Scatter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B758-6A1F-4C2A-A8D2-470832D6ACBB}"/>
              </a:ext>
            </a:extLst>
          </p:cNvPr>
          <p:cNvSpPr txBox="1"/>
          <p:nvPr/>
        </p:nvSpPr>
        <p:spPr>
          <a:xfrm>
            <a:off x="685800" y="143757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Scatter Plot Between numeric independent variables and dependent variable(MEDV)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2B812-0843-4A81-94FB-89F6A2DC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8" y="2205599"/>
            <a:ext cx="8458201" cy="41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7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331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B758-6A1F-4C2A-A8D2-470832D6ACBB}"/>
              </a:ext>
            </a:extLst>
          </p:cNvPr>
          <p:cNvSpPr txBox="1"/>
          <p:nvPr/>
        </p:nvSpPr>
        <p:spPr>
          <a:xfrm>
            <a:off x="685800" y="143757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Crime rate increases with increase in Nitric Oxide Concentration and decrease with increase in DIS.</a:t>
            </a:r>
          </a:p>
          <a:p>
            <a:r>
              <a:rPr lang="en-IN" dirty="0"/>
              <a:t>This implies that crime rate is high in city nearby industrial area or where population density is high.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7615C-FE38-48F5-B229-1B55FE639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8301429" cy="3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331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B758-6A1F-4C2A-A8D2-470832D6ACBB}"/>
              </a:ext>
            </a:extLst>
          </p:cNvPr>
          <p:cNvSpPr txBox="1"/>
          <p:nvPr/>
        </p:nvSpPr>
        <p:spPr>
          <a:xfrm>
            <a:off x="685800" y="143757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INDUS  decreases with increase in DIS.</a:t>
            </a:r>
          </a:p>
          <a:p>
            <a:r>
              <a:rPr lang="en-IN" dirty="0"/>
              <a:t>This implies that with increase in distance from employment centre there is decrease in non retail business.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E6FF4-EA76-4C6E-92F5-8355A0A4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9400"/>
            <a:ext cx="8229600" cy="35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8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3319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VISUALISATION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5B758-6A1F-4C2A-A8D2-470832D6ACBB}"/>
              </a:ext>
            </a:extLst>
          </p:cNvPr>
          <p:cNvSpPr txBox="1"/>
          <p:nvPr/>
        </p:nvSpPr>
        <p:spPr>
          <a:xfrm>
            <a:off x="685800" y="143757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MEDV decreases with increase in LSTAT.</a:t>
            </a:r>
          </a:p>
          <a:p>
            <a:r>
              <a:rPr lang="en-IN" dirty="0"/>
              <a:t>This implies that values of homes are low where percentage of lower status people is high.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7E861-3AEA-4461-AFB1-41ED2F867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830142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3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789" y="2255586"/>
            <a:ext cx="3400611" cy="300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788249" y="5486400"/>
            <a:ext cx="3499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3.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39132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860534" y="5486400"/>
            <a:ext cx="3440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1. AN INTRODUCTION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3748088" cy="249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78411" y="1219200"/>
            <a:ext cx="57240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</a:rPr>
              <a:t>Boston Housing Value Prediction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3416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3910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lang="en-IN" sz="2800" b="1" dirty="0">
                <a:solidFill>
                  <a:srgbClr val="C00000"/>
                </a:solidFill>
                <a:latin typeface="Calibri"/>
              </a:rPr>
              <a:t>TRANSFORMATION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4590C-1B79-4F14-937E-6E95A5AC4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3" y="2097600"/>
            <a:ext cx="8310172" cy="435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B14067-60DE-467D-A8E2-EA1F3C1B2E1C}"/>
              </a:ext>
            </a:extLst>
          </p:cNvPr>
          <p:cNvSpPr txBox="1"/>
          <p:nvPr/>
        </p:nvSpPr>
        <p:spPr>
          <a:xfrm>
            <a:off x="685800" y="1373454"/>
            <a:ext cx="807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Plotting Histogram to see the distribution of variables as some variables are not normally distributed. </a:t>
            </a:r>
          </a:p>
        </p:txBody>
      </p:sp>
    </p:spTree>
    <p:extLst>
      <p:ext uri="{BB962C8B-B14F-4D97-AF65-F5344CB8AC3E}">
        <p14:creationId xmlns:p14="http://schemas.microsoft.com/office/powerpoint/2010/main" val="279932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429" y="914350"/>
            <a:ext cx="3910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</a:t>
            </a:r>
            <a:r>
              <a:rPr lang="en-IN" sz="2800" b="1" dirty="0">
                <a:solidFill>
                  <a:srgbClr val="C00000"/>
                </a:solidFill>
                <a:latin typeface="Calibri"/>
              </a:rPr>
              <a:t>TRANSFORMATION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BD18D-9DAE-46BF-BDED-161B841B9E4B}"/>
              </a:ext>
            </a:extLst>
          </p:cNvPr>
          <p:cNvSpPr txBox="1"/>
          <p:nvPr/>
        </p:nvSpPr>
        <p:spPr>
          <a:xfrm>
            <a:off x="300429" y="5238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ANALYTICS CAPSTONE PROJECT 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14067-60DE-467D-A8E2-EA1F3C1B2E1C}"/>
              </a:ext>
            </a:extLst>
          </p:cNvPr>
          <p:cNvSpPr txBox="1"/>
          <p:nvPr/>
        </p:nvSpPr>
        <p:spPr>
          <a:xfrm>
            <a:off x="685800" y="1373454"/>
            <a:ext cx="807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Plotting Histogram to see the distribution of variables after applying relative transformation.</a:t>
            </a:r>
          </a:p>
          <a:p>
            <a:r>
              <a:rPr lang="en-IN" sz="1600" dirty="0"/>
              <a:t>Applied log transformation on CRIM,NOX,DIS and square root transformation on LSTAT,MEDV.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CB5CB-1F4F-4425-B2CC-16200591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458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pic>
        <p:nvPicPr>
          <p:cNvPr id="2054" name="Picture 6" descr="Image result for data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49" y="2151697"/>
            <a:ext cx="3295651" cy="280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967330" y="5486400"/>
            <a:ext cx="3226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4. DATA MODELLING</a:t>
            </a:r>
          </a:p>
        </p:txBody>
      </p:sp>
    </p:spTree>
    <p:extLst>
      <p:ext uri="{BB962C8B-B14F-4D97-AF65-F5344CB8AC3E}">
        <p14:creationId xmlns:p14="http://schemas.microsoft.com/office/powerpoint/2010/main" val="139132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0630" y="864513"/>
            <a:ext cx="89009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PREDICTIVE MODEL USING 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2D937-A8B4-4690-BF56-F91F5B06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667000"/>
            <a:ext cx="3886199" cy="3578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9E85-30E8-45B8-9861-764C745A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667000"/>
            <a:ext cx="4267199" cy="36558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B9598-1B57-4604-9EC9-2193127184D5}"/>
              </a:ext>
            </a:extLst>
          </p:cNvPr>
          <p:cNvSpPr txBox="1"/>
          <p:nvPr/>
        </p:nvSpPr>
        <p:spPr>
          <a:xfrm>
            <a:off x="304801" y="1372517"/>
            <a:ext cx="8502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Model1 has all the variables and model2 has only 10 variables and removed variables are INDUS,CRIM,ZN and AGE.</a:t>
            </a:r>
          </a:p>
          <a:p>
            <a:r>
              <a:rPr lang="en-IN" sz="1600" dirty="0"/>
              <a:t>Model1 has insignificant variables such as CRIM,ZN and etc. Whereas in Model2 all the variables are important as we can observe from summary using significance code.</a:t>
            </a:r>
          </a:p>
        </p:txBody>
      </p:sp>
    </p:spTree>
    <p:extLst>
      <p:ext uri="{BB962C8B-B14F-4D97-AF65-F5344CB8AC3E}">
        <p14:creationId xmlns:p14="http://schemas.microsoft.com/office/powerpoint/2010/main" val="309755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0630" y="864513"/>
            <a:ext cx="89009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PREDICTIVE MODEL USING 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B9598-1B57-4604-9EC9-2193127184D5}"/>
              </a:ext>
            </a:extLst>
          </p:cNvPr>
          <p:cNvSpPr txBox="1"/>
          <p:nvPr/>
        </p:nvSpPr>
        <p:spPr>
          <a:xfrm>
            <a:off x="304801" y="1372517"/>
            <a:ext cx="850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Comparing variation inflation factor of Model1 and Model2.</a:t>
            </a:r>
          </a:p>
          <a:p>
            <a:r>
              <a:rPr lang="en-IN" sz="1600" dirty="0"/>
              <a:t>In both model there are variables which are more than 5, so both models are not good. </a:t>
            </a:r>
          </a:p>
          <a:p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94459-C815-406E-9B14-A2C0BE0A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13" y="2895600"/>
            <a:ext cx="3019425" cy="297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B2A3A-90E9-482F-B93D-8560ADF1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95600"/>
            <a:ext cx="30670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4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0630" y="864513"/>
            <a:ext cx="89009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PREDICTIVE MODEL USING 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B9598-1B57-4604-9EC9-2193127184D5}"/>
              </a:ext>
            </a:extLst>
          </p:cNvPr>
          <p:cNvSpPr txBox="1"/>
          <p:nvPr/>
        </p:nvSpPr>
        <p:spPr>
          <a:xfrm>
            <a:off x="304801" y="1372517"/>
            <a:ext cx="8502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Model3 is obtained from Model2 by removing RAD and Model4 is obtained from Model2 by removing TAX. </a:t>
            </a:r>
          </a:p>
          <a:p>
            <a:r>
              <a:rPr lang="en-IN" sz="1600" dirty="0"/>
              <a:t>Model3 variables has P-Value less than 0.05 which is good. Whereas in Model4 some variables has  P-Value greater than 0.05.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CFB00-CED2-4F88-B8E7-816ADD0F0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650241"/>
            <a:ext cx="4267200" cy="3742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36B53-4DDB-4928-BDE1-A32B60B0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609850"/>
            <a:ext cx="4267200" cy="3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2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0630" y="864513"/>
            <a:ext cx="89009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PREDICTIVE MODEL USING 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B9598-1B57-4604-9EC9-2193127184D5}"/>
              </a:ext>
            </a:extLst>
          </p:cNvPr>
          <p:cNvSpPr txBox="1"/>
          <p:nvPr/>
        </p:nvSpPr>
        <p:spPr>
          <a:xfrm>
            <a:off x="304801" y="1372517"/>
            <a:ext cx="85020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Comparing variation inflation factor of Model3 and Model4.</a:t>
            </a:r>
          </a:p>
          <a:p>
            <a:r>
              <a:rPr lang="en-IN" sz="1600" dirty="0"/>
              <a:t>Both Models have VIF less than 5, but after observing closely NOX variables it is seen that in Model3 its value is less than 5 and in Model4 it is slightly greater than 5.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</a:t>
            </a:r>
          </a:p>
          <a:p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F8200-775A-4D45-8E1F-929D8FE94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36400"/>
            <a:ext cx="5934075" cy="27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24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0630" y="864513"/>
            <a:ext cx="89009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PREDICTIVE MODEL USING 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B9598-1B57-4604-9EC9-2193127184D5}"/>
              </a:ext>
            </a:extLst>
          </p:cNvPr>
          <p:cNvSpPr txBox="1"/>
          <p:nvPr/>
        </p:nvSpPr>
        <p:spPr>
          <a:xfrm>
            <a:off x="304801" y="1372517"/>
            <a:ext cx="8502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Mean Absolute Error(MAE) :- </a:t>
            </a:r>
            <a:r>
              <a:rPr lang="en-US" dirty="0"/>
              <a:t>The mean absolute error is an average of the absolute errors.</a:t>
            </a:r>
          </a:p>
          <a:p>
            <a:endParaRPr lang="en-US" sz="1600" dirty="0"/>
          </a:p>
          <a:p>
            <a:r>
              <a:rPr lang="en-US" sz="1600" dirty="0"/>
              <a:t>Lower MAE means model is more accurate.</a:t>
            </a:r>
          </a:p>
          <a:p>
            <a:r>
              <a:rPr lang="en-US" sz="1600" dirty="0"/>
              <a:t>For Bootstrapping sampling method Model3 has lowest MAE</a:t>
            </a:r>
          </a:p>
          <a:p>
            <a:r>
              <a:rPr lang="en-US" sz="1600" dirty="0"/>
              <a:t>For 5 Fold Repeated Cross Validation Model2 has lowest MAE</a:t>
            </a:r>
            <a:br>
              <a:rPr lang="en-US" sz="1600" dirty="0"/>
            </a:br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E914E6-DFC7-4844-B995-C1A485BB0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68472"/>
              </p:ext>
            </p:extLst>
          </p:nvPr>
        </p:nvGraphicFramePr>
        <p:xfrm>
          <a:off x="1752600" y="3048000"/>
          <a:ext cx="5410202" cy="2234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670">
                  <a:extLst>
                    <a:ext uri="{9D8B030D-6E8A-4147-A177-3AD203B41FA5}">
                      <a16:colId xmlns:a16="http://schemas.microsoft.com/office/drawing/2014/main" val="1019037202"/>
                    </a:ext>
                  </a:extLst>
                </a:gridCol>
                <a:gridCol w="2035266">
                  <a:extLst>
                    <a:ext uri="{9D8B030D-6E8A-4147-A177-3AD203B41FA5}">
                      <a16:colId xmlns:a16="http://schemas.microsoft.com/office/drawing/2014/main" val="4037345436"/>
                    </a:ext>
                  </a:extLst>
                </a:gridCol>
                <a:gridCol w="2035266">
                  <a:extLst>
                    <a:ext uri="{9D8B030D-6E8A-4147-A177-3AD203B41FA5}">
                      <a16:colId xmlns:a16="http://schemas.microsoft.com/office/drawing/2014/main" val="4075805654"/>
                    </a:ext>
                  </a:extLst>
                </a:gridCol>
              </a:tblGrid>
              <a:tr h="37456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Model Evaluation Metric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00715"/>
                  </a:ext>
                </a:extLst>
              </a:tr>
              <a:tr h="30998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1965815"/>
                  </a:ext>
                </a:extLst>
              </a:tr>
              <a:tr h="3099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Bootstrap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5 Fold RCV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8060196"/>
                  </a:ext>
                </a:extLst>
              </a:tr>
              <a:tr h="3099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Model1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0.3349107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0.33027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7026073"/>
                  </a:ext>
                </a:extLst>
              </a:tr>
              <a:tr h="3099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Model2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0.328595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0.3232398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7310101"/>
                  </a:ext>
                </a:extLst>
              </a:tr>
              <a:tr h="3099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Model3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0.3272363</a:t>
                      </a:r>
                      <a:endParaRPr lang="en-IN" sz="1000" b="0" i="0" u="none" strike="noStrike" dirty="0"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</a:rPr>
                        <a:t>0.3244256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7500908"/>
                  </a:ext>
                </a:extLst>
              </a:tr>
              <a:tr h="30998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Model4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0.3307824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</a:rPr>
                        <a:t>0.3263791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4354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69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0630" y="864513"/>
            <a:ext cx="89009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PREDICTIVE MODEL USING 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B9598-1B57-4604-9EC9-2193127184D5}"/>
              </a:ext>
            </a:extLst>
          </p:cNvPr>
          <p:cNvSpPr txBox="1"/>
          <p:nvPr/>
        </p:nvSpPr>
        <p:spPr>
          <a:xfrm>
            <a:off x="304801" y="1372517"/>
            <a:ext cx="8502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Final Predictive Model is Model3 due to following reasons :-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VIF of all variables is less than 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P-Value of all variables is less than 0.05.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F-Statistic is highest of all 4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All T-Values are far from 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Least difference between R Square and Adjusted R Square.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Lowest MAE in 5 Fold Repeated Cross Validation.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99949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02187" y="5486400"/>
            <a:ext cx="735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5. INSIGHTS DERIVED AND RECOMMENDATIONS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009775"/>
            <a:ext cx="2924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99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97513" y="864513"/>
            <a:ext cx="19731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1.1 Project Brief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9D0D0-F77C-430F-B3CA-CFB76DE5D510}"/>
              </a:ext>
            </a:extLst>
          </p:cNvPr>
          <p:cNvSpPr/>
          <p:nvPr/>
        </p:nvSpPr>
        <p:spPr>
          <a:xfrm>
            <a:off x="457200" y="172084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project, we will evaluate the performance and predictive power of a model that has been trained on data collected from homes in suburbs of Boston, Massachusetts. A model trained on this data that is seen as a 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fit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could then be used to make certain predictions about a home — in particular, its monetary value. This model would prove to be invaluable for City Council of Boston, Massachusetts who could make use of such information on a daily basis.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74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0630" y="864513"/>
            <a:ext cx="890097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100" b="1" dirty="0">
                <a:solidFill>
                  <a:srgbClr val="0000FF"/>
                </a:solidFill>
              </a:rPr>
              <a:t>INSIGHTS AND RECOMMENDATION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B9598-1B57-4604-9EC9-2193127184D5}"/>
              </a:ext>
            </a:extLst>
          </p:cNvPr>
          <p:cNvSpPr txBox="1"/>
          <p:nvPr/>
        </p:nvSpPr>
        <p:spPr>
          <a:xfrm>
            <a:off x="290082" y="1308221"/>
            <a:ext cx="85020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Insights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Crime Rates are high in city where Nitric Oxide Concentration are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Value of homes are low where Pupil Teacher Ratio is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Crime Rates are high where Tax are high in the city.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Where Tax are high Nitric Concentration are also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Index 4,5 and 24 of accessibility to radial highways have highest number of homes.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Value of home are low where percentage of lower status people are high.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Nitric Oxide Concentration, Average distance from 5 employment center are important factor which effects the value of homes in Boston.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Maximum Tax comes from where full value of property is in range of $39,80,000 to $66,60,000.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Maximum consumers are in the area where Nitric Oxide Concentration is low and Average distance from 5 employment center is in range of 0 to 1.5.</a:t>
            </a:r>
          </a:p>
          <a:p>
            <a:r>
              <a:rPr lang="en-US" sz="1600" dirty="0"/>
              <a:t> </a:t>
            </a:r>
          </a:p>
          <a:p>
            <a:r>
              <a:rPr lang="en-US" b="1" u="sng" dirty="0"/>
              <a:t>Recommendation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Increase security workforce near Industrial Areas and Posh Area.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Maintain Pupil teacher ratio by monitoring the number of Educations property in an area.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dirty="0"/>
              <a:t>Spread employment centre across city so that Nitric Oxide Concentration can be maintain, Values of home can be increased. </a:t>
            </a:r>
          </a:p>
        </p:txBody>
      </p:sp>
    </p:spTree>
    <p:extLst>
      <p:ext uri="{BB962C8B-B14F-4D97-AF65-F5344CB8AC3E}">
        <p14:creationId xmlns:p14="http://schemas.microsoft.com/office/powerpoint/2010/main" val="126346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20092" y="76200"/>
            <a:ext cx="4271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I. COMPILATION OF 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9481B-4D7E-433F-94D0-931AF9580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5" y="880180"/>
            <a:ext cx="7561150" cy="5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05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20092" y="76200"/>
            <a:ext cx="4271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I. COMPILATION OF R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FFC9A0-15AF-4036-988C-C96F2572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49" y="880180"/>
            <a:ext cx="7147902" cy="5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9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20092" y="76200"/>
            <a:ext cx="4271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I. COMPILATION OF R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75936-E4F7-436C-8F61-3B55FB25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9" y="880180"/>
            <a:ext cx="8193741" cy="5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26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20092" y="76200"/>
            <a:ext cx="4271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I. COMPILATION OF R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35EB90-BBC3-4275-9A2C-26C99772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1" y="880180"/>
            <a:ext cx="7269838" cy="5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3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20092" y="76200"/>
            <a:ext cx="4271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I. COMPILATION OF R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A3A09-8A61-4A79-941A-419F1E87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990725"/>
            <a:ext cx="7553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8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31346" y="864513"/>
            <a:ext cx="307558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100" b="1" dirty="0">
                <a:solidFill>
                  <a:srgbClr val="0000FF"/>
                </a:solidFill>
              </a:rPr>
              <a:t>1.2 Objective of the Study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8F6B7C-043D-4534-9A56-23F379FA8C6C}"/>
              </a:ext>
            </a:extLst>
          </p:cNvPr>
          <p:cNvSpPr/>
          <p:nvPr/>
        </p:nvSpPr>
        <p:spPr>
          <a:xfrm>
            <a:off x="304800" y="1482563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Finding Key Drivers for improving  values of homes in Boston.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Find Trends and Pattern in Dataset to help city council to take better decisions.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Making a Predictive Model to predict values of homes.</a:t>
            </a:r>
          </a:p>
        </p:txBody>
      </p:sp>
    </p:spTree>
    <p:extLst>
      <p:ext uri="{BB962C8B-B14F-4D97-AF65-F5344CB8AC3E}">
        <p14:creationId xmlns:p14="http://schemas.microsoft.com/office/powerpoint/2010/main" val="6609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3718" y="864513"/>
            <a:ext cx="73438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100" b="1" dirty="0">
                <a:solidFill>
                  <a:srgbClr val="0000FF"/>
                </a:solidFill>
              </a:rPr>
              <a:t>1.3 Approach of the Study :- Brief Introduction of Approach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E3318-7AEE-4F82-96F5-4A0F2CAB6298}"/>
              </a:ext>
            </a:extLst>
          </p:cNvPr>
          <p:cNvSpPr txBox="1"/>
          <p:nvPr/>
        </p:nvSpPr>
        <p:spPr>
          <a:xfrm>
            <a:off x="457200" y="1771556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Load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Transform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Check for missing values and outliers.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Treat missing values and outliers.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Data Exploration and Data visualisation.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Make a predictive model using relevant statistical modelling technique.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Evaluate and validate model on certain metrics and improve model.</a:t>
            </a:r>
          </a:p>
        </p:txBody>
      </p:sp>
    </p:spTree>
    <p:extLst>
      <p:ext uri="{BB962C8B-B14F-4D97-AF65-F5344CB8AC3E}">
        <p14:creationId xmlns:p14="http://schemas.microsoft.com/office/powerpoint/2010/main" val="66090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846" y="864513"/>
            <a:ext cx="58247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100" b="1" dirty="0">
                <a:solidFill>
                  <a:srgbClr val="0000FF"/>
                </a:solidFill>
              </a:rPr>
              <a:t>BASIC INTRODUCTION TO METHOD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DC8B9-9E61-49DF-9828-F2D67A3F4289}"/>
              </a:ext>
            </a:extLst>
          </p:cNvPr>
          <p:cNvSpPr txBox="1"/>
          <p:nvPr/>
        </p:nvSpPr>
        <p:spPr>
          <a:xfrm>
            <a:off x="559279" y="1524000"/>
            <a:ext cx="79640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This Dataset contains 14 columns and 506 rows.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For making predictive model for Boston, we will be using statistical known as Linear Regression.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linear regression model can be used to identify the relationship between independent variables and the dependent variable.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Linear regression model is improved by various method like dropping weaker independent variables in iterative way.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Linear regression model evaluated on various metrics like R2, adjusted R2, MAE and much more.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For model evaluation and validation we are going to use Bootstrap and 5 Fold repeated Cross Validation sampling method and select the best model based on lower MAE.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90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993" y="864513"/>
            <a:ext cx="435080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100" b="1" dirty="0">
                <a:solidFill>
                  <a:srgbClr val="0000FF"/>
                </a:solidFill>
              </a:rPr>
              <a:t>1.4 Scope and Limitation of the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EF917-7398-4C23-9C04-21DA0140A153}"/>
              </a:ext>
            </a:extLst>
          </p:cNvPr>
          <p:cNvSpPr txBox="1"/>
          <p:nvPr/>
        </p:nvSpPr>
        <p:spPr>
          <a:xfrm>
            <a:off x="411480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A5D6F-C815-41CC-BA95-CD909F67D189}"/>
              </a:ext>
            </a:extLst>
          </p:cNvPr>
          <p:cNvSpPr txBox="1"/>
          <p:nvPr/>
        </p:nvSpPr>
        <p:spPr>
          <a:xfrm>
            <a:off x="419100" y="1438382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Scope</a:t>
            </a:r>
          </a:p>
          <a:p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This project helps us to identify key parameters that is affecting the values of homes in Boston.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This project helps us to predict prices of homes in Boston on certain parameters.</a:t>
            </a:r>
          </a:p>
          <a:p>
            <a:endParaRPr lang="en-IN" dirty="0"/>
          </a:p>
          <a:p>
            <a:r>
              <a:rPr lang="en-IN" sz="2400" b="1" dirty="0"/>
              <a:t>Limitations</a:t>
            </a:r>
          </a:p>
          <a:p>
            <a:endParaRPr lang="en-IN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This project is only applicable to Boston city because dataset contains data related to Boston city.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model in this project can only predict value of homes on certain parameters using Linear Regression.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73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89" y="1828800"/>
            <a:ext cx="3485471" cy="348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57200" y="563880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2. DATA EXPLORATION AND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39132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9144000" cy="108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6553200"/>
            <a:ext cx="9144000" cy="36000"/>
          </a:xfrm>
          <a:prstGeom prst="rect">
            <a:avLst/>
          </a:prstGeom>
          <a:solidFill>
            <a:srgbClr val="F3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22713" y="76200"/>
            <a:ext cx="7637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BUSINESS ANALYTICS CAPSTONE PROJECT REPORT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10668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DATA EXPLORATION :- Descriptive Analysis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DFFAA-6153-490A-BCDA-9C033A6D740F}"/>
              </a:ext>
            </a:extLst>
          </p:cNvPr>
          <p:cNvSpPr txBox="1"/>
          <p:nvPr/>
        </p:nvSpPr>
        <p:spPr>
          <a:xfrm>
            <a:off x="411480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C84BE-D83F-4DDA-B1D2-60F7C8E63086}"/>
              </a:ext>
            </a:extLst>
          </p:cNvPr>
          <p:cNvSpPr txBox="1"/>
          <p:nvPr/>
        </p:nvSpPr>
        <p:spPr>
          <a:xfrm>
            <a:off x="342900" y="186302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Dataset Contains 506 Observations and 14 variables.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380AEF-4189-45A3-95BD-11D729FE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3880"/>
            <a:ext cx="7162800" cy="32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3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1377</Words>
  <Application>Microsoft Office PowerPoint</Application>
  <PresentationFormat>On-screen Show (4:3)</PresentationFormat>
  <Paragraphs>193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</dc:creator>
  <cp:lastModifiedBy>satish rawat</cp:lastModifiedBy>
  <cp:revision>225</cp:revision>
  <dcterms:created xsi:type="dcterms:W3CDTF">2006-08-16T00:00:00Z</dcterms:created>
  <dcterms:modified xsi:type="dcterms:W3CDTF">2019-10-07T08:01:52Z</dcterms:modified>
</cp:coreProperties>
</file>