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97" r:id="rId3"/>
    <p:sldId id="257" r:id="rId4"/>
    <p:sldId id="262" r:id="rId5"/>
    <p:sldId id="258" r:id="rId6"/>
    <p:sldId id="264" r:id="rId7"/>
    <p:sldId id="396" r:id="rId8"/>
    <p:sldId id="398" r:id="rId9"/>
    <p:sldId id="503" r:id="rId10"/>
    <p:sldId id="504" r:id="rId11"/>
    <p:sldId id="505" r:id="rId12"/>
    <p:sldId id="403" r:id="rId13"/>
    <p:sldId id="506" r:id="rId14"/>
    <p:sldId id="508" r:id="rId15"/>
    <p:sldId id="509" r:id="rId16"/>
    <p:sldId id="510" r:id="rId17"/>
    <p:sldId id="511" r:id="rId18"/>
    <p:sldId id="512" r:id="rId19"/>
    <p:sldId id="513" r:id="rId20"/>
    <p:sldId id="514" r:id="rId21"/>
    <p:sldId id="516" r:id="rId22"/>
    <p:sldId id="401" r:id="rId23"/>
    <p:sldId id="518" r:id="rId24"/>
    <p:sldId id="523" r:id="rId25"/>
    <p:sldId id="524" r:id="rId26"/>
    <p:sldId id="502" r:id="rId27"/>
    <p:sldId id="517" r:id="rId28"/>
    <p:sldId id="322" r:id="rId29"/>
    <p:sldId id="519" r:id="rId30"/>
    <p:sldId id="520" r:id="rId31"/>
    <p:sldId id="521" r:id="rId32"/>
    <p:sldId id="52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660066"/>
    <a:srgbClr val="0000CC"/>
    <a:srgbClr val="F3C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9" autoAdjust="0"/>
    <p:restoredTop sz="99223" autoAdjust="0"/>
  </p:normalViewPr>
  <p:slideViewPr>
    <p:cSldViewPr>
      <p:cViewPr varScale="1">
        <p:scale>
          <a:sx n="86" d="100"/>
          <a:sy n="86" d="100"/>
        </p:scale>
        <p:origin x="15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1F70-75EF-4A08-9869-D64F32742B1E}" type="datetimeFigureOut">
              <a:rPr lang="en-IN" smtClean="0"/>
              <a:t>07-10-2019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2F52A6-6846-4B3A-ADF3-FD26E4FB6DFF}" type="slidenum">
              <a:rPr lang="en-IN" smtClean="0"/>
              <a:t>‹#›</a:t>
            </a:fld>
            <a:endParaRPr lang="en-IN"/>
          </a:p>
        </p:txBody>
      </p:sp>
    </p:spTree>
    <p:extLst>
      <p:ext uri="{BB962C8B-B14F-4D97-AF65-F5344CB8AC3E}">
        <p14:creationId xmlns:p14="http://schemas.microsoft.com/office/powerpoint/2010/main" val="314085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2F52A6-6846-4B3A-ADF3-FD26E4FB6DFF}" type="slidenum">
              <a:rPr lang="en-IN" smtClean="0"/>
              <a:t>7</a:t>
            </a:fld>
            <a:endParaRPr lang="en-IN" dirty="0"/>
          </a:p>
        </p:txBody>
      </p:sp>
    </p:spTree>
    <p:extLst>
      <p:ext uri="{BB962C8B-B14F-4D97-AF65-F5344CB8AC3E}">
        <p14:creationId xmlns:p14="http://schemas.microsoft.com/office/powerpoint/2010/main" val="3337580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3773752" y="3581400"/>
            <a:ext cx="1510350" cy="384721"/>
          </a:xfrm>
          <a:prstGeom prst="rect">
            <a:avLst/>
          </a:prstGeom>
        </p:spPr>
        <p:txBody>
          <a:bodyPr wrap="none">
            <a:spAutoFit/>
          </a:bodyPr>
          <a:lstStyle/>
          <a:p>
            <a:pPr algn="ctr">
              <a:spcBef>
                <a:spcPts val="800"/>
              </a:spcBef>
            </a:pPr>
            <a:r>
              <a:rPr lang="en-IN" sz="1900" b="1" i="1" dirty="0"/>
              <a:t>Satish Rawat</a:t>
            </a:r>
            <a:endParaRPr lang="en-US" b="1" i="1" dirty="0"/>
          </a:p>
        </p:txBody>
      </p:sp>
      <p:sp>
        <p:nvSpPr>
          <p:cNvPr id="6" name="Rectangle 5"/>
          <p:cNvSpPr/>
          <p:nvPr/>
        </p:nvSpPr>
        <p:spPr>
          <a:xfrm>
            <a:off x="1143000" y="838200"/>
            <a:ext cx="6858000" cy="1590179"/>
          </a:xfrm>
          <a:prstGeom prst="rect">
            <a:avLst/>
          </a:prstGeom>
        </p:spPr>
        <p:txBody>
          <a:bodyPr wrap="square">
            <a:spAutoFit/>
          </a:bodyPr>
          <a:lstStyle/>
          <a:p>
            <a:pPr algn="ctr">
              <a:spcBef>
                <a:spcPts val="500"/>
              </a:spcBef>
              <a:spcAft>
                <a:spcPts val="1200"/>
              </a:spcAft>
            </a:pPr>
            <a:r>
              <a:rPr lang="en-IN" sz="2200" b="1" dirty="0">
                <a:solidFill>
                  <a:srgbClr val="C00000"/>
                </a:solidFill>
              </a:rPr>
              <a:t>Report on</a:t>
            </a:r>
          </a:p>
          <a:p>
            <a:pPr algn="ctr">
              <a:spcBef>
                <a:spcPts val="500"/>
              </a:spcBef>
              <a:spcAft>
                <a:spcPts val="600"/>
              </a:spcAft>
            </a:pPr>
            <a:r>
              <a:rPr lang="en-IN" sz="2800" b="1" dirty="0">
                <a:solidFill>
                  <a:srgbClr val="C00000"/>
                </a:solidFill>
              </a:rPr>
              <a:t>Business Analytics Capstone Project</a:t>
            </a:r>
          </a:p>
          <a:p>
            <a:pPr algn="ctr">
              <a:spcBef>
                <a:spcPts val="500"/>
              </a:spcBef>
              <a:spcAft>
                <a:spcPts val="600"/>
              </a:spcAft>
            </a:pPr>
            <a:r>
              <a:rPr lang="en-IN" sz="2400" b="1" dirty="0">
                <a:solidFill>
                  <a:srgbClr val="C00000"/>
                </a:solidFill>
              </a:rPr>
              <a:t>(Using R)</a:t>
            </a:r>
          </a:p>
        </p:txBody>
      </p:sp>
      <p:sp>
        <p:nvSpPr>
          <p:cNvPr id="7" name="Rectangle 6"/>
          <p:cNvSpPr/>
          <p:nvPr/>
        </p:nvSpPr>
        <p:spPr>
          <a:xfrm>
            <a:off x="2286000" y="2590800"/>
            <a:ext cx="4572000" cy="723275"/>
          </a:xfrm>
          <a:prstGeom prst="rect">
            <a:avLst/>
          </a:prstGeom>
        </p:spPr>
        <p:txBody>
          <a:bodyPr>
            <a:spAutoFit/>
          </a:bodyPr>
          <a:lstStyle/>
          <a:p>
            <a:pPr algn="ctr">
              <a:spcBef>
                <a:spcPts val="600"/>
              </a:spcBef>
            </a:pPr>
            <a:r>
              <a:rPr lang="en-IN" b="1" dirty="0"/>
              <a:t>Domain –  Telecom</a:t>
            </a:r>
          </a:p>
          <a:p>
            <a:pPr algn="ctr">
              <a:spcBef>
                <a:spcPts val="600"/>
              </a:spcBef>
            </a:pPr>
            <a:r>
              <a:rPr lang="en-IN" b="1" dirty="0"/>
              <a:t>Project ID : </a:t>
            </a:r>
            <a:r>
              <a:rPr lang="en-IN" b="1" i="1" dirty="0"/>
              <a:t> CP2</a:t>
            </a: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068799" y="5029200"/>
            <a:ext cx="184731" cy="646331"/>
          </a:xfrm>
          <a:prstGeom prst="rect">
            <a:avLst/>
          </a:prstGeom>
        </p:spPr>
        <p:txBody>
          <a:bodyPr wrap="none">
            <a:spAutoFit/>
          </a:bodyPr>
          <a:lstStyle/>
          <a:p>
            <a:endParaRPr lang="en-IN" b="1" i="1" dirty="0">
              <a:solidFill>
                <a:srgbClr val="0000CC"/>
              </a:solidFill>
            </a:endParaRPr>
          </a:p>
          <a:p>
            <a:endParaRPr lang="en-IN" b="1" i="1" dirty="0">
              <a:solidFill>
                <a:srgbClr val="0000CC"/>
              </a:solidFill>
            </a:endParaRPr>
          </a:p>
        </p:txBody>
      </p:sp>
    </p:spTree>
    <p:extLst>
      <p:ext uri="{BB962C8B-B14F-4D97-AF65-F5344CB8AC3E}">
        <p14:creationId xmlns:p14="http://schemas.microsoft.com/office/powerpoint/2010/main" val="279038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10" name="Rectangle 9"/>
          <p:cNvSpPr/>
          <p:nvPr/>
        </p:nvSpPr>
        <p:spPr>
          <a:xfrm>
            <a:off x="332738" y="835009"/>
            <a:ext cx="3137718" cy="523220"/>
          </a:xfrm>
          <a:prstGeom prst="rect">
            <a:avLst/>
          </a:prstGeom>
        </p:spPr>
        <p:txBody>
          <a:bodyPr wrap="none">
            <a:spAutoFit/>
          </a:bodyPr>
          <a:lstStyle/>
          <a:p>
            <a:pPr algn="ctr"/>
            <a:r>
              <a:rPr lang="en-IN" sz="2800" b="1" dirty="0">
                <a:solidFill>
                  <a:srgbClr val="C00000"/>
                </a:solidFill>
              </a:rPr>
              <a:t>DATA EXPLORATION</a:t>
            </a:r>
          </a:p>
        </p:txBody>
      </p:sp>
      <p:pic>
        <p:nvPicPr>
          <p:cNvPr id="2" name="Picture 1">
            <a:extLst>
              <a:ext uri="{FF2B5EF4-FFF2-40B4-BE49-F238E27FC236}">
                <a16:creationId xmlns:a16="http://schemas.microsoft.com/office/drawing/2014/main" id="{1AA6A722-7078-4CF7-800E-E46F8AEB34B8}"/>
              </a:ext>
            </a:extLst>
          </p:cNvPr>
          <p:cNvPicPr>
            <a:picLocks noChangeAspect="1"/>
          </p:cNvPicPr>
          <p:nvPr/>
        </p:nvPicPr>
        <p:blipFill>
          <a:blip r:embed="rId2"/>
          <a:stretch>
            <a:fillRect/>
          </a:stretch>
        </p:blipFill>
        <p:spPr>
          <a:xfrm>
            <a:off x="214208" y="2546400"/>
            <a:ext cx="8624992" cy="3812420"/>
          </a:xfrm>
          <a:prstGeom prst="rect">
            <a:avLst/>
          </a:prstGeom>
        </p:spPr>
      </p:pic>
      <p:sp>
        <p:nvSpPr>
          <p:cNvPr id="3" name="TextBox 2">
            <a:extLst>
              <a:ext uri="{FF2B5EF4-FFF2-40B4-BE49-F238E27FC236}">
                <a16:creationId xmlns:a16="http://schemas.microsoft.com/office/drawing/2014/main" id="{7CF9EC9A-AC3D-44AF-A9D8-95B980811E53}"/>
              </a:ext>
            </a:extLst>
          </p:cNvPr>
          <p:cNvSpPr txBox="1"/>
          <p:nvPr/>
        </p:nvSpPr>
        <p:spPr>
          <a:xfrm>
            <a:off x="248978" y="1397672"/>
            <a:ext cx="8514021" cy="923330"/>
          </a:xfrm>
          <a:prstGeom prst="rect">
            <a:avLst/>
          </a:prstGeom>
          <a:noFill/>
        </p:spPr>
        <p:txBody>
          <a:bodyPr wrap="square" rtlCol="0">
            <a:spAutoFit/>
          </a:bodyPr>
          <a:lstStyle/>
          <a:p>
            <a:r>
              <a:rPr lang="en-IN" dirty="0"/>
              <a:t>Data Structure Of Dataset to understand better how data is collected, how to handle dataset, what transformation are required, how to read the dataset, what is meaning of each variable.  </a:t>
            </a:r>
          </a:p>
        </p:txBody>
      </p:sp>
    </p:spTree>
    <p:extLst>
      <p:ext uri="{BB962C8B-B14F-4D97-AF65-F5344CB8AC3E}">
        <p14:creationId xmlns:p14="http://schemas.microsoft.com/office/powerpoint/2010/main" val="214291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10" name="Rectangle 9"/>
          <p:cNvSpPr/>
          <p:nvPr/>
        </p:nvSpPr>
        <p:spPr>
          <a:xfrm>
            <a:off x="485138" y="961898"/>
            <a:ext cx="3137718" cy="523220"/>
          </a:xfrm>
          <a:prstGeom prst="rect">
            <a:avLst/>
          </a:prstGeom>
        </p:spPr>
        <p:txBody>
          <a:bodyPr wrap="none">
            <a:spAutoFit/>
          </a:bodyPr>
          <a:lstStyle/>
          <a:p>
            <a:pPr algn="ctr"/>
            <a:r>
              <a:rPr lang="en-IN" sz="2800" b="1" dirty="0">
                <a:solidFill>
                  <a:srgbClr val="C00000"/>
                </a:solidFill>
              </a:rPr>
              <a:t>DATA EXPLORATION</a:t>
            </a:r>
          </a:p>
        </p:txBody>
      </p:sp>
      <p:pic>
        <p:nvPicPr>
          <p:cNvPr id="2" name="Picture 1">
            <a:extLst>
              <a:ext uri="{FF2B5EF4-FFF2-40B4-BE49-F238E27FC236}">
                <a16:creationId xmlns:a16="http://schemas.microsoft.com/office/drawing/2014/main" id="{57C89F80-2BBB-4EDC-96F1-0D8F855A8AA9}"/>
              </a:ext>
            </a:extLst>
          </p:cNvPr>
          <p:cNvPicPr>
            <a:picLocks noChangeAspect="1"/>
          </p:cNvPicPr>
          <p:nvPr/>
        </p:nvPicPr>
        <p:blipFill>
          <a:blip r:embed="rId2"/>
          <a:stretch>
            <a:fillRect/>
          </a:stretch>
        </p:blipFill>
        <p:spPr>
          <a:xfrm>
            <a:off x="6400800" y="1500065"/>
            <a:ext cx="2438400" cy="1628334"/>
          </a:xfrm>
          <a:prstGeom prst="rect">
            <a:avLst/>
          </a:prstGeom>
        </p:spPr>
      </p:pic>
      <p:sp>
        <p:nvSpPr>
          <p:cNvPr id="3" name="TextBox 2">
            <a:extLst>
              <a:ext uri="{FF2B5EF4-FFF2-40B4-BE49-F238E27FC236}">
                <a16:creationId xmlns:a16="http://schemas.microsoft.com/office/drawing/2014/main" id="{8FA879E2-FB7B-4434-97FB-A0FB2E311B1F}"/>
              </a:ext>
            </a:extLst>
          </p:cNvPr>
          <p:cNvSpPr txBox="1"/>
          <p:nvPr/>
        </p:nvSpPr>
        <p:spPr>
          <a:xfrm>
            <a:off x="533400" y="1500065"/>
            <a:ext cx="5638799" cy="2031325"/>
          </a:xfrm>
          <a:prstGeom prst="rect">
            <a:avLst/>
          </a:prstGeom>
          <a:noFill/>
        </p:spPr>
        <p:txBody>
          <a:bodyPr wrap="square" rtlCol="0">
            <a:spAutoFit/>
          </a:bodyPr>
          <a:lstStyle/>
          <a:p>
            <a:r>
              <a:rPr lang="en-IN" dirty="0"/>
              <a:t>Missing Values are omitted because percentage of missing values are low as observed from summary report. Only 17 rows are omitted.</a:t>
            </a:r>
          </a:p>
          <a:p>
            <a:endParaRPr lang="en-IN" dirty="0"/>
          </a:p>
          <a:p>
            <a:r>
              <a:rPr lang="en-IN" dirty="0"/>
              <a:t>Maximum consumers are from area code of 415.</a:t>
            </a:r>
          </a:p>
          <a:p>
            <a:r>
              <a:rPr lang="en-IN" dirty="0"/>
              <a:t>Maximum consumers service calls once, twice and thrice.</a:t>
            </a:r>
          </a:p>
          <a:p>
            <a:r>
              <a:rPr lang="en-IN" dirty="0"/>
              <a:t>Maximum consumers are False Churn.</a:t>
            </a:r>
          </a:p>
        </p:txBody>
      </p:sp>
      <p:pic>
        <p:nvPicPr>
          <p:cNvPr id="6" name="Picture 5">
            <a:extLst>
              <a:ext uri="{FF2B5EF4-FFF2-40B4-BE49-F238E27FC236}">
                <a16:creationId xmlns:a16="http://schemas.microsoft.com/office/drawing/2014/main" id="{6EF1A2B2-936B-4DA7-86EB-D55F05F7CC7B}"/>
              </a:ext>
            </a:extLst>
          </p:cNvPr>
          <p:cNvPicPr>
            <a:picLocks noChangeAspect="1"/>
          </p:cNvPicPr>
          <p:nvPr/>
        </p:nvPicPr>
        <p:blipFill>
          <a:blip r:embed="rId3"/>
          <a:stretch>
            <a:fillRect/>
          </a:stretch>
        </p:blipFill>
        <p:spPr>
          <a:xfrm>
            <a:off x="838200" y="3815611"/>
            <a:ext cx="7696200" cy="2373606"/>
          </a:xfrm>
          <a:prstGeom prst="rect">
            <a:avLst/>
          </a:prstGeom>
        </p:spPr>
      </p:pic>
    </p:spTree>
    <p:extLst>
      <p:ext uri="{BB962C8B-B14F-4D97-AF65-F5344CB8AC3E}">
        <p14:creationId xmlns:p14="http://schemas.microsoft.com/office/powerpoint/2010/main" val="225444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2648726" y="5638800"/>
            <a:ext cx="3761606" cy="523220"/>
          </a:xfrm>
          <a:prstGeom prst="rect">
            <a:avLst/>
          </a:prstGeom>
        </p:spPr>
        <p:txBody>
          <a:bodyPr wrap="none">
            <a:spAutoFit/>
          </a:bodyPr>
          <a:lstStyle/>
          <a:p>
            <a:pPr algn="ctr"/>
            <a:r>
              <a:rPr lang="en-IN" sz="2800" b="1" dirty="0">
                <a:solidFill>
                  <a:srgbClr val="C00000"/>
                </a:solidFill>
              </a:rPr>
              <a:t>3. DATA VISUALISATION</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628" y="2514600"/>
            <a:ext cx="4296972" cy="249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D8CC45CC-5D6B-4031-AEDD-7320701353ED}"/>
              </a:ext>
            </a:extLst>
          </p:cNvPr>
          <p:cNvSpPr txBox="1"/>
          <p:nvPr/>
        </p:nvSpPr>
        <p:spPr>
          <a:xfrm>
            <a:off x="342900" y="184428"/>
            <a:ext cx="8458200" cy="400110"/>
          </a:xfrm>
          <a:prstGeom prst="rect">
            <a:avLst/>
          </a:prstGeom>
          <a:noFill/>
        </p:spPr>
        <p:txBody>
          <a:bodyPr wrap="square" rtlCol="0">
            <a:spAutoFit/>
          </a:bodyPr>
          <a:lstStyle/>
          <a:p>
            <a:pPr algn="ctr"/>
            <a:r>
              <a:rPr lang="en-IN" sz="2000" b="1" dirty="0">
                <a:solidFill>
                  <a:srgbClr val="C00000"/>
                </a:solidFill>
              </a:rPr>
              <a:t>BUSINESS ANALYTICS CAPSTONE PROJECT REPORT</a:t>
            </a:r>
          </a:p>
        </p:txBody>
      </p:sp>
    </p:spTree>
    <p:extLst>
      <p:ext uri="{BB962C8B-B14F-4D97-AF65-F5344CB8AC3E}">
        <p14:creationId xmlns:p14="http://schemas.microsoft.com/office/powerpoint/2010/main" val="227169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373614" y="895062"/>
            <a:ext cx="3319177" cy="523220"/>
          </a:xfrm>
          <a:prstGeom prst="rect">
            <a:avLst/>
          </a:prstGeom>
        </p:spPr>
        <p:txBody>
          <a:bodyPr wrap="none">
            <a:spAutoFit/>
          </a:bodyPr>
          <a:lstStyle/>
          <a:p>
            <a:pPr algn="ctr"/>
            <a:r>
              <a:rPr lang="en-IN" sz="2800" b="1" dirty="0">
                <a:solidFill>
                  <a:srgbClr val="C00000"/>
                </a:solidFill>
              </a:rPr>
              <a:t>DATA VISUALISATION</a:t>
            </a:r>
          </a:p>
        </p:txBody>
      </p:sp>
      <p:sp>
        <p:nvSpPr>
          <p:cNvPr id="5" name="TextBox 4">
            <a:extLst>
              <a:ext uri="{FF2B5EF4-FFF2-40B4-BE49-F238E27FC236}">
                <a16:creationId xmlns:a16="http://schemas.microsoft.com/office/drawing/2014/main" id="{D8CC45CC-5D6B-4031-AEDD-7320701353ED}"/>
              </a:ext>
            </a:extLst>
          </p:cNvPr>
          <p:cNvSpPr txBox="1"/>
          <p:nvPr/>
        </p:nvSpPr>
        <p:spPr>
          <a:xfrm>
            <a:off x="342900" y="184428"/>
            <a:ext cx="8458200" cy="400110"/>
          </a:xfrm>
          <a:prstGeom prst="rect">
            <a:avLst/>
          </a:prstGeom>
          <a:noFill/>
        </p:spPr>
        <p:txBody>
          <a:bodyPr wrap="square" rtlCol="0">
            <a:spAutoFit/>
          </a:bodyPr>
          <a:lstStyle/>
          <a:p>
            <a:pPr algn="ctr"/>
            <a:r>
              <a:rPr lang="en-IN" sz="2000" b="1" dirty="0">
                <a:solidFill>
                  <a:srgbClr val="C00000"/>
                </a:solidFill>
              </a:rPr>
              <a:t>BUSINESS ANALYTICS CAPSTONE PROJECT REPORT</a:t>
            </a:r>
          </a:p>
        </p:txBody>
      </p:sp>
      <p:pic>
        <p:nvPicPr>
          <p:cNvPr id="6" name="Picture 5">
            <a:extLst>
              <a:ext uri="{FF2B5EF4-FFF2-40B4-BE49-F238E27FC236}">
                <a16:creationId xmlns:a16="http://schemas.microsoft.com/office/drawing/2014/main" id="{5890F0E0-72C7-491F-9ACA-DCD290A8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042764"/>
            <a:ext cx="8039100" cy="4216348"/>
          </a:xfrm>
          <a:prstGeom prst="rect">
            <a:avLst/>
          </a:prstGeom>
        </p:spPr>
      </p:pic>
      <p:sp>
        <p:nvSpPr>
          <p:cNvPr id="8" name="TextBox 7">
            <a:extLst>
              <a:ext uri="{FF2B5EF4-FFF2-40B4-BE49-F238E27FC236}">
                <a16:creationId xmlns:a16="http://schemas.microsoft.com/office/drawing/2014/main" id="{D0B7257D-709F-4649-AD00-3BA180F745D7}"/>
              </a:ext>
            </a:extLst>
          </p:cNvPr>
          <p:cNvSpPr txBox="1"/>
          <p:nvPr/>
        </p:nvSpPr>
        <p:spPr>
          <a:xfrm>
            <a:off x="495300" y="1418282"/>
            <a:ext cx="8153400" cy="369332"/>
          </a:xfrm>
          <a:prstGeom prst="rect">
            <a:avLst/>
          </a:prstGeom>
          <a:noFill/>
        </p:spPr>
        <p:txBody>
          <a:bodyPr wrap="square" rtlCol="0">
            <a:spAutoFit/>
          </a:bodyPr>
          <a:lstStyle/>
          <a:p>
            <a:r>
              <a:rPr lang="en-IN" dirty="0"/>
              <a:t>Most of numerical variables are approximately normally distributed.</a:t>
            </a:r>
          </a:p>
        </p:txBody>
      </p:sp>
    </p:spTree>
    <p:extLst>
      <p:ext uri="{BB962C8B-B14F-4D97-AF65-F5344CB8AC3E}">
        <p14:creationId xmlns:p14="http://schemas.microsoft.com/office/powerpoint/2010/main" val="98397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373614" y="895062"/>
            <a:ext cx="3319177" cy="523220"/>
          </a:xfrm>
          <a:prstGeom prst="rect">
            <a:avLst/>
          </a:prstGeom>
        </p:spPr>
        <p:txBody>
          <a:bodyPr wrap="none">
            <a:spAutoFit/>
          </a:bodyPr>
          <a:lstStyle/>
          <a:p>
            <a:pPr algn="ctr"/>
            <a:r>
              <a:rPr lang="en-IN" sz="2800" b="1" dirty="0">
                <a:solidFill>
                  <a:srgbClr val="C00000"/>
                </a:solidFill>
              </a:rPr>
              <a:t>DATA VISUALISATION</a:t>
            </a:r>
          </a:p>
        </p:txBody>
      </p:sp>
      <p:sp>
        <p:nvSpPr>
          <p:cNvPr id="5" name="TextBox 4">
            <a:extLst>
              <a:ext uri="{FF2B5EF4-FFF2-40B4-BE49-F238E27FC236}">
                <a16:creationId xmlns:a16="http://schemas.microsoft.com/office/drawing/2014/main" id="{D8CC45CC-5D6B-4031-AEDD-7320701353ED}"/>
              </a:ext>
            </a:extLst>
          </p:cNvPr>
          <p:cNvSpPr txBox="1"/>
          <p:nvPr/>
        </p:nvSpPr>
        <p:spPr>
          <a:xfrm>
            <a:off x="342900" y="184428"/>
            <a:ext cx="8458200" cy="400110"/>
          </a:xfrm>
          <a:prstGeom prst="rect">
            <a:avLst/>
          </a:prstGeom>
          <a:noFill/>
        </p:spPr>
        <p:txBody>
          <a:bodyPr wrap="square" rtlCol="0">
            <a:spAutoFit/>
          </a:bodyPr>
          <a:lstStyle/>
          <a:p>
            <a:pPr algn="ctr"/>
            <a:r>
              <a:rPr lang="en-IN" sz="2000" b="1" dirty="0">
                <a:solidFill>
                  <a:srgbClr val="C00000"/>
                </a:solidFill>
              </a:rPr>
              <a:t>BUSINESS ANALYTICS CAPSTONE PROJECT REPORT</a:t>
            </a:r>
          </a:p>
        </p:txBody>
      </p:sp>
      <p:pic>
        <p:nvPicPr>
          <p:cNvPr id="3" name="Picture 2">
            <a:extLst>
              <a:ext uri="{FF2B5EF4-FFF2-40B4-BE49-F238E27FC236}">
                <a16:creationId xmlns:a16="http://schemas.microsoft.com/office/drawing/2014/main" id="{7EFAA678-D7D4-4746-A57E-E9622291E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56288"/>
            <a:ext cx="8153400" cy="3820712"/>
          </a:xfrm>
          <a:prstGeom prst="rect">
            <a:avLst/>
          </a:prstGeom>
        </p:spPr>
      </p:pic>
      <p:sp>
        <p:nvSpPr>
          <p:cNvPr id="7" name="TextBox 6">
            <a:extLst>
              <a:ext uri="{FF2B5EF4-FFF2-40B4-BE49-F238E27FC236}">
                <a16:creationId xmlns:a16="http://schemas.microsoft.com/office/drawing/2014/main" id="{4415227F-DE7D-4A95-9602-7267D07A4B4A}"/>
              </a:ext>
            </a:extLst>
          </p:cNvPr>
          <p:cNvSpPr txBox="1"/>
          <p:nvPr/>
        </p:nvSpPr>
        <p:spPr>
          <a:xfrm>
            <a:off x="533400" y="1524000"/>
            <a:ext cx="8153400" cy="923330"/>
          </a:xfrm>
          <a:prstGeom prst="rect">
            <a:avLst/>
          </a:prstGeom>
          <a:noFill/>
        </p:spPr>
        <p:txBody>
          <a:bodyPr wrap="square" rtlCol="0">
            <a:spAutoFit/>
          </a:bodyPr>
          <a:lstStyle/>
          <a:p>
            <a:r>
              <a:rPr lang="en-IN" dirty="0"/>
              <a:t>As seen from below Bar Chart Area Code 415 have maximum consumers but churning is percentage area is constant.</a:t>
            </a:r>
          </a:p>
          <a:p>
            <a:r>
              <a:rPr lang="en-IN" dirty="0"/>
              <a:t>This implies churning is not depending on location.</a:t>
            </a:r>
          </a:p>
        </p:txBody>
      </p:sp>
    </p:spTree>
    <p:extLst>
      <p:ext uri="{BB962C8B-B14F-4D97-AF65-F5344CB8AC3E}">
        <p14:creationId xmlns:p14="http://schemas.microsoft.com/office/powerpoint/2010/main" val="336425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373614" y="895062"/>
            <a:ext cx="3319177" cy="523220"/>
          </a:xfrm>
          <a:prstGeom prst="rect">
            <a:avLst/>
          </a:prstGeom>
        </p:spPr>
        <p:txBody>
          <a:bodyPr wrap="none">
            <a:spAutoFit/>
          </a:bodyPr>
          <a:lstStyle/>
          <a:p>
            <a:pPr algn="ctr"/>
            <a:r>
              <a:rPr lang="en-IN" sz="2800" b="1" dirty="0">
                <a:solidFill>
                  <a:srgbClr val="C00000"/>
                </a:solidFill>
              </a:rPr>
              <a:t>DATA VISUALISATION</a:t>
            </a:r>
          </a:p>
        </p:txBody>
      </p:sp>
      <p:sp>
        <p:nvSpPr>
          <p:cNvPr id="5" name="TextBox 4">
            <a:extLst>
              <a:ext uri="{FF2B5EF4-FFF2-40B4-BE49-F238E27FC236}">
                <a16:creationId xmlns:a16="http://schemas.microsoft.com/office/drawing/2014/main" id="{D8CC45CC-5D6B-4031-AEDD-7320701353ED}"/>
              </a:ext>
            </a:extLst>
          </p:cNvPr>
          <p:cNvSpPr txBox="1"/>
          <p:nvPr/>
        </p:nvSpPr>
        <p:spPr>
          <a:xfrm>
            <a:off x="342900" y="184428"/>
            <a:ext cx="8458200" cy="400110"/>
          </a:xfrm>
          <a:prstGeom prst="rect">
            <a:avLst/>
          </a:prstGeom>
          <a:noFill/>
        </p:spPr>
        <p:txBody>
          <a:bodyPr wrap="square" rtlCol="0">
            <a:spAutoFit/>
          </a:bodyPr>
          <a:lstStyle/>
          <a:p>
            <a:pPr algn="ctr"/>
            <a:r>
              <a:rPr lang="en-IN" sz="2000" b="1" dirty="0">
                <a:solidFill>
                  <a:srgbClr val="C00000"/>
                </a:solidFill>
              </a:rPr>
              <a:t>BUSINESS ANALYTICS CAPSTONE PROJECT REPORT</a:t>
            </a:r>
          </a:p>
        </p:txBody>
      </p:sp>
      <p:pic>
        <p:nvPicPr>
          <p:cNvPr id="3" name="Picture 2">
            <a:extLst>
              <a:ext uri="{FF2B5EF4-FFF2-40B4-BE49-F238E27FC236}">
                <a16:creationId xmlns:a16="http://schemas.microsoft.com/office/drawing/2014/main" id="{EE825E0D-7F9A-4E15-835C-6814C548D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14" y="2438400"/>
            <a:ext cx="8236986" cy="4038600"/>
          </a:xfrm>
          <a:prstGeom prst="rect">
            <a:avLst/>
          </a:prstGeom>
        </p:spPr>
      </p:pic>
      <p:sp>
        <p:nvSpPr>
          <p:cNvPr id="7" name="TextBox 6">
            <a:extLst>
              <a:ext uri="{FF2B5EF4-FFF2-40B4-BE49-F238E27FC236}">
                <a16:creationId xmlns:a16="http://schemas.microsoft.com/office/drawing/2014/main" id="{3FFC84BC-0083-4C09-AE87-A76771BD6048}"/>
              </a:ext>
            </a:extLst>
          </p:cNvPr>
          <p:cNvSpPr txBox="1"/>
          <p:nvPr/>
        </p:nvSpPr>
        <p:spPr>
          <a:xfrm flipH="1">
            <a:off x="457200" y="1554481"/>
            <a:ext cx="8153400" cy="646331"/>
          </a:xfrm>
          <a:prstGeom prst="rect">
            <a:avLst/>
          </a:prstGeom>
          <a:noFill/>
        </p:spPr>
        <p:txBody>
          <a:bodyPr wrap="square" rtlCol="0">
            <a:spAutoFit/>
          </a:bodyPr>
          <a:lstStyle/>
          <a:p>
            <a:r>
              <a:rPr lang="en-IN" dirty="0"/>
              <a:t>Consumers who has been with company for period range from 50 to 150 are most churning.</a:t>
            </a:r>
          </a:p>
        </p:txBody>
      </p:sp>
    </p:spTree>
    <p:extLst>
      <p:ext uri="{BB962C8B-B14F-4D97-AF65-F5344CB8AC3E}">
        <p14:creationId xmlns:p14="http://schemas.microsoft.com/office/powerpoint/2010/main" val="250000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373614" y="895062"/>
            <a:ext cx="3319177" cy="523220"/>
          </a:xfrm>
          <a:prstGeom prst="rect">
            <a:avLst/>
          </a:prstGeom>
        </p:spPr>
        <p:txBody>
          <a:bodyPr wrap="none">
            <a:spAutoFit/>
          </a:bodyPr>
          <a:lstStyle/>
          <a:p>
            <a:pPr algn="ctr"/>
            <a:r>
              <a:rPr lang="en-IN" sz="2800" b="1" dirty="0">
                <a:solidFill>
                  <a:srgbClr val="C00000"/>
                </a:solidFill>
              </a:rPr>
              <a:t>DATA VISUALISATION</a:t>
            </a:r>
          </a:p>
        </p:txBody>
      </p:sp>
      <p:sp>
        <p:nvSpPr>
          <p:cNvPr id="5" name="TextBox 4">
            <a:extLst>
              <a:ext uri="{FF2B5EF4-FFF2-40B4-BE49-F238E27FC236}">
                <a16:creationId xmlns:a16="http://schemas.microsoft.com/office/drawing/2014/main" id="{D8CC45CC-5D6B-4031-AEDD-7320701353ED}"/>
              </a:ext>
            </a:extLst>
          </p:cNvPr>
          <p:cNvSpPr txBox="1"/>
          <p:nvPr/>
        </p:nvSpPr>
        <p:spPr>
          <a:xfrm>
            <a:off x="342900" y="184428"/>
            <a:ext cx="8458200" cy="400110"/>
          </a:xfrm>
          <a:prstGeom prst="rect">
            <a:avLst/>
          </a:prstGeom>
          <a:noFill/>
        </p:spPr>
        <p:txBody>
          <a:bodyPr wrap="square" rtlCol="0">
            <a:spAutoFit/>
          </a:bodyPr>
          <a:lstStyle/>
          <a:p>
            <a:pPr algn="ctr"/>
            <a:r>
              <a:rPr lang="en-IN" sz="2000" b="1" dirty="0">
                <a:solidFill>
                  <a:srgbClr val="C00000"/>
                </a:solidFill>
              </a:rPr>
              <a:t>BUSINESS ANALYTICS CAPSTONE PROJECT REPORT</a:t>
            </a:r>
          </a:p>
        </p:txBody>
      </p:sp>
      <p:pic>
        <p:nvPicPr>
          <p:cNvPr id="10" name="Picture 9">
            <a:extLst>
              <a:ext uri="{FF2B5EF4-FFF2-40B4-BE49-F238E27FC236}">
                <a16:creationId xmlns:a16="http://schemas.microsoft.com/office/drawing/2014/main" id="{A6CDD32A-B32B-4FB7-902D-79EDC12B5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09800"/>
            <a:ext cx="8839200" cy="4267200"/>
          </a:xfrm>
          <a:prstGeom prst="rect">
            <a:avLst/>
          </a:prstGeom>
        </p:spPr>
      </p:pic>
      <p:sp>
        <p:nvSpPr>
          <p:cNvPr id="13" name="TextBox 12">
            <a:extLst>
              <a:ext uri="{FF2B5EF4-FFF2-40B4-BE49-F238E27FC236}">
                <a16:creationId xmlns:a16="http://schemas.microsoft.com/office/drawing/2014/main" id="{BA3B2CE6-7828-43F8-984E-0FC57D09D278}"/>
              </a:ext>
            </a:extLst>
          </p:cNvPr>
          <p:cNvSpPr txBox="1"/>
          <p:nvPr/>
        </p:nvSpPr>
        <p:spPr>
          <a:xfrm>
            <a:off x="348461" y="1393868"/>
            <a:ext cx="7970519" cy="646331"/>
          </a:xfrm>
          <a:prstGeom prst="rect">
            <a:avLst/>
          </a:prstGeom>
          <a:noFill/>
        </p:spPr>
        <p:txBody>
          <a:bodyPr wrap="square" rtlCol="0">
            <a:spAutoFit/>
          </a:bodyPr>
          <a:lstStyle/>
          <a:p>
            <a:r>
              <a:rPr lang="en-IN" dirty="0"/>
              <a:t>Consumers who doesn’t have voice mail plan and account length more than 75 are most churning.</a:t>
            </a:r>
          </a:p>
        </p:txBody>
      </p:sp>
    </p:spTree>
    <p:extLst>
      <p:ext uri="{BB962C8B-B14F-4D97-AF65-F5344CB8AC3E}">
        <p14:creationId xmlns:p14="http://schemas.microsoft.com/office/powerpoint/2010/main" val="71714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373614" y="895062"/>
            <a:ext cx="3319177" cy="523220"/>
          </a:xfrm>
          <a:prstGeom prst="rect">
            <a:avLst/>
          </a:prstGeom>
        </p:spPr>
        <p:txBody>
          <a:bodyPr wrap="none">
            <a:spAutoFit/>
          </a:bodyPr>
          <a:lstStyle/>
          <a:p>
            <a:pPr algn="ctr"/>
            <a:r>
              <a:rPr lang="en-IN" sz="2800" b="1" dirty="0">
                <a:solidFill>
                  <a:srgbClr val="C00000"/>
                </a:solidFill>
              </a:rPr>
              <a:t>DATA VISUALISATION</a:t>
            </a:r>
          </a:p>
        </p:txBody>
      </p:sp>
      <p:sp>
        <p:nvSpPr>
          <p:cNvPr id="5" name="TextBox 4">
            <a:extLst>
              <a:ext uri="{FF2B5EF4-FFF2-40B4-BE49-F238E27FC236}">
                <a16:creationId xmlns:a16="http://schemas.microsoft.com/office/drawing/2014/main" id="{D8CC45CC-5D6B-4031-AEDD-7320701353ED}"/>
              </a:ext>
            </a:extLst>
          </p:cNvPr>
          <p:cNvSpPr txBox="1"/>
          <p:nvPr/>
        </p:nvSpPr>
        <p:spPr>
          <a:xfrm>
            <a:off x="342900" y="184428"/>
            <a:ext cx="8458200" cy="400110"/>
          </a:xfrm>
          <a:prstGeom prst="rect">
            <a:avLst/>
          </a:prstGeom>
          <a:noFill/>
        </p:spPr>
        <p:txBody>
          <a:bodyPr wrap="square" rtlCol="0">
            <a:spAutoFit/>
          </a:bodyPr>
          <a:lstStyle/>
          <a:p>
            <a:pPr algn="ctr"/>
            <a:r>
              <a:rPr lang="en-IN" sz="2000" b="1" dirty="0">
                <a:solidFill>
                  <a:srgbClr val="C00000"/>
                </a:solidFill>
              </a:rPr>
              <a:t>BUSINESS ANALYTICS CAPSTONE PROJECT REPORT</a:t>
            </a:r>
          </a:p>
        </p:txBody>
      </p:sp>
      <p:pic>
        <p:nvPicPr>
          <p:cNvPr id="3" name="Picture 2">
            <a:extLst>
              <a:ext uri="{FF2B5EF4-FFF2-40B4-BE49-F238E27FC236}">
                <a16:creationId xmlns:a16="http://schemas.microsoft.com/office/drawing/2014/main" id="{867983D6-3009-42E6-9EF1-29CB32547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245800"/>
            <a:ext cx="8458200" cy="4231200"/>
          </a:xfrm>
          <a:prstGeom prst="rect">
            <a:avLst/>
          </a:prstGeom>
        </p:spPr>
      </p:pic>
      <p:sp>
        <p:nvSpPr>
          <p:cNvPr id="6" name="TextBox 5">
            <a:extLst>
              <a:ext uri="{FF2B5EF4-FFF2-40B4-BE49-F238E27FC236}">
                <a16:creationId xmlns:a16="http://schemas.microsoft.com/office/drawing/2014/main" id="{816E1D95-00B0-44A4-9E3E-E0DC2BC920C2}"/>
              </a:ext>
            </a:extLst>
          </p:cNvPr>
          <p:cNvSpPr txBox="1"/>
          <p:nvPr/>
        </p:nvSpPr>
        <p:spPr>
          <a:xfrm>
            <a:off x="4114800" y="2974019"/>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0A81589A-0657-4D81-9201-2BDED66BE6E8}"/>
              </a:ext>
            </a:extLst>
          </p:cNvPr>
          <p:cNvSpPr txBox="1"/>
          <p:nvPr/>
        </p:nvSpPr>
        <p:spPr>
          <a:xfrm flipH="1">
            <a:off x="609600" y="1418282"/>
            <a:ext cx="7970519" cy="646331"/>
          </a:xfrm>
          <a:prstGeom prst="rect">
            <a:avLst/>
          </a:prstGeom>
          <a:noFill/>
        </p:spPr>
        <p:txBody>
          <a:bodyPr wrap="square" rtlCol="0">
            <a:spAutoFit/>
          </a:bodyPr>
          <a:lstStyle/>
          <a:p>
            <a:r>
              <a:rPr lang="en-IN" dirty="0"/>
              <a:t>As consumer subscription period increases total night charge gets decreases for churning out customers.</a:t>
            </a:r>
          </a:p>
        </p:txBody>
      </p:sp>
    </p:spTree>
    <p:extLst>
      <p:ext uri="{BB962C8B-B14F-4D97-AF65-F5344CB8AC3E}">
        <p14:creationId xmlns:p14="http://schemas.microsoft.com/office/powerpoint/2010/main" val="3048688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373614" y="895062"/>
            <a:ext cx="3319177" cy="523220"/>
          </a:xfrm>
          <a:prstGeom prst="rect">
            <a:avLst/>
          </a:prstGeom>
        </p:spPr>
        <p:txBody>
          <a:bodyPr wrap="none">
            <a:spAutoFit/>
          </a:bodyPr>
          <a:lstStyle/>
          <a:p>
            <a:pPr algn="ctr"/>
            <a:r>
              <a:rPr lang="en-IN" sz="2800" b="1" dirty="0">
                <a:solidFill>
                  <a:srgbClr val="C00000"/>
                </a:solidFill>
              </a:rPr>
              <a:t>DATA VISUALISATION</a:t>
            </a:r>
          </a:p>
        </p:txBody>
      </p:sp>
      <p:sp>
        <p:nvSpPr>
          <p:cNvPr id="5" name="TextBox 4">
            <a:extLst>
              <a:ext uri="{FF2B5EF4-FFF2-40B4-BE49-F238E27FC236}">
                <a16:creationId xmlns:a16="http://schemas.microsoft.com/office/drawing/2014/main" id="{D8CC45CC-5D6B-4031-AEDD-7320701353ED}"/>
              </a:ext>
            </a:extLst>
          </p:cNvPr>
          <p:cNvSpPr txBox="1"/>
          <p:nvPr/>
        </p:nvSpPr>
        <p:spPr>
          <a:xfrm>
            <a:off x="342900" y="184428"/>
            <a:ext cx="8458200" cy="400110"/>
          </a:xfrm>
          <a:prstGeom prst="rect">
            <a:avLst/>
          </a:prstGeom>
          <a:noFill/>
        </p:spPr>
        <p:txBody>
          <a:bodyPr wrap="square" rtlCol="0">
            <a:spAutoFit/>
          </a:bodyPr>
          <a:lstStyle/>
          <a:p>
            <a:pPr algn="ctr"/>
            <a:r>
              <a:rPr lang="en-IN" sz="2000" b="1" dirty="0">
                <a:solidFill>
                  <a:srgbClr val="C00000"/>
                </a:solidFill>
              </a:rPr>
              <a:t>BUSINESS ANALYTICS CAPSTONE PROJECT REPORT</a:t>
            </a:r>
          </a:p>
        </p:txBody>
      </p:sp>
      <p:pic>
        <p:nvPicPr>
          <p:cNvPr id="7" name="Picture 6">
            <a:extLst>
              <a:ext uri="{FF2B5EF4-FFF2-40B4-BE49-F238E27FC236}">
                <a16:creationId xmlns:a16="http://schemas.microsoft.com/office/drawing/2014/main" id="{F5CD661D-43D3-4051-BACB-7E199927D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096012"/>
            <a:ext cx="8839200" cy="4380988"/>
          </a:xfrm>
          <a:prstGeom prst="rect">
            <a:avLst/>
          </a:prstGeom>
        </p:spPr>
      </p:pic>
      <p:sp>
        <p:nvSpPr>
          <p:cNvPr id="10" name="TextBox 9">
            <a:extLst>
              <a:ext uri="{FF2B5EF4-FFF2-40B4-BE49-F238E27FC236}">
                <a16:creationId xmlns:a16="http://schemas.microsoft.com/office/drawing/2014/main" id="{2411403A-024F-4AE5-81EB-E2CF3482D12B}"/>
              </a:ext>
            </a:extLst>
          </p:cNvPr>
          <p:cNvSpPr txBox="1"/>
          <p:nvPr/>
        </p:nvSpPr>
        <p:spPr>
          <a:xfrm>
            <a:off x="457201" y="1554481"/>
            <a:ext cx="8305800" cy="369332"/>
          </a:xfrm>
          <a:prstGeom prst="rect">
            <a:avLst/>
          </a:prstGeom>
          <a:noFill/>
        </p:spPr>
        <p:txBody>
          <a:bodyPr wrap="square" rtlCol="0">
            <a:spAutoFit/>
          </a:bodyPr>
          <a:lstStyle/>
          <a:p>
            <a:r>
              <a:rPr lang="en-IN" dirty="0"/>
              <a:t>Consumers who called more than 3 times to service centre are most churning.</a:t>
            </a:r>
          </a:p>
        </p:txBody>
      </p:sp>
    </p:spTree>
    <p:extLst>
      <p:ext uri="{BB962C8B-B14F-4D97-AF65-F5344CB8AC3E}">
        <p14:creationId xmlns:p14="http://schemas.microsoft.com/office/powerpoint/2010/main" val="147419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373614" y="895062"/>
            <a:ext cx="3319177" cy="523220"/>
          </a:xfrm>
          <a:prstGeom prst="rect">
            <a:avLst/>
          </a:prstGeom>
        </p:spPr>
        <p:txBody>
          <a:bodyPr wrap="none">
            <a:spAutoFit/>
          </a:bodyPr>
          <a:lstStyle/>
          <a:p>
            <a:pPr algn="ctr"/>
            <a:r>
              <a:rPr lang="en-IN" sz="2800" b="1" dirty="0">
                <a:solidFill>
                  <a:srgbClr val="C00000"/>
                </a:solidFill>
              </a:rPr>
              <a:t>DATA VISUALISATION</a:t>
            </a:r>
          </a:p>
        </p:txBody>
      </p:sp>
      <p:sp>
        <p:nvSpPr>
          <p:cNvPr id="5" name="TextBox 4">
            <a:extLst>
              <a:ext uri="{FF2B5EF4-FFF2-40B4-BE49-F238E27FC236}">
                <a16:creationId xmlns:a16="http://schemas.microsoft.com/office/drawing/2014/main" id="{D8CC45CC-5D6B-4031-AEDD-7320701353ED}"/>
              </a:ext>
            </a:extLst>
          </p:cNvPr>
          <p:cNvSpPr txBox="1"/>
          <p:nvPr/>
        </p:nvSpPr>
        <p:spPr>
          <a:xfrm>
            <a:off x="342900" y="184428"/>
            <a:ext cx="8458200" cy="400110"/>
          </a:xfrm>
          <a:prstGeom prst="rect">
            <a:avLst/>
          </a:prstGeom>
          <a:noFill/>
        </p:spPr>
        <p:txBody>
          <a:bodyPr wrap="square" rtlCol="0">
            <a:spAutoFit/>
          </a:bodyPr>
          <a:lstStyle/>
          <a:p>
            <a:pPr algn="ctr"/>
            <a:r>
              <a:rPr lang="en-IN" sz="2000" b="1" dirty="0">
                <a:solidFill>
                  <a:srgbClr val="C00000"/>
                </a:solidFill>
              </a:rPr>
              <a:t>BUSINESS ANALYTICS CAPSTONE PROJECT REPORT</a:t>
            </a:r>
          </a:p>
        </p:txBody>
      </p:sp>
      <p:pic>
        <p:nvPicPr>
          <p:cNvPr id="3" name="Picture 2">
            <a:extLst>
              <a:ext uri="{FF2B5EF4-FFF2-40B4-BE49-F238E27FC236}">
                <a16:creationId xmlns:a16="http://schemas.microsoft.com/office/drawing/2014/main" id="{B5808E55-E3C2-4916-A733-750D1A6B5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45801"/>
            <a:ext cx="8763000" cy="4231199"/>
          </a:xfrm>
          <a:prstGeom prst="rect">
            <a:avLst/>
          </a:prstGeom>
        </p:spPr>
      </p:pic>
      <p:sp>
        <p:nvSpPr>
          <p:cNvPr id="10" name="TextBox 9">
            <a:extLst>
              <a:ext uri="{FF2B5EF4-FFF2-40B4-BE49-F238E27FC236}">
                <a16:creationId xmlns:a16="http://schemas.microsoft.com/office/drawing/2014/main" id="{2032D75F-8BA7-4D4C-A607-D839A88FAE61}"/>
              </a:ext>
            </a:extLst>
          </p:cNvPr>
          <p:cNvSpPr txBox="1"/>
          <p:nvPr/>
        </p:nvSpPr>
        <p:spPr>
          <a:xfrm>
            <a:off x="373614" y="1418282"/>
            <a:ext cx="7863838" cy="646331"/>
          </a:xfrm>
          <a:prstGeom prst="rect">
            <a:avLst/>
          </a:prstGeom>
          <a:noFill/>
        </p:spPr>
        <p:txBody>
          <a:bodyPr wrap="square" rtlCol="0">
            <a:spAutoFit/>
          </a:bodyPr>
          <a:lstStyle/>
          <a:p>
            <a:r>
              <a:rPr lang="en-IN" dirty="0"/>
              <a:t>Consumer who have International plan and international charge more than 2 are most churning out. This implies check international plan rates.</a:t>
            </a:r>
          </a:p>
        </p:txBody>
      </p:sp>
    </p:spTree>
    <p:extLst>
      <p:ext uri="{BB962C8B-B14F-4D97-AF65-F5344CB8AC3E}">
        <p14:creationId xmlns:p14="http://schemas.microsoft.com/office/powerpoint/2010/main" val="282783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860534" y="5486400"/>
            <a:ext cx="3440174" cy="523220"/>
          </a:xfrm>
          <a:prstGeom prst="rect">
            <a:avLst/>
          </a:prstGeom>
        </p:spPr>
        <p:txBody>
          <a:bodyPr wrap="none">
            <a:spAutoFit/>
          </a:bodyPr>
          <a:lstStyle/>
          <a:p>
            <a:pPr algn="ctr"/>
            <a:r>
              <a:rPr lang="en-IN" sz="2800" b="1" dirty="0">
                <a:solidFill>
                  <a:srgbClr val="C00000"/>
                </a:solidFill>
              </a:rPr>
              <a:t>1. AN INTRODUCTION</a:t>
            </a:r>
          </a:p>
        </p:txBody>
      </p:sp>
      <p:sp>
        <p:nvSpPr>
          <p:cNvPr id="10" name="Rectangle 9"/>
          <p:cNvSpPr/>
          <p:nvPr/>
        </p:nvSpPr>
        <p:spPr>
          <a:xfrm>
            <a:off x="3186797" y="1219200"/>
            <a:ext cx="2707216" cy="584775"/>
          </a:xfrm>
          <a:prstGeom prst="rect">
            <a:avLst/>
          </a:prstGeom>
        </p:spPr>
        <p:txBody>
          <a:bodyPr wrap="none">
            <a:spAutoFit/>
          </a:bodyPr>
          <a:lstStyle/>
          <a:p>
            <a:pPr algn="ctr"/>
            <a:r>
              <a:rPr lang="en-IN" sz="3200" b="1" dirty="0">
                <a:solidFill>
                  <a:srgbClr val="C00000"/>
                </a:solidFill>
              </a:rPr>
              <a:t>Telecom Churn</a:t>
            </a:r>
          </a:p>
        </p:txBody>
      </p:sp>
      <p:sp>
        <p:nvSpPr>
          <p:cNvPr id="11" name="Rectangle 10"/>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1026" name="Picture 2" descr="Image result for telecom">
            <a:extLst>
              <a:ext uri="{FF2B5EF4-FFF2-40B4-BE49-F238E27FC236}">
                <a16:creationId xmlns:a16="http://schemas.microsoft.com/office/drawing/2014/main" id="{E042D8B5-C6CF-47AA-86AB-E8A3C8F7B4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5121" y="1931606"/>
            <a:ext cx="4191000" cy="312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63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373614" y="895062"/>
            <a:ext cx="3319177" cy="523220"/>
          </a:xfrm>
          <a:prstGeom prst="rect">
            <a:avLst/>
          </a:prstGeom>
        </p:spPr>
        <p:txBody>
          <a:bodyPr wrap="none">
            <a:spAutoFit/>
          </a:bodyPr>
          <a:lstStyle/>
          <a:p>
            <a:pPr algn="ctr"/>
            <a:r>
              <a:rPr lang="en-IN" sz="2800" b="1" dirty="0">
                <a:solidFill>
                  <a:srgbClr val="C00000"/>
                </a:solidFill>
              </a:rPr>
              <a:t>DATA VISUALISATION</a:t>
            </a:r>
          </a:p>
        </p:txBody>
      </p:sp>
      <p:sp>
        <p:nvSpPr>
          <p:cNvPr id="5" name="TextBox 4">
            <a:extLst>
              <a:ext uri="{FF2B5EF4-FFF2-40B4-BE49-F238E27FC236}">
                <a16:creationId xmlns:a16="http://schemas.microsoft.com/office/drawing/2014/main" id="{D8CC45CC-5D6B-4031-AEDD-7320701353ED}"/>
              </a:ext>
            </a:extLst>
          </p:cNvPr>
          <p:cNvSpPr txBox="1"/>
          <p:nvPr/>
        </p:nvSpPr>
        <p:spPr>
          <a:xfrm>
            <a:off x="342900" y="184428"/>
            <a:ext cx="8458200" cy="400110"/>
          </a:xfrm>
          <a:prstGeom prst="rect">
            <a:avLst/>
          </a:prstGeom>
          <a:noFill/>
        </p:spPr>
        <p:txBody>
          <a:bodyPr wrap="square" rtlCol="0">
            <a:spAutoFit/>
          </a:bodyPr>
          <a:lstStyle/>
          <a:p>
            <a:pPr algn="ctr"/>
            <a:r>
              <a:rPr lang="en-IN" sz="2000" b="1" dirty="0">
                <a:solidFill>
                  <a:srgbClr val="C00000"/>
                </a:solidFill>
              </a:rPr>
              <a:t>BUSINESS ANALYTICS CAPSTONE PROJECT REPORT</a:t>
            </a:r>
          </a:p>
        </p:txBody>
      </p:sp>
      <p:pic>
        <p:nvPicPr>
          <p:cNvPr id="3" name="Picture 2">
            <a:extLst>
              <a:ext uri="{FF2B5EF4-FFF2-40B4-BE49-F238E27FC236}">
                <a16:creationId xmlns:a16="http://schemas.microsoft.com/office/drawing/2014/main" id="{4128C294-DC9F-4B47-964F-E0B35F56D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042764"/>
            <a:ext cx="8839200" cy="4434236"/>
          </a:xfrm>
          <a:prstGeom prst="rect">
            <a:avLst/>
          </a:prstGeom>
        </p:spPr>
      </p:pic>
      <p:sp>
        <p:nvSpPr>
          <p:cNvPr id="7" name="TextBox 6">
            <a:extLst>
              <a:ext uri="{FF2B5EF4-FFF2-40B4-BE49-F238E27FC236}">
                <a16:creationId xmlns:a16="http://schemas.microsoft.com/office/drawing/2014/main" id="{D6CD3C68-88E2-45EE-B219-683740E9F26B}"/>
              </a:ext>
            </a:extLst>
          </p:cNvPr>
          <p:cNvSpPr txBox="1"/>
          <p:nvPr/>
        </p:nvSpPr>
        <p:spPr>
          <a:xfrm>
            <a:off x="317747" y="1448521"/>
            <a:ext cx="8191500" cy="369332"/>
          </a:xfrm>
          <a:prstGeom prst="rect">
            <a:avLst/>
          </a:prstGeom>
          <a:noFill/>
        </p:spPr>
        <p:txBody>
          <a:bodyPr wrap="square" rtlCol="0">
            <a:spAutoFit/>
          </a:bodyPr>
          <a:lstStyle/>
          <a:p>
            <a:r>
              <a:rPr lang="en-IN" dirty="0"/>
              <a:t>Consumer who have international plan are most churning. Monitor international plan.</a:t>
            </a:r>
          </a:p>
        </p:txBody>
      </p:sp>
    </p:spTree>
    <p:extLst>
      <p:ext uri="{BB962C8B-B14F-4D97-AF65-F5344CB8AC3E}">
        <p14:creationId xmlns:p14="http://schemas.microsoft.com/office/powerpoint/2010/main" val="1697382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373614" y="895062"/>
            <a:ext cx="3319177" cy="523220"/>
          </a:xfrm>
          <a:prstGeom prst="rect">
            <a:avLst/>
          </a:prstGeom>
        </p:spPr>
        <p:txBody>
          <a:bodyPr wrap="none">
            <a:spAutoFit/>
          </a:bodyPr>
          <a:lstStyle/>
          <a:p>
            <a:pPr algn="ctr"/>
            <a:r>
              <a:rPr lang="en-IN" sz="2800" b="1" dirty="0">
                <a:solidFill>
                  <a:srgbClr val="C00000"/>
                </a:solidFill>
              </a:rPr>
              <a:t>DATA VISUALISATION</a:t>
            </a:r>
          </a:p>
        </p:txBody>
      </p:sp>
      <p:sp>
        <p:nvSpPr>
          <p:cNvPr id="5" name="TextBox 4">
            <a:extLst>
              <a:ext uri="{FF2B5EF4-FFF2-40B4-BE49-F238E27FC236}">
                <a16:creationId xmlns:a16="http://schemas.microsoft.com/office/drawing/2014/main" id="{D8CC45CC-5D6B-4031-AEDD-7320701353ED}"/>
              </a:ext>
            </a:extLst>
          </p:cNvPr>
          <p:cNvSpPr txBox="1"/>
          <p:nvPr/>
        </p:nvSpPr>
        <p:spPr>
          <a:xfrm>
            <a:off x="342900" y="184428"/>
            <a:ext cx="8458200" cy="400110"/>
          </a:xfrm>
          <a:prstGeom prst="rect">
            <a:avLst/>
          </a:prstGeom>
          <a:noFill/>
        </p:spPr>
        <p:txBody>
          <a:bodyPr wrap="square" rtlCol="0">
            <a:spAutoFit/>
          </a:bodyPr>
          <a:lstStyle/>
          <a:p>
            <a:pPr algn="ctr"/>
            <a:r>
              <a:rPr lang="en-IN" sz="2000" b="1" dirty="0">
                <a:solidFill>
                  <a:srgbClr val="C00000"/>
                </a:solidFill>
              </a:rPr>
              <a:t>BUSINESS ANALYTICS CAPSTONE PROJECT REPORT</a:t>
            </a:r>
          </a:p>
        </p:txBody>
      </p:sp>
      <p:pic>
        <p:nvPicPr>
          <p:cNvPr id="6" name="Picture 5">
            <a:extLst>
              <a:ext uri="{FF2B5EF4-FFF2-40B4-BE49-F238E27FC236}">
                <a16:creationId xmlns:a16="http://schemas.microsoft.com/office/drawing/2014/main" id="{9A349B9D-5BB7-4BE0-9E47-730FDAC1F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929313"/>
            <a:ext cx="8839200" cy="4551887"/>
          </a:xfrm>
          <a:prstGeom prst="rect">
            <a:avLst/>
          </a:prstGeom>
        </p:spPr>
      </p:pic>
      <p:sp>
        <p:nvSpPr>
          <p:cNvPr id="8" name="TextBox 7">
            <a:extLst>
              <a:ext uri="{FF2B5EF4-FFF2-40B4-BE49-F238E27FC236}">
                <a16:creationId xmlns:a16="http://schemas.microsoft.com/office/drawing/2014/main" id="{A7F48E4B-4EE2-4282-8E70-FA73ADF6F8DB}"/>
              </a:ext>
            </a:extLst>
          </p:cNvPr>
          <p:cNvSpPr txBox="1"/>
          <p:nvPr/>
        </p:nvSpPr>
        <p:spPr>
          <a:xfrm>
            <a:off x="304800" y="1406093"/>
            <a:ext cx="8313186" cy="369332"/>
          </a:xfrm>
          <a:prstGeom prst="rect">
            <a:avLst/>
          </a:prstGeom>
          <a:noFill/>
        </p:spPr>
        <p:txBody>
          <a:bodyPr wrap="square" rtlCol="0">
            <a:spAutoFit/>
          </a:bodyPr>
          <a:lstStyle/>
          <a:p>
            <a:r>
              <a:rPr lang="en-IN" dirty="0"/>
              <a:t>Consumers who doesn’t have voice mail plan are most churning out. </a:t>
            </a:r>
          </a:p>
        </p:txBody>
      </p:sp>
    </p:spTree>
    <p:extLst>
      <p:ext uri="{BB962C8B-B14F-4D97-AF65-F5344CB8AC3E}">
        <p14:creationId xmlns:p14="http://schemas.microsoft.com/office/powerpoint/2010/main" val="176934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2054" name="Picture 6" descr="Image result for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9" y="2151697"/>
            <a:ext cx="3295651" cy="280130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67330" y="5486400"/>
            <a:ext cx="3226589" cy="523220"/>
          </a:xfrm>
          <a:prstGeom prst="rect">
            <a:avLst/>
          </a:prstGeom>
        </p:spPr>
        <p:txBody>
          <a:bodyPr wrap="none">
            <a:spAutoFit/>
          </a:bodyPr>
          <a:lstStyle/>
          <a:p>
            <a:pPr algn="ctr"/>
            <a:r>
              <a:rPr lang="en-IN" sz="2800" b="1" dirty="0">
                <a:solidFill>
                  <a:srgbClr val="C00000"/>
                </a:solidFill>
              </a:rPr>
              <a:t>4. DATA MODELLING</a:t>
            </a:r>
          </a:p>
        </p:txBody>
      </p:sp>
    </p:spTree>
    <p:extLst>
      <p:ext uri="{BB962C8B-B14F-4D97-AF65-F5344CB8AC3E}">
        <p14:creationId xmlns:p14="http://schemas.microsoft.com/office/powerpoint/2010/main" val="1391326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10" name="Rectangle 9"/>
          <p:cNvSpPr/>
          <p:nvPr/>
        </p:nvSpPr>
        <p:spPr>
          <a:xfrm>
            <a:off x="180338" y="793800"/>
            <a:ext cx="2865913" cy="523220"/>
          </a:xfrm>
          <a:prstGeom prst="rect">
            <a:avLst/>
          </a:prstGeom>
        </p:spPr>
        <p:txBody>
          <a:bodyPr wrap="none">
            <a:spAutoFit/>
          </a:bodyPr>
          <a:lstStyle/>
          <a:p>
            <a:pPr algn="ctr"/>
            <a:r>
              <a:rPr lang="en-IN" sz="2800" b="1" dirty="0">
                <a:solidFill>
                  <a:srgbClr val="C00000"/>
                </a:solidFill>
              </a:rPr>
              <a:t>DATA MODELLING</a:t>
            </a:r>
          </a:p>
        </p:txBody>
      </p:sp>
      <p:sp>
        <p:nvSpPr>
          <p:cNvPr id="3" name="TextBox 2">
            <a:extLst>
              <a:ext uri="{FF2B5EF4-FFF2-40B4-BE49-F238E27FC236}">
                <a16:creationId xmlns:a16="http://schemas.microsoft.com/office/drawing/2014/main" id="{487A1B50-8E86-4B4C-8449-6A480187BF51}"/>
              </a:ext>
            </a:extLst>
          </p:cNvPr>
          <p:cNvSpPr txBox="1"/>
          <p:nvPr/>
        </p:nvSpPr>
        <p:spPr>
          <a:xfrm>
            <a:off x="381000" y="1478281"/>
            <a:ext cx="83820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For predicting potential consumers who are going to quit the Telecom services, we are going to use two classification techniques known as Logistic Regression and Random Forest and Evaluate each models on Precision, Sensitivity, Specificity and AUC.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use these models and validate our results using Test Dataset on Precision, Sensitivity, Specificity and AUC.</a:t>
            </a:r>
          </a:p>
          <a:p>
            <a:endParaRPr lang="en-IN" dirty="0"/>
          </a:p>
        </p:txBody>
      </p:sp>
    </p:spTree>
    <p:extLst>
      <p:ext uri="{BB962C8B-B14F-4D97-AF65-F5344CB8AC3E}">
        <p14:creationId xmlns:p14="http://schemas.microsoft.com/office/powerpoint/2010/main" val="3699322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10" name="Rectangle 9"/>
          <p:cNvSpPr/>
          <p:nvPr/>
        </p:nvSpPr>
        <p:spPr>
          <a:xfrm>
            <a:off x="180338" y="793800"/>
            <a:ext cx="2865913" cy="523220"/>
          </a:xfrm>
          <a:prstGeom prst="rect">
            <a:avLst/>
          </a:prstGeom>
        </p:spPr>
        <p:txBody>
          <a:bodyPr wrap="none">
            <a:spAutoFit/>
          </a:bodyPr>
          <a:lstStyle/>
          <a:p>
            <a:pPr algn="ctr"/>
            <a:r>
              <a:rPr lang="en-IN" sz="2800" b="1" dirty="0">
                <a:solidFill>
                  <a:srgbClr val="C00000"/>
                </a:solidFill>
              </a:rPr>
              <a:t>DATA MODELLING</a:t>
            </a:r>
          </a:p>
        </p:txBody>
      </p:sp>
      <p:sp>
        <p:nvSpPr>
          <p:cNvPr id="3" name="TextBox 2">
            <a:extLst>
              <a:ext uri="{FF2B5EF4-FFF2-40B4-BE49-F238E27FC236}">
                <a16:creationId xmlns:a16="http://schemas.microsoft.com/office/drawing/2014/main" id="{487A1B50-8E86-4B4C-8449-6A480187BF51}"/>
              </a:ext>
            </a:extLst>
          </p:cNvPr>
          <p:cNvSpPr txBox="1"/>
          <p:nvPr/>
        </p:nvSpPr>
        <p:spPr>
          <a:xfrm>
            <a:off x="381000" y="1478281"/>
            <a:ext cx="8382000"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Sensitivity</a:t>
            </a:r>
            <a:r>
              <a:rPr lang="en-US" dirty="0"/>
              <a:t> (also called the </a:t>
            </a:r>
            <a:r>
              <a:rPr lang="en-US" b="1" dirty="0"/>
              <a:t>true positive rate</a:t>
            </a:r>
            <a:r>
              <a:rPr lang="en-US" dirty="0"/>
              <a:t>, the </a:t>
            </a:r>
            <a:r>
              <a:rPr lang="en-US" b="1" dirty="0"/>
              <a:t>recall</a:t>
            </a:r>
            <a:r>
              <a:rPr lang="en-US" dirty="0"/>
              <a:t>, or </a:t>
            </a:r>
            <a:r>
              <a:rPr lang="en-US" b="1" dirty="0"/>
              <a:t>probability of detection</a:t>
            </a:r>
            <a:r>
              <a:rPr lang="en-US" dirty="0"/>
              <a:t> in some fields) measures the proportion of actual positives that are correctly identified as such (e.g., the percentage of sick people who are correctly identified as having the condition).</a:t>
            </a:r>
          </a:p>
          <a:p>
            <a:pPr marL="285750" indent="-285750">
              <a:buFont typeface="Arial" panose="020B0604020202020204" pitchFamily="34" charset="0"/>
              <a:buChar char="•"/>
            </a:pPr>
            <a:r>
              <a:rPr lang="en-US" b="1" dirty="0"/>
              <a:t>Specificity</a:t>
            </a:r>
            <a:r>
              <a:rPr lang="en-US" dirty="0"/>
              <a:t> (also called the </a:t>
            </a:r>
            <a:r>
              <a:rPr lang="en-US" b="1" dirty="0"/>
              <a:t>true negative rate</a:t>
            </a:r>
            <a:r>
              <a:rPr lang="en-US" dirty="0"/>
              <a:t>) measures the proportion of actual negatives that are correctly identified as such (e.g., the percentage of healthy people who are correctly identified as not having the condition).</a:t>
            </a:r>
          </a:p>
          <a:p>
            <a:pPr marL="285750" indent="-285750">
              <a:buFont typeface="Arial" panose="020B0604020202020204" pitchFamily="34" charset="0"/>
              <a:buChar char="•"/>
            </a:pPr>
            <a:r>
              <a:rPr lang="en-US" b="1" dirty="0"/>
              <a:t>Precision</a:t>
            </a:r>
            <a:r>
              <a:rPr lang="en-US" dirty="0"/>
              <a:t> (also called </a:t>
            </a:r>
            <a:r>
              <a:rPr lang="en-US" b="1" dirty="0"/>
              <a:t>positive predictive value</a:t>
            </a:r>
            <a:r>
              <a:rPr lang="en-US" dirty="0"/>
              <a:t>) is the fraction of relevant instances among the retrieved instances.</a:t>
            </a:r>
          </a:p>
          <a:p>
            <a:pPr marL="285750" indent="-285750">
              <a:buFont typeface="Arial" panose="020B0604020202020204" pitchFamily="34" charset="0"/>
              <a:buChar char="•"/>
            </a:pPr>
            <a:r>
              <a:rPr lang="en-US" dirty="0"/>
              <a:t>A </a:t>
            </a:r>
            <a:r>
              <a:rPr lang="en-US" b="1" dirty="0"/>
              <a:t>receiver operating characteristic curve</a:t>
            </a:r>
            <a:r>
              <a:rPr lang="en-US" dirty="0"/>
              <a:t>, or </a:t>
            </a:r>
            <a:r>
              <a:rPr lang="en-US" b="1" dirty="0"/>
              <a:t>ROC curve</a:t>
            </a:r>
            <a:r>
              <a:rPr lang="en-US" dirty="0"/>
              <a:t>, is a </a:t>
            </a:r>
            <a:r>
              <a:rPr lang="en-US" b="1" dirty="0"/>
              <a:t>graphical plot</a:t>
            </a:r>
            <a:r>
              <a:rPr lang="en-US" dirty="0"/>
              <a:t> that illustrates the diagnostic ability of a </a:t>
            </a:r>
            <a:r>
              <a:rPr lang="en-US" b="1" dirty="0"/>
              <a:t>binary classifier</a:t>
            </a:r>
            <a:r>
              <a:rPr lang="en-US" dirty="0"/>
              <a:t> system as its discrimination threshold is varied.</a:t>
            </a:r>
          </a:p>
          <a:p>
            <a:pPr marL="285750" indent="-285750">
              <a:buFont typeface="Arial" panose="020B0604020202020204" pitchFamily="34" charset="0"/>
              <a:buChar char="•"/>
            </a:pPr>
            <a:r>
              <a:rPr lang="en-US" dirty="0"/>
              <a:t>The area under the </a:t>
            </a:r>
            <a:r>
              <a:rPr lang="en-US" b="1" dirty="0"/>
              <a:t>ROC Curve</a:t>
            </a:r>
            <a:r>
              <a:rPr lang="en-US" dirty="0"/>
              <a:t> is called </a:t>
            </a:r>
            <a:r>
              <a:rPr lang="en-US" b="1" dirty="0"/>
              <a:t>AUC</a:t>
            </a:r>
            <a:r>
              <a:rPr lang="en-US" dirty="0"/>
              <a:t>. </a:t>
            </a:r>
          </a:p>
          <a:p>
            <a:endParaRPr lang="en-IN" dirty="0"/>
          </a:p>
          <a:p>
            <a:endParaRPr lang="en-IN" dirty="0"/>
          </a:p>
        </p:txBody>
      </p:sp>
    </p:spTree>
    <p:extLst>
      <p:ext uri="{BB962C8B-B14F-4D97-AF65-F5344CB8AC3E}">
        <p14:creationId xmlns:p14="http://schemas.microsoft.com/office/powerpoint/2010/main" val="3897725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10" name="Rectangle 9"/>
          <p:cNvSpPr/>
          <p:nvPr/>
        </p:nvSpPr>
        <p:spPr>
          <a:xfrm>
            <a:off x="180338" y="793800"/>
            <a:ext cx="2865913" cy="523220"/>
          </a:xfrm>
          <a:prstGeom prst="rect">
            <a:avLst/>
          </a:prstGeom>
        </p:spPr>
        <p:txBody>
          <a:bodyPr wrap="none">
            <a:spAutoFit/>
          </a:bodyPr>
          <a:lstStyle/>
          <a:p>
            <a:pPr algn="ctr"/>
            <a:r>
              <a:rPr lang="en-IN" sz="2800" b="1" dirty="0">
                <a:solidFill>
                  <a:srgbClr val="C00000"/>
                </a:solidFill>
              </a:rPr>
              <a:t>DATA MODELLING</a:t>
            </a:r>
          </a:p>
        </p:txBody>
      </p:sp>
      <p:sp>
        <p:nvSpPr>
          <p:cNvPr id="3" name="TextBox 2">
            <a:extLst>
              <a:ext uri="{FF2B5EF4-FFF2-40B4-BE49-F238E27FC236}">
                <a16:creationId xmlns:a16="http://schemas.microsoft.com/office/drawing/2014/main" id="{487A1B50-8E86-4B4C-8449-6A480187BF51}"/>
              </a:ext>
            </a:extLst>
          </p:cNvPr>
          <p:cNvSpPr txBox="1"/>
          <p:nvPr/>
        </p:nvSpPr>
        <p:spPr>
          <a:xfrm>
            <a:off x="180338" y="1478281"/>
            <a:ext cx="8735062" cy="2646878"/>
          </a:xfrm>
          <a:prstGeom prst="rect">
            <a:avLst/>
          </a:prstGeom>
          <a:noFill/>
        </p:spPr>
        <p:txBody>
          <a:bodyPr wrap="square" rtlCol="0">
            <a:spAutoFit/>
          </a:bodyPr>
          <a:lstStyle/>
          <a:p>
            <a:r>
              <a:rPr lang="en-IN" sz="2000" b="1" u="sng" dirty="0"/>
              <a:t>Evaluations Metrics For Training and Test Dataset</a:t>
            </a:r>
          </a:p>
          <a:p>
            <a:endParaRPr lang="en-IN" dirty="0"/>
          </a:p>
          <a:p>
            <a:r>
              <a:rPr lang="en-IN" sz="1600" dirty="0"/>
              <a:t>LR = Logistic Regression Model</a:t>
            </a:r>
          </a:p>
          <a:p>
            <a:r>
              <a:rPr lang="en-IN" sz="1600" dirty="0"/>
              <a:t>ORF = Optimized Random Forest</a:t>
            </a:r>
          </a:p>
          <a:p>
            <a:r>
              <a:rPr lang="en-IN" sz="1600" dirty="0"/>
              <a:t>NOBRF = Non optimize Balanced Random Forest</a:t>
            </a:r>
          </a:p>
          <a:p>
            <a:r>
              <a:rPr lang="en-IN" sz="1600" dirty="0"/>
              <a:t>OBRF = Optimized Balanced Random Forest.</a:t>
            </a:r>
          </a:p>
          <a:p>
            <a:endParaRPr lang="en-IN" sz="1600" dirty="0"/>
          </a:p>
          <a:p>
            <a:r>
              <a:rPr lang="en-IN" sz="1600" dirty="0"/>
              <a:t>All 4 models produce similar results on Training and Test Dataset.</a:t>
            </a:r>
          </a:p>
          <a:p>
            <a:r>
              <a:rPr lang="en-IN" sz="1600" dirty="0"/>
              <a:t>Out 4 models best model is Optimized Balanced Random Forest because it has best combination of Precision, Recall, Specificity and AUC. </a:t>
            </a:r>
          </a:p>
        </p:txBody>
      </p:sp>
      <p:graphicFrame>
        <p:nvGraphicFramePr>
          <p:cNvPr id="6" name="Table 5">
            <a:extLst>
              <a:ext uri="{FF2B5EF4-FFF2-40B4-BE49-F238E27FC236}">
                <a16:creationId xmlns:a16="http://schemas.microsoft.com/office/drawing/2014/main" id="{2EDFE39A-AA50-4F34-BFF8-1B7CADA2D28E}"/>
              </a:ext>
            </a:extLst>
          </p:cNvPr>
          <p:cNvGraphicFramePr>
            <a:graphicFrameLocks noGrp="1"/>
          </p:cNvGraphicFramePr>
          <p:nvPr>
            <p:extLst>
              <p:ext uri="{D42A27DB-BD31-4B8C-83A1-F6EECF244321}">
                <p14:modId xmlns:p14="http://schemas.microsoft.com/office/powerpoint/2010/main" val="1912789361"/>
              </p:ext>
            </p:extLst>
          </p:nvPr>
        </p:nvGraphicFramePr>
        <p:xfrm>
          <a:off x="121724" y="4221479"/>
          <a:ext cx="4419599" cy="2316480"/>
        </p:xfrm>
        <a:graphic>
          <a:graphicData uri="http://schemas.openxmlformats.org/drawingml/2006/table">
            <a:tbl>
              <a:tblPr>
                <a:tableStyleId>{5C22544A-7EE6-4342-B048-85BDC9FD1C3A}</a:tableStyleId>
              </a:tblPr>
              <a:tblGrid>
                <a:gridCol w="1108718">
                  <a:extLst>
                    <a:ext uri="{9D8B030D-6E8A-4147-A177-3AD203B41FA5}">
                      <a16:colId xmlns:a16="http://schemas.microsoft.com/office/drawing/2014/main" val="3651036259"/>
                    </a:ext>
                  </a:extLst>
                </a:gridCol>
                <a:gridCol w="788014">
                  <a:extLst>
                    <a:ext uri="{9D8B030D-6E8A-4147-A177-3AD203B41FA5}">
                      <a16:colId xmlns:a16="http://schemas.microsoft.com/office/drawing/2014/main" val="1521342637"/>
                    </a:ext>
                  </a:extLst>
                </a:gridCol>
                <a:gridCol w="946839">
                  <a:extLst>
                    <a:ext uri="{9D8B030D-6E8A-4147-A177-3AD203B41FA5}">
                      <a16:colId xmlns:a16="http://schemas.microsoft.com/office/drawing/2014/main" val="1645436341"/>
                    </a:ext>
                  </a:extLst>
                </a:gridCol>
                <a:gridCol w="788014">
                  <a:extLst>
                    <a:ext uri="{9D8B030D-6E8A-4147-A177-3AD203B41FA5}">
                      <a16:colId xmlns:a16="http://schemas.microsoft.com/office/drawing/2014/main" val="2646864576"/>
                    </a:ext>
                  </a:extLst>
                </a:gridCol>
                <a:gridCol w="788014">
                  <a:extLst>
                    <a:ext uri="{9D8B030D-6E8A-4147-A177-3AD203B41FA5}">
                      <a16:colId xmlns:a16="http://schemas.microsoft.com/office/drawing/2014/main" val="2045812341"/>
                    </a:ext>
                  </a:extLst>
                </a:gridCol>
              </a:tblGrid>
              <a:tr h="330377">
                <a:tc gridSpan="5">
                  <a:txBody>
                    <a:bodyPr/>
                    <a:lstStyle/>
                    <a:p>
                      <a:pPr algn="ctr" fontAlgn="b"/>
                      <a:r>
                        <a:rPr lang="en-IN" sz="2400" u="none" strike="noStrike">
                          <a:effectLst/>
                        </a:rPr>
                        <a:t>Model Evaluation Metrics</a:t>
                      </a:r>
                      <a:endParaRPr lang="en-IN" sz="2400" b="0" i="0" u="none" strike="noStrike">
                        <a:solidFill>
                          <a:srgbClr val="000000"/>
                        </a:solidFill>
                        <a:effectLst/>
                        <a:latin typeface="Arial Rounded MT Bold" panose="020F07040305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66290349"/>
                  </a:ext>
                </a:extLst>
              </a:tr>
              <a:tr h="330377">
                <a:tc gridSpan="5">
                  <a:txBody>
                    <a:bodyPr/>
                    <a:lstStyle/>
                    <a:p>
                      <a:pPr algn="ctr" fontAlgn="b"/>
                      <a:r>
                        <a:rPr lang="en-IN" sz="2400" u="none" strike="noStrike" dirty="0">
                          <a:effectLst/>
                        </a:rPr>
                        <a:t>Training Dataset</a:t>
                      </a:r>
                      <a:endParaRPr lang="en-IN" sz="2400" b="0" i="0" u="none" strike="noStrike" dirty="0">
                        <a:solidFill>
                          <a:srgbClr val="000000"/>
                        </a:solidFill>
                        <a:effectLst/>
                        <a:latin typeface="Arial Rounded MT Bold" panose="020F07040305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52975714"/>
                  </a:ext>
                </a:extLst>
              </a:tr>
              <a:tr h="168560">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ORF</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NOBRF</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OBRF</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0129093"/>
                  </a:ext>
                </a:extLst>
              </a:tr>
              <a:tr h="161817">
                <a:tc>
                  <a:txBody>
                    <a:bodyPr/>
                    <a:lstStyle/>
                    <a:p>
                      <a:pPr algn="l" fontAlgn="b"/>
                      <a:r>
                        <a:rPr lang="en-IN" sz="1100" u="none" strike="noStrike">
                          <a:effectLst/>
                        </a:rPr>
                        <a:t>Metric</a:t>
                      </a:r>
                      <a:endParaRPr lang="en-IN" sz="11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ctr" fontAlgn="b"/>
                      <a:r>
                        <a:rPr lang="en-IN" sz="1100" u="none" strike="noStrike" dirty="0">
                          <a:effectLst/>
                        </a:rPr>
                        <a:t>Values</a:t>
                      </a:r>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23166567"/>
                  </a:ext>
                </a:extLst>
              </a:tr>
              <a:tr h="168560">
                <a:tc>
                  <a:txBody>
                    <a:bodyPr/>
                    <a:lstStyle/>
                    <a:p>
                      <a:pPr algn="l" fontAlgn="b"/>
                      <a:r>
                        <a:rPr lang="en-IN" sz="1100" u="none" strike="noStrike">
                          <a:effectLst/>
                        </a:rPr>
                        <a:t>Accuracy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0.76637931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0.95301724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0.902155172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0.90387931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7240653"/>
                  </a:ext>
                </a:extLst>
              </a:tr>
              <a:tr h="161817">
                <a:tc>
                  <a:txBody>
                    <a:bodyPr/>
                    <a:lstStyle/>
                    <a:p>
                      <a:pPr algn="l" fontAlgn="b"/>
                      <a:r>
                        <a:rPr lang="en-IN" sz="1100" u="none" strike="noStrike">
                          <a:effectLst/>
                        </a:rPr>
                        <a:t>Misscal Error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0.23362069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0.04698276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0.097844828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0.09612069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6901673"/>
                  </a:ext>
                </a:extLst>
              </a:tr>
              <a:tr h="161817">
                <a:tc>
                  <a:txBody>
                    <a:bodyPr/>
                    <a:lstStyle/>
                    <a:p>
                      <a:pPr algn="l" fontAlgn="b"/>
                      <a:r>
                        <a:rPr lang="en-IN" sz="1100" u="none" strike="noStrike">
                          <a:effectLst/>
                        </a:rPr>
                        <a:t>Precision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0.341176471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0.91254753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0.606911447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0.612691466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0128517"/>
                  </a:ext>
                </a:extLst>
              </a:tr>
              <a:tr h="303407">
                <a:tc>
                  <a:txBody>
                    <a:bodyPr/>
                    <a:lstStyle/>
                    <a:p>
                      <a:pPr algn="l" fontAlgn="b"/>
                      <a:r>
                        <a:rPr lang="en-IN" sz="1100" u="none" strike="noStrike">
                          <a:effectLst/>
                        </a:rPr>
                        <a:t>Recall or Sensitivity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0.711656442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0.73619632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0.86196319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0.858895706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535597"/>
                  </a:ext>
                </a:extLst>
              </a:tr>
              <a:tr h="161817">
                <a:tc>
                  <a:txBody>
                    <a:bodyPr/>
                    <a:lstStyle/>
                    <a:p>
                      <a:pPr algn="l" fontAlgn="b"/>
                      <a:r>
                        <a:rPr lang="en-IN" sz="1100" u="none" strike="noStrike">
                          <a:effectLst/>
                        </a:rPr>
                        <a:t>Specifity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0.775325978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0.9884654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0.908726179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0.911233701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5896579"/>
                  </a:ext>
                </a:extLst>
              </a:tr>
              <a:tr h="161817">
                <a:tc>
                  <a:txBody>
                    <a:bodyPr/>
                    <a:lstStyle/>
                    <a:p>
                      <a:pPr algn="l" fontAlgn="b"/>
                      <a:r>
                        <a:rPr lang="en-IN" sz="1100" u="none" strike="noStrike">
                          <a:effectLst/>
                        </a:rPr>
                        <a:t>AUC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0.8169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0.9238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0.9128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0.9082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2071361"/>
                  </a:ext>
                </a:extLst>
              </a:tr>
            </a:tbl>
          </a:graphicData>
        </a:graphic>
      </p:graphicFrame>
      <p:graphicFrame>
        <p:nvGraphicFramePr>
          <p:cNvPr id="7" name="Table 6">
            <a:extLst>
              <a:ext uri="{FF2B5EF4-FFF2-40B4-BE49-F238E27FC236}">
                <a16:creationId xmlns:a16="http://schemas.microsoft.com/office/drawing/2014/main" id="{35DFE25C-DACB-4770-B16F-E0BEF3A982A1}"/>
              </a:ext>
            </a:extLst>
          </p:cNvPr>
          <p:cNvGraphicFramePr>
            <a:graphicFrameLocks noGrp="1"/>
          </p:cNvGraphicFramePr>
          <p:nvPr>
            <p:extLst>
              <p:ext uri="{D42A27DB-BD31-4B8C-83A1-F6EECF244321}">
                <p14:modId xmlns:p14="http://schemas.microsoft.com/office/powerpoint/2010/main" val="2492474060"/>
              </p:ext>
            </p:extLst>
          </p:nvPr>
        </p:nvGraphicFramePr>
        <p:xfrm>
          <a:off x="4625611" y="4189708"/>
          <a:ext cx="4419599" cy="2348253"/>
        </p:xfrm>
        <a:graphic>
          <a:graphicData uri="http://schemas.openxmlformats.org/drawingml/2006/table">
            <a:tbl>
              <a:tblPr>
                <a:tableStyleId>{5C22544A-7EE6-4342-B048-85BDC9FD1C3A}</a:tableStyleId>
              </a:tblPr>
              <a:tblGrid>
                <a:gridCol w="1108718">
                  <a:extLst>
                    <a:ext uri="{9D8B030D-6E8A-4147-A177-3AD203B41FA5}">
                      <a16:colId xmlns:a16="http://schemas.microsoft.com/office/drawing/2014/main" val="1062251678"/>
                    </a:ext>
                  </a:extLst>
                </a:gridCol>
                <a:gridCol w="788014">
                  <a:extLst>
                    <a:ext uri="{9D8B030D-6E8A-4147-A177-3AD203B41FA5}">
                      <a16:colId xmlns:a16="http://schemas.microsoft.com/office/drawing/2014/main" val="3438180883"/>
                    </a:ext>
                  </a:extLst>
                </a:gridCol>
                <a:gridCol w="946839">
                  <a:extLst>
                    <a:ext uri="{9D8B030D-6E8A-4147-A177-3AD203B41FA5}">
                      <a16:colId xmlns:a16="http://schemas.microsoft.com/office/drawing/2014/main" val="4148238522"/>
                    </a:ext>
                  </a:extLst>
                </a:gridCol>
                <a:gridCol w="788014">
                  <a:extLst>
                    <a:ext uri="{9D8B030D-6E8A-4147-A177-3AD203B41FA5}">
                      <a16:colId xmlns:a16="http://schemas.microsoft.com/office/drawing/2014/main" val="2362380523"/>
                    </a:ext>
                  </a:extLst>
                </a:gridCol>
                <a:gridCol w="788014">
                  <a:extLst>
                    <a:ext uri="{9D8B030D-6E8A-4147-A177-3AD203B41FA5}">
                      <a16:colId xmlns:a16="http://schemas.microsoft.com/office/drawing/2014/main" val="3576751662"/>
                    </a:ext>
                  </a:extLst>
                </a:gridCol>
              </a:tblGrid>
              <a:tr h="373450">
                <a:tc gridSpan="5">
                  <a:txBody>
                    <a:bodyPr/>
                    <a:lstStyle/>
                    <a:p>
                      <a:pPr algn="ctr" fontAlgn="b"/>
                      <a:r>
                        <a:rPr lang="en-IN" sz="2400" u="none" strike="noStrike">
                          <a:effectLst/>
                        </a:rPr>
                        <a:t>Model Evaluation Metrics</a:t>
                      </a:r>
                      <a:endParaRPr lang="en-IN" sz="2400" b="0" i="0" u="none" strike="noStrike">
                        <a:solidFill>
                          <a:srgbClr val="000000"/>
                        </a:solidFill>
                        <a:effectLst/>
                        <a:latin typeface="Arial Rounded MT Bold" panose="020F07040305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46997918"/>
                  </a:ext>
                </a:extLst>
              </a:tr>
              <a:tr h="373450">
                <a:tc gridSpan="5">
                  <a:txBody>
                    <a:bodyPr/>
                    <a:lstStyle/>
                    <a:p>
                      <a:pPr algn="ctr" fontAlgn="b"/>
                      <a:r>
                        <a:rPr lang="en-IN" sz="2400" u="none" strike="noStrike">
                          <a:effectLst/>
                        </a:rPr>
                        <a:t>Test Dataset</a:t>
                      </a:r>
                      <a:endParaRPr lang="en-IN" sz="2400" b="0" i="0" u="none" strike="noStrike">
                        <a:solidFill>
                          <a:srgbClr val="000000"/>
                        </a:solidFill>
                        <a:effectLst/>
                        <a:latin typeface="Arial Rounded MT Bold" panose="020F07040305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80450718"/>
                  </a:ext>
                </a:extLst>
              </a:tr>
              <a:tr h="185057">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ORF</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NOBRF</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OBRF</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171724"/>
                  </a:ext>
                </a:extLst>
              </a:tr>
              <a:tr h="177655">
                <a:tc>
                  <a:txBody>
                    <a:bodyPr/>
                    <a:lstStyle/>
                    <a:p>
                      <a:pPr algn="l" fontAlgn="b"/>
                      <a:r>
                        <a:rPr lang="en-IN" sz="1100" u="none" strike="noStrike">
                          <a:effectLst/>
                        </a:rPr>
                        <a:t>Metric</a:t>
                      </a:r>
                      <a:endParaRPr lang="en-IN" sz="11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ctr" fontAlgn="b"/>
                      <a:r>
                        <a:rPr lang="en-IN" sz="1100" u="none" strike="noStrike">
                          <a:effectLst/>
                        </a:rPr>
                        <a:t>Values</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08262897"/>
                  </a:ext>
                </a:extLst>
              </a:tr>
              <a:tr h="185057">
                <a:tc>
                  <a:txBody>
                    <a:bodyPr/>
                    <a:lstStyle/>
                    <a:p>
                      <a:pPr algn="l" fontAlgn="b"/>
                      <a:r>
                        <a:rPr lang="en-IN" sz="1100" u="none" strike="noStrike">
                          <a:effectLst/>
                        </a:rPr>
                        <a:t>Accuracy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0.783919598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0.95678392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0.908542714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0.912562814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8553299"/>
                  </a:ext>
                </a:extLst>
              </a:tr>
              <a:tr h="177655">
                <a:tc>
                  <a:txBody>
                    <a:bodyPr/>
                    <a:lstStyle/>
                    <a:p>
                      <a:pPr algn="l" fontAlgn="b"/>
                      <a:r>
                        <a:rPr lang="en-IN" sz="1100" u="none" strike="noStrike">
                          <a:effectLst/>
                        </a:rPr>
                        <a:t>Misscal Error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0.216080402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0.04321608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0.091457286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0.087437186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3212070"/>
                  </a:ext>
                </a:extLst>
              </a:tr>
              <a:tr h="177655">
                <a:tc>
                  <a:txBody>
                    <a:bodyPr/>
                    <a:lstStyle/>
                    <a:p>
                      <a:pPr algn="l" fontAlgn="b"/>
                      <a:r>
                        <a:rPr lang="en-IN" sz="1100" u="none" strike="noStrike">
                          <a:effectLst/>
                        </a:rPr>
                        <a:t>Precision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0.391891892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0.94262295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0.657894737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0.672043011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1050283"/>
                  </a:ext>
                </a:extLst>
              </a:tr>
              <a:tr h="342964">
                <a:tc>
                  <a:txBody>
                    <a:bodyPr/>
                    <a:lstStyle/>
                    <a:p>
                      <a:pPr algn="l" fontAlgn="b"/>
                      <a:r>
                        <a:rPr lang="en-IN" sz="1100" u="none" strike="noStrike">
                          <a:effectLst/>
                        </a:rPr>
                        <a:t>Recall or Sensitivity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0.768211921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0.7615894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0.82781457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0.82781457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3175243"/>
                  </a:ext>
                </a:extLst>
              </a:tr>
              <a:tr h="177655">
                <a:tc>
                  <a:txBody>
                    <a:bodyPr/>
                    <a:lstStyle/>
                    <a:p>
                      <a:pPr algn="l" fontAlgn="b"/>
                      <a:r>
                        <a:rPr lang="en-IN" sz="1100" u="none" strike="noStrike">
                          <a:effectLst/>
                        </a:rPr>
                        <a:t>Specifity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0.786729858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0.99170616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0.922985782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0.927725118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5892278"/>
                  </a:ext>
                </a:extLst>
              </a:tr>
              <a:tr h="177655">
                <a:tc>
                  <a:txBody>
                    <a:bodyPr/>
                    <a:lstStyle/>
                    <a:p>
                      <a:pPr algn="l" fontAlgn="b"/>
                      <a:r>
                        <a:rPr lang="en-IN" sz="1100" u="none" strike="noStrike">
                          <a:effectLst/>
                        </a:rPr>
                        <a:t>AUC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0.8305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0.9097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0.9069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0.9082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200645"/>
                  </a:ext>
                </a:extLst>
              </a:tr>
            </a:tbl>
          </a:graphicData>
        </a:graphic>
      </p:graphicFrame>
    </p:spTree>
    <p:extLst>
      <p:ext uri="{BB962C8B-B14F-4D97-AF65-F5344CB8AC3E}">
        <p14:creationId xmlns:p14="http://schemas.microsoft.com/office/powerpoint/2010/main" val="2249145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902187" y="5486400"/>
            <a:ext cx="7356886" cy="523220"/>
          </a:xfrm>
          <a:prstGeom prst="rect">
            <a:avLst/>
          </a:prstGeom>
        </p:spPr>
        <p:txBody>
          <a:bodyPr wrap="none">
            <a:spAutoFit/>
          </a:bodyPr>
          <a:lstStyle/>
          <a:p>
            <a:pPr algn="ctr"/>
            <a:r>
              <a:rPr lang="en-IN" sz="2800" b="1" dirty="0">
                <a:solidFill>
                  <a:srgbClr val="C00000"/>
                </a:solidFill>
              </a:rPr>
              <a:t>5. INSIGHTS DERIVED AND RECOMMENDATIONS</a:t>
            </a:r>
          </a:p>
        </p:txBody>
      </p:sp>
      <p:sp>
        <p:nvSpPr>
          <p:cNvPr id="11" name="Rectangle 10"/>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2009775"/>
            <a:ext cx="29241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996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00313" y="880180"/>
            <a:ext cx="7178953" cy="523220"/>
          </a:xfrm>
          <a:prstGeom prst="rect">
            <a:avLst/>
          </a:prstGeom>
        </p:spPr>
        <p:txBody>
          <a:bodyPr wrap="none">
            <a:spAutoFit/>
          </a:bodyPr>
          <a:lstStyle/>
          <a:p>
            <a:pPr algn="ctr"/>
            <a:r>
              <a:rPr lang="en-IN" sz="2800" b="1" dirty="0">
                <a:solidFill>
                  <a:srgbClr val="C00000"/>
                </a:solidFill>
              </a:rPr>
              <a:t>INSIGHTS DERIVED AND RECOMMENDATIONS</a:t>
            </a:r>
          </a:p>
        </p:txBody>
      </p:sp>
      <p:sp>
        <p:nvSpPr>
          <p:cNvPr id="11" name="Rectangle 10"/>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2" name="TextBox 1">
            <a:extLst>
              <a:ext uri="{FF2B5EF4-FFF2-40B4-BE49-F238E27FC236}">
                <a16:creationId xmlns:a16="http://schemas.microsoft.com/office/drawing/2014/main" id="{92372758-732E-49BD-A483-D769D15290D1}"/>
              </a:ext>
            </a:extLst>
          </p:cNvPr>
          <p:cNvSpPr txBox="1"/>
          <p:nvPr/>
        </p:nvSpPr>
        <p:spPr>
          <a:xfrm>
            <a:off x="4114800" y="2974019"/>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4D22F53-B0D5-48E3-A29B-4B45A24924AF}"/>
              </a:ext>
            </a:extLst>
          </p:cNvPr>
          <p:cNvSpPr txBox="1"/>
          <p:nvPr/>
        </p:nvSpPr>
        <p:spPr>
          <a:xfrm>
            <a:off x="260539" y="1403400"/>
            <a:ext cx="8683148" cy="4893647"/>
          </a:xfrm>
          <a:prstGeom prst="rect">
            <a:avLst/>
          </a:prstGeom>
          <a:noFill/>
        </p:spPr>
        <p:txBody>
          <a:bodyPr wrap="square" rtlCol="0">
            <a:spAutoFit/>
          </a:bodyPr>
          <a:lstStyle/>
          <a:p>
            <a:r>
              <a:rPr lang="en-IN" sz="2400" b="1" u="sng" dirty="0"/>
              <a:t>Insights</a:t>
            </a:r>
            <a:r>
              <a:rPr lang="en-IN" sz="2400" dirty="0"/>
              <a:t> </a:t>
            </a:r>
            <a:r>
              <a:rPr lang="en-IN" sz="2400" b="1" dirty="0"/>
              <a:t>:-</a:t>
            </a:r>
          </a:p>
          <a:p>
            <a:endParaRPr lang="en-IN" sz="2400" b="1" u="sng" dirty="0"/>
          </a:p>
          <a:p>
            <a:pPr marL="285750" indent="-285750">
              <a:buFont typeface="Arial" panose="020B0604020202020204" pitchFamily="34" charset="0"/>
              <a:buChar char="•"/>
            </a:pPr>
            <a:r>
              <a:rPr lang="en-IN" dirty="0"/>
              <a:t>Consumers who doesn’t have voice mail plan are most churning out.</a:t>
            </a:r>
          </a:p>
          <a:p>
            <a:pPr marL="285750" indent="-285750">
              <a:buFont typeface="Arial" panose="020B0604020202020204" pitchFamily="34" charset="0"/>
              <a:buChar char="•"/>
            </a:pPr>
            <a:r>
              <a:rPr lang="en-IN" dirty="0"/>
              <a:t>Consumers who have international plan  and international charge more than 2 are most churning out.</a:t>
            </a:r>
          </a:p>
          <a:p>
            <a:pPr marL="285750" indent="-285750">
              <a:buFont typeface="Arial" panose="020B0604020202020204" pitchFamily="34" charset="0"/>
              <a:buChar char="•"/>
            </a:pPr>
            <a:r>
              <a:rPr lang="en-IN" dirty="0"/>
              <a:t>Consumers who contacted service centre more than 3 times most churning out.</a:t>
            </a:r>
          </a:p>
          <a:p>
            <a:pPr marL="285750" indent="-285750">
              <a:buFont typeface="Arial" panose="020B0604020202020204" pitchFamily="34" charset="0"/>
              <a:buChar char="•"/>
            </a:pPr>
            <a:r>
              <a:rPr lang="en-IN" dirty="0"/>
              <a:t>As the subscription period increase the total night charge decreases for churning out consumers.</a:t>
            </a:r>
          </a:p>
          <a:p>
            <a:pPr marL="285750" indent="-285750">
              <a:buFont typeface="Arial" panose="020B0604020202020204" pitchFamily="34" charset="0"/>
              <a:buChar char="•"/>
            </a:pPr>
            <a:r>
              <a:rPr lang="en-IN" dirty="0"/>
              <a:t>Most consumers are from Area Code 415.</a:t>
            </a:r>
          </a:p>
          <a:p>
            <a:endParaRPr lang="en-IN" dirty="0"/>
          </a:p>
          <a:p>
            <a:r>
              <a:rPr lang="en-IN" sz="2400" b="1" u="sng" dirty="0"/>
              <a:t>Recommendations</a:t>
            </a:r>
            <a:r>
              <a:rPr lang="en-IN" sz="2400" b="1" dirty="0"/>
              <a:t> :-</a:t>
            </a:r>
            <a:endParaRPr lang="en-IN" sz="2400" dirty="0"/>
          </a:p>
          <a:p>
            <a:endParaRPr lang="en-IN" sz="2400" b="1" u="sng" dirty="0"/>
          </a:p>
          <a:p>
            <a:pPr marL="285750" indent="-285750">
              <a:buFont typeface="Arial" panose="020B0604020202020204" pitchFamily="34" charset="0"/>
              <a:buChar char="•"/>
            </a:pPr>
            <a:r>
              <a:rPr lang="en-IN" dirty="0"/>
              <a:t>Monitor Service centre performance and resolves consumers queries/issues before consumer contacts for the same issue/query.</a:t>
            </a:r>
          </a:p>
          <a:p>
            <a:pPr marL="285750" indent="-285750">
              <a:buFont typeface="Arial" panose="020B0604020202020204" pitchFamily="34" charset="0"/>
              <a:buChar char="•"/>
            </a:pPr>
            <a:r>
              <a:rPr lang="en-IN" dirty="0"/>
              <a:t>Provide flexible or customizable Voice Mail Plans to consumers.</a:t>
            </a:r>
          </a:p>
          <a:p>
            <a:pPr marL="285750" indent="-285750">
              <a:buFont typeface="Arial" panose="020B0604020202020204" pitchFamily="34" charset="0"/>
              <a:buChar char="•"/>
            </a:pPr>
            <a:r>
              <a:rPr lang="en-IN" dirty="0"/>
              <a:t>Review and Revise International Plan.</a:t>
            </a:r>
            <a:endParaRPr lang="en-IN" sz="2400" b="1" u="sng" dirty="0"/>
          </a:p>
        </p:txBody>
      </p:sp>
    </p:spTree>
    <p:extLst>
      <p:ext uri="{BB962C8B-B14F-4D97-AF65-F5344CB8AC3E}">
        <p14:creationId xmlns:p14="http://schemas.microsoft.com/office/powerpoint/2010/main" val="2769619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pic>
        <p:nvPicPr>
          <p:cNvPr id="2" name="Picture 1">
            <a:extLst>
              <a:ext uri="{FF2B5EF4-FFF2-40B4-BE49-F238E27FC236}">
                <a16:creationId xmlns:a16="http://schemas.microsoft.com/office/drawing/2014/main" id="{921E0D5C-01C4-4DFB-80C2-5E36FCE2E3C1}"/>
              </a:ext>
            </a:extLst>
          </p:cNvPr>
          <p:cNvPicPr>
            <a:picLocks noChangeAspect="1"/>
          </p:cNvPicPr>
          <p:nvPr/>
        </p:nvPicPr>
        <p:blipFill>
          <a:blip r:embed="rId2"/>
          <a:stretch>
            <a:fillRect/>
          </a:stretch>
        </p:blipFill>
        <p:spPr>
          <a:xfrm>
            <a:off x="152400" y="914400"/>
            <a:ext cx="8610599" cy="5566800"/>
          </a:xfrm>
          <a:prstGeom prst="rect">
            <a:avLst/>
          </a:prstGeom>
        </p:spPr>
      </p:pic>
    </p:spTree>
    <p:extLst>
      <p:ext uri="{BB962C8B-B14F-4D97-AF65-F5344CB8AC3E}">
        <p14:creationId xmlns:p14="http://schemas.microsoft.com/office/powerpoint/2010/main" val="660905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pic>
        <p:nvPicPr>
          <p:cNvPr id="2" name="Picture 1">
            <a:extLst>
              <a:ext uri="{FF2B5EF4-FFF2-40B4-BE49-F238E27FC236}">
                <a16:creationId xmlns:a16="http://schemas.microsoft.com/office/drawing/2014/main" id="{09E61DE1-811B-4DBE-B663-3CDB5C08B346}"/>
              </a:ext>
            </a:extLst>
          </p:cNvPr>
          <p:cNvPicPr>
            <a:picLocks noChangeAspect="1"/>
          </p:cNvPicPr>
          <p:nvPr/>
        </p:nvPicPr>
        <p:blipFill>
          <a:blip r:embed="rId2"/>
          <a:stretch>
            <a:fillRect/>
          </a:stretch>
        </p:blipFill>
        <p:spPr>
          <a:xfrm>
            <a:off x="152400" y="880179"/>
            <a:ext cx="8839200" cy="5478641"/>
          </a:xfrm>
          <a:prstGeom prst="rect">
            <a:avLst/>
          </a:prstGeom>
        </p:spPr>
      </p:pic>
    </p:spTree>
    <p:extLst>
      <p:ext uri="{BB962C8B-B14F-4D97-AF65-F5344CB8AC3E}">
        <p14:creationId xmlns:p14="http://schemas.microsoft.com/office/powerpoint/2010/main" val="266909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297513" y="864513"/>
            <a:ext cx="1973169" cy="415498"/>
          </a:xfrm>
          <a:prstGeom prst="rect">
            <a:avLst/>
          </a:prstGeom>
        </p:spPr>
        <p:txBody>
          <a:bodyPr wrap="none">
            <a:spAutoFit/>
          </a:bodyPr>
          <a:lstStyle/>
          <a:p>
            <a:pPr algn="ctr"/>
            <a:r>
              <a:rPr lang="en-IN" sz="2100" b="1" dirty="0">
                <a:solidFill>
                  <a:srgbClr val="0000FF"/>
                </a:solidFill>
              </a:rPr>
              <a:t>1.1 Project Brief</a:t>
            </a:r>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3" name="TextBox 2">
            <a:extLst>
              <a:ext uri="{FF2B5EF4-FFF2-40B4-BE49-F238E27FC236}">
                <a16:creationId xmlns:a16="http://schemas.microsoft.com/office/drawing/2014/main" id="{5A4913DA-58A4-4035-AC1A-57B2EBADE4BC}"/>
              </a:ext>
            </a:extLst>
          </p:cNvPr>
          <p:cNvSpPr txBox="1"/>
          <p:nvPr/>
        </p:nvSpPr>
        <p:spPr>
          <a:xfrm>
            <a:off x="653440" y="1600200"/>
            <a:ext cx="7957160" cy="3477875"/>
          </a:xfrm>
          <a:prstGeom prst="rect">
            <a:avLst/>
          </a:prstGeom>
          <a:noFill/>
        </p:spPr>
        <p:txBody>
          <a:bodyPr wrap="square" rtlCol="0">
            <a:spAutoFit/>
          </a:bodyPr>
          <a:lstStyle/>
          <a:p>
            <a:pPr marL="285750" indent="-285750">
              <a:buFont typeface="Wingdings" panose="05000000000000000000" pitchFamily="2" charset="2"/>
              <a:buChar char="q"/>
            </a:pPr>
            <a:r>
              <a:rPr lang="en-IN" sz="2000" dirty="0"/>
              <a:t>Acquiring a new customer costs more to a company than retaining current customer.</a:t>
            </a:r>
          </a:p>
          <a:p>
            <a:pPr marL="285750" indent="-285750">
              <a:buFont typeface="Wingdings" panose="05000000000000000000" pitchFamily="2" charset="2"/>
              <a:buChar char="q"/>
            </a:pPr>
            <a:r>
              <a:rPr lang="en-IN" sz="2000" dirty="0"/>
              <a:t>All over the world there are numerous Telecom companies that are providing similar kind of services.</a:t>
            </a:r>
          </a:p>
          <a:p>
            <a:pPr marL="285750" indent="-285750">
              <a:buFont typeface="Wingdings" panose="05000000000000000000" pitchFamily="2" charset="2"/>
              <a:buChar char="q"/>
            </a:pPr>
            <a:r>
              <a:rPr lang="en-IN" sz="2000" dirty="0"/>
              <a:t>In this project we trying to find out the factors which are affecting the Churn Rate and Revenue loss due to churning of a Telecom company.</a:t>
            </a:r>
          </a:p>
          <a:p>
            <a:pPr marL="285750" indent="-285750">
              <a:buFont typeface="Wingdings" panose="05000000000000000000" pitchFamily="2" charset="2"/>
              <a:buChar char="q"/>
            </a:pPr>
            <a:r>
              <a:rPr lang="en-IN" sz="2000" dirty="0"/>
              <a:t>Finding the areas where Company can invest money to increase revenue and decrease Churn Rate.</a:t>
            </a:r>
          </a:p>
          <a:p>
            <a:pPr marL="285750" indent="-285750">
              <a:buFont typeface="Wingdings" panose="05000000000000000000" pitchFamily="2" charset="2"/>
              <a:buChar char="q"/>
            </a:pPr>
            <a:r>
              <a:rPr lang="en-IN" sz="2000" dirty="0"/>
              <a:t>In This Project we will use classification method to identify factors affecting Churning and use this model to predict which consumer are likely to quit the services.</a:t>
            </a:r>
          </a:p>
        </p:txBody>
      </p:sp>
    </p:spTree>
    <p:extLst>
      <p:ext uri="{BB962C8B-B14F-4D97-AF65-F5344CB8AC3E}">
        <p14:creationId xmlns:p14="http://schemas.microsoft.com/office/powerpoint/2010/main" val="1391174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pic>
        <p:nvPicPr>
          <p:cNvPr id="2" name="Picture 1">
            <a:extLst>
              <a:ext uri="{FF2B5EF4-FFF2-40B4-BE49-F238E27FC236}">
                <a16:creationId xmlns:a16="http://schemas.microsoft.com/office/drawing/2014/main" id="{8394549E-CF71-48DC-93BC-DCB666DBA886}"/>
              </a:ext>
            </a:extLst>
          </p:cNvPr>
          <p:cNvPicPr>
            <a:picLocks noChangeAspect="1"/>
          </p:cNvPicPr>
          <p:nvPr/>
        </p:nvPicPr>
        <p:blipFill>
          <a:blip r:embed="rId2"/>
          <a:stretch>
            <a:fillRect/>
          </a:stretch>
        </p:blipFill>
        <p:spPr>
          <a:xfrm>
            <a:off x="152400" y="880180"/>
            <a:ext cx="8839200" cy="5524820"/>
          </a:xfrm>
          <a:prstGeom prst="rect">
            <a:avLst/>
          </a:prstGeom>
        </p:spPr>
      </p:pic>
    </p:spTree>
    <p:extLst>
      <p:ext uri="{BB962C8B-B14F-4D97-AF65-F5344CB8AC3E}">
        <p14:creationId xmlns:p14="http://schemas.microsoft.com/office/powerpoint/2010/main" val="3287652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pic>
        <p:nvPicPr>
          <p:cNvPr id="2" name="Picture 1">
            <a:extLst>
              <a:ext uri="{FF2B5EF4-FFF2-40B4-BE49-F238E27FC236}">
                <a16:creationId xmlns:a16="http://schemas.microsoft.com/office/drawing/2014/main" id="{014F06EA-CC44-45E8-952F-55585FDF22EF}"/>
              </a:ext>
            </a:extLst>
          </p:cNvPr>
          <p:cNvPicPr>
            <a:picLocks noChangeAspect="1"/>
          </p:cNvPicPr>
          <p:nvPr/>
        </p:nvPicPr>
        <p:blipFill>
          <a:blip r:embed="rId2"/>
          <a:stretch>
            <a:fillRect/>
          </a:stretch>
        </p:blipFill>
        <p:spPr>
          <a:xfrm>
            <a:off x="152400" y="829800"/>
            <a:ext cx="8610600" cy="5647200"/>
          </a:xfrm>
          <a:prstGeom prst="rect">
            <a:avLst/>
          </a:prstGeom>
        </p:spPr>
      </p:pic>
    </p:spTree>
    <p:extLst>
      <p:ext uri="{BB962C8B-B14F-4D97-AF65-F5344CB8AC3E}">
        <p14:creationId xmlns:p14="http://schemas.microsoft.com/office/powerpoint/2010/main" val="3736286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pic>
        <p:nvPicPr>
          <p:cNvPr id="2" name="Picture 1">
            <a:extLst>
              <a:ext uri="{FF2B5EF4-FFF2-40B4-BE49-F238E27FC236}">
                <a16:creationId xmlns:a16="http://schemas.microsoft.com/office/drawing/2014/main" id="{65792725-FF94-40C0-8BE5-3C40C40711F8}"/>
              </a:ext>
            </a:extLst>
          </p:cNvPr>
          <p:cNvPicPr>
            <a:picLocks noChangeAspect="1"/>
          </p:cNvPicPr>
          <p:nvPr/>
        </p:nvPicPr>
        <p:blipFill>
          <a:blip r:embed="rId2"/>
          <a:stretch>
            <a:fillRect/>
          </a:stretch>
        </p:blipFill>
        <p:spPr>
          <a:xfrm>
            <a:off x="130854" y="880180"/>
            <a:ext cx="8882292" cy="5596820"/>
          </a:xfrm>
          <a:prstGeom prst="rect">
            <a:avLst/>
          </a:prstGeom>
        </p:spPr>
      </p:pic>
    </p:spTree>
    <p:extLst>
      <p:ext uri="{BB962C8B-B14F-4D97-AF65-F5344CB8AC3E}">
        <p14:creationId xmlns:p14="http://schemas.microsoft.com/office/powerpoint/2010/main" val="79114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131346" y="864513"/>
            <a:ext cx="3075587" cy="415498"/>
          </a:xfrm>
          <a:prstGeom prst="rect">
            <a:avLst/>
          </a:prstGeom>
        </p:spPr>
        <p:txBody>
          <a:bodyPr wrap="none">
            <a:spAutoFit/>
          </a:bodyPr>
          <a:lstStyle/>
          <a:p>
            <a:pPr lvl="0" algn="ctr"/>
            <a:r>
              <a:rPr lang="en-IN" sz="2100" b="1" dirty="0">
                <a:solidFill>
                  <a:srgbClr val="0000FF"/>
                </a:solidFill>
              </a:rPr>
              <a:t>1.2 Objective of the Study</a:t>
            </a:r>
          </a:p>
        </p:txBody>
      </p:sp>
      <p:sp>
        <p:nvSpPr>
          <p:cNvPr id="8" name="Rectangle 7"/>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2" name="TextBox 1">
            <a:extLst>
              <a:ext uri="{FF2B5EF4-FFF2-40B4-BE49-F238E27FC236}">
                <a16:creationId xmlns:a16="http://schemas.microsoft.com/office/drawing/2014/main" id="{85F7B4EF-9987-4059-8ED8-C22DB220A536}"/>
              </a:ext>
            </a:extLst>
          </p:cNvPr>
          <p:cNvSpPr txBox="1"/>
          <p:nvPr/>
        </p:nvSpPr>
        <p:spPr>
          <a:xfrm>
            <a:off x="464623" y="1740182"/>
            <a:ext cx="8153400"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t>Consumers today go through a complex decision making process before subscribing to any service before subscribing to any one of the numerous Telecom service options.</a:t>
            </a:r>
          </a:p>
          <a:p>
            <a:endParaRPr lang="en-IN" sz="2000" dirty="0"/>
          </a:p>
          <a:p>
            <a:pPr marL="285750" indent="-285750">
              <a:buFont typeface="Arial" panose="020B0604020202020204" pitchFamily="34" charset="0"/>
              <a:buChar char="•"/>
            </a:pPr>
            <a:r>
              <a:rPr lang="en-IN" sz="2000" dirty="0"/>
              <a:t>The services provided by the Telecom vendors are not highly differentiated and number portability is also available.</a:t>
            </a:r>
          </a:p>
          <a:p>
            <a:endParaRPr lang="en-IN" sz="2000" dirty="0"/>
          </a:p>
          <a:p>
            <a:pPr marL="285750" indent="-285750">
              <a:buFont typeface="Arial" panose="020B0604020202020204" pitchFamily="34" charset="0"/>
              <a:buChar char="•"/>
            </a:pPr>
            <a:r>
              <a:rPr lang="en-IN" sz="2000" dirty="0"/>
              <a:t>Customer loyalty becomes an issue. Hence, it is becoming increasingly important for companies to proactively identify factors that have a tendency to unsubscribe and take preventive measures to retain customers. </a:t>
            </a:r>
          </a:p>
        </p:txBody>
      </p:sp>
    </p:spTree>
    <p:extLst>
      <p:ext uri="{BB962C8B-B14F-4D97-AF65-F5344CB8AC3E}">
        <p14:creationId xmlns:p14="http://schemas.microsoft.com/office/powerpoint/2010/main" val="66090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123718" y="864513"/>
            <a:ext cx="3090847" cy="415498"/>
          </a:xfrm>
          <a:prstGeom prst="rect">
            <a:avLst/>
          </a:prstGeom>
        </p:spPr>
        <p:txBody>
          <a:bodyPr wrap="none">
            <a:spAutoFit/>
          </a:bodyPr>
          <a:lstStyle/>
          <a:p>
            <a:pPr lvl="0" algn="ctr"/>
            <a:r>
              <a:rPr lang="en-IN" sz="2100" b="1" dirty="0">
                <a:solidFill>
                  <a:srgbClr val="0000FF"/>
                </a:solidFill>
              </a:rPr>
              <a:t>1.3 Approach of the Study</a:t>
            </a:r>
          </a:p>
        </p:txBody>
      </p:sp>
      <p:sp>
        <p:nvSpPr>
          <p:cNvPr id="8" name="Rectangle 7"/>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2" name="TextBox 1">
            <a:extLst>
              <a:ext uri="{FF2B5EF4-FFF2-40B4-BE49-F238E27FC236}">
                <a16:creationId xmlns:a16="http://schemas.microsoft.com/office/drawing/2014/main" id="{8C219705-C581-4E54-AEE9-05347EED2034}"/>
              </a:ext>
            </a:extLst>
          </p:cNvPr>
          <p:cNvSpPr txBox="1"/>
          <p:nvPr/>
        </p:nvSpPr>
        <p:spPr>
          <a:xfrm>
            <a:off x="457199" y="1425600"/>
            <a:ext cx="8107681" cy="3139321"/>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t>Load Dataset.</a:t>
            </a:r>
          </a:p>
          <a:p>
            <a:pPr marL="285750" indent="-285750">
              <a:buFont typeface="Wingdings" panose="05000000000000000000" pitchFamily="2" charset="2"/>
              <a:buChar char="ü"/>
            </a:pPr>
            <a:r>
              <a:rPr lang="en-IN" sz="2000" dirty="0"/>
              <a:t>Check for missing values and outliers.</a:t>
            </a:r>
          </a:p>
          <a:p>
            <a:pPr marL="285750" indent="-285750">
              <a:buFont typeface="Wingdings" panose="05000000000000000000" pitchFamily="2" charset="2"/>
              <a:buChar char="ü"/>
            </a:pPr>
            <a:r>
              <a:rPr lang="en-IN" sz="2000" dirty="0"/>
              <a:t>Treat missing values and outliers.</a:t>
            </a:r>
          </a:p>
          <a:p>
            <a:pPr marL="285750" indent="-285750">
              <a:buFont typeface="Wingdings" panose="05000000000000000000" pitchFamily="2" charset="2"/>
              <a:buChar char="ü"/>
            </a:pPr>
            <a:r>
              <a:rPr lang="en-IN" sz="2000" dirty="0"/>
              <a:t>Data Exploration and Data visualisation.</a:t>
            </a:r>
          </a:p>
          <a:p>
            <a:pPr marL="285750" indent="-285750">
              <a:buFont typeface="Wingdings" panose="05000000000000000000" pitchFamily="2" charset="2"/>
              <a:buChar char="ü"/>
            </a:pPr>
            <a:r>
              <a:rPr lang="en-IN" sz="2000" dirty="0"/>
              <a:t>Splitting the Dataset into Training and Testing.</a:t>
            </a:r>
          </a:p>
          <a:p>
            <a:pPr marL="285750" indent="-285750">
              <a:buFont typeface="Wingdings" panose="05000000000000000000" pitchFamily="2" charset="2"/>
              <a:buChar char="ü"/>
            </a:pPr>
            <a:r>
              <a:rPr lang="en-IN" sz="2000" dirty="0"/>
              <a:t>Make a predictive model using relevant statistical modelling technique and Training Dataset.</a:t>
            </a:r>
          </a:p>
          <a:p>
            <a:pPr marL="285750" indent="-285750">
              <a:buFont typeface="Wingdings" panose="05000000000000000000" pitchFamily="2" charset="2"/>
              <a:buChar char="ü"/>
            </a:pPr>
            <a:r>
              <a:rPr lang="en-IN" sz="2000" dirty="0"/>
              <a:t>Evaluate and validate model using Training Dataset and observing certain metrics of model and results.</a:t>
            </a:r>
          </a:p>
          <a:p>
            <a:endParaRPr lang="en-IN" dirty="0"/>
          </a:p>
        </p:txBody>
      </p:sp>
    </p:spTree>
    <p:extLst>
      <p:ext uri="{BB962C8B-B14F-4D97-AF65-F5344CB8AC3E}">
        <p14:creationId xmlns:p14="http://schemas.microsoft.com/office/powerpoint/2010/main" val="66090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8" name="Rectangle 7"/>
          <p:cNvSpPr/>
          <p:nvPr/>
        </p:nvSpPr>
        <p:spPr>
          <a:xfrm>
            <a:off x="326498" y="864513"/>
            <a:ext cx="2685287" cy="415498"/>
          </a:xfrm>
          <a:prstGeom prst="rect">
            <a:avLst/>
          </a:prstGeom>
        </p:spPr>
        <p:txBody>
          <a:bodyPr wrap="none">
            <a:spAutoFit/>
          </a:bodyPr>
          <a:lstStyle/>
          <a:p>
            <a:pPr lvl="0" algn="ctr"/>
            <a:r>
              <a:rPr lang="en-IN" sz="2100" b="1" dirty="0">
                <a:solidFill>
                  <a:srgbClr val="0000FF"/>
                </a:solidFill>
              </a:rPr>
              <a:t>Approach of the Study</a:t>
            </a:r>
          </a:p>
        </p:txBody>
      </p:sp>
      <p:sp>
        <p:nvSpPr>
          <p:cNvPr id="2" name="TextBox 1">
            <a:extLst>
              <a:ext uri="{FF2B5EF4-FFF2-40B4-BE49-F238E27FC236}">
                <a16:creationId xmlns:a16="http://schemas.microsoft.com/office/drawing/2014/main" id="{C65C9D46-5016-4EE1-AC28-7F4014A300DB}"/>
              </a:ext>
            </a:extLst>
          </p:cNvPr>
          <p:cNvSpPr txBox="1"/>
          <p:nvPr/>
        </p:nvSpPr>
        <p:spPr>
          <a:xfrm>
            <a:off x="4114800" y="2974019"/>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1325C987-1E49-4510-A3F6-B1EF69326DD1}"/>
              </a:ext>
            </a:extLst>
          </p:cNvPr>
          <p:cNvSpPr txBox="1"/>
          <p:nvPr/>
        </p:nvSpPr>
        <p:spPr>
          <a:xfrm>
            <a:off x="609600" y="1422724"/>
            <a:ext cx="8153399" cy="3693319"/>
          </a:xfrm>
          <a:prstGeom prst="rect">
            <a:avLst/>
          </a:prstGeom>
          <a:noFill/>
        </p:spPr>
        <p:txBody>
          <a:bodyPr wrap="square" rtlCol="0">
            <a:spAutoFit/>
          </a:bodyPr>
          <a:lstStyle/>
          <a:p>
            <a:pPr marL="285750" indent="-285750">
              <a:buFont typeface="Arial" panose="020B0604020202020204" pitchFamily="34" charset="0"/>
              <a:buChar char="•"/>
            </a:pPr>
            <a:r>
              <a:rPr lang="en-IN" dirty="0"/>
              <a:t>In This Project, we are going to use very well known 2 Statistical Techniques Known as Random Forest and Logistic Regression.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Both Techniques are widely used for classification problems such as Customer Segmentation, Classification of images and much more.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will use data visualisation techniques to find relations between churn and various factors to gain insights out of dataset.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Model is build using 2 techniques and compare best models of both techniques and Evaluated on certain metrics and used on Testing Dataset to validate results.  </a:t>
            </a:r>
          </a:p>
          <a:p>
            <a:endParaRPr lang="en-IN" dirty="0"/>
          </a:p>
          <a:p>
            <a:r>
              <a:rPr lang="en-IN" dirty="0"/>
              <a:t> </a:t>
            </a:r>
          </a:p>
        </p:txBody>
      </p:sp>
    </p:spTree>
    <p:extLst>
      <p:ext uri="{BB962C8B-B14F-4D97-AF65-F5344CB8AC3E}">
        <p14:creationId xmlns:p14="http://schemas.microsoft.com/office/powerpoint/2010/main" val="66090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8" name="Rectangle 7"/>
          <p:cNvSpPr/>
          <p:nvPr/>
        </p:nvSpPr>
        <p:spPr>
          <a:xfrm>
            <a:off x="144993" y="864513"/>
            <a:ext cx="4350807" cy="415498"/>
          </a:xfrm>
          <a:prstGeom prst="rect">
            <a:avLst/>
          </a:prstGeom>
        </p:spPr>
        <p:txBody>
          <a:bodyPr wrap="none">
            <a:spAutoFit/>
          </a:bodyPr>
          <a:lstStyle/>
          <a:p>
            <a:pPr lvl="0" algn="ctr"/>
            <a:r>
              <a:rPr lang="en-IN" sz="2100" b="1" dirty="0">
                <a:solidFill>
                  <a:srgbClr val="0000FF"/>
                </a:solidFill>
              </a:rPr>
              <a:t>1.4 Scope and Limitation of the Study</a:t>
            </a:r>
          </a:p>
        </p:txBody>
      </p:sp>
      <p:sp>
        <p:nvSpPr>
          <p:cNvPr id="5" name="TextBox 4">
            <a:extLst>
              <a:ext uri="{FF2B5EF4-FFF2-40B4-BE49-F238E27FC236}">
                <a16:creationId xmlns:a16="http://schemas.microsoft.com/office/drawing/2014/main" id="{D6922380-7941-483D-AE76-0B88C14CBD82}"/>
              </a:ext>
            </a:extLst>
          </p:cNvPr>
          <p:cNvSpPr txBox="1"/>
          <p:nvPr/>
        </p:nvSpPr>
        <p:spPr>
          <a:xfrm>
            <a:off x="457200" y="1399214"/>
            <a:ext cx="8305800" cy="4739759"/>
          </a:xfrm>
          <a:prstGeom prst="rect">
            <a:avLst/>
          </a:prstGeom>
          <a:noFill/>
        </p:spPr>
        <p:txBody>
          <a:bodyPr wrap="square" rtlCol="0">
            <a:spAutoFit/>
          </a:bodyPr>
          <a:lstStyle/>
          <a:p>
            <a:r>
              <a:rPr lang="en-IN" sz="2400" b="1" u="sng" dirty="0"/>
              <a:t>Scope</a:t>
            </a:r>
            <a:r>
              <a:rPr lang="en-IN" sz="2400" b="1" dirty="0"/>
              <a:t>  :-</a:t>
            </a:r>
          </a:p>
          <a:p>
            <a:endParaRPr lang="en-IN" sz="1600" b="1" u="sng" dirty="0"/>
          </a:p>
          <a:p>
            <a:pPr marL="285750" indent="-285750">
              <a:buFont typeface="Wingdings" panose="05000000000000000000" pitchFamily="2" charset="2"/>
              <a:buChar char="Ø"/>
            </a:pPr>
            <a:r>
              <a:rPr lang="en-IN" dirty="0"/>
              <a:t>This Project helps to identify factors affecting churning of a Telecom Company.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This project helps us to identify potential consumer which will likely to quit to services.</a:t>
            </a:r>
          </a:p>
          <a:p>
            <a:endParaRPr lang="en-IN" dirty="0"/>
          </a:p>
          <a:p>
            <a:r>
              <a:rPr lang="en-IN" sz="2000" b="1" u="sng" dirty="0"/>
              <a:t>Limitations</a:t>
            </a:r>
            <a:r>
              <a:rPr lang="en-IN" sz="2000" dirty="0"/>
              <a:t> </a:t>
            </a:r>
            <a:r>
              <a:rPr lang="en-IN" sz="2000" b="1" dirty="0"/>
              <a:t>:-</a:t>
            </a:r>
          </a:p>
          <a:p>
            <a:endParaRPr lang="en-IN" sz="2000" b="1" dirty="0"/>
          </a:p>
          <a:p>
            <a:pPr marL="285750" indent="-285750">
              <a:buFont typeface="Wingdings" panose="05000000000000000000" pitchFamily="2" charset="2"/>
              <a:buChar char="Ø"/>
            </a:pPr>
            <a:r>
              <a:rPr lang="en-IN" dirty="0"/>
              <a:t>This project is only applicable to Telecom sector.</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This project can only identify potential consumers which are most probably are going to quit. </a:t>
            </a:r>
          </a:p>
          <a:p>
            <a:endParaRPr lang="en-IN" dirty="0"/>
          </a:p>
          <a:p>
            <a:endParaRPr lang="en-IN" sz="2000" b="1" dirty="0"/>
          </a:p>
          <a:p>
            <a:endParaRPr lang="en-IN" sz="2000" b="1" dirty="0"/>
          </a:p>
        </p:txBody>
      </p:sp>
    </p:spTree>
    <p:extLst>
      <p:ext uri="{BB962C8B-B14F-4D97-AF65-F5344CB8AC3E}">
        <p14:creationId xmlns:p14="http://schemas.microsoft.com/office/powerpoint/2010/main" val="113473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889" y="1828800"/>
            <a:ext cx="3485471" cy="348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780332" y="5638800"/>
            <a:ext cx="3498394" cy="523220"/>
          </a:xfrm>
          <a:prstGeom prst="rect">
            <a:avLst/>
          </a:prstGeom>
        </p:spPr>
        <p:txBody>
          <a:bodyPr wrap="none">
            <a:spAutoFit/>
          </a:bodyPr>
          <a:lstStyle/>
          <a:p>
            <a:pPr algn="ctr"/>
            <a:r>
              <a:rPr lang="en-IN" sz="2800" b="1" dirty="0">
                <a:solidFill>
                  <a:srgbClr val="C00000"/>
                </a:solidFill>
              </a:rPr>
              <a:t>2. DATA EXPLORATION</a:t>
            </a:r>
          </a:p>
        </p:txBody>
      </p:sp>
    </p:spTree>
    <p:extLst>
      <p:ext uri="{BB962C8B-B14F-4D97-AF65-F5344CB8AC3E}">
        <p14:creationId xmlns:p14="http://schemas.microsoft.com/office/powerpoint/2010/main" val="139132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10" name="Rectangle 9"/>
          <p:cNvSpPr/>
          <p:nvPr/>
        </p:nvSpPr>
        <p:spPr>
          <a:xfrm>
            <a:off x="332738" y="899415"/>
            <a:ext cx="3137718" cy="523220"/>
          </a:xfrm>
          <a:prstGeom prst="rect">
            <a:avLst/>
          </a:prstGeom>
        </p:spPr>
        <p:txBody>
          <a:bodyPr wrap="none">
            <a:spAutoFit/>
          </a:bodyPr>
          <a:lstStyle/>
          <a:p>
            <a:pPr algn="ctr"/>
            <a:r>
              <a:rPr lang="en-IN" sz="2800" b="1" dirty="0">
                <a:solidFill>
                  <a:srgbClr val="C00000"/>
                </a:solidFill>
              </a:rPr>
              <a:t>DATA EXPLORATION</a:t>
            </a:r>
          </a:p>
        </p:txBody>
      </p:sp>
      <p:sp>
        <p:nvSpPr>
          <p:cNvPr id="2" name="TextBox 1">
            <a:extLst>
              <a:ext uri="{FF2B5EF4-FFF2-40B4-BE49-F238E27FC236}">
                <a16:creationId xmlns:a16="http://schemas.microsoft.com/office/drawing/2014/main" id="{FF82591B-BDD3-4637-8470-33F352D8D542}"/>
              </a:ext>
            </a:extLst>
          </p:cNvPr>
          <p:cNvSpPr txBox="1"/>
          <p:nvPr/>
        </p:nvSpPr>
        <p:spPr>
          <a:xfrm flipH="1">
            <a:off x="374194" y="1528250"/>
            <a:ext cx="8465006" cy="1200329"/>
          </a:xfrm>
          <a:prstGeom prst="rect">
            <a:avLst/>
          </a:prstGeom>
          <a:noFill/>
        </p:spPr>
        <p:txBody>
          <a:bodyPr wrap="square" rtlCol="0">
            <a:spAutoFit/>
          </a:bodyPr>
          <a:lstStyle/>
          <a:p>
            <a:r>
              <a:rPr lang="en-IN" b="1" u="sng" dirty="0"/>
              <a:t>Descriptive Analysis</a:t>
            </a:r>
            <a:r>
              <a:rPr lang="en-IN" b="1" dirty="0"/>
              <a:t> :- </a:t>
            </a:r>
          </a:p>
          <a:p>
            <a:r>
              <a:rPr lang="en-IN" dirty="0"/>
              <a:t>Brief Summary Report of Dataset to Find Missing Values and various other Statistical Measures. Data is not equally distributed for churn as observed and missing value count is very.</a:t>
            </a:r>
            <a:endParaRPr lang="en-IN" u="sng" dirty="0"/>
          </a:p>
        </p:txBody>
      </p:sp>
      <p:pic>
        <p:nvPicPr>
          <p:cNvPr id="3" name="Picture 2">
            <a:extLst>
              <a:ext uri="{FF2B5EF4-FFF2-40B4-BE49-F238E27FC236}">
                <a16:creationId xmlns:a16="http://schemas.microsoft.com/office/drawing/2014/main" id="{28FB65D4-D8FF-4774-8E21-F8F8AF023ED3}"/>
              </a:ext>
            </a:extLst>
          </p:cNvPr>
          <p:cNvPicPr>
            <a:picLocks noChangeAspect="1"/>
          </p:cNvPicPr>
          <p:nvPr/>
        </p:nvPicPr>
        <p:blipFill>
          <a:blip r:embed="rId2"/>
          <a:stretch>
            <a:fillRect/>
          </a:stretch>
        </p:blipFill>
        <p:spPr>
          <a:xfrm>
            <a:off x="427460" y="2834194"/>
            <a:ext cx="8183140" cy="3524626"/>
          </a:xfrm>
          <a:prstGeom prst="rect">
            <a:avLst/>
          </a:prstGeom>
        </p:spPr>
      </p:pic>
    </p:spTree>
    <p:extLst>
      <p:ext uri="{BB962C8B-B14F-4D97-AF65-F5344CB8AC3E}">
        <p14:creationId xmlns:p14="http://schemas.microsoft.com/office/powerpoint/2010/main" val="989645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2795</TotalTime>
  <Words>1237</Words>
  <Application>Microsoft Office PowerPoint</Application>
  <PresentationFormat>On-screen Show (4:3)</PresentationFormat>
  <Paragraphs>229</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Rounded MT Bold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dc:creator>
  <cp:lastModifiedBy>satish rawat</cp:lastModifiedBy>
  <cp:revision>203</cp:revision>
  <dcterms:created xsi:type="dcterms:W3CDTF">2006-08-16T00:00:00Z</dcterms:created>
  <dcterms:modified xsi:type="dcterms:W3CDTF">2019-10-07T07:59:29Z</dcterms:modified>
</cp:coreProperties>
</file>