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97" r:id="rId3"/>
    <p:sldId id="257" r:id="rId4"/>
    <p:sldId id="262" r:id="rId5"/>
    <p:sldId id="258" r:id="rId6"/>
    <p:sldId id="264" r:id="rId7"/>
    <p:sldId id="396" r:id="rId8"/>
    <p:sldId id="398" r:id="rId9"/>
    <p:sldId id="504" r:id="rId10"/>
    <p:sldId id="506" r:id="rId11"/>
    <p:sldId id="507" r:id="rId12"/>
    <p:sldId id="508" r:id="rId13"/>
    <p:sldId id="509" r:id="rId14"/>
    <p:sldId id="400" r:id="rId15"/>
    <p:sldId id="510" r:id="rId16"/>
    <p:sldId id="401" r:id="rId17"/>
    <p:sldId id="511" r:id="rId18"/>
    <p:sldId id="512" r:id="rId19"/>
    <p:sldId id="322" r:id="rId20"/>
    <p:sldId id="513" r:id="rId21"/>
    <p:sldId id="51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660066"/>
    <a:srgbClr val="0000CC"/>
    <a:srgbClr val="F3C4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9" autoAdjust="0"/>
    <p:restoredTop sz="99223" autoAdjust="0"/>
  </p:normalViewPr>
  <p:slideViewPr>
    <p:cSldViewPr>
      <p:cViewPr varScale="1">
        <p:scale>
          <a:sx n="86" d="100"/>
          <a:sy n="86"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1F70-75EF-4A08-9869-D64F32742B1E}" type="datetimeFigureOut">
              <a:rPr lang="en-IN" smtClean="0"/>
              <a:t>07-10-2019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2F52A6-6846-4B3A-ADF3-FD26E4FB6DFF}" type="slidenum">
              <a:rPr lang="en-IN" smtClean="0"/>
              <a:t>‹#›</a:t>
            </a:fld>
            <a:endParaRPr lang="en-IN"/>
          </a:p>
        </p:txBody>
      </p:sp>
    </p:spTree>
    <p:extLst>
      <p:ext uri="{BB962C8B-B14F-4D97-AF65-F5344CB8AC3E}">
        <p14:creationId xmlns:p14="http://schemas.microsoft.com/office/powerpoint/2010/main" val="31408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2F52A6-6846-4B3A-ADF3-FD26E4FB6DFF}" type="slidenum">
              <a:rPr lang="en-IN" smtClean="0"/>
              <a:t>7</a:t>
            </a:fld>
            <a:endParaRPr lang="en-IN" dirty="0"/>
          </a:p>
        </p:txBody>
      </p:sp>
    </p:spTree>
    <p:extLst>
      <p:ext uri="{BB962C8B-B14F-4D97-AF65-F5344CB8AC3E}">
        <p14:creationId xmlns:p14="http://schemas.microsoft.com/office/powerpoint/2010/main" val="333758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773752" y="3581400"/>
            <a:ext cx="1510350" cy="384721"/>
          </a:xfrm>
          <a:prstGeom prst="rect">
            <a:avLst/>
          </a:prstGeom>
        </p:spPr>
        <p:txBody>
          <a:bodyPr wrap="none">
            <a:spAutoFit/>
          </a:bodyPr>
          <a:lstStyle/>
          <a:p>
            <a:pPr algn="ctr">
              <a:spcBef>
                <a:spcPts val="800"/>
              </a:spcBef>
            </a:pPr>
            <a:r>
              <a:rPr lang="en-IN" sz="1900" b="1" i="1" dirty="0"/>
              <a:t>Satish Rawat</a:t>
            </a:r>
            <a:endParaRPr lang="en-US" b="1" i="1" dirty="0"/>
          </a:p>
        </p:txBody>
      </p:sp>
      <p:sp>
        <p:nvSpPr>
          <p:cNvPr id="6" name="Rectangle 5"/>
          <p:cNvSpPr/>
          <p:nvPr/>
        </p:nvSpPr>
        <p:spPr>
          <a:xfrm>
            <a:off x="1143000" y="838200"/>
            <a:ext cx="6858000" cy="1590179"/>
          </a:xfrm>
          <a:prstGeom prst="rect">
            <a:avLst/>
          </a:prstGeom>
        </p:spPr>
        <p:txBody>
          <a:bodyPr wrap="square">
            <a:spAutoFit/>
          </a:bodyPr>
          <a:lstStyle/>
          <a:p>
            <a:pPr algn="ctr">
              <a:spcBef>
                <a:spcPts val="500"/>
              </a:spcBef>
              <a:spcAft>
                <a:spcPts val="1200"/>
              </a:spcAft>
            </a:pPr>
            <a:r>
              <a:rPr lang="en-IN" sz="2200" b="1" dirty="0">
                <a:solidFill>
                  <a:srgbClr val="C00000"/>
                </a:solidFill>
              </a:rPr>
              <a:t>Report on</a:t>
            </a:r>
          </a:p>
          <a:p>
            <a:pPr algn="ctr">
              <a:spcBef>
                <a:spcPts val="500"/>
              </a:spcBef>
              <a:spcAft>
                <a:spcPts val="600"/>
              </a:spcAft>
            </a:pPr>
            <a:r>
              <a:rPr lang="en-IN" sz="2800" b="1" dirty="0">
                <a:solidFill>
                  <a:srgbClr val="C00000"/>
                </a:solidFill>
              </a:rPr>
              <a:t>Business Analytics Capstone Project</a:t>
            </a:r>
          </a:p>
          <a:p>
            <a:pPr algn="ctr">
              <a:spcBef>
                <a:spcPts val="500"/>
              </a:spcBef>
              <a:spcAft>
                <a:spcPts val="600"/>
              </a:spcAft>
            </a:pPr>
            <a:r>
              <a:rPr lang="en-IN" sz="2400" b="1" dirty="0">
                <a:solidFill>
                  <a:srgbClr val="C00000"/>
                </a:solidFill>
              </a:rPr>
              <a:t>(Using R)</a:t>
            </a:r>
          </a:p>
        </p:txBody>
      </p:sp>
      <p:sp>
        <p:nvSpPr>
          <p:cNvPr id="7" name="Rectangle 6"/>
          <p:cNvSpPr/>
          <p:nvPr/>
        </p:nvSpPr>
        <p:spPr>
          <a:xfrm>
            <a:off x="2286000" y="2590800"/>
            <a:ext cx="4572000" cy="723275"/>
          </a:xfrm>
          <a:prstGeom prst="rect">
            <a:avLst/>
          </a:prstGeom>
        </p:spPr>
        <p:txBody>
          <a:bodyPr>
            <a:spAutoFit/>
          </a:bodyPr>
          <a:lstStyle/>
          <a:p>
            <a:pPr algn="ctr">
              <a:spcBef>
                <a:spcPts val="600"/>
              </a:spcBef>
            </a:pPr>
            <a:r>
              <a:rPr lang="en-IN" b="1" dirty="0"/>
              <a:t>Domain – Healthcare</a:t>
            </a:r>
            <a:endParaRPr lang="en-IN" b="1" i="1" dirty="0"/>
          </a:p>
          <a:p>
            <a:pPr algn="ctr">
              <a:spcBef>
                <a:spcPts val="600"/>
              </a:spcBef>
            </a:pPr>
            <a:r>
              <a:rPr lang="en-IN" b="1" dirty="0"/>
              <a:t>Project ID : </a:t>
            </a:r>
            <a:r>
              <a:rPr lang="en-IN" b="1" i="1" dirty="0"/>
              <a:t>CP3</a:t>
            </a: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3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76200" y="835780"/>
            <a:ext cx="625998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EXPLORATION AND VISUALISATION</a:t>
            </a:r>
          </a:p>
        </p:txBody>
      </p:sp>
      <p:sp>
        <p:nvSpPr>
          <p:cNvPr id="7" name="TextBox 6">
            <a:extLst>
              <a:ext uri="{FF2B5EF4-FFF2-40B4-BE49-F238E27FC236}">
                <a16:creationId xmlns:a16="http://schemas.microsoft.com/office/drawing/2014/main" id="{162B249D-8FCD-4DAC-8940-6BC15C0E9643}"/>
              </a:ext>
            </a:extLst>
          </p:cNvPr>
          <p:cNvSpPr txBox="1"/>
          <p:nvPr/>
        </p:nvSpPr>
        <p:spPr>
          <a:xfrm>
            <a:off x="4114800" y="2974019"/>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2D7FB06B-A7DC-42A5-A2D1-ABDE1FE6BC27}"/>
              </a:ext>
            </a:extLst>
          </p:cNvPr>
          <p:cNvSpPr txBox="1"/>
          <p:nvPr/>
        </p:nvSpPr>
        <p:spPr>
          <a:xfrm>
            <a:off x="533400" y="1370112"/>
            <a:ext cx="807720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a:rPr>
              <a:t>Sum of Pelvic Tilt and Sacral Slope is equal to Pelvic Incidence.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a:rPr>
              <a:t>Pelvic Incidence column is from Original Dataset and Tilt Slope is the Sum of variables column in Dataset.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E39FAB40-CFAF-44A9-B2CF-EF79394CD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510399"/>
            <a:ext cx="8458200" cy="3848422"/>
          </a:xfrm>
          <a:prstGeom prst="rect">
            <a:avLst/>
          </a:prstGeom>
        </p:spPr>
      </p:pic>
    </p:spTree>
    <p:extLst>
      <p:ext uri="{BB962C8B-B14F-4D97-AF65-F5344CB8AC3E}">
        <p14:creationId xmlns:p14="http://schemas.microsoft.com/office/powerpoint/2010/main" val="28616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76200" y="835780"/>
            <a:ext cx="625998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EXPLORATION AND VISUALISATION</a:t>
            </a:r>
          </a:p>
        </p:txBody>
      </p:sp>
      <p:sp>
        <p:nvSpPr>
          <p:cNvPr id="7" name="TextBox 6">
            <a:extLst>
              <a:ext uri="{FF2B5EF4-FFF2-40B4-BE49-F238E27FC236}">
                <a16:creationId xmlns:a16="http://schemas.microsoft.com/office/drawing/2014/main" id="{162B249D-8FCD-4DAC-8940-6BC15C0E9643}"/>
              </a:ext>
            </a:extLst>
          </p:cNvPr>
          <p:cNvSpPr txBox="1"/>
          <p:nvPr/>
        </p:nvSpPr>
        <p:spPr>
          <a:xfrm>
            <a:off x="4114800" y="2974019"/>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2D7FB06B-A7DC-42A5-A2D1-ABDE1FE6BC27}"/>
              </a:ext>
            </a:extLst>
          </p:cNvPr>
          <p:cNvSpPr txBox="1"/>
          <p:nvPr/>
        </p:nvSpPr>
        <p:spPr>
          <a:xfrm>
            <a:off x="533400" y="1370112"/>
            <a:ext cx="8077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a:ea typeface="+mn-ea"/>
                <a:cs typeface="+mn-cs"/>
              </a:rPr>
              <a:t>Top </a:t>
            </a:r>
            <a:r>
              <a:rPr lang="en-IN" dirty="0">
                <a:solidFill>
                  <a:prstClr val="black"/>
                </a:solidFill>
                <a:latin typeface="Calibri"/>
              </a:rPr>
              <a:t>6 Variables contains outliers.</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AB03404A-1C0E-4FF9-8E33-F63B631AA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69599"/>
            <a:ext cx="8534400" cy="4170726"/>
          </a:xfrm>
          <a:prstGeom prst="rect">
            <a:avLst/>
          </a:prstGeom>
        </p:spPr>
      </p:pic>
    </p:spTree>
    <p:extLst>
      <p:ext uri="{BB962C8B-B14F-4D97-AF65-F5344CB8AC3E}">
        <p14:creationId xmlns:p14="http://schemas.microsoft.com/office/powerpoint/2010/main" val="406593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76200" y="835780"/>
            <a:ext cx="625998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EXPLORATION AND VISUALISATION</a:t>
            </a:r>
          </a:p>
        </p:txBody>
      </p:sp>
      <p:sp>
        <p:nvSpPr>
          <p:cNvPr id="7" name="TextBox 6">
            <a:extLst>
              <a:ext uri="{FF2B5EF4-FFF2-40B4-BE49-F238E27FC236}">
                <a16:creationId xmlns:a16="http://schemas.microsoft.com/office/drawing/2014/main" id="{162B249D-8FCD-4DAC-8940-6BC15C0E9643}"/>
              </a:ext>
            </a:extLst>
          </p:cNvPr>
          <p:cNvSpPr txBox="1"/>
          <p:nvPr/>
        </p:nvSpPr>
        <p:spPr>
          <a:xfrm>
            <a:off x="4114800" y="2974019"/>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2D7FB06B-A7DC-42A5-A2D1-ABDE1FE6BC27}"/>
              </a:ext>
            </a:extLst>
          </p:cNvPr>
          <p:cNvSpPr txBox="1"/>
          <p:nvPr/>
        </p:nvSpPr>
        <p:spPr>
          <a:xfrm>
            <a:off x="533400" y="1370112"/>
            <a:ext cx="8077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a:rPr>
              <a:t>Most of the Variables are symmetrically distributed.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803E54A9-05E4-442C-B087-C13A24464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509472"/>
            <a:ext cx="8686800" cy="3893736"/>
          </a:xfrm>
          <a:prstGeom prst="rect">
            <a:avLst/>
          </a:prstGeom>
        </p:spPr>
      </p:pic>
    </p:spTree>
    <p:extLst>
      <p:ext uri="{BB962C8B-B14F-4D97-AF65-F5344CB8AC3E}">
        <p14:creationId xmlns:p14="http://schemas.microsoft.com/office/powerpoint/2010/main" val="75371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76200" y="835780"/>
            <a:ext cx="625998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EXPLORATION AND VISUALISATION</a:t>
            </a:r>
          </a:p>
        </p:txBody>
      </p:sp>
      <p:sp>
        <p:nvSpPr>
          <p:cNvPr id="7" name="TextBox 6">
            <a:extLst>
              <a:ext uri="{FF2B5EF4-FFF2-40B4-BE49-F238E27FC236}">
                <a16:creationId xmlns:a16="http://schemas.microsoft.com/office/drawing/2014/main" id="{162B249D-8FCD-4DAC-8940-6BC15C0E9643}"/>
              </a:ext>
            </a:extLst>
          </p:cNvPr>
          <p:cNvSpPr txBox="1"/>
          <p:nvPr/>
        </p:nvSpPr>
        <p:spPr>
          <a:xfrm>
            <a:off x="4114800" y="2974019"/>
            <a:ext cx="914400" cy="9144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2D7FB06B-A7DC-42A5-A2D1-ABDE1FE6BC27}"/>
              </a:ext>
            </a:extLst>
          </p:cNvPr>
          <p:cNvSpPr txBox="1"/>
          <p:nvPr/>
        </p:nvSpPr>
        <p:spPr>
          <a:xfrm>
            <a:off x="533400" y="1370112"/>
            <a:ext cx="80772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a:rPr>
              <a:t>One Value is very high in Degree of Spondylolisthesis and after comparing that outlier using Bivariate Analysis, concluded that remove the entire row from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a:rPr>
              <a:t>Keeping all the outlier as cases of extreme abnormality.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DF568B1C-BF70-4492-AAA5-0F5408A36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57" y="2851199"/>
            <a:ext cx="8822485" cy="3628198"/>
          </a:xfrm>
          <a:prstGeom prst="rect">
            <a:avLst/>
          </a:prstGeom>
        </p:spPr>
      </p:pic>
    </p:spTree>
    <p:extLst>
      <p:ext uri="{BB962C8B-B14F-4D97-AF65-F5344CB8AC3E}">
        <p14:creationId xmlns:p14="http://schemas.microsoft.com/office/powerpoint/2010/main" val="310250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789" y="2255586"/>
            <a:ext cx="3400611" cy="300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600200" y="5486400"/>
            <a:ext cx="5875647" cy="523220"/>
          </a:xfrm>
          <a:prstGeom prst="rect">
            <a:avLst/>
          </a:prstGeom>
        </p:spPr>
        <p:txBody>
          <a:bodyPr wrap="none">
            <a:spAutoFit/>
          </a:bodyPr>
          <a:lstStyle/>
          <a:p>
            <a:pPr algn="ctr"/>
            <a:r>
              <a:rPr lang="en-IN" sz="2800" b="1" dirty="0">
                <a:solidFill>
                  <a:srgbClr val="C00000"/>
                </a:solidFill>
              </a:rPr>
              <a:t>3. DATA CLEANING AND PREPARATION</a:t>
            </a:r>
          </a:p>
        </p:txBody>
      </p:sp>
    </p:spTree>
    <p:extLst>
      <p:ext uri="{BB962C8B-B14F-4D97-AF65-F5344CB8AC3E}">
        <p14:creationId xmlns:p14="http://schemas.microsoft.com/office/powerpoint/2010/main" val="139132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236198" y="990600"/>
            <a:ext cx="5514971"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CLEANING AND PREPARATION</a:t>
            </a:r>
          </a:p>
        </p:txBody>
      </p:sp>
      <p:sp>
        <p:nvSpPr>
          <p:cNvPr id="2" name="TextBox 1">
            <a:extLst>
              <a:ext uri="{FF2B5EF4-FFF2-40B4-BE49-F238E27FC236}">
                <a16:creationId xmlns:a16="http://schemas.microsoft.com/office/drawing/2014/main" id="{4A25C0B6-FBF0-4443-A849-08575A139A7E}"/>
              </a:ext>
            </a:extLst>
          </p:cNvPr>
          <p:cNvSpPr txBox="1"/>
          <p:nvPr/>
        </p:nvSpPr>
        <p:spPr>
          <a:xfrm>
            <a:off x="609601" y="1706881"/>
            <a:ext cx="784860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Only 1 row is omitted from dataset.</a:t>
            </a:r>
          </a:p>
          <a:p>
            <a:pPr marL="285750" indent="-285750">
              <a:buFont typeface="Wingdings" panose="05000000000000000000" pitchFamily="2" charset="2"/>
              <a:buChar char="Ø"/>
            </a:pPr>
            <a:r>
              <a:rPr lang="en-IN" dirty="0"/>
              <a:t>Outliers are not removed to consider all the cases of abnormality.</a:t>
            </a:r>
          </a:p>
          <a:p>
            <a:pPr marL="285750" indent="-285750">
              <a:buFont typeface="Wingdings" panose="05000000000000000000" pitchFamily="2" charset="2"/>
              <a:buChar char="Ø"/>
            </a:pPr>
            <a:r>
              <a:rPr lang="en-IN" dirty="0"/>
              <a:t>Dataset is scaled using Z-transformation (mean of 0 and Standard deviation of 1).</a:t>
            </a:r>
          </a:p>
        </p:txBody>
      </p:sp>
    </p:spTree>
    <p:extLst>
      <p:ext uri="{BB962C8B-B14F-4D97-AF65-F5344CB8AC3E}">
        <p14:creationId xmlns:p14="http://schemas.microsoft.com/office/powerpoint/2010/main" val="75835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4" name="Picture 6" descr="Image result for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9" y="2151697"/>
            <a:ext cx="3295651" cy="280130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67330" y="5486400"/>
            <a:ext cx="3226589" cy="523220"/>
          </a:xfrm>
          <a:prstGeom prst="rect">
            <a:avLst/>
          </a:prstGeom>
        </p:spPr>
        <p:txBody>
          <a:bodyPr wrap="none">
            <a:spAutoFit/>
          </a:bodyPr>
          <a:lstStyle/>
          <a:p>
            <a:pPr algn="ctr"/>
            <a:r>
              <a:rPr lang="en-IN" sz="2800" b="1" dirty="0">
                <a:solidFill>
                  <a:srgbClr val="C00000"/>
                </a:solidFill>
              </a:rPr>
              <a:t>4. DATA MODELLING</a:t>
            </a:r>
          </a:p>
        </p:txBody>
      </p:sp>
    </p:spTree>
    <p:extLst>
      <p:ext uri="{BB962C8B-B14F-4D97-AF65-F5344CB8AC3E}">
        <p14:creationId xmlns:p14="http://schemas.microsoft.com/office/powerpoint/2010/main" val="139132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332738" y="880180"/>
            <a:ext cx="286591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MODELLING</a:t>
            </a:r>
          </a:p>
        </p:txBody>
      </p:sp>
      <p:pic>
        <p:nvPicPr>
          <p:cNvPr id="2" name="Picture 1">
            <a:extLst>
              <a:ext uri="{FF2B5EF4-FFF2-40B4-BE49-F238E27FC236}">
                <a16:creationId xmlns:a16="http://schemas.microsoft.com/office/drawing/2014/main" id="{346B4352-013F-4DF3-A4C2-2E7AD751BFE7}"/>
              </a:ext>
            </a:extLst>
          </p:cNvPr>
          <p:cNvPicPr>
            <a:picLocks noChangeAspect="1"/>
          </p:cNvPicPr>
          <p:nvPr/>
        </p:nvPicPr>
        <p:blipFill>
          <a:blip r:embed="rId2"/>
          <a:stretch>
            <a:fillRect/>
          </a:stretch>
        </p:blipFill>
        <p:spPr>
          <a:xfrm>
            <a:off x="579417" y="2434240"/>
            <a:ext cx="7210425" cy="561975"/>
          </a:xfrm>
          <a:prstGeom prst="rect">
            <a:avLst/>
          </a:prstGeom>
        </p:spPr>
      </p:pic>
      <p:sp>
        <p:nvSpPr>
          <p:cNvPr id="3" name="TextBox 2">
            <a:extLst>
              <a:ext uri="{FF2B5EF4-FFF2-40B4-BE49-F238E27FC236}">
                <a16:creationId xmlns:a16="http://schemas.microsoft.com/office/drawing/2014/main" id="{A1836C04-6DC4-46ED-8393-15E21AE2C4C4}"/>
              </a:ext>
            </a:extLst>
          </p:cNvPr>
          <p:cNvSpPr txBox="1"/>
          <p:nvPr/>
        </p:nvSpPr>
        <p:spPr>
          <a:xfrm>
            <a:off x="563881" y="1554481"/>
            <a:ext cx="7796052" cy="646331"/>
          </a:xfrm>
          <a:prstGeom prst="rect">
            <a:avLst/>
          </a:prstGeom>
          <a:noFill/>
        </p:spPr>
        <p:txBody>
          <a:bodyPr wrap="square" rtlCol="0">
            <a:spAutoFit/>
          </a:bodyPr>
          <a:lstStyle/>
          <a:p>
            <a:r>
              <a:rPr lang="en-IN" dirty="0"/>
              <a:t>Checking If Dataset is clusterable or not using Hopkins statistic. If the value of Hopkins statistics is less than 0.5 then the dataset is clusterable.</a:t>
            </a:r>
          </a:p>
        </p:txBody>
      </p:sp>
      <p:pic>
        <p:nvPicPr>
          <p:cNvPr id="7" name="Picture 6">
            <a:extLst>
              <a:ext uri="{FF2B5EF4-FFF2-40B4-BE49-F238E27FC236}">
                <a16:creationId xmlns:a16="http://schemas.microsoft.com/office/drawing/2014/main" id="{434F9E5B-2921-48B7-9565-7A82B07A408A}"/>
              </a:ext>
            </a:extLst>
          </p:cNvPr>
          <p:cNvPicPr>
            <a:picLocks noChangeAspect="1"/>
          </p:cNvPicPr>
          <p:nvPr/>
        </p:nvPicPr>
        <p:blipFill>
          <a:blip r:embed="rId3"/>
          <a:stretch>
            <a:fillRect/>
          </a:stretch>
        </p:blipFill>
        <p:spPr>
          <a:xfrm>
            <a:off x="4601592" y="2871538"/>
            <a:ext cx="4267200" cy="3487282"/>
          </a:xfrm>
          <a:prstGeom prst="rect">
            <a:avLst/>
          </a:prstGeom>
        </p:spPr>
      </p:pic>
      <p:sp>
        <p:nvSpPr>
          <p:cNvPr id="8" name="TextBox 7">
            <a:extLst>
              <a:ext uri="{FF2B5EF4-FFF2-40B4-BE49-F238E27FC236}">
                <a16:creationId xmlns:a16="http://schemas.microsoft.com/office/drawing/2014/main" id="{3F9A01B5-B673-44BF-8D17-E48EF6FBCBE5}"/>
              </a:ext>
            </a:extLst>
          </p:cNvPr>
          <p:cNvSpPr txBox="1"/>
          <p:nvPr/>
        </p:nvSpPr>
        <p:spPr>
          <a:xfrm flipH="1">
            <a:off x="625136" y="3382392"/>
            <a:ext cx="3794464" cy="2031325"/>
          </a:xfrm>
          <a:prstGeom prst="rect">
            <a:avLst/>
          </a:prstGeom>
          <a:noFill/>
        </p:spPr>
        <p:txBody>
          <a:bodyPr wrap="square" rtlCol="0">
            <a:spAutoFit/>
          </a:bodyPr>
          <a:lstStyle/>
          <a:p>
            <a:r>
              <a:rPr lang="en-IN" dirty="0"/>
              <a:t>Comparing 3 Clustering Techniques to find best clustering technique and number of cluster using silhouette width as the metric.</a:t>
            </a:r>
          </a:p>
          <a:p>
            <a:endParaRPr lang="en-IN" dirty="0"/>
          </a:p>
          <a:p>
            <a:r>
              <a:rPr lang="en-IN" dirty="0"/>
              <a:t>Kmeans with 2 cluster is best as per silhouette width as metric.</a:t>
            </a:r>
          </a:p>
        </p:txBody>
      </p:sp>
    </p:spTree>
    <p:extLst>
      <p:ext uri="{BB962C8B-B14F-4D97-AF65-F5344CB8AC3E}">
        <p14:creationId xmlns:p14="http://schemas.microsoft.com/office/powerpoint/2010/main" val="164352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p:cNvSpPr/>
          <p:nvPr/>
        </p:nvSpPr>
        <p:spPr>
          <a:xfrm>
            <a:off x="722713" y="76200"/>
            <a:ext cx="7637220"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BUSINESS ANALYTICS CAPSTONE PROJECT REPORT</a:t>
            </a:r>
          </a:p>
        </p:txBody>
      </p:sp>
      <p:sp>
        <p:nvSpPr>
          <p:cNvPr id="10" name="Rectangle 9"/>
          <p:cNvSpPr/>
          <p:nvPr/>
        </p:nvSpPr>
        <p:spPr>
          <a:xfrm>
            <a:off x="332738" y="880180"/>
            <a:ext cx="286591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Calibri"/>
                <a:ea typeface="+mn-ea"/>
                <a:cs typeface="+mn-cs"/>
              </a:rPr>
              <a:t>DATA MODELLING</a:t>
            </a:r>
          </a:p>
        </p:txBody>
      </p:sp>
      <p:sp>
        <p:nvSpPr>
          <p:cNvPr id="3" name="TextBox 2">
            <a:extLst>
              <a:ext uri="{FF2B5EF4-FFF2-40B4-BE49-F238E27FC236}">
                <a16:creationId xmlns:a16="http://schemas.microsoft.com/office/drawing/2014/main" id="{A1836C04-6DC4-46ED-8393-15E21AE2C4C4}"/>
              </a:ext>
            </a:extLst>
          </p:cNvPr>
          <p:cNvSpPr txBox="1"/>
          <p:nvPr/>
        </p:nvSpPr>
        <p:spPr>
          <a:xfrm>
            <a:off x="563881" y="1554481"/>
            <a:ext cx="7796052" cy="923330"/>
          </a:xfrm>
          <a:prstGeom prst="rect">
            <a:avLst/>
          </a:prstGeom>
          <a:noFill/>
        </p:spPr>
        <p:txBody>
          <a:bodyPr wrap="square" rtlCol="0">
            <a:spAutoFit/>
          </a:bodyPr>
          <a:lstStyle/>
          <a:p>
            <a:r>
              <a:rPr lang="en-IN" dirty="0"/>
              <a:t>As seen in the plot Kmeans clustering method able to create 2 distinct cluster along PCA1 and PCA2. </a:t>
            </a:r>
          </a:p>
          <a:p>
            <a:r>
              <a:rPr lang="en-IN" dirty="0"/>
              <a:t>We have to labels these cluster using external help to identify.  </a:t>
            </a:r>
          </a:p>
        </p:txBody>
      </p:sp>
      <p:pic>
        <p:nvPicPr>
          <p:cNvPr id="11" name="Picture 10">
            <a:extLst>
              <a:ext uri="{FF2B5EF4-FFF2-40B4-BE49-F238E27FC236}">
                <a16:creationId xmlns:a16="http://schemas.microsoft.com/office/drawing/2014/main" id="{B0B2A3D1-729D-4BF7-A7EB-B05402F0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655308"/>
            <a:ext cx="8686801" cy="3741242"/>
          </a:xfrm>
          <a:prstGeom prst="rect">
            <a:avLst/>
          </a:prstGeom>
        </p:spPr>
      </p:pic>
    </p:spTree>
    <p:extLst>
      <p:ext uri="{BB962C8B-B14F-4D97-AF65-F5344CB8AC3E}">
        <p14:creationId xmlns:p14="http://schemas.microsoft.com/office/powerpoint/2010/main" val="244754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10EB3ED3-5865-497B-B278-38F608316A8E}"/>
              </a:ext>
            </a:extLst>
          </p:cNvPr>
          <p:cNvPicPr>
            <a:picLocks noChangeAspect="1"/>
          </p:cNvPicPr>
          <p:nvPr/>
        </p:nvPicPr>
        <p:blipFill>
          <a:blip r:embed="rId2"/>
          <a:stretch>
            <a:fillRect/>
          </a:stretch>
        </p:blipFill>
        <p:spPr>
          <a:xfrm>
            <a:off x="757237" y="880180"/>
            <a:ext cx="7629525" cy="5520620"/>
          </a:xfrm>
          <a:prstGeom prst="rect">
            <a:avLst/>
          </a:prstGeom>
        </p:spPr>
      </p:pic>
    </p:spTree>
    <p:extLst>
      <p:ext uri="{BB962C8B-B14F-4D97-AF65-F5344CB8AC3E}">
        <p14:creationId xmlns:p14="http://schemas.microsoft.com/office/powerpoint/2010/main" val="66090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2860534" y="5486400"/>
            <a:ext cx="3440174" cy="523220"/>
          </a:xfrm>
          <a:prstGeom prst="rect">
            <a:avLst/>
          </a:prstGeom>
        </p:spPr>
        <p:txBody>
          <a:bodyPr wrap="none">
            <a:spAutoFit/>
          </a:bodyPr>
          <a:lstStyle/>
          <a:p>
            <a:pPr algn="ctr"/>
            <a:r>
              <a:rPr lang="en-IN" sz="2800" b="1" dirty="0">
                <a:solidFill>
                  <a:srgbClr val="C00000"/>
                </a:solidFill>
              </a:rPr>
              <a:t>1. AN INTRODUCTION</a:t>
            </a:r>
          </a:p>
        </p:txBody>
      </p:sp>
      <p:sp>
        <p:nvSpPr>
          <p:cNvPr id="10" name="Rectangle 9"/>
          <p:cNvSpPr/>
          <p:nvPr/>
        </p:nvSpPr>
        <p:spPr>
          <a:xfrm>
            <a:off x="2099198" y="1219200"/>
            <a:ext cx="4882427" cy="584775"/>
          </a:xfrm>
          <a:prstGeom prst="rect">
            <a:avLst/>
          </a:prstGeom>
        </p:spPr>
        <p:txBody>
          <a:bodyPr wrap="none">
            <a:spAutoFit/>
          </a:bodyPr>
          <a:lstStyle/>
          <a:p>
            <a:pPr algn="ctr"/>
            <a:r>
              <a:rPr lang="en-IN" sz="3200" b="1" dirty="0">
                <a:solidFill>
                  <a:srgbClr val="C00000"/>
                </a:solidFill>
              </a:rPr>
              <a:t>Lower Back Pain Prediction</a:t>
            </a:r>
          </a:p>
        </p:txBody>
      </p:sp>
      <p:sp>
        <p:nvSpPr>
          <p:cNvPr id="11" name="Rectangle 10"/>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1026" name="Picture 2" descr="Image result for healthcare">
            <a:extLst>
              <a:ext uri="{FF2B5EF4-FFF2-40B4-BE49-F238E27FC236}">
                <a16:creationId xmlns:a16="http://schemas.microsoft.com/office/drawing/2014/main" id="{63474F4C-AAFC-4CDF-9FCC-E5AFDDA3D1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0534" y="2550600"/>
            <a:ext cx="3616466" cy="22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3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F9DAA284-F685-4C4F-AC49-98E91FD27919}"/>
              </a:ext>
            </a:extLst>
          </p:cNvPr>
          <p:cNvPicPr>
            <a:picLocks noChangeAspect="1"/>
          </p:cNvPicPr>
          <p:nvPr/>
        </p:nvPicPr>
        <p:blipFill>
          <a:blip r:embed="rId2"/>
          <a:stretch>
            <a:fillRect/>
          </a:stretch>
        </p:blipFill>
        <p:spPr>
          <a:xfrm>
            <a:off x="762959" y="880180"/>
            <a:ext cx="7618081" cy="5596820"/>
          </a:xfrm>
          <a:prstGeom prst="rect">
            <a:avLst/>
          </a:prstGeom>
        </p:spPr>
      </p:pic>
    </p:spTree>
    <p:extLst>
      <p:ext uri="{BB962C8B-B14F-4D97-AF65-F5344CB8AC3E}">
        <p14:creationId xmlns:p14="http://schemas.microsoft.com/office/powerpoint/2010/main" val="275250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20092" y="76200"/>
            <a:ext cx="4271042" cy="523220"/>
          </a:xfrm>
          <a:prstGeom prst="rect">
            <a:avLst/>
          </a:prstGeom>
        </p:spPr>
        <p:txBody>
          <a:bodyPr wrap="none">
            <a:spAutoFit/>
          </a:bodyPr>
          <a:lstStyle/>
          <a:p>
            <a:pPr algn="ctr"/>
            <a:r>
              <a:rPr lang="en-IN" sz="2800" b="1" dirty="0">
                <a:solidFill>
                  <a:srgbClr val="C00000"/>
                </a:solidFill>
              </a:rPr>
              <a:t>I. COMPILATION OF R CODE</a:t>
            </a:r>
          </a:p>
        </p:txBody>
      </p:sp>
      <p:pic>
        <p:nvPicPr>
          <p:cNvPr id="2" name="Picture 1">
            <a:extLst>
              <a:ext uri="{FF2B5EF4-FFF2-40B4-BE49-F238E27FC236}">
                <a16:creationId xmlns:a16="http://schemas.microsoft.com/office/drawing/2014/main" id="{8A768A7D-27FB-454F-B169-CC6DEBDDC009}"/>
              </a:ext>
            </a:extLst>
          </p:cNvPr>
          <p:cNvPicPr>
            <a:picLocks noChangeAspect="1"/>
          </p:cNvPicPr>
          <p:nvPr/>
        </p:nvPicPr>
        <p:blipFill>
          <a:blip r:embed="rId2"/>
          <a:stretch>
            <a:fillRect/>
          </a:stretch>
        </p:blipFill>
        <p:spPr>
          <a:xfrm>
            <a:off x="271462" y="1000125"/>
            <a:ext cx="8601075" cy="4857750"/>
          </a:xfrm>
          <a:prstGeom prst="rect">
            <a:avLst/>
          </a:prstGeom>
        </p:spPr>
      </p:pic>
    </p:spTree>
    <p:extLst>
      <p:ext uri="{BB962C8B-B14F-4D97-AF65-F5344CB8AC3E}">
        <p14:creationId xmlns:p14="http://schemas.microsoft.com/office/powerpoint/2010/main" val="14098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297513" y="864513"/>
            <a:ext cx="1973169" cy="415498"/>
          </a:xfrm>
          <a:prstGeom prst="rect">
            <a:avLst/>
          </a:prstGeom>
        </p:spPr>
        <p:txBody>
          <a:bodyPr wrap="none">
            <a:spAutoFit/>
          </a:bodyPr>
          <a:lstStyle/>
          <a:p>
            <a:pPr algn="ctr"/>
            <a:r>
              <a:rPr lang="en-IN" sz="2100" b="1" dirty="0">
                <a:solidFill>
                  <a:srgbClr val="0000FF"/>
                </a:solidFill>
              </a:rPr>
              <a:t>1.1 Project Brief</a:t>
            </a:r>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3" name="TextBox 2">
            <a:extLst>
              <a:ext uri="{FF2B5EF4-FFF2-40B4-BE49-F238E27FC236}">
                <a16:creationId xmlns:a16="http://schemas.microsoft.com/office/drawing/2014/main" id="{0D3C6B19-5C1A-425F-A8DA-0B8D3B7010FB}"/>
              </a:ext>
            </a:extLst>
          </p:cNvPr>
          <p:cNvSpPr txBox="1"/>
          <p:nvPr/>
        </p:nvSpPr>
        <p:spPr>
          <a:xfrm>
            <a:off x="297513" y="1582340"/>
            <a:ext cx="8282605"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Lower back pain can be caused by a variety of problems with any parts of the complex, interconnected network of spinal muscles, nerves, bones, discs or tendons in the lumbar spine.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Our Goal in this project is to predict whether a incoming patient is suffering from lower back pain or not.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build predictive model, we will use clustering technique and validate the model on internal metric like silhouette width.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compare 3 clustering technique for different number of cluster and find the best clustering technique and optimal number of cluster using silhouette width as metric.</a:t>
            </a:r>
            <a:endParaRPr lang="en-IN" dirty="0"/>
          </a:p>
        </p:txBody>
      </p:sp>
    </p:spTree>
    <p:extLst>
      <p:ext uri="{BB962C8B-B14F-4D97-AF65-F5344CB8AC3E}">
        <p14:creationId xmlns:p14="http://schemas.microsoft.com/office/powerpoint/2010/main" val="139117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31346" y="864513"/>
            <a:ext cx="3075587" cy="415498"/>
          </a:xfrm>
          <a:prstGeom prst="rect">
            <a:avLst/>
          </a:prstGeom>
        </p:spPr>
        <p:txBody>
          <a:bodyPr wrap="none">
            <a:spAutoFit/>
          </a:bodyPr>
          <a:lstStyle/>
          <a:p>
            <a:pPr lvl="0" algn="ctr"/>
            <a:r>
              <a:rPr lang="en-IN" sz="2100" b="1" dirty="0">
                <a:solidFill>
                  <a:srgbClr val="0000FF"/>
                </a:solidFill>
              </a:rPr>
              <a:t>1.2 Objective of the Study</a:t>
            </a: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3" name="TextBox 2">
            <a:extLst>
              <a:ext uri="{FF2B5EF4-FFF2-40B4-BE49-F238E27FC236}">
                <a16:creationId xmlns:a16="http://schemas.microsoft.com/office/drawing/2014/main" id="{C88465F3-77F7-458A-810E-54D75E74B392}"/>
              </a:ext>
            </a:extLst>
          </p:cNvPr>
          <p:cNvSpPr txBox="1"/>
          <p:nvPr/>
        </p:nvSpPr>
        <p:spPr>
          <a:xfrm>
            <a:off x="411481" y="1371600"/>
            <a:ext cx="8199119" cy="4770537"/>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t>Lower Back Pain</a:t>
            </a:r>
            <a:r>
              <a:rPr lang="en-US" sz="1600" dirty="0"/>
              <a:t>, also called </a:t>
            </a:r>
            <a:r>
              <a:rPr lang="en-US" sz="1600" b="1" dirty="0"/>
              <a:t>lumbago</a:t>
            </a:r>
            <a:r>
              <a:rPr lang="en-US" sz="1600" dirty="0"/>
              <a:t>, is not a disorder. It’s a symptom of several different types of medical problems. It usually results from a problem with one or more parts of the lower back, such as:</a:t>
            </a:r>
          </a:p>
          <a:p>
            <a:pPr marL="285750" indent="-285750">
              <a:buFont typeface="Wingdings" panose="05000000000000000000" pitchFamily="2" charset="2"/>
              <a:buChar char="Ø"/>
            </a:pPr>
            <a:r>
              <a:rPr lang="en-US" sz="1600" dirty="0"/>
              <a:t>Ligaments</a:t>
            </a:r>
          </a:p>
          <a:p>
            <a:pPr marL="285750" indent="-285750">
              <a:buFont typeface="Wingdings" panose="05000000000000000000" pitchFamily="2" charset="2"/>
              <a:buChar char="Ø"/>
            </a:pPr>
            <a:r>
              <a:rPr lang="en-US" sz="1600" dirty="0"/>
              <a:t>Muscles</a:t>
            </a:r>
          </a:p>
          <a:p>
            <a:pPr marL="285750" indent="-285750">
              <a:buFont typeface="Wingdings" panose="05000000000000000000" pitchFamily="2" charset="2"/>
              <a:buChar char="Ø"/>
            </a:pPr>
            <a:r>
              <a:rPr lang="en-US" sz="1600" dirty="0"/>
              <a:t>Nerves</a:t>
            </a:r>
          </a:p>
          <a:p>
            <a:pPr marL="285750" indent="-285750">
              <a:buFont typeface="Wingdings" panose="05000000000000000000" pitchFamily="2" charset="2"/>
              <a:buChar char="Ø"/>
            </a:pPr>
            <a:r>
              <a:rPr lang="en-US" sz="1600" dirty="0"/>
              <a:t>The bony structures that make up the spine, called vertebral bodies or vertebrae</a:t>
            </a:r>
          </a:p>
          <a:p>
            <a:pPr marL="285750" indent="-285750">
              <a:buFont typeface="Wingdings" panose="05000000000000000000" pitchFamily="2" charset="2"/>
              <a:buChar char="Ø"/>
            </a:pPr>
            <a:r>
              <a:rPr lang="en-US" sz="1600" dirty="0"/>
              <a:t>Lower back pain can also occur due to a problem with nearby organs, such as the kidneys.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v"/>
            </a:pPr>
            <a:r>
              <a:rPr lang="en-US" sz="1600" b="1" dirty="0"/>
              <a:t>Cluster analysis</a:t>
            </a:r>
            <a:r>
              <a:rPr lang="en-US" sz="1600" dirty="0"/>
              <a:t> or </a:t>
            </a:r>
            <a:r>
              <a:rPr lang="en-US" sz="1600" b="1" dirty="0"/>
              <a:t>clustering</a:t>
            </a:r>
            <a:r>
              <a:rPr lang="en-US" sz="1600" dirty="0"/>
              <a:t> is the task of grouping a set of objects in such a way that objects in the same group (called a </a:t>
            </a:r>
            <a:r>
              <a:rPr lang="en-US" sz="1600" b="1" dirty="0"/>
              <a:t>cluster</a:t>
            </a:r>
            <a:r>
              <a:rPr lang="en-US" sz="1600" dirty="0"/>
              <a:t>) are more similar (in some sense) to each other than to those in other groups (clusters)</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Our goal is to build a model which can identify/segregate an incoming patient into normal or abnormal.</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As Dataset does not contain the output labels validation of model is difficult. So, models are internally evaluated using silhouette width as evaluation metric and best model is selected which have highest value of silhouette width.</a:t>
            </a:r>
            <a:endParaRPr lang="en-IN" sz="1600" dirty="0"/>
          </a:p>
        </p:txBody>
      </p:sp>
    </p:spTree>
    <p:extLst>
      <p:ext uri="{BB962C8B-B14F-4D97-AF65-F5344CB8AC3E}">
        <p14:creationId xmlns:p14="http://schemas.microsoft.com/office/powerpoint/2010/main" val="66090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123718" y="864513"/>
            <a:ext cx="3090847" cy="415498"/>
          </a:xfrm>
          <a:prstGeom prst="rect">
            <a:avLst/>
          </a:prstGeom>
        </p:spPr>
        <p:txBody>
          <a:bodyPr wrap="none">
            <a:spAutoFit/>
          </a:bodyPr>
          <a:lstStyle/>
          <a:p>
            <a:pPr lvl="0" algn="ctr"/>
            <a:r>
              <a:rPr lang="en-IN" sz="2100" b="1" dirty="0">
                <a:solidFill>
                  <a:srgbClr val="0000FF"/>
                </a:solidFill>
              </a:rPr>
              <a:t>1.3 Approach of the Study</a:t>
            </a:r>
          </a:p>
        </p:txBody>
      </p:sp>
      <p:sp>
        <p:nvSpPr>
          <p:cNvPr id="8" name="Rectangle 7"/>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3" name="TextBox 2">
            <a:extLst>
              <a:ext uri="{FF2B5EF4-FFF2-40B4-BE49-F238E27FC236}">
                <a16:creationId xmlns:a16="http://schemas.microsoft.com/office/drawing/2014/main" id="{042E9557-96E6-45D0-B772-83B02B7F923E}"/>
              </a:ext>
            </a:extLst>
          </p:cNvPr>
          <p:cNvSpPr txBox="1"/>
          <p:nvPr/>
        </p:nvSpPr>
        <p:spPr>
          <a:xfrm>
            <a:off x="381000" y="1402081"/>
            <a:ext cx="8275319" cy="1754326"/>
          </a:xfrm>
          <a:prstGeom prst="rect">
            <a:avLst/>
          </a:prstGeom>
          <a:noFill/>
        </p:spPr>
        <p:txBody>
          <a:bodyPr wrap="square" rtlCol="0">
            <a:spAutoFit/>
          </a:bodyPr>
          <a:lstStyle/>
          <a:p>
            <a:pPr marL="285750" indent="-285750">
              <a:buFont typeface="Wingdings" panose="05000000000000000000" pitchFamily="2" charset="2"/>
              <a:buChar char="ü"/>
            </a:pPr>
            <a:r>
              <a:rPr lang="en-IN" dirty="0"/>
              <a:t>Load Dataset.</a:t>
            </a:r>
          </a:p>
          <a:p>
            <a:pPr marL="285750" indent="-285750">
              <a:buFont typeface="Wingdings" panose="05000000000000000000" pitchFamily="2" charset="2"/>
              <a:buChar char="ü"/>
            </a:pPr>
            <a:r>
              <a:rPr lang="en-IN" dirty="0"/>
              <a:t>Check for missing values and outliers.</a:t>
            </a:r>
          </a:p>
          <a:p>
            <a:pPr marL="285750" indent="-285750">
              <a:buFont typeface="Wingdings" panose="05000000000000000000" pitchFamily="2" charset="2"/>
              <a:buChar char="ü"/>
            </a:pPr>
            <a:r>
              <a:rPr lang="en-IN" dirty="0"/>
              <a:t>Treat missing values and outliers.</a:t>
            </a:r>
          </a:p>
          <a:p>
            <a:pPr marL="285750" indent="-285750">
              <a:buFont typeface="Wingdings" panose="05000000000000000000" pitchFamily="2" charset="2"/>
              <a:buChar char="ü"/>
            </a:pPr>
            <a:r>
              <a:rPr lang="en-IN" dirty="0"/>
              <a:t>Data Exploration and Data visualisation.</a:t>
            </a:r>
          </a:p>
          <a:p>
            <a:pPr marL="285750" indent="-285750">
              <a:buFont typeface="Wingdings" panose="05000000000000000000" pitchFamily="2" charset="2"/>
              <a:buChar char="ü"/>
            </a:pPr>
            <a:r>
              <a:rPr lang="en-IN" dirty="0"/>
              <a:t>Make a predictive model using relevant statistical modelling technique.</a:t>
            </a:r>
          </a:p>
          <a:p>
            <a:pPr marL="285750" indent="-285750">
              <a:buFont typeface="Wingdings" panose="05000000000000000000" pitchFamily="2" charset="2"/>
              <a:buChar char="ü"/>
            </a:pPr>
            <a:r>
              <a:rPr lang="en-IN" dirty="0"/>
              <a:t>Evaluate and validate model using silhouette width of model as evaluation metric.</a:t>
            </a:r>
          </a:p>
        </p:txBody>
      </p:sp>
    </p:spTree>
    <p:extLst>
      <p:ext uri="{BB962C8B-B14F-4D97-AF65-F5344CB8AC3E}">
        <p14:creationId xmlns:p14="http://schemas.microsoft.com/office/powerpoint/2010/main" val="66090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326498" y="864513"/>
            <a:ext cx="2685287" cy="415498"/>
          </a:xfrm>
          <a:prstGeom prst="rect">
            <a:avLst/>
          </a:prstGeom>
        </p:spPr>
        <p:txBody>
          <a:bodyPr wrap="none">
            <a:spAutoFit/>
          </a:bodyPr>
          <a:lstStyle/>
          <a:p>
            <a:pPr lvl="0" algn="ctr"/>
            <a:r>
              <a:rPr lang="en-IN" sz="2100" b="1" dirty="0">
                <a:solidFill>
                  <a:srgbClr val="0000FF"/>
                </a:solidFill>
              </a:rPr>
              <a:t>Approach of the Study</a:t>
            </a:r>
          </a:p>
        </p:txBody>
      </p:sp>
      <p:sp>
        <p:nvSpPr>
          <p:cNvPr id="2" name="Rectangle 1">
            <a:extLst>
              <a:ext uri="{FF2B5EF4-FFF2-40B4-BE49-F238E27FC236}">
                <a16:creationId xmlns:a16="http://schemas.microsoft.com/office/drawing/2014/main" id="{5913C6CD-36EE-4638-890A-186A13ECF72A}"/>
              </a:ext>
            </a:extLst>
          </p:cNvPr>
          <p:cNvSpPr/>
          <p:nvPr/>
        </p:nvSpPr>
        <p:spPr>
          <a:xfrm>
            <a:off x="429949" y="1350724"/>
            <a:ext cx="8284102" cy="4524315"/>
          </a:xfrm>
          <a:prstGeom prst="rect">
            <a:avLst/>
          </a:prstGeom>
        </p:spPr>
        <p:txBody>
          <a:bodyPr wrap="square">
            <a:spAutoFit/>
          </a:bodyPr>
          <a:lstStyle/>
          <a:p>
            <a:pPr marL="285750" indent="-285750">
              <a:buFont typeface="Arial" panose="020B0604020202020204" pitchFamily="34" charset="0"/>
              <a:buChar char="•"/>
            </a:pPr>
            <a:r>
              <a:rPr lang="en-IN" dirty="0"/>
              <a:t>In This Project, we are going to use different Clustering Techniques like Hierarchical Clustering, Kmeans Clustering Technique and PAM Clustering Technique.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Clustering Techniques are widely used for classification problems such as Customer Segmentation, Classification of images, Customer Segregation and much more.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Model is build using best clustering technique and optimal number cluster using silhouette width as the metric.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The silhouette value is a measure of how similar an object is to its own cluster (cohesion) compared to other clusters (separation). The silhouette ranges from −1 to +1, where a high value indicates that the object is well matched to its own cluster and poorly matched to neighboring clusters. If most objects have a high value, then the clustering configuration is appropriate. If many points have a low or negative value, then the clustering configuration may have too many or too few clusters.</a:t>
            </a:r>
            <a:endParaRPr lang="en-IN" dirty="0"/>
          </a:p>
          <a:p>
            <a:endParaRPr lang="en-IN" dirty="0"/>
          </a:p>
        </p:txBody>
      </p:sp>
    </p:spTree>
    <p:extLst>
      <p:ext uri="{BB962C8B-B14F-4D97-AF65-F5344CB8AC3E}">
        <p14:creationId xmlns:p14="http://schemas.microsoft.com/office/powerpoint/2010/main" val="66090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8" name="Rectangle 7"/>
          <p:cNvSpPr/>
          <p:nvPr/>
        </p:nvSpPr>
        <p:spPr>
          <a:xfrm>
            <a:off x="144993" y="864513"/>
            <a:ext cx="4350807" cy="415498"/>
          </a:xfrm>
          <a:prstGeom prst="rect">
            <a:avLst/>
          </a:prstGeom>
        </p:spPr>
        <p:txBody>
          <a:bodyPr wrap="none">
            <a:spAutoFit/>
          </a:bodyPr>
          <a:lstStyle/>
          <a:p>
            <a:pPr lvl="0" algn="ctr"/>
            <a:r>
              <a:rPr lang="en-IN" sz="2100" b="1" dirty="0">
                <a:solidFill>
                  <a:srgbClr val="0000FF"/>
                </a:solidFill>
              </a:rPr>
              <a:t>1.4 Scope and Limitation of the Study</a:t>
            </a:r>
          </a:p>
        </p:txBody>
      </p:sp>
      <p:sp>
        <p:nvSpPr>
          <p:cNvPr id="2" name="TextBox 1">
            <a:extLst>
              <a:ext uri="{FF2B5EF4-FFF2-40B4-BE49-F238E27FC236}">
                <a16:creationId xmlns:a16="http://schemas.microsoft.com/office/drawing/2014/main" id="{A552BB2F-2054-4492-A31D-56C0508B7BFE}"/>
              </a:ext>
            </a:extLst>
          </p:cNvPr>
          <p:cNvSpPr txBox="1"/>
          <p:nvPr/>
        </p:nvSpPr>
        <p:spPr>
          <a:xfrm>
            <a:off x="4114800" y="2974019"/>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539935D-89CA-4728-97A4-1BCDF88A8523}"/>
              </a:ext>
            </a:extLst>
          </p:cNvPr>
          <p:cNvSpPr txBox="1"/>
          <p:nvPr/>
        </p:nvSpPr>
        <p:spPr>
          <a:xfrm>
            <a:off x="419100" y="1384097"/>
            <a:ext cx="8305800" cy="3693319"/>
          </a:xfrm>
          <a:prstGeom prst="rect">
            <a:avLst/>
          </a:prstGeom>
          <a:noFill/>
        </p:spPr>
        <p:txBody>
          <a:bodyPr wrap="square" rtlCol="0">
            <a:spAutoFit/>
          </a:bodyPr>
          <a:lstStyle/>
          <a:p>
            <a:r>
              <a:rPr lang="en-IN" sz="2400" b="1" u="sng" dirty="0"/>
              <a:t>Scope</a:t>
            </a:r>
            <a:r>
              <a:rPr lang="en-IN" sz="2400" b="1" dirty="0"/>
              <a:t> :-</a:t>
            </a:r>
          </a:p>
          <a:p>
            <a:r>
              <a:rPr lang="en-IN" dirty="0"/>
              <a:t> </a:t>
            </a:r>
          </a:p>
          <a:p>
            <a:pPr marL="285750" indent="-285750">
              <a:buFont typeface="Wingdings" panose="05000000000000000000" pitchFamily="2" charset="2"/>
              <a:buChar char="Ø"/>
            </a:pPr>
            <a:r>
              <a:rPr lang="en-IN" dirty="0"/>
              <a:t>This project helps us to identify potential patients which are suffering from lower back pain and this information helps us to provide better treatment to patients.</a:t>
            </a:r>
          </a:p>
          <a:p>
            <a:endParaRPr lang="en-IN" dirty="0"/>
          </a:p>
          <a:p>
            <a:r>
              <a:rPr lang="en-IN" sz="2400" b="1" u="sng" dirty="0"/>
              <a:t>Limitation</a:t>
            </a:r>
            <a:r>
              <a:rPr lang="en-IN" sz="2400" b="1" dirty="0"/>
              <a:t> :-</a:t>
            </a:r>
          </a:p>
          <a:p>
            <a:endParaRPr lang="en-IN" sz="2400" b="1" u="sng" dirty="0"/>
          </a:p>
          <a:p>
            <a:pPr marL="285750" indent="-285750">
              <a:buFont typeface="Wingdings" panose="05000000000000000000" pitchFamily="2" charset="2"/>
              <a:buChar char="Ø"/>
            </a:pPr>
            <a:r>
              <a:rPr lang="en-IN" dirty="0"/>
              <a:t>Dataset does not contain output labels due to which external validation is not possible.</a:t>
            </a:r>
          </a:p>
          <a:p>
            <a:pPr marL="285750" indent="-285750">
              <a:buFont typeface="Wingdings" panose="05000000000000000000" pitchFamily="2" charset="2"/>
              <a:buChar char="Ø"/>
            </a:pPr>
            <a:r>
              <a:rPr lang="en-IN" dirty="0"/>
              <a:t>Clusters need to Labelled using external expertise advice of domain to use this model. </a:t>
            </a:r>
          </a:p>
          <a:p>
            <a:r>
              <a:rPr lang="en-IN" dirty="0"/>
              <a:t> </a:t>
            </a:r>
          </a:p>
        </p:txBody>
      </p:sp>
    </p:spTree>
    <p:extLst>
      <p:ext uri="{BB962C8B-B14F-4D97-AF65-F5344CB8AC3E}">
        <p14:creationId xmlns:p14="http://schemas.microsoft.com/office/powerpoint/2010/main" val="113473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889" y="1828800"/>
            <a:ext cx="3485471" cy="3485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219203" y="5638800"/>
            <a:ext cx="6620659" cy="523220"/>
          </a:xfrm>
          <a:prstGeom prst="rect">
            <a:avLst/>
          </a:prstGeom>
        </p:spPr>
        <p:txBody>
          <a:bodyPr wrap="none">
            <a:spAutoFit/>
          </a:bodyPr>
          <a:lstStyle/>
          <a:p>
            <a:pPr algn="ctr"/>
            <a:r>
              <a:rPr lang="en-IN" sz="2800" b="1" dirty="0">
                <a:solidFill>
                  <a:srgbClr val="C00000"/>
                </a:solidFill>
              </a:rPr>
              <a:t>2. DATA EXPLORATION AND VISUALISATION</a:t>
            </a:r>
          </a:p>
        </p:txBody>
      </p:sp>
    </p:spTree>
    <p:extLst>
      <p:ext uri="{BB962C8B-B14F-4D97-AF65-F5344CB8AC3E}">
        <p14:creationId xmlns:p14="http://schemas.microsoft.com/office/powerpoint/2010/main" val="139132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9144000" cy="108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p:nvSpPr>
        <p:spPr>
          <a:xfrm>
            <a:off x="0" y="6553200"/>
            <a:ext cx="9144000" cy="36000"/>
          </a:xfrm>
          <a:prstGeom prst="rect">
            <a:avLst/>
          </a:prstGeom>
          <a:solidFill>
            <a:srgbClr val="F3C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22713" y="76200"/>
            <a:ext cx="7637220" cy="523220"/>
          </a:xfrm>
          <a:prstGeom prst="rect">
            <a:avLst/>
          </a:prstGeom>
        </p:spPr>
        <p:txBody>
          <a:bodyPr wrap="none">
            <a:spAutoFit/>
          </a:bodyPr>
          <a:lstStyle/>
          <a:p>
            <a:pPr algn="ctr"/>
            <a:r>
              <a:rPr lang="en-IN" sz="2800" b="1" dirty="0">
                <a:solidFill>
                  <a:srgbClr val="C00000"/>
                </a:solidFill>
              </a:rPr>
              <a:t>BUSINESS ANALYTICS CAPSTONE PROJECT REPORT</a:t>
            </a:r>
          </a:p>
        </p:txBody>
      </p:sp>
      <p:sp>
        <p:nvSpPr>
          <p:cNvPr id="10" name="Rectangle 9"/>
          <p:cNvSpPr/>
          <p:nvPr/>
        </p:nvSpPr>
        <p:spPr>
          <a:xfrm>
            <a:off x="256538" y="839668"/>
            <a:ext cx="3137718" cy="523220"/>
          </a:xfrm>
          <a:prstGeom prst="rect">
            <a:avLst/>
          </a:prstGeom>
        </p:spPr>
        <p:txBody>
          <a:bodyPr wrap="none">
            <a:spAutoFit/>
          </a:bodyPr>
          <a:lstStyle/>
          <a:p>
            <a:pPr algn="ctr"/>
            <a:r>
              <a:rPr lang="en-IN" sz="2800" b="1" dirty="0">
                <a:solidFill>
                  <a:srgbClr val="C00000"/>
                </a:solidFill>
              </a:rPr>
              <a:t>DATA EXPLORATION</a:t>
            </a:r>
          </a:p>
        </p:txBody>
      </p:sp>
      <p:pic>
        <p:nvPicPr>
          <p:cNvPr id="2" name="Picture 1">
            <a:extLst>
              <a:ext uri="{FF2B5EF4-FFF2-40B4-BE49-F238E27FC236}">
                <a16:creationId xmlns:a16="http://schemas.microsoft.com/office/drawing/2014/main" id="{4A871ECC-61BB-49CC-8BEE-0CFAF13E3D93}"/>
              </a:ext>
            </a:extLst>
          </p:cNvPr>
          <p:cNvPicPr>
            <a:picLocks noChangeAspect="1"/>
          </p:cNvPicPr>
          <p:nvPr/>
        </p:nvPicPr>
        <p:blipFill>
          <a:blip r:embed="rId2"/>
          <a:stretch>
            <a:fillRect/>
          </a:stretch>
        </p:blipFill>
        <p:spPr>
          <a:xfrm>
            <a:off x="152400" y="2832151"/>
            <a:ext cx="5324475" cy="1587450"/>
          </a:xfrm>
          <a:prstGeom prst="rect">
            <a:avLst/>
          </a:prstGeom>
        </p:spPr>
      </p:pic>
      <p:pic>
        <p:nvPicPr>
          <p:cNvPr id="6" name="Picture 5">
            <a:extLst>
              <a:ext uri="{FF2B5EF4-FFF2-40B4-BE49-F238E27FC236}">
                <a16:creationId xmlns:a16="http://schemas.microsoft.com/office/drawing/2014/main" id="{6234E030-9BFB-4CF1-9368-D45FF44DA8E2}"/>
              </a:ext>
            </a:extLst>
          </p:cNvPr>
          <p:cNvPicPr>
            <a:picLocks noChangeAspect="1"/>
          </p:cNvPicPr>
          <p:nvPr/>
        </p:nvPicPr>
        <p:blipFill>
          <a:blip r:embed="rId3"/>
          <a:stretch>
            <a:fillRect/>
          </a:stretch>
        </p:blipFill>
        <p:spPr>
          <a:xfrm>
            <a:off x="152400" y="4535344"/>
            <a:ext cx="8610600" cy="1975876"/>
          </a:xfrm>
          <a:prstGeom prst="rect">
            <a:avLst/>
          </a:prstGeom>
        </p:spPr>
      </p:pic>
      <p:sp>
        <p:nvSpPr>
          <p:cNvPr id="7" name="TextBox 6">
            <a:extLst>
              <a:ext uri="{FF2B5EF4-FFF2-40B4-BE49-F238E27FC236}">
                <a16:creationId xmlns:a16="http://schemas.microsoft.com/office/drawing/2014/main" id="{162B249D-8FCD-4DAC-8940-6BC15C0E9643}"/>
              </a:ext>
            </a:extLst>
          </p:cNvPr>
          <p:cNvSpPr txBox="1"/>
          <p:nvPr/>
        </p:nvSpPr>
        <p:spPr>
          <a:xfrm>
            <a:off x="4114800" y="2974019"/>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2D7FB06B-A7DC-42A5-A2D1-ABDE1FE6BC27}"/>
              </a:ext>
            </a:extLst>
          </p:cNvPr>
          <p:cNvSpPr txBox="1"/>
          <p:nvPr/>
        </p:nvSpPr>
        <p:spPr>
          <a:xfrm>
            <a:off x="533400" y="1370112"/>
            <a:ext cx="8077200" cy="1200329"/>
          </a:xfrm>
          <a:prstGeom prst="rect">
            <a:avLst/>
          </a:prstGeom>
          <a:noFill/>
        </p:spPr>
        <p:txBody>
          <a:bodyPr wrap="square" rtlCol="0">
            <a:spAutoFit/>
          </a:bodyPr>
          <a:lstStyle/>
          <a:p>
            <a:r>
              <a:rPr lang="en-IN" dirty="0"/>
              <a:t>Dataset Contains 310 observations and 12 variables.</a:t>
            </a:r>
          </a:p>
          <a:p>
            <a:r>
              <a:rPr lang="en-IN" dirty="0"/>
              <a:t>Dataset is complete no missing value found in dataset.</a:t>
            </a:r>
          </a:p>
          <a:p>
            <a:r>
              <a:rPr lang="en-IN" dirty="0"/>
              <a:t>Mean and Median of all variables are close except of Degree of Spondylolisthesis.</a:t>
            </a:r>
          </a:p>
          <a:p>
            <a:r>
              <a:rPr lang="en-IN" dirty="0"/>
              <a:t>If Mean and Median are close this implies that dataset has symmetrical distribution.</a:t>
            </a:r>
          </a:p>
        </p:txBody>
      </p:sp>
    </p:spTree>
    <p:extLst>
      <p:ext uri="{BB962C8B-B14F-4D97-AF65-F5344CB8AC3E}">
        <p14:creationId xmlns:p14="http://schemas.microsoft.com/office/powerpoint/2010/main" val="312314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TotalTime>
  <Words>833</Words>
  <Application>Microsoft Office PowerPoint</Application>
  <PresentationFormat>On-screen Show (4:3)</PresentationFormat>
  <Paragraphs>105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dc:creator>
  <cp:lastModifiedBy>satish rawat</cp:lastModifiedBy>
  <cp:revision>193</cp:revision>
  <dcterms:created xsi:type="dcterms:W3CDTF">2006-08-16T00:00:00Z</dcterms:created>
  <dcterms:modified xsi:type="dcterms:W3CDTF">2019-10-07T07:57:25Z</dcterms:modified>
</cp:coreProperties>
</file>