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71" r:id="rId2"/>
    <p:sldId id="515" r:id="rId3"/>
    <p:sldId id="508" r:id="rId4"/>
    <p:sldId id="509" r:id="rId5"/>
    <p:sldId id="510" r:id="rId6"/>
    <p:sldId id="511" r:id="rId7"/>
    <p:sldId id="513" r:id="rId8"/>
    <p:sldId id="51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B885A-4ABD-42B9-9D2C-67D309D79546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3BC42-6E80-4DD8-967A-CE7A19A9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8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13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A7EC-73FB-441E-8865-54D8209DF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DF6DB-B001-47D8-AB98-7596371AB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6F4B0-BE66-48AF-A667-12DE8FAB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7081-6BDD-4370-8443-D613215828C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188DE-94FB-48D5-9F27-1D05C703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BF520-BF75-4072-B84D-ED55C562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8F65-DF1D-4760-9465-588453AD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6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9ED7-1216-49CC-A24D-D433619E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5BD16-024D-4FA6-A865-AD93E8B60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D670-4FB5-4D61-BD47-E1A5B122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7081-6BDD-4370-8443-D613215828C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A28AC-7313-430F-A71F-DDF47F77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BE0F3-59F0-4AA7-B5B3-89704036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8F65-DF1D-4760-9465-588453AD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6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8D49D-CAFB-49EB-86B2-B2B25D086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EF713-6BB7-4E52-BBE7-6020B977B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D3A12-8D85-454A-A846-0D12E3AD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7081-6BDD-4370-8443-D613215828C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C5E3-DF0C-4D83-BA43-7A56EA61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8394E-A85F-42F5-B786-8E8A3CEF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8F65-DF1D-4760-9465-588453AD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98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" y="157407"/>
            <a:ext cx="12204192" cy="3884446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406401" y="1953943"/>
            <a:ext cx="7652215" cy="13843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406401" y="4287691"/>
            <a:ext cx="6453192" cy="201964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1" baseline="0"/>
            </a:lvl1pPr>
          </a:lstStyle>
          <a:p>
            <a:pPr lvl="0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075" y="4651611"/>
            <a:ext cx="4806925" cy="13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48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" y="0"/>
            <a:ext cx="12182425" cy="737124"/>
          </a:xfrm>
          <a:prstGeom prst="rect">
            <a:avLst/>
          </a:prstGeom>
        </p:spPr>
      </p:pic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11"/>
          <p:cNvSpPr>
            <a:spLocks noGrp="1"/>
          </p:cNvSpPr>
          <p:nvPr>
            <p:ph sz="quarter" idx="13" hasCustomPrompt="1"/>
          </p:nvPr>
        </p:nvSpPr>
        <p:spPr>
          <a:xfrm>
            <a:off x="298188" y="950916"/>
            <a:ext cx="11514872" cy="3711785"/>
          </a:xfrm>
          <a:prstGeom prst="rect">
            <a:avLst/>
          </a:prstGeom>
        </p:spPr>
        <p:txBody>
          <a:bodyPr>
            <a:spAutoFit/>
          </a:bodyPr>
          <a:lstStyle>
            <a:lvl1pPr>
              <a:buClr>
                <a:srgbClr val="00316C"/>
              </a:buCl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00694C"/>
              </a:buCl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F1BC1A"/>
              </a:buCl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rgbClr val="CE4E0E"/>
              </a:buCl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rgbClr val="606F7C"/>
              </a:buCl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kumimoji="1" lang="en-US" altLang="ja-JP"/>
              <a:t>First point; Arial, 28 points</a:t>
            </a:r>
            <a:endParaRPr kumimoji="1" lang="ja-JP" altLang="en-US"/>
          </a:p>
          <a:p>
            <a:pPr lvl="1"/>
            <a:r>
              <a:rPr kumimoji="1" lang="en-US" altLang="ja-JP"/>
              <a:t>Sub point; Arial, 24 points</a:t>
            </a:r>
            <a:endParaRPr kumimoji="1" lang="ja-JP" altLang="en-US"/>
          </a:p>
          <a:p>
            <a:pPr lvl="2"/>
            <a:r>
              <a:rPr kumimoji="1" lang="en-US" altLang="ja-JP"/>
              <a:t>Other sub point; Arial, 20 points</a:t>
            </a:r>
            <a:endParaRPr kumimoji="1" lang="ja-JP" altLang="en-US"/>
          </a:p>
          <a:p>
            <a:pPr lvl="3"/>
            <a:r>
              <a:rPr kumimoji="1" lang="en-US" altLang="ja-JP"/>
              <a:t>Other sub point; Arial, 18 points</a:t>
            </a:r>
            <a:endParaRPr kumimoji="1" lang="ja-JP" altLang="en-US"/>
          </a:p>
          <a:p>
            <a:pPr lvl="4"/>
            <a:r>
              <a:rPr kumimoji="1" lang="en-US" altLang="ja-JP"/>
              <a:t>Last sub point; Arial, 16 points</a:t>
            </a:r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ja-JP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9A7DAC-C503-FB4D-A1B7-9D8EFFC583E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" y="6374856"/>
            <a:ext cx="1938281" cy="44673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7043" y="60122"/>
            <a:ext cx="11506017" cy="64008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984" y="6285486"/>
            <a:ext cx="2228016" cy="60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F330-DC2B-4604-BA9A-462DA1B9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7FF49-E1F6-4D33-AEC3-29D7AB899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A1708-57AE-4408-8B25-EBC03820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7081-6BDD-4370-8443-D613215828C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997C7-B9F3-4546-970E-493D12D9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20505-B1CD-4E2B-8BF3-DE7FB3B4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8F65-DF1D-4760-9465-588453AD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4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2E92-CE4F-4513-8200-AF13DFBD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9FCC2-A15B-4414-BED1-0DA8F80CA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D3949-37C7-4A9C-B309-9A6D205C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7081-6BDD-4370-8443-D613215828C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0E93E-3723-4D7A-B73E-D5513DE4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5FFD-C54C-4FB5-A888-57B4086A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8F65-DF1D-4760-9465-588453AD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8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86B4-012C-4958-9D66-E62F31AD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98ACC-3031-4EAC-BDF1-58F2C963A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6AFBE-E9B5-44A4-A064-128260716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55346-06C8-4575-A26A-0D41D268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7081-6BDD-4370-8443-D613215828C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E58E8-9901-47FE-97DC-BB20BE61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C9B73-52D8-48DE-823A-84ADFE75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8F65-DF1D-4760-9465-588453AD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5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5519-027F-490F-9E93-F9A42C461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158DC-EC5E-42DA-8B15-20D2F98D8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8CFA6-17D0-4D6E-8C6B-5CE67D382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881EDA-187E-4CE3-AA13-E5E9547B7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D59CD-ED42-446D-BED0-61DA8A342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79B14-55AE-4429-B384-81685B2B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7081-6BDD-4370-8443-D613215828C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355E0-99D1-44A5-8872-BB092DD2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CD495-A944-4CE9-9576-7886239D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8F65-DF1D-4760-9465-588453AD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4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4A58-90F1-444C-ADDA-43826CD8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981F4-4E39-4FBE-99D2-8253DCA3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7081-6BDD-4370-8443-D613215828C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A71D9-F6E8-47FB-9D3A-54DBB1D1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9C0E5-6A3B-4037-91AC-33C50B6C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8F65-DF1D-4760-9465-588453AD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9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DA3DF-2CD2-48E2-AC90-478E4F61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7081-6BDD-4370-8443-D613215828C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E4939-B43A-4C7D-A3BE-65D85C1B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B8058-A483-451F-A4C9-04FF071E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8F65-DF1D-4760-9465-588453AD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8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8662-7A04-4E1A-9FE8-C7635C46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6249-BA06-4799-8F30-3B1EA3AAD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81DC2-4119-49B2-AA71-2DB75DDA7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2347B-20C1-4CA2-861E-702EA2F7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7081-6BDD-4370-8443-D613215828C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0CD2A-973B-4A20-8F1B-115512D9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4A1A3-9AF7-4A7F-9396-7E40DAB9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8F65-DF1D-4760-9465-588453AD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6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F887-B16F-4D4C-A2AF-586CF44E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07C02-91D6-4206-8DEA-E4031CB29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8BEF4-D74F-4EC3-8A33-2D007A7E4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F20F2-0355-4608-B69B-15BA24E8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7081-6BDD-4370-8443-D613215828C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032D5-F73E-4AA8-A3EE-8D397164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2E68F-B56A-424F-814C-04E65D5D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8F65-DF1D-4760-9465-588453AD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5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F21F45-E8DC-49B6-A4E0-31D44980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F5AC4-17A2-4DF9-97C8-1AB80D19C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8E184-3FE0-48AE-B60B-FED06C30B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A7081-6BDD-4370-8443-D613215828C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1530-E496-4829-BC9D-A45B74CAD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F8EAD-DD43-4F83-A4F3-B51A5A9F7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18F65-DF1D-4760-9465-588453AD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9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Satish Vedula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Degradation Aware Power-Split for Series-Parallel Hybrid Electric Vehicle</a:t>
            </a:r>
          </a:p>
        </p:txBody>
      </p:sp>
    </p:spTree>
    <p:extLst>
      <p:ext uri="{BB962C8B-B14F-4D97-AF65-F5344CB8AC3E}">
        <p14:creationId xmlns:p14="http://schemas.microsoft.com/office/powerpoint/2010/main" val="383685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D8A88D-7C13-4C87-855E-06D63A1C0D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8189" y="793901"/>
            <a:ext cx="4953080" cy="1448089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Types of HEV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Series HEV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Parallel HEV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Series-Parallel HEV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0A0400-5385-496D-A129-712253E0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Hybrid Electric Vehicle (HEVs)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9ECF432-EB56-4FE6-84A0-D3690CA5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99" y="2747584"/>
            <a:ext cx="3759628" cy="36241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63F5D14-8B01-488C-BAA6-7DBA04F33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475" y="2849189"/>
            <a:ext cx="3964066" cy="362414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3048AD1-E352-4749-A137-517F55A2BA8E}"/>
              </a:ext>
            </a:extLst>
          </p:cNvPr>
          <p:cNvSpPr txBox="1"/>
          <p:nvPr/>
        </p:nvSpPr>
        <p:spPr>
          <a:xfrm>
            <a:off x="858982" y="2325510"/>
            <a:ext cx="3925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Schematic of Series HEV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CE0F55-CE56-4D8C-80A4-C8B548D947C2}"/>
              </a:ext>
            </a:extLst>
          </p:cNvPr>
          <p:cNvSpPr txBox="1"/>
          <p:nvPr/>
        </p:nvSpPr>
        <p:spPr>
          <a:xfrm>
            <a:off x="7284193" y="2325510"/>
            <a:ext cx="3925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Schematic of Parallel HEV</a:t>
            </a:r>
          </a:p>
        </p:txBody>
      </p:sp>
    </p:spTree>
    <p:extLst>
      <p:ext uri="{BB962C8B-B14F-4D97-AF65-F5344CB8AC3E}">
        <p14:creationId xmlns:p14="http://schemas.microsoft.com/office/powerpoint/2010/main" val="374685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90D7FC-8C0A-4041-B034-9549F435BB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8187" y="950916"/>
            <a:ext cx="5700731" cy="5494838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Types of SPHEV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ICE heavy SPHEV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Electric motor heavy SPHEV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Main Modes of Operation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Acceleration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Deceleration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Normal Driving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Regenerative braking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Battery charging while driving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Battery charging while standstill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Components to be designed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Electric machine (Generator or Motor)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Battery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Driveline Dynamics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BBB3B-FB92-4990-A641-7FB76C74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Series-Parallel HEV Drive-train (SPHEV)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E4FBEE-C946-43D1-BD11-DF5D316DC813}"/>
              </a:ext>
            </a:extLst>
          </p:cNvPr>
          <p:cNvSpPr/>
          <p:nvPr/>
        </p:nvSpPr>
        <p:spPr>
          <a:xfrm>
            <a:off x="6191801" y="2269506"/>
            <a:ext cx="1071418" cy="76640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8908FE-5CA2-4B36-AC86-F4AEC7B0E730}"/>
              </a:ext>
            </a:extLst>
          </p:cNvPr>
          <p:cNvSpPr txBox="1"/>
          <p:nvPr/>
        </p:nvSpPr>
        <p:spPr>
          <a:xfrm>
            <a:off x="6330347" y="2343401"/>
            <a:ext cx="794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Fuel</a:t>
            </a:r>
          </a:p>
          <a:p>
            <a:pPr algn="ctr"/>
            <a:r>
              <a:rPr lang="en-US" sz="1600" dirty="0"/>
              <a:t>Tank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16124-E9D8-4718-9E47-801C2DA01343}"/>
              </a:ext>
            </a:extLst>
          </p:cNvPr>
          <p:cNvSpPr/>
          <p:nvPr/>
        </p:nvSpPr>
        <p:spPr>
          <a:xfrm>
            <a:off x="7842803" y="2260315"/>
            <a:ext cx="1071418" cy="766405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AA52C-CEF5-4B07-9D9E-82EC450B8CE6}"/>
              </a:ext>
            </a:extLst>
          </p:cNvPr>
          <p:cNvSpPr txBox="1"/>
          <p:nvPr/>
        </p:nvSpPr>
        <p:spPr>
          <a:xfrm>
            <a:off x="7960561" y="2458852"/>
            <a:ext cx="794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719B8-B3C5-4879-8384-2237EF3830AF}"/>
              </a:ext>
            </a:extLst>
          </p:cNvPr>
          <p:cNvSpPr/>
          <p:nvPr/>
        </p:nvSpPr>
        <p:spPr>
          <a:xfrm>
            <a:off x="7835870" y="3368628"/>
            <a:ext cx="1071418" cy="766405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67397-EF70-48DA-B9F1-22E5C03BF7EC}"/>
              </a:ext>
            </a:extLst>
          </p:cNvPr>
          <p:cNvSpPr txBox="1"/>
          <p:nvPr/>
        </p:nvSpPr>
        <p:spPr>
          <a:xfrm>
            <a:off x="7729658" y="3576450"/>
            <a:ext cx="127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Generator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001018-EEE1-45EE-ACE2-DBF0B48B4B72}"/>
              </a:ext>
            </a:extLst>
          </p:cNvPr>
          <p:cNvSpPr/>
          <p:nvPr/>
        </p:nvSpPr>
        <p:spPr>
          <a:xfrm>
            <a:off x="7849726" y="4573968"/>
            <a:ext cx="1071418" cy="76640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612483-1D73-4AEA-BC28-4ADEE9A4AA3D}"/>
              </a:ext>
            </a:extLst>
          </p:cNvPr>
          <p:cNvSpPr txBox="1"/>
          <p:nvPr/>
        </p:nvSpPr>
        <p:spPr>
          <a:xfrm>
            <a:off x="7743512" y="4754084"/>
            <a:ext cx="127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812B76-362C-4832-BE75-D124DEAB9B84}"/>
              </a:ext>
            </a:extLst>
          </p:cNvPr>
          <p:cNvSpPr/>
          <p:nvPr/>
        </p:nvSpPr>
        <p:spPr>
          <a:xfrm>
            <a:off x="6191801" y="4573968"/>
            <a:ext cx="1071418" cy="76640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B3F16E-B754-4170-A163-BF85E8E1DD36}"/>
              </a:ext>
            </a:extLst>
          </p:cNvPr>
          <p:cNvSpPr txBox="1"/>
          <p:nvPr/>
        </p:nvSpPr>
        <p:spPr>
          <a:xfrm>
            <a:off x="6090208" y="4754087"/>
            <a:ext cx="127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Battery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77252C-3068-4DCA-9D4E-1A687E43FF9C}"/>
              </a:ext>
            </a:extLst>
          </p:cNvPr>
          <p:cNvSpPr/>
          <p:nvPr/>
        </p:nvSpPr>
        <p:spPr>
          <a:xfrm>
            <a:off x="9493805" y="4555547"/>
            <a:ext cx="1071418" cy="766405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504EAD-AB9E-4E31-A9B7-01FD49E7A236}"/>
              </a:ext>
            </a:extLst>
          </p:cNvPr>
          <p:cNvSpPr txBox="1"/>
          <p:nvPr/>
        </p:nvSpPr>
        <p:spPr>
          <a:xfrm>
            <a:off x="9394514" y="4754083"/>
            <a:ext cx="127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Motor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95203A-FF4D-413E-873E-98F9B41921C1}"/>
              </a:ext>
            </a:extLst>
          </p:cNvPr>
          <p:cNvCxnSpPr>
            <a:cxnSpLocks/>
          </p:cNvCxnSpPr>
          <p:nvPr/>
        </p:nvCxnSpPr>
        <p:spPr>
          <a:xfrm>
            <a:off x="11299508" y="2029362"/>
            <a:ext cx="0" cy="37499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4360C1-B4B7-4756-AD83-43364D13EDAA}"/>
              </a:ext>
            </a:extLst>
          </p:cNvPr>
          <p:cNvCxnSpPr>
            <a:stCxn id="10" idx="3"/>
          </p:cNvCxnSpPr>
          <p:nvPr/>
        </p:nvCxnSpPr>
        <p:spPr>
          <a:xfrm flipV="1">
            <a:off x="8914221" y="2638962"/>
            <a:ext cx="2385287" cy="4556"/>
          </a:xfrm>
          <a:prstGeom prst="straightConnector1">
            <a:avLst/>
          </a:prstGeom>
          <a:ln w="63500" cmpd="tri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26FD1E-B4E6-43B8-9FFA-FC793497EE8E}"/>
              </a:ext>
            </a:extLst>
          </p:cNvPr>
          <p:cNvCxnSpPr>
            <a:cxnSpLocks/>
          </p:cNvCxnSpPr>
          <p:nvPr/>
        </p:nvCxnSpPr>
        <p:spPr>
          <a:xfrm rot="60000" flipV="1">
            <a:off x="7263219" y="2643518"/>
            <a:ext cx="579584" cy="919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494EA8-DB2E-4BE3-8561-DF11DFE31B7C}"/>
              </a:ext>
            </a:extLst>
          </p:cNvPr>
          <p:cNvCxnSpPr>
            <a:cxnSpLocks/>
          </p:cNvCxnSpPr>
          <p:nvPr/>
        </p:nvCxnSpPr>
        <p:spPr>
          <a:xfrm rot="180000">
            <a:off x="8355421" y="3035911"/>
            <a:ext cx="16158" cy="332717"/>
          </a:xfrm>
          <a:prstGeom prst="straightConnector1">
            <a:avLst/>
          </a:prstGeom>
          <a:ln w="63500" cmpd="tri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86D393-135A-464B-9A40-DD5AE2274B67}"/>
              </a:ext>
            </a:extLst>
          </p:cNvPr>
          <p:cNvCxnSpPr>
            <a:cxnSpLocks/>
          </p:cNvCxnSpPr>
          <p:nvPr/>
        </p:nvCxnSpPr>
        <p:spPr>
          <a:xfrm rot="180000">
            <a:off x="8358520" y="4153086"/>
            <a:ext cx="16158" cy="41148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A85430-5C85-4284-ABD0-FF2D8636BE70}"/>
              </a:ext>
            </a:extLst>
          </p:cNvPr>
          <p:cNvCxnSpPr>
            <a:cxnSpLocks/>
          </p:cNvCxnSpPr>
          <p:nvPr/>
        </p:nvCxnSpPr>
        <p:spPr>
          <a:xfrm>
            <a:off x="7263182" y="4938712"/>
            <a:ext cx="586544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0E246D-D6F5-402A-8E6B-3CC5F487F112}"/>
              </a:ext>
            </a:extLst>
          </p:cNvPr>
          <p:cNvCxnSpPr>
            <a:cxnSpLocks/>
          </p:cNvCxnSpPr>
          <p:nvPr/>
        </p:nvCxnSpPr>
        <p:spPr>
          <a:xfrm>
            <a:off x="8907261" y="4933989"/>
            <a:ext cx="586544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0EAA7F-9C6E-4492-8714-90870403D4DE}"/>
              </a:ext>
            </a:extLst>
          </p:cNvPr>
          <p:cNvCxnSpPr>
            <a:cxnSpLocks/>
          </p:cNvCxnSpPr>
          <p:nvPr/>
        </p:nvCxnSpPr>
        <p:spPr>
          <a:xfrm>
            <a:off x="10565223" y="4933974"/>
            <a:ext cx="734285" cy="0"/>
          </a:xfrm>
          <a:prstGeom prst="straightConnector1">
            <a:avLst/>
          </a:prstGeom>
          <a:ln w="63500" cmpd="tri">
            <a:solidFill>
              <a:schemeClr val="tx1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5AE635-DCAB-4F03-8953-89E1163DE4AA}"/>
              </a:ext>
            </a:extLst>
          </p:cNvPr>
          <p:cNvSpPr txBox="1"/>
          <p:nvPr/>
        </p:nvSpPr>
        <p:spPr>
          <a:xfrm rot="16200000">
            <a:off x="10745332" y="3303868"/>
            <a:ext cx="150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BF878B-7F6A-40D0-9C2C-2043189F3F7F}"/>
              </a:ext>
            </a:extLst>
          </p:cNvPr>
          <p:cNvSpPr txBox="1"/>
          <p:nvPr/>
        </p:nvSpPr>
        <p:spPr>
          <a:xfrm>
            <a:off x="10718743" y="1321387"/>
            <a:ext cx="1101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Front Left Wheel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70FAD0-D058-444B-B949-699EF9231F91}"/>
              </a:ext>
            </a:extLst>
          </p:cNvPr>
          <p:cNvSpPr txBox="1"/>
          <p:nvPr/>
        </p:nvSpPr>
        <p:spPr>
          <a:xfrm>
            <a:off x="10664508" y="5898972"/>
            <a:ext cx="127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Front Right Wheel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D46280-2AE8-4004-8528-AD0C6E4003E3}"/>
              </a:ext>
            </a:extLst>
          </p:cNvPr>
          <p:cNvCxnSpPr>
            <a:cxnSpLocks/>
          </p:cNvCxnSpPr>
          <p:nvPr/>
        </p:nvCxnSpPr>
        <p:spPr>
          <a:xfrm flipH="1">
            <a:off x="6330347" y="1282871"/>
            <a:ext cx="794327" cy="0"/>
          </a:xfrm>
          <a:prstGeom prst="straightConnector1">
            <a:avLst/>
          </a:prstGeom>
          <a:ln w="63500" cmpd="tri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07B83E2-A006-4CF3-8D75-A9EB87FB545E}"/>
              </a:ext>
            </a:extLst>
          </p:cNvPr>
          <p:cNvSpPr txBox="1"/>
          <p:nvPr/>
        </p:nvSpPr>
        <p:spPr>
          <a:xfrm>
            <a:off x="7077302" y="1085022"/>
            <a:ext cx="2171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Mechanical Coupling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3AE6D8-FDBD-4D3C-9F33-E707084F8BF4}"/>
              </a:ext>
            </a:extLst>
          </p:cNvPr>
          <p:cNvCxnSpPr>
            <a:cxnSpLocks/>
          </p:cNvCxnSpPr>
          <p:nvPr/>
        </p:nvCxnSpPr>
        <p:spPr>
          <a:xfrm flipH="1">
            <a:off x="6330347" y="1595619"/>
            <a:ext cx="794327" cy="0"/>
          </a:xfrm>
          <a:prstGeom prst="straightConnector1">
            <a:avLst/>
          </a:prstGeom>
          <a:ln w="31750" cmpd="sng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4C463A5-D2D7-458E-8A40-6C033177A618}"/>
              </a:ext>
            </a:extLst>
          </p:cNvPr>
          <p:cNvSpPr txBox="1"/>
          <p:nvPr/>
        </p:nvSpPr>
        <p:spPr>
          <a:xfrm>
            <a:off x="7058830" y="1424260"/>
            <a:ext cx="1985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Electrical Coupling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1F857F-40E7-45BE-925F-25E0BF009228}"/>
              </a:ext>
            </a:extLst>
          </p:cNvPr>
          <p:cNvCxnSpPr>
            <a:cxnSpLocks/>
          </p:cNvCxnSpPr>
          <p:nvPr/>
        </p:nvCxnSpPr>
        <p:spPr>
          <a:xfrm flipH="1">
            <a:off x="6319919" y="1919146"/>
            <a:ext cx="794327" cy="0"/>
          </a:xfrm>
          <a:prstGeom prst="straightConnector1">
            <a:avLst/>
          </a:prstGeom>
          <a:ln w="31750" cmpd="sng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EE80EDD-6E57-4F8E-9530-07C16F39D295}"/>
              </a:ext>
            </a:extLst>
          </p:cNvPr>
          <p:cNvSpPr txBox="1"/>
          <p:nvPr/>
        </p:nvSpPr>
        <p:spPr>
          <a:xfrm>
            <a:off x="7056474" y="1742153"/>
            <a:ext cx="1985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Hydraulic Coupling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C540B-B4AF-4292-BBD9-7CDFDBA4ED12}"/>
              </a:ext>
            </a:extLst>
          </p:cNvPr>
          <p:cNvCxnSpPr/>
          <p:nvPr/>
        </p:nvCxnSpPr>
        <p:spPr>
          <a:xfrm>
            <a:off x="9153236" y="4414982"/>
            <a:ext cx="27432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E38ACD-0745-4FDF-90B7-E5816F7890AF}"/>
              </a:ext>
            </a:extLst>
          </p:cNvPr>
          <p:cNvCxnSpPr>
            <a:cxnSpLocks/>
          </p:cNvCxnSpPr>
          <p:nvPr/>
        </p:nvCxnSpPr>
        <p:spPr>
          <a:xfrm>
            <a:off x="9162473" y="4414982"/>
            <a:ext cx="0" cy="1537854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451E912-350E-4D2C-98DC-8092207DD12B}"/>
              </a:ext>
            </a:extLst>
          </p:cNvPr>
          <p:cNvCxnSpPr/>
          <p:nvPr/>
        </p:nvCxnSpPr>
        <p:spPr>
          <a:xfrm>
            <a:off x="9162469" y="5952836"/>
            <a:ext cx="27432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60F2F54-F606-41C1-A0FF-B0068FEDB18C}"/>
              </a:ext>
            </a:extLst>
          </p:cNvPr>
          <p:cNvCxnSpPr>
            <a:cxnSpLocks/>
          </p:cNvCxnSpPr>
          <p:nvPr/>
        </p:nvCxnSpPr>
        <p:spPr>
          <a:xfrm>
            <a:off x="11896436" y="4405746"/>
            <a:ext cx="0" cy="154709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738F341-96AF-42FF-AA23-BBD073297C5C}"/>
              </a:ext>
            </a:extLst>
          </p:cNvPr>
          <p:cNvSpPr txBox="1"/>
          <p:nvPr/>
        </p:nvSpPr>
        <p:spPr>
          <a:xfrm>
            <a:off x="9807841" y="4052077"/>
            <a:ext cx="127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Driveline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49B6C6-0815-4274-AE6C-53B117E1CED4}"/>
              </a:ext>
            </a:extLst>
          </p:cNvPr>
          <p:cNvSpPr txBox="1"/>
          <p:nvPr/>
        </p:nvSpPr>
        <p:spPr>
          <a:xfrm>
            <a:off x="6191801" y="751912"/>
            <a:ext cx="5838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Schematic of Series-Parallel HEV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F5CA0B7-F043-4E13-94B0-668FB7680AA6}"/>
              </a:ext>
            </a:extLst>
          </p:cNvPr>
          <p:cNvSpPr/>
          <p:nvPr/>
        </p:nvSpPr>
        <p:spPr>
          <a:xfrm>
            <a:off x="10971583" y="1867547"/>
            <a:ext cx="655850" cy="26199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04A1B22-2BD1-4B1D-B983-D3CF7615B40C}"/>
              </a:ext>
            </a:extLst>
          </p:cNvPr>
          <p:cNvSpPr/>
          <p:nvPr/>
        </p:nvSpPr>
        <p:spPr>
          <a:xfrm>
            <a:off x="10955349" y="5632362"/>
            <a:ext cx="655850" cy="26199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0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4BFF79-2F0D-4E3C-88B6-71B9DF491F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8187" y="941681"/>
            <a:ext cx="5621175" cy="4701800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Power flow during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start-up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main advantage of series-parallel HEV is that they use only battery power for starting.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Power flow during acceleration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Path indicated by (         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Both ICE and Battery supply power.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During normal driving only ICE active.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Braking path (       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Charging while driving (       )</a:t>
            </a:r>
          </a:p>
          <a:p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3E33FF-6FAE-452A-88B8-A7A1EDB6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Power-Flow in HEV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CBF649-0611-4B48-BE5C-41AF10E68379}"/>
              </a:ext>
            </a:extLst>
          </p:cNvPr>
          <p:cNvSpPr/>
          <p:nvPr/>
        </p:nvSpPr>
        <p:spPr>
          <a:xfrm>
            <a:off x="6237981" y="2269506"/>
            <a:ext cx="1071418" cy="76640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115B29-B9B1-4983-A15F-0D40FD2B4C3D}"/>
              </a:ext>
            </a:extLst>
          </p:cNvPr>
          <p:cNvSpPr txBox="1"/>
          <p:nvPr/>
        </p:nvSpPr>
        <p:spPr>
          <a:xfrm>
            <a:off x="6385763" y="2343401"/>
            <a:ext cx="794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Fuel</a:t>
            </a:r>
          </a:p>
          <a:p>
            <a:pPr algn="ctr"/>
            <a:r>
              <a:rPr lang="en-US" sz="1600" dirty="0"/>
              <a:t>Tank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F8ADDC-665B-4B8E-B48E-61A38C6D14CB}"/>
              </a:ext>
            </a:extLst>
          </p:cNvPr>
          <p:cNvSpPr/>
          <p:nvPr/>
        </p:nvSpPr>
        <p:spPr>
          <a:xfrm>
            <a:off x="7898219" y="2260315"/>
            <a:ext cx="1071418" cy="76640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5E3FBC-4754-443A-AC4A-8D09C1FD3E83}"/>
              </a:ext>
            </a:extLst>
          </p:cNvPr>
          <p:cNvSpPr txBox="1"/>
          <p:nvPr/>
        </p:nvSpPr>
        <p:spPr>
          <a:xfrm>
            <a:off x="8015977" y="2458852"/>
            <a:ext cx="794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2ADFA8-D0BA-41BD-807F-A8EE4505B982}"/>
              </a:ext>
            </a:extLst>
          </p:cNvPr>
          <p:cNvSpPr/>
          <p:nvPr/>
        </p:nvSpPr>
        <p:spPr>
          <a:xfrm>
            <a:off x="7891286" y="3368628"/>
            <a:ext cx="1071418" cy="76640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2DAD82-31B3-40DA-92CE-B085ED387E2C}"/>
              </a:ext>
            </a:extLst>
          </p:cNvPr>
          <p:cNvSpPr txBox="1"/>
          <p:nvPr/>
        </p:nvSpPr>
        <p:spPr>
          <a:xfrm>
            <a:off x="7785074" y="3576450"/>
            <a:ext cx="127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Generator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811DEE-12AB-4C6C-B9A5-D14E414A79B6}"/>
              </a:ext>
            </a:extLst>
          </p:cNvPr>
          <p:cNvSpPr/>
          <p:nvPr/>
        </p:nvSpPr>
        <p:spPr>
          <a:xfrm>
            <a:off x="7905142" y="4573968"/>
            <a:ext cx="1071418" cy="76640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454738-9C36-476C-BA6E-65CB21C9DD27}"/>
              </a:ext>
            </a:extLst>
          </p:cNvPr>
          <p:cNvSpPr txBox="1"/>
          <p:nvPr/>
        </p:nvSpPr>
        <p:spPr>
          <a:xfrm>
            <a:off x="7798928" y="4754084"/>
            <a:ext cx="127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FDFD42D-01BD-4AE5-A43B-787FA2D3EC76}"/>
              </a:ext>
            </a:extLst>
          </p:cNvPr>
          <p:cNvSpPr/>
          <p:nvPr/>
        </p:nvSpPr>
        <p:spPr>
          <a:xfrm>
            <a:off x="6237981" y="4573968"/>
            <a:ext cx="1071418" cy="76640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F70D60-8C9D-42C3-8E79-83F8BA5670F9}"/>
              </a:ext>
            </a:extLst>
          </p:cNvPr>
          <p:cNvSpPr/>
          <p:nvPr/>
        </p:nvSpPr>
        <p:spPr>
          <a:xfrm>
            <a:off x="9549221" y="4555547"/>
            <a:ext cx="1071418" cy="76640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A63DE4-E7E1-4CC9-B8B2-C86BB31D198F}"/>
              </a:ext>
            </a:extLst>
          </p:cNvPr>
          <p:cNvSpPr txBox="1"/>
          <p:nvPr/>
        </p:nvSpPr>
        <p:spPr>
          <a:xfrm>
            <a:off x="9449930" y="4754083"/>
            <a:ext cx="127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Motor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2A9FBE-3FA3-48E2-9F74-F77F6B121915}"/>
              </a:ext>
            </a:extLst>
          </p:cNvPr>
          <p:cNvCxnSpPr>
            <a:cxnSpLocks/>
          </p:cNvCxnSpPr>
          <p:nvPr/>
        </p:nvCxnSpPr>
        <p:spPr>
          <a:xfrm>
            <a:off x="11354924" y="2029362"/>
            <a:ext cx="0" cy="37499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49C85B-89ED-41FA-9A94-EC6F3EDCC093}"/>
              </a:ext>
            </a:extLst>
          </p:cNvPr>
          <p:cNvCxnSpPr>
            <a:stCxn id="40" idx="3"/>
          </p:cNvCxnSpPr>
          <p:nvPr/>
        </p:nvCxnSpPr>
        <p:spPr>
          <a:xfrm flipV="1">
            <a:off x="8969637" y="2638962"/>
            <a:ext cx="2385287" cy="4556"/>
          </a:xfrm>
          <a:prstGeom prst="straightConnector1">
            <a:avLst/>
          </a:prstGeom>
          <a:ln w="63500" cmpd="tri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0D11E4-3A22-4FF0-BC71-9E44E5BB1346}"/>
              </a:ext>
            </a:extLst>
          </p:cNvPr>
          <p:cNvCxnSpPr>
            <a:cxnSpLocks/>
          </p:cNvCxnSpPr>
          <p:nvPr/>
        </p:nvCxnSpPr>
        <p:spPr>
          <a:xfrm rot="60000" flipV="1">
            <a:off x="7318635" y="2643518"/>
            <a:ext cx="579584" cy="9191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C5071A5-421E-4223-A843-1208C6CA4A8B}"/>
              </a:ext>
            </a:extLst>
          </p:cNvPr>
          <p:cNvCxnSpPr>
            <a:cxnSpLocks/>
          </p:cNvCxnSpPr>
          <p:nvPr/>
        </p:nvCxnSpPr>
        <p:spPr>
          <a:xfrm rot="180000">
            <a:off x="8410837" y="3035911"/>
            <a:ext cx="16158" cy="332717"/>
          </a:xfrm>
          <a:prstGeom prst="straightConnector1">
            <a:avLst/>
          </a:prstGeom>
          <a:ln w="63500" cmpd="tri">
            <a:solidFill>
              <a:schemeClr val="accent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6620CF-D63F-4D60-8DEC-36032C1721BE}"/>
              </a:ext>
            </a:extLst>
          </p:cNvPr>
          <p:cNvCxnSpPr>
            <a:cxnSpLocks/>
          </p:cNvCxnSpPr>
          <p:nvPr/>
        </p:nvCxnSpPr>
        <p:spPr>
          <a:xfrm rot="180000">
            <a:off x="8413936" y="4153086"/>
            <a:ext cx="16158" cy="41148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8147B7-9A1A-4DCB-ABCE-3B652E7881F0}"/>
              </a:ext>
            </a:extLst>
          </p:cNvPr>
          <p:cNvCxnSpPr>
            <a:cxnSpLocks/>
          </p:cNvCxnSpPr>
          <p:nvPr/>
        </p:nvCxnSpPr>
        <p:spPr>
          <a:xfrm>
            <a:off x="7318598" y="5021836"/>
            <a:ext cx="58654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B0A648D-242E-437F-8711-4F0ABA4FE78A}"/>
              </a:ext>
            </a:extLst>
          </p:cNvPr>
          <p:cNvCxnSpPr>
            <a:cxnSpLocks/>
          </p:cNvCxnSpPr>
          <p:nvPr/>
        </p:nvCxnSpPr>
        <p:spPr>
          <a:xfrm>
            <a:off x="8981149" y="5007877"/>
            <a:ext cx="58654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40D23C-1C92-436A-9648-E7FD859A2261}"/>
              </a:ext>
            </a:extLst>
          </p:cNvPr>
          <p:cNvCxnSpPr>
            <a:cxnSpLocks/>
          </p:cNvCxnSpPr>
          <p:nvPr/>
        </p:nvCxnSpPr>
        <p:spPr>
          <a:xfrm>
            <a:off x="10620639" y="5017098"/>
            <a:ext cx="734285" cy="0"/>
          </a:xfrm>
          <a:prstGeom prst="straightConnector1">
            <a:avLst/>
          </a:prstGeom>
          <a:ln w="63500" cmpd="tri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55AF4EC-FAF4-4416-9742-D12EEBD11299}"/>
              </a:ext>
            </a:extLst>
          </p:cNvPr>
          <p:cNvSpPr txBox="1"/>
          <p:nvPr/>
        </p:nvSpPr>
        <p:spPr>
          <a:xfrm rot="16200000">
            <a:off x="10800748" y="3303868"/>
            <a:ext cx="150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A0E55E-3AF9-45CD-912D-2B26973EF3AB}"/>
              </a:ext>
            </a:extLst>
          </p:cNvPr>
          <p:cNvSpPr txBox="1"/>
          <p:nvPr/>
        </p:nvSpPr>
        <p:spPr>
          <a:xfrm>
            <a:off x="10774159" y="1382350"/>
            <a:ext cx="1101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Front Left Wheel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3942E65-65E4-4ADE-83B3-6B3A7C21C70A}"/>
              </a:ext>
            </a:extLst>
          </p:cNvPr>
          <p:cNvCxnSpPr>
            <a:cxnSpLocks/>
          </p:cNvCxnSpPr>
          <p:nvPr/>
        </p:nvCxnSpPr>
        <p:spPr>
          <a:xfrm flipH="1">
            <a:off x="6385763" y="1282871"/>
            <a:ext cx="794327" cy="0"/>
          </a:xfrm>
          <a:prstGeom prst="straightConnector1">
            <a:avLst/>
          </a:prstGeom>
          <a:ln w="63500" cmpd="tri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64DBE38-DFAD-4414-8F4E-56600052C604}"/>
              </a:ext>
            </a:extLst>
          </p:cNvPr>
          <p:cNvSpPr txBox="1"/>
          <p:nvPr/>
        </p:nvSpPr>
        <p:spPr>
          <a:xfrm>
            <a:off x="7132718" y="1085022"/>
            <a:ext cx="2171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Mechanical Coupling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15A5332-F72B-4433-ABF2-0B70800F3987}"/>
              </a:ext>
            </a:extLst>
          </p:cNvPr>
          <p:cNvCxnSpPr>
            <a:cxnSpLocks/>
          </p:cNvCxnSpPr>
          <p:nvPr/>
        </p:nvCxnSpPr>
        <p:spPr>
          <a:xfrm flipH="1">
            <a:off x="6385763" y="1595619"/>
            <a:ext cx="794327" cy="0"/>
          </a:xfrm>
          <a:prstGeom prst="straightConnector1">
            <a:avLst/>
          </a:prstGeom>
          <a:ln w="31750" cmpd="sng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2460500-2F14-4AD2-908C-85FEF980EC69}"/>
              </a:ext>
            </a:extLst>
          </p:cNvPr>
          <p:cNvSpPr txBox="1"/>
          <p:nvPr/>
        </p:nvSpPr>
        <p:spPr>
          <a:xfrm>
            <a:off x="7114246" y="1424260"/>
            <a:ext cx="1985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Electrical Coupling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2E4C88-9C6A-41AD-9522-C9A41864A57F}"/>
              </a:ext>
            </a:extLst>
          </p:cNvPr>
          <p:cNvCxnSpPr>
            <a:cxnSpLocks/>
          </p:cNvCxnSpPr>
          <p:nvPr/>
        </p:nvCxnSpPr>
        <p:spPr>
          <a:xfrm flipH="1">
            <a:off x="6375335" y="1919146"/>
            <a:ext cx="794327" cy="0"/>
          </a:xfrm>
          <a:prstGeom prst="straightConnector1">
            <a:avLst/>
          </a:prstGeom>
          <a:ln w="31750" cmpd="sng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F73E46D-F0D5-4DEF-A5C7-942CDEAC2FAF}"/>
              </a:ext>
            </a:extLst>
          </p:cNvPr>
          <p:cNvSpPr txBox="1"/>
          <p:nvPr/>
        </p:nvSpPr>
        <p:spPr>
          <a:xfrm>
            <a:off x="7111890" y="1742153"/>
            <a:ext cx="1985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Hydraulic Coupling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4F236BD-1748-4C71-A6B9-9793B2BE9FC5}"/>
              </a:ext>
            </a:extLst>
          </p:cNvPr>
          <p:cNvSpPr txBox="1"/>
          <p:nvPr/>
        </p:nvSpPr>
        <p:spPr>
          <a:xfrm>
            <a:off x="6090208" y="4754087"/>
            <a:ext cx="127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Battery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67B3E24-56CC-4164-BCCD-7002389CEF0C}"/>
              </a:ext>
            </a:extLst>
          </p:cNvPr>
          <p:cNvCxnSpPr>
            <a:cxnSpLocks/>
          </p:cNvCxnSpPr>
          <p:nvPr/>
        </p:nvCxnSpPr>
        <p:spPr>
          <a:xfrm>
            <a:off x="7315155" y="5203469"/>
            <a:ext cx="586544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76413EA-5F69-44B3-8F27-0C7981874954}"/>
              </a:ext>
            </a:extLst>
          </p:cNvPr>
          <p:cNvCxnSpPr>
            <a:cxnSpLocks/>
          </p:cNvCxnSpPr>
          <p:nvPr/>
        </p:nvCxnSpPr>
        <p:spPr>
          <a:xfrm>
            <a:off x="8981149" y="5194233"/>
            <a:ext cx="586544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6B42E0B-41A4-41DC-89AD-FD4076CED465}"/>
              </a:ext>
            </a:extLst>
          </p:cNvPr>
          <p:cNvCxnSpPr>
            <a:cxnSpLocks/>
          </p:cNvCxnSpPr>
          <p:nvPr/>
        </p:nvCxnSpPr>
        <p:spPr>
          <a:xfrm>
            <a:off x="10619462" y="5231177"/>
            <a:ext cx="734285" cy="0"/>
          </a:xfrm>
          <a:prstGeom prst="straightConnector1">
            <a:avLst/>
          </a:prstGeom>
          <a:ln w="63500" cmpd="tri">
            <a:solidFill>
              <a:schemeClr val="accent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DAA87A4-6A3B-4C65-BB00-5A5A57F81CAF}"/>
              </a:ext>
            </a:extLst>
          </p:cNvPr>
          <p:cNvCxnSpPr>
            <a:cxnSpLocks/>
          </p:cNvCxnSpPr>
          <p:nvPr/>
        </p:nvCxnSpPr>
        <p:spPr>
          <a:xfrm>
            <a:off x="4463635" y="1160092"/>
            <a:ext cx="58654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5EBBFCD-BA08-434E-BB28-A9A20FCB54C5}"/>
              </a:ext>
            </a:extLst>
          </p:cNvPr>
          <p:cNvCxnSpPr>
            <a:cxnSpLocks/>
          </p:cNvCxnSpPr>
          <p:nvPr/>
        </p:nvCxnSpPr>
        <p:spPr>
          <a:xfrm>
            <a:off x="3200575" y="2877542"/>
            <a:ext cx="586544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886F413-C06E-4DC1-B799-8D14152869ED}"/>
              </a:ext>
            </a:extLst>
          </p:cNvPr>
          <p:cNvCxnSpPr>
            <a:cxnSpLocks/>
          </p:cNvCxnSpPr>
          <p:nvPr/>
        </p:nvCxnSpPr>
        <p:spPr>
          <a:xfrm flipH="1">
            <a:off x="10614945" y="4850888"/>
            <a:ext cx="726188" cy="0"/>
          </a:xfrm>
          <a:prstGeom prst="straightConnector1">
            <a:avLst/>
          </a:prstGeom>
          <a:ln w="63500" cmpd="tri">
            <a:solidFill>
              <a:srgbClr val="00B05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09A8111-9D11-443E-BA58-6D7DBD639644}"/>
              </a:ext>
            </a:extLst>
          </p:cNvPr>
          <p:cNvCxnSpPr>
            <a:cxnSpLocks/>
          </p:cNvCxnSpPr>
          <p:nvPr/>
        </p:nvCxnSpPr>
        <p:spPr>
          <a:xfrm flipH="1">
            <a:off x="8967325" y="4860124"/>
            <a:ext cx="57266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FFC45B-2BF8-41BB-B92C-363D205CEF8A}"/>
              </a:ext>
            </a:extLst>
          </p:cNvPr>
          <p:cNvCxnSpPr>
            <a:cxnSpLocks/>
          </p:cNvCxnSpPr>
          <p:nvPr/>
        </p:nvCxnSpPr>
        <p:spPr>
          <a:xfrm flipH="1">
            <a:off x="7318626" y="4878597"/>
            <a:ext cx="57266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99C0430-445E-4DBA-8DB3-B16403FC81EC}"/>
              </a:ext>
            </a:extLst>
          </p:cNvPr>
          <p:cNvCxnSpPr>
            <a:cxnSpLocks/>
          </p:cNvCxnSpPr>
          <p:nvPr/>
        </p:nvCxnSpPr>
        <p:spPr>
          <a:xfrm flipH="1">
            <a:off x="2504943" y="4088896"/>
            <a:ext cx="57266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E54F2A4-8E09-40A3-94FB-0F3A1352A9B2}"/>
              </a:ext>
            </a:extLst>
          </p:cNvPr>
          <p:cNvCxnSpPr>
            <a:cxnSpLocks/>
          </p:cNvCxnSpPr>
          <p:nvPr/>
        </p:nvCxnSpPr>
        <p:spPr>
          <a:xfrm flipH="1">
            <a:off x="7309399" y="4661542"/>
            <a:ext cx="572660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C4585E4-E926-442B-AE85-7EAF3B9E9598}"/>
              </a:ext>
            </a:extLst>
          </p:cNvPr>
          <p:cNvCxnSpPr>
            <a:cxnSpLocks/>
          </p:cNvCxnSpPr>
          <p:nvPr/>
        </p:nvCxnSpPr>
        <p:spPr>
          <a:xfrm rot="60000" flipV="1">
            <a:off x="7333633" y="2804819"/>
            <a:ext cx="579584" cy="9191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6338D99-EE06-453B-A90C-A3A0E198CA61}"/>
              </a:ext>
            </a:extLst>
          </p:cNvPr>
          <p:cNvCxnSpPr/>
          <p:nvPr/>
        </p:nvCxnSpPr>
        <p:spPr>
          <a:xfrm flipV="1">
            <a:off x="8976560" y="2856323"/>
            <a:ext cx="2385287" cy="4556"/>
          </a:xfrm>
          <a:prstGeom prst="straightConnector1">
            <a:avLst/>
          </a:prstGeom>
          <a:ln w="63500" cmpd="tri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B608396-CF83-4F54-863B-223371D8FD78}"/>
              </a:ext>
            </a:extLst>
          </p:cNvPr>
          <p:cNvCxnSpPr>
            <a:cxnSpLocks/>
          </p:cNvCxnSpPr>
          <p:nvPr/>
        </p:nvCxnSpPr>
        <p:spPr>
          <a:xfrm flipH="1">
            <a:off x="3818668" y="4556074"/>
            <a:ext cx="572660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B2AACC7B-5D0C-4093-80CA-8E85FE73657C}"/>
              </a:ext>
            </a:extLst>
          </p:cNvPr>
          <p:cNvSpPr/>
          <p:nvPr/>
        </p:nvSpPr>
        <p:spPr>
          <a:xfrm>
            <a:off x="11025213" y="1930598"/>
            <a:ext cx="655850" cy="26199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0D4A0AA-FD7F-4CB3-B3E0-F32DF9E28D9C}"/>
              </a:ext>
            </a:extLst>
          </p:cNvPr>
          <p:cNvSpPr/>
          <p:nvPr/>
        </p:nvSpPr>
        <p:spPr>
          <a:xfrm>
            <a:off x="11029942" y="5638208"/>
            <a:ext cx="655850" cy="26199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2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103A7E-A73B-4085-858C-F6706279BB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8188" y="858550"/>
            <a:ext cx="5677739" cy="6509474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Modelled as a first order filter with a time constant.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Electric Machine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3-Phase AC Permanent Magnet Synchronous machine.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Direct and Quadrature axis currents.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Direct and Quadrature axis voltages.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Battery Model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Current reference first order filter model.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NiMH or Li+ based on vehicle price.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Driveline Dynamics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Dynamic equation in terms of wheel angular velocity.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8E54F7-3A79-46F2-A19C-F338E456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Component Modelling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6E50A-2F0A-4229-AA2B-E8FE4A48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605" y="801851"/>
            <a:ext cx="3563544" cy="1484149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55D08FA-FCC4-411A-87E8-C9A08BA7E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17" y="2419362"/>
            <a:ext cx="3682719" cy="227271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B04625-8F6A-49C2-AD61-E4A4B30FB01D}"/>
              </a:ext>
            </a:extLst>
          </p:cNvPr>
          <p:cNvCxnSpPr/>
          <p:nvPr/>
        </p:nvCxnSpPr>
        <p:spPr>
          <a:xfrm>
            <a:off x="6311590" y="2316981"/>
            <a:ext cx="558222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7CF1AC4C-6E05-498E-B158-4B681E2FC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406" y="5025074"/>
            <a:ext cx="4041941" cy="86689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0A6560-6712-47B3-8EBC-CC822B331F2A}"/>
              </a:ext>
            </a:extLst>
          </p:cNvPr>
          <p:cNvCxnSpPr/>
          <p:nvPr/>
        </p:nvCxnSpPr>
        <p:spPr>
          <a:xfrm>
            <a:off x="6311590" y="4822288"/>
            <a:ext cx="558222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1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FAA04C-C875-487C-A3F0-2306456612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44" y="984739"/>
            <a:ext cx="11513786" cy="530352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5694E0C-578F-46F2-A37E-0E1B4531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387285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D3A8B302-EA59-4A6E-9B82-062DC4E373A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0" y="824301"/>
            <a:ext cx="10951277" cy="54927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E4B48D8-5F22-4E5C-ACD0-21576049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Simulation Result</a:t>
            </a:r>
          </a:p>
        </p:txBody>
      </p:sp>
    </p:spTree>
    <p:extLst>
      <p:ext uri="{BB962C8B-B14F-4D97-AF65-F5344CB8AC3E}">
        <p14:creationId xmlns:p14="http://schemas.microsoft.com/office/powerpoint/2010/main" val="11184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7BF52D-0929-4363-BEDC-176C8B8A2E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8188" y="950916"/>
            <a:ext cx="11514872" cy="1678408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Integrate Battery model into the model.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First, design simple power allocator to validate the model.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Design and Implement ADMM model for HEV model considering the degradation of the battery.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5C0D2B-DE0F-4D66-977F-4477B894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Up Next</a:t>
            </a:r>
          </a:p>
        </p:txBody>
      </p:sp>
    </p:spTree>
    <p:extLst>
      <p:ext uri="{BB962C8B-B14F-4D97-AF65-F5344CB8AC3E}">
        <p14:creationId xmlns:p14="http://schemas.microsoft.com/office/powerpoint/2010/main" val="166659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288</Words>
  <Application>Microsoft Office PowerPoint</Application>
  <PresentationFormat>Widescreen</PresentationFormat>
  <Paragraphs>82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Hybrid Electric Vehicle (HEVs)</vt:lpstr>
      <vt:lpstr>Series-Parallel HEV Drive-train (SPHEV)</vt:lpstr>
      <vt:lpstr>Power-Flow in HEV</vt:lpstr>
      <vt:lpstr>Component Modelling</vt:lpstr>
      <vt:lpstr>Current Status</vt:lpstr>
      <vt:lpstr>Simulation Result</vt:lpstr>
      <vt:lpstr>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Vedula</dc:creator>
  <cp:lastModifiedBy>Satish Vedula</cp:lastModifiedBy>
  <cp:revision>6</cp:revision>
  <dcterms:created xsi:type="dcterms:W3CDTF">2020-09-08T02:27:18Z</dcterms:created>
  <dcterms:modified xsi:type="dcterms:W3CDTF">2020-09-09T12:56:15Z</dcterms:modified>
</cp:coreProperties>
</file>