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89" r:id="rId5"/>
    <p:sldId id="263" r:id="rId6"/>
    <p:sldId id="259" r:id="rId7"/>
    <p:sldId id="266" r:id="rId8"/>
    <p:sldId id="292" r:id="rId9"/>
    <p:sldId id="290" r:id="rId10"/>
    <p:sldId id="291" r:id="rId11"/>
    <p:sldId id="293" r:id="rId12"/>
    <p:sldId id="330" r:id="rId13"/>
    <p:sldId id="331" r:id="rId14"/>
    <p:sldId id="332" r:id="rId15"/>
    <p:sldId id="333" r:id="rId16"/>
    <p:sldId id="334" r:id="rId17"/>
    <p:sldId id="335" r:id="rId18"/>
    <p:sldId id="336" r:id="rId19"/>
    <p:sldId id="338" r:id="rId20"/>
    <p:sldId id="339" r:id="rId21"/>
    <p:sldId id="340" r:id="rId22"/>
    <p:sldId id="341" r:id="rId23"/>
    <p:sldId id="337" r:id="rId24"/>
    <p:sldId id="311" r:id="rId25"/>
    <p:sldId id="328" r:id="rId26"/>
    <p:sldId id="313" r:id="rId27"/>
    <p:sldId id="314" r:id="rId28"/>
    <p:sldId id="315" r:id="rId29"/>
    <p:sldId id="312" r:id="rId30"/>
    <p:sldId id="323" r:id="rId31"/>
    <p:sldId id="316" r:id="rId32"/>
    <p:sldId id="317" r:id="rId33"/>
    <p:sldId id="318" r:id="rId34"/>
    <p:sldId id="319" r:id="rId35"/>
    <p:sldId id="324" r:id="rId36"/>
    <p:sldId id="325" r:id="rId37"/>
    <p:sldId id="326" r:id="rId38"/>
    <p:sldId id="327" r:id="rId39"/>
    <p:sldId id="320" r:id="rId40"/>
    <p:sldId id="321" r:id="rId41"/>
    <p:sldId id="302" r:id="rId42"/>
    <p:sldId id="303" r:id="rId43"/>
    <p:sldId id="304" r:id="rId44"/>
    <p:sldId id="305" r:id="rId45"/>
    <p:sldId id="306" r:id="rId46"/>
    <p:sldId id="310" r:id="rId47"/>
    <p:sldId id="307" r:id="rId48"/>
    <p:sldId id="308" r:id="rId49"/>
    <p:sldId id="329" r:id="rId50"/>
    <p:sldId id="300" r:id="rId51"/>
    <p:sldId id="309" r:id="rId52"/>
    <p:sldId id="342"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18" autoAdjust="0"/>
    <p:restoredTop sz="94660"/>
  </p:normalViewPr>
  <p:slideViewPr>
    <p:cSldViewPr snapToGrid="0">
      <p:cViewPr varScale="1">
        <p:scale>
          <a:sx n="85" d="100"/>
          <a:sy n="85" d="100"/>
        </p:scale>
        <p:origin x="60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08-Jun-21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08-Jun-21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08-Jun-21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08-Jun-21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08-Jun-21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08-Jun-21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08-Jun-21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08-Jun-21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08-Jun-21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08-Jun-21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08-Jun-21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08-Jun-21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08-Jun-21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08-Jun-21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08-Jun-21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08-Jun-21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08-Jun-21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08-Jun-21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b="1" dirty="0"/>
              <a:t>Final review</a:t>
            </a:r>
            <a:br>
              <a:rPr lang="en-US" sz="3000" b="1" dirty="0"/>
            </a:br>
            <a:r>
              <a:rPr lang="en-US" sz="3000" b="1" dirty="0"/>
              <a:t/>
            </a:r>
            <a:br>
              <a:rPr lang="en-US" sz="3000" b="1" dirty="0"/>
            </a:br>
            <a:r>
              <a:rPr lang="en-US" sz="3000" b="1" dirty="0"/>
              <a:t>DIABETES PREDICTION USING DATA MINING TECHNIQUES</a:t>
            </a:r>
          </a:p>
        </p:txBody>
      </p:sp>
      <p:sp>
        <p:nvSpPr>
          <p:cNvPr id="3" name="Subtitle 2"/>
          <p:cNvSpPr>
            <a:spLocks noGrp="1"/>
          </p:cNvSpPr>
          <p:nvPr>
            <p:ph type="subTitle" idx="1"/>
          </p:nvPr>
        </p:nvSpPr>
        <p:spPr/>
        <p:txBody>
          <a:bodyPr/>
          <a:lstStyle/>
          <a:p>
            <a:pPr algn="r"/>
            <a:r>
              <a:rPr lang="en-US" dirty="0"/>
              <a:t>		satish</a:t>
            </a:r>
          </a:p>
          <a:p>
            <a:pPr algn="r"/>
            <a:r>
              <a:rPr lang="en-US" dirty="0"/>
              <a:t>20mca1046</a:t>
            </a:r>
          </a:p>
        </p:txBody>
      </p:sp>
    </p:spTree>
    <p:extLst>
      <p:ext uri="{BB962C8B-B14F-4D97-AF65-F5344CB8AC3E}">
        <p14:creationId xmlns:p14="http://schemas.microsoft.com/office/powerpoint/2010/main" val="4034831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9863" y="1567768"/>
            <a:ext cx="4641668" cy="3139321"/>
          </a:xfrm>
          <a:prstGeom prst="rect">
            <a:avLst/>
          </a:prstGeom>
        </p:spPr>
        <p:txBody>
          <a:bodyPr wrap="square">
            <a:spAutoFit/>
          </a:bodyPr>
          <a:lstStyle/>
          <a:p>
            <a:pPr marL="285750" indent="-285750" algn="just">
              <a:buFont typeface="Arial" panose="020B0604020202020204" pitchFamily="34" charset="0"/>
              <a:buChar char="•"/>
            </a:pPr>
            <a:r>
              <a:rPr lang="en-US" dirty="0"/>
              <a:t>A correlation matrix is simply a table which displays the correlation coefficients for different variables.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matrix depicts the correlation between all the possible pairs of values in a table.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 is a powerful tool to summarize a large dataset and to identify and visualize patterns in the given data.</a:t>
            </a:r>
          </a:p>
        </p:txBody>
      </p:sp>
      <p:pic>
        <p:nvPicPr>
          <p:cNvPr id="3" name="Picture 2"/>
          <p:cNvPicPr>
            <a:picLocks noChangeAspect="1"/>
          </p:cNvPicPr>
          <p:nvPr/>
        </p:nvPicPr>
        <p:blipFill>
          <a:blip r:embed="rId2"/>
          <a:stretch>
            <a:fillRect/>
          </a:stretch>
        </p:blipFill>
        <p:spPr>
          <a:xfrm>
            <a:off x="6165668" y="842555"/>
            <a:ext cx="4807132" cy="4339046"/>
          </a:xfrm>
          <a:prstGeom prst="rect">
            <a:avLst/>
          </a:prstGeom>
        </p:spPr>
      </p:pic>
      <p:sp>
        <p:nvSpPr>
          <p:cNvPr id="4" name="Rectangle 3"/>
          <p:cNvSpPr/>
          <p:nvPr/>
        </p:nvSpPr>
        <p:spPr>
          <a:xfrm>
            <a:off x="6395906" y="5482436"/>
            <a:ext cx="3993401" cy="369332"/>
          </a:xfrm>
          <a:prstGeom prst="rect">
            <a:avLst/>
          </a:prstGeom>
        </p:spPr>
        <p:txBody>
          <a:bodyPr wrap="none">
            <a:spAutoFit/>
          </a:bodyPr>
          <a:lstStyle/>
          <a:p>
            <a:r>
              <a:rPr lang="en-US" dirty="0"/>
              <a:t>correlation matrix of PIMA dataset</a:t>
            </a:r>
          </a:p>
        </p:txBody>
      </p:sp>
      <p:sp>
        <p:nvSpPr>
          <p:cNvPr id="5" name="Rectangle 4"/>
          <p:cNvSpPr/>
          <p:nvPr/>
        </p:nvSpPr>
        <p:spPr>
          <a:xfrm>
            <a:off x="1358537" y="657889"/>
            <a:ext cx="3724096" cy="584775"/>
          </a:xfrm>
          <a:prstGeom prst="rect">
            <a:avLst/>
          </a:prstGeom>
        </p:spPr>
        <p:txBody>
          <a:bodyPr wrap="none">
            <a:spAutoFit/>
          </a:bodyPr>
          <a:lstStyle/>
          <a:p>
            <a:r>
              <a:rPr lang="en-US" sz="3200" dirty="0">
                <a:solidFill>
                  <a:srgbClr val="FF0000"/>
                </a:solidFill>
              </a:rPr>
              <a:t>Correlation matrix</a:t>
            </a:r>
          </a:p>
        </p:txBody>
      </p:sp>
    </p:spTree>
    <p:extLst>
      <p:ext uri="{BB962C8B-B14F-4D97-AF65-F5344CB8AC3E}">
        <p14:creationId xmlns:p14="http://schemas.microsoft.com/office/powerpoint/2010/main" val="833687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2810" y="1462427"/>
            <a:ext cx="4920344" cy="2585323"/>
          </a:xfrm>
          <a:prstGeom prst="rect">
            <a:avLst/>
          </a:prstGeom>
        </p:spPr>
        <p:txBody>
          <a:bodyPr wrap="square">
            <a:spAutoFit/>
          </a:bodyPr>
          <a:lstStyle/>
          <a:p>
            <a:endParaRPr lang="en-US" b="1" dirty="0"/>
          </a:p>
          <a:p>
            <a:pPr marL="285750" indent="-285750" algn="just">
              <a:buFont typeface="Arial" panose="020B0604020202020204" pitchFamily="34" charset="0"/>
              <a:buChar char="•"/>
            </a:pPr>
            <a:r>
              <a:rPr lang="en-US" dirty="0"/>
              <a:t>In this section, we aim to create new variables based on some independent variables in the data set.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We aim to increase the prediction success of the model with the created variables</a:t>
            </a:r>
          </a:p>
        </p:txBody>
      </p:sp>
      <p:sp>
        <p:nvSpPr>
          <p:cNvPr id="4" name="Rectangle 3"/>
          <p:cNvSpPr/>
          <p:nvPr/>
        </p:nvSpPr>
        <p:spPr>
          <a:xfrm>
            <a:off x="6535658" y="4929698"/>
            <a:ext cx="3872366" cy="369332"/>
          </a:xfrm>
          <a:prstGeom prst="rect">
            <a:avLst/>
          </a:prstGeom>
        </p:spPr>
        <p:txBody>
          <a:bodyPr wrap="square">
            <a:spAutoFit/>
          </a:bodyPr>
          <a:lstStyle/>
          <a:p>
            <a:r>
              <a:rPr lang="en-US" dirty="0"/>
              <a:t>creating of new columns</a:t>
            </a:r>
          </a:p>
        </p:txBody>
      </p:sp>
      <p:sp>
        <p:nvSpPr>
          <p:cNvPr id="5" name="Rectangle 4"/>
          <p:cNvSpPr/>
          <p:nvPr/>
        </p:nvSpPr>
        <p:spPr>
          <a:xfrm>
            <a:off x="1170202" y="788517"/>
            <a:ext cx="4608954" cy="584775"/>
          </a:xfrm>
          <a:prstGeom prst="rect">
            <a:avLst/>
          </a:prstGeom>
        </p:spPr>
        <p:txBody>
          <a:bodyPr wrap="none">
            <a:spAutoFit/>
          </a:bodyPr>
          <a:lstStyle/>
          <a:p>
            <a:r>
              <a:rPr lang="en-US" sz="3200" dirty="0">
                <a:solidFill>
                  <a:srgbClr val="FF0000"/>
                </a:solidFill>
              </a:rPr>
              <a:t>FEATURE ENGINEERING</a:t>
            </a:r>
          </a:p>
        </p:txBody>
      </p:sp>
      <p:pic>
        <p:nvPicPr>
          <p:cNvPr id="6" name="Picture 5"/>
          <p:cNvPicPr>
            <a:picLocks noChangeAspect="1"/>
          </p:cNvPicPr>
          <p:nvPr/>
        </p:nvPicPr>
        <p:blipFill>
          <a:blip r:embed="rId2"/>
          <a:stretch>
            <a:fillRect/>
          </a:stretch>
        </p:blipFill>
        <p:spPr>
          <a:xfrm>
            <a:off x="5940324" y="1462427"/>
            <a:ext cx="5934357" cy="3169783"/>
          </a:xfrm>
          <a:prstGeom prst="rect">
            <a:avLst/>
          </a:prstGeom>
        </p:spPr>
      </p:pic>
    </p:spTree>
    <p:extLst>
      <p:ext uri="{BB962C8B-B14F-4D97-AF65-F5344CB8AC3E}">
        <p14:creationId xmlns:p14="http://schemas.microsoft.com/office/powerpoint/2010/main" val="1526513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0084" y="1432951"/>
            <a:ext cx="6310145" cy="3139321"/>
          </a:xfrm>
          <a:prstGeom prst="rect">
            <a:avLst/>
          </a:prstGeom>
        </p:spPr>
        <p:txBody>
          <a:bodyPr wrap="square">
            <a:spAutoFit/>
          </a:bodyPr>
          <a:lstStyle/>
          <a:p>
            <a:r>
              <a:rPr lang="en-US" dirty="0"/>
              <a:t>The data set </a:t>
            </a:r>
            <a:r>
              <a:rPr lang="en-US" dirty="0" smtClean="0"/>
              <a:t>consist </a:t>
            </a:r>
            <a:r>
              <a:rPr lang="en-US" dirty="0"/>
              <a:t>of new created </a:t>
            </a:r>
            <a:r>
              <a:rPr lang="en-US" dirty="0" smtClean="0"/>
              <a:t>column in</a:t>
            </a:r>
          </a:p>
          <a:p>
            <a:endParaRPr lang="en-US" dirty="0"/>
          </a:p>
          <a:p>
            <a:pPr marL="285750" indent="-285750">
              <a:buFont typeface="Arial" panose="020B0604020202020204" pitchFamily="34" charset="0"/>
              <a:buChar char="•"/>
            </a:pPr>
            <a:r>
              <a:rPr lang="en-US" dirty="0" smtClean="0"/>
              <a:t>New BMI</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New </a:t>
            </a:r>
            <a:r>
              <a:rPr lang="en-US" dirty="0" err="1" smtClean="0"/>
              <a:t>g_p</a:t>
            </a:r>
            <a:r>
              <a:rPr lang="en-US" dirty="0" smtClean="0"/>
              <a:t>(combination of glucose and pregnancies)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New </a:t>
            </a:r>
            <a:r>
              <a:rPr lang="en-US" dirty="0" err="1" smtClean="0"/>
              <a:t>I_g</a:t>
            </a:r>
            <a:r>
              <a:rPr lang="en-US" dirty="0" smtClean="0"/>
              <a:t>(combination </a:t>
            </a:r>
            <a:r>
              <a:rPr lang="en-US" dirty="0"/>
              <a:t>of </a:t>
            </a:r>
            <a:r>
              <a:rPr lang="en-US" dirty="0" smtClean="0"/>
              <a:t>Insulin </a:t>
            </a:r>
            <a:r>
              <a:rPr lang="en-US" dirty="0"/>
              <a:t>and </a:t>
            </a:r>
            <a:r>
              <a:rPr lang="en-US" dirty="0" smtClean="0"/>
              <a:t>glucose)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New insulin score</a:t>
            </a:r>
          </a:p>
          <a:p>
            <a:endParaRPr lang="en-US" dirty="0"/>
          </a:p>
          <a:p>
            <a:r>
              <a:rPr lang="en-US" dirty="0" smtClean="0"/>
              <a:t> </a:t>
            </a:r>
            <a:endParaRPr lang="en-US" dirty="0"/>
          </a:p>
        </p:txBody>
      </p:sp>
      <p:pic>
        <p:nvPicPr>
          <p:cNvPr id="3" name="Picture 2"/>
          <p:cNvPicPr>
            <a:picLocks noChangeAspect="1"/>
          </p:cNvPicPr>
          <p:nvPr/>
        </p:nvPicPr>
        <p:blipFill>
          <a:blip r:embed="rId2"/>
          <a:stretch>
            <a:fillRect/>
          </a:stretch>
        </p:blipFill>
        <p:spPr>
          <a:xfrm>
            <a:off x="1445622" y="4193237"/>
            <a:ext cx="10449333" cy="2251514"/>
          </a:xfrm>
          <a:prstGeom prst="rect">
            <a:avLst/>
          </a:prstGeom>
        </p:spPr>
      </p:pic>
    </p:spTree>
    <p:extLst>
      <p:ext uri="{BB962C8B-B14F-4D97-AF65-F5344CB8AC3E}">
        <p14:creationId xmlns:p14="http://schemas.microsoft.com/office/powerpoint/2010/main" val="121040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1298" y="1502620"/>
            <a:ext cx="3520987" cy="523220"/>
          </a:xfrm>
          <a:prstGeom prst="rect">
            <a:avLst/>
          </a:prstGeom>
        </p:spPr>
        <p:txBody>
          <a:bodyPr wrap="square">
            <a:spAutoFit/>
          </a:bodyPr>
          <a:lstStyle/>
          <a:p>
            <a:r>
              <a:rPr lang="en-US" sz="2800" dirty="0" smtClean="0"/>
              <a:t>Hot Encoding</a:t>
            </a:r>
            <a:endParaRPr lang="en-US" sz="2800" dirty="0"/>
          </a:p>
        </p:txBody>
      </p:sp>
      <p:sp>
        <p:nvSpPr>
          <p:cNvPr id="3" name="Rectangle 2"/>
          <p:cNvSpPr/>
          <p:nvPr/>
        </p:nvSpPr>
        <p:spPr>
          <a:xfrm>
            <a:off x="870857" y="2690336"/>
            <a:ext cx="10380617" cy="1200329"/>
          </a:xfrm>
          <a:prstGeom prst="rect">
            <a:avLst/>
          </a:prstGeom>
        </p:spPr>
        <p:txBody>
          <a:bodyPr wrap="square">
            <a:spAutoFit/>
          </a:bodyPr>
          <a:lstStyle/>
          <a:p>
            <a:r>
              <a:rPr lang="en-US" dirty="0"/>
              <a:t>It refers to splitting the column which contains numerical </a:t>
            </a:r>
            <a:r>
              <a:rPr lang="en-US" i="1" dirty="0"/>
              <a:t>categorical data</a:t>
            </a:r>
            <a:r>
              <a:rPr lang="en-US" dirty="0"/>
              <a:t> to many columns depending on the number of categories present in that column. </a:t>
            </a:r>
            <a:endParaRPr lang="en-US" dirty="0" smtClean="0"/>
          </a:p>
          <a:p>
            <a:endParaRPr lang="en-US" dirty="0"/>
          </a:p>
          <a:p>
            <a:r>
              <a:rPr lang="en-US" dirty="0" smtClean="0"/>
              <a:t>Each </a:t>
            </a:r>
            <a:r>
              <a:rPr lang="en-US" dirty="0"/>
              <a:t>column contains “0” or “1” corresponding to which column it has been placed.</a:t>
            </a:r>
          </a:p>
        </p:txBody>
      </p:sp>
    </p:spTree>
    <p:extLst>
      <p:ext uri="{BB962C8B-B14F-4D97-AF65-F5344CB8AC3E}">
        <p14:creationId xmlns:p14="http://schemas.microsoft.com/office/powerpoint/2010/main" val="87277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6494" y="1574210"/>
            <a:ext cx="3923483" cy="3552825"/>
          </a:xfrm>
          <a:prstGeom prst="rect">
            <a:avLst/>
          </a:prstGeom>
        </p:spPr>
      </p:pic>
      <p:pic>
        <p:nvPicPr>
          <p:cNvPr id="3" name="Picture 2"/>
          <p:cNvPicPr>
            <a:picLocks noChangeAspect="1"/>
          </p:cNvPicPr>
          <p:nvPr/>
        </p:nvPicPr>
        <p:blipFill>
          <a:blip r:embed="rId3"/>
          <a:stretch>
            <a:fillRect/>
          </a:stretch>
        </p:blipFill>
        <p:spPr>
          <a:xfrm>
            <a:off x="6805340" y="1574210"/>
            <a:ext cx="3667125" cy="3514725"/>
          </a:xfrm>
          <a:prstGeom prst="rect">
            <a:avLst/>
          </a:prstGeom>
        </p:spPr>
      </p:pic>
      <p:sp>
        <p:nvSpPr>
          <p:cNvPr id="4" name="Rectangle 3"/>
          <p:cNvSpPr/>
          <p:nvPr/>
        </p:nvSpPr>
        <p:spPr>
          <a:xfrm>
            <a:off x="2506499" y="5256014"/>
            <a:ext cx="2040943" cy="369332"/>
          </a:xfrm>
          <a:prstGeom prst="rect">
            <a:avLst/>
          </a:prstGeom>
        </p:spPr>
        <p:txBody>
          <a:bodyPr wrap="none">
            <a:spAutoFit/>
          </a:bodyPr>
          <a:lstStyle/>
          <a:p>
            <a:r>
              <a:rPr lang="en-US" dirty="0"/>
              <a:t>Before Encoding</a:t>
            </a:r>
          </a:p>
        </p:txBody>
      </p:sp>
      <p:sp>
        <p:nvSpPr>
          <p:cNvPr id="5" name="Rectangle 4"/>
          <p:cNvSpPr/>
          <p:nvPr/>
        </p:nvSpPr>
        <p:spPr>
          <a:xfrm>
            <a:off x="7527724" y="5127035"/>
            <a:ext cx="1856598" cy="369332"/>
          </a:xfrm>
          <a:prstGeom prst="rect">
            <a:avLst/>
          </a:prstGeom>
        </p:spPr>
        <p:txBody>
          <a:bodyPr wrap="none">
            <a:spAutoFit/>
          </a:bodyPr>
          <a:lstStyle/>
          <a:p>
            <a:r>
              <a:rPr lang="en-US" dirty="0"/>
              <a:t>After Encoding</a:t>
            </a:r>
          </a:p>
        </p:txBody>
      </p:sp>
    </p:spTree>
    <p:extLst>
      <p:ext uri="{BB962C8B-B14F-4D97-AF65-F5344CB8AC3E}">
        <p14:creationId xmlns:p14="http://schemas.microsoft.com/office/powerpoint/2010/main" val="393696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0719" y="2015353"/>
            <a:ext cx="3924300" cy="2504396"/>
          </a:xfrm>
          <a:prstGeom prst="rect">
            <a:avLst/>
          </a:prstGeom>
        </p:spPr>
      </p:pic>
      <p:pic>
        <p:nvPicPr>
          <p:cNvPr id="4" name="Picture 3"/>
          <p:cNvPicPr>
            <a:picLocks noChangeAspect="1"/>
          </p:cNvPicPr>
          <p:nvPr/>
        </p:nvPicPr>
        <p:blipFill>
          <a:blip r:embed="rId3"/>
          <a:stretch>
            <a:fillRect/>
          </a:stretch>
        </p:blipFill>
        <p:spPr>
          <a:xfrm>
            <a:off x="5170714" y="2157549"/>
            <a:ext cx="6298474" cy="2362200"/>
          </a:xfrm>
          <a:prstGeom prst="rect">
            <a:avLst/>
          </a:prstGeom>
        </p:spPr>
      </p:pic>
      <p:sp>
        <p:nvSpPr>
          <p:cNvPr id="5" name="Rectangle 4"/>
          <p:cNvSpPr/>
          <p:nvPr/>
        </p:nvSpPr>
        <p:spPr>
          <a:xfrm>
            <a:off x="1792397" y="4689956"/>
            <a:ext cx="2040943" cy="369332"/>
          </a:xfrm>
          <a:prstGeom prst="rect">
            <a:avLst/>
          </a:prstGeom>
        </p:spPr>
        <p:txBody>
          <a:bodyPr wrap="none">
            <a:spAutoFit/>
          </a:bodyPr>
          <a:lstStyle/>
          <a:p>
            <a:r>
              <a:rPr lang="en-US" dirty="0"/>
              <a:t>Before Encoding</a:t>
            </a:r>
            <a:endParaRPr lang="en-US" dirty="0"/>
          </a:p>
        </p:txBody>
      </p:sp>
      <p:sp>
        <p:nvSpPr>
          <p:cNvPr id="6" name="Rectangle 5"/>
          <p:cNvSpPr/>
          <p:nvPr/>
        </p:nvSpPr>
        <p:spPr>
          <a:xfrm>
            <a:off x="6770078" y="4602871"/>
            <a:ext cx="1856598" cy="369332"/>
          </a:xfrm>
          <a:prstGeom prst="rect">
            <a:avLst/>
          </a:prstGeom>
        </p:spPr>
        <p:txBody>
          <a:bodyPr wrap="none">
            <a:spAutoFit/>
          </a:bodyPr>
          <a:lstStyle/>
          <a:p>
            <a:r>
              <a:rPr lang="en-US" dirty="0"/>
              <a:t>After Encoding</a:t>
            </a:r>
            <a:endParaRPr lang="en-US" dirty="0"/>
          </a:p>
        </p:txBody>
      </p:sp>
    </p:spTree>
    <p:extLst>
      <p:ext uri="{BB962C8B-B14F-4D97-AF65-F5344CB8AC3E}">
        <p14:creationId xmlns:p14="http://schemas.microsoft.com/office/powerpoint/2010/main" val="1515456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5657" y="1227909"/>
            <a:ext cx="8856617" cy="646331"/>
          </a:xfrm>
          <a:prstGeom prst="rect">
            <a:avLst/>
          </a:prstGeom>
        </p:spPr>
        <p:txBody>
          <a:bodyPr wrap="square">
            <a:spAutoFit/>
          </a:bodyPr>
          <a:lstStyle/>
          <a:p>
            <a:r>
              <a:rPr lang="en-US" dirty="0" smtClean="0"/>
              <a:t>Assign </a:t>
            </a:r>
            <a:r>
              <a:rPr lang="en-US" dirty="0"/>
              <a:t>the data set column to x and y and we are splitting the data in 70:30 ratio </a:t>
            </a:r>
            <a:endParaRPr lang="en-US" dirty="0"/>
          </a:p>
        </p:txBody>
      </p:sp>
      <p:pic>
        <p:nvPicPr>
          <p:cNvPr id="3" name="Picture 2"/>
          <p:cNvPicPr>
            <a:picLocks noChangeAspect="1"/>
          </p:cNvPicPr>
          <p:nvPr/>
        </p:nvPicPr>
        <p:blipFill>
          <a:blip r:embed="rId2"/>
          <a:stretch>
            <a:fillRect/>
          </a:stretch>
        </p:blipFill>
        <p:spPr>
          <a:xfrm>
            <a:off x="1031149" y="2485341"/>
            <a:ext cx="10321290" cy="755608"/>
          </a:xfrm>
          <a:prstGeom prst="rect">
            <a:avLst/>
          </a:prstGeom>
        </p:spPr>
      </p:pic>
      <p:pic>
        <p:nvPicPr>
          <p:cNvPr id="4" name="Picture 3"/>
          <p:cNvPicPr>
            <a:picLocks noChangeAspect="1"/>
          </p:cNvPicPr>
          <p:nvPr/>
        </p:nvPicPr>
        <p:blipFill>
          <a:blip r:embed="rId3"/>
          <a:stretch>
            <a:fillRect/>
          </a:stretch>
        </p:blipFill>
        <p:spPr>
          <a:xfrm>
            <a:off x="2351314" y="3795576"/>
            <a:ext cx="7124700" cy="1390650"/>
          </a:xfrm>
          <a:prstGeom prst="rect">
            <a:avLst/>
          </a:prstGeom>
        </p:spPr>
      </p:pic>
    </p:spTree>
    <p:extLst>
      <p:ext uri="{BB962C8B-B14F-4D97-AF65-F5344CB8AC3E}">
        <p14:creationId xmlns:p14="http://schemas.microsoft.com/office/powerpoint/2010/main" val="3637662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5071" y="2150202"/>
            <a:ext cx="3709444" cy="3301364"/>
          </a:xfrm>
          <a:prstGeom prst="rect">
            <a:avLst/>
          </a:prstGeom>
        </p:spPr>
      </p:pic>
      <p:pic>
        <p:nvPicPr>
          <p:cNvPr id="3" name="Picture 2"/>
          <p:cNvPicPr>
            <a:picLocks noChangeAspect="1"/>
          </p:cNvPicPr>
          <p:nvPr/>
        </p:nvPicPr>
        <p:blipFill>
          <a:blip r:embed="rId3"/>
          <a:stretch>
            <a:fillRect/>
          </a:stretch>
        </p:blipFill>
        <p:spPr>
          <a:xfrm>
            <a:off x="5800316" y="2150202"/>
            <a:ext cx="4710930" cy="3219450"/>
          </a:xfrm>
          <a:prstGeom prst="rect">
            <a:avLst/>
          </a:prstGeom>
        </p:spPr>
      </p:pic>
      <p:sp>
        <p:nvSpPr>
          <p:cNvPr id="4" name="Rectangle 3"/>
          <p:cNvSpPr/>
          <p:nvPr/>
        </p:nvSpPr>
        <p:spPr>
          <a:xfrm>
            <a:off x="2438399" y="1120281"/>
            <a:ext cx="7123611" cy="369332"/>
          </a:xfrm>
          <a:prstGeom prst="rect">
            <a:avLst/>
          </a:prstGeom>
        </p:spPr>
        <p:txBody>
          <a:bodyPr wrap="square">
            <a:spAutoFit/>
          </a:bodyPr>
          <a:lstStyle/>
          <a:p>
            <a:r>
              <a:rPr lang="en-US" dirty="0"/>
              <a:t>From the splitting data dividing the data into </a:t>
            </a:r>
            <a:r>
              <a:rPr lang="en-US" dirty="0" smtClean="0"/>
              <a:t>x train </a:t>
            </a:r>
            <a:r>
              <a:rPr lang="en-US" dirty="0"/>
              <a:t>and y train</a:t>
            </a:r>
          </a:p>
        </p:txBody>
      </p:sp>
    </p:spTree>
    <p:extLst>
      <p:ext uri="{BB962C8B-B14F-4D97-AF65-F5344CB8AC3E}">
        <p14:creationId xmlns:p14="http://schemas.microsoft.com/office/powerpoint/2010/main" val="245311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8381" y="1302323"/>
            <a:ext cx="5803192" cy="369332"/>
          </a:xfrm>
          <a:prstGeom prst="rect">
            <a:avLst/>
          </a:prstGeom>
        </p:spPr>
        <p:txBody>
          <a:bodyPr wrap="none">
            <a:spAutoFit/>
          </a:bodyPr>
          <a:lstStyle/>
          <a:p>
            <a:r>
              <a:rPr lang="en-US" dirty="0"/>
              <a:t>This is our testing data for gradient boosting model</a:t>
            </a:r>
          </a:p>
        </p:txBody>
      </p:sp>
      <p:pic>
        <p:nvPicPr>
          <p:cNvPr id="3" name="Picture 2"/>
          <p:cNvPicPr>
            <a:picLocks noChangeAspect="1"/>
          </p:cNvPicPr>
          <p:nvPr/>
        </p:nvPicPr>
        <p:blipFill>
          <a:blip r:embed="rId2"/>
          <a:stretch>
            <a:fillRect/>
          </a:stretch>
        </p:blipFill>
        <p:spPr>
          <a:xfrm>
            <a:off x="1932895" y="1671655"/>
            <a:ext cx="8239125" cy="4848225"/>
          </a:xfrm>
          <a:prstGeom prst="rect">
            <a:avLst/>
          </a:prstGeom>
        </p:spPr>
      </p:pic>
    </p:spTree>
    <p:extLst>
      <p:ext uri="{BB962C8B-B14F-4D97-AF65-F5344CB8AC3E}">
        <p14:creationId xmlns:p14="http://schemas.microsoft.com/office/powerpoint/2010/main" val="4047625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2998" y="2119994"/>
            <a:ext cx="9020175" cy="2952750"/>
          </a:xfrm>
          <a:prstGeom prst="rect">
            <a:avLst/>
          </a:prstGeom>
        </p:spPr>
      </p:pic>
      <p:sp>
        <p:nvSpPr>
          <p:cNvPr id="5" name="Rectangle 4"/>
          <p:cNvSpPr/>
          <p:nvPr/>
        </p:nvSpPr>
        <p:spPr>
          <a:xfrm>
            <a:off x="2211978" y="933731"/>
            <a:ext cx="7620000" cy="646331"/>
          </a:xfrm>
          <a:prstGeom prst="rect">
            <a:avLst/>
          </a:prstGeom>
        </p:spPr>
        <p:txBody>
          <a:bodyPr wrap="square">
            <a:spAutoFit/>
          </a:bodyPr>
          <a:lstStyle/>
          <a:p>
            <a:r>
              <a:rPr lang="en-US" dirty="0"/>
              <a:t>After </a:t>
            </a:r>
            <a:r>
              <a:rPr lang="en-US" dirty="0" smtClean="0"/>
              <a:t>splitting </a:t>
            </a:r>
            <a:r>
              <a:rPr lang="en-US" dirty="0"/>
              <a:t>the data Finding the accuracy with confusion matrix </a:t>
            </a:r>
            <a:r>
              <a:rPr lang="en-US" dirty="0" smtClean="0"/>
              <a:t> </a:t>
            </a:r>
            <a:r>
              <a:rPr lang="en-US" dirty="0"/>
              <a:t>getting </a:t>
            </a:r>
            <a:r>
              <a:rPr lang="en-US" dirty="0" smtClean="0"/>
              <a:t>accuracy </a:t>
            </a:r>
            <a:r>
              <a:rPr lang="en-US" dirty="0"/>
              <a:t>as 62%</a:t>
            </a:r>
          </a:p>
        </p:txBody>
      </p:sp>
    </p:spTree>
    <p:extLst>
      <p:ext uri="{BB962C8B-B14F-4D97-AF65-F5344CB8AC3E}">
        <p14:creationId xmlns:p14="http://schemas.microsoft.com/office/powerpoint/2010/main" val="206683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513678"/>
            <a:ext cx="9404723" cy="1400530"/>
          </a:xfrm>
        </p:spPr>
        <p:txBody>
          <a:bodyPr/>
          <a:lstStyle/>
          <a:p>
            <a:r>
              <a:rPr lang="en-IN" sz="3200" dirty="0">
                <a:solidFill>
                  <a:srgbClr val="FF0000"/>
                </a:solidFill>
              </a:rPr>
              <a:t>Problem definition</a:t>
            </a:r>
            <a:endParaRPr lang="en-US" sz="3200" dirty="0"/>
          </a:p>
        </p:txBody>
      </p:sp>
      <p:sp>
        <p:nvSpPr>
          <p:cNvPr id="3" name="Content Placeholder 2"/>
          <p:cNvSpPr>
            <a:spLocks noGrp="1"/>
          </p:cNvSpPr>
          <p:nvPr>
            <p:ph idx="1"/>
          </p:nvPr>
        </p:nvSpPr>
        <p:spPr>
          <a:xfrm>
            <a:off x="1103312" y="1546289"/>
            <a:ext cx="8946541" cy="4195481"/>
          </a:xfrm>
        </p:spPr>
        <p:txBody>
          <a:bodyPr/>
          <a:lstStyle/>
          <a:p>
            <a:pPr algn="just"/>
            <a:r>
              <a:rPr lang="en-US" dirty="0"/>
              <a:t>Diabetes is chronic disease in the world which can cause many complications. </a:t>
            </a:r>
          </a:p>
          <a:p>
            <a:pPr algn="just"/>
            <a:r>
              <a:rPr lang="en-US" dirty="0"/>
              <a:t>There are many proposed methodologies for finding whether a person has diabetes or not. </a:t>
            </a:r>
          </a:p>
          <a:p>
            <a:pPr algn="just"/>
            <a:r>
              <a:rPr lang="en-US" dirty="0"/>
              <a:t>Here in this work, we are proposing various methods on how to find the person is having diabetes using diabetes dataset and solving it using machine-learning algorithms. </a:t>
            </a:r>
          </a:p>
          <a:p>
            <a:pPr algn="just"/>
            <a:r>
              <a:rPr lang="en-US" dirty="0"/>
              <a:t>We are doing a comparison study of the machine learning algorithms to verify which algorithm is giving better accuracy for the prediction of the disease.</a:t>
            </a:r>
          </a:p>
        </p:txBody>
      </p:sp>
    </p:spTree>
    <p:extLst>
      <p:ext uri="{BB962C8B-B14F-4D97-AF65-F5344CB8AC3E}">
        <p14:creationId xmlns:p14="http://schemas.microsoft.com/office/powerpoint/2010/main" val="3941710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3039" y="1102863"/>
            <a:ext cx="8830491" cy="646331"/>
          </a:xfrm>
          <a:prstGeom prst="rect">
            <a:avLst/>
          </a:prstGeom>
        </p:spPr>
        <p:txBody>
          <a:bodyPr wrap="square">
            <a:spAutoFit/>
          </a:bodyPr>
          <a:lstStyle/>
          <a:p>
            <a:r>
              <a:rPr lang="en-US" dirty="0"/>
              <a:t>To over come </a:t>
            </a:r>
            <a:r>
              <a:rPr lang="en-US" dirty="0" smtClean="0"/>
              <a:t> using </a:t>
            </a:r>
            <a:r>
              <a:rPr lang="en-US" dirty="0"/>
              <a:t>the k fold </a:t>
            </a:r>
            <a:r>
              <a:rPr lang="en-US" dirty="0" smtClean="0"/>
              <a:t> </a:t>
            </a:r>
            <a:r>
              <a:rPr lang="en-US" dirty="0"/>
              <a:t>cross validation to improve the </a:t>
            </a:r>
            <a:r>
              <a:rPr lang="en-US" dirty="0" smtClean="0"/>
              <a:t>model accuracy</a:t>
            </a:r>
            <a:endParaRPr lang="en-US" dirty="0"/>
          </a:p>
        </p:txBody>
      </p:sp>
      <p:sp>
        <p:nvSpPr>
          <p:cNvPr id="3" name="Rectangle 2"/>
          <p:cNvSpPr/>
          <p:nvPr/>
        </p:nvSpPr>
        <p:spPr>
          <a:xfrm>
            <a:off x="1463039" y="2130783"/>
            <a:ext cx="10223862" cy="3693319"/>
          </a:xfrm>
          <a:prstGeom prst="rect">
            <a:avLst/>
          </a:prstGeom>
        </p:spPr>
        <p:txBody>
          <a:bodyPr wrap="square">
            <a:spAutoFit/>
          </a:bodyPr>
          <a:lstStyle/>
          <a:p>
            <a:r>
              <a:rPr lang="en-US" b="1" dirty="0"/>
              <a:t>k-Fold </a:t>
            </a:r>
            <a:r>
              <a:rPr lang="en-US" b="1" dirty="0" smtClean="0"/>
              <a:t>Cross-Validation</a:t>
            </a:r>
          </a:p>
          <a:p>
            <a:endParaRPr lang="en-US" b="1" dirty="0"/>
          </a:p>
          <a:p>
            <a:endParaRPr lang="en-US" b="1" dirty="0"/>
          </a:p>
          <a:p>
            <a:pPr marL="285750" indent="-285750">
              <a:buFont typeface="Arial" panose="020B0604020202020204" pitchFamily="34" charset="0"/>
              <a:buChar char="•"/>
            </a:pPr>
            <a:r>
              <a:rPr lang="en-US" dirty="0"/>
              <a:t>It is common to evaluate machine learning models on a dataset using k-fold cross-validation.</a:t>
            </a:r>
          </a:p>
          <a:p>
            <a:pPr marL="285750" indent="-285750">
              <a:buFont typeface="Arial" panose="020B0604020202020204" pitchFamily="34" charset="0"/>
              <a:buChar char="•"/>
            </a:pPr>
            <a:r>
              <a:rPr lang="en-US" dirty="0"/>
              <a:t>The k-fold cross-validation procedure divides a limited dataset into k non-overlapping folds</a:t>
            </a:r>
            <a:r>
              <a:rPr lang="en-US" dirty="0" smtClean="0"/>
              <a:t>.</a:t>
            </a:r>
          </a:p>
          <a:p>
            <a:pPr marL="285750" indent="-285750">
              <a:buFont typeface="Arial" panose="020B0604020202020204" pitchFamily="34" charset="0"/>
              <a:buChar char="•"/>
            </a:pPr>
            <a:r>
              <a:rPr lang="en-US" dirty="0" smtClean="0"/>
              <a:t> </a:t>
            </a:r>
            <a:r>
              <a:rPr lang="en-US" dirty="0"/>
              <a:t>Each of the k folds is given an opportunity to be used as a held-back test set, whilst all other folds collectively are used as a training dataset.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 </a:t>
            </a:r>
            <a:r>
              <a:rPr lang="en-US" dirty="0"/>
              <a:t>total of k models are fit and evaluated on the k hold-out test sets and the mean performance is reported.</a:t>
            </a:r>
          </a:p>
          <a:p>
            <a:r>
              <a:rPr lang="en-US" dirty="0" smtClean="0"/>
              <a:t> </a:t>
            </a:r>
            <a:endParaRPr lang="en-US" dirty="0"/>
          </a:p>
        </p:txBody>
      </p:sp>
    </p:spTree>
    <p:extLst>
      <p:ext uri="{BB962C8B-B14F-4D97-AF65-F5344CB8AC3E}">
        <p14:creationId xmlns:p14="http://schemas.microsoft.com/office/powerpoint/2010/main" val="897446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3074" y="1582341"/>
            <a:ext cx="9187543" cy="2585323"/>
          </a:xfrm>
          <a:prstGeom prst="rect">
            <a:avLst/>
          </a:prstGeom>
        </p:spPr>
        <p:txBody>
          <a:bodyPr wrap="square">
            <a:spAutoFit/>
          </a:bodyPr>
          <a:lstStyle/>
          <a:p>
            <a:r>
              <a:rPr lang="en-US" dirty="0"/>
              <a:t>The general </a:t>
            </a:r>
            <a:r>
              <a:rPr lang="en-US" dirty="0" smtClean="0"/>
              <a:t>steps   follows in k fold cross validation:</a:t>
            </a:r>
          </a:p>
          <a:p>
            <a:endParaRPr lang="en-US" dirty="0"/>
          </a:p>
          <a:p>
            <a:pPr>
              <a:buFont typeface="+mj-lt"/>
              <a:buAutoNum type="arabicPeriod"/>
            </a:pPr>
            <a:r>
              <a:rPr lang="en-US" dirty="0"/>
              <a:t>Shuffle the dataset randomly.</a:t>
            </a:r>
          </a:p>
          <a:p>
            <a:pPr>
              <a:buFont typeface="+mj-lt"/>
              <a:buAutoNum type="arabicPeriod"/>
            </a:pPr>
            <a:r>
              <a:rPr lang="en-US" dirty="0"/>
              <a:t>Split the dataset into k groups</a:t>
            </a:r>
          </a:p>
          <a:p>
            <a:pPr>
              <a:buFont typeface="+mj-lt"/>
              <a:buAutoNum type="arabicPeriod"/>
            </a:pPr>
            <a:r>
              <a:rPr lang="en-US" dirty="0"/>
              <a:t>For each unique group: </a:t>
            </a:r>
          </a:p>
          <a:p>
            <a:pPr marL="742950" lvl="1" indent="-285750">
              <a:buFont typeface="+mj-lt"/>
              <a:buAutoNum type="arabicPeriod"/>
            </a:pPr>
            <a:r>
              <a:rPr lang="en-US" dirty="0"/>
              <a:t>Take the group as a hold out or test data set</a:t>
            </a:r>
          </a:p>
          <a:p>
            <a:pPr marL="742950" lvl="1" indent="-285750">
              <a:buFont typeface="+mj-lt"/>
              <a:buAutoNum type="arabicPeriod"/>
            </a:pPr>
            <a:r>
              <a:rPr lang="en-US" dirty="0"/>
              <a:t>Take the remaining groups as a training data set</a:t>
            </a:r>
          </a:p>
          <a:p>
            <a:pPr marL="742950" lvl="1" indent="-285750">
              <a:buFont typeface="+mj-lt"/>
              <a:buAutoNum type="arabicPeriod"/>
            </a:pPr>
            <a:r>
              <a:rPr lang="en-US" dirty="0"/>
              <a:t>Fit a model on the training set and evaluate it on the test set</a:t>
            </a:r>
          </a:p>
          <a:p>
            <a:pPr marL="742950" lvl="1" indent="-285750">
              <a:buFont typeface="+mj-lt"/>
              <a:buAutoNum type="arabicPeriod"/>
            </a:pPr>
            <a:r>
              <a:rPr lang="en-US" dirty="0"/>
              <a:t>Retain the evaluation score and discard the </a:t>
            </a:r>
            <a:r>
              <a:rPr lang="en-US" dirty="0" smtClean="0"/>
              <a:t>model</a:t>
            </a:r>
            <a:endParaRPr lang="en-US" dirty="0"/>
          </a:p>
        </p:txBody>
      </p:sp>
    </p:spTree>
    <p:extLst>
      <p:ext uri="{BB962C8B-B14F-4D97-AF65-F5344CB8AC3E}">
        <p14:creationId xmlns:p14="http://schemas.microsoft.com/office/powerpoint/2010/main" val="592018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0049" y="1580333"/>
            <a:ext cx="7800975" cy="4324350"/>
          </a:xfrm>
          <a:prstGeom prst="rect">
            <a:avLst/>
          </a:prstGeom>
        </p:spPr>
      </p:pic>
      <p:sp>
        <p:nvSpPr>
          <p:cNvPr id="3" name="Rectangle 2"/>
          <p:cNvSpPr/>
          <p:nvPr/>
        </p:nvSpPr>
        <p:spPr>
          <a:xfrm>
            <a:off x="3350376" y="1014939"/>
            <a:ext cx="4637808" cy="369332"/>
          </a:xfrm>
          <a:prstGeom prst="rect">
            <a:avLst/>
          </a:prstGeom>
        </p:spPr>
        <p:txBody>
          <a:bodyPr wrap="none">
            <a:spAutoFit/>
          </a:bodyPr>
          <a:lstStyle/>
          <a:p>
            <a:r>
              <a:rPr lang="en-US" dirty="0"/>
              <a:t>Working model of K fold cross validation</a:t>
            </a:r>
          </a:p>
        </p:txBody>
      </p:sp>
    </p:spTree>
    <p:extLst>
      <p:ext uri="{BB962C8B-B14F-4D97-AF65-F5344CB8AC3E}">
        <p14:creationId xmlns:p14="http://schemas.microsoft.com/office/powerpoint/2010/main" val="1440825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0848" y="1154276"/>
            <a:ext cx="5267789" cy="369332"/>
          </a:xfrm>
          <a:prstGeom prst="rect">
            <a:avLst/>
          </a:prstGeom>
        </p:spPr>
        <p:txBody>
          <a:bodyPr wrap="none">
            <a:spAutoFit/>
          </a:bodyPr>
          <a:lstStyle/>
          <a:p>
            <a:r>
              <a:rPr lang="en-US" dirty="0"/>
              <a:t>The </a:t>
            </a:r>
            <a:r>
              <a:rPr lang="en-US" dirty="0" smtClean="0"/>
              <a:t>Accuracy </a:t>
            </a:r>
            <a:r>
              <a:rPr lang="en-US" dirty="0"/>
              <a:t>of </a:t>
            </a:r>
            <a:r>
              <a:rPr lang="en-US" dirty="0" smtClean="0"/>
              <a:t>Gradient </a:t>
            </a:r>
            <a:r>
              <a:rPr lang="en-US" dirty="0"/>
              <a:t>Boosting </a:t>
            </a:r>
            <a:r>
              <a:rPr lang="en-US" dirty="0" smtClean="0"/>
              <a:t>classifier </a:t>
            </a:r>
            <a:endParaRPr lang="en-US" dirty="0"/>
          </a:p>
        </p:txBody>
      </p:sp>
      <p:pic>
        <p:nvPicPr>
          <p:cNvPr id="7" name="Picture 6"/>
          <p:cNvPicPr>
            <a:picLocks noChangeAspect="1"/>
          </p:cNvPicPr>
          <p:nvPr/>
        </p:nvPicPr>
        <p:blipFill>
          <a:blip r:embed="rId2"/>
          <a:stretch>
            <a:fillRect/>
          </a:stretch>
        </p:blipFill>
        <p:spPr>
          <a:xfrm>
            <a:off x="1428205" y="1784833"/>
            <a:ext cx="9902326" cy="3131971"/>
          </a:xfrm>
          <a:prstGeom prst="rect">
            <a:avLst/>
          </a:prstGeom>
        </p:spPr>
      </p:pic>
      <p:pic>
        <p:nvPicPr>
          <p:cNvPr id="8" name="Picture 7"/>
          <p:cNvPicPr>
            <a:picLocks noChangeAspect="1"/>
          </p:cNvPicPr>
          <p:nvPr/>
        </p:nvPicPr>
        <p:blipFill>
          <a:blip r:embed="rId3"/>
          <a:stretch>
            <a:fillRect/>
          </a:stretch>
        </p:blipFill>
        <p:spPr>
          <a:xfrm>
            <a:off x="1428205" y="4916804"/>
            <a:ext cx="9902326" cy="333375"/>
          </a:xfrm>
          <a:prstGeom prst="rect">
            <a:avLst/>
          </a:prstGeom>
        </p:spPr>
      </p:pic>
    </p:spTree>
    <p:extLst>
      <p:ext uri="{BB962C8B-B14F-4D97-AF65-F5344CB8AC3E}">
        <p14:creationId xmlns:p14="http://schemas.microsoft.com/office/powerpoint/2010/main" val="3114243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2829" y="2686985"/>
            <a:ext cx="3466013" cy="707886"/>
          </a:xfrm>
          <a:prstGeom prst="rect">
            <a:avLst/>
          </a:prstGeom>
        </p:spPr>
        <p:txBody>
          <a:bodyPr wrap="none">
            <a:spAutoFit/>
          </a:bodyPr>
          <a:lstStyle/>
          <a:p>
            <a:r>
              <a:rPr lang="en-US" sz="4000" dirty="0" smtClean="0"/>
              <a:t>Decision </a:t>
            </a:r>
            <a:r>
              <a:rPr lang="en-US" sz="4000" dirty="0"/>
              <a:t>Tree</a:t>
            </a:r>
          </a:p>
        </p:txBody>
      </p:sp>
    </p:spTree>
    <p:extLst>
      <p:ext uri="{BB962C8B-B14F-4D97-AF65-F5344CB8AC3E}">
        <p14:creationId xmlns:p14="http://schemas.microsoft.com/office/powerpoint/2010/main" val="2474923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44387" y="1950448"/>
            <a:ext cx="9067800" cy="3409950"/>
          </a:xfrm>
          <a:prstGeom prst="rect">
            <a:avLst/>
          </a:prstGeom>
        </p:spPr>
      </p:pic>
      <p:sp>
        <p:nvSpPr>
          <p:cNvPr id="3" name="Rectangle 2"/>
          <p:cNvSpPr/>
          <p:nvPr/>
        </p:nvSpPr>
        <p:spPr>
          <a:xfrm>
            <a:off x="2706141" y="1093317"/>
            <a:ext cx="4927952" cy="369332"/>
          </a:xfrm>
          <a:prstGeom prst="rect">
            <a:avLst/>
          </a:prstGeom>
        </p:spPr>
        <p:txBody>
          <a:bodyPr wrap="none">
            <a:spAutoFit/>
          </a:bodyPr>
          <a:lstStyle/>
          <a:p>
            <a:r>
              <a:rPr lang="en-US" dirty="0"/>
              <a:t>Loading the dataset into </a:t>
            </a:r>
            <a:r>
              <a:rPr lang="en-US" dirty="0" smtClean="0"/>
              <a:t>Jupiter </a:t>
            </a:r>
            <a:r>
              <a:rPr lang="en-US" dirty="0"/>
              <a:t>notebook</a:t>
            </a:r>
          </a:p>
        </p:txBody>
      </p:sp>
    </p:spTree>
    <p:extLst>
      <p:ext uri="{BB962C8B-B14F-4D97-AF65-F5344CB8AC3E}">
        <p14:creationId xmlns:p14="http://schemas.microsoft.com/office/powerpoint/2010/main" val="270620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8206" y="2015422"/>
            <a:ext cx="9944644" cy="2268924"/>
          </a:xfrm>
          <a:prstGeom prst="rect">
            <a:avLst/>
          </a:prstGeom>
        </p:spPr>
      </p:pic>
      <p:sp>
        <p:nvSpPr>
          <p:cNvPr id="3" name="Rectangle 2"/>
          <p:cNvSpPr/>
          <p:nvPr/>
        </p:nvSpPr>
        <p:spPr>
          <a:xfrm>
            <a:off x="2116183" y="1015778"/>
            <a:ext cx="8900160" cy="646331"/>
          </a:xfrm>
          <a:prstGeom prst="rect">
            <a:avLst/>
          </a:prstGeom>
        </p:spPr>
        <p:txBody>
          <a:bodyPr wrap="square">
            <a:spAutoFit/>
          </a:bodyPr>
          <a:lstStyle/>
          <a:p>
            <a:r>
              <a:rPr lang="en-US" dirty="0"/>
              <a:t>assign the data set </a:t>
            </a:r>
            <a:r>
              <a:rPr lang="en-US" dirty="0" smtClean="0"/>
              <a:t>column </a:t>
            </a:r>
            <a:r>
              <a:rPr lang="en-US" dirty="0"/>
              <a:t>to x and y and we are </a:t>
            </a:r>
            <a:r>
              <a:rPr lang="en-US" dirty="0" smtClean="0"/>
              <a:t>splitting </a:t>
            </a:r>
            <a:r>
              <a:rPr lang="en-US" dirty="0"/>
              <a:t>the </a:t>
            </a:r>
            <a:r>
              <a:rPr lang="en-US" dirty="0" smtClean="0"/>
              <a:t>data in 70:30 ratio </a:t>
            </a:r>
            <a:endParaRPr lang="en-US" dirty="0"/>
          </a:p>
        </p:txBody>
      </p:sp>
    </p:spTree>
    <p:extLst>
      <p:ext uri="{BB962C8B-B14F-4D97-AF65-F5344CB8AC3E}">
        <p14:creationId xmlns:p14="http://schemas.microsoft.com/office/powerpoint/2010/main" val="4246801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7738" y="2132784"/>
            <a:ext cx="6981825" cy="2609850"/>
          </a:xfrm>
          <a:prstGeom prst="rect">
            <a:avLst/>
          </a:prstGeom>
        </p:spPr>
      </p:pic>
      <p:sp>
        <p:nvSpPr>
          <p:cNvPr id="3" name="Rectangle 2"/>
          <p:cNvSpPr/>
          <p:nvPr/>
        </p:nvSpPr>
        <p:spPr>
          <a:xfrm>
            <a:off x="2137133" y="1197819"/>
            <a:ext cx="1710725" cy="369332"/>
          </a:xfrm>
          <a:prstGeom prst="rect">
            <a:avLst/>
          </a:prstGeom>
        </p:spPr>
        <p:txBody>
          <a:bodyPr wrap="none">
            <a:spAutoFit/>
          </a:bodyPr>
          <a:lstStyle/>
          <a:p>
            <a:r>
              <a:rPr lang="en-US" dirty="0" err="1" smtClean="0"/>
              <a:t>X_train</a:t>
            </a:r>
            <a:r>
              <a:rPr lang="en-US" dirty="0" smtClean="0"/>
              <a:t> </a:t>
            </a:r>
            <a:r>
              <a:rPr lang="en-US" dirty="0"/>
              <a:t>values</a:t>
            </a:r>
          </a:p>
        </p:txBody>
      </p:sp>
    </p:spTree>
    <p:extLst>
      <p:ext uri="{BB962C8B-B14F-4D97-AF65-F5344CB8AC3E}">
        <p14:creationId xmlns:p14="http://schemas.microsoft.com/office/powerpoint/2010/main" val="4132022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4008" y="1892209"/>
            <a:ext cx="6477000" cy="3143250"/>
          </a:xfrm>
          <a:prstGeom prst="rect">
            <a:avLst/>
          </a:prstGeom>
        </p:spPr>
      </p:pic>
      <p:sp>
        <p:nvSpPr>
          <p:cNvPr id="3" name="Rectangle 2"/>
          <p:cNvSpPr/>
          <p:nvPr/>
        </p:nvSpPr>
        <p:spPr>
          <a:xfrm>
            <a:off x="2514008" y="1128151"/>
            <a:ext cx="1673856" cy="369332"/>
          </a:xfrm>
          <a:prstGeom prst="rect">
            <a:avLst/>
          </a:prstGeom>
        </p:spPr>
        <p:txBody>
          <a:bodyPr wrap="none">
            <a:spAutoFit/>
          </a:bodyPr>
          <a:lstStyle/>
          <a:p>
            <a:r>
              <a:rPr lang="en-US" dirty="0" smtClean="0"/>
              <a:t>Y-Train </a:t>
            </a:r>
            <a:r>
              <a:rPr lang="en-US" dirty="0"/>
              <a:t>values</a:t>
            </a:r>
          </a:p>
        </p:txBody>
      </p:sp>
    </p:spTree>
    <p:extLst>
      <p:ext uri="{BB962C8B-B14F-4D97-AF65-F5344CB8AC3E}">
        <p14:creationId xmlns:p14="http://schemas.microsoft.com/office/powerpoint/2010/main" val="273256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0320" y="1075900"/>
            <a:ext cx="8335936" cy="369332"/>
          </a:xfrm>
          <a:prstGeom prst="rect">
            <a:avLst/>
          </a:prstGeom>
        </p:spPr>
        <p:txBody>
          <a:bodyPr wrap="none">
            <a:spAutoFit/>
          </a:bodyPr>
          <a:lstStyle/>
          <a:p>
            <a:r>
              <a:rPr lang="en-US" dirty="0" smtClean="0"/>
              <a:t>Building </a:t>
            </a:r>
            <a:r>
              <a:rPr lang="en-US" dirty="0"/>
              <a:t>the </a:t>
            </a:r>
            <a:r>
              <a:rPr lang="en-US" dirty="0" smtClean="0"/>
              <a:t>decision </a:t>
            </a:r>
            <a:r>
              <a:rPr lang="en-US" dirty="0"/>
              <a:t>tree for PIMA </a:t>
            </a:r>
            <a:r>
              <a:rPr lang="en-US" dirty="0" smtClean="0"/>
              <a:t>dataset using x train and y train values.</a:t>
            </a:r>
            <a:endParaRPr lang="en-US" dirty="0"/>
          </a:p>
        </p:txBody>
      </p:sp>
      <p:pic>
        <p:nvPicPr>
          <p:cNvPr id="3" name="Picture 2"/>
          <p:cNvPicPr>
            <a:picLocks noChangeAspect="1"/>
          </p:cNvPicPr>
          <p:nvPr/>
        </p:nvPicPr>
        <p:blipFill>
          <a:blip r:embed="rId2"/>
          <a:stretch>
            <a:fillRect/>
          </a:stretch>
        </p:blipFill>
        <p:spPr>
          <a:xfrm>
            <a:off x="1509152" y="1654628"/>
            <a:ext cx="9204024" cy="4300946"/>
          </a:xfrm>
          <a:prstGeom prst="rect">
            <a:avLst/>
          </a:prstGeom>
        </p:spPr>
      </p:pic>
    </p:spTree>
    <p:extLst>
      <p:ext uri="{BB962C8B-B14F-4D97-AF65-F5344CB8AC3E}">
        <p14:creationId xmlns:p14="http://schemas.microsoft.com/office/powerpoint/2010/main" val="2548444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FF0000"/>
                </a:solidFill>
              </a:rPr>
              <a:t>IMPLEMENTATION</a:t>
            </a:r>
          </a:p>
        </p:txBody>
      </p:sp>
      <p:sp>
        <p:nvSpPr>
          <p:cNvPr id="3" name="Content Placeholder 2"/>
          <p:cNvSpPr>
            <a:spLocks noGrp="1"/>
          </p:cNvSpPr>
          <p:nvPr>
            <p:ph idx="1"/>
          </p:nvPr>
        </p:nvSpPr>
        <p:spPr>
          <a:xfrm>
            <a:off x="1103312" y="1187947"/>
            <a:ext cx="8946541" cy="4195481"/>
          </a:xfrm>
        </p:spPr>
        <p:txBody>
          <a:bodyPr>
            <a:normAutofit fontScale="92500" lnSpcReduction="20000"/>
          </a:bodyPr>
          <a:lstStyle/>
          <a:p>
            <a:pPr algn="just">
              <a:buFont typeface="Arial" panose="020B0604020202020204" pitchFamily="34" charset="0"/>
              <a:buChar char="•"/>
            </a:pPr>
            <a:r>
              <a:rPr lang="en-US" dirty="0"/>
              <a:t>Data pre-processing transforms the data without any missing value and null value. </a:t>
            </a:r>
          </a:p>
          <a:p>
            <a:pPr algn="just">
              <a:buFont typeface="Arial" panose="020B0604020202020204" pitchFamily="34" charset="0"/>
              <a:buChar char="•"/>
            </a:pPr>
            <a:r>
              <a:rPr lang="en-US" dirty="0"/>
              <a:t>The hidden pattern and relation between the pattern in the large dataset is found. </a:t>
            </a:r>
          </a:p>
          <a:p>
            <a:pPr algn="just">
              <a:buFont typeface="Arial" panose="020B0604020202020204" pitchFamily="34" charset="0"/>
              <a:buChar char="•"/>
            </a:pPr>
            <a:r>
              <a:rPr lang="en-US" dirty="0"/>
              <a:t>These are steps that has been followed while find accuracy and prediction for given dataset.</a:t>
            </a:r>
          </a:p>
          <a:p>
            <a:pPr marL="0" indent="0" algn="just">
              <a:buNone/>
            </a:pPr>
            <a:endParaRPr lang="en-US" dirty="0"/>
          </a:p>
          <a:p>
            <a:r>
              <a:rPr lang="en-US" dirty="0"/>
              <a:t> Data cleaning </a:t>
            </a:r>
          </a:p>
          <a:p>
            <a:r>
              <a:rPr lang="en-US" dirty="0"/>
              <a:t>Data integration</a:t>
            </a:r>
          </a:p>
          <a:p>
            <a:r>
              <a:rPr lang="en-US" dirty="0"/>
              <a:t> Data transformation</a:t>
            </a:r>
          </a:p>
          <a:p>
            <a:r>
              <a:rPr lang="en-US" dirty="0"/>
              <a:t> Exacting pattern</a:t>
            </a:r>
          </a:p>
          <a:p>
            <a:r>
              <a:rPr lang="en-US" dirty="0"/>
              <a:t> Visualization the data</a:t>
            </a:r>
          </a:p>
        </p:txBody>
      </p:sp>
    </p:spTree>
    <p:extLst>
      <p:ext uri="{BB962C8B-B14F-4D97-AF65-F5344CB8AC3E}">
        <p14:creationId xmlns:p14="http://schemas.microsoft.com/office/powerpoint/2010/main" val="2096299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33625" y="2057400"/>
            <a:ext cx="7524750" cy="2743200"/>
          </a:xfrm>
          <a:prstGeom prst="rect">
            <a:avLst/>
          </a:prstGeom>
        </p:spPr>
      </p:pic>
      <p:sp>
        <p:nvSpPr>
          <p:cNvPr id="3" name="Rectangle 2"/>
          <p:cNvSpPr/>
          <p:nvPr/>
        </p:nvSpPr>
        <p:spPr>
          <a:xfrm>
            <a:off x="2102395" y="1389408"/>
            <a:ext cx="6375463" cy="369332"/>
          </a:xfrm>
          <a:prstGeom prst="rect">
            <a:avLst/>
          </a:prstGeom>
        </p:spPr>
        <p:txBody>
          <a:bodyPr wrap="none">
            <a:spAutoFit/>
          </a:bodyPr>
          <a:lstStyle/>
          <a:p>
            <a:r>
              <a:rPr lang="en-US" dirty="0"/>
              <a:t>After </a:t>
            </a:r>
            <a:r>
              <a:rPr lang="en-US" dirty="0" smtClean="0"/>
              <a:t>implemented decision tree I can get </a:t>
            </a:r>
            <a:r>
              <a:rPr lang="en-US" dirty="0" err="1"/>
              <a:t>X_test</a:t>
            </a:r>
            <a:r>
              <a:rPr lang="en-US" dirty="0"/>
              <a:t> value</a:t>
            </a:r>
          </a:p>
        </p:txBody>
      </p:sp>
    </p:spTree>
    <p:extLst>
      <p:ext uri="{BB962C8B-B14F-4D97-AF65-F5344CB8AC3E}">
        <p14:creationId xmlns:p14="http://schemas.microsoft.com/office/powerpoint/2010/main" val="91868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9566" y="1129826"/>
            <a:ext cx="8630194" cy="923330"/>
          </a:xfrm>
          <a:prstGeom prst="rect">
            <a:avLst/>
          </a:prstGeom>
        </p:spPr>
        <p:txBody>
          <a:bodyPr wrap="square">
            <a:spAutoFit/>
          </a:bodyPr>
          <a:lstStyle/>
          <a:p>
            <a:pPr marL="285750" indent="-285750">
              <a:buFont typeface="Arial" panose="020B0604020202020204" pitchFamily="34" charset="0"/>
              <a:buChar char="•"/>
            </a:pPr>
            <a:r>
              <a:rPr lang="en-US" dirty="0"/>
              <a:t>From the </a:t>
            </a:r>
            <a:r>
              <a:rPr lang="en-US" dirty="0" smtClean="0"/>
              <a:t>decision </a:t>
            </a:r>
            <a:r>
              <a:rPr lang="en-US" dirty="0"/>
              <a:t>tree I </a:t>
            </a:r>
            <a:r>
              <a:rPr lang="en-US" dirty="0" smtClean="0"/>
              <a:t>predicted </a:t>
            </a:r>
            <a:r>
              <a:rPr lang="en-US" dirty="0"/>
              <a:t>the diabetes </a:t>
            </a:r>
          </a:p>
          <a:p>
            <a:pPr marL="285750" indent="-285750">
              <a:buFont typeface="Arial" panose="020B0604020202020204" pitchFamily="34" charset="0"/>
              <a:buChar char="•"/>
            </a:pPr>
            <a:r>
              <a:rPr lang="en-US" dirty="0"/>
              <a:t>1 means the person is diabetic </a:t>
            </a:r>
          </a:p>
          <a:p>
            <a:pPr marL="285750" indent="-285750">
              <a:buFont typeface="Arial" panose="020B0604020202020204" pitchFamily="34" charset="0"/>
              <a:buChar char="•"/>
            </a:pPr>
            <a:r>
              <a:rPr lang="en-US" dirty="0"/>
              <a:t> 0 means a person is not.</a:t>
            </a:r>
          </a:p>
        </p:txBody>
      </p:sp>
      <p:pic>
        <p:nvPicPr>
          <p:cNvPr id="3" name="Picture 2"/>
          <p:cNvPicPr>
            <a:picLocks noChangeAspect="1"/>
          </p:cNvPicPr>
          <p:nvPr/>
        </p:nvPicPr>
        <p:blipFill>
          <a:blip r:embed="rId2"/>
          <a:stretch>
            <a:fillRect/>
          </a:stretch>
        </p:blipFill>
        <p:spPr>
          <a:xfrm>
            <a:off x="2490651" y="2332088"/>
            <a:ext cx="8568281" cy="2467424"/>
          </a:xfrm>
          <a:prstGeom prst="rect">
            <a:avLst/>
          </a:prstGeom>
        </p:spPr>
      </p:pic>
    </p:spTree>
    <p:extLst>
      <p:ext uri="{BB962C8B-B14F-4D97-AF65-F5344CB8AC3E}">
        <p14:creationId xmlns:p14="http://schemas.microsoft.com/office/powerpoint/2010/main" val="919642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22125" y="1814086"/>
            <a:ext cx="4077107" cy="3166826"/>
          </a:xfrm>
          <a:prstGeom prst="rect">
            <a:avLst/>
          </a:prstGeom>
        </p:spPr>
      </p:pic>
      <p:sp>
        <p:nvSpPr>
          <p:cNvPr id="3" name="Rectangle 2"/>
          <p:cNvSpPr/>
          <p:nvPr/>
        </p:nvSpPr>
        <p:spPr>
          <a:xfrm>
            <a:off x="3534182" y="1026372"/>
            <a:ext cx="5588389" cy="369332"/>
          </a:xfrm>
          <a:prstGeom prst="rect">
            <a:avLst/>
          </a:prstGeom>
        </p:spPr>
        <p:txBody>
          <a:bodyPr wrap="none">
            <a:spAutoFit/>
          </a:bodyPr>
          <a:lstStyle/>
          <a:p>
            <a:r>
              <a:rPr lang="en-US" dirty="0" smtClean="0"/>
              <a:t>Confusion matrix and accuracy of decision </a:t>
            </a:r>
            <a:r>
              <a:rPr lang="en-US" dirty="0"/>
              <a:t>tree </a:t>
            </a:r>
          </a:p>
        </p:txBody>
      </p:sp>
      <p:pic>
        <p:nvPicPr>
          <p:cNvPr id="5" name="Picture 4"/>
          <p:cNvPicPr>
            <a:picLocks noChangeAspect="1"/>
          </p:cNvPicPr>
          <p:nvPr/>
        </p:nvPicPr>
        <p:blipFill>
          <a:blip r:embed="rId3"/>
          <a:stretch>
            <a:fillRect/>
          </a:stretch>
        </p:blipFill>
        <p:spPr>
          <a:xfrm>
            <a:off x="1868612" y="1774507"/>
            <a:ext cx="3331139" cy="3206405"/>
          </a:xfrm>
          <a:prstGeom prst="rect">
            <a:avLst/>
          </a:prstGeom>
        </p:spPr>
      </p:pic>
      <p:sp>
        <p:nvSpPr>
          <p:cNvPr id="6" name="Rectangle 5"/>
          <p:cNvSpPr/>
          <p:nvPr/>
        </p:nvSpPr>
        <p:spPr>
          <a:xfrm>
            <a:off x="7158640" y="5055716"/>
            <a:ext cx="2004075" cy="369332"/>
          </a:xfrm>
          <a:prstGeom prst="rect">
            <a:avLst/>
          </a:prstGeom>
        </p:spPr>
        <p:txBody>
          <a:bodyPr wrap="none">
            <a:spAutoFit/>
          </a:bodyPr>
          <a:lstStyle/>
          <a:p>
            <a:r>
              <a:rPr lang="en-US" dirty="0" smtClean="0"/>
              <a:t>accuracy score</a:t>
            </a:r>
            <a:endParaRPr lang="en-US" dirty="0"/>
          </a:p>
        </p:txBody>
      </p:sp>
      <p:sp>
        <p:nvSpPr>
          <p:cNvPr id="7" name="Rectangle 6"/>
          <p:cNvSpPr/>
          <p:nvPr/>
        </p:nvSpPr>
        <p:spPr>
          <a:xfrm>
            <a:off x="2766369" y="5359715"/>
            <a:ext cx="2008883" cy="369332"/>
          </a:xfrm>
          <a:prstGeom prst="rect">
            <a:avLst/>
          </a:prstGeom>
        </p:spPr>
        <p:txBody>
          <a:bodyPr wrap="none">
            <a:spAutoFit/>
          </a:bodyPr>
          <a:lstStyle/>
          <a:p>
            <a:r>
              <a:rPr lang="en-US" dirty="0"/>
              <a:t>confusion matrix</a:t>
            </a:r>
          </a:p>
        </p:txBody>
      </p:sp>
    </p:spTree>
    <p:extLst>
      <p:ext uri="{BB962C8B-B14F-4D97-AF65-F5344CB8AC3E}">
        <p14:creationId xmlns:p14="http://schemas.microsoft.com/office/powerpoint/2010/main" val="557454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5125" y="2556357"/>
            <a:ext cx="4720600" cy="523220"/>
          </a:xfrm>
          <a:prstGeom prst="rect">
            <a:avLst/>
          </a:prstGeom>
        </p:spPr>
        <p:txBody>
          <a:bodyPr wrap="square">
            <a:spAutoFit/>
          </a:bodyPr>
          <a:lstStyle/>
          <a:p>
            <a:r>
              <a:rPr lang="en-US" sz="2800" dirty="0"/>
              <a:t>Support vector machine</a:t>
            </a:r>
          </a:p>
        </p:txBody>
      </p:sp>
    </p:spTree>
    <p:extLst>
      <p:ext uri="{BB962C8B-B14F-4D97-AF65-F5344CB8AC3E}">
        <p14:creationId xmlns:p14="http://schemas.microsoft.com/office/powerpoint/2010/main" val="640467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553" y="1659374"/>
            <a:ext cx="4927952" cy="369332"/>
          </a:xfrm>
          <a:prstGeom prst="rect">
            <a:avLst/>
          </a:prstGeom>
        </p:spPr>
        <p:txBody>
          <a:bodyPr wrap="none">
            <a:spAutoFit/>
          </a:bodyPr>
          <a:lstStyle/>
          <a:p>
            <a:r>
              <a:rPr lang="en-US" dirty="0"/>
              <a:t>Loading the dataset into </a:t>
            </a:r>
            <a:r>
              <a:rPr lang="en-US" dirty="0" smtClean="0"/>
              <a:t>Jupiter </a:t>
            </a:r>
            <a:r>
              <a:rPr lang="en-US" dirty="0"/>
              <a:t>notebook</a:t>
            </a:r>
          </a:p>
        </p:txBody>
      </p:sp>
      <p:pic>
        <p:nvPicPr>
          <p:cNvPr id="3" name="Picture 2"/>
          <p:cNvPicPr>
            <a:picLocks noChangeAspect="1"/>
          </p:cNvPicPr>
          <p:nvPr/>
        </p:nvPicPr>
        <p:blipFill>
          <a:blip r:embed="rId2"/>
          <a:stretch>
            <a:fillRect/>
          </a:stretch>
        </p:blipFill>
        <p:spPr>
          <a:xfrm>
            <a:off x="1193074" y="2296912"/>
            <a:ext cx="10225768" cy="3867940"/>
          </a:xfrm>
          <a:prstGeom prst="rect">
            <a:avLst/>
          </a:prstGeom>
        </p:spPr>
      </p:pic>
    </p:spTree>
    <p:extLst>
      <p:ext uri="{BB962C8B-B14F-4D97-AF65-F5344CB8AC3E}">
        <p14:creationId xmlns:p14="http://schemas.microsoft.com/office/powerpoint/2010/main" val="2222989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6295" y="1149394"/>
            <a:ext cx="4291694" cy="5133975"/>
          </a:xfrm>
          <a:prstGeom prst="rect">
            <a:avLst/>
          </a:prstGeom>
        </p:spPr>
      </p:pic>
      <p:pic>
        <p:nvPicPr>
          <p:cNvPr id="3" name="Picture 2"/>
          <p:cNvPicPr>
            <a:picLocks noChangeAspect="1"/>
          </p:cNvPicPr>
          <p:nvPr/>
        </p:nvPicPr>
        <p:blipFill>
          <a:blip r:embed="rId3"/>
          <a:stretch>
            <a:fillRect/>
          </a:stretch>
        </p:blipFill>
        <p:spPr>
          <a:xfrm>
            <a:off x="6557554" y="1149394"/>
            <a:ext cx="4229100" cy="5133975"/>
          </a:xfrm>
          <a:prstGeom prst="rect">
            <a:avLst/>
          </a:prstGeom>
        </p:spPr>
      </p:pic>
      <p:sp>
        <p:nvSpPr>
          <p:cNvPr id="4" name="Rectangle 3"/>
          <p:cNvSpPr/>
          <p:nvPr/>
        </p:nvSpPr>
        <p:spPr>
          <a:xfrm>
            <a:off x="2992766" y="544676"/>
            <a:ext cx="6070893" cy="369332"/>
          </a:xfrm>
          <a:prstGeom prst="rect">
            <a:avLst/>
          </a:prstGeom>
        </p:spPr>
        <p:txBody>
          <a:bodyPr wrap="none">
            <a:spAutoFit/>
          </a:bodyPr>
          <a:lstStyle/>
          <a:p>
            <a:r>
              <a:rPr lang="en-US" dirty="0"/>
              <a:t>And I am store the </a:t>
            </a:r>
            <a:r>
              <a:rPr lang="en-US" dirty="0" smtClean="0"/>
              <a:t>dataset values </a:t>
            </a:r>
            <a:r>
              <a:rPr lang="en-US" dirty="0"/>
              <a:t>in x and y variable</a:t>
            </a:r>
          </a:p>
        </p:txBody>
      </p:sp>
    </p:spTree>
    <p:extLst>
      <p:ext uri="{BB962C8B-B14F-4D97-AF65-F5344CB8AC3E}">
        <p14:creationId xmlns:p14="http://schemas.microsoft.com/office/powerpoint/2010/main" val="3521452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14993" y="2025366"/>
            <a:ext cx="9987643" cy="2581468"/>
          </a:xfrm>
          <a:prstGeom prst="rect">
            <a:avLst/>
          </a:prstGeom>
        </p:spPr>
      </p:pic>
      <p:sp>
        <p:nvSpPr>
          <p:cNvPr id="3" name="Rectangle 2"/>
          <p:cNvSpPr/>
          <p:nvPr/>
        </p:nvSpPr>
        <p:spPr>
          <a:xfrm>
            <a:off x="1619794" y="1137698"/>
            <a:ext cx="8733607" cy="369332"/>
          </a:xfrm>
          <a:prstGeom prst="rect">
            <a:avLst/>
          </a:prstGeom>
        </p:spPr>
        <p:txBody>
          <a:bodyPr wrap="square">
            <a:spAutoFit/>
          </a:bodyPr>
          <a:lstStyle/>
          <a:p>
            <a:r>
              <a:rPr lang="en-US" dirty="0" smtClean="0"/>
              <a:t>Splitting </a:t>
            </a:r>
            <a:r>
              <a:rPr lang="en-US" dirty="0"/>
              <a:t>the x and y and storing in the </a:t>
            </a:r>
            <a:r>
              <a:rPr lang="en-US" dirty="0" err="1"/>
              <a:t>x_train</a:t>
            </a:r>
            <a:r>
              <a:rPr lang="en-US" dirty="0"/>
              <a:t> and </a:t>
            </a:r>
            <a:r>
              <a:rPr lang="en-US" dirty="0" err="1"/>
              <a:t>y_train</a:t>
            </a:r>
            <a:r>
              <a:rPr lang="en-US" dirty="0"/>
              <a:t> as 70:30 ratio</a:t>
            </a:r>
          </a:p>
        </p:txBody>
      </p:sp>
    </p:spTree>
    <p:extLst>
      <p:ext uri="{BB962C8B-B14F-4D97-AF65-F5344CB8AC3E}">
        <p14:creationId xmlns:p14="http://schemas.microsoft.com/office/powerpoint/2010/main" val="2807361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7128" y="973228"/>
            <a:ext cx="3801041" cy="369332"/>
          </a:xfrm>
          <a:prstGeom prst="rect">
            <a:avLst/>
          </a:prstGeom>
        </p:spPr>
        <p:txBody>
          <a:bodyPr wrap="none">
            <a:spAutoFit/>
          </a:bodyPr>
          <a:lstStyle/>
          <a:p>
            <a:r>
              <a:rPr lang="en-US" dirty="0"/>
              <a:t>The value are </a:t>
            </a:r>
            <a:r>
              <a:rPr lang="en-US" dirty="0" err="1"/>
              <a:t>x_train</a:t>
            </a:r>
            <a:r>
              <a:rPr lang="en-US" dirty="0"/>
              <a:t> and </a:t>
            </a:r>
            <a:r>
              <a:rPr lang="en-US" dirty="0" err="1"/>
              <a:t>y_train</a:t>
            </a:r>
            <a:endParaRPr lang="en-US" dirty="0"/>
          </a:p>
        </p:txBody>
      </p:sp>
      <p:pic>
        <p:nvPicPr>
          <p:cNvPr id="3" name="Picture 2"/>
          <p:cNvPicPr>
            <a:picLocks noChangeAspect="1"/>
          </p:cNvPicPr>
          <p:nvPr/>
        </p:nvPicPr>
        <p:blipFill>
          <a:blip r:embed="rId2"/>
          <a:stretch>
            <a:fillRect/>
          </a:stretch>
        </p:blipFill>
        <p:spPr>
          <a:xfrm>
            <a:off x="1171640" y="1776819"/>
            <a:ext cx="3990975" cy="2283619"/>
          </a:xfrm>
          <a:prstGeom prst="rect">
            <a:avLst/>
          </a:prstGeom>
        </p:spPr>
      </p:pic>
      <p:pic>
        <p:nvPicPr>
          <p:cNvPr id="4" name="Picture 3"/>
          <p:cNvPicPr>
            <a:picLocks noChangeAspect="1"/>
          </p:cNvPicPr>
          <p:nvPr/>
        </p:nvPicPr>
        <p:blipFill>
          <a:blip r:embed="rId3"/>
          <a:stretch>
            <a:fillRect/>
          </a:stretch>
        </p:blipFill>
        <p:spPr>
          <a:xfrm>
            <a:off x="5718673" y="1679188"/>
            <a:ext cx="4029075" cy="2381250"/>
          </a:xfrm>
          <a:prstGeom prst="rect">
            <a:avLst/>
          </a:prstGeom>
        </p:spPr>
      </p:pic>
      <p:sp>
        <p:nvSpPr>
          <p:cNvPr id="7" name="Rectangle 6"/>
          <p:cNvSpPr/>
          <p:nvPr/>
        </p:nvSpPr>
        <p:spPr>
          <a:xfrm>
            <a:off x="2805600" y="4125365"/>
            <a:ext cx="902811" cy="369332"/>
          </a:xfrm>
          <a:prstGeom prst="rect">
            <a:avLst/>
          </a:prstGeom>
        </p:spPr>
        <p:txBody>
          <a:bodyPr wrap="none">
            <a:spAutoFit/>
          </a:bodyPr>
          <a:lstStyle/>
          <a:p>
            <a:r>
              <a:rPr lang="en-US" dirty="0" err="1"/>
              <a:t>x_train</a:t>
            </a:r>
            <a:endParaRPr lang="en-US" dirty="0"/>
          </a:p>
        </p:txBody>
      </p:sp>
      <p:sp>
        <p:nvSpPr>
          <p:cNvPr id="8" name="Rectangle 7"/>
          <p:cNvSpPr/>
          <p:nvPr/>
        </p:nvSpPr>
        <p:spPr>
          <a:xfrm>
            <a:off x="7336353" y="4212400"/>
            <a:ext cx="915635" cy="369332"/>
          </a:xfrm>
          <a:prstGeom prst="rect">
            <a:avLst/>
          </a:prstGeom>
        </p:spPr>
        <p:txBody>
          <a:bodyPr wrap="none">
            <a:spAutoFit/>
          </a:bodyPr>
          <a:lstStyle/>
          <a:p>
            <a:r>
              <a:rPr lang="en-US" dirty="0" err="1"/>
              <a:t>y_train</a:t>
            </a:r>
            <a:endParaRPr lang="en-US" dirty="0"/>
          </a:p>
        </p:txBody>
      </p:sp>
    </p:spTree>
    <p:extLst>
      <p:ext uri="{BB962C8B-B14F-4D97-AF65-F5344CB8AC3E}">
        <p14:creationId xmlns:p14="http://schemas.microsoft.com/office/powerpoint/2010/main" val="2376012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16986" y="2207351"/>
            <a:ext cx="3208157" cy="2495550"/>
          </a:xfrm>
          <a:prstGeom prst="rect">
            <a:avLst/>
          </a:prstGeom>
        </p:spPr>
      </p:pic>
      <p:sp>
        <p:nvSpPr>
          <p:cNvPr id="3" name="Rectangle 2"/>
          <p:cNvSpPr/>
          <p:nvPr/>
        </p:nvSpPr>
        <p:spPr>
          <a:xfrm>
            <a:off x="3510293" y="1284905"/>
            <a:ext cx="3603872" cy="369332"/>
          </a:xfrm>
          <a:prstGeom prst="rect">
            <a:avLst/>
          </a:prstGeom>
        </p:spPr>
        <p:txBody>
          <a:bodyPr wrap="none">
            <a:spAutoFit/>
          </a:bodyPr>
          <a:lstStyle/>
          <a:p>
            <a:r>
              <a:rPr lang="en-US" dirty="0"/>
              <a:t>The value are X-test and </a:t>
            </a:r>
            <a:r>
              <a:rPr lang="en-US" dirty="0" err="1"/>
              <a:t>y_test</a:t>
            </a:r>
            <a:endParaRPr lang="en-US" dirty="0"/>
          </a:p>
        </p:txBody>
      </p:sp>
      <p:pic>
        <p:nvPicPr>
          <p:cNvPr id="4" name="Picture 3"/>
          <p:cNvPicPr>
            <a:picLocks noChangeAspect="1"/>
          </p:cNvPicPr>
          <p:nvPr/>
        </p:nvPicPr>
        <p:blipFill>
          <a:blip r:embed="rId3"/>
          <a:stretch>
            <a:fillRect/>
          </a:stretch>
        </p:blipFill>
        <p:spPr>
          <a:xfrm>
            <a:off x="5802902" y="2207350"/>
            <a:ext cx="3790950" cy="2425609"/>
          </a:xfrm>
          <a:prstGeom prst="rect">
            <a:avLst/>
          </a:prstGeom>
        </p:spPr>
      </p:pic>
      <p:sp>
        <p:nvSpPr>
          <p:cNvPr id="5" name="Rectangle 4"/>
          <p:cNvSpPr/>
          <p:nvPr/>
        </p:nvSpPr>
        <p:spPr>
          <a:xfrm>
            <a:off x="3301033" y="4702901"/>
            <a:ext cx="800219" cy="369332"/>
          </a:xfrm>
          <a:prstGeom prst="rect">
            <a:avLst/>
          </a:prstGeom>
        </p:spPr>
        <p:txBody>
          <a:bodyPr wrap="none">
            <a:spAutoFit/>
          </a:bodyPr>
          <a:lstStyle/>
          <a:p>
            <a:r>
              <a:rPr lang="en-US" dirty="0"/>
              <a:t>X-test</a:t>
            </a:r>
          </a:p>
        </p:txBody>
      </p:sp>
      <p:sp>
        <p:nvSpPr>
          <p:cNvPr id="6" name="Rectangle 5"/>
          <p:cNvSpPr/>
          <p:nvPr/>
        </p:nvSpPr>
        <p:spPr>
          <a:xfrm>
            <a:off x="7374933" y="4816740"/>
            <a:ext cx="821059" cy="369332"/>
          </a:xfrm>
          <a:prstGeom prst="rect">
            <a:avLst/>
          </a:prstGeom>
        </p:spPr>
        <p:txBody>
          <a:bodyPr wrap="none">
            <a:spAutoFit/>
          </a:bodyPr>
          <a:lstStyle/>
          <a:p>
            <a:r>
              <a:rPr lang="en-US" dirty="0" err="1"/>
              <a:t>y_test</a:t>
            </a:r>
            <a:endParaRPr lang="en-US" dirty="0"/>
          </a:p>
        </p:txBody>
      </p:sp>
    </p:spTree>
    <p:extLst>
      <p:ext uri="{BB962C8B-B14F-4D97-AF65-F5344CB8AC3E}">
        <p14:creationId xmlns:p14="http://schemas.microsoft.com/office/powerpoint/2010/main" val="2546183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29778" y="2516912"/>
            <a:ext cx="8010525" cy="1266825"/>
          </a:xfrm>
          <a:prstGeom prst="rect">
            <a:avLst/>
          </a:prstGeom>
        </p:spPr>
      </p:pic>
      <p:sp>
        <p:nvSpPr>
          <p:cNvPr id="3" name="Rectangle 2"/>
          <p:cNvSpPr/>
          <p:nvPr/>
        </p:nvSpPr>
        <p:spPr>
          <a:xfrm>
            <a:off x="1314994" y="1495587"/>
            <a:ext cx="8926285" cy="646331"/>
          </a:xfrm>
          <a:prstGeom prst="rect">
            <a:avLst/>
          </a:prstGeom>
        </p:spPr>
        <p:txBody>
          <a:bodyPr wrap="square">
            <a:spAutoFit/>
          </a:bodyPr>
          <a:lstStyle/>
          <a:p>
            <a:r>
              <a:rPr lang="en-US" dirty="0"/>
              <a:t>Loading the SVM </a:t>
            </a:r>
            <a:r>
              <a:rPr lang="en-US" dirty="0" smtClean="0"/>
              <a:t>algorithm </a:t>
            </a:r>
            <a:r>
              <a:rPr lang="en-US" dirty="0"/>
              <a:t>in </a:t>
            </a:r>
            <a:r>
              <a:rPr lang="en-US" dirty="0" smtClean="0"/>
              <a:t>Jupiter </a:t>
            </a:r>
            <a:r>
              <a:rPr lang="en-US" dirty="0"/>
              <a:t>note and passing the value as </a:t>
            </a:r>
            <a:r>
              <a:rPr lang="en-US" dirty="0" err="1"/>
              <a:t>xtrain</a:t>
            </a:r>
            <a:r>
              <a:rPr lang="en-US" dirty="0"/>
              <a:t> and </a:t>
            </a:r>
            <a:r>
              <a:rPr lang="en-US" dirty="0" err="1"/>
              <a:t>ytrain</a:t>
            </a:r>
            <a:r>
              <a:rPr lang="en-US" dirty="0"/>
              <a:t> as linear </a:t>
            </a:r>
            <a:r>
              <a:rPr lang="en-US" dirty="0" err="1"/>
              <a:t>svm</a:t>
            </a:r>
            <a:r>
              <a:rPr lang="en-US" dirty="0"/>
              <a:t> model</a:t>
            </a:r>
          </a:p>
        </p:txBody>
      </p:sp>
    </p:spTree>
    <p:extLst>
      <p:ext uri="{BB962C8B-B14F-4D97-AF65-F5344CB8AC3E}">
        <p14:creationId xmlns:p14="http://schemas.microsoft.com/office/powerpoint/2010/main" val="390218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95756" y="448882"/>
            <a:ext cx="4111969" cy="584775"/>
          </a:xfrm>
          <a:prstGeom prst="rect">
            <a:avLst/>
          </a:prstGeom>
        </p:spPr>
        <p:txBody>
          <a:bodyPr wrap="square">
            <a:spAutoFit/>
          </a:bodyPr>
          <a:lstStyle/>
          <a:p>
            <a:r>
              <a:rPr lang="en-IN" sz="3200" dirty="0">
                <a:solidFill>
                  <a:srgbClr val="FF0000"/>
                </a:solidFill>
              </a:rPr>
              <a:t>Proposed  model </a:t>
            </a:r>
            <a:endParaRPr lang="en-US" sz="3200" dirty="0">
              <a:solidFill>
                <a:srgbClr val="FF0000"/>
              </a:solidFill>
            </a:endParaRPr>
          </a:p>
        </p:txBody>
      </p:sp>
      <p:pic>
        <p:nvPicPr>
          <p:cNvPr id="2" name="Picture 1"/>
          <p:cNvPicPr>
            <a:picLocks noChangeAspect="1"/>
          </p:cNvPicPr>
          <p:nvPr/>
        </p:nvPicPr>
        <p:blipFill>
          <a:blip r:embed="rId2"/>
          <a:stretch>
            <a:fillRect/>
          </a:stretch>
        </p:blipFill>
        <p:spPr>
          <a:xfrm>
            <a:off x="3230880" y="1391431"/>
            <a:ext cx="5085805" cy="4736409"/>
          </a:xfrm>
          <a:prstGeom prst="rect">
            <a:avLst/>
          </a:prstGeom>
        </p:spPr>
      </p:pic>
    </p:spTree>
    <p:extLst>
      <p:ext uri="{BB962C8B-B14F-4D97-AF65-F5344CB8AC3E}">
        <p14:creationId xmlns:p14="http://schemas.microsoft.com/office/powerpoint/2010/main" val="3008548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628" y="1102864"/>
            <a:ext cx="8743405" cy="369332"/>
          </a:xfrm>
          <a:prstGeom prst="rect">
            <a:avLst/>
          </a:prstGeom>
        </p:spPr>
        <p:txBody>
          <a:bodyPr wrap="square">
            <a:spAutoFit/>
          </a:bodyPr>
          <a:lstStyle/>
          <a:p>
            <a:r>
              <a:rPr lang="en-US" dirty="0"/>
              <a:t>After loading </a:t>
            </a:r>
            <a:r>
              <a:rPr lang="en-US" dirty="0" err="1"/>
              <a:t>svm</a:t>
            </a:r>
            <a:r>
              <a:rPr lang="en-US" dirty="0"/>
              <a:t> and finding </a:t>
            </a:r>
            <a:r>
              <a:rPr lang="en-US" dirty="0" smtClean="0"/>
              <a:t>accuracy </a:t>
            </a:r>
            <a:r>
              <a:rPr lang="en-US" dirty="0"/>
              <a:t>using confusion matrix</a:t>
            </a:r>
          </a:p>
        </p:txBody>
      </p:sp>
      <p:pic>
        <p:nvPicPr>
          <p:cNvPr id="3" name="Picture 2"/>
          <p:cNvPicPr>
            <a:picLocks noChangeAspect="1"/>
          </p:cNvPicPr>
          <p:nvPr/>
        </p:nvPicPr>
        <p:blipFill>
          <a:blip r:embed="rId2"/>
          <a:stretch>
            <a:fillRect/>
          </a:stretch>
        </p:blipFill>
        <p:spPr>
          <a:xfrm>
            <a:off x="2062980" y="1993854"/>
            <a:ext cx="3514414" cy="3300957"/>
          </a:xfrm>
          <a:prstGeom prst="rect">
            <a:avLst/>
          </a:prstGeom>
        </p:spPr>
      </p:pic>
      <p:pic>
        <p:nvPicPr>
          <p:cNvPr id="4" name="Picture 3"/>
          <p:cNvPicPr>
            <a:picLocks noChangeAspect="1"/>
          </p:cNvPicPr>
          <p:nvPr/>
        </p:nvPicPr>
        <p:blipFill>
          <a:blip r:embed="rId3"/>
          <a:stretch>
            <a:fillRect/>
          </a:stretch>
        </p:blipFill>
        <p:spPr>
          <a:xfrm>
            <a:off x="6496594" y="1924186"/>
            <a:ext cx="4929052" cy="3370625"/>
          </a:xfrm>
          <a:prstGeom prst="rect">
            <a:avLst/>
          </a:prstGeom>
        </p:spPr>
      </p:pic>
      <p:sp>
        <p:nvSpPr>
          <p:cNvPr id="5" name="Rectangle 4"/>
          <p:cNvSpPr/>
          <p:nvPr/>
        </p:nvSpPr>
        <p:spPr>
          <a:xfrm>
            <a:off x="2636219" y="5447137"/>
            <a:ext cx="2060179" cy="369332"/>
          </a:xfrm>
          <a:prstGeom prst="rect">
            <a:avLst/>
          </a:prstGeom>
        </p:spPr>
        <p:txBody>
          <a:bodyPr wrap="none">
            <a:spAutoFit/>
          </a:bodyPr>
          <a:lstStyle/>
          <a:p>
            <a:r>
              <a:rPr lang="en-US" dirty="0" smtClean="0"/>
              <a:t>confusion matrix</a:t>
            </a:r>
            <a:endParaRPr lang="en-US" dirty="0"/>
          </a:p>
        </p:txBody>
      </p:sp>
      <p:sp>
        <p:nvSpPr>
          <p:cNvPr id="6" name="Rectangle 5"/>
          <p:cNvSpPr/>
          <p:nvPr/>
        </p:nvSpPr>
        <p:spPr>
          <a:xfrm>
            <a:off x="7767494" y="5447137"/>
            <a:ext cx="2004075" cy="369332"/>
          </a:xfrm>
          <a:prstGeom prst="rect">
            <a:avLst/>
          </a:prstGeom>
        </p:spPr>
        <p:txBody>
          <a:bodyPr wrap="none">
            <a:spAutoFit/>
          </a:bodyPr>
          <a:lstStyle/>
          <a:p>
            <a:r>
              <a:rPr lang="en-US" dirty="0" smtClean="0"/>
              <a:t>accuracy score</a:t>
            </a:r>
            <a:endParaRPr lang="en-US" dirty="0"/>
          </a:p>
        </p:txBody>
      </p:sp>
    </p:spTree>
    <p:extLst>
      <p:ext uri="{BB962C8B-B14F-4D97-AF65-F5344CB8AC3E}">
        <p14:creationId xmlns:p14="http://schemas.microsoft.com/office/powerpoint/2010/main" val="3909115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2274" y="2266129"/>
            <a:ext cx="8072846" cy="830997"/>
          </a:xfrm>
          <a:prstGeom prst="rect">
            <a:avLst/>
          </a:prstGeom>
        </p:spPr>
        <p:txBody>
          <a:bodyPr wrap="square">
            <a:spAutoFit/>
          </a:bodyPr>
          <a:lstStyle/>
          <a:p>
            <a:r>
              <a:rPr lang="en-US" sz="2400" b="1" dirty="0"/>
              <a:t>Implementation with UI interface for predicting diabetes using T-</a:t>
            </a:r>
            <a:r>
              <a:rPr lang="en-US" sz="2400" b="1" dirty="0" err="1"/>
              <a:t>kinter</a:t>
            </a:r>
            <a:endParaRPr lang="en-US" sz="3200" b="1" dirty="0"/>
          </a:p>
        </p:txBody>
      </p:sp>
    </p:spTree>
    <p:extLst>
      <p:ext uri="{BB962C8B-B14F-4D97-AF65-F5344CB8AC3E}">
        <p14:creationId xmlns:p14="http://schemas.microsoft.com/office/powerpoint/2010/main" val="606792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2081348" y="1471747"/>
            <a:ext cx="8656320" cy="4401205"/>
          </a:xfrm>
          <a:prstGeom prst="rect">
            <a:avLst/>
          </a:prstGeom>
        </p:spPr>
        <p:txBody>
          <a:bodyPr wrap="square">
            <a:spAutoFit/>
          </a:bodyPr>
          <a:lstStyle/>
          <a:p>
            <a:r>
              <a:rPr lang="en-US" sz="2800" b="1" dirty="0"/>
              <a:t>Installation</a:t>
            </a:r>
          </a:p>
          <a:p>
            <a:endParaRPr lang="en-US" dirty="0"/>
          </a:p>
          <a:p>
            <a:r>
              <a:rPr lang="en-US" dirty="0"/>
              <a:t>Package should be install before executing in </a:t>
            </a:r>
            <a:r>
              <a:rPr lang="en-US" dirty="0" err="1"/>
              <a:t>cmd</a:t>
            </a:r>
            <a:endParaRPr lang="en-US" dirty="0"/>
          </a:p>
          <a:p>
            <a:endParaRPr lang="en-US" dirty="0"/>
          </a:p>
          <a:p>
            <a:pPr marL="285750" indent="-285750">
              <a:buFont typeface="Arial" panose="020B0604020202020204" pitchFamily="34" charset="0"/>
              <a:buChar char="•"/>
            </a:pPr>
            <a:r>
              <a:rPr lang="en-US" dirty="0" err="1"/>
              <a:t>numpy</a:t>
            </a:r>
            <a:r>
              <a:rPr lang="en-US" dirty="0"/>
              <a:t>==1.13.3</a:t>
            </a:r>
          </a:p>
          <a:p>
            <a:pPr marL="285750" indent="-285750">
              <a:buFont typeface="Arial" panose="020B0604020202020204" pitchFamily="34" charset="0"/>
              <a:buChar char="•"/>
            </a:pPr>
            <a:r>
              <a:rPr lang="en-US" dirty="0"/>
              <a:t>pandas==0.22.0</a:t>
            </a:r>
          </a:p>
          <a:p>
            <a:pPr marL="285750" indent="-285750">
              <a:buFont typeface="Arial" panose="020B0604020202020204" pitchFamily="34" charset="0"/>
              <a:buChar char="•"/>
            </a:pPr>
            <a:r>
              <a:rPr lang="en-US" dirty="0" err="1"/>
              <a:t>scipy</a:t>
            </a:r>
            <a:r>
              <a:rPr lang="en-US" dirty="0"/>
              <a:t>==1.0.0</a:t>
            </a:r>
          </a:p>
          <a:p>
            <a:pPr marL="285750" indent="-285750">
              <a:buFont typeface="Arial" panose="020B0604020202020204" pitchFamily="34" charset="0"/>
              <a:buChar char="•"/>
            </a:pPr>
            <a:r>
              <a:rPr lang="en-US" dirty="0" err="1"/>
              <a:t>scikit</a:t>
            </a:r>
            <a:r>
              <a:rPr lang="en-US" dirty="0"/>
              <a:t>-learn==0.19.1</a:t>
            </a:r>
          </a:p>
          <a:p>
            <a:pPr marL="285750" indent="-285750">
              <a:buFont typeface="Arial" panose="020B0604020202020204" pitchFamily="34" charset="0"/>
              <a:buChar char="•"/>
            </a:pPr>
            <a:r>
              <a:rPr lang="en-US" dirty="0"/>
              <a:t>PyQt5==5.9.2</a:t>
            </a:r>
          </a:p>
          <a:p>
            <a:pPr marL="285750" indent="-285750">
              <a:buFont typeface="Arial" panose="020B0604020202020204" pitchFamily="34" charset="0"/>
              <a:buChar char="•"/>
            </a:pPr>
            <a:endParaRPr lang="en-US" dirty="0"/>
          </a:p>
          <a:p>
            <a:r>
              <a:rPr lang="en-US" dirty="0"/>
              <a:t> Installed all this package using </a:t>
            </a:r>
            <a:r>
              <a:rPr lang="en-US" dirty="0" err="1"/>
              <a:t>cmd</a:t>
            </a:r>
            <a:r>
              <a:rPr lang="en-US" dirty="0"/>
              <a:t>  as </a:t>
            </a:r>
            <a:r>
              <a:rPr lang="en-US" dirty="0" err="1"/>
              <a:t>adminstrator</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82617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9463" y="1197555"/>
            <a:ext cx="8381743" cy="4714730"/>
          </a:xfrm>
          <a:prstGeom prst="rect">
            <a:avLst/>
          </a:prstGeom>
        </p:spPr>
      </p:pic>
      <p:sp>
        <p:nvSpPr>
          <p:cNvPr id="3" name="Rectangle 2"/>
          <p:cNvSpPr/>
          <p:nvPr/>
        </p:nvSpPr>
        <p:spPr>
          <a:xfrm>
            <a:off x="1841645" y="593092"/>
            <a:ext cx="1367682" cy="369332"/>
          </a:xfrm>
          <a:prstGeom prst="rect">
            <a:avLst/>
          </a:prstGeom>
        </p:spPr>
        <p:txBody>
          <a:bodyPr wrap="none">
            <a:spAutoFit/>
          </a:bodyPr>
          <a:lstStyle/>
          <a:p>
            <a:r>
              <a:rPr lang="en-US" dirty="0"/>
              <a:t>Python IDE</a:t>
            </a:r>
          </a:p>
        </p:txBody>
      </p:sp>
    </p:spTree>
    <p:extLst>
      <p:ext uri="{BB962C8B-B14F-4D97-AF65-F5344CB8AC3E}">
        <p14:creationId xmlns:p14="http://schemas.microsoft.com/office/powerpoint/2010/main" val="1886433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7053" y="987653"/>
            <a:ext cx="9741648" cy="5479677"/>
          </a:xfrm>
          <a:prstGeom prst="rect">
            <a:avLst/>
          </a:prstGeom>
        </p:spPr>
      </p:pic>
      <p:sp>
        <p:nvSpPr>
          <p:cNvPr id="3" name="Rectangle 2"/>
          <p:cNvSpPr/>
          <p:nvPr/>
        </p:nvSpPr>
        <p:spPr>
          <a:xfrm>
            <a:off x="1823188" y="440174"/>
            <a:ext cx="4102405" cy="369332"/>
          </a:xfrm>
          <a:prstGeom prst="rect">
            <a:avLst/>
          </a:prstGeom>
        </p:spPr>
        <p:txBody>
          <a:bodyPr wrap="none">
            <a:spAutoFit/>
          </a:bodyPr>
          <a:lstStyle/>
          <a:p>
            <a:r>
              <a:rPr lang="en-US" dirty="0"/>
              <a:t>Open the python  file in python Ide</a:t>
            </a:r>
          </a:p>
        </p:txBody>
      </p:sp>
    </p:spTree>
    <p:extLst>
      <p:ext uri="{BB962C8B-B14F-4D97-AF65-F5344CB8AC3E}">
        <p14:creationId xmlns:p14="http://schemas.microsoft.com/office/powerpoint/2010/main" val="2417011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2010" y="1343840"/>
            <a:ext cx="8177350" cy="4599759"/>
          </a:xfrm>
          <a:prstGeom prst="rect">
            <a:avLst/>
          </a:prstGeom>
        </p:spPr>
      </p:pic>
      <p:sp>
        <p:nvSpPr>
          <p:cNvPr id="3" name="Rectangle 2"/>
          <p:cNvSpPr/>
          <p:nvPr/>
        </p:nvSpPr>
        <p:spPr>
          <a:xfrm>
            <a:off x="2414302" y="753682"/>
            <a:ext cx="5203669" cy="369332"/>
          </a:xfrm>
          <a:prstGeom prst="rect">
            <a:avLst/>
          </a:prstGeom>
        </p:spPr>
        <p:txBody>
          <a:bodyPr wrap="none">
            <a:spAutoFit/>
          </a:bodyPr>
          <a:lstStyle/>
          <a:p>
            <a:r>
              <a:rPr lang="en-US" dirty="0"/>
              <a:t>Run the python file and all the run all module</a:t>
            </a:r>
          </a:p>
        </p:txBody>
      </p:sp>
    </p:spTree>
    <p:extLst>
      <p:ext uri="{BB962C8B-B14F-4D97-AF65-F5344CB8AC3E}">
        <p14:creationId xmlns:p14="http://schemas.microsoft.com/office/powerpoint/2010/main" val="18648936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7157" y="1233127"/>
            <a:ext cx="9054352" cy="5093073"/>
          </a:xfrm>
          <a:prstGeom prst="rect">
            <a:avLst/>
          </a:prstGeom>
        </p:spPr>
      </p:pic>
      <p:sp>
        <p:nvSpPr>
          <p:cNvPr id="3" name="Rectangle 2"/>
          <p:cNvSpPr/>
          <p:nvPr/>
        </p:nvSpPr>
        <p:spPr>
          <a:xfrm>
            <a:off x="3179674" y="672207"/>
            <a:ext cx="3812262" cy="369332"/>
          </a:xfrm>
          <a:prstGeom prst="rect">
            <a:avLst/>
          </a:prstGeom>
        </p:spPr>
        <p:txBody>
          <a:bodyPr wrap="none">
            <a:spAutoFit/>
          </a:bodyPr>
          <a:lstStyle/>
          <a:p>
            <a:r>
              <a:rPr lang="en-US" dirty="0"/>
              <a:t>Running the Ide to open the GUI</a:t>
            </a:r>
          </a:p>
        </p:txBody>
      </p:sp>
    </p:spTree>
    <p:extLst>
      <p:ext uri="{BB962C8B-B14F-4D97-AF65-F5344CB8AC3E}">
        <p14:creationId xmlns:p14="http://schemas.microsoft.com/office/powerpoint/2010/main" val="2330442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11244" y="559330"/>
            <a:ext cx="4394152" cy="369332"/>
          </a:xfrm>
          <a:prstGeom prst="rect">
            <a:avLst/>
          </a:prstGeom>
        </p:spPr>
        <p:txBody>
          <a:bodyPr wrap="none">
            <a:spAutoFit/>
          </a:bodyPr>
          <a:lstStyle/>
          <a:p>
            <a:r>
              <a:rPr lang="en-US" dirty="0"/>
              <a:t>GUI interface for diabetes prediction</a:t>
            </a:r>
          </a:p>
        </p:txBody>
      </p:sp>
      <p:pic>
        <p:nvPicPr>
          <p:cNvPr id="7" name="Picture 6"/>
          <p:cNvPicPr>
            <a:picLocks noChangeAspect="1"/>
          </p:cNvPicPr>
          <p:nvPr/>
        </p:nvPicPr>
        <p:blipFill>
          <a:blip r:embed="rId2"/>
          <a:stretch>
            <a:fillRect/>
          </a:stretch>
        </p:blipFill>
        <p:spPr>
          <a:xfrm>
            <a:off x="1781175" y="1200150"/>
            <a:ext cx="8629650" cy="4457700"/>
          </a:xfrm>
          <a:prstGeom prst="rect">
            <a:avLst/>
          </a:prstGeom>
        </p:spPr>
      </p:pic>
    </p:spTree>
    <p:extLst>
      <p:ext uri="{BB962C8B-B14F-4D97-AF65-F5344CB8AC3E}">
        <p14:creationId xmlns:p14="http://schemas.microsoft.com/office/powerpoint/2010/main" val="22762751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9182" y="780646"/>
            <a:ext cx="7720771" cy="369332"/>
          </a:xfrm>
          <a:prstGeom prst="rect">
            <a:avLst/>
          </a:prstGeom>
        </p:spPr>
        <p:txBody>
          <a:bodyPr wrap="square">
            <a:spAutoFit/>
          </a:bodyPr>
          <a:lstStyle/>
          <a:p>
            <a:r>
              <a:rPr lang="en-US" dirty="0"/>
              <a:t>After entering detail the GUI give report for diabetes prediction</a:t>
            </a:r>
          </a:p>
        </p:txBody>
      </p:sp>
      <p:pic>
        <p:nvPicPr>
          <p:cNvPr id="4" name="Picture 3"/>
          <p:cNvPicPr>
            <a:picLocks noChangeAspect="1"/>
          </p:cNvPicPr>
          <p:nvPr/>
        </p:nvPicPr>
        <p:blipFill>
          <a:blip r:embed="rId2"/>
          <a:stretch>
            <a:fillRect/>
          </a:stretch>
        </p:blipFill>
        <p:spPr>
          <a:xfrm>
            <a:off x="1814103" y="1538151"/>
            <a:ext cx="8705850" cy="4495800"/>
          </a:xfrm>
          <a:prstGeom prst="rect">
            <a:avLst/>
          </a:prstGeom>
        </p:spPr>
      </p:pic>
    </p:spTree>
    <p:extLst>
      <p:ext uri="{BB962C8B-B14F-4D97-AF65-F5344CB8AC3E}">
        <p14:creationId xmlns:p14="http://schemas.microsoft.com/office/powerpoint/2010/main" val="3548592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41042103"/>
              </p:ext>
            </p:extLst>
          </p:nvPr>
        </p:nvGraphicFramePr>
        <p:xfrm>
          <a:off x="2049417" y="2226249"/>
          <a:ext cx="8127999"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813255787"/>
                    </a:ext>
                  </a:extLst>
                </a:gridCol>
                <a:gridCol w="3793066">
                  <a:extLst>
                    <a:ext uri="{9D8B030D-6E8A-4147-A177-3AD203B41FA5}">
                      <a16:colId xmlns:a16="http://schemas.microsoft.com/office/drawing/2014/main" val="3591277569"/>
                    </a:ext>
                  </a:extLst>
                </a:gridCol>
                <a:gridCol w="2709333">
                  <a:extLst>
                    <a:ext uri="{9D8B030D-6E8A-4147-A177-3AD203B41FA5}">
                      <a16:colId xmlns:a16="http://schemas.microsoft.com/office/drawing/2014/main" val="555567538"/>
                    </a:ext>
                  </a:extLst>
                </a:gridCol>
              </a:tblGrid>
              <a:tr h="370840">
                <a:tc>
                  <a:txBody>
                    <a:bodyPr/>
                    <a:lstStyle/>
                    <a:p>
                      <a:r>
                        <a:rPr lang="en-US" dirty="0" smtClean="0"/>
                        <a:t>S_NO</a:t>
                      </a:r>
                      <a:endParaRPr lang="en-US" dirty="0"/>
                    </a:p>
                  </a:txBody>
                  <a:tcPr/>
                </a:tc>
                <a:tc>
                  <a:txBody>
                    <a:bodyPr/>
                    <a:lstStyle/>
                    <a:p>
                      <a:r>
                        <a:rPr lang="en-US" dirty="0" smtClean="0"/>
                        <a:t>Model</a:t>
                      </a:r>
                      <a:endParaRPr lang="en-US" dirty="0"/>
                    </a:p>
                  </a:txBody>
                  <a:tcPr/>
                </a:tc>
                <a:tc>
                  <a:txBody>
                    <a:bodyPr/>
                    <a:lstStyle/>
                    <a:p>
                      <a:r>
                        <a:rPr lang="en-US" dirty="0" smtClean="0"/>
                        <a:t>Accuracy</a:t>
                      </a:r>
                      <a:endParaRPr lang="en-US" dirty="0"/>
                    </a:p>
                  </a:txBody>
                  <a:tcPr/>
                </a:tc>
                <a:extLst>
                  <a:ext uri="{0D108BD9-81ED-4DB2-BD59-A6C34878D82A}">
                    <a16:rowId xmlns:a16="http://schemas.microsoft.com/office/drawing/2014/main" val="1864456055"/>
                  </a:ext>
                </a:extLst>
              </a:tr>
              <a:tr h="370840">
                <a:tc>
                  <a:txBody>
                    <a:bodyPr/>
                    <a:lstStyle/>
                    <a:p>
                      <a:r>
                        <a:rPr lang="en-US" dirty="0" smtClean="0"/>
                        <a:t>1</a:t>
                      </a:r>
                      <a:endParaRPr lang="en-US" dirty="0"/>
                    </a:p>
                  </a:txBody>
                  <a:tcPr/>
                </a:tc>
                <a:tc>
                  <a:txBody>
                    <a:bodyPr/>
                    <a:lstStyle/>
                    <a:p>
                      <a:r>
                        <a:rPr lang="en-US" dirty="0" smtClean="0"/>
                        <a:t>Gradient Boosting Classifier</a:t>
                      </a:r>
                      <a:endParaRPr lang="en-US" dirty="0"/>
                    </a:p>
                  </a:txBody>
                  <a:tcPr/>
                </a:tc>
                <a:tc>
                  <a:txBody>
                    <a:bodyPr/>
                    <a:lstStyle/>
                    <a:p>
                      <a:r>
                        <a:rPr lang="en-US" dirty="0" smtClean="0"/>
                        <a:t>91%</a:t>
                      </a:r>
                      <a:endParaRPr lang="en-US" dirty="0"/>
                    </a:p>
                  </a:txBody>
                  <a:tcPr/>
                </a:tc>
                <a:extLst>
                  <a:ext uri="{0D108BD9-81ED-4DB2-BD59-A6C34878D82A}">
                    <a16:rowId xmlns:a16="http://schemas.microsoft.com/office/drawing/2014/main" val="1274935989"/>
                  </a:ext>
                </a:extLst>
              </a:tr>
              <a:tr h="370840">
                <a:tc>
                  <a:txBody>
                    <a:bodyPr/>
                    <a:lstStyle/>
                    <a:p>
                      <a:r>
                        <a:rPr lang="en-US" dirty="0" smtClean="0"/>
                        <a:t>2</a:t>
                      </a:r>
                      <a:endParaRPr lang="en-US" dirty="0"/>
                    </a:p>
                  </a:txBody>
                  <a:tcPr/>
                </a:tc>
                <a:tc>
                  <a:txBody>
                    <a:bodyPr/>
                    <a:lstStyle/>
                    <a:p>
                      <a:r>
                        <a:rPr lang="en-US" dirty="0" smtClean="0"/>
                        <a:t>Support vector</a:t>
                      </a:r>
                      <a:r>
                        <a:rPr lang="en-US" baseline="0" dirty="0" smtClean="0"/>
                        <a:t> machine</a:t>
                      </a:r>
                      <a:endParaRPr lang="en-US" dirty="0"/>
                    </a:p>
                  </a:txBody>
                  <a:tcPr/>
                </a:tc>
                <a:tc>
                  <a:txBody>
                    <a:bodyPr/>
                    <a:lstStyle/>
                    <a:p>
                      <a:r>
                        <a:rPr lang="en-US" dirty="0" smtClean="0"/>
                        <a:t>76%</a:t>
                      </a:r>
                      <a:endParaRPr lang="en-US" dirty="0"/>
                    </a:p>
                  </a:txBody>
                  <a:tcPr/>
                </a:tc>
                <a:extLst>
                  <a:ext uri="{0D108BD9-81ED-4DB2-BD59-A6C34878D82A}">
                    <a16:rowId xmlns:a16="http://schemas.microsoft.com/office/drawing/2014/main" val="3299344320"/>
                  </a:ext>
                </a:extLst>
              </a:tr>
              <a:tr h="370840">
                <a:tc>
                  <a:txBody>
                    <a:bodyPr/>
                    <a:lstStyle/>
                    <a:p>
                      <a:r>
                        <a:rPr lang="en-US" dirty="0" smtClean="0"/>
                        <a:t>3</a:t>
                      </a:r>
                      <a:endParaRPr lang="en-US" dirty="0"/>
                    </a:p>
                  </a:txBody>
                  <a:tcPr/>
                </a:tc>
                <a:tc>
                  <a:txBody>
                    <a:bodyPr/>
                    <a:lstStyle/>
                    <a:p>
                      <a:r>
                        <a:rPr lang="en-US" dirty="0" smtClean="0"/>
                        <a:t>Decision</a:t>
                      </a:r>
                      <a:r>
                        <a:rPr lang="en-US" baseline="0" dirty="0" smtClean="0"/>
                        <a:t> Tree</a:t>
                      </a:r>
                      <a:endParaRPr lang="en-US" dirty="0"/>
                    </a:p>
                  </a:txBody>
                  <a:tcPr/>
                </a:tc>
                <a:tc>
                  <a:txBody>
                    <a:bodyPr/>
                    <a:lstStyle/>
                    <a:p>
                      <a:r>
                        <a:rPr lang="en-US" dirty="0" smtClean="0"/>
                        <a:t>68%</a:t>
                      </a:r>
                      <a:endParaRPr lang="en-US" dirty="0"/>
                    </a:p>
                  </a:txBody>
                  <a:tcPr/>
                </a:tc>
                <a:extLst>
                  <a:ext uri="{0D108BD9-81ED-4DB2-BD59-A6C34878D82A}">
                    <a16:rowId xmlns:a16="http://schemas.microsoft.com/office/drawing/2014/main" val="3941048318"/>
                  </a:ext>
                </a:extLst>
              </a:tr>
            </a:tbl>
          </a:graphicData>
        </a:graphic>
      </p:graphicFrame>
      <p:sp>
        <p:nvSpPr>
          <p:cNvPr id="3" name="Rectangle 2"/>
          <p:cNvSpPr/>
          <p:nvPr/>
        </p:nvSpPr>
        <p:spPr>
          <a:xfrm>
            <a:off x="3746134" y="1406825"/>
            <a:ext cx="3358612" cy="369332"/>
          </a:xfrm>
          <a:prstGeom prst="rect">
            <a:avLst/>
          </a:prstGeom>
        </p:spPr>
        <p:txBody>
          <a:bodyPr wrap="none">
            <a:spAutoFit/>
          </a:bodyPr>
          <a:lstStyle/>
          <a:p>
            <a:r>
              <a:rPr lang="en-US" dirty="0"/>
              <a:t>Accuracy </a:t>
            </a:r>
            <a:r>
              <a:rPr lang="en-US" dirty="0" smtClean="0"/>
              <a:t>comparison </a:t>
            </a:r>
            <a:r>
              <a:rPr lang="en-US" dirty="0"/>
              <a:t>Table</a:t>
            </a:r>
          </a:p>
        </p:txBody>
      </p:sp>
    </p:spTree>
    <p:extLst>
      <p:ext uri="{BB962C8B-B14F-4D97-AF65-F5344CB8AC3E}">
        <p14:creationId xmlns:p14="http://schemas.microsoft.com/office/powerpoint/2010/main" val="166463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071" y="862021"/>
            <a:ext cx="9404723" cy="1400530"/>
          </a:xfrm>
        </p:spPr>
        <p:txBody>
          <a:bodyPr/>
          <a:lstStyle/>
          <a:p>
            <a:r>
              <a:rPr lang="en-US" sz="3200" dirty="0">
                <a:solidFill>
                  <a:srgbClr val="FF0000"/>
                </a:solidFill>
              </a:rPr>
              <a:t>software used for implementation</a:t>
            </a:r>
          </a:p>
        </p:txBody>
      </p:sp>
      <p:sp>
        <p:nvSpPr>
          <p:cNvPr id="3" name="Content Placeholder 2"/>
          <p:cNvSpPr>
            <a:spLocks noGrp="1"/>
          </p:cNvSpPr>
          <p:nvPr>
            <p:ph idx="1"/>
          </p:nvPr>
        </p:nvSpPr>
        <p:spPr/>
        <p:txBody>
          <a:bodyPr/>
          <a:lstStyle/>
          <a:p>
            <a:r>
              <a:rPr lang="en-US" dirty="0"/>
              <a:t>Jupiter notebook</a:t>
            </a:r>
          </a:p>
          <a:p>
            <a:r>
              <a:rPr lang="en-US" dirty="0"/>
              <a:t>Python language</a:t>
            </a:r>
          </a:p>
          <a:p>
            <a:r>
              <a:rPr lang="en-US" dirty="0"/>
              <a:t>Anaconda software</a:t>
            </a:r>
          </a:p>
        </p:txBody>
      </p:sp>
    </p:spTree>
    <p:extLst>
      <p:ext uri="{BB962C8B-B14F-4D97-AF65-F5344CB8AC3E}">
        <p14:creationId xmlns:p14="http://schemas.microsoft.com/office/powerpoint/2010/main" val="25406785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5326" y="1581503"/>
            <a:ext cx="8856617" cy="3077766"/>
          </a:xfrm>
          <a:prstGeom prst="rect">
            <a:avLst/>
          </a:prstGeom>
        </p:spPr>
        <p:txBody>
          <a:bodyPr wrap="square">
            <a:spAutoFit/>
          </a:bodyPr>
          <a:lstStyle/>
          <a:p>
            <a:r>
              <a:rPr lang="en-US" sz="3200" b="1" dirty="0">
                <a:solidFill>
                  <a:srgbClr val="FF0000"/>
                </a:solidFill>
              </a:rPr>
              <a:t>CONCLUSION</a:t>
            </a:r>
          </a:p>
          <a:p>
            <a:endParaRPr lang="en-US" b="1" dirty="0"/>
          </a:p>
          <a:p>
            <a:endParaRPr lang="en-US" b="1" dirty="0"/>
          </a:p>
          <a:p>
            <a:pPr marL="285750" indent="-285750" algn="just">
              <a:buFont typeface="Arial" panose="020B0604020202020204" pitchFamily="34" charset="0"/>
              <a:buChar char="•"/>
            </a:pPr>
            <a:r>
              <a:rPr lang="en-US" dirty="0"/>
              <a:t>Gradient Boosting classifier, Decision </a:t>
            </a:r>
            <a:r>
              <a:rPr lang="en-US" dirty="0" err="1"/>
              <a:t>tree,support</a:t>
            </a:r>
            <a:r>
              <a:rPr lang="en-US" dirty="0"/>
              <a:t> vector machine classification machine learning models were used to predict the onset of diabetes within five years in women with Pima Indian heritage who were given medical details about their bodies.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As a result of comparing the established models; It was observed that the model with the highest result was gradient descent boosting </a:t>
            </a:r>
            <a:r>
              <a:rPr lang="en-US" b="1" i="1" dirty="0"/>
              <a:t>(0.91)</a:t>
            </a:r>
            <a:r>
              <a:rPr lang="en-US" dirty="0"/>
              <a:t>.</a:t>
            </a:r>
          </a:p>
        </p:txBody>
      </p:sp>
    </p:spTree>
    <p:extLst>
      <p:ext uri="{BB962C8B-B14F-4D97-AF65-F5344CB8AC3E}">
        <p14:creationId xmlns:p14="http://schemas.microsoft.com/office/powerpoint/2010/main" val="705288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7807" y="3244334"/>
            <a:ext cx="1316386" cy="369332"/>
          </a:xfrm>
          <a:prstGeom prst="rect">
            <a:avLst/>
          </a:prstGeom>
        </p:spPr>
        <p:txBody>
          <a:bodyPr wrap="none">
            <a:spAutoFit/>
          </a:bodyPr>
          <a:lstStyle/>
          <a:p>
            <a:r>
              <a:rPr lang="en-US"/>
              <a:t>Thank you</a:t>
            </a:r>
          </a:p>
        </p:txBody>
      </p:sp>
    </p:spTree>
    <p:extLst>
      <p:ext uri="{BB962C8B-B14F-4D97-AF65-F5344CB8AC3E}">
        <p14:creationId xmlns:p14="http://schemas.microsoft.com/office/powerpoint/2010/main" val="28723451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96470" y="1569440"/>
            <a:ext cx="11115675" cy="4120066"/>
          </a:xfrm>
          <a:prstGeom prst="rect">
            <a:avLst/>
          </a:prstGeom>
        </p:spPr>
      </p:pic>
    </p:spTree>
    <p:extLst>
      <p:ext uri="{BB962C8B-B14F-4D97-AF65-F5344CB8AC3E}">
        <p14:creationId xmlns:p14="http://schemas.microsoft.com/office/powerpoint/2010/main" val="75310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FF0000"/>
                </a:solidFill>
              </a:rPr>
              <a:t>Dataset</a:t>
            </a:r>
          </a:p>
        </p:txBody>
      </p:sp>
      <p:sp>
        <p:nvSpPr>
          <p:cNvPr id="3" name="Content Placeholder 2"/>
          <p:cNvSpPr>
            <a:spLocks noGrp="1"/>
          </p:cNvSpPr>
          <p:nvPr>
            <p:ph idx="1"/>
          </p:nvPr>
        </p:nvSpPr>
        <p:spPr>
          <a:xfrm>
            <a:off x="1103312" y="1445624"/>
            <a:ext cx="9947865" cy="4802776"/>
          </a:xfrm>
        </p:spPr>
        <p:txBody>
          <a:bodyPr>
            <a:normAutofit fontScale="92500" lnSpcReduction="20000"/>
          </a:bodyPr>
          <a:lstStyle/>
          <a:p>
            <a:pPr algn="just">
              <a:buFont typeface="Arial" panose="020B0604020202020204" pitchFamily="34" charset="0"/>
              <a:buChar char="•"/>
            </a:pPr>
            <a:r>
              <a:rPr lang="en-US" dirty="0"/>
              <a:t>PIMA dataset is originally collected from National Institute of Diabetes and Kidney Diseases. </a:t>
            </a:r>
          </a:p>
          <a:p>
            <a:pPr algn="just">
              <a:buFont typeface="Arial" panose="020B0604020202020204" pitchFamily="34" charset="0"/>
              <a:buChar char="•"/>
            </a:pPr>
            <a:r>
              <a:rPr lang="en-US" dirty="0"/>
              <a:t>The main point of dataset to predict whether the patient having diabetes or not based on certain value included in the dataset.</a:t>
            </a:r>
          </a:p>
          <a:p>
            <a:pPr marL="0" indent="0" algn="just">
              <a:buNone/>
            </a:pPr>
            <a:endParaRPr lang="en-US" dirty="0"/>
          </a:p>
          <a:p>
            <a:pPr marL="0" indent="0">
              <a:buNone/>
            </a:pPr>
            <a:r>
              <a:rPr lang="en-US" b="1" dirty="0"/>
              <a:t>Columns in PIMA dataset </a:t>
            </a:r>
          </a:p>
          <a:p>
            <a:pPr marL="0" indent="0">
              <a:buNone/>
            </a:pPr>
            <a:endParaRPr lang="en-US" b="1" dirty="0"/>
          </a:p>
          <a:p>
            <a:r>
              <a:rPr lang="en-US" dirty="0"/>
              <a:t> Pregnancies </a:t>
            </a:r>
          </a:p>
          <a:p>
            <a:r>
              <a:rPr lang="en-US" dirty="0"/>
              <a:t> Glucose </a:t>
            </a:r>
          </a:p>
          <a:p>
            <a:r>
              <a:rPr lang="en-US" dirty="0"/>
              <a:t>Skin thickness </a:t>
            </a:r>
          </a:p>
          <a:p>
            <a:r>
              <a:rPr lang="en-US" dirty="0"/>
              <a:t> Insulin </a:t>
            </a:r>
          </a:p>
          <a:p>
            <a:r>
              <a:rPr lang="en-US" dirty="0"/>
              <a:t>Body mass index  </a:t>
            </a:r>
            <a:endParaRPr lang="en-US" dirty="0" smtClean="0"/>
          </a:p>
          <a:p>
            <a:pPr marL="0" indent="0">
              <a:buNone/>
            </a:pPr>
            <a:endParaRPr lang="en-US" dirty="0"/>
          </a:p>
          <a:p>
            <a:pPr marL="0" indent="0">
              <a:buNone/>
            </a:pPr>
            <a:r>
              <a:rPr lang="en-US" dirty="0" smtClean="0"/>
              <a:t>Link </a:t>
            </a:r>
            <a:r>
              <a:rPr lang="en-US"/>
              <a:t>for </a:t>
            </a:r>
            <a:r>
              <a:rPr lang="en-US" smtClean="0"/>
              <a:t>dataset :</a:t>
            </a:r>
            <a:r>
              <a:rPr lang="en-US" dirty="0"/>
              <a:t>https://www.kaggle.com/uciml/pima-indians-diabetes-database</a:t>
            </a:r>
          </a:p>
        </p:txBody>
      </p:sp>
    </p:spTree>
    <p:extLst>
      <p:ext uri="{BB962C8B-B14F-4D97-AF65-F5344CB8AC3E}">
        <p14:creationId xmlns:p14="http://schemas.microsoft.com/office/powerpoint/2010/main" val="3739205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FF0000"/>
                </a:solidFill>
              </a:rPr>
              <a:t>PIMA Dataset</a:t>
            </a:r>
          </a:p>
        </p:txBody>
      </p:sp>
      <p:pic>
        <p:nvPicPr>
          <p:cNvPr id="4" name="Content Placeholder 3"/>
          <p:cNvPicPr>
            <a:picLocks noGrp="1" noChangeAspect="1"/>
          </p:cNvPicPr>
          <p:nvPr>
            <p:ph idx="1"/>
          </p:nvPr>
        </p:nvPicPr>
        <p:blipFill>
          <a:blip r:embed="rId2"/>
          <a:stretch>
            <a:fillRect/>
          </a:stretch>
        </p:blipFill>
        <p:spPr>
          <a:xfrm>
            <a:off x="1103684" y="2038262"/>
            <a:ext cx="8947150" cy="3684584"/>
          </a:xfrm>
          <a:prstGeom prst="rect">
            <a:avLst/>
          </a:prstGeom>
        </p:spPr>
      </p:pic>
    </p:spTree>
    <p:extLst>
      <p:ext uri="{BB962C8B-B14F-4D97-AF65-F5344CB8AC3E}">
        <p14:creationId xmlns:p14="http://schemas.microsoft.com/office/powerpoint/2010/main" val="288550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5385" y="971396"/>
            <a:ext cx="4088465" cy="2862322"/>
          </a:xfrm>
          <a:prstGeom prst="rect">
            <a:avLst/>
          </a:prstGeom>
        </p:spPr>
        <p:txBody>
          <a:bodyPr wrap="square">
            <a:spAutoFit/>
          </a:bodyPr>
          <a:lstStyle/>
          <a:p>
            <a:endParaRPr lang="en-US" dirty="0"/>
          </a:p>
          <a:p>
            <a:endParaRPr lang="en-US" dirty="0"/>
          </a:p>
          <a:p>
            <a:pPr marL="285750" indent="-285750" algn="just">
              <a:buFont typeface="Arial" panose="020B0604020202020204" pitchFamily="34" charset="0"/>
              <a:buChar char="•"/>
            </a:pPr>
            <a:r>
              <a:rPr lang="en-US" dirty="0"/>
              <a:t>For preprocessing the dataset we want check is there any null values present in the dataset.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If there is any null value we want to change the value by using  mean and median of data of particular column</a:t>
            </a:r>
          </a:p>
        </p:txBody>
      </p:sp>
      <p:pic>
        <p:nvPicPr>
          <p:cNvPr id="5" name="Picture 4"/>
          <p:cNvPicPr>
            <a:picLocks noChangeAspect="1"/>
          </p:cNvPicPr>
          <p:nvPr/>
        </p:nvPicPr>
        <p:blipFill>
          <a:blip r:embed="rId2"/>
          <a:stretch>
            <a:fillRect/>
          </a:stretch>
        </p:blipFill>
        <p:spPr>
          <a:xfrm>
            <a:off x="6199958" y="1611630"/>
            <a:ext cx="4346121" cy="2781300"/>
          </a:xfrm>
          <a:prstGeom prst="rect">
            <a:avLst/>
          </a:prstGeom>
        </p:spPr>
      </p:pic>
      <p:sp>
        <p:nvSpPr>
          <p:cNvPr id="6" name="Rectangle 5"/>
          <p:cNvSpPr/>
          <p:nvPr/>
        </p:nvSpPr>
        <p:spPr>
          <a:xfrm>
            <a:off x="6196996" y="4713361"/>
            <a:ext cx="3735318" cy="369332"/>
          </a:xfrm>
          <a:prstGeom prst="rect">
            <a:avLst/>
          </a:prstGeom>
        </p:spPr>
        <p:txBody>
          <a:bodyPr wrap="none">
            <a:spAutoFit/>
          </a:bodyPr>
          <a:lstStyle/>
          <a:p>
            <a:r>
              <a:rPr lang="en-US" dirty="0"/>
              <a:t>After preprocessing the dataset</a:t>
            </a:r>
          </a:p>
        </p:txBody>
      </p:sp>
      <p:sp>
        <p:nvSpPr>
          <p:cNvPr id="3" name="Rectangle 2"/>
          <p:cNvSpPr/>
          <p:nvPr/>
        </p:nvSpPr>
        <p:spPr>
          <a:xfrm>
            <a:off x="1482830" y="786730"/>
            <a:ext cx="5344733" cy="584775"/>
          </a:xfrm>
          <a:prstGeom prst="rect">
            <a:avLst/>
          </a:prstGeom>
        </p:spPr>
        <p:txBody>
          <a:bodyPr wrap="none">
            <a:spAutoFit/>
          </a:bodyPr>
          <a:lstStyle/>
          <a:p>
            <a:r>
              <a:rPr lang="en-US" sz="3200" dirty="0">
                <a:solidFill>
                  <a:srgbClr val="FF0000"/>
                </a:solidFill>
              </a:rPr>
              <a:t>Preprocessing the dataset</a:t>
            </a:r>
          </a:p>
        </p:txBody>
      </p:sp>
    </p:spTree>
    <p:extLst>
      <p:ext uri="{BB962C8B-B14F-4D97-AF65-F5344CB8AC3E}">
        <p14:creationId xmlns:p14="http://schemas.microsoft.com/office/powerpoint/2010/main" val="247710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165" y="1364958"/>
            <a:ext cx="9309463" cy="646331"/>
          </a:xfrm>
          <a:prstGeom prst="rect">
            <a:avLst/>
          </a:prstGeom>
        </p:spPr>
        <p:txBody>
          <a:bodyPr wrap="square">
            <a:spAutoFit/>
          </a:bodyPr>
          <a:lstStyle/>
          <a:p>
            <a:pPr algn="just"/>
            <a:r>
              <a:rPr lang="en-US" dirty="0"/>
              <a:t>Gradient boosted machines (GBMs) is extremely popular machine learning algorithm that have proven successful across many domains</a:t>
            </a:r>
          </a:p>
        </p:txBody>
      </p:sp>
      <p:sp>
        <p:nvSpPr>
          <p:cNvPr id="3" name="Rectangle 2"/>
          <p:cNvSpPr/>
          <p:nvPr/>
        </p:nvSpPr>
        <p:spPr>
          <a:xfrm>
            <a:off x="1619794" y="2571767"/>
            <a:ext cx="8813075" cy="2585323"/>
          </a:xfrm>
          <a:prstGeom prst="rect">
            <a:avLst/>
          </a:prstGeom>
        </p:spPr>
        <p:txBody>
          <a:bodyPr wrap="square">
            <a:spAutoFit/>
          </a:bodyPr>
          <a:lstStyle/>
          <a:p>
            <a:r>
              <a:rPr lang="en-US" b="1" dirty="0"/>
              <a:t>Advantages:</a:t>
            </a:r>
          </a:p>
          <a:p>
            <a:endParaRPr lang="en-US" dirty="0"/>
          </a:p>
          <a:p>
            <a:pPr lvl="1" algn="just">
              <a:buFont typeface="Arial" panose="020B0604020202020204" pitchFamily="34" charset="0"/>
              <a:buChar char="•"/>
            </a:pPr>
            <a:r>
              <a:rPr lang="en-US" dirty="0"/>
              <a:t>Often provides predictive accuracy that cannot be beat.</a:t>
            </a:r>
          </a:p>
          <a:p>
            <a:pPr lvl="1" algn="just">
              <a:buFont typeface="Arial" panose="020B0604020202020204" pitchFamily="34" charset="0"/>
              <a:buChar char="•"/>
            </a:pPr>
            <a:endParaRPr lang="en-US" dirty="0"/>
          </a:p>
          <a:p>
            <a:pPr lvl="1" algn="just">
              <a:buFont typeface="Arial" panose="020B0604020202020204" pitchFamily="34" charset="0"/>
              <a:buChar char="•"/>
            </a:pPr>
            <a:r>
              <a:rPr lang="en-US" dirty="0"/>
              <a:t>Lots of flexibility - can optimize on different loss functions and provide several hyper parameter tuning options that make the function fit very flexible.</a:t>
            </a:r>
          </a:p>
          <a:p>
            <a:pPr lvl="1" algn="just">
              <a:buFont typeface="Arial" panose="020B0604020202020204" pitchFamily="34" charset="0"/>
              <a:buChar char="•"/>
            </a:pPr>
            <a:endParaRPr lang="en-US" dirty="0"/>
          </a:p>
          <a:p>
            <a:pPr lvl="1" algn="just">
              <a:buFont typeface="Arial" panose="020B0604020202020204" pitchFamily="34" charset="0"/>
              <a:buChar char="•"/>
            </a:pPr>
            <a:r>
              <a:rPr lang="en-US" dirty="0"/>
              <a:t>Handles missing data - imputation not required.</a:t>
            </a:r>
          </a:p>
        </p:txBody>
      </p:sp>
      <p:sp>
        <p:nvSpPr>
          <p:cNvPr id="4" name="Rectangle 3"/>
          <p:cNvSpPr/>
          <p:nvPr/>
        </p:nvSpPr>
        <p:spPr>
          <a:xfrm>
            <a:off x="912554" y="619814"/>
            <a:ext cx="3197892" cy="584775"/>
          </a:xfrm>
          <a:prstGeom prst="rect">
            <a:avLst/>
          </a:prstGeom>
        </p:spPr>
        <p:txBody>
          <a:bodyPr wrap="square">
            <a:spAutoFit/>
          </a:bodyPr>
          <a:lstStyle/>
          <a:p>
            <a:r>
              <a:rPr lang="en-US" sz="3200" dirty="0">
                <a:solidFill>
                  <a:srgbClr val="FF0000"/>
                </a:solidFill>
              </a:rPr>
              <a:t>Algorithms  </a:t>
            </a:r>
          </a:p>
        </p:txBody>
      </p:sp>
    </p:spTree>
    <p:extLst>
      <p:ext uri="{BB962C8B-B14F-4D97-AF65-F5344CB8AC3E}">
        <p14:creationId xmlns:p14="http://schemas.microsoft.com/office/powerpoint/2010/main" val="1121392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1667</TotalTime>
  <Words>1104</Words>
  <Application>Microsoft Office PowerPoint</Application>
  <PresentationFormat>Widescreen</PresentationFormat>
  <Paragraphs>178</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Century Gothic</vt:lpstr>
      <vt:lpstr>Wingdings 3</vt:lpstr>
      <vt:lpstr>Ion</vt:lpstr>
      <vt:lpstr>Final review  DIABETES PREDICTION USING DATA MINING TECHNIQUES</vt:lpstr>
      <vt:lpstr>Problem definition</vt:lpstr>
      <vt:lpstr>IMPLEMENTATION</vt:lpstr>
      <vt:lpstr>PowerPoint Presentation</vt:lpstr>
      <vt:lpstr>software used for implementation</vt:lpstr>
      <vt:lpstr>Dataset</vt:lpstr>
      <vt:lpstr>PIMA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Review-1 DIABETES PREDICTION USING DATA MINING TECHNIQUES</dc:title>
  <dc:creator>satish kumar</dc:creator>
  <cp:lastModifiedBy>satish kumar</cp:lastModifiedBy>
  <cp:revision>414</cp:revision>
  <dcterms:created xsi:type="dcterms:W3CDTF">2021-02-26T16:25:52Z</dcterms:created>
  <dcterms:modified xsi:type="dcterms:W3CDTF">2021-06-08T04:06:10Z</dcterms:modified>
</cp:coreProperties>
</file>