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6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AC1B-4771-43B1-B79B-4AB5DFAC2997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3852-C0C5-4633-97F8-827320F1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569955"/>
            <a:ext cx="6858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John Ramirez</a:t>
            </a:r>
          </a:p>
          <a:p>
            <a:pPr algn="l"/>
            <a:r>
              <a:rPr lang="en-US" b="1" dirty="0" err="1" smtClean="0"/>
              <a:t>Heet</a:t>
            </a:r>
            <a:r>
              <a:rPr lang="en-US" b="1" dirty="0" smtClean="0"/>
              <a:t> </a:t>
            </a:r>
            <a:r>
              <a:rPr lang="en-US" b="1" dirty="0" err="1" smtClean="0"/>
              <a:t>Madhu</a:t>
            </a:r>
            <a:endParaRPr lang="en-US" b="1" dirty="0" smtClean="0"/>
          </a:p>
          <a:p>
            <a:pPr algn="l"/>
            <a:r>
              <a:rPr lang="en-US" b="1" dirty="0" smtClean="0"/>
              <a:t>Satish </a:t>
            </a:r>
            <a:r>
              <a:rPr lang="en-US" b="1" dirty="0" err="1" smtClean="0"/>
              <a:t>Rella</a:t>
            </a:r>
            <a:endParaRPr lang="en-US" b="1" dirty="0" smtClean="0"/>
          </a:p>
          <a:p>
            <a:pPr algn="l"/>
            <a:r>
              <a:rPr lang="en-US" b="1" dirty="0" err="1" smtClean="0"/>
              <a:t>Varshaditya</a:t>
            </a:r>
            <a:r>
              <a:rPr lang="en-US" b="1" dirty="0" smtClean="0"/>
              <a:t> </a:t>
            </a:r>
            <a:r>
              <a:rPr lang="en-US" b="1" dirty="0" err="1" smtClean="0"/>
              <a:t>Samala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1935749"/>
            <a:ext cx="8529053" cy="1363578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0" y="2030765"/>
            <a:ext cx="7577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Forecasting NIKE Revenue Data: A Comparison of Popular Regression Libraries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Test Performance – LinearRegression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1083343"/>
          </a:xfrm>
        </p:spPr>
        <p:txBody>
          <a:bodyPr>
            <a:normAutofit/>
          </a:bodyPr>
          <a:lstStyle/>
          <a:p>
            <a:r>
              <a:rPr lang="en-US" dirty="0" smtClean="0"/>
              <a:t>No fine tuning, used out of box model</a:t>
            </a:r>
          </a:p>
          <a:p>
            <a:r>
              <a:rPr lang="en-US" dirty="0" smtClean="0"/>
              <a:t>Plotted test result for LinearRegression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73" y="3011317"/>
            <a:ext cx="5473981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531434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Test Performance – KNearestRegressor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1083343"/>
          </a:xfrm>
        </p:spPr>
        <p:txBody>
          <a:bodyPr>
            <a:normAutofit/>
          </a:bodyPr>
          <a:lstStyle/>
          <a:p>
            <a:r>
              <a:rPr lang="en-US" dirty="0" smtClean="0"/>
              <a:t>No fine tuning, used out of box model</a:t>
            </a:r>
          </a:p>
          <a:p>
            <a:r>
              <a:rPr lang="en-US" dirty="0" smtClean="0"/>
              <a:t>Plotted test result for KNearestRegressor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73" y="3284036"/>
            <a:ext cx="5473981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531434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Test Performance – PMDARIMA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1083343"/>
          </a:xfrm>
        </p:spPr>
        <p:txBody>
          <a:bodyPr>
            <a:normAutofit/>
          </a:bodyPr>
          <a:lstStyle/>
          <a:p>
            <a:r>
              <a:rPr lang="en-US" dirty="0" smtClean="0"/>
              <a:t>No fine tuning, used out of box model</a:t>
            </a:r>
          </a:p>
          <a:p>
            <a:r>
              <a:rPr lang="en-US" dirty="0" smtClean="0"/>
              <a:t>Plotted test result for ARIMA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73" y="3182436"/>
            <a:ext cx="5473981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3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531434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Test Performance – FBProphet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1083343"/>
          </a:xfrm>
        </p:spPr>
        <p:txBody>
          <a:bodyPr>
            <a:normAutofit/>
          </a:bodyPr>
          <a:lstStyle/>
          <a:p>
            <a:r>
              <a:rPr lang="en-US" dirty="0" smtClean="0"/>
              <a:t>No fine tuning, used out of box model</a:t>
            </a:r>
          </a:p>
          <a:p>
            <a:r>
              <a:rPr lang="en-US" dirty="0" smtClean="0"/>
              <a:t>Plotted test result for FBProphet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40" y="3145001"/>
            <a:ext cx="5473981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Results – Test Performance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6"/>
            <a:ext cx="8269371" cy="874796"/>
          </a:xfrm>
        </p:spPr>
        <p:txBody>
          <a:bodyPr>
            <a:normAutofit/>
          </a:bodyPr>
          <a:lstStyle/>
          <a:p>
            <a:r>
              <a:rPr lang="en-US" dirty="0" smtClean="0"/>
              <a:t>Tested each model with testing dataset and recorded scores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7" y="3389577"/>
            <a:ext cx="7766977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5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Results – Test Performance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KNearestRegressor model had highest adjusted R^2 score (~96%)</a:t>
            </a:r>
          </a:p>
          <a:p>
            <a:pPr lvl="1"/>
            <a:r>
              <a:rPr lang="en-US" dirty="0" smtClean="0"/>
              <a:t>High adjusted R^2 scores could be indicative of overfitting</a:t>
            </a:r>
          </a:p>
          <a:p>
            <a:r>
              <a:rPr lang="en-US" dirty="0" smtClean="0"/>
              <a:t>LinearRegression had second highest adjusted R^2 score (~83%)</a:t>
            </a:r>
          </a:p>
          <a:p>
            <a:r>
              <a:rPr lang="en-US" dirty="0" smtClean="0"/>
              <a:t>FBProphet had third highest adjusted R^2 score (~81%)</a:t>
            </a:r>
          </a:p>
          <a:p>
            <a:r>
              <a:rPr lang="en-US" dirty="0" smtClean="0"/>
              <a:t>ARIMA had the lowest (~74%)</a:t>
            </a:r>
          </a:p>
        </p:txBody>
      </p:sp>
    </p:spTree>
    <p:extLst>
      <p:ext uri="{BB962C8B-B14F-4D97-AF65-F5344CB8AC3E}">
        <p14:creationId xmlns:p14="http://schemas.microsoft.com/office/powerpoint/2010/main" val="192514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Summary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Reduced dataset to independent variables that were strongly correlated to the dependent variable</a:t>
            </a:r>
          </a:p>
          <a:p>
            <a:r>
              <a:rPr lang="en-US" dirty="0" smtClean="0"/>
              <a:t>Compared four models</a:t>
            </a:r>
          </a:p>
          <a:p>
            <a:pPr lvl="1"/>
            <a:r>
              <a:rPr lang="en-US" dirty="0" smtClean="0"/>
              <a:t>Sklearn.LinearRegression</a:t>
            </a:r>
          </a:p>
          <a:p>
            <a:pPr lvl="1"/>
            <a:r>
              <a:rPr lang="en-US" dirty="0" smtClean="0"/>
              <a:t>Sklearn.KNearestRegressor</a:t>
            </a:r>
          </a:p>
          <a:p>
            <a:pPr lvl="1"/>
            <a:r>
              <a:rPr lang="en-US" dirty="0" smtClean="0"/>
              <a:t>FBProphet</a:t>
            </a:r>
          </a:p>
          <a:p>
            <a:pPr lvl="1"/>
            <a:r>
              <a:rPr lang="en-US" dirty="0" smtClean="0"/>
              <a:t>PMD-ARIMA</a:t>
            </a:r>
            <a:endParaRPr lang="en-US" dirty="0"/>
          </a:p>
          <a:p>
            <a:r>
              <a:rPr lang="en-US" dirty="0" smtClean="0"/>
              <a:t>Cross Validation Comparison</a:t>
            </a:r>
          </a:p>
          <a:p>
            <a:pPr lvl="1"/>
            <a:r>
              <a:rPr lang="en-US" dirty="0" smtClean="0"/>
              <a:t>KNearestRegressor had highest adjusted R^2 score (~94%)</a:t>
            </a:r>
          </a:p>
          <a:p>
            <a:pPr lvl="1"/>
            <a:r>
              <a:rPr lang="en-US" dirty="0" smtClean="0"/>
              <a:t>FBProphet had lowest adjusted R^2 score (~81%)</a:t>
            </a:r>
          </a:p>
        </p:txBody>
      </p:sp>
    </p:spTree>
    <p:extLst>
      <p:ext uri="{BB962C8B-B14F-4D97-AF65-F5344CB8AC3E}">
        <p14:creationId xmlns:p14="http://schemas.microsoft.com/office/powerpoint/2010/main" val="107181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Summary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Test Comparison</a:t>
            </a:r>
          </a:p>
          <a:p>
            <a:pPr lvl="1"/>
            <a:r>
              <a:rPr lang="en-US" dirty="0" smtClean="0"/>
              <a:t>KNearestRegressor had the highest adjusted R^2 score (~96%)</a:t>
            </a:r>
          </a:p>
          <a:p>
            <a:pPr lvl="1"/>
            <a:r>
              <a:rPr lang="en-US" dirty="0" smtClean="0"/>
              <a:t>ARIMA had lowest adjusted R^2 score (~74%)</a:t>
            </a:r>
          </a:p>
          <a:p>
            <a:pPr lvl="1"/>
            <a:endParaRPr lang="en-US" dirty="0"/>
          </a:p>
          <a:p>
            <a:r>
              <a:rPr lang="en-US" dirty="0" smtClean="0"/>
              <a:t>KNearestRegressor model may have been overfit</a:t>
            </a:r>
          </a:p>
        </p:txBody>
      </p:sp>
    </p:spTree>
    <p:extLst>
      <p:ext uri="{BB962C8B-B14F-4D97-AF65-F5344CB8AC3E}">
        <p14:creationId xmlns:p14="http://schemas.microsoft.com/office/powerpoint/2010/main" val="282028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Conclusion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KNearestRegressor performed the best out-of-the-box, model may have been overfit</a:t>
            </a:r>
          </a:p>
          <a:p>
            <a:r>
              <a:rPr lang="en-US" dirty="0" smtClean="0"/>
              <a:t>LinearRegression and FBProphet performed roughly the same</a:t>
            </a:r>
          </a:p>
          <a:p>
            <a:r>
              <a:rPr lang="en-US" dirty="0" smtClean="0"/>
              <a:t>ARIMA performed the worst</a:t>
            </a:r>
          </a:p>
          <a:p>
            <a:r>
              <a:rPr lang="en-US" dirty="0" smtClean="0"/>
              <a:t>Size of dataset may have impacted model performances</a:t>
            </a:r>
          </a:p>
        </p:txBody>
      </p:sp>
    </p:spTree>
    <p:extLst>
      <p:ext uri="{BB962C8B-B14F-4D97-AF65-F5344CB8AC3E}">
        <p14:creationId xmlns:p14="http://schemas.microsoft.com/office/powerpoint/2010/main" val="330012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17" y="1825625"/>
            <a:ext cx="8242634" cy="4351338"/>
          </a:xfrm>
        </p:spPr>
        <p:txBody>
          <a:bodyPr/>
          <a:lstStyle/>
          <a:p>
            <a:r>
              <a:rPr lang="en-US" dirty="0" smtClean="0"/>
              <a:t>Dozens of regression libraries are available for download and use</a:t>
            </a:r>
          </a:p>
          <a:p>
            <a:r>
              <a:rPr lang="en-US" dirty="0" smtClean="0"/>
              <a:t>Widely used in industry for forecasting and optimization purposes</a:t>
            </a:r>
          </a:p>
          <a:p>
            <a:r>
              <a:rPr lang="en-US" dirty="0" smtClean="0"/>
              <a:t>How well do these available libraries perform?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Problem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an arbitrary set of data, how well can out-of-the-box regression libraries predict a target value?</a:t>
            </a:r>
          </a:p>
          <a:p>
            <a:r>
              <a:rPr lang="en-US" dirty="0" smtClean="0"/>
              <a:t>Chosen dataset:</a:t>
            </a:r>
          </a:p>
          <a:p>
            <a:pPr lvl="1"/>
            <a:r>
              <a:rPr lang="en-US" dirty="0" smtClean="0"/>
              <a:t>NIKE Quarterly financial data (1995 – 2019)</a:t>
            </a:r>
          </a:p>
          <a:p>
            <a:pPr lvl="1"/>
            <a:r>
              <a:rPr lang="en-US" dirty="0" smtClean="0"/>
              <a:t>Target Value (dependent variable): ‘Revenue’</a:t>
            </a:r>
          </a:p>
          <a:p>
            <a:r>
              <a:rPr lang="en-US" dirty="0" smtClean="0"/>
              <a:t>Chosen libraries for comparison:</a:t>
            </a:r>
          </a:p>
          <a:p>
            <a:pPr lvl="1"/>
            <a:r>
              <a:rPr lang="en-US" dirty="0" smtClean="0"/>
              <a:t>Sklearn.LinearRegression</a:t>
            </a:r>
          </a:p>
          <a:p>
            <a:pPr lvl="1"/>
            <a:r>
              <a:rPr lang="en-US" dirty="0" smtClean="0"/>
              <a:t>Sklearn.KNearestRegressor</a:t>
            </a:r>
          </a:p>
          <a:p>
            <a:pPr lvl="1"/>
            <a:r>
              <a:rPr lang="en-US" dirty="0" smtClean="0"/>
              <a:t>PMD-ARIMA</a:t>
            </a:r>
          </a:p>
          <a:p>
            <a:pPr lvl="1"/>
            <a:r>
              <a:rPr lang="en-US" dirty="0" smtClean="0"/>
              <a:t>FBProphet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4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Analysis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NIKE dataset consists of 99 observations with 41 columns each</a:t>
            </a:r>
          </a:p>
          <a:p>
            <a:r>
              <a:rPr lang="en-US" dirty="0" smtClean="0"/>
              <a:t>After data cleaning, 85 observations remained</a:t>
            </a:r>
          </a:p>
          <a:p>
            <a:r>
              <a:rPr lang="en-US" dirty="0" smtClean="0"/>
              <a:t>Plotting quarterly revenue with observation dates revealed an increasing trend in revenue</a:t>
            </a:r>
          </a:p>
        </p:txBody>
      </p:sp>
    </p:spTree>
    <p:extLst>
      <p:ext uri="{BB962C8B-B14F-4D97-AF65-F5344CB8AC3E}">
        <p14:creationId xmlns:p14="http://schemas.microsoft.com/office/powerpoint/2010/main" val="281489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Analysis – Revenue Plot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66" y="2087917"/>
            <a:ext cx="6102625" cy="4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6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Analysis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Dataset consisted of dependent variable ‘Revenue’ and 40 independent variables</a:t>
            </a:r>
          </a:p>
          <a:p>
            <a:r>
              <a:rPr lang="en-US" dirty="0" smtClean="0"/>
              <a:t>Checked for correlation between our dependent and independent variables</a:t>
            </a:r>
          </a:p>
          <a:p>
            <a:r>
              <a:rPr lang="en-US" dirty="0" smtClean="0"/>
              <a:t>13 independent variables correlated strongly with the dependent variable</a:t>
            </a:r>
          </a:p>
          <a:p>
            <a:r>
              <a:rPr lang="en-US" dirty="0" smtClean="0"/>
              <a:t>Reduced dataset to the 13 strongly correlated independent variables plus ‘Revenue’ and date</a:t>
            </a:r>
          </a:p>
        </p:txBody>
      </p:sp>
    </p:spTree>
    <p:extLst>
      <p:ext uri="{BB962C8B-B14F-4D97-AF65-F5344CB8AC3E}">
        <p14:creationId xmlns:p14="http://schemas.microsoft.com/office/powerpoint/2010/main" val="233287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Analysis – Correlation Map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7399"/>
            <a:ext cx="7035394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6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Analysis – Cross Validation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1393491"/>
          </a:xfrm>
        </p:spPr>
        <p:txBody>
          <a:bodyPr>
            <a:normAutofit/>
          </a:bodyPr>
          <a:lstStyle/>
          <a:p>
            <a:r>
              <a:rPr lang="en-US" dirty="0" smtClean="0"/>
              <a:t>Used KFold to perform cross validation on each of our models using training data</a:t>
            </a:r>
          </a:p>
          <a:p>
            <a:r>
              <a:rPr lang="en-US" dirty="0" smtClean="0"/>
              <a:t>Number of folds was 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" y="3594184"/>
            <a:ext cx="8535140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9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452"/>
            <a:ext cx="8529053" cy="1151105"/>
          </a:xfrm>
          <a:prstGeom prst="rect">
            <a:avLst/>
          </a:prstGeom>
          <a:solidFill>
            <a:srgbClr val="D35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0232"/>
            <a:ext cx="7258050" cy="5628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Analysis – Cross Validation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79" y="1825625"/>
            <a:ext cx="82693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KNearestRegressor model had highest adjusted R^2 score (~94%)</a:t>
            </a:r>
          </a:p>
          <a:p>
            <a:r>
              <a:rPr lang="en-US" dirty="0" smtClean="0"/>
              <a:t>LinearRegression and ARIMA models had second highest adjusted R^2 scores (~87%)</a:t>
            </a:r>
          </a:p>
          <a:p>
            <a:r>
              <a:rPr lang="en-US" dirty="0" smtClean="0"/>
              <a:t>FBProphet had lowest adjusted R^2 score (~81%)</a:t>
            </a:r>
          </a:p>
        </p:txBody>
      </p:sp>
    </p:spTree>
    <p:extLst>
      <p:ext uri="{BB962C8B-B14F-4D97-AF65-F5344CB8AC3E}">
        <p14:creationId xmlns:p14="http://schemas.microsoft.com/office/powerpoint/2010/main" val="230705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479</Words>
  <Application>Microsoft Office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Introduction</vt:lpstr>
      <vt:lpstr>Problem</vt:lpstr>
      <vt:lpstr>Analysis</vt:lpstr>
      <vt:lpstr>Analysis – Revenue Plot</vt:lpstr>
      <vt:lpstr>Analysis</vt:lpstr>
      <vt:lpstr>Analysis – Correlation Map</vt:lpstr>
      <vt:lpstr>Analysis – Cross Validation</vt:lpstr>
      <vt:lpstr>Analysis – Cross Validation</vt:lpstr>
      <vt:lpstr>Test Performance – LinearRegression</vt:lpstr>
      <vt:lpstr>Test Performance – KNearestRegressor</vt:lpstr>
      <vt:lpstr>Test Performance – PMDARIMA</vt:lpstr>
      <vt:lpstr>Test Performance – FBProphet</vt:lpstr>
      <vt:lpstr>Results – Test Performance</vt:lpstr>
      <vt:lpstr>Results – Test Performance</vt:lpstr>
      <vt:lpstr>Summary</vt:lpstr>
      <vt:lpstr>Summary</vt:lpstr>
      <vt:lpstr>Conclusion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RAMIREZ, JOHN M</dc:creator>
  <cp:lastModifiedBy>RAMIREZ, JOHN M</cp:lastModifiedBy>
  <cp:revision>16</cp:revision>
  <dcterms:created xsi:type="dcterms:W3CDTF">2019-11-25T16:20:07Z</dcterms:created>
  <dcterms:modified xsi:type="dcterms:W3CDTF">2019-11-25T20:40:53Z</dcterms:modified>
</cp:coreProperties>
</file>