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262BC-1732-4CCE-AC7E-23CCD263FA51}"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88B18EBE-CE9F-4F99-B412-2F7A14D8DA9A}">
      <dgm:prSet/>
      <dgm:spPr/>
      <dgm:t>
        <a:bodyPr/>
        <a:lstStyle/>
        <a:p>
          <a:r>
            <a:rPr lang="en-US"/>
            <a:t>We will define the deep learning model and fit it on the training dataset.</a:t>
          </a:r>
        </a:p>
      </dgm:t>
    </dgm:pt>
    <dgm:pt modelId="{23D6E528-0D8C-4D89-805E-B7AEDED7034C}" type="parTrans" cxnId="{CA8C92A3-3ED3-4AFD-9255-13228CDAE2F7}">
      <dgm:prSet/>
      <dgm:spPr/>
      <dgm:t>
        <a:bodyPr/>
        <a:lstStyle/>
        <a:p>
          <a:endParaRPr lang="en-US"/>
        </a:p>
      </dgm:t>
    </dgm:pt>
    <dgm:pt modelId="{A27F0573-A589-473C-B4F4-FE69FE6EB2FD}" type="sibTrans" cxnId="{CA8C92A3-3ED3-4AFD-9255-13228CDAE2F7}">
      <dgm:prSet/>
      <dgm:spPr/>
      <dgm:t>
        <a:bodyPr/>
        <a:lstStyle/>
        <a:p>
          <a:endParaRPr lang="en-US"/>
        </a:p>
      </dgm:t>
    </dgm:pt>
    <dgm:pt modelId="{F5D0B344-0873-459B-89AB-E1FDEABDF3F6}">
      <dgm:prSet/>
      <dgm:spPr/>
      <dgm:t>
        <a:bodyPr/>
        <a:lstStyle/>
        <a:p>
          <a:r>
            <a:rPr lang="en-US"/>
            <a:t>It divided into the four steps:</a:t>
          </a:r>
        </a:p>
      </dgm:t>
    </dgm:pt>
    <dgm:pt modelId="{22C1AE02-1D53-4CF2-99A1-AAD1294798A9}" type="parTrans" cxnId="{A78CDA5F-2396-47C1-91F0-148FEF94E3C5}">
      <dgm:prSet/>
      <dgm:spPr/>
      <dgm:t>
        <a:bodyPr/>
        <a:lstStyle/>
        <a:p>
          <a:endParaRPr lang="en-US"/>
        </a:p>
      </dgm:t>
    </dgm:pt>
    <dgm:pt modelId="{6B9771C8-0C32-4471-8760-97B9E66F83E8}" type="sibTrans" cxnId="{A78CDA5F-2396-47C1-91F0-148FEF94E3C5}">
      <dgm:prSet/>
      <dgm:spPr/>
      <dgm:t>
        <a:bodyPr/>
        <a:lstStyle/>
        <a:p>
          <a:endParaRPr lang="en-US"/>
        </a:p>
      </dgm:t>
    </dgm:pt>
    <dgm:pt modelId="{E880CBEE-FA98-4993-967E-5785B3CACCFE}">
      <dgm:prSet/>
      <dgm:spPr/>
      <dgm:t>
        <a:bodyPr/>
        <a:lstStyle/>
        <a:p>
          <a:r>
            <a:rPr lang="en-US"/>
            <a:t>Loading data</a:t>
          </a:r>
        </a:p>
      </dgm:t>
    </dgm:pt>
    <dgm:pt modelId="{AA808B24-A4F4-443F-B073-3BD16F243308}" type="parTrans" cxnId="{58A506DD-FDF4-41E3-B722-C8DBBB3B49BB}">
      <dgm:prSet/>
      <dgm:spPr/>
      <dgm:t>
        <a:bodyPr/>
        <a:lstStyle/>
        <a:p>
          <a:endParaRPr lang="en-US"/>
        </a:p>
      </dgm:t>
    </dgm:pt>
    <dgm:pt modelId="{A74AF1E8-F3D8-40BA-AC59-19DEB5FDE579}" type="sibTrans" cxnId="{58A506DD-FDF4-41E3-B722-C8DBBB3B49BB}">
      <dgm:prSet/>
      <dgm:spPr/>
      <dgm:t>
        <a:bodyPr/>
        <a:lstStyle/>
        <a:p>
          <a:endParaRPr lang="en-US"/>
        </a:p>
      </dgm:t>
    </dgm:pt>
    <dgm:pt modelId="{B60D88A3-F758-4E8F-B288-10489E9E8767}">
      <dgm:prSet/>
      <dgm:spPr/>
      <dgm:t>
        <a:bodyPr/>
        <a:lstStyle/>
        <a:p>
          <a:r>
            <a:rPr lang="en-US"/>
            <a:t>Defining the Model</a:t>
          </a:r>
        </a:p>
      </dgm:t>
    </dgm:pt>
    <dgm:pt modelId="{B4060369-9FF4-47CB-B34A-1D1A8F1A3FFC}" type="parTrans" cxnId="{3FC15C7F-1F7E-484F-ACB0-CA2F29C5543E}">
      <dgm:prSet/>
      <dgm:spPr/>
      <dgm:t>
        <a:bodyPr/>
        <a:lstStyle/>
        <a:p>
          <a:endParaRPr lang="en-US"/>
        </a:p>
      </dgm:t>
    </dgm:pt>
    <dgm:pt modelId="{21AFC6E2-09DF-499E-9626-94E659EB31C4}" type="sibTrans" cxnId="{3FC15C7F-1F7E-484F-ACB0-CA2F29C5543E}">
      <dgm:prSet/>
      <dgm:spPr/>
      <dgm:t>
        <a:bodyPr/>
        <a:lstStyle/>
        <a:p>
          <a:endParaRPr lang="en-US"/>
        </a:p>
      </dgm:t>
    </dgm:pt>
    <dgm:pt modelId="{44624BC0-B88E-4418-BA38-C08B7E363497}">
      <dgm:prSet/>
      <dgm:spPr/>
      <dgm:t>
        <a:bodyPr/>
        <a:lstStyle/>
        <a:p>
          <a:r>
            <a:rPr lang="en-US"/>
            <a:t>Fitting the Model</a:t>
          </a:r>
        </a:p>
      </dgm:t>
    </dgm:pt>
    <dgm:pt modelId="{8E69241D-A970-4999-AD0A-06BDF0A75BAE}" type="parTrans" cxnId="{05246365-192E-4140-8CB1-7BEF7A064D8F}">
      <dgm:prSet/>
      <dgm:spPr/>
      <dgm:t>
        <a:bodyPr/>
        <a:lstStyle/>
        <a:p>
          <a:endParaRPr lang="en-US"/>
        </a:p>
      </dgm:t>
    </dgm:pt>
    <dgm:pt modelId="{3BCC16D2-9177-4DCE-BF58-E9B848801BAF}" type="sibTrans" cxnId="{05246365-192E-4140-8CB1-7BEF7A064D8F}">
      <dgm:prSet/>
      <dgm:spPr/>
      <dgm:t>
        <a:bodyPr/>
        <a:lstStyle/>
        <a:p>
          <a:endParaRPr lang="en-US"/>
        </a:p>
      </dgm:t>
    </dgm:pt>
    <dgm:pt modelId="{BFAAA23E-2957-4B2A-B284-BFA4F7DE9F2F}">
      <dgm:prSet/>
      <dgm:spPr/>
      <dgm:t>
        <a:bodyPr/>
        <a:lstStyle/>
        <a:p>
          <a:r>
            <a:rPr lang="en-US"/>
            <a:t>Complete Example</a:t>
          </a:r>
        </a:p>
      </dgm:t>
    </dgm:pt>
    <dgm:pt modelId="{ADCC4E9D-7F93-421A-952B-80DE20ED6FC4}" type="parTrans" cxnId="{160D7E92-5D2B-49E9-9BEB-8A9DEA74C7E9}">
      <dgm:prSet/>
      <dgm:spPr/>
      <dgm:t>
        <a:bodyPr/>
        <a:lstStyle/>
        <a:p>
          <a:endParaRPr lang="en-US"/>
        </a:p>
      </dgm:t>
    </dgm:pt>
    <dgm:pt modelId="{5296ACA2-D66C-4D94-BC8C-F0E7A73EB8AB}" type="sibTrans" cxnId="{160D7E92-5D2B-49E9-9BEB-8A9DEA74C7E9}">
      <dgm:prSet/>
      <dgm:spPr/>
      <dgm:t>
        <a:bodyPr/>
        <a:lstStyle/>
        <a:p>
          <a:endParaRPr lang="en-US"/>
        </a:p>
      </dgm:t>
    </dgm:pt>
    <dgm:pt modelId="{87921CC1-03E8-418A-B295-11C91A7FB925}" type="pres">
      <dgm:prSet presAssocID="{BA4262BC-1732-4CCE-AC7E-23CCD263FA51}" presName="Name0" presStyleCnt="0">
        <dgm:presLayoutVars>
          <dgm:dir/>
          <dgm:animLvl val="lvl"/>
          <dgm:resizeHandles val="exact"/>
        </dgm:presLayoutVars>
      </dgm:prSet>
      <dgm:spPr/>
    </dgm:pt>
    <dgm:pt modelId="{CC47F7EC-D402-4164-B14B-EE360383D3BB}" type="pres">
      <dgm:prSet presAssocID="{88B18EBE-CE9F-4F99-B412-2F7A14D8DA9A}" presName="linNode" presStyleCnt="0"/>
      <dgm:spPr/>
    </dgm:pt>
    <dgm:pt modelId="{D5B23846-8E91-4B8C-9F10-B4433BD32DBA}" type="pres">
      <dgm:prSet presAssocID="{88B18EBE-CE9F-4F99-B412-2F7A14D8DA9A}" presName="parentText" presStyleLbl="node1" presStyleIdx="0" presStyleCnt="2">
        <dgm:presLayoutVars>
          <dgm:chMax val="1"/>
          <dgm:bulletEnabled val="1"/>
        </dgm:presLayoutVars>
      </dgm:prSet>
      <dgm:spPr/>
    </dgm:pt>
    <dgm:pt modelId="{FC30813D-00F7-4BCB-BC49-A8C30BD35E2F}" type="pres">
      <dgm:prSet presAssocID="{A27F0573-A589-473C-B4F4-FE69FE6EB2FD}" presName="sp" presStyleCnt="0"/>
      <dgm:spPr/>
    </dgm:pt>
    <dgm:pt modelId="{6D53AEBC-1207-4CDA-851A-ACEB782572A3}" type="pres">
      <dgm:prSet presAssocID="{F5D0B344-0873-459B-89AB-E1FDEABDF3F6}" presName="linNode" presStyleCnt="0"/>
      <dgm:spPr/>
    </dgm:pt>
    <dgm:pt modelId="{BEC6CF26-663F-407A-A2E6-A7E43983E525}" type="pres">
      <dgm:prSet presAssocID="{F5D0B344-0873-459B-89AB-E1FDEABDF3F6}" presName="parentText" presStyleLbl="node1" presStyleIdx="1" presStyleCnt="2">
        <dgm:presLayoutVars>
          <dgm:chMax val="1"/>
          <dgm:bulletEnabled val="1"/>
        </dgm:presLayoutVars>
      </dgm:prSet>
      <dgm:spPr/>
    </dgm:pt>
    <dgm:pt modelId="{9621FF2B-D3D9-438F-A502-D4D764F7F654}" type="pres">
      <dgm:prSet presAssocID="{F5D0B344-0873-459B-89AB-E1FDEABDF3F6}" presName="descendantText" presStyleLbl="alignAccFollowNode1" presStyleIdx="0" presStyleCnt="1">
        <dgm:presLayoutVars>
          <dgm:bulletEnabled val="1"/>
        </dgm:presLayoutVars>
      </dgm:prSet>
      <dgm:spPr/>
    </dgm:pt>
  </dgm:ptLst>
  <dgm:cxnLst>
    <dgm:cxn modelId="{75A19906-A04D-469A-8141-D0BC715D6FD7}" type="presOf" srcId="{BA4262BC-1732-4CCE-AC7E-23CCD263FA51}" destId="{87921CC1-03E8-418A-B295-11C91A7FB925}" srcOrd="0" destOrd="0" presId="urn:microsoft.com/office/officeart/2005/8/layout/vList5"/>
    <dgm:cxn modelId="{13664F0F-14E3-4094-A5AC-2B948BACA969}" type="presOf" srcId="{BFAAA23E-2957-4B2A-B284-BFA4F7DE9F2F}" destId="{9621FF2B-D3D9-438F-A502-D4D764F7F654}" srcOrd="0" destOrd="3" presId="urn:microsoft.com/office/officeart/2005/8/layout/vList5"/>
    <dgm:cxn modelId="{DFF5FA34-A360-4E06-BC1D-032B816E56D4}" type="presOf" srcId="{B60D88A3-F758-4E8F-B288-10489E9E8767}" destId="{9621FF2B-D3D9-438F-A502-D4D764F7F654}" srcOrd="0" destOrd="1" presId="urn:microsoft.com/office/officeart/2005/8/layout/vList5"/>
    <dgm:cxn modelId="{A78CDA5F-2396-47C1-91F0-148FEF94E3C5}" srcId="{BA4262BC-1732-4CCE-AC7E-23CCD263FA51}" destId="{F5D0B344-0873-459B-89AB-E1FDEABDF3F6}" srcOrd="1" destOrd="0" parTransId="{22C1AE02-1D53-4CF2-99A1-AAD1294798A9}" sibTransId="{6B9771C8-0C32-4471-8760-97B9E66F83E8}"/>
    <dgm:cxn modelId="{05246365-192E-4140-8CB1-7BEF7A064D8F}" srcId="{F5D0B344-0873-459B-89AB-E1FDEABDF3F6}" destId="{44624BC0-B88E-4418-BA38-C08B7E363497}" srcOrd="2" destOrd="0" parTransId="{8E69241D-A970-4999-AD0A-06BDF0A75BAE}" sibTransId="{3BCC16D2-9177-4DCE-BF58-E9B848801BAF}"/>
    <dgm:cxn modelId="{9A82B653-3500-4494-B79C-8937DB5AA898}" type="presOf" srcId="{44624BC0-B88E-4418-BA38-C08B7E363497}" destId="{9621FF2B-D3D9-438F-A502-D4D764F7F654}" srcOrd="0" destOrd="2" presId="urn:microsoft.com/office/officeart/2005/8/layout/vList5"/>
    <dgm:cxn modelId="{3FC15C7F-1F7E-484F-ACB0-CA2F29C5543E}" srcId="{F5D0B344-0873-459B-89AB-E1FDEABDF3F6}" destId="{B60D88A3-F758-4E8F-B288-10489E9E8767}" srcOrd="1" destOrd="0" parTransId="{B4060369-9FF4-47CB-B34A-1D1A8F1A3FFC}" sibTransId="{21AFC6E2-09DF-499E-9626-94E659EB31C4}"/>
    <dgm:cxn modelId="{89128E81-9B19-4141-AF76-726E4EED6A16}" type="presOf" srcId="{E880CBEE-FA98-4993-967E-5785B3CACCFE}" destId="{9621FF2B-D3D9-438F-A502-D4D764F7F654}" srcOrd="0" destOrd="0" presId="urn:microsoft.com/office/officeart/2005/8/layout/vList5"/>
    <dgm:cxn modelId="{160D7E92-5D2B-49E9-9BEB-8A9DEA74C7E9}" srcId="{F5D0B344-0873-459B-89AB-E1FDEABDF3F6}" destId="{BFAAA23E-2957-4B2A-B284-BFA4F7DE9F2F}" srcOrd="3" destOrd="0" parTransId="{ADCC4E9D-7F93-421A-952B-80DE20ED6FC4}" sibTransId="{5296ACA2-D66C-4D94-BC8C-F0E7A73EB8AB}"/>
    <dgm:cxn modelId="{1CF66593-FA95-47C4-A300-CD91F5E0A622}" type="presOf" srcId="{88B18EBE-CE9F-4F99-B412-2F7A14D8DA9A}" destId="{D5B23846-8E91-4B8C-9F10-B4433BD32DBA}" srcOrd="0" destOrd="0" presId="urn:microsoft.com/office/officeart/2005/8/layout/vList5"/>
    <dgm:cxn modelId="{CA8C92A3-3ED3-4AFD-9255-13228CDAE2F7}" srcId="{BA4262BC-1732-4CCE-AC7E-23CCD263FA51}" destId="{88B18EBE-CE9F-4F99-B412-2F7A14D8DA9A}" srcOrd="0" destOrd="0" parTransId="{23D6E528-0D8C-4D89-805E-B7AEDED7034C}" sibTransId="{A27F0573-A589-473C-B4F4-FE69FE6EB2FD}"/>
    <dgm:cxn modelId="{055CA4B9-CB44-4D70-906E-0CF25EF88457}" type="presOf" srcId="{F5D0B344-0873-459B-89AB-E1FDEABDF3F6}" destId="{BEC6CF26-663F-407A-A2E6-A7E43983E525}" srcOrd="0" destOrd="0" presId="urn:microsoft.com/office/officeart/2005/8/layout/vList5"/>
    <dgm:cxn modelId="{58A506DD-FDF4-41E3-B722-C8DBBB3B49BB}" srcId="{F5D0B344-0873-459B-89AB-E1FDEABDF3F6}" destId="{E880CBEE-FA98-4993-967E-5785B3CACCFE}" srcOrd="0" destOrd="0" parTransId="{AA808B24-A4F4-443F-B073-3BD16F243308}" sibTransId="{A74AF1E8-F3D8-40BA-AC59-19DEB5FDE579}"/>
    <dgm:cxn modelId="{ADCBD6DC-4DEF-4ACC-AFE9-8BC337F8C55E}" type="presParOf" srcId="{87921CC1-03E8-418A-B295-11C91A7FB925}" destId="{CC47F7EC-D402-4164-B14B-EE360383D3BB}" srcOrd="0" destOrd="0" presId="urn:microsoft.com/office/officeart/2005/8/layout/vList5"/>
    <dgm:cxn modelId="{148EA708-CAC6-49E7-9570-876CA892540C}" type="presParOf" srcId="{CC47F7EC-D402-4164-B14B-EE360383D3BB}" destId="{D5B23846-8E91-4B8C-9F10-B4433BD32DBA}" srcOrd="0" destOrd="0" presId="urn:microsoft.com/office/officeart/2005/8/layout/vList5"/>
    <dgm:cxn modelId="{1078C78B-B45F-445D-969B-094030CAFCBD}" type="presParOf" srcId="{87921CC1-03E8-418A-B295-11C91A7FB925}" destId="{FC30813D-00F7-4BCB-BC49-A8C30BD35E2F}" srcOrd="1" destOrd="0" presId="urn:microsoft.com/office/officeart/2005/8/layout/vList5"/>
    <dgm:cxn modelId="{A14545B9-CF53-45F3-84D0-F9A69A145113}" type="presParOf" srcId="{87921CC1-03E8-418A-B295-11C91A7FB925}" destId="{6D53AEBC-1207-4CDA-851A-ACEB782572A3}" srcOrd="2" destOrd="0" presId="urn:microsoft.com/office/officeart/2005/8/layout/vList5"/>
    <dgm:cxn modelId="{049FA370-2B16-4B67-B3B3-5303065757DA}" type="presParOf" srcId="{6D53AEBC-1207-4CDA-851A-ACEB782572A3}" destId="{BEC6CF26-663F-407A-A2E6-A7E43983E525}" srcOrd="0" destOrd="0" presId="urn:microsoft.com/office/officeart/2005/8/layout/vList5"/>
    <dgm:cxn modelId="{69778A62-9BDD-48AB-BD13-04271930B6EF}" type="presParOf" srcId="{6D53AEBC-1207-4CDA-851A-ACEB782572A3}" destId="{9621FF2B-D3D9-438F-A502-D4D764F7F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23846-8E91-4B8C-9F10-B4433BD32DBA}">
      <dsp:nvSpPr>
        <dsp:cNvPr id="0" name=""/>
        <dsp:cNvSpPr/>
      </dsp:nvSpPr>
      <dsp:spPr>
        <a:xfrm>
          <a:off x="0" y="50"/>
          <a:ext cx="3785616" cy="20296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We will define the deep learning model and fit it on the training dataset.</a:t>
          </a:r>
        </a:p>
      </dsp:txBody>
      <dsp:txXfrm>
        <a:off x="99078" y="99128"/>
        <a:ext cx="3587460" cy="1831471"/>
      </dsp:txXfrm>
    </dsp:sp>
    <dsp:sp modelId="{9621FF2B-D3D9-438F-A502-D4D764F7F654}">
      <dsp:nvSpPr>
        <dsp:cNvPr id="0" name=""/>
        <dsp:cNvSpPr/>
      </dsp:nvSpPr>
      <dsp:spPr>
        <a:xfrm rot="5400000">
          <a:off x="6338757" y="-219019"/>
          <a:ext cx="1623701"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Loading data</a:t>
          </a:r>
        </a:p>
        <a:p>
          <a:pPr marL="228600" lvl="1" indent="-228600" algn="l" defTabSz="977900">
            <a:lnSpc>
              <a:spcPct val="90000"/>
            </a:lnSpc>
            <a:spcBef>
              <a:spcPct val="0"/>
            </a:spcBef>
            <a:spcAft>
              <a:spcPct val="15000"/>
            </a:spcAft>
            <a:buChar char="•"/>
          </a:pPr>
          <a:r>
            <a:rPr lang="en-US" sz="2200" kern="1200"/>
            <a:t>Defining the Model</a:t>
          </a:r>
        </a:p>
        <a:p>
          <a:pPr marL="228600" lvl="1" indent="-228600" algn="l" defTabSz="977900">
            <a:lnSpc>
              <a:spcPct val="90000"/>
            </a:lnSpc>
            <a:spcBef>
              <a:spcPct val="0"/>
            </a:spcBef>
            <a:spcAft>
              <a:spcPct val="15000"/>
            </a:spcAft>
            <a:buChar char="•"/>
          </a:pPr>
          <a:r>
            <a:rPr lang="en-US" sz="2200" kern="1200"/>
            <a:t>Fitting the Model</a:t>
          </a:r>
        </a:p>
        <a:p>
          <a:pPr marL="228600" lvl="1" indent="-228600" algn="l" defTabSz="977900">
            <a:lnSpc>
              <a:spcPct val="90000"/>
            </a:lnSpc>
            <a:spcBef>
              <a:spcPct val="0"/>
            </a:spcBef>
            <a:spcAft>
              <a:spcPct val="15000"/>
            </a:spcAft>
            <a:buChar char="•"/>
          </a:pPr>
          <a:r>
            <a:rPr lang="en-US" sz="2200" kern="1200"/>
            <a:t>Complete Example</a:t>
          </a:r>
        </a:p>
      </dsp:txBody>
      <dsp:txXfrm rot="-5400000">
        <a:off x="3785616" y="2413385"/>
        <a:ext cx="6650721" cy="1465175"/>
      </dsp:txXfrm>
    </dsp:sp>
    <dsp:sp modelId="{BEC6CF26-663F-407A-A2E6-A7E43983E525}">
      <dsp:nvSpPr>
        <dsp:cNvPr id="0" name=""/>
        <dsp:cNvSpPr/>
      </dsp:nvSpPr>
      <dsp:spPr>
        <a:xfrm>
          <a:off x="0" y="2131159"/>
          <a:ext cx="3785616" cy="20296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It divided into the four steps:</a:t>
          </a:r>
        </a:p>
      </dsp:txBody>
      <dsp:txXfrm>
        <a:off x="99078" y="2230237"/>
        <a:ext cx="3587460" cy="18314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2279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6035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5451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455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045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053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113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308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436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455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77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3/28/2020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00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3/28/2020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600506110"/>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1" name="Rectangle 10">
            <a:extLst>
              <a:ext uri="{FF2B5EF4-FFF2-40B4-BE49-F238E27FC236}">
                <a16:creationId xmlns:a16="http://schemas.microsoft.com/office/drawing/2014/main" id="{FB84024F-EC38-45EF-82FA-C3241D5C7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E4757C-6B52-4F0B-A402-DE3A7ABA8F6E}"/>
              </a:ext>
            </a:extLst>
          </p:cNvPr>
          <p:cNvPicPr>
            <a:picLocks noChangeAspect="1"/>
          </p:cNvPicPr>
          <p:nvPr/>
        </p:nvPicPr>
        <p:blipFill rotWithShape="1">
          <a:blip r:embed="rId2"/>
          <a:srcRect t="205" b="14568"/>
          <a:stretch/>
        </p:blipFill>
        <p:spPr>
          <a:xfrm>
            <a:off x="20" y="10"/>
            <a:ext cx="12191980" cy="6857990"/>
          </a:xfrm>
          <a:custGeom>
            <a:avLst/>
            <a:gdLst/>
            <a:ahLst/>
            <a:cxnLst/>
            <a:rect l="l" t="t" r="r" b="b"/>
            <a:pathLst>
              <a:path w="12192000"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0" y="3097166"/>
                </a:cubicBezTo>
                <a:cubicBezTo>
                  <a:pt x="4673888" y="3094594"/>
                  <a:pt x="4676460" y="3092024"/>
                  <a:pt x="4678390" y="3089451"/>
                </a:cubicBezTo>
                <a:close/>
                <a:moveTo>
                  <a:pt x="5151664" y="2187270"/>
                </a:moveTo>
                <a:cubicBezTo>
                  <a:pt x="5309852" y="2295300"/>
                  <a:pt x="5468039" y="2403973"/>
                  <a:pt x="5626226" y="2512004"/>
                </a:cubicBezTo>
                <a:cubicBezTo>
                  <a:pt x="5623653" y="2514576"/>
                  <a:pt x="5621725" y="2517148"/>
                  <a:pt x="5619152" y="2519721"/>
                </a:cubicBezTo>
                <a:cubicBezTo>
                  <a:pt x="5445533" y="2428409"/>
                  <a:pt x="5281559" y="2326810"/>
                  <a:pt x="5151664" y="2187270"/>
                </a:cubicBezTo>
                <a:close/>
                <a:moveTo>
                  <a:pt x="0" y="0"/>
                </a:moveTo>
                <a:lnTo>
                  <a:pt x="12192000" y="0"/>
                </a:lnTo>
                <a:lnTo>
                  <a:pt x="12192000" y="2278570"/>
                </a:lnTo>
                <a:lnTo>
                  <a:pt x="12173904" y="2284270"/>
                </a:lnTo>
                <a:cubicBezTo>
                  <a:pt x="11598583" y="2457853"/>
                  <a:pt x="10504139" y="2701056"/>
                  <a:pt x="9151350" y="2602030"/>
                </a:cubicBezTo>
                <a:cubicBezTo>
                  <a:pt x="9081902" y="2596885"/>
                  <a:pt x="9016313" y="2593669"/>
                  <a:pt x="8949437" y="2591098"/>
                </a:cubicBezTo>
                <a:cubicBezTo>
                  <a:pt x="8357843" y="2564732"/>
                  <a:pt x="7777183" y="2551871"/>
                  <a:pt x="7532186" y="2520363"/>
                </a:cubicBez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5" y="915344"/>
                  <a:pt x="4476478" y="886408"/>
                  <a:pt x="4427606" y="881906"/>
                </a:cubicBezTo>
                <a:cubicBezTo>
                  <a:pt x="4416675" y="880620"/>
                  <a:pt x="4405100" y="881263"/>
                  <a:pt x="4394168" y="882548"/>
                </a:cubicBezTo>
                <a:cubicBezTo>
                  <a:pt x="4381951"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1" y="947496"/>
                </a:cubicBezTo>
                <a:cubicBezTo>
                  <a:pt x="4339510" y="919203"/>
                  <a:pt x="4317003" y="917916"/>
                  <a:pt x="4288710" y="942994"/>
                </a:cubicBezTo>
                <a:cubicBezTo>
                  <a:pt x="4263632" y="965500"/>
                  <a:pt x="4251415" y="963572"/>
                  <a:pt x="4243055" y="932705"/>
                </a:cubicBezTo>
                <a:cubicBezTo>
                  <a:pt x="4230194"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5"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5" y="2000789"/>
                  <a:pt x="4812784" y="1971210"/>
                </a:cubicBezTo>
                <a:cubicBezTo>
                  <a:pt x="4677747" y="1892760"/>
                  <a:pt x="4563930" y="1791160"/>
                  <a:pt x="4448827" y="1691489"/>
                </a:cubicBezTo>
                <a:cubicBezTo>
                  <a:pt x="4378736" y="1630400"/>
                  <a:pt x="4306715" y="1571241"/>
                  <a:pt x="4229551" y="1517227"/>
                </a:cubicBezTo>
                <a:cubicBezTo>
                  <a:pt x="4216690" y="1508223"/>
                  <a:pt x="4207687" y="1496649"/>
                  <a:pt x="4198685"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4"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8" y="1782800"/>
                  <a:pt x="4283566" y="1798877"/>
                  <a:pt x="4287426" y="1811736"/>
                </a:cubicBezTo>
                <a:cubicBezTo>
                  <a:pt x="4299642" y="1849676"/>
                  <a:pt x="4320864" y="1883114"/>
                  <a:pt x="4349155" y="1912694"/>
                </a:cubicBezTo>
                <a:cubicBezTo>
                  <a:pt x="4445611" y="2010436"/>
                  <a:pt x="4556855" y="2094673"/>
                  <a:pt x="4660386" y="2185984"/>
                </a:cubicBezTo>
                <a:cubicBezTo>
                  <a:pt x="4716330" y="2235499"/>
                  <a:pt x="4767772" y="2288228"/>
                  <a:pt x="4816643" y="2342884"/>
                </a:cubicBezTo>
                <a:cubicBezTo>
                  <a:pt x="4827575" y="2355104"/>
                  <a:pt x="4826931" y="2366678"/>
                  <a:pt x="4823716" y="2380824"/>
                </a:cubicBezTo>
                <a:cubicBezTo>
                  <a:pt x="4810857" y="2438056"/>
                  <a:pt x="4830790" y="2457346"/>
                  <a:pt x="4895093" y="2446415"/>
                </a:cubicBezTo>
                <a:cubicBezTo>
                  <a:pt x="4915027" y="2443198"/>
                  <a:pt x="4928532" y="2446415"/>
                  <a:pt x="4940748" y="2459917"/>
                </a:cubicBezTo>
                <a:cubicBezTo>
                  <a:pt x="5088648" y="2627107"/>
                  <a:pt x="5263553" y="2767932"/>
                  <a:pt x="5454535" y="2893324"/>
                </a:cubicBezTo>
                <a:cubicBezTo>
                  <a:pt x="5532342" y="2944123"/>
                  <a:pt x="5612723" y="2992353"/>
                  <a:pt x="5694387" y="3037365"/>
                </a:cubicBezTo>
                <a:cubicBezTo>
                  <a:pt x="5694387" y="3040580"/>
                  <a:pt x="5694387" y="3044439"/>
                  <a:pt x="5694387" y="3047654"/>
                </a:cubicBezTo>
                <a:cubicBezTo>
                  <a:pt x="5693744"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8" y="2823234"/>
                  <a:pt x="4506699" y="2938980"/>
                </a:cubicBezTo>
                <a:cubicBezTo>
                  <a:pt x="4464901" y="2935122"/>
                  <a:pt x="4410886" y="2911330"/>
                  <a:pt x="4358801" y="2883679"/>
                </a:cubicBezTo>
                <a:cubicBezTo>
                  <a:pt x="4221192"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5" y="3100383"/>
                  <a:pt x="4221834" y="3122245"/>
                </a:cubicBezTo>
                <a:cubicBezTo>
                  <a:pt x="4245627" y="3144753"/>
                  <a:pt x="4268133" y="3167259"/>
                  <a:pt x="4290640" y="3191050"/>
                </a:cubicBezTo>
                <a:cubicBezTo>
                  <a:pt x="4306715" y="3208411"/>
                  <a:pt x="4326006" y="3223203"/>
                  <a:pt x="4307359" y="3252781"/>
                </a:cubicBezTo>
                <a:cubicBezTo>
                  <a:pt x="4298999" y="3266285"/>
                  <a:pt x="4353655" y="3339593"/>
                  <a:pt x="4371019" y="3344093"/>
                </a:cubicBezTo>
                <a:cubicBezTo>
                  <a:pt x="4373591" y="3344735"/>
                  <a:pt x="4376162" y="3345380"/>
                  <a:pt x="4378091" y="3345380"/>
                </a:cubicBezTo>
                <a:cubicBezTo>
                  <a:pt x="4415389"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0"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p:spPr>
      </p:pic>
      <p:sp>
        <p:nvSpPr>
          <p:cNvPr id="2" name="Title 1">
            <a:extLst>
              <a:ext uri="{FF2B5EF4-FFF2-40B4-BE49-F238E27FC236}">
                <a16:creationId xmlns:a16="http://schemas.microsoft.com/office/drawing/2014/main" id="{1D6CE86B-17A8-4CA2-AF7C-1817C9613F79}"/>
              </a:ext>
            </a:extLst>
          </p:cNvPr>
          <p:cNvSpPr>
            <a:spLocks noGrp="1"/>
          </p:cNvSpPr>
          <p:nvPr>
            <p:ph type="ctrTitle"/>
          </p:nvPr>
        </p:nvSpPr>
        <p:spPr>
          <a:xfrm>
            <a:off x="5414838" y="2878371"/>
            <a:ext cx="5938962" cy="1463145"/>
          </a:xfrm>
        </p:spPr>
        <p:txBody>
          <a:bodyPr vert="horz" lIns="91440" tIns="45720" rIns="91440" bIns="45720" rtlCol="0" anchor="b">
            <a:normAutofit/>
          </a:bodyPr>
          <a:lstStyle/>
          <a:p>
            <a:r>
              <a:rPr lang="en-US" sz="4000"/>
              <a:t>IMAGE CAPTION GENERATOR</a:t>
            </a:r>
          </a:p>
        </p:txBody>
      </p:sp>
      <p:sp>
        <p:nvSpPr>
          <p:cNvPr id="3" name="Subtitle 2">
            <a:extLst>
              <a:ext uri="{FF2B5EF4-FFF2-40B4-BE49-F238E27FC236}">
                <a16:creationId xmlns:a16="http://schemas.microsoft.com/office/drawing/2014/main" id="{7D2BA8B3-EF56-4F03-95DC-30DD73A564C9}"/>
              </a:ext>
            </a:extLst>
          </p:cNvPr>
          <p:cNvSpPr>
            <a:spLocks noGrp="1"/>
          </p:cNvSpPr>
          <p:nvPr>
            <p:ph type="subTitle" idx="1"/>
          </p:nvPr>
        </p:nvSpPr>
        <p:spPr>
          <a:xfrm>
            <a:off x="5414837" y="4502384"/>
            <a:ext cx="5938962" cy="1636024"/>
          </a:xfrm>
        </p:spPr>
        <p:txBody>
          <a:bodyPr vert="horz" lIns="91440" tIns="45720" rIns="91440" bIns="45720" rtlCol="0">
            <a:normAutofit/>
          </a:bodyPr>
          <a:lstStyle/>
          <a:p>
            <a:pPr indent="-228600">
              <a:buFont typeface="Arial" panose="020B0604020202020204" pitchFamily="34" charset="0"/>
              <a:buChar char="•"/>
            </a:pPr>
            <a:r>
              <a:rPr lang="en-US" sz="2000"/>
              <a:t>Prudhvi Tadikonda(1001774416)</a:t>
            </a:r>
          </a:p>
          <a:p>
            <a:pPr indent="-228600">
              <a:buFont typeface="Arial" panose="020B0604020202020204" pitchFamily="34" charset="0"/>
              <a:buChar char="•"/>
            </a:pPr>
            <a:r>
              <a:rPr lang="en-US" sz="2000"/>
              <a:t>Satish Rella(1001677995)</a:t>
            </a:r>
          </a:p>
          <a:p>
            <a:pPr indent="-228600">
              <a:buFont typeface="Arial" panose="020B0604020202020204" pitchFamily="34" charset="0"/>
              <a:buChar char="•"/>
            </a:pPr>
            <a:r>
              <a:rPr lang="en-US" sz="2000"/>
              <a:t>Aditya Sagam(1001660179)</a:t>
            </a:r>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68777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AC93-B1B6-4FED-8657-205B023A4919}"/>
              </a:ext>
            </a:extLst>
          </p:cNvPr>
          <p:cNvSpPr>
            <a:spLocks noGrp="1"/>
          </p:cNvSpPr>
          <p:nvPr>
            <p:ph type="title"/>
          </p:nvPr>
        </p:nvSpPr>
        <p:spPr/>
        <p:txBody>
          <a:bodyPr/>
          <a:lstStyle/>
          <a:p>
            <a:r>
              <a:rPr lang="en-US" dirty="0"/>
              <a:t>Evaluate the Model</a:t>
            </a:r>
          </a:p>
        </p:txBody>
      </p:sp>
      <p:sp>
        <p:nvSpPr>
          <p:cNvPr id="3" name="Content Placeholder 2">
            <a:extLst>
              <a:ext uri="{FF2B5EF4-FFF2-40B4-BE49-F238E27FC236}">
                <a16:creationId xmlns:a16="http://schemas.microsoft.com/office/drawing/2014/main" id="{35034190-656B-498F-B83C-231365577298}"/>
              </a:ext>
            </a:extLst>
          </p:cNvPr>
          <p:cNvSpPr>
            <a:spLocks noGrp="1"/>
          </p:cNvSpPr>
          <p:nvPr>
            <p:ph idx="1"/>
          </p:nvPr>
        </p:nvSpPr>
        <p:spPr/>
        <p:txBody>
          <a:bodyPr>
            <a:normAutofit lnSpcReduction="10000"/>
          </a:bodyPr>
          <a:lstStyle/>
          <a:p>
            <a:r>
              <a:rPr lang="en-US" sz="1800" dirty="0"/>
              <a:t>We will evaluate a model by generating descriptions for all photos in the test dataset and evaluating those predictions with a standard cost function</a:t>
            </a:r>
            <a:r>
              <a:rPr lang="en-US" dirty="0"/>
              <a:t>.</a:t>
            </a:r>
          </a:p>
          <a:p>
            <a:r>
              <a:rPr lang="en-US" sz="1800" dirty="0"/>
              <a:t>The function </a:t>
            </a:r>
            <a:r>
              <a:rPr lang="en-US" sz="1800" dirty="0" err="1"/>
              <a:t>generate_desc</a:t>
            </a:r>
            <a:r>
              <a:rPr lang="en-US" sz="1800" dirty="0"/>
              <a:t>() implements this behavior and generates a textual description given a trained model, and a given prepared photo as input. It calls the function </a:t>
            </a:r>
            <a:r>
              <a:rPr lang="en-US" sz="1800" i="1" dirty="0" err="1"/>
              <a:t>word_for_id</a:t>
            </a:r>
            <a:r>
              <a:rPr lang="en-US" sz="1800" i="1" dirty="0"/>
              <a:t>()</a:t>
            </a:r>
            <a:r>
              <a:rPr lang="en-US" sz="1800" dirty="0"/>
              <a:t> in order to map an integer prediction back to a word.</a:t>
            </a:r>
          </a:p>
          <a:p>
            <a:r>
              <a:rPr lang="en-US" sz="1800" dirty="0"/>
              <a:t>We will generate predictions for all photos in the test dataset and in the train dataset</a:t>
            </a:r>
            <a:r>
              <a:rPr lang="en-US" dirty="0"/>
              <a:t>.</a:t>
            </a:r>
          </a:p>
          <a:p>
            <a:r>
              <a:rPr lang="en-US" sz="1800" dirty="0"/>
              <a:t>The function </a:t>
            </a:r>
            <a:r>
              <a:rPr lang="en-US" sz="1900" i="1" dirty="0" err="1"/>
              <a:t>evaluate_model</a:t>
            </a:r>
            <a:r>
              <a:rPr lang="en-US" sz="1900" i="1" dirty="0"/>
              <a:t>()</a:t>
            </a:r>
            <a:r>
              <a:rPr lang="en-US" sz="1900" dirty="0"/>
              <a:t> </a:t>
            </a:r>
            <a:r>
              <a:rPr lang="en-US" sz="1800" dirty="0"/>
              <a:t>will evaluate a trained model against a given dataset of photo descriptions and photo features. The actual and predicted descriptions are collected and evaluated collectively using the corpus BLEU score that summarizes how close the generated text is to the expected text.</a:t>
            </a:r>
          </a:p>
          <a:p>
            <a:r>
              <a:rPr lang="en-US" sz="1800" dirty="0"/>
              <a:t>BLEU scores are used in text translation for evaluating translated text against one or more reference translations</a:t>
            </a:r>
            <a:r>
              <a:rPr lang="en-US" dirty="0"/>
              <a:t>.</a:t>
            </a:r>
            <a:endParaRPr lang="en-US" sz="1800" dirty="0"/>
          </a:p>
        </p:txBody>
      </p:sp>
    </p:spTree>
    <p:extLst>
      <p:ext uri="{BB962C8B-B14F-4D97-AF65-F5344CB8AC3E}">
        <p14:creationId xmlns:p14="http://schemas.microsoft.com/office/powerpoint/2010/main" val="218590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B340-FD15-4B31-9545-FBCA802CD194}"/>
              </a:ext>
            </a:extLst>
          </p:cNvPr>
          <p:cNvSpPr>
            <a:spLocks noGrp="1"/>
          </p:cNvSpPr>
          <p:nvPr>
            <p:ph type="title"/>
          </p:nvPr>
        </p:nvSpPr>
        <p:spPr/>
        <p:txBody>
          <a:bodyPr/>
          <a:lstStyle/>
          <a:p>
            <a:r>
              <a:rPr lang="en-US" dirty="0"/>
              <a:t>Generate New Captions.</a:t>
            </a:r>
          </a:p>
        </p:txBody>
      </p:sp>
      <p:sp>
        <p:nvSpPr>
          <p:cNvPr id="3" name="Content Placeholder 2">
            <a:extLst>
              <a:ext uri="{FF2B5EF4-FFF2-40B4-BE49-F238E27FC236}">
                <a16:creationId xmlns:a16="http://schemas.microsoft.com/office/drawing/2014/main" id="{09967764-CC1B-4324-9951-1B4DBBC644C2}"/>
              </a:ext>
            </a:extLst>
          </p:cNvPr>
          <p:cNvSpPr>
            <a:spLocks noGrp="1"/>
          </p:cNvSpPr>
          <p:nvPr>
            <p:ph idx="1"/>
          </p:nvPr>
        </p:nvSpPr>
        <p:spPr/>
        <p:txBody>
          <a:bodyPr>
            <a:normAutofit fontScale="92500" lnSpcReduction="20000"/>
          </a:bodyPr>
          <a:lstStyle/>
          <a:p>
            <a:r>
              <a:rPr lang="en-US" sz="1900" dirty="0"/>
              <a:t>We can hard code the maximum sequence length. With the encoding of text, we can create the tokenizer and save it to a file so that we can load it quickly whenever we need it without needing the entire Flickr8K dataset. An alternative would be to use our own vocabulary file and mapping to integers function during training.</a:t>
            </a:r>
          </a:p>
          <a:p>
            <a:r>
              <a:rPr lang="en-US" sz="1900" dirty="0"/>
              <a:t>We can create the Tokenizer as before and save it as a pickle file </a:t>
            </a:r>
            <a:r>
              <a:rPr lang="en-US" sz="1900" i="1" dirty="0" err="1"/>
              <a:t>tokenizer.pkl</a:t>
            </a:r>
            <a:r>
              <a:rPr lang="en-US" sz="1900" dirty="0"/>
              <a:t>.</a:t>
            </a:r>
          </a:p>
          <a:p>
            <a:pPr fontAlgn="base"/>
            <a:r>
              <a:rPr lang="en-US" sz="1900" dirty="0"/>
              <a:t>We will generate a description for it using our model.</a:t>
            </a:r>
          </a:p>
          <a:p>
            <a:pPr fontAlgn="base"/>
            <a:r>
              <a:rPr lang="en-US" sz="1900" dirty="0"/>
              <a:t>We could do this by re-defining the model and adding the VGG-16 model to it, or we can use the VGG model to predict the features and use them as inputs to our existing model. We will do the latter and use a modified version of the </a:t>
            </a:r>
            <a:r>
              <a:rPr lang="en-US" sz="1900" i="1" dirty="0" err="1"/>
              <a:t>extract_features</a:t>
            </a:r>
            <a:r>
              <a:rPr lang="en-US" sz="1900" i="1" dirty="0"/>
              <a:t>()</a:t>
            </a:r>
            <a:r>
              <a:rPr lang="en-US" sz="1900" dirty="0"/>
              <a:t> function used during data preparation but adapted to work on a single photo</a:t>
            </a:r>
            <a:r>
              <a:rPr lang="en-US" sz="2100" dirty="0"/>
              <a:t>.</a:t>
            </a:r>
          </a:p>
          <a:p>
            <a:pPr fontAlgn="base"/>
            <a:r>
              <a:rPr lang="en-US" sz="2100" dirty="0"/>
              <a:t>Output: </a:t>
            </a:r>
          </a:p>
          <a:p>
            <a:pPr marL="0" indent="0">
              <a:buNone/>
            </a:pPr>
            <a:br>
              <a:rPr lang="en-US" dirty="0"/>
            </a:br>
            <a:endParaRPr lang="en-US" dirty="0"/>
          </a:p>
        </p:txBody>
      </p:sp>
      <p:graphicFrame>
        <p:nvGraphicFramePr>
          <p:cNvPr id="4" name="Table 3">
            <a:extLst>
              <a:ext uri="{FF2B5EF4-FFF2-40B4-BE49-F238E27FC236}">
                <a16:creationId xmlns:a16="http://schemas.microsoft.com/office/drawing/2014/main" id="{98DB876D-299F-489B-9048-4D46665CCF03}"/>
              </a:ext>
            </a:extLst>
          </p:cNvPr>
          <p:cNvGraphicFramePr>
            <a:graphicFrameLocks noGrp="1"/>
          </p:cNvGraphicFramePr>
          <p:nvPr>
            <p:extLst>
              <p:ext uri="{D42A27DB-BD31-4B8C-83A1-F6EECF244321}">
                <p14:modId xmlns:p14="http://schemas.microsoft.com/office/powerpoint/2010/main" val="1214715659"/>
              </p:ext>
            </p:extLst>
          </p:nvPr>
        </p:nvGraphicFramePr>
        <p:xfrm>
          <a:off x="2318135" y="4761389"/>
          <a:ext cx="7708130" cy="365760"/>
        </p:xfrm>
        <a:graphic>
          <a:graphicData uri="http://schemas.openxmlformats.org/drawingml/2006/table">
            <a:tbl>
              <a:tblPr/>
              <a:tblGrid>
                <a:gridCol w="287075">
                  <a:extLst>
                    <a:ext uri="{9D8B030D-6E8A-4147-A177-3AD203B41FA5}">
                      <a16:colId xmlns:a16="http://schemas.microsoft.com/office/drawing/2014/main" val="3541437804"/>
                    </a:ext>
                  </a:extLst>
                </a:gridCol>
                <a:gridCol w="7421055">
                  <a:extLst>
                    <a:ext uri="{9D8B030D-6E8A-4147-A177-3AD203B41FA5}">
                      <a16:colId xmlns:a16="http://schemas.microsoft.com/office/drawing/2014/main" val="2595251653"/>
                    </a:ext>
                  </a:extLst>
                </a:gridCol>
              </a:tblGrid>
              <a:tr h="0">
                <a:tc>
                  <a:txBody>
                    <a:bodyPr/>
                    <a:lstStyle/>
                    <a:p>
                      <a:pPr algn="ctr" fontAlgn="t"/>
                      <a:r>
                        <a:rPr lang="en-US">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t"/>
                      <a:r>
                        <a:rPr lang="en-US" dirty="0" err="1">
                          <a:solidFill>
                            <a:srgbClr val="000000"/>
                          </a:solidFill>
                          <a:effectLst/>
                          <a:latin typeface="inherit"/>
                        </a:rPr>
                        <a:t>startseq</a:t>
                      </a:r>
                      <a:r>
                        <a:rPr lang="en-US" dirty="0">
                          <a:solidFill>
                            <a:srgbClr val="000000"/>
                          </a:solidFill>
                          <a:effectLst/>
                          <a:latin typeface="inherit"/>
                        </a:rPr>
                        <a:t> dog is running across the beach </a:t>
                      </a:r>
                      <a:r>
                        <a:rPr lang="en-US" dirty="0" err="1">
                          <a:solidFill>
                            <a:srgbClr val="000000"/>
                          </a:solidFill>
                          <a:effectLst/>
                          <a:latin typeface="inherit"/>
                        </a:rPr>
                        <a:t>endseq</a:t>
                      </a:r>
                      <a:endParaRPr lang="en-US" dirty="0">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888036775"/>
                  </a:ext>
                </a:extLst>
              </a:tr>
            </a:tbl>
          </a:graphicData>
        </a:graphic>
      </p:graphicFrame>
    </p:spTree>
    <p:extLst>
      <p:ext uri="{BB962C8B-B14F-4D97-AF65-F5344CB8AC3E}">
        <p14:creationId xmlns:p14="http://schemas.microsoft.com/office/powerpoint/2010/main" val="150531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E350-9D87-43C6-A7FA-8BE72585E40D}"/>
              </a:ext>
            </a:extLst>
          </p:cNvPr>
          <p:cNvSpPr>
            <a:spLocks noGrp="1"/>
          </p:cNvSpPr>
          <p:nvPr>
            <p:ph type="title"/>
          </p:nvPr>
        </p:nvSpPr>
        <p:spPr/>
        <p:txBody>
          <a:bodyPr/>
          <a:lstStyle/>
          <a:p>
            <a:r>
              <a:rPr lang="en-US" dirty="0"/>
              <a:t>Planning to Implement different from Reference</a:t>
            </a:r>
          </a:p>
        </p:txBody>
      </p:sp>
      <p:sp>
        <p:nvSpPr>
          <p:cNvPr id="3" name="Content Placeholder 2">
            <a:extLst>
              <a:ext uri="{FF2B5EF4-FFF2-40B4-BE49-F238E27FC236}">
                <a16:creationId xmlns:a16="http://schemas.microsoft.com/office/drawing/2014/main" id="{7763EAB7-29D2-4925-A7CF-85D879E00564}"/>
              </a:ext>
            </a:extLst>
          </p:cNvPr>
          <p:cNvSpPr>
            <a:spLocks noGrp="1"/>
          </p:cNvSpPr>
          <p:nvPr>
            <p:ph idx="1"/>
          </p:nvPr>
        </p:nvSpPr>
        <p:spPr/>
        <p:txBody>
          <a:bodyPr/>
          <a:lstStyle/>
          <a:p>
            <a:r>
              <a:rPr lang="en-US" dirty="0"/>
              <a:t>In reference they have used the VGG16 Model for interpreting the content in the image.</a:t>
            </a:r>
          </a:p>
          <a:p>
            <a:r>
              <a:rPr lang="en-US" dirty="0"/>
              <a:t>We are trying to implement the RSNET50 Model for interpreting the model .</a:t>
            </a:r>
          </a:p>
        </p:txBody>
      </p:sp>
    </p:spTree>
    <p:extLst>
      <p:ext uri="{BB962C8B-B14F-4D97-AF65-F5344CB8AC3E}">
        <p14:creationId xmlns:p14="http://schemas.microsoft.com/office/powerpoint/2010/main" val="14191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5B0-4184-42E0-B7DB-9B93EEE4780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73674B52-64F3-40F1-A15E-E9F58BEC02BA}"/>
              </a:ext>
            </a:extLst>
          </p:cNvPr>
          <p:cNvSpPr>
            <a:spLocks noGrp="1"/>
          </p:cNvSpPr>
          <p:nvPr>
            <p:ph idx="1"/>
          </p:nvPr>
        </p:nvSpPr>
        <p:spPr/>
        <p:txBody>
          <a:bodyPr/>
          <a:lstStyle/>
          <a:p>
            <a:r>
              <a:rPr lang="en-US" dirty="0"/>
              <a:t>Any questions..?</a:t>
            </a:r>
          </a:p>
          <a:p>
            <a:pPr marL="0" indent="0">
              <a:buNone/>
            </a:pPr>
            <a:endParaRPr lang="en-US" dirty="0"/>
          </a:p>
        </p:txBody>
      </p:sp>
    </p:spTree>
    <p:extLst>
      <p:ext uri="{BB962C8B-B14F-4D97-AF65-F5344CB8AC3E}">
        <p14:creationId xmlns:p14="http://schemas.microsoft.com/office/powerpoint/2010/main" val="60234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1E1A77-F48F-49CD-91AF-2463AB9A25F3}"/>
              </a:ext>
            </a:extLst>
          </p:cNvPr>
          <p:cNvSpPr>
            <a:spLocks noGrp="1"/>
          </p:cNvSpPr>
          <p:nvPr>
            <p:ph type="title"/>
          </p:nvPr>
        </p:nvSpPr>
        <p:spPr>
          <a:xfrm>
            <a:off x="838200" y="365125"/>
            <a:ext cx="10515600" cy="930275"/>
          </a:xfrm>
        </p:spPr>
        <p:txBody>
          <a:bodyPr>
            <a:normAutofit/>
          </a:bodyPr>
          <a:lstStyle/>
          <a:p>
            <a:r>
              <a:rPr lang="en-US">
                <a:solidFill>
                  <a:schemeClr val="bg1"/>
                </a:solidFill>
              </a:rPr>
              <a:t>Develop Deep Learning Model</a:t>
            </a:r>
          </a:p>
        </p:txBody>
      </p:sp>
      <p:graphicFrame>
        <p:nvGraphicFramePr>
          <p:cNvPr id="5" name="Content Placeholder 2">
            <a:extLst>
              <a:ext uri="{FF2B5EF4-FFF2-40B4-BE49-F238E27FC236}">
                <a16:creationId xmlns:a16="http://schemas.microsoft.com/office/drawing/2014/main" id="{875369AC-63D2-45C9-BE16-A1265FDD58F7}"/>
              </a:ext>
            </a:extLst>
          </p:cNvPr>
          <p:cNvGraphicFramePr>
            <a:graphicFrameLocks noGrp="1"/>
          </p:cNvGraphicFramePr>
          <p:nvPr>
            <p:ph idx="1"/>
            <p:extLst>
              <p:ext uri="{D42A27DB-BD31-4B8C-83A1-F6EECF244321}">
                <p14:modId xmlns:p14="http://schemas.microsoft.com/office/powerpoint/2010/main" val="3207589487"/>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D9B3-81E9-4815-AE5A-82234AA8E22E}"/>
              </a:ext>
            </a:extLst>
          </p:cNvPr>
          <p:cNvSpPr>
            <a:spLocks noGrp="1"/>
          </p:cNvSpPr>
          <p:nvPr>
            <p:ph type="title"/>
          </p:nvPr>
        </p:nvSpPr>
        <p:spPr/>
        <p:txBody>
          <a:bodyPr/>
          <a:lstStyle/>
          <a:p>
            <a:r>
              <a:rPr lang="en-US" dirty="0"/>
              <a:t>Loading the Data</a:t>
            </a:r>
          </a:p>
        </p:txBody>
      </p:sp>
      <p:sp>
        <p:nvSpPr>
          <p:cNvPr id="3" name="Content Placeholder 2">
            <a:extLst>
              <a:ext uri="{FF2B5EF4-FFF2-40B4-BE49-F238E27FC236}">
                <a16:creationId xmlns:a16="http://schemas.microsoft.com/office/drawing/2014/main" id="{29E90024-0667-4F9E-B268-DDCD49AD4CEE}"/>
              </a:ext>
            </a:extLst>
          </p:cNvPr>
          <p:cNvSpPr>
            <a:spLocks noGrp="1"/>
          </p:cNvSpPr>
          <p:nvPr>
            <p:ph idx="1"/>
          </p:nvPr>
        </p:nvSpPr>
        <p:spPr/>
        <p:txBody>
          <a:bodyPr>
            <a:normAutofit/>
          </a:bodyPr>
          <a:lstStyle/>
          <a:p>
            <a:r>
              <a:rPr lang="en-US" sz="1800" dirty="0"/>
              <a:t>We are going to train the data on all the photos and captions in the training dataset.</a:t>
            </a:r>
          </a:p>
          <a:p>
            <a:r>
              <a:rPr lang="en-US" sz="1800" dirty="0"/>
              <a:t>The train and development dataset have been predefined in the Flickr_8k.trainImages.txt and Flickr_8k.devImages.txt files respectively, that both contain lists of photo file names. From these file names, we can extract the photo identifiers and use these identifiers to filter photos and descriptions for each set.</a:t>
            </a:r>
          </a:p>
          <a:p>
            <a:r>
              <a:rPr lang="en-US" sz="1800" dirty="0"/>
              <a:t>The model we will develop will generate a caption given a photo, and the caption will be generated one word at a time. The sequence of previously generated words will be provided as input. Therefore, we will need a ‘first word’ to kick-off the generation process and a ‘last word‘ to signal the end of the caption.</a:t>
            </a:r>
          </a:p>
          <a:p>
            <a:r>
              <a:rPr lang="en-US" sz="1800" dirty="0"/>
              <a:t>Running this example first loads the 6,000 photo identifiers in the test dataset. These features are then used to filter and load the cleaned description text and the pre-computed photo features</a:t>
            </a:r>
          </a:p>
        </p:txBody>
      </p:sp>
    </p:spTree>
    <p:extLst>
      <p:ext uri="{BB962C8B-B14F-4D97-AF65-F5344CB8AC3E}">
        <p14:creationId xmlns:p14="http://schemas.microsoft.com/office/powerpoint/2010/main" val="375843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D5FD-23F7-462D-BE8C-7A9E1450A0F3}"/>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67E0B602-DEB7-42DF-83AF-4B436B9AD026}"/>
              </a:ext>
            </a:extLst>
          </p:cNvPr>
          <p:cNvSpPr>
            <a:spLocks noGrp="1"/>
          </p:cNvSpPr>
          <p:nvPr>
            <p:ph idx="1"/>
          </p:nvPr>
        </p:nvSpPr>
        <p:spPr/>
        <p:txBody>
          <a:bodyPr/>
          <a:lstStyle/>
          <a:p>
            <a:r>
              <a:rPr lang="en-US" sz="1800" dirty="0"/>
              <a:t>The </a:t>
            </a:r>
            <a:r>
              <a:rPr lang="en-US" sz="1800" i="1" dirty="0" err="1"/>
              <a:t>create_sequences</a:t>
            </a:r>
            <a:r>
              <a:rPr lang="en-US" sz="1800" i="1" dirty="0"/>
              <a:t>() function explains</a:t>
            </a:r>
            <a:r>
              <a:rPr lang="en-US" sz="1800" dirty="0"/>
              <a:t>, given the tokenizer, a maximum sequence length, and the dictionary of all descriptions and photos, will transform the data into input-output pairs of data for training the model. There are two input arrays to the model: one for photo features and one for the encoded text. There is one output for the model which is the encoded next word in the text sequence</a:t>
            </a:r>
            <a:r>
              <a:rPr lang="en-US" dirty="0"/>
              <a:t>.</a:t>
            </a:r>
          </a:p>
          <a:p>
            <a:r>
              <a:rPr lang="en-US" sz="1800" dirty="0"/>
              <a:t>We loaded the data for the training and development datasets and transform the loaded data into input-output pairs for fitting a deep learning model</a:t>
            </a:r>
            <a:r>
              <a:rPr lang="en-US" dirty="0"/>
              <a:t>.</a:t>
            </a:r>
          </a:p>
          <a:p>
            <a:endParaRPr lang="en-US" dirty="0"/>
          </a:p>
        </p:txBody>
      </p:sp>
    </p:spTree>
    <p:extLst>
      <p:ext uri="{BB962C8B-B14F-4D97-AF65-F5344CB8AC3E}">
        <p14:creationId xmlns:p14="http://schemas.microsoft.com/office/powerpoint/2010/main" val="1963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5" name="Rectangle 11">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F41A3-8CC2-427E-B471-52E7708C66A6}"/>
              </a:ext>
            </a:extLst>
          </p:cNvPr>
          <p:cNvSpPr>
            <a:spLocks noGrp="1"/>
          </p:cNvSpPr>
          <p:nvPr>
            <p:ph type="title"/>
          </p:nvPr>
        </p:nvSpPr>
        <p:spPr>
          <a:xfrm>
            <a:off x="1524000" y="3851974"/>
            <a:ext cx="9144000" cy="1152663"/>
          </a:xfrm>
        </p:spPr>
        <p:txBody>
          <a:bodyPr vert="horz" lIns="91440" tIns="45720" rIns="91440" bIns="45720" rtlCol="0" anchor="b">
            <a:normAutofit/>
          </a:bodyPr>
          <a:lstStyle/>
          <a:p>
            <a:pPr algn="ctr"/>
            <a:r>
              <a:rPr lang="en-US" sz="4800"/>
              <a:t>Defining the Model</a:t>
            </a:r>
          </a:p>
        </p:txBody>
      </p:sp>
      <p:pic>
        <p:nvPicPr>
          <p:cNvPr id="5" name="Content Placeholder 4" descr="A screenshot of a cell phone&#10;&#10;Description automatically generated">
            <a:extLst>
              <a:ext uri="{FF2B5EF4-FFF2-40B4-BE49-F238E27FC236}">
                <a16:creationId xmlns:a16="http://schemas.microsoft.com/office/drawing/2014/main" id="{706E3F7A-B72C-476E-924A-F91A3449DF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5" r="6166" b="2"/>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3465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9EE2-A83C-4524-9DDC-6FCE5DC3E23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46D402E-473F-4B92-BAF1-43FAA1379A3E}"/>
              </a:ext>
            </a:extLst>
          </p:cNvPr>
          <p:cNvSpPr>
            <a:spLocks noGrp="1"/>
          </p:cNvSpPr>
          <p:nvPr>
            <p:ph idx="1"/>
          </p:nvPr>
        </p:nvSpPr>
        <p:spPr/>
        <p:txBody>
          <a:bodyPr>
            <a:normAutofit fontScale="92500"/>
          </a:bodyPr>
          <a:lstStyle/>
          <a:p>
            <a:r>
              <a:rPr lang="en-US" sz="2400" dirty="0"/>
              <a:t>We will describe the model in three parts:</a:t>
            </a:r>
          </a:p>
          <a:p>
            <a:pPr fontAlgn="base"/>
            <a:r>
              <a:rPr lang="en-US" sz="2400" b="1" dirty="0"/>
              <a:t>Photo Feature Extractor</a:t>
            </a:r>
            <a:r>
              <a:rPr lang="en-US" sz="2400" dirty="0"/>
              <a:t>. This is a 16-layer VGG model pre-trained on the ImageNet dataset. We have pre-processed the photos with the VGG model (without the output layer) and will use the extracted features predicted by this model as input.</a:t>
            </a:r>
          </a:p>
          <a:p>
            <a:pPr fontAlgn="base"/>
            <a:r>
              <a:rPr lang="en-US" sz="2400" b="1" dirty="0"/>
              <a:t>Sequence Processor</a:t>
            </a:r>
            <a:r>
              <a:rPr lang="en-US" sz="2400" dirty="0"/>
              <a:t>. This is a word embedding layer for handling the text input, followed by a Long Short-Term Memory (LSTM) recurrent neural network layer.</a:t>
            </a:r>
          </a:p>
          <a:p>
            <a:pPr fontAlgn="base"/>
            <a:r>
              <a:rPr lang="en-US" sz="2400" b="1" dirty="0"/>
              <a:t>Decoder</a:t>
            </a:r>
            <a:r>
              <a:rPr lang="en-US" sz="2400" dirty="0"/>
              <a:t> (for lack of a better name). Both the feature extractor and sequence processor output a fixed-length vector. These are merged together and processed by a Dense layer to make a final prediction.</a:t>
            </a:r>
          </a:p>
          <a:p>
            <a:endParaRPr lang="en-US" dirty="0"/>
          </a:p>
        </p:txBody>
      </p:sp>
    </p:spTree>
    <p:extLst>
      <p:ext uri="{BB962C8B-B14F-4D97-AF65-F5344CB8AC3E}">
        <p14:creationId xmlns:p14="http://schemas.microsoft.com/office/powerpoint/2010/main" val="205504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4CFC-48BE-4A75-9069-827181D15C6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5BBC04E-4FBD-4382-A7EF-F2D4B19D7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40" y="1798003"/>
            <a:ext cx="5884873" cy="4160837"/>
          </a:xfrm>
        </p:spPr>
      </p:pic>
      <p:pic>
        <p:nvPicPr>
          <p:cNvPr id="1026" name="Picture 2" descr="Plot of the Caption Generation Deep Learning Model">
            <a:extLst>
              <a:ext uri="{FF2B5EF4-FFF2-40B4-BE49-F238E27FC236}">
                <a16:creationId xmlns:a16="http://schemas.microsoft.com/office/drawing/2014/main" id="{34C9EA83-A047-45E4-9737-026ACC5EB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713" y="1690688"/>
            <a:ext cx="5354320" cy="416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4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D0A7-6F6A-4F6B-87E5-4F551B01B7FD}"/>
              </a:ext>
            </a:extLst>
          </p:cNvPr>
          <p:cNvSpPr>
            <a:spLocks noGrp="1"/>
          </p:cNvSpPr>
          <p:nvPr>
            <p:ph type="title"/>
          </p:nvPr>
        </p:nvSpPr>
        <p:spPr/>
        <p:txBody>
          <a:bodyPr/>
          <a:lstStyle/>
          <a:p>
            <a:r>
              <a:rPr lang="en-US" dirty="0"/>
              <a:t>Fitting the Model</a:t>
            </a:r>
          </a:p>
        </p:txBody>
      </p:sp>
      <p:sp>
        <p:nvSpPr>
          <p:cNvPr id="3" name="Content Placeholder 2">
            <a:extLst>
              <a:ext uri="{FF2B5EF4-FFF2-40B4-BE49-F238E27FC236}">
                <a16:creationId xmlns:a16="http://schemas.microsoft.com/office/drawing/2014/main" id="{B009F14F-77C0-4C37-838F-077109B4027D}"/>
              </a:ext>
            </a:extLst>
          </p:cNvPr>
          <p:cNvSpPr>
            <a:spLocks noGrp="1"/>
          </p:cNvSpPr>
          <p:nvPr>
            <p:ph idx="1"/>
          </p:nvPr>
        </p:nvSpPr>
        <p:spPr/>
        <p:txBody>
          <a:bodyPr>
            <a:normAutofit/>
          </a:bodyPr>
          <a:lstStyle/>
          <a:p>
            <a:r>
              <a:rPr lang="en-US" sz="1800" dirty="0"/>
              <a:t>Now we can fit the model with training dataset.</a:t>
            </a:r>
          </a:p>
          <a:p>
            <a:r>
              <a:rPr lang="en-US" sz="1800" dirty="0"/>
              <a:t>The model learns fast and quickly overfits the training dataset. For this reason, we will monitor the skill of the trained model on the holdout development dataset. When the skill of the model on the development dataset improves at the end of an epoch, we will save the whole model to file</a:t>
            </a:r>
            <a:r>
              <a:rPr lang="en-US" dirty="0"/>
              <a:t>.</a:t>
            </a:r>
          </a:p>
          <a:p>
            <a:r>
              <a:rPr lang="en-US" sz="1800" dirty="0"/>
              <a:t>We can do this by defining a </a:t>
            </a:r>
            <a:r>
              <a:rPr lang="en-US" sz="1800" i="1" dirty="0" err="1"/>
              <a:t>ModelCheckpoint</a:t>
            </a:r>
            <a:r>
              <a:rPr lang="en-US" sz="1800" dirty="0"/>
              <a:t> in </a:t>
            </a:r>
            <a:r>
              <a:rPr lang="en-US" sz="1800" dirty="0" err="1"/>
              <a:t>Keras</a:t>
            </a:r>
            <a:r>
              <a:rPr lang="en-US" sz="1800" dirty="0"/>
              <a:t> and specifying it to monitor the minimum loss on the validation dataset and save the model to a file that has both the training and validation loss in the filename</a:t>
            </a:r>
            <a:r>
              <a:rPr lang="en-US" dirty="0"/>
              <a:t>.</a:t>
            </a:r>
          </a:p>
          <a:p>
            <a:r>
              <a:rPr lang="en-US" sz="1800" dirty="0"/>
              <a:t>We will only fit the model for 20 epochs, but given the amount of training data, each epoch may take 30 minutes on modern hardware.</a:t>
            </a:r>
          </a:p>
          <a:p>
            <a:r>
              <a:rPr lang="en-US" sz="1800" dirty="0"/>
              <a:t>The model then runs, saving the best model to .h5 files along the way.</a:t>
            </a:r>
          </a:p>
        </p:txBody>
      </p:sp>
    </p:spTree>
    <p:extLst>
      <p:ext uri="{BB962C8B-B14F-4D97-AF65-F5344CB8AC3E}">
        <p14:creationId xmlns:p14="http://schemas.microsoft.com/office/powerpoint/2010/main" val="136992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E698-4B58-42C9-8219-D4953C54AFEB}"/>
              </a:ext>
            </a:extLst>
          </p:cNvPr>
          <p:cNvSpPr>
            <a:spLocks noGrp="1"/>
          </p:cNvSpPr>
          <p:nvPr>
            <p:ph type="title"/>
          </p:nvPr>
        </p:nvSpPr>
        <p:spPr/>
        <p:txBody>
          <a:bodyPr/>
          <a:lstStyle/>
          <a:p>
            <a:r>
              <a:rPr lang="en-US" dirty="0"/>
              <a:t>Train With Progressive Loading</a:t>
            </a:r>
          </a:p>
        </p:txBody>
      </p:sp>
      <p:sp>
        <p:nvSpPr>
          <p:cNvPr id="3" name="Content Placeholder 2">
            <a:extLst>
              <a:ext uri="{FF2B5EF4-FFF2-40B4-BE49-F238E27FC236}">
                <a16:creationId xmlns:a16="http://schemas.microsoft.com/office/drawing/2014/main" id="{1AD8159C-3EDE-4B68-9DD8-002083B457FF}"/>
              </a:ext>
            </a:extLst>
          </p:cNvPr>
          <p:cNvSpPr>
            <a:spLocks noGrp="1"/>
          </p:cNvSpPr>
          <p:nvPr>
            <p:ph idx="1"/>
          </p:nvPr>
        </p:nvSpPr>
        <p:spPr/>
        <p:txBody>
          <a:bodyPr>
            <a:normAutofit/>
          </a:bodyPr>
          <a:lstStyle/>
          <a:p>
            <a:r>
              <a:rPr lang="en-US" sz="2400" dirty="0"/>
              <a:t>We used progressive loading which takes 8GB of RAM.</a:t>
            </a:r>
          </a:p>
          <a:p>
            <a:r>
              <a:rPr lang="en-US" sz="2400" dirty="0"/>
              <a:t>Some off-the-cuff ideas for further improving this data generator include:</a:t>
            </a:r>
          </a:p>
          <a:p>
            <a:pPr fontAlgn="base"/>
            <a:r>
              <a:rPr lang="en-US" sz="2400" dirty="0"/>
              <a:t>Randomize the order of photos each epoch.</a:t>
            </a:r>
          </a:p>
          <a:p>
            <a:pPr fontAlgn="base"/>
            <a:r>
              <a:rPr lang="en-US" sz="2400" dirty="0"/>
              <a:t>Work with a list of photo ids and load text and photo data as needed to cut even further back on memory.</a:t>
            </a:r>
          </a:p>
          <a:p>
            <a:pPr fontAlgn="base"/>
            <a:r>
              <a:rPr lang="en-US" sz="2400" dirty="0"/>
              <a:t>Yield more than one photo’s worth of samples per batch. </a:t>
            </a:r>
          </a:p>
          <a:p>
            <a:pPr fontAlgn="base"/>
            <a:endParaRPr lang="en-US" sz="1800" dirty="0"/>
          </a:p>
        </p:txBody>
      </p:sp>
    </p:spTree>
    <p:extLst>
      <p:ext uri="{BB962C8B-B14F-4D97-AF65-F5344CB8AC3E}">
        <p14:creationId xmlns:p14="http://schemas.microsoft.com/office/powerpoint/2010/main" val="554497104"/>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412435"/>
      </a:dk2>
      <a:lt2>
        <a:srgbClr val="E2E8E7"/>
      </a:lt2>
      <a:accent1>
        <a:srgbClr val="C34D5F"/>
      </a:accent1>
      <a:accent2>
        <a:srgbClr val="B13B7F"/>
      </a:accent2>
      <a:accent3>
        <a:srgbClr val="C34DC2"/>
      </a:accent3>
      <a:accent4>
        <a:srgbClr val="813BB1"/>
      </a:accent4>
      <a:accent5>
        <a:srgbClr val="614DC3"/>
      </a:accent5>
      <a:accent6>
        <a:srgbClr val="3B57B1"/>
      </a:accent6>
      <a:hlink>
        <a:srgbClr val="8763C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26</TotalTime>
  <Words>1060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Elephant</vt:lpstr>
      <vt:lpstr>inherit</vt:lpstr>
      <vt:lpstr>BrushVTI</vt:lpstr>
      <vt:lpstr>IMAGE CAPTION GENERATOR</vt:lpstr>
      <vt:lpstr>Develop Deep Learning Model</vt:lpstr>
      <vt:lpstr>Loading the Data</vt:lpstr>
      <vt:lpstr>Continuation..</vt:lpstr>
      <vt:lpstr>Defining the Model</vt:lpstr>
      <vt:lpstr>PowerPoint Presentation</vt:lpstr>
      <vt:lpstr>PowerPoint Presentation</vt:lpstr>
      <vt:lpstr>Fitting the Model</vt:lpstr>
      <vt:lpstr>Train With Progressive Loading</vt:lpstr>
      <vt:lpstr>Evaluate the Model</vt:lpstr>
      <vt:lpstr>Generate New Captions.</vt:lpstr>
      <vt:lpstr>Planning to Implement different from 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Rella, Satish</dc:creator>
  <cp:lastModifiedBy>Rella, Satish</cp:lastModifiedBy>
  <cp:revision>5</cp:revision>
  <dcterms:created xsi:type="dcterms:W3CDTF">2020-03-29T01:46:52Z</dcterms:created>
  <dcterms:modified xsi:type="dcterms:W3CDTF">2020-03-29T02:20:01Z</dcterms:modified>
</cp:coreProperties>
</file>