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E02E7-0647-41C7-A1AE-53197D692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F5C084-3354-42F5-83E5-1288002BD1F6}">
      <dgm:prSet/>
      <dgm:spPr/>
      <dgm:t>
        <a:bodyPr/>
        <a:lstStyle/>
        <a:p>
          <a:r>
            <a:rPr lang="en-US"/>
            <a:t>To interpret the data in the photos we used pre-trained model VGG. The VGG model was provided by the Keras.</a:t>
          </a:r>
        </a:p>
      </dgm:t>
    </dgm:pt>
    <dgm:pt modelId="{21CAA992-9708-4326-BB84-FF3B6F4FC02B}" type="parTrans" cxnId="{8128FE1C-50B2-450F-B41E-ABA9AFD7A73A}">
      <dgm:prSet/>
      <dgm:spPr/>
      <dgm:t>
        <a:bodyPr/>
        <a:lstStyle/>
        <a:p>
          <a:endParaRPr lang="en-US"/>
        </a:p>
      </dgm:t>
    </dgm:pt>
    <dgm:pt modelId="{8BB8D94A-B0F6-46C8-A7DE-73200ADC1BD1}" type="sibTrans" cxnId="{8128FE1C-50B2-450F-B41E-ABA9AFD7A73A}">
      <dgm:prSet/>
      <dgm:spPr/>
      <dgm:t>
        <a:bodyPr/>
        <a:lstStyle/>
        <a:p>
          <a:endParaRPr lang="en-US"/>
        </a:p>
      </dgm:t>
    </dgm:pt>
    <dgm:pt modelId="{53C0194F-276D-44A7-810B-CA1BA0B6CDE3}">
      <dgm:prSet/>
      <dgm:spPr/>
      <dgm:t>
        <a:bodyPr/>
        <a:lstStyle/>
        <a:p>
          <a:r>
            <a:rPr lang="en-US"/>
            <a:t>The problem is, it is a large model and running each photo through the network every time we want to test a new language model configuration (downstream) is redundant.</a:t>
          </a:r>
        </a:p>
      </dgm:t>
    </dgm:pt>
    <dgm:pt modelId="{42597260-1C30-4F7D-84E1-5120605E1411}" type="parTrans" cxnId="{B0A463AE-2854-4622-9C18-A1F9E7007F35}">
      <dgm:prSet/>
      <dgm:spPr/>
      <dgm:t>
        <a:bodyPr/>
        <a:lstStyle/>
        <a:p>
          <a:endParaRPr lang="en-US"/>
        </a:p>
      </dgm:t>
    </dgm:pt>
    <dgm:pt modelId="{4A2E576E-550E-4338-B377-6F324474D351}" type="sibTrans" cxnId="{B0A463AE-2854-4622-9C18-A1F9E7007F35}">
      <dgm:prSet/>
      <dgm:spPr/>
      <dgm:t>
        <a:bodyPr/>
        <a:lstStyle/>
        <a:p>
          <a:endParaRPr lang="en-US"/>
        </a:p>
      </dgm:t>
    </dgm:pt>
    <dgm:pt modelId="{CB2509FF-9BE1-4259-A7DA-062C57C6850B}">
      <dgm:prSet/>
      <dgm:spPr/>
      <dgm:t>
        <a:bodyPr/>
        <a:lstStyle/>
        <a:p>
          <a:r>
            <a:rPr lang="en-US"/>
            <a:t>Instead, we can pre-compute the “photo features” using the pre-trained model and save them to file. We can then load these features later and feed them into our model as the interpretation of a given photo in the dataset.</a:t>
          </a:r>
        </a:p>
      </dgm:t>
    </dgm:pt>
    <dgm:pt modelId="{2E62B3A3-37B6-471E-9E6B-0470663131E9}" type="parTrans" cxnId="{72C4BC7D-C506-41A2-89ED-5FE6BFE5978C}">
      <dgm:prSet/>
      <dgm:spPr/>
      <dgm:t>
        <a:bodyPr/>
        <a:lstStyle/>
        <a:p>
          <a:endParaRPr lang="en-US"/>
        </a:p>
      </dgm:t>
    </dgm:pt>
    <dgm:pt modelId="{BC6CBE7F-90BF-404A-B5AB-913B230B2211}" type="sibTrans" cxnId="{72C4BC7D-C506-41A2-89ED-5FE6BFE5978C}">
      <dgm:prSet/>
      <dgm:spPr/>
      <dgm:t>
        <a:bodyPr/>
        <a:lstStyle/>
        <a:p>
          <a:endParaRPr lang="en-US"/>
        </a:p>
      </dgm:t>
    </dgm:pt>
    <dgm:pt modelId="{5A9456EE-D271-42A8-B3EE-CD1E85518906}" type="pres">
      <dgm:prSet presAssocID="{C7DE02E7-0647-41C7-A1AE-53197D692A6C}" presName="root" presStyleCnt="0">
        <dgm:presLayoutVars>
          <dgm:dir/>
          <dgm:resizeHandles val="exact"/>
        </dgm:presLayoutVars>
      </dgm:prSet>
      <dgm:spPr/>
    </dgm:pt>
    <dgm:pt modelId="{78B76B52-633B-4A4C-AC3C-03949F43848C}" type="pres">
      <dgm:prSet presAssocID="{29F5C084-3354-42F5-83E5-1288002BD1F6}" presName="compNode" presStyleCnt="0"/>
      <dgm:spPr/>
    </dgm:pt>
    <dgm:pt modelId="{707B4320-A93B-4DF5-BAC8-4D0B26C819C7}" type="pres">
      <dgm:prSet presAssocID="{29F5C084-3354-42F5-83E5-1288002BD1F6}" presName="bgRect" presStyleLbl="bgShp" presStyleIdx="0" presStyleCnt="3"/>
      <dgm:spPr/>
    </dgm:pt>
    <dgm:pt modelId="{9657AA9C-AD0C-4841-92E9-1617CA56B5AF}" type="pres">
      <dgm:prSet presAssocID="{29F5C084-3354-42F5-83E5-1288002BD1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1C51C79-615B-4F3D-87B8-2E323CCCD7B9}" type="pres">
      <dgm:prSet presAssocID="{29F5C084-3354-42F5-83E5-1288002BD1F6}" presName="spaceRect" presStyleCnt="0"/>
      <dgm:spPr/>
    </dgm:pt>
    <dgm:pt modelId="{ECC05AFB-4B12-4381-B9FE-1E62EC2ACF1C}" type="pres">
      <dgm:prSet presAssocID="{29F5C084-3354-42F5-83E5-1288002BD1F6}" presName="parTx" presStyleLbl="revTx" presStyleIdx="0" presStyleCnt="3">
        <dgm:presLayoutVars>
          <dgm:chMax val="0"/>
          <dgm:chPref val="0"/>
        </dgm:presLayoutVars>
      </dgm:prSet>
      <dgm:spPr/>
    </dgm:pt>
    <dgm:pt modelId="{AC66AED5-F8B2-4E03-8754-59B94C7E3A8C}" type="pres">
      <dgm:prSet presAssocID="{8BB8D94A-B0F6-46C8-A7DE-73200ADC1BD1}" presName="sibTrans" presStyleCnt="0"/>
      <dgm:spPr/>
    </dgm:pt>
    <dgm:pt modelId="{09BAEB5C-A322-49AE-AFBC-8D7DE289D265}" type="pres">
      <dgm:prSet presAssocID="{53C0194F-276D-44A7-810B-CA1BA0B6CDE3}" presName="compNode" presStyleCnt="0"/>
      <dgm:spPr/>
    </dgm:pt>
    <dgm:pt modelId="{2D716E98-AEED-485D-8C0E-37A33B5539C7}" type="pres">
      <dgm:prSet presAssocID="{53C0194F-276D-44A7-810B-CA1BA0B6CDE3}" presName="bgRect" presStyleLbl="bgShp" presStyleIdx="1" presStyleCnt="3"/>
      <dgm:spPr/>
    </dgm:pt>
    <dgm:pt modelId="{18743C04-E6F8-4E08-A095-0AA9F8C7B724}" type="pres">
      <dgm:prSet presAssocID="{53C0194F-276D-44A7-810B-CA1BA0B6CD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4122865-C1FE-47A4-84BA-CB0E13D7AF3D}" type="pres">
      <dgm:prSet presAssocID="{53C0194F-276D-44A7-810B-CA1BA0B6CDE3}" presName="spaceRect" presStyleCnt="0"/>
      <dgm:spPr/>
    </dgm:pt>
    <dgm:pt modelId="{6FBEF3F7-90B6-49FA-9BA4-474A74CF63A7}" type="pres">
      <dgm:prSet presAssocID="{53C0194F-276D-44A7-810B-CA1BA0B6CDE3}" presName="parTx" presStyleLbl="revTx" presStyleIdx="1" presStyleCnt="3">
        <dgm:presLayoutVars>
          <dgm:chMax val="0"/>
          <dgm:chPref val="0"/>
        </dgm:presLayoutVars>
      </dgm:prSet>
      <dgm:spPr/>
    </dgm:pt>
    <dgm:pt modelId="{07BD00F3-4FE8-4111-A04C-AD4849220773}" type="pres">
      <dgm:prSet presAssocID="{4A2E576E-550E-4338-B377-6F324474D351}" presName="sibTrans" presStyleCnt="0"/>
      <dgm:spPr/>
    </dgm:pt>
    <dgm:pt modelId="{B5519C10-24B7-4C8D-AFFD-7BA09797753D}" type="pres">
      <dgm:prSet presAssocID="{CB2509FF-9BE1-4259-A7DA-062C57C6850B}" presName="compNode" presStyleCnt="0"/>
      <dgm:spPr/>
    </dgm:pt>
    <dgm:pt modelId="{5DD9682D-A62C-4D2F-A52F-156D937BD717}" type="pres">
      <dgm:prSet presAssocID="{CB2509FF-9BE1-4259-A7DA-062C57C6850B}" presName="bgRect" presStyleLbl="bgShp" presStyleIdx="2" presStyleCnt="3"/>
      <dgm:spPr/>
    </dgm:pt>
    <dgm:pt modelId="{92C7D8F2-CEC0-4EF0-9676-47B963839C67}" type="pres">
      <dgm:prSet presAssocID="{CB2509FF-9BE1-4259-A7DA-062C57C685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B2313E-F15B-4E5A-B12D-DACAEC83A3A1}" type="pres">
      <dgm:prSet presAssocID="{CB2509FF-9BE1-4259-A7DA-062C57C6850B}" presName="spaceRect" presStyleCnt="0"/>
      <dgm:spPr/>
    </dgm:pt>
    <dgm:pt modelId="{9FF4B9E7-591C-4014-AA80-0CE56D7CB87A}" type="pres">
      <dgm:prSet presAssocID="{CB2509FF-9BE1-4259-A7DA-062C57C685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28FE1C-50B2-450F-B41E-ABA9AFD7A73A}" srcId="{C7DE02E7-0647-41C7-A1AE-53197D692A6C}" destId="{29F5C084-3354-42F5-83E5-1288002BD1F6}" srcOrd="0" destOrd="0" parTransId="{21CAA992-9708-4326-BB84-FF3B6F4FC02B}" sibTransId="{8BB8D94A-B0F6-46C8-A7DE-73200ADC1BD1}"/>
    <dgm:cxn modelId="{72C4BC7D-C506-41A2-89ED-5FE6BFE5978C}" srcId="{C7DE02E7-0647-41C7-A1AE-53197D692A6C}" destId="{CB2509FF-9BE1-4259-A7DA-062C57C6850B}" srcOrd="2" destOrd="0" parTransId="{2E62B3A3-37B6-471E-9E6B-0470663131E9}" sibTransId="{BC6CBE7F-90BF-404A-B5AB-913B230B2211}"/>
    <dgm:cxn modelId="{9144E996-DEC4-4763-8709-A21E9B2D4635}" type="presOf" srcId="{CB2509FF-9BE1-4259-A7DA-062C57C6850B}" destId="{9FF4B9E7-591C-4014-AA80-0CE56D7CB87A}" srcOrd="0" destOrd="0" presId="urn:microsoft.com/office/officeart/2018/2/layout/IconVerticalSolidList"/>
    <dgm:cxn modelId="{EE805DAD-883F-41C1-8C40-5A01C54ED8EA}" type="presOf" srcId="{C7DE02E7-0647-41C7-A1AE-53197D692A6C}" destId="{5A9456EE-D271-42A8-B3EE-CD1E85518906}" srcOrd="0" destOrd="0" presId="urn:microsoft.com/office/officeart/2018/2/layout/IconVerticalSolidList"/>
    <dgm:cxn modelId="{B0A463AE-2854-4622-9C18-A1F9E7007F35}" srcId="{C7DE02E7-0647-41C7-A1AE-53197D692A6C}" destId="{53C0194F-276D-44A7-810B-CA1BA0B6CDE3}" srcOrd="1" destOrd="0" parTransId="{42597260-1C30-4F7D-84E1-5120605E1411}" sibTransId="{4A2E576E-550E-4338-B377-6F324474D351}"/>
    <dgm:cxn modelId="{58F08DDC-9DA9-401E-9A5C-A772DA396F21}" type="presOf" srcId="{29F5C084-3354-42F5-83E5-1288002BD1F6}" destId="{ECC05AFB-4B12-4381-B9FE-1E62EC2ACF1C}" srcOrd="0" destOrd="0" presId="urn:microsoft.com/office/officeart/2018/2/layout/IconVerticalSolidList"/>
    <dgm:cxn modelId="{7578ACFE-68ED-4258-837F-F6BC16F20C81}" type="presOf" srcId="{53C0194F-276D-44A7-810B-CA1BA0B6CDE3}" destId="{6FBEF3F7-90B6-49FA-9BA4-474A74CF63A7}" srcOrd="0" destOrd="0" presId="urn:microsoft.com/office/officeart/2018/2/layout/IconVerticalSolidList"/>
    <dgm:cxn modelId="{FF67B2F7-4201-4974-9672-CD873032FE38}" type="presParOf" srcId="{5A9456EE-D271-42A8-B3EE-CD1E85518906}" destId="{78B76B52-633B-4A4C-AC3C-03949F43848C}" srcOrd="0" destOrd="0" presId="urn:microsoft.com/office/officeart/2018/2/layout/IconVerticalSolidList"/>
    <dgm:cxn modelId="{E5A95116-36BD-48F0-9169-68217268674D}" type="presParOf" srcId="{78B76B52-633B-4A4C-AC3C-03949F43848C}" destId="{707B4320-A93B-4DF5-BAC8-4D0B26C819C7}" srcOrd="0" destOrd="0" presId="urn:microsoft.com/office/officeart/2018/2/layout/IconVerticalSolidList"/>
    <dgm:cxn modelId="{88219807-5D9E-42D7-94C3-F2D5BF2E7814}" type="presParOf" srcId="{78B76B52-633B-4A4C-AC3C-03949F43848C}" destId="{9657AA9C-AD0C-4841-92E9-1617CA56B5AF}" srcOrd="1" destOrd="0" presId="urn:microsoft.com/office/officeart/2018/2/layout/IconVerticalSolidList"/>
    <dgm:cxn modelId="{C07E6C41-202A-44A3-AAF8-0AF75FA795BA}" type="presParOf" srcId="{78B76B52-633B-4A4C-AC3C-03949F43848C}" destId="{91C51C79-615B-4F3D-87B8-2E323CCCD7B9}" srcOrd="2" destOrd="0" presId="urn:microsoft.com/office/officeart/2018/2/layout/IconVerticalSolidList"/>
    <dgm:cxn modelId="{5137D0D4-10B6-491C-A413-9335E9F3257D}" type="presParOf" srcId="{78B76B52-633B-4A4C-AC3C-03949F43848C}" destId="{ECC05AFB-4B12-4381-B9FE-1E62EC2ACF1C}" srcOrd="3" destOrd="0" presId="urn:microsoft.com/office/officeart/2018/2/layout/IconVerticalSolidList"/>
    <dgm:cxn modelId="{9D689251-114B-4995-8042-058D4CEDC799}" type="presParOf" srcId="{5A9456EE-D271-42A8-B3EE-CD1E85518906}" destId="{AC66AED5-F8B2-4E03-8754-59B94C7E3A8C}" srcOrd="1" destOrd="0" presId="urn:microsoft.com/office/officeart/2018/2/layout/IconVerticalSolidList"/>
    <dgm:cxn modelId="{5748F875-3CB8-4155-9651-A0DDE33119C3}" type="presParOf" srcId="{5A9456EE-D271-42A8-B3EE-CD1E85518906}" destId="{09BAEB5C-A322-49AE-AFBC-8D7DE289D265}" srcOrd="2" destOrd="0" presId="urn:microsoft.com/office/officeart/2018/2/layout/IconVerticalSolidList"/>
    <dgm:cxn modelId="{2E3C5FFB-CE2E-4FF1-8D9F-27EA3FE2494C}" type="presParOf" srcId="{09BAEB5C-A322-49AE-AFBC-8D7DE289D265}" destId="{2D716E98-AEED-485D-8C0E-37A33B5539C7}" srcOrd="0" destOrd="0" presId="urn:microsoft.com/office/officeart/2018/2/layout/IconVerticalSolidList"/>
    <dgm:cxn modelId="{931A357F-388F-46A1-9D20-DB4A77D8FADF}" type="presParOf" srcId="{09BAEB5C-A322-49AE-AFBC-8D7DE289D265}" destId="{18743C04-E6F8-4E08-A095-0AA9F8C7B724}" srcOrd="1" destOrd="0" presId="urn:microsoft.com/office/officeart/2018/2/layout/IconVerticalSolidList"/>
    <dgm:cxn modelId="{1B8D50C9-0DAB-4B34-8D62-FA47046D67A8}" type="presParOf" srcId="{09BAEB5C-A322-49AE-AFBC-8D7DE289D265}" destId="{B4122865-C1FE-47A4-84BA-CB0E13D7AF3D}" srcOrd="2" destOrd="0" presId="urn:microsoft.com/office/officeart/2018/2/layout/IconVerticalSolidList"/>
    <dgm:cxn modelId="{E79F0F9D-6F69-4DE1-919D-02BD0DE5DC53}" type="presParOf" srcId="{09BAEB5C-A322-49AE-AFBC-8D7DE289D265}" destId="{6FBEF3F7-90B6-49FA-9BA4-474A74CF63A7}" srcOrd="3" destOrd="0" presId="urn:microsoft.com/office/officeart/2018/2/layout/IconVerticalSolidList"/>
    <dgm:cxn modelId="{05299820-B3C9-4B71-AA67-4CD8CD55D8F4}" type="presParOf" srcId="{5A9456EE-D271-42A8-B3EE-CD1E85518906}" destId="{07BD00F3-4FE8-4111-A04C-AD4849220773}" srcOrd="3" destOrd="0" presId="urn:microsoft.com/office/officeart/2018/2/layout/IconVerticalSolidList"/>
    <dgm:cxn modelId="{CC64976A-1BF7-4D73-A94B-77C07C8DB8C8}" type="presParOf" srcId="{5A9456EE-D271-42A8-B3EE-CD1E85518906}" destId="{B5519C10-24B7-4C8D-AFFD-7BA09797753D}" srcOrd="4" destOrd="0" presId="urn:microsoft.com/office/officeart/2018/2/layout/IconVerticalSolidList"/>
    <dgm:cxn modelId="{E24A44F7-45DC-4B02-B3D4-EF8E69CDBF91}" type="presParOf" srcId="{B5519C10-24B7-4C8D-AFFD-7BA09797753D}" destId="{5DD9682D-A62C-4D2F-A52F-156D937BD717}" srcOrd="0" destOrd="0" presId="urn:microsoft.com/office/officeart/2018/2/layout/IconVerticalSolidList"/>
    <dgm:cxn modelId="{F503EBE8-8C80-45FB-B795-D7E1D2F4DB1E}" type="presParOf" srcId="{B5519C10-24B7-4C8D-AFFD-7BA09797753D}" destId="{92C7D8F2-CEC0-4EF0-9676-47B963839C67}" srcOrd="1" destOrd="0" presId="urn:microsoft.com/office/officeart/2018/2/layout/IconVerticalSolidList"/>
    <dgm:cxn modelId="{193C99BF-235A-4370-9E79-6874DB091598}" type="presParOf" srcId="{B5519C10-24B7-4C8D-AFFD-7BA09797753D}" destId="{5EB2313E-F15B-4E5A-B12D-DACAEC83A3A1}" srcOrd="2" destOrd="0" presId="urn:microsoft.com/office/officeart/2018/2/layout/IconVerticalSolidList"/>
    <dgm:cxn modelId="{E71AE4C0-0ACC-4CA3-8F19-EE035FBA7FC4}" type="presParOf" srcId="{B5519C10-24B7-4C8D-AFFD-7BA09797753D}" destId="{9FF4B9E7-591C-4014-AA80-0CE56D7CB8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B4320-A93B-4DF5-BAC8-4D0B26C819C7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7AA9C-AD0C-4841-92E9-1617CA56B5AF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05AFB-4B12-4381-B9FE-1E62EC2ACF1C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interpret the data in the photos we used pre-trained model VGG. The VGG model was provided by the Keras.</a:t>
          </a:r>
        </a:p>
      </dsp:txBody>
      <dsp:txXfrm>
        <a:off x="1553633" y="574"/>
        <a:ext cx="5458736" cy="1345137"/>
      </dsp:txXfrm>
    </dsp:sp>
    <dsp:sp modelId="{2D716E98-AEED-485D-8C0E-37A33B5539C7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3C04-E6F8-4E08-A095-0AA9F8C7B72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F3F7-90B6-49FA-9BA4-474A74CF63A7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problem is, it is a large model and running each photo through the network every time we want to test a new language model configuration (downstream) is redundant.</a:t>
          </a:r>
        </a:p>
      </dsp:txBody>
      <dsp:txXfrm>
        <a:off x="1553633" y="1681996"/>
        <a:ext cx="5458736" cy="1345137"/>
      </dsp:txXfrm>
    </dsp:sp>
    <dsp:sp modelId="{5DD9682D-A62C-4D2F-A52F-156D937BD717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D8F2-CEC0-4EF0-9676-47B963839C67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B9E7-591C-4014-AA80-0CE56D7CB87A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Instead, we can pre-compute the “photo features” using the pre-trained model and save them to file. We can then load these features later and feed them into our model as the interpretation of a given photo in the dataset.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8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5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9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0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06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2C976-95AE-490A-8D8F-F953DE5E6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1" b="37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4A48E-D3E6-4963-A12E-87BF2422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Image Caption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239E-3BDA-4ECA-AF59-C2148BE2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Data Preparation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9112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CDBF-5A54-49E1-96A1-CFFFBDDB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7AAB-F97B-4745-9495-CFDFA109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questions..?</a:t>
            </a:r>
          </a:p>
        </p:txBody>
      </p:sp>
    </p:spTree>
    <p:extLst>
      <p:ext uri="{BB962C8B-B14F-4D97-AF65-F5344CB8AC3E}">
        <p14:creationId xmlns:p14="http://schemas.microsoft.com/office/powerpoint/2010/main" val="286577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E33DE-C41A-49AD-A083-41BB89E7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Steps in Data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8890-8314-4640-92C2-F96D24F5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We have Two steps in Data Preparation Process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Prepare Photo 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Prepare 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AF92-BE26-41F5-9597-00A10BA7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Prepare Photo Data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137FD-4FD2-4C79-BBB1-CB1FC4462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551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0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DE10-054B-49E6-8A92-337B5A5C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Function for preparing the photo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3D9D81-4C8B-4C44-AFB4-BA57F01F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3194050"/>
            <a:ext cx="5486400" cy="30860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60CB5B-0174-4A80-ADCD-DEA4E8BA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3186449"/>
            <a:ext cx="5486400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2797-8ACE-4B9F-8D2E-DCE4ACF4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6C78-DBCD-4258-A889-E39C3476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multiple descriptions for each photograph and the text of the descriptions requires some minimal cleaning.</a:t>
            </a:r>
          </a:p>
          <a:p>
            <a:r>
              <a:rPr lang="en-US" dirty="0"/>
              <a:t>Each photo has a unique identifier. This identifier is used on the photo filename and in the text file of descriptions.</a:t>
            </a:r>
          </a:p>
          <a:p>
            <a:r>
              <a:rPr lang="en-US" dirty="0"/>
              <a:t>Next, we will step through the list of photo descriptions. Below defines a function </a:t>
            </a:r>
            <a:r>
              <a:rPr lang="en-US" i="1" dirty="0" err="1"/>
              <a:t>load_descriptions</a:t>
            </a:r>
            <a:r>
              <a:rPr lang="en-US" i="1" dirty="0"/>
              <a:t>()</a:t>
            </a:r>
            <a:r>
              <a:rPr lang="en-US" dirty="0"/>
              <a:t> that, given the loaded document text, will return a dictionary of photo identifiers to descriptions. Each photo identifier maps to a list of one or more textual descriptions.</a:t>
            </a:r>
          </a:p>
        </p:txBody>
      </p:sp>
    </p:spTree>
    <p:extLst>
      <p:ext uri="{BB962C8B-B14F-4D97-AF65-F5344CB8AC3E}">
        <p14:creationId xmlns:p14="http://schemas.microsoft.com/office/powerpoint/2010/main" val="354868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B9D6-94CF-42DF-9AB5-C7E10808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28C2-354C-49B4-BCCC-14CDEDAC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need to clean the description text. The descriptions are already tokenized and easy to work with.</a:t>
            </a:r>
          </a:p>
          <a:p>
            <a:r>
              <a:rPr lang="en-US" dirty="0"/>
              <a:t>We will clean the text in the following ways in order to reduce the size of the vocabulary of words we will need to work with:</a:t>
            </a:r>
          </a:p>
          <a:p>
            <a:pPr fontAlgn="base"/>
            <a:r>
              <a:rPr lang="en-US" dirty="0"/>
              <a:t>Convert all words to lowercase.</a:t>
            </a:r>
          </a:p>
          <a:p>
            <a:pPr fontAlgn="base"/>
            <a:r>
              <a:rPr lang="en-US" dirty="0"/>
              <a:t>Remove all punctuation.</a:t>
            </a:r>
          </a:p>
          <a:p>
            <a:pPr fontAlgn="base"/>
            <a:r>
              <a:rPr lang="en-US" dirty="0"/>
              <a:t>Remove all words that are one character or less in length (e.g. ‘a’).</a:t>
            </a:r>
          </a:p>
          <a:p>
            <a:pPr fontAlgn="base"/>
            <a:r>
              <a:rPr lang="en-US" dirty="0"/>
              <a:t>Remove all words with numbers in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302B-A3D8-4602-B7FB-5AF0FB59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Contniuing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3B38-2342-49A7-991C-65749DBC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we want a vocabulary that is both expressive and as small as possible. A smaller vocabulary will result in a smaller model that will train faster.</a:t>
            </a:r>
          </a:p>
          <a:p>
            <a:r>
              <a:rPr lang="en-US" dirty="0"/>
              <a:t>For reference, we can transform the clean descriptions into a set and print its size to get an idea of the size of our dataset vocabulary.</a:t>
            </a:r>
          </a:p>
          <a:p>
            <a:r>
              <a:rPr lang="en-US" dirty="0"/>
              <a:t>Finally, we can save the dictionary of image identifiers and descriptions to a new file named </a:t>
            </a:r>
            <a:r>
              <a:rPr lang="en-US" i="1" dirty="0"/>
              <a:t>descriptions.txt</a:t>
            </a:r>
            <a:r>
              <a:rPr lang="en-US" dirty="0"/>
              <a:t>, with one image identifier and description per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9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0DB9D-D336-46EB-945C-DE153CE4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Functions we used in 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1ED35F-A5F3-4340-A612-23C2CC594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3578098"/>
            <a:ext cx="5486400" cy="231800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B38CA7-A852-4002-8537-E4634678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3625361"/>
            <a:ext cx="5486400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5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D77F9C-225F-48F5-AAE9-58E26234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10192-B791-4399-A14C-9189A1CF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2"/>
            <a:ext cx="10993549" cy="1406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Continuing…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B951A0-477E-4D34-B2E5-B986D804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47C82-BEFE-4E06-B9FF-E382FA817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EE108-801A-44BD-8228-85634F52F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015D0-4E2B-4DE1-9E04-856306B74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7"/>
          <a:stretch/>
        </p:blipFill>
        <p:spPr>
          <a:xfrm>
            <a:off x="448733" y="3099607"/>
            <a:ext cx="7495531" cy="33104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E852A1-9748-47A9-8914-CEB245C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4264" y="3081865"/>
            <a:ext cx="91976" cy="3310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30406B-29E8-4A5A-96C0-6AE3CCD9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61" b="2"/>
          <a:stretch/>
        </p:blipFill>
        <p:spPr>
          <a:xfrm>
            <a:off x="8036240" y="3081867"/>
            <a:ext cx="367316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8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413D"/>
      </a:dk2>
      <a:lt2>
        <a:srgbClr val="E9EEED"/>
      </a:lt2>
      <a:accent1>
        <a:srgbClr val="C74852"/>
      </a:accent1>
      <a:accent2>
        <a:srgbClr val="B66137"/>
      </a:accent2>
      <a:accent3>
        <a:srgbClr val="BEA045"/>
      </a:accent3>
      <a:accent4>
        <a:srgbClr val="99AD34"/>
      </a:accent4>
      <a:accent5>
        <a:srgbClr val="71B441"/>
      </a:accent5>
      <a:accent6>
        <a:srgbClr val="37B637"/>
      </a:accent6>
      <a:hlink>
        <a:srgbClr val="9A72D0"/>
      </a:hlink>
      <a:folHlink>
        <a:srgbClr val="878787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Avenir Next LT Pro</vt:lpstr>
      <vt:lpstr>Wingdings 2</vt:lpstr>
      <vt:lpstr>DividendVTI</vt:lpstr>
      <vt:lpstr>Image Caption Generator</vt:lpstr>
      <vt:lpstr>Steps in Data Preparation Process</vt:lpstr>
      <vt:lpstr>Prepare Photo Data</vt:lpstr>
      <vt:lpstr>Function for preparing the photo data</vt:lpstr>
      <vt:lpstr>PREPARE Text data</vt:lpstr>
      <vt:lpstr>Data cleaning process</vt:lpstr>
      <vt:lpstr>Contniuing..</vt:lpstr>
      <vt:lpstr>Functions we used in python</vt:lpstr>
      <vt:lpstr>Continuing…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</dc:title>
  <dc:creator>Rella, Satish</dc:creator>
  <cp:lastModifiedBy>Rella, Satish</cp:lastModifiedBy>
  <cp:revision>2</cp:revision>
  <dcterms:created xsi:type="dcterms:W3CDTF">2020-02-29T13:57:08Z</dcterms:created>
  <dcterms:modified xsi:type="dcterms:W3CDTF">2020-02-29T15:30:38Z</dcterms:modified>
</cp:coreProperties>
</file>