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1" r:id="rId4"/>
    <p:sldId id="272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73" r:id="rId17"/>
    <p:sldId id="275" r:id="rId18"/>
    <p:sldId id="276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91182" y="926338"/>
            <a:ext cx="800963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 u="heavy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 u="heavy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 u="heavy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 u="heavy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1182" y="926338"/>
            <a:ext cx="800963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 u="heavy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7080" y="1875789"/>
            <a:ext cx="10657839" cy="4120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lubnsk@gmail.com" TargetMode="External"/><Relationship Id="rId2" Type="http://schemas.openxmlformats.org/officeDocument/2006/relationships/hyperlink" Target="https://chat.whatsapp.com/IblKwAefuIcKDgagtmj8t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youtu.be/vuAcpNvFYE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29357" y="4389577"/>
            <a:ext cx="7736205" cy="1241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4305"/>
              </a:lnSpc>
              <a:spcBef>
                <a:spcPts val="100"/>
              </a:spcBef>
            </a:pPr>
            <a:r>
              <a:rPr sz="3600" u="none" spc="-80" dirty="0"/>
              <a:t>Welcome</a:t>
            </a:r>
            <a:endParaRPr sz="3600"/>
          </a:p>
          <a:p>
            <a:pPr algn="ctr">
              <a:lnSpc>
                <a:spcPts val="5265"/>
              </a:lnSpc>
            </a:pPr>
            <a:r>
              <a:rPr sz="4400" spc="-45" dirty="0"/>
              <a:t>Engineering</a:t>
            </a:r>
            <a:r>
              <a:rPr sz="4400" spc="-220" dirty="0"/>
              <a:t> </a:t>
            </a:r>
            <a:r>
              <a:rPr sz="4400" spc="-110" dirty="0"/>
              <a:t>Talent</a:t>
            </a:r>
            <a:r>
              <a:rPr sz="4400" spc="-140" dirty="0"/>
              <a:t> </a:t>
            </a:r>
            <a:r>
              <a:rPr sz="4400" spc="-55" dirty="0"/>
              <a:t>Search</a:t>
            </a:r>
            <a:r>
              <a:rPr sz="4400" spc="-130" dirty="0"/>
              <a:t> </a:t>
            </a:r>
            <a:r>
              <a:rPr sz="4400" dirty="0"/>
              <a:t>-</a:t>
            </a:r>
            <a:r>
              <a:rPr sz="4400" spc="-105" dirty="0"/>
              <a:t> </a:t>
            </a:r>
            <a:r>
              <a:rPr sz="4400" spc="-45" dirty="0"/>
              <a:t>2023</a:t>
            </a:r>
            <a:endParaRPr sz="4400"/>
          </a:p>
        </p:txBody>
      </p:sp>
      <p:grpSp>
        <p:nvGrpSpPr>
          <p:cNvPr id="7" name="object 7"/>
          <p:cNvGrpSpPr/>
          <p:nvPr/>
        </p:nvGrpSpPr>
        <p:grpSpPr>
          <a:xfrm>
            <a:off x="3610355" y="361188"/>
            <a:ext cx="4857115" cy="3724910"/>
            <a:chOff x="3610355" y="361188"/>
            <a:chExt cx="4857115" cy="37249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0143" y="589788"/>
              <a:ext cx="3647069" cy="34960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0355" y="361188"/>
              <a:ext cx="1181100" cy="4191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4844" y="406908"/>
              <a:ext cx="952500" cy="4099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6290" y="1011936"/>
            <a:ext cx="805941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the solution</a:t>
            </a:r>
            <a:endParaRPr lang="en-US"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2302906"/>
            <a:ext cx="7226934" cy="825803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Trial Implementation 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for performance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4719" y="0"/>
            <a:ext cx="1055421" cy="10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0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011936"/>
            <a:ext cx="6858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Tangible / Intangible Gains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2302906"/>
            <a:ext cx="7226934" cy="825803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Tangible Gains (Productivity, Quality, Cost, Delivery, Safety)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Intangible Gains (House Keeping, Moral, Energy, Environment, society)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4719" y="0"/>
            <a:ext cx="1055421" cy="10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6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6629" y="926338"/>
            <a:ext cx="4712971" cy="7500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Control/follow-up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2302906"/>
            <a:ext cx="7226934" cy="825803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Sustenance Methodology 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Horizontal Deployment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4719" y="0"/>
            <a:ext cx="1055421" cy="10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800" y="929398"/>
            <a:ext cx="280797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 Sheet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2302906"/>
            <a:ext cx="4401820" cy="723211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 Idea Sheet and Implementation in One Page	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4719" y="0"/>
            <a:ext cx="1055421" cy="10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0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0" y="914400"/>
            <a:ext cx="1371600" cy="7470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2302906"/>
            <a:ext cx="4401820" cy="1224759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Presentation: 10 Min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Question/Answer Session : 5 Min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4719" y="0"/>
            <a:ext cx="1055421" cy="10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1139012"/>
            <a:ext cx="7315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 and communication Skill</a:t>
            </a:r>
            <a:endParaRPr sz="8000"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2302906"/>
            <a:ext cx="4401820" cy="723211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1. Presentation and communication Skill 	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4719" y="0"/>
            <a:ext cx="1055421" cy="10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9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7729" y="926338"/>
            <a:ext cx="2858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Contact</a:t>
            </a:r>
            <a:r>
              <a:rPr spc="-185" dirty="0"/>
              <a:t> </a:t>
            </a:r>
            <a:r>
              <a:rPr spc="-55" dirty="0"/>
              <a:t>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8530"/>
            <a:ext cx="10421620" cy="3752309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WhatsApp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lang="en-US" sz="2800" spc="-15" dirty="0">
                <a:latin typeface="Times New Roman"/>
                <a:cs typeface="Times New Roman"/>
              </a:rPr>
              <a:t>Group </a:t>
            </a:r>
            <a:r>
              <a:rPr sz="2800" b="1" spc="-5" dirty="0">
                <a:latin typeface="Times New Roman"/>
                <a:cs typeface="Times New Roman"/>
              </a:rPr>
              <a:t>LUB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en-US" sz="2800" b="1" spc="-10" dirty="0">
                <a:latin typeface="Times New Roman"/>
                <a:cs typeface="Times New Roman"/>
              </a:rPr>
              <a:t>ENGG TALENT SEARCH 23 PARTICIPANTS </a:t>
            </a:r>
            <a:r>
              <a:rPr lang="en-US" sz="2800" b="1" spc="-5" dirty="0">
                <a:latin typeface="Times New Roman"/>
                <a:cs typeface="Times New Roman"/>
                <a:hlinkClick r:id="rId2"/>
              </a:rPr>
              <a:t>https://chat.whatsapp.com/IblKwAefuIcKDgagtmj8tq</a:t>
            </a:r>
            <a:endParaRPr lang="en-US" sz="2800" b="1" spc="-5" dirty="0">
              <a:latin typeface="Times New Roman"/>
              <a:cs typeface="Times New Roman"/>
            </a:endParaRPr>
          </a:p>
          <a:p>
            <a:pPr marL="175895" indent="-163830">
              <a:lnSpc>
                <a:spcPct val="100000"/>
              </a:lnSpc>
              <a:spcBef>
                <a:spcPts val="1065"/>
              </a:spcBef>
              <a:buClr>
                <a:srgbClr val="E38312"/>
              </a:buClr>
              <a:buSzPct val="96428"/>
              <a:buFont typeface="Wingdings"/>
              <a:buChar char=""/>
              <a:tabLst>
                <a:tab pos="176530" algn="l"/>
                <a:tab pos="1594485" algn="l"/>
              </a:tabLst>
            </a:pP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mail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:-	</a:t>
            </a:r>
            <a:r>
              <a:rPr sz="2800" spc="-5" dirty="0">
                <a:latin typeface="Times New Roman"/>
                <a:cs typeface="Times New Roman"/>
                <a:hlinkClick r:id="rId3"/>
              </a:rPr>
              <a:t>lubnsk@gmail.com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3603625" marR="60325" algn="ctr">
              <a:lnSpc>
                <a:spcPct val="131800"/>
              </a:lnSpc>
            </a:pPr>
            <a:r>
              <a:rPr sz="2800" spc="-5" dirty="0">
                <a:latin typeface="Times New Roman"/>
                <a:cs typeface="Times New Roman"/>
              </a:rPr>
              <a:t>Mrs.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Prashant Kulkarni (9822073696)   </a:t>
            </a:r>
            <a:r>
              <a:rPr sz="2800" spc="-5" dirty="0">
                <a:latin typeface="Times New Roman"/>
                <a:cs typeface="Times New Roman"/>
              </a:rPr>
              <a:t>&amp;</a:t>
            </a:r>
            <a:endParaRPr sz="2800" dirty="0">
              <a:latin typeface="Times New Roman"/>
              <a:cs typeface="Times New Roman"/>
            </a:endParaRPr>
          </a:p>
          <a:p>
            <a:pPr marL="3622675" algn="ctr">
              <a:lnSpc>
                <a:spcPct val="100000"/>
              </a:lnSpc>
              <a:spcBef>
                <a:spcPts val="1070"/>
              </a:spcBef>
            </a:pPr>
            <a:r>
              <a:rPr sz="2800" spc="-55" dirty="0">
                <a:latin typeface="Times New Roman"/>
                <a:cs typeface="Times New Roman"/>
              </a:rPr>
              <a:t>Mr.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Sarang </a:t>
            </a:r>
            <a:r>
              <a:rPr lang="en-US" sz="2800" spc="-5" dirty="0" err="1">
                <a:latin typeface="Times New Roman"/>
                <a:cs typeface="Times New Roman"/>
              </a:rPr>
              <a:t>Attarde</a:t>
            </a:r>
            <a:r>
              <a:rPr lang="en-US" sz="2800" spc="-5" dirty="0">
                <a:latin typeface="Times New Roman"/>
                <a:cs typeface="Times New Roman"/>
              </a:rPr>
              <a:t> (9960688061)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94719" y="0"/>
            <a:ext cx="1055421" cy="10119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672" y="439877"/>
            <a:ext cx="9046845" cy="104140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300095" marR="5080" indent="-3288029">
              <a:lnSpc>
                <a:spcPts val="3679"/>
              </a:lnSpc>
              <a:spcBef>
                <a:spcPts val="755"/>
              </a:spcBef>
            </a:pPr>
            <a:r>
              <a:rPr sz="3600" spc="-40" dirty="0"/>
              <a:t>Last</a:t>
            </a:r>
            <a:r>
              <a:rPr sz="3600" spc="-110" dirty="0"/>
              <a:t> </a:t>
            </a:r>
            <a:r>
              <a:rPr sz="3600" spc="-40" dirty="0"/>
              <a:t>Date</a:t>
            </a:r>
            <a:r>
              <a:rPr sz="3600" spc="-114" dirty="0"/>
              <a:t> </a:t>
            </a:r>
            <a:r>
              <a:rPr sz="3600" spc="-30" dirty="0"/>
              <a:t>of</a:t>
            </a:r>
            <a:r>
              <a:rPr sz="3600" spc="-95" dirty="0"/>
              <a:t> </a:t>
            </a:r>
            <a:r>
              <a:rPr sz="3600" spc="-50" dirty="0"/>
              <a:t>submission</a:t>
            </a:r>
            <a:r>
              <a:rPr sz="3600" spc="-145" dirty="0"/>
              <a:t> </a:t>
            </a:r>
            <a:r>
              <a:rPr sz="3600" spc="-45" dirty="0"/>
              <a:t>forms</a:t>
            </a:r>
            <a:r>
              <a:rPr sz="3600" spc="-110" dirty="0"/>
              <a:t> </a:t>
            </a:r>
            <a:r>
              <a:rPr sz="3600" dirty="0"/>
              <a:t>&amp;</a:t>
            </a:r>
            <a:r>
              <a:rPr sz="3600" spc="-100" dirty="0"/>
              <a:t> </a:t>
            </a:r>
            <a:r>
              <a:rPr sz="3600" spc="-55" dirty="0"/>
              <a:t>project</a:t>
            </a:r>
            <a:r>
              <a:rPr sz="3600" spc="-110" dirty="0"/>
              <a:t> </a:t>
            </a:r>
            <a:r>
              <a:rPr sz="3600" spc="-40" dirty="0"/>
              <a:t>will</a:t>
            </a:r>
            <a:r>
              <a:rPr sz="3600" spc="-100" dirty="0"/>
              <a:t> </a:t>
            </a:r>
            <a:r>
              <a:rPr sz="3600" spc="-25" dirty="0"/>
              <a:t>be </a:t>
            </a:r>
            <a:r>
              <a:rPr sz="3600" u="none" spc="-885" dirty="0"/>
              <a:t> </a:t>
            </a:r>
            <a:r>
              <a:rPr lang="en-US" sz="3600" spc="-50" dirty="0"/>
              <a:t>30</a:t>
            </a:r>
            <a:r>
              <a:rPr sz="3600" spc="-300" dirty="0"/>
              <a:t> </a:t>
            </a:r>
            <a:r>
              <a:rPr sz="3600" spc="-45" dirty="0"/>
              <a:t>A</a:t>
            </a:r>
            <a:r>
              <a:rPr sz="3600" spc="-50" dirty="0"/>
              <a:t>ugust,2</a:t>
            </a:r>
            <a:r>
              <a:rPr sz="3600" dirty="0"/>
              <a:t>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854707"/>
            <a:ext cx="9878568" cy="24688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88439" y="4669663"/>
            <a:ext cx="913511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25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imes New Roman"/>
                <a:cs typeface="Times New Roman"/>
              </a:rPr>
              <a:t>Let's come together to celebrate Engineers </a:t>
            </a:r>
            <a:r>
              <a:rPr sz="3200" b="1" spc="-45" dirty="0">
                <a:latin typeface="Times New Roman"/>
                <a:cs typeface="Times New Roman"/>
              </a:rPr>
              <a:t>Day, 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appreciate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our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collective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achievements,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and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inspire</a:t>
            </a:r>
            <a:r>
              <a:rPr sz="3200" b="1" dirty="0">
                <a:latin typeface="Times New Roman"/>
                <a:cs typeface="Times New Roman"/>
              </a:rPr>
              <a:t> a </a:t>
            </a:r>
            <a:r>
              <a:rPr sz="3200" b="1" spc="-7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brighter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future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for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engineering</a:t>
            </a:r>
            <a:r>
              <a:rPr lang="en-US" sz="3200" b="1" dirty="0">
                <a:latin typeface="Times New Roman"/>
                <a:cs typeface="Times New Roman"/>
              </a:rPr>
              <a:t> INDUSTRY</a:t>
            </a:r>
            <a:r>
              <a:rPr sz="3200" b="1" dirty="0">
                <a:latin typeface="Times New Roman"/>
                <a:cs typeface="Times New Roman"/>
              </a:rPr>
              <a:t>!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94719" y="0"/>
            <a:ext cx="1055421" cy="10119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71801" y="304800"/>
            <a:ext cx="10134600" cy="3505200"/>
            <a:chOff x="796670" y="230124"/>
            <a:chExt cx="10363581" cy="3494531"/>
          </a:xfrm>
        </p:grpSpPr>
        <p:sp>
          <p:nvSpPr>
            <p:cNvPr id="3" name="object 3"/>
            <p:cNvSpPr/>
            <p:nvPr/>
          </p:nvSpPr>
          <p:spPr>
            <a:xfrm>
              <a:off x="1193291" y="1737360"/>
              <a:ext cx="9966960" cy="0"/>
            </a:xfrm>
            <a:custGeom>
              <a:avLst/>
              <a:gdLst/>
              <a:ahLst/>
              <a:cxnLst/>
              <a:rect l="l" t="t" r="r" b="b"/>
              <a:pathLst>
                <a:path w="9966960">
                  <a:moveTo>
                    <a:pt x="0" y="0"/>
                  </a:moveTo>
                  <a:lnTo>
                    <a:pt x="9966960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1095" y="230124"/>
              <a:ext cx="3791711" cy="34945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670" y="274320"/>
              <a:ext cx="1095375" cy="419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5751" y="374904"/>
              <a:ext cx="952500" cy="40843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14142" y="3964635"/>
            <a:ext cx="771905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4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Thank</a:t>
            </a:r>
            <a:r>
              <a:rPr sz="4000" b="0" u="none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sz="4000" b="0" u="none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40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your</a:t>
            </a:r>
            <a:r>
              <a:rPr sz="4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valuable</a:t>
            </a:r>
            <a:r>
              <a:rPr sz="4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time.</a:t>
            </a:r>
            <a:endParaRPr sz="4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Looking</a:t>
            </a:r>
            <a:r>
              <a:rPr sz="4000" b="0" u="none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0" u="none" spc="-5" dirty="0">
                <a:solidFill>
                  <a:srgbClr val="000000"/>
                </a:solidFill>
                <a:latin typeface="Times New Roman"/>
                <a:cs typeface="Times New Roman"/>
              </a:rPr>
              <a:t>forward</a:t>
            </a:r>
            <a:r>
              <a:rPr sz="4000" b="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4000" b="0" u="none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your</a:t>
            </a:r>
            <a:r>
              <a:rPr sz="4000" b="0" u="none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0" u="none" dirty="0">
                <a:solidFill>
                  <a:srgbClr val="000000"/>
                </a:solidFill>
                <a:latin typeface="Times New Roman"/>
                <a:cs typeface="Times New Roman"/>
              </a:rPr>
              <a:t>cooperation.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9565" y="823340"/>
            <a:ext cx="2439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About</a:t>
            </a:r>
            <a:r>
              <a:rPr spc="-165" dirty="0"/>
              <a:t> </a:t>
            </a:r>
            <a:r>
              <a:rPr spc="-25" dirty="0"/>
              <a:t>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2145918"/>
            <a:ext cx="9486900" cy="379285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04139" marR="5080" indent="-92075">
              <a:lnSpc>
                <a:spcPts val="4320"/>
              </a:lnSpc>
              <a:spcBef>
                <a:spcPts val="640"/>
              </a:spcBef>
              <a:buClr>
                <a:srgbClr val="E38312"/>
              </a:buClr>
              <a:buFont typeface="Wingdings"/>
              <a:buChar char=""/>
              <a:tabLst>
                <a:tab pos="371475" algn="l"/>
              </a:tabLst>
            </a:pPr>
            <a:r>
              <a:rPr sz="4000" spc="-5" dirty="0">
                <a:solidFill>
                  <a:srgbClr val="212121"/>
                </a:solidFill>
                <a:latin typeface="Times New Roman"/>
                <a:cs typeface="Times New Roman"/>
              </a:rPr>
              <a:t>Registered</a:t>
            </a:r>
            <a:r>
              <a:rPr sz="40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212121"/>
                </a:solidFill>
                <a:latin typeface="Times New Roman"/>
                <a:cs typeface="Times New Roman"/>
              </a:rPr>
              <a:t>as</a:t>
            </a:r>
            <a:r>
              <a:rPr sz="40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212121"/>
                </a:solidFill>
                <a:latin typeface="Times New Roman"/>
                <a:cs typeface="Times New Roman"/>
              </a:rPr>
              <a:t>all</a:t>
            </a:r>
            <a:r>
              <a:rPr sz="40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212121"/>
                </a:solidFill>
                <a:latin typeface="Times New Roman"/>
                <a:cs typeface="Times New Roman"/>
              </a:rPr>
              <a:t>India </a:t>
            </a:r>
            <a:r>
              <a:rPr sz="4000" spc="-10" dirty="0">
                <a:solidFill>
                  <a:srgbClr val="212121"/>
                </a:solidFill>
                <a:latin typeface="Times New Roman"/>
                <a:cs typeface="Times New Roman"/>
              </a:rPr>
              <a:t>organization</a:t>
            </a:r>
            <a:r>
              <a:rPr sz="40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40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212121"/>
                </a:solidFill>
                <a:latin typeface="Times New Roman"/>
                <a:cs typeface="Times New Roman"/>
              </a:rPr>
              <a:t>Micro </a:t>
            </a:r>
            <a:r>
              <a:rPr sz="4000" spc="-9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40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212121"/>
                </a:solidFill>
                <a:latin typeface="Times New Roman"/>
                <a:cs typeface="Times New Roman"/>
              </a:rPr>
              <a:t>Small </a:t>
            </a:r>
            <a:r>
              <a:rPr sz="4000" dirty="0">
                <a:solidFill>
                  <a:srgbClr val="212121"/>
                </a:solidFill>
                <a:latin typeface="Times New Roman"/>
                <a:cs typeface="Times New Roman"/>
              </a:rPr>
              <a:t>Industries</a:t>
            </a:r>
            <a:r>
              <a:rPr sz="40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212121"/>
                </a:solidFill>
                <a:latin typeface="Times New Roman"/>
                <a:cs typeface="Times New Roman"/>
              </a:rPr>
              <a:t>in India</a:t>
            </a:r>
            <a:r>
              <a:rPr sz="40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212121"/>
                </a:solidFill>
                <a:latin typeface="Times New Roman"/>
                <a:cs typeface="Times New Roman"/>
              </a:rPr>
              <a:t>since 1994.</a:t>
            </a:r>
            <a:endParaRPr sz="4000" dirty="0">
              <a:latin typeface="Times New Roman"/>
              <a:cs typeface="Times New Roman"/>
            </a:endParaRPr>
          </a:p>
          <a:p>
            <a:pPr marL="104139" marR="170180" indent="-92075">
              <a:lnSpc>
                <a:spcPts val="4320"/>
              </a:lnSpc>
              <a:spcBef>
                <a:spcPts val="1395"/>
              </a:spcBef>
              <a:buClr>
                <a:srgbClr val="E38312"/>
              </a:buClr>
              <a:buFont typeface="Wingdings"/>
              <a:buChar char=""/>
              <a:tabLst>
                <a:tab pos="371475" algn="l"/>
              </a:tabLst>
            </a:pPr>
            <a:r>
              <a:rPr sz="4000" spc="-5" dirty="0">
                <a:solidFill>
                  <a:srgbClr val="212121"/>
                </a:solidFill>
                <a:latin typeface="Times New Roman"/>
                <a:cs typeface="Times New Roman"/>
              </a:rPr>
              <a:t>More</a:t>
            </a:r>
            <a:r>
              <a:rPr sz="4000" spc="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212121"/>
                </a:solidFill>
                <a:latin typeface="Times New Roman"/>
                <a:cs typeface="Times New Roman"/>
              </a:rPr>
              <a:t>than</a:t>
            </a:r>
            <a:r>
              <a:rPr sz="40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212121"/>
                </a:solidFill>
                <a:latin typeface="Times New Roman"/>
                <a:cs typeface="Times New Roman"/>
              </a:rPr>
              <a:t>41,000 Members</a:t>
            </a:r>
            <a:r>
              <a:rPr sz="40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40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212121"/>
                </a:solidFill>
                <a:latin typeface="Times New Roman"/>
                <a:cs typeface="Times New Roman"/>
              </a:rPr>
              <a:t>501</a:t>
            </a:r>
            <a:r>
              <a:rPr sz="40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212121"/>
                </a:solidFill>
                <a:latin typeface="Times New Roman"/>
                <a:cs typeface="Times New Roman"/>
              </a:rPr>
              <a:t>Districts </a:t>
            </a:r>
            <a:r>
              <a:rPr sz="4000" spc="-9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212121"/>
                </a:solidFill>
                <a:latin typeface="Times New Roman"/>
                <a:cs typeface="Times New Roman"/>
              </a:rPr>
              <a:t>with</a:t>
            </a:r>
            <a:r>
              <a:rPr sz="40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212121"/>
                </a:solidFill>
                <a:latin typeface="Times New Roman"/>
                <a:cs typeface="Times New Roman"/>
              </a:rPr>
              <a:t>750+</a:t>
            </a:r>
            <a:r>
              <a:rPr sz="40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212121"/>
                </a:solidFill>
                <a:latin typeface="Times New Roman"/>
                <a:cs typeface="Times New Roman"/>
              </a:rPr>
              <a:t>Branches all</a:t>
            </a:r>
            <a:r>
              <a:rPr sz="40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212121"/>
                </a:solidFill>
                <a:latin typeface="Times New Roman"/>
                <a:cs typeface="Times New Roman"/>
              </a:rPr>
              <a:t>over</a:t>
            </a:r>
            <a:r>
              <a:rPr sz="40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40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212121"/>
                </a:solidFill>
                <a:latin typeface="Times New Roman"/>
                <a:cs typeface="Times New Roman"/>
              </a:rPr>
              <a:t>India.</a:t>
            </a:r>
            <a:endParaRPr sz="4000" dirty="0">
              <a:latin typeface="Times New Roman"/>
              <a:cs typeface="Times New Roman"/>
            </a:endParaRPr>
          </a:p>
          <a:p>
            <a:pPr marL="245110" indent="-233045">
              <a:lnSpc>
                <a:spcPct val="100000"/>
              </a:lnSpc>
              <a:spcBef>
                <a:spcPts val="860"/>
              </a:spcBef>
              <a:buClr>
                <a:srgbClr val="E38312"/>
              </a:buClr>
              <a:buFont typeface="Wingdings"/>
              <a:buChar char=""/>
              <a:tabLst>
                <a:tab pos="245745" algn="l"/>
              </a:tabLst>
            </a:pPr>
            <a:r>
              <a:rPr sz="4000" spc="-5" dirty="0">
                <a:solidFill>
                  <a:srgbClr val="212121"/>
                </a:solidFill>
                <a:latin typeface="Times New Roman"/>
                <a:cs typeface="Times New Roman"/>
              </a:rPr>
              <a:t>33</a:t>
            </a:r>
            <a:r>
              <a:rPr sz="4000" spc="-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4000" spc="-70" dirty="0">
                <a:solidFill>
                  <a:srgbClr val="212121"/>
                </a:solidFill>
                <a:latin typeface="Times New Roman"/>
                <a:cs typeface="Times New Roman"/>
              </a:rPr>
              <a:t>Woman</a:t>
            </a:r>
            <a:r>
              <a:rPr sz="40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212121"/>
                </a:solidFill>
                <a:latin typeface="Times New Roman"/>
                <a:cs typeface="Times New Roman"/>
              </a:rPr>
              <a:t>Branches</a:t>
            </a:r>
            <a:endParaRPr sz="4000" dirty="0">
              <a:latin typeface="Times New Roman"/>
              <a:cs typeface="Times New Roman"/>
            </a:endParaRPr>
          </a:p>
          <a:p>
            <a:pPr marL="2448560" lvl="1" indent="-144780">
              <a:lnSpc>
                <a:spcPct val="100000"/>
              </a:lnSpc>
              <a:spcBef>
                <a:spcPts val="944"/>
              </a:spcBef>
              <a:buClr>
                <a:srgbClr val="E38312"/>
              </a:buClr>
              <a:buSzPct val="96875"/>
              <a:buFont typeface="Arial MT"/>
              <a:buChar char="•"/>
              <a:tabLst>
                <a:tab pos="2449195" algn="l"/>
              </a:tabLst>
            </a:pPr>
            <a:r>
              <a:rPr sz="3200" b="1" spc="-10" dirty="0">
                <a:solidFill>
                  <a:srgbClr val="404040"/>
                </a:solidFill>
                <a:latin typeface="Calibri"/>
                <a:cs typeface="Calibri"/>
              </a:rPr>
              <a:t>https://</a:t>
            </a:r>
            <a:r>
              <a:rPr sz="3200" b="1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libri"/>
                <a:cs typeface="Calibri"/>
                <a:hlinkClick r:id="rId2"/>
              </a:rPr>
              <a:t>youtu.be/vuAcpNvFYE4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94719" y="0"/>
            <a:ext cx="1055421" cy="10119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6629" y="926338"/>
            <a:ext cx="5227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Registration</a:t>
            </a:r>
            <a:r>
              <a:rPr spc="-175" dirty="0"/>
              <a:t> </a:t>
            </a:r>
            <a:r>
              <a:rPr spc="-5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2302906"/>
            <a:ext cx="7226934" cy="187833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SzPct val="96875"/>
              <a:buFont typeface="Wingdings"/>
              <a:buChar char=""/>
              <a:tabLst>
                <a:tab pos="200025" algn="l"/>
              </a:tabLst>
            </a:pPr>
            <a:r>
              <a:rPr sz="3200" dirty="0">
                <a:latin typeface="Times New Roman"/>
                <a:cs typeface="Times New Roman"/>
              </a:rPr>
              <a:t>Registration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Link</a:t>
            </a:r>
          </a:p>
          <a:p>
            <a:pPr marL="199390" indent="-187325">
              <a:lnSpc>
                <a:spcPct val="100000"/>
              </a:lnSpc>
              <a:spcBef>
                <a:spcPts val="1025"/>
              </a:spcBef>
              <a:buClr>
                <a:srgbClr val="E38312"/>
              </a:buClr>
              <a:buSzPct val="96875"/>
              <a:buFont typeface="Wingdings"/>
              <a:buChar char=""/>
              <a:tabLst>
                <a:tab pos="200025" algn="l"/>
              </a:tabLst>
            </a:pPr>
            <a:r>
              <a:rPr sz="3200" dirty="0">
                <a:latin typeface="Times New Roman"/>
                <a:cs typeface="Times New Roman"/>
              </a:rPr>
              <a:t>Project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Presentation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Format</a:t>
            </a:r>
          </a:p>
          <a:p>
            <a:pPr marL="199390" indent="-187325">
              <a:lnSpc>
                <a:spcPct val="100000"/>
              </a:lnSpc>
              <a:spcBef>
                <a:spcPts val="1019"/>
              </a:spcBef>
              <a:buClr>
                <a:srgbClr val="E38312"/>
              </a:buClr>
              <a:buSzPct val="96875"/>
              <a:buFont typeface="Wingdings"/>
              <a:buChar char=""/>
              <a:tabLst>
                <a:tab pos="200025" algn="l"/>
              </a:tabLst>
            </a:pPr>
            <a:r>
              <a:rPr sz="3200" spc="-85" dirty="0">
                <a:latin typeface="Times New Roman"/>
                <a:cs typeface="Times New Roman"/>
              </a:rPr>
              <a:t>FAQ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(frequently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asked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question)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Summary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4719" y="0"/>
            <a:ext cx="1055421" cy="10119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2114" y="926338"/>
            <a:ext cx="2814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4100" y="1887473"/>
            <a:ext cx="9970135" cy="34423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04139" marR="85090" indent="-92075">
              <a:lnSpc>
                <a:spcPts val="3020"/>
              </a:lnSpc>
              <a:spcBef>
                <a:spcPts val="480"/>
              </a:spcBef>
              <a:buClr>
                <a:srgbClr val="E38312"/>
              </a:buClr>
              <a:buSzPct val="96428"/>
              <a:buFont typeface="Wingdings"/>
              <a:buChar char=""/>
              <a:tabLst>
                <a:tab pos="175895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Group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emanates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people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industries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will evaluate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projects.</a:t>
            </a:r>
            <a:endParaRPr sz="2800">
              <a:latin typeface="Times New Roman"/>
              <a:cs typeface="Times New Roman"/>
            </a:endParaRPr>
          </a:p>
          <a:p>
            <a:pPr marL="175260" indent="-163195">
              <a:lnSpc>
                <a:spcPct val="100000"/>
              </a:lnSpc>
              <a:spcBef>
                <a:spcPts val="1030"/>
              </a:spcBef>
              <a:buClr>
                <a:srgbClr val="E38312"/>
              </a:buClr>
              <a:buSzPct val="96428"/>
              <a:buFont typeface="Wingdings"/>
              <a:buChar char=""/>
              <a:tabLst>
                <a:tab pos="175895" algn="l"/>
              </a:tabLst>
            </a:pPr>
            <a:r>
              <a:rPr sz="2800" spc="-5" dirty="0">
                <a:latin typeface="Times New Roman"/>
                <a:cs typeface="Times New Roman"/>
              </a:rPr>
              <a:t>Selection: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Selection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will be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TWO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rounds</a:t>
            </a:r>
            <a:endParaRPr sz="2800">
              <a:latin typeface="Times New Roman"/>
              <a:cs typeface="Times New Roman"/>
            </a:endParaRPr>
          </a:p>
          <a:p>
            <a:pPr marL="579755" lvl="1" indent="-183515">
              <a:lnSpc>
                <a:spcPct val="100000"/>
              </a:lnSpc>
              <a:spcBef>
                <a:spcPts val="60"/>
              </a:spcBef>
              <a:buClr>
                <a:srgbClr val="E38312"/>
              </a:buClr>
              <a:buFont typeface="Arial MT"/>
              <a:buChar char="•"/>
              <a:tabLst>
                <a:tab pos="580390" algn="l"/>
              </a:tabLst>
            </a:pPr>
            <a:r>
              <a:rPr sz="2800" spc="-5" dirty="0">
                <a:latin typeface="Times New Roman"/>
                <a:cs typeface="Times New Roman"/>
              </a:rPr>
              <a:t>Round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1-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Top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Entries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will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shortlisted</a:t>
            </a:r>
            <a:endParaRPr sz="2800">
              <a:latin typeface="Times New Roman"/>
              <a:cs typeface="Times New Roman"/>
            </a:endParaRPr>
          </a:p>
          <a:p>
            <a:pPr marL="579755" lvl="1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Arial MT"/>
              <a:buChar char="•"/>
              <a:tabLst>
                <a:tab pos="580390" algn="l"/>
              </a:tabLst>
            </a:pPr>
            <a:r>
              <a:rPr sz="2800" spc="-5" dirty="0">
                <a:latin typeface="Times New Roman"/>
                <a:cs typeface="Times New Roman"/>
              </a:rPr>
              <a:t>Round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2- </a:t>
            </a:r>
            <a:r>
              <a:rPr sz="2800" spc="-5" dirty="0">
                <a:latin typeface="Times New Roman"/>
                <a:cs typeface="Times New Roman"/>
              </a:rPr>
              <a:t>Offline/Online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Round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TOP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Entries</a:t>
            </a:r>
            <a:endParaRPr sz="2800">
              <a:latin typeface="Times New Roman"/>
              <a:cs typeface="Times New Roman"/>
            </a:endParaRPr>
          </a:p>
          <a:p>
            <a:pPr marL="175260" indent="-163195">
              <a:lnSpc>
                <a:spcPct val="100000"/>
              </a:lnSpc>
              <a:spcBef>
                <a:spcPts val="1270"/>
              </a:spcBef>
              <a:buClr>
                <a:srgbClr val="E38312"/>
              </a:buClr>
              <a:buSzPct val="96428"/>
              <a:buFont typeface="Wingdings"/>
              <a:buChar char=""/>
              <a:tabLst>
                <a:tab pos="175895" algn="l"/>
              </a:tabLst>
            </a:pPr>
            <a:r>
              <a:rPr sz="2800" spc="-70" dirty="0">
                <a:latin typeface="Times New Roman"/>
                <a:cs typeface="Times New Roman"/>
              </a:rPr>
              <a:t>Top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5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Groups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will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awarded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Trophy,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Certificate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&amp;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Cash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Price</a:t>
            </a:r>
            <a:endParaRPr sz="2800">
              <a:latin typeface="Times New Roman"/>
              <a:cs typeface="Times New Roman"/>
            </a:endParaRPr>
          </a:p>
          <a:p>
            <a:pPr marL="175260" indent="-163195">
              <a:lnSpc>
                <a:spcPct val="100000"/>
              </a:lnSpc>
              <a:spcBef>
                <a:spcPts val="1060"/>
              </a:spcBef>
              <a:buClr>
                <a:srgbClr val="E38312"/>
              </a:buClr>
              <a:buSzPct val="96428"/>
              <a:buFont typeface="Wingdings"/>
              <a:buChar char=""/>
              <a:tabLst>
                <a:tab pos="175895" algn="l"/>
              </a:tabLst>
            </a:pPr>
            <a:r>
              <a:rPr sz="2800" spc="-5" dirty="0">
                <a:latin typeface="Times New Roman"/>
                <a:cs typeface="Times New Roman"/>
              </a:rPr>
              <a:t>Digital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Certificate</a:t>
            </a:r>
            <a:r>
              <a:rPr sz="2800" dirty="0">
                <a:latin typeface="Times New Roman"/>
                <a:cs typeface="Times New Roman"/>
              </a:rPr>
              <a:t> for</a:t>
            </a:r>
            <a:r>
              <a:rPr sz="2800" spc="-5" dirty="0">
                <a:latin typeface="Times New Roman"/>
                <a:cs typeface="Times New Roman"/>
              </a:rPr>
              <a:t> each participant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4719" y="0"/>
            <a:ext cx="1055421" cy="10119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6629" y="926338"/>
            <a:ext cx="5227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0" dirty="0"/>
              <a:t>DEFINE PROJECT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2302906"/>
            <a:ext cx="7226934" cy="1714893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- 	Case Study Presentation on Quality Concept (Quality Circle, Lean Quality circle/ Lean Safety Circle, Kaizen, 5-S Concept, WCM/TPM Circle, Six Sigma concept,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Poka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Yoke concept, HR Case Study, Any Other Allied Team Concept)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–    New Projects (Innovation concept and implementation)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4719" y="0"/>
            <a:ext cx="1055421" cy="10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9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581" y="762000"/>
            <a:ext cx="1001013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of Problem/Selection of Project</a:t>
            </a:r>
            <a:endParaRPr sz="4000"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2302906"/>
            <a:ext cx="9659620" cy="825803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Your Process and Product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 of Identification of different Problems/Projects in Organisation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4719" y="0"/>
            <a:ext cx="1055421" cy="10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6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2276" y="1011936"/>
            <a:ext cx="744918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the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roblem/Project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2302906"/>
            <a:ext cx="10193020" cy="825803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Of Problem/Project – Specific for current presentation study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Exact Definition of problem/project in 4W1H 	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4719" y="0"/>
            <a:ext cx="1055421" cy="10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5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580" y="1011936"/>
            <a:ext cx="10345419" cy="1521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Measurement of data on problem or Project /problem-project idea analysis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1111213" y="2668439"/>
            <a:ext cx="7226934" cy="825803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problem/project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out Possible Causes of problem / Possible ideas on project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4719" y="0"/>
            <a:ext cx="1055421" cy="10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5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011937"/>
            <a:ext cx="103632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the problem for root cause / project for idea implementation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2668439"/>
            <a:ext cx="10668000" cy="1224759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the problem for root cause /project for idea implementation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Cause Analysis / project idea analysis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solution on root cause / project idea implementation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4719" y="0"/>
            <a:ext cx="1055421" cy="10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8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473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MT</vt:lpstr>
      <vt:lpstr>Calibri</vt:lpstr>
      <vt:lpstr>Times New Roman</vt:lpstr>
      <vt:lpstr>Wingdings</vt:lpstr>
      <vt:lpstr>Office Theme</vt:lpstr>
      <vt:lpstr>Welcome Engineering Talent Search - 2023</vt:lpstr>
      <vt:lpstr>About Us</vt:lpstr>
      <vt:lpstr>Registration Process</vt:lpstr>
      <vt:lpstr>Evaluation</vt:lpstr>
      <vt:lpstr>DEFINE PROJECT</vt:lpstr>
      <vt:lpstr>Selection of Problem/Selection of Project</vt:lpstr>
      <vt:lpstr>Define the Problem/Project</vt:lpstr>
      <vt:lpstr>Measurement of data on problem or Project /problem-project idea analysis</vt:lpstr>
      <vt:lpstr>Analysis of the problem for root cause / project for idea implementation</vt:lpstr>
      <vt:lpstr>Implementation of the solution</vt:lpstr>
      <vt:lpstr>Tangible / Intangible Gains</vt:lpstr>
      <vt:lpstr>Control/follow-up</vt:lpstr>
      <vt:lpstr>Idea Sheet</vt:lpstr>
      <vt:lpstr>Time</vt:lpstr>
      <vt:lpstr>Presentation and communication Skill</vt:lpstr>
      <vt:lpstr>Contact Us</vt:lpstr>
      <vt:lpstr>Last Date of submission forms &amp; project will be  30 August,23</vt:lpstr>
      <vt:lpstr>Thank you for your valuable time. Looking forward to your cooperation.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Laghu Udyog Bharti</dc:title>
  <dc:creator>NXG TECH</dc:creator>
  <cp:lastModifiedBy>devam udyog</cp:lastModifiedBy>
  <cp:revision>4</cp:revision>
  <dcterms:created xsi:type="dcterms:W3CDTF">2023-07-26T11:33:08Z</dcterms:created>
  <dcterms:modified xsi:type="dcterms:W3CDTF">2023-08-09T08:44:45Z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2023-07-26T00:00:00Z</vt:filetime>
  </property>
</Properties>
</file>