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3/14/2019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AGILE METHODOLOGIES</a:t>
            </a:r>
            <a:endParaRPr lang="en-US" dirty="0"/>
          </a:p>
        </p:txBody>
      </p:sp>
      <p:sp>
        <p:nvSpPr>
          <p:cNvPr id="3" name="Subtitle 2"/>
          <p:cNvSpPr>
            <a:spLocks noGrp="1"/>
          </p:cNvSpPr>
          <p:nvPr>
            <p:ph type="subTitle" idx="1"/>
          </p:nvPr>
        </p:nvSpPr>
        <p:spPr>
          <a:xfrm>
            <a:off x="9275805" y="4085968"/>
            <a:ext cx="2916195" cy="1985318"/>
          </a:xfrm>
        </p:spPr>
        <p:txBody>
          <a:bodyPr>
            <a:normAutofit/>
          </a:bodyPr>
          <a:lstStyle/>
          <a:p>
            <a:r>
              <a:rPr lang="en-US" sz="1600" dirty="0" smtClean="0">
                <a:solidFill>
                  <a:schemeClr val="tx2">
                    <a:lumMod val="75000"/>
                  </a:schemeClr>
                </a:solidFill>
              </a:rPr>
              <a:t>Team members-</a:t>
            </a:r>
          </a:p>
          <a:p>
            <a:r>
              <a:rPr lang="en-US" sz="1600" dirty="0" err="1" smtClean="0">
                <a:solidFill>
                  <a:schemeClr val="tx2">
                    <a:lumMod val="75000"/>
                  </a:schemeClr>
                </a:solidFill>
              </a:rPr>
              <a:t>Rochita</a:t>
            </a:r>
            <a:r>
              <a:rPr lang="en-US" sz="1600" dirty="0" smtClean="0">
                <a:solidFill>
                  <a:schemeClr val="tx2">
                    <a:lumMod val="75000"/>
                  </a:schemeClr>
                </a:solidFill>
              </a:rPr>
              <a:t> </a:t>
            </a:r>
            <a:r>
              <a:rPr lang="en-US" sz="1600" dirty="0" err="1" smtClean="0">
                <a:solidFill>
                  <a:schemeClr val="tx2">
                    <a:lumMod val="75000"/>
                  </a:schemeClr>
                </a:solidFill>
              </a:rPr>
              <a:t>Bagchi</a:t>
            </a:r>
            <a:endParaRPr lang="en-US" sz="1600" dirty="0" smtClean="0">
              <a:solidFill>
                <a:schemeClr val="tx2">
                  <a:lumMod val="75000"/>
                </a:schemeClr>
              </a:solidFill>
            </a:endParaRPr>
          </a:p>
          <a:p>
            <a:r>
              <a:rPr lang="en-US" sz="1600" dirty="0" err="1" smtClean="0">
                <a:solidFill>
                  <a:schemeClr val="tx2">
                    <a:lumMod val="75000"/>
                  </a:schemeClr>
                </a:solidFill>
              </a:rPr>
              <a:t>Haya</a:t>
            </a:r>
            <a:r>
              <a:rPr lang="en-US" sz="1600" dirty="0" smtClean="0">
                <a:solidFill>
                  <a:schemeClr val="tx2">
                    <a:lumMod val="75000"/>
                  </a:schemeClr>
                </a:solidFill>
              </a:rPr>
              <a:t> Fatima</a:t>
            </a:r>
          </a:p>
          <a:p>
            <a:r>
              <a:rPr lang="en-US" sz="1600" dirty="0" smtClean="0">
                <a:solidFill>
                  <a:schemeClr val="tx2">
                    <a:lumMod val="75000"/>
                  </a:schemeClr>
                </a:solidFill>
              </a:rPr>
              <a:t>Sandeep Chand </a:t>
            </a:r>
            <a:r>
              <a:rPr lang="en-US" sz="1600" dirty="0" err="1" smtClean="0">
                <a:solidFill>
                  <a:schemeClr val="tx2">
                    <a:lumMod val="75000"/>
                  </a:schemeClr>
                </a:solidFill>
              </a:rPr>
              <a:t>Ranjan</a:t>
            </a:r>
            <a:endParaRPr lang="en-US" sz="1600" dirty="0" smtClean="0">
              <a:solidFill>
                <a:schemeClr val="tx2">
                  <a:lumMod val="75000"/>
                </a:schemeClr>
              </a:solidFill>
            </a:endParaRPr>
          </a:p>
          <a:p>
            <a:r>
              <a:rPr lang="en-US" sz="1600" dirty="0" smtClean="0">
                <a:solidFill>
                  <a:schemeClr val="tx2">
                    <a:lumMod val="75000"/>
                  </a:schemeClr>
                </a:solidFill>
              </a:rPr>
              <a:t>Satish </a:t>
            </a:r>
            <a:endParaRPr lang="en-US" sz="1600" dirty="0">
              <a:solidFill>
                <a:schemeClr val="tx2">
                  <a:lumMod val="75000"/>
                </a:schemeClr>
              </a:solidFill>
            </a:endParaRPr>
          </a:p>
        </p:txBody>
      </p:sp>
    </p:spTree>
    <p:extLst>
      <p:ext uri="{BB962C8B-B14F-4D97-AF65-F5344CB8AC3E}">
        <p14:creationId xmlns:p14="http://schemas.microsoft.com/office/powerpoint/2010/main" xmlns="" val="152274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Retrospection</a:t>
            </a:r>
            <a:endParaRPr lang="en-US" dirty="0"/>
          </a:p>
        </p:txBody>
      </p:sp>
      <p:sp>
        <p:nvSpPr>
          <p:cNvPr id="3" name="Content Placeholder 2"/>
          <p:cNvSpPr>
            <a:spLocks noGrp="1"/>
          </p:cNvSpPr>
          <p:nvPr>
            <p:ph idx="1"/>
          </p:nvPr>
        </p:nvSpPr>
        <p:spPr/>
        <p:txBody>
          <a:bodyPr/>
          <a:lstStyle/>
          <a:p>
            <a:r>
              <a:rPr lang="en-US" dirty="0" smtClean="0"/>
              <a:t>An Agile retrospective is a meeting that's held at the end of an iteration in Agile software development (ASD). During the retrospective, the team reflects on what happened in the iteration and identifies actions for improvement going forward.</a:t>
            </a:r>
          </a:p>
          <a:p>
            <a:r>
              <a:rPr lang="en-US" dirty="0" smtClean="0"/>
              <a:t>Each member of the team members answers the following questions:</a:t>
            </a:r>
          </a:p>
          <a:p>
            <a:pPr lvl="1"/>
            <a:r>
              <a:rPr lang="en-US" dirty="0" smtClean="0"/>
              <a:t>What worked well for us?</a:t>
            </a:r>
          </a:p>
          <a:p>
            <a:pPr lvl="1"/>
            <a:r>
              <a:rPr lang="en-US" dirty="0" smtClean="0"/>
              <a:t>What did not work well for us?</a:t>
            </a:r>
          </a:p>
          <a:p>
            <a:pPr lvl="1"/>
            <a:r>
              <a:rPr lang="en-US" dirty="0" smtClean="0"/>
              <a:t>What actions can we take to improve our process going forward?</a:t>
            </a:r>
          </a:p>
          <a:p>
            <a:r>
              <a:rPr lang="en-US" dirty="0" smtClean="0"/>
              <a:t>The Agile retrospective can be thought of as a "lessons learned" meeting.</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Burn down Chart</a:t>
            </a:r>
            <a:endParaRPr lang="en-US" dirty="0"/>
          </a:p>
        </p:txBody>
      </p:sp>
      <p:sp>
        <p:nvSpPr>
          <p:cNvPr id="3" name="Content Placeholder 2"/>
          <p:cNvSpPr>
            <a:spLocks noGrp="1"/>
          </p:cNvSpPr>
          <p:nvPr>
            <p:ph idx="1"/>
          </p:nvPr>
        </p:nvSpPr>
        <p:spPr/>
        <p:txBody>
          <a:bodyPr/>
          <a:lstStyle/>
          <a:p>
            <a:r>
              <a:rPr lang="en-US" dirty="0" smtClean="0"/>
              <a:t>The burn down is a chart that shows how quickly you and your team are burning through your customer's user stories. It shows the total effort against the amount of work we deliver each iteration.</a:t>
            </a:r>
          </a:p>
          <a:p>
            <a:pPr marL="0" indent="0">
              <a:buNone/>
            </a:pPr>
            <a:endParaRPr lang="en-US" dirty="0" smtClean="0"/>
          </a:p>
          <a:p>
            <a:endParaRPr lang="en-US" dirty="0"/>
          </a:p>
        </p:txBody>
      </p:sp>
      <p:pic>
        <p:nvPicPr>
          <p:cNvPr id="5" name="Picture 4" descr="product-burndown-chart.jpg__910x470_q85_crop_subsampling-2_upscale.jpg"/>
          <p:cNvPicPr>
            <a:picLocks noChangeAspect="1"/>
          </p:cNvPicPr>
          <p:nvPr/>
        </p:nvPicPr>
        <p:blipFill>
          <a:blip r:embed="rId2"/>
          <a:stretch>
            <a:fillRect/>
          </a:stretch>
        </p:blipFill>
        <p:spPr>
          <a:xfrm>
            <a:off x="5158467" y="3331027"/>
            <a:ext cx="5434073" cy="28066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Poker planning</a:t>
            </a:r>
            <a:endParaRPr lang="en-US" dirty="0"/>
          </a:p>
        </p:txBody>
      </p:sp>
      <p:sp>
        <p:nvSpPr>
          <p:cNvPr id="3" name="Content Placeholder 2"/>
          <p:cNvSpPr>
            <a:spLocks noGrp="1"/>
          </p:cNvSpPr>
          <p:nvPr>
            <p:ph idx="1"/>
          </p:nvPr>
        </p:nvSpPr>
        <p:spPr/>
        <p:txBody>
          <a:bodyPr/>
          <a:lstStyle/>
          <a:p>
            <a:r>
              <a:rPr lang="en-US" b="1" dirty="0" smtClean="0"/>
              <a:t>Planning poker</a:t>
            </a:r>
            <a:r>
              <a:rPr lang="en-US" dirty="0" smtClean="0"/>
              <a:t>, also called </a:t>
            </a:r>
            <a:r>
              <a:rPr lang="en-US" b="1" dirty="0" smtClean="0"/>
              <a:t>Scrum poker</a:t>
            </a:r>
            <a:r>
              <a:rPr lang="en-US" dirty="0" smtClean="0"/>
              <a:t>, is a consensus-based,  </a:t>
            </a:r>
            <a:r>
              <a:rPr lang="en-US" dirty="0" err="1" smtClean="0"/>
              <a:t>gamification</a:t>
            </a:r>
            <a:r>
              <a:rPr lang="en-US" dirty="0" smtClean="0"/>
              <a:t>  technique for estimating, mostly used to estimate effort or relative size of development goals in software development. In planning poker, members of the group make estimates by playing numbered cards face-down to the table, instead of speaking them aloud. The cards are revealed, and the estimates are then discussed. By hiding the figures in this way, the group can avoid the cognitive bias of anchoring, where the first number spoken aloud sets a precedent for subsequent estimates.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Daily Standup</a:t>
            </a:r>
            <a:endParaRPr lang="en-US" dirty="0"/>
          </a:p>
        </p:txBody>
      </p:sp>
      <p:sp>
        <p:nvSpPr>
          <p:cNvPr id="3" name="Content Placeholder 2"/>
          <p:cNvSpPr>
            <a:spLocks noGrp="1"/>
          </p:cNvSpPr>
          <p:nvPr>
            <p:ph idx="1"/>
          </p:nvPr>
        </p:nvSpPr>
        <p:spPr>
          <a:xfrm>
            <a:off x="3856205" y="0"/>
            <a:ext cx="7315200" cy="6283234"/>
          </a:xfrm>
        </p:spPr>
        <p:txBody>
          <a:bodyPr/>
          <a:lstStyle/>
          <a:p>
            <a:r>
              <a:rPr lang="en-US" dirty="0" smtClean="0"/>
              <a:t>In Daily Standup, the team holds a daily scrum meeting called the “daily scrum.” Meetings are typically held in the same location and at the same time each day. Ideally, a daily scrum meeting is held in the morning, as it helps set the context for the coming day's work. These scrum meetings are strictly time-boxed to 15 minutes. This keeps the discussion brisk but relevant</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fullstack-agile-daily-stand-up-the-art-of-standing-up-and-talking-1-638.jpg"/>
          <p:cNvPicPr>
            <a:picLocks noChangeAspect="1"/>
          </p:cNvPicPr>
          <p:nvPr/>
        </p:nvPicPr>
        <p:blipFill>
          <a:blip r:embed="rId2"/>
          <a:stretch>
            <a:fillRect/>
          </a:stretch>
        </p:blipFill>
        <p:spPr>
          <a:xfrm>
            <a:off x="4259307" y="2633662"/>
            <a:ext cx="6076950" cy="3419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Scrum Board</a:t>
            </a:r>
            <a:endParaRPr lang="en-US" dirty="0"/>
          </a:p>
        </p:txBody>
      </p:sp>
      <p:sp>
        <p:nvSpPr>
          <p:cNvPr id="3" name="Content Placeholder 2"/>
          <p:cNvSpPr>
            <a:spLocks noGrp="1"/>
          </p:cNvSpPr>
          <p:nvPr>
            <p:ph idx="1"/>
          </p:nvPr>
        </p:nvSpPr>
        <p:spPr/>
        <p:txBody>
          <a:bodyPr/>
          <a:lstStyle/>
          <a:p>
            <a:r>
              <a:rPr lang="en-US" dirty="0" smtClean="0"/>
              <a:t>Simply put, the Scrum board is a physical board on which the user stories which make up the current sprint backlog, along with their constituent tasks, are displayed. Usually this is done with index cards or post-it notes.</a:t>
            </a:r>
          </a:p>
          <a:p>
            <a:r>
              <a:rPr lang="en-US" dirty="0" smtClean="0"/>
              <a:t>The task board is a visual display of the progress of the Scrum team during a sprint. It presents a snapshot of the current sprint backlog allowing everyone to see which tasks remain to be started, which are in progress and which are done.</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scrum-task-board.png"/>
          <p:cNvPicPr>
            <a:picLocks noChangeAspect="1"/>
          </p:cNvPicPr>
          <p:nvPr/>
        </p:nvPicPr>
        <p:blipFill>
          <a:blip r:embed="rId2"/>
          <a:stretch>
            <a:fillRect/>
          </a:stretch>
        </p:blipFill>
        <p:spPr>
          <a:xfrm>
            <a:off x="6479178" y="3314698"/>
            <a:ext cx="4219303" cy="31644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Georgia" panose="02040502050405020303" pitchFamily="18" charset="0"/>
              </a:rPr>
              <a:t>Kanban</a:t>
            </a:r>
            <a:endParaRPr lang="en-US" dirty="0"/>
          </a:p>
        </p:txBody>
      </p:sp>
      <p:sp>
        <p:nvSpPr>
          <p:cNvPr id="3" name="Content Placeholder 2"/>
          <p:cNvSpPr>
            <a:spLocks noGrp="1"/>
          </p:cNvSpPr>
          <p:nvPr>
            <p:ph idx="1"/>
          </p:nvPr>
        </p:nvSpPr>
        <p:spPr/>
        <p:txBody>
          <a:bodyPr/>
          <a:lstStyle/>
          <a:p>
            <a:pPr algn="just"/>
            <a:r>
              <a:rPr lang="en-US" dirty="0" err="1" smtClean="0">
                <a:latin typeface="Georgia" panose="02040502050405020303" pitchFamily="18" charset="0"/>
              </a:rPr>
              <a:t>Kanban</a:t>
            </a:r>
            <a:r>
              <a:rPr lang="en-US" dirty="0" smtClean="0">
                <a:latin typeface="Georgia" panose="02040502050405020303" pitchFamily="18" charset="0"/>
              </a:rPr>
              <a:t> is a method for managing the creation of products with an emphasis on continual delivery while not overburdening the development team. Like Scrum, </a:t>
            </a:r>
            <a:r>
              <a:rPr lang="en-US" dirty="0" err="1" smtClean="0">
                <a:latin typeface="Georgia" panose="02040502050405020303" pitchFamily="18" charset="0"/>
              </a:rPr>
              <a:t>Kanban</a:t>
            </a:r>
            <a:r>
              <a:rPr lang="en-US" dirty="0" smtClean="0">
                <a:latin typeface="Georgia" panose="02040502050405020303" pitchFamily="18" charset="0"/>
              </a:rPr>
              <a:t> is a process designed to help teams work together more effectively. </a:t>
            </a:r>
          </a:p>
          <a:p>
            <a:pPr algn="just"/>
            <a:r>
              <a:rPr lang="en-US" dirty="0" err="1" smtClean="0"/>
              <a:t>Kanban</a:t>
            </a:r>
            <a:r>
              <a:rPr lang="en-US" dirty="0" smtClean="0"/>
              <a:t> promotes continuous collaboration and encourages active, ongoing learning and improving by defining the best possible team workflow.</a:t>
            </a:r>
          </a:p>
          <a:p>
            <a:pPr algn="just"/>
            <a:r>
              <a:rPr lang="en-US" dirty="0" smtClean="0"/>
              <a:t>Both </a:t>
            </a:r>
            <a:r>
              <a:rPr lang="en-US" dirty="0" err="1" smtClean="0"/>
              <a:t>Kanban</a:t>
            </a:r>
            <a:r>
              <a:rPr lang="en-US" dirty="0" smtClean="0"/>
              <a:t> and Scrum focus on releasing software early and often. Both require highly-collaborative and self-managed teams</a:t>
            </a:r>
            <a:endParaRPr lang="en-US" dirty="0" smtClean="0">
              <a:latin typeface="Georgia" panose="02040502050405020303" pitchFamily="18" charset="0"/>
            </a:endParaRP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Georgia" panose="02040502050405020303" pitchFamily="18" charset="0"/>
              </a:rPr>
              <a:t>Jira</a:t>
            </a:r>
            <a:endParaRPr lang="en-US" dirty="0"/>
          </a:p>
        </p:txBody>
      </p:sp>
      <p:sp>
        <p:nvSpPr>
          <p:cNvPr id="3" name="Content Placeholder 2"/>
          <p:cNvSpPr>
            <a:spLocks noGrp="1"/>
          </p:cNvSpPr>
          <p:nvPr>
            <p:ph idx="1"/>
          </p:nvPr>
        </p:nvSpPr>
        <p:spPr/>
        <p:txBody>
          <a:bodyPr/>
          <a:lstStyle/>
          <a:p>
            <a:pPr algn="just"/>
            <a:r>
              <a:rPr lang="en-US" dirty="0" err="1" smtClean="0"/>
              <a:t>Jira</a:t>
            </a:r>
            <a:r>
              <a:rPr lang="en-US" dirty="0" smtClean="0"/>
              <a:t> Software is an agile project management tool that supports any agile methodology, be it scrum, </a:t>
            </a:r>
            <a:r>
              <a:rPr lang="en-US" dirty="0" err="1" smtClean="0"/>
              <a:t>kanban</a:t>
            </a:r>
            <a:r>
              <a:rPr lang="en-US" dirty="0" smtClean="0"/>
              <a:t>, or your own unique flavor. From agile boards to reports, you can plan, track, and manage all your agile software development projects from a single tool.</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pic>
        <p:nvPicPr>
          <p:cNvPr id="4" name="Picture 3">
            <a:extLst>
              <a:ext uri="{FF2B5EF4-FFF2-40B4-BE49-F238E27FC236}">
                <a16:creationId xmlns:a16="http://schemas.microsoft.com/office/drawing/2014/main" xmlns="" id="{430B37F7-9A3B-48A7-A54A-D72BCC132724}"/>
              </a:ext>
            </a:extLst>
          </p:cNvPr>
          <p:cNvPicPr>
            <a:picLocks noChangeAspect="1"/>
          </p:cNvPicPr>
          <p:nvPr/>
        </p:nvPicPr>
        <p:blipFill>
          <a:blip r:embed="rId2" cstate="print"/>
          <a:stretch>
            <a:fillRect/>
          </a:stretch>
        </p:blipFill>
        <p:spPr>
          <a:xfrm>
            <a:off x="4121239" y="2886891"/>
            <a:ext cx="7086692" cy="34681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Role of Product Owner</a:t>
            </a:r>
            <a:endParaRPr lang="en-US" dirty="0"/>
          </a:p>
        </p:txBody>
      </p:sp>
      <p:sp>
        <p:nvSpPr>
          <p:cNvPr id="3" name="Content Placeholder 2"/>
          <p:cNvSpPr>
            <a:spLocks noGrp="1"/>
          </p:cNvSpPr>
          <p:nvPr>
            <p:ph idx="1"/>
          </p:nvPr>
        </p:nvSpPr>
        <p:spPr/>
        <p:txBody>
          <a:bodyPr/>
          <a:lstStyle/>
          <a:p>
            <a:r>
              <a:rPr lang="en-US" dirty="0" smtClean="0"/>
              <a:t>The  Product owner is typically a project's key stakeholder. Part of the product owner responsibilities is to have a vision of what he or she wishes to build, and convey that vision to the scrum team. This is key to successfully starting any agile software development project. The agile product owner does this in part through the product backlog, which is a prioritized features list for the product.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Velocity</a:t>
            </a:r>
            <a:endParaRPr lang="en-US" dirty="0"/>
          </a:p>
        </p:txBody>
      </p:sp>
      <p:sp>
        <p:nvSpPr>
          <p:cNvPr id="3" name="Content Placeholder 2"/>
          <p:cNvSpPr>
            <a:spLocks noGrp="1"/>
          </p:cNvSpPr>
          <p:nvPr>
            <p:ph idx="1"/>
          </p:nvPr>
        </p:nvSpPr>
        <p:spPr/>
        <p:txBody>
          <a:bodyPr/>
          <a:lstStyle/>
          <a:p>
            <a:r>
              <a:rPr lang="en-US" dirty="0" smtClean="0"/>
              <a:t>At the end of each iteration, the team adds up effort estimates associated with user stories that were completed during that Iteration. This total is called velocity.</a:t>
            </a:r>
          </a:p>
          <a:p>
            <a:r>
              <a:rPr lang="en-US" dirty="0" smtClean="0"/>
              <a:t>Knowing velocity, the team can compute (or revise) an estimate of how long the project will take to complete, based on the estimates associated with remaining user stories and assuming that velocity over the remaining iterations will remain approximately the same. This is generally an accurate prediction, even though rarely a precise one</a:t>
            </a:r>
            <a:r>
              <a:rPr lang="en-US" dirty="0" smtClean="0"/>
              <a:t>.</a:t>
            </a:r>
          </a:p>
          <a:p>
            <a:endParaRPr lang="en-US" dirty="0" smtClean="0"/>
          </a:p>
          <a:p>
            <a:endParaRPr lang="en-US" dirty="0" smtClean="0"/>
          </a:p>
          <a:p>
            <a:endParaRPr lang="en-US" dirty="0" smtClean="0"/>
          </a:p>
          <a:p>
            <a:endParaRPr lang="en-US" dirty="0" smtClean="0"/>
          </a:p>
          <a:p>
            <a:endParaRPr lang="en-US" dirty="0"/>
          </a:p>
        </p:txBody>
      </p:sp>
      <p:pic>
        <p:nvPicPr>
          <p:cNvPr id="4" name="Picture 3" descr="velocity 1.png"/>
          <p:cNvPicPr>
            <a:picLocks noChangeAspect="1"/>
          </p:cNvPicPr>
          <p:nvPr/>
        </p:nvPicPr>
        <p:blipFill>
          <a:blip r:embed="rId2"/>
          <a:stretch>
            <a:fillRect/>
          </a:stretch>
        </p:blipFill>
        <p:spPr>
          <a:xfrm>
            <a:off x="5625418" y="3425622"/>
            <a:ext cx="4572638" cy="27531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Sprint Backlog </a:t>
            </a:r>
            <a:endParaRPr lang="en-US" dirty="0"/>
          </a:p>
        </p:txBody>
      </p:sp>
      <p:sp>
        <p:nvSpPr>
          <p:cNvPr id="3" name="Content Placeholder 2"/>
          <p:cNvSpPr>
            <a:spLocks noGrp="1"/>
          </p:cNvSpPr>
          <p:nvPr>
            <p:ph idx="1"/>
          </p:nvPr>
        </p:nvSpPr>
        <p:spPr/>
        <p:txBody>
          <a:bodyPr/>
          <a:lstStyle/>
          <a:p>
            <a:r>
              <a:rPr lang="en-US" dirty="0" smtClean="0"/>
              <a:t> The Sprint Backlog is an ordered list of Product Backlog Items, preferably User Stories, that the Team believes it can complete during the coming Sprint. These items are pulled from the top of the Product Backlog during the Sprint Planning Meeting.</a:t>
            </a:r>
          </a:p>
          <a:p>
            <a:r>
              <a:rPr lang="en-US" dirty="0" smtClean="0"/>
              <a:t>The Sprint Backlog is an ordered list of Product Backlog Items, preferably User Stories, that the Team believes it can complete during the coming Sprint. These items are pulled from the top of the Product Backlog during the Sprint Planning Meeting.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2">
                    <a:lumMod val="75000"/>
                  </a:schemeClr>
                </a:solidFill>
              </a:rPr>
              <a:t>AGILE methodology is a practice that promotes </a:t>
            </a:r>
            <a:r>
              <a:rPr lang="en-US" b="1" dirty="0">
                <a:solidFill>
                  <a:schemeClr val="tx2">
                    <a:lumMod val="75000"/>
                  </a:schemeClr>
                </a:solidFill>
              </a:rPr>
              <a:t>continuous iteration</a:t>
            </a:r>
            <a:r>
              <a:rPr lang="en-US" dirty="0">
                <a:solidFill>
                  <a:schemeClr val="tx2">
                    <a:lumMod val="75000"/>
                  </a:schemeClr>
                </a:solidFill>
              </a:rPr>
              <a:t> of development and testing throughout the software development lifecycle of the project</a:t>
            </a:r>
            <a:r>
              <a:rPr lang="en-US" dirty="0" smtClean="0">
                <a:solidFill>
                  <a:schemeClr val="tx2">
                    <a:lumMod val="75000"/>
                  </a:schemeClr>
                </a:solidFill>
              </a:rPr>
              <a:t>.</a:t>
            </a:r>
          </a:p>
          <a:p>
            <a:r>
              <a:rPr lang="en-US" dirty="0">
                <a:solidFill>
                  <a:schemeClr val="tx2">
                    <a:lumMod val="75000"/>
                  </a:schemeClr>
                </a:solidFill>
              </a:rPr>
              <a:t>The agile software development emphasizes on four core values.</a:t>
            </a:r>
          </a:p>
          <a:p>
            <a:pPr marL="0" indent="0">
              <a:buNone/>
            </a:pPr>
            <a:r>
              <a:rPr lang="en-US" dirty="0" smtClean="0">
                <a:solidFill>
                  <a:schemeClr val="tx2">
                    <a:lumMod val="75000"/>
                  </a:schemeClr>
                </a:solidFill>
              </a:rPr>
              <a:t>1) Individual </a:t>
            </a:r>
            <a:r>
              <a:rPr lang="en-US" dirty="0">
                <a:solidFill>
                  <a:schemeClr val="tx2">
                    <a:lumMod val="75000"/>
                  </a:schemeClr>
                </a:solidFill>
              </a:rPr>
              <a:t>and team interactions over processes and tools</a:t>
            </a:r>
          </a:p>
          <a:p>
            <a:pPr marL="0" indent="0">
              <a:buNone/>
            </a:pPr>
            <a:r>
              <a:rPr lang="en-US" dirty="0" smtClean="0">
                <a:solidFill>
                  <a:schemeClr val="tx2">
                    <a:lumMod val="75000"/>
                  </a:schemeClr>
                </a:solidFill>
              </a:rPr>
              <a:t>2) Working </a:t>
            </a:r>
            <a:r>
              <a:rPr lang="en-US" dirty="0">
                <a:solidFill>
                  <a:schemeClr val="tx2">
                    <a:lumMod val="75000"/>
                  </a:schemeClr>
                </a:solidFill>
              </a:rPr>
              <a:t>software over comprehensive documentation</a:t>
            </a:r>
          </a:p>
          <a:p>
            <a:pPr marL="0" indent="0">
              <a:buNone/>
            </a:pPr>
            <a:r>
              <a:rPr lang="en-US" dirty="0" smtClean="0">
                <a:solidFill>
                  <a:schemeClr val="tx2">
                    <a:lumMod val="75000"/>
                  </a:schemeClr>
                </a:solidFill>
              </a:rPr>
              <a:t>3) Customer </a:t>
            </a:r>
            <a:r>
              <a:rPr lang="en-US" dirty="0">
                <a:solidFill>
                  <a:schemeClr val="tx2">
                    <a:lumMod val="75000"/>
                  </a:schemeClr>
                </a:solidFill>
              </a:rPr>
              <a:t>collaboration over contract negotiation</a:t>
            </a:r>
          </a:p>
          <a:p>
            <a:pPr marL="0" indent="0">
              <a:buNone/>
            </a:pPr>
            <a:r>
              <a:rPr lang="en-US" dirty="0" smtClean="0">
                <a:solidFill>
                  <a:schemeClr val="tx2">
                    <a:lumMod val="75000"/>
                  </a:schemeClr>
                </a:solidFill>
              </a:rPr>
              <a:t>4) Responding </a:t>
            </a:r>
            <a:r>
              <a:rPr lang="en-US" dirty="0">
                <a:solidFill>
                  <a:schemeClr val="tx2">
                    <a:lumMod val="75000"/>
                  </a:schemeClr>
                </a:solidFill>
              </a:rPr>
              <a:t>to change over following a plan</a:t>
            </a:r>
          </a:p>
          <a:p>
            <a:endParaRPr lang="en-US" dirty="0">
              <a:solidFill>
                <a:schemeClr val="tx2">
                  <a:lumMod val="75000"/>
                </a:schemeClr>
              </a:solidFill>
            </a:endParaRPr>
          </a:p>
        </p:txBody>
      </p:sp>
    </p:spTree>
    <p:extLst>
      <p:ext uri="{BB962C8B-B14F-4D97-AF65-F5344CB8AC3E}">
        <p14:creationId xmlns:p14="http://schemas.microsoft.com/office/powerpoint/2010/main" xmlns="" val="192958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endParaRPr lang="en-US" dirty="0"/>
          </a:p>
        </p:txBody>
      </p:sp>
      <p:sp>
        <p:nvSpPr>
          <p:cNvPr id="3" name="Content Placeholder 2"/>
          <p:cNvSpPr>
            <a:spLocks noGrp="1"/>
          </p:cNvSpPr>
          <p:nvPr>
            <p:ph idx="1"/>
          </p:nvPr>
        </p:nvSpPr>
        <p:spPr/>
        <p:txBody>
          <a:bodyPr/>
          <a:lstStyle/>
          <a:p>
            <a:r>
              <a:rPr lang="en-US" dirty="0" err="1" smtClean="0"/>
              <a:t>XPath</a:t>
            </a:r>
            <a:r>
              <a:rPr lang="en-US" dirty="0" smtClean="0"/>
              <a:t> is defined as XML path. It is a syntax or language for finding any element on the web page using XML path expression.</a:t>
            </a:r>
          </a:p>
          <a:p>
            <a:r>
              <a:rPr lang="en-US" dirty="0" smtClean="0"/>
              <a:t>In Selenium automation, if the elements are not found by the general locators like id, class, name, etc. then </a:t>
            </a:r>
            <a:r>
              <a:rPr lang="en-US" dirty="0" err="1" smtClean="0"/>
              <a:t>XPath</a:t>
            </a:r>
            <a:r>
              <a:rPr lang="en-US" dirty="0" smtClean="0"/>
              <a:t> is used to find an element on the web page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032816_0758_XPathinSele9.png"/>
          <p:cNvPicPr>
            <a:picLocks noChangeAspect="1"/>
          </p:cNvPicPr>
          <p:nvPr/>
        </p:nvPicPr>
        <p:blipFill>
          <a:blip r:embed="rId2"/>
          <a:stretch>
            <a:fillRect/>
          </a:stretch>
        </p:blipFill>
        <p:spPr>
          <a:xfrm>
            <a:off x="4152900" y="2800621"/>
            <a:ext cx="5715000" cy="37909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31" y="1163025"/>
            <a:ext cx="2947482" cy="4601183"/>
          </a:xfrm>
        </p:spPr>
        <p:txBody>
          <a:bodyPr>
            <a:normAutofit/>
          </a:bodyPr>
          <a:lstStyle/>
          <a:p>
            <a:r>
              <a:rPr lang="en-US" sz="8800" dirty="0" smtClean="0">
                <a:latin typeface="Curlz MT" panose="04040404050702020202" pitchFamily="82" charset="0"/>
              </a:rPr>
              <a:t>Thank You</a:t>
            </a:r>
            <a:endParaRPr lang="en-US" sz="8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Driven Development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419521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Testing Methodology</a:t>
            </a:r>
            <a:endParaRPr lang="en-US" dirty="0"/>
          </a:p>
        </p:txBody>
      </p:sp>
      <p:pic>
        <p:nvPicPr>
          <p:cNvPr id="4" name="Picture 3"/>
          <p:cNvPicPr>
            <a:picLocks noChangeAspect="1"/>
          </p:cNvPicPr>
          <p:nvPr/>
        </p:nvPicPr>
        <p:blipFill rotWithShape="1">
          <a:blip r:embed="rId2"/>
          <a:srcRect l="21191" t="9838"/>
          <a:stretch/>
        </p:blipFill>
        <p:spPr>
          <a:xfrm>
            <a:off x="3978876" y="667338"/>
            <a:ext cx="7387151" cy="5514180"/>
          </a:xfrm>
          <a:prstGeom prst="rect">
            <a:avLst/>
          </a:prstGeom>
        </p:spPr>
      </p:pic>
    </p:spTree>
    <p:extLst>
      <p:ext uri="{BB962C8B-B14F-4D97-AF65-F5344CB8AC3E}">
        <p14:creationId xmlns:p14="http://schemas.microsoft.com/office/powerpoint/2010/main" xmlns="" val="166216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a:xfrm>
            <a:off x="3869268" y="782595"/>
            <a:ext cx="7315200" cy="5300144"/>
          </a:xfrm>
        </p:spPr>
        <p:txBody>
          <a:bodyPr>
            <a:normAutofit fontScale="92500" lnSpcReduction="10000"/>
          </a:bodyPr>
          <a:lstStyle/>
          <a:p>
            <a:r>
              <a:rPr lang="en-US" dirty="0">
                <a:solidFill>
                  <a:schemeClr val="tx2">
                    <a:lumMod val="75000"/>
                  </a:schemeClr>
                </a:solidFill>
              </a:rPr>
              <a:t>SCRUM is an agile development method which concentrates specifically on how to manage tasks within a team-based development environment. </a:t>
            </a:r>
            <a:endParaRPr lang="en-US" dirty="0" smtClean="0">
              <a:solidFill>
                <a:schemeClr val="tx2">
                  <a:lumMod val="75000"/>
                </a:schemeClr>
              </a:solidFill>
            </a:endParaRPr>
          </a:p>
          <a:p>
            <a:r>
              <a:rPr lang="en-US" dirty="0">
                <a:solidFill>
                  <a:schemeClr val="tx2">
                    <a:lumMod val="75000"/>
                  </a:schemeClr>
                </a:solidFill>
              </a:rPr>
              <a:t>Basically, Scrum is derived from activity that occurs during a rugby match. Scrum believes in empowering the development team and advocates working in small teams (say- 7 to 9 members). </a:t>
            </a:r>
            <a:endParaRPr lang="en-US" dirty="0" smtClean="0">
              <a:solidFill>
                <a:schemeClr val="tx2">
                  <a:lumMod val="75000"/>
                </a:schemeClr>
              </a:solidFill>
            </a:endParaRPr>
          </a:p>
          <a:p>
            <a:r>
              <a:rPr lang="en-US" dirty="0">
                <a:solidFill>
                  <a:schemeClr val="tx2">
                    <a:lumMod val="75000"/>
                  </a:schemeClr>
                </a:solidFill>
              </a:rPr>
              <a:t>It consists of three roles, and their responsibilities are explained as follows:</a:t>
            </a:r>
            <a:endParaRPr lang="en-US" dirty="0" smtClean="0">
              <a:solidFill>
                <a:schemeClr val="tx2">
                  <a:lumMod val="75000"/>
                </a:schemeClr>
              </a:solidFill>
            </a:endParaRPr>
          </a:p>
          <a:p>
            <a:r>
              <a:rPr lang="en-US" dirty="0">
                <a:solidFill>
                  <a:schemeClr val="tx2">
                    <a:lumMod val="75000"/>
                  </a:schemeClr>
                </a:solidFill>
              </a:rPr>
              <a:t>Scrum Master</a:t>
            </a:r>
          </a:p>
          <a:p>
            <a:pPr lvl="1"/>
            <a:r>
              <a:rPr lang="en-US" dirty="0">
                <a:solidFill>
                  <a:schemeClr val="tx2">
                    <a:lumMod val="75000"/>
                  </a:schemeClr>
                </a:solidFill>
              </a:rPr>
              <a:t>Master is responsible for setting up the team, sprint meeting and removes obstacles to progress</a:t>
            </a:r>
          </a:p>
          <a:p>
            <a:r>
              <a:rPr lang="en-US" dirty="0">
                <a:solidFill>
                  <a:schemeClr val="tx2">
                    <a:lumMod val="75000"/>
                  </a:schemeClr>
                </a:solidFill>
              </a:rPr>
              <a:t>Product owner</a:t>
            </a:r>
          </a:p>
          <a:p>
            <a:pPr lvl="1"/>
            <a:r>
              <a:rPr lang="en-US" dirty="0">
                <a:solidFill>
                  <a:schemeClr val="tx2">
                    <a:lumMod val="75000"/>
                  </a:schemeClr>
                </a:solidFill>
              </a:rPr>
              <a:t>The Product Owner creates product backlog, prioritizes the backlog and is responsible for the delivery of the functionality at each iteration</a:t>
            </a:r>
          </a:p>
          <a:p>
            <a:r>
              <a:rPr lang="en-US" dirty="0">
                <a:solidFill>
                  <a:schemeClr val="tx2">
                    <a:lumMod val="75000"/>
                  </a:schemeClr>
                </a:solidFill>
              </a:rPr>
              <a:t>Scrum Team</a:t>
            </a:r>
          </a:p>
          <a:p>
            <a:pPr lvl="1"/>
            <a:r>
              <a:rPr lang="en-US" dirty="0">
                <a:solidFill>
                  <a:schemeClr val="tx2">
                    <a:lumMod val="75000"/>
                  </a:schemeClr>
                </a:solidFill>
              </a:rPr>
              <a:t>Team manages its own work and organizes the work to complete the sprint or cycle</a:t>
            </a:r>
          </a:p>
          <a:p>
            <a:pPr marL="0" indent="0">
              <a:buNone/>
            </a:pPr>
            <a:endParaRPr lang="en-US" dirty="0"/>
          </a:p>
        </p:txBody>
      </p:sp>
    </p:spTree>
    <p:extLst>
      <p:ext uri="{BB962C8B-B14F-4D97-AF65-F5344CB8AC3E}">
        <p14:creationId xmlns:p14="http://schemas.microsoft.com/office/powerpoint/2010/main" xmlns="" val="329536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Extreme Programming technique is very helpful when there is constantly changing demands or requirements from the customers or when they are not sure about the functionality of the system. It advocates frequent "releases" of the product in short development cycles, which inherently improves the productivity of the system and also introduces a checkpoint where any customer requirements can be easily implemented. The XP develops software keeping customer in the target.</a:t>
            </a:r>
          </a:p>
        </p:txBody>
      </p:sp>
    </p:spTree>
    <p:extLst>
      <p:ext uri="{BB962C8B-B14F-4D97-AF65-F5344CB8AC3E}">
        <p14:creationId xmlns:p14="http://schemas.microsoft.com/office/powerpoint/2010/main" xmlns="" val="378375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796835"/>
            <a:ext cx="3130361" cy="5159828"/>
          </a:xfrm>
        </p:spPr>
        <p:txBody>
          <a:bodyPr/>
          <a:lstStyle/>
          <a:p>
            <a:r>
              <a:rPr lang="en-US" dirty="0" smtClean="0">
                <a:latin typeface="Georgia" panose="02040502050405020303" pitchFamily="18" charset="0"/>
              </a:rPr>
              <a:t>Role of Scrub Master in Agile model</a:t>
            </a:r>
            <a:endParaRPr lang="en-US" dirty="0"/>
          </a:p>
        </p:txBody>
      </p:sp>
      <p:sp>
        <p:nvSpPr>
          <p:cNvPr id="3" name="Content Placeholder 2"/>
          <p:cNvSpPr>
            <a:spLocks noGrp="1"/>
          </p:cNvSpPr>
          <p:nvPr>
            <p:ph idx="1"/>
          </p:nvPr>
        </p:nvSpPr>
        <p:spPr/>
        <p:txBody>
          <a:bodyPr/>
          <a:lstStyle/>
          <a:p>
            <a:r>
              <a:rPr lang="en-US" dirty="0" smtClean="0"/>
              <a:t>Facilitate his team for better creativity and tries to improve the efficiency of the development team.</a:t>
            </a:r>
          </a:p>
          <a:p>
            <a:r>
              <a:rPr lang="en-US" dirty="0" smtClean="0"/>
              <a:t>Responsible for managing the scrum process with the coordination of scrum team in Agile methodology.</a:t>
            </a:r>
          </a:p>
          <a:p>
            <a:r>
              <a:rPr lang="en-US" dirty="0" smtClean="0"/>
              <a:t>Responsible to remove the impediments for the scrum team.</a:t>
            </a:r>
          </a:p>
          <a:p>
            <a:r>
              <a:rPr lang="en-US" dirty="0" smtClean="0"/>
              <a:t>Helps product owner to make the product backlogs in good shape and make them ready for the next sprint.</a:t>
            </a:r>
          </a:p>
          <a:p>
            <a:r>
              <a:rPr lang="en-US" dirty="0" smtClean="0"/>
              <a:t>Acts as safeguard for his team.</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Software Development</a:t>
            </a:r>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Lean software development method is based on the principle "Just in time production". It aims at increasing speed of software development and decreasing cost. Lean development can be summarized in seven steps.</a:t>
            </a:r>
          </a:p>
          <a:p>
            <a:r>
              <a:rPr lang="en-US" dirty="0">
                <a:solidFill>
                  <a:schemeClr val="tx2">
                    <a:lumMod val="75000"/>
                  </a:schemeClr>
                </a:solidFill>
              </a:rPr>
              <a:t>Eliminating Waste</a:t>
            </a:r>
          </a:p>
          <a:p>
            <a:r>
              <a:rPr lang="en-US" dirty="0">
                <a:solidFill>
                  <a:schemeClr val="tx2">
                    <a:lumMod val="75000"/>
                  </a:schemeClr>
                </a:solidFill>
              </a:rPr>
              <a:t>Amplifying learning</a:t>
            </a:r>
          </a:p>
          <a:p>
            <a:r>
              <a:rPr lang="en-US" dirty="0">
                <a:solidFill>
                  <a:schemeClr val="tx2">
                    <a:lumMod val="75000"/>
                  </a:schemeClr>
                </a:solidFill>
              </a:rPr>
              <a:t>Defer commitment (deciding as late as possible)</a:t>
            </a:r>
          </a:p>
          <a:p>
            <a:r>
              <a:rPr lang="en-US" dirty="0">
                <a:solidFill>
                  <a:schemeClr val="tx2">
                    <a:lumMod val="75000"/>
                  </a:schemeClr>
                </a:solidFill>
              </a:rPr>
              <a:t>Early delivery</a:t>
            </a:r>
          </a:p>
          <a:p>
            <a:r>
              <a:rPr lang="en-US" dirty="0">
                <a:solidFill>
                  <a:schemeClr val="tx2">
                    <a:lumMod val="75000"/>
                  </a:schemeClr>
                </a:solidFill>
              </a:rPr>
              <a:t>Empowering the team</a:t>
            </a:r>
          </a:p>
          <a:p>
            <a:r>
              <a:rPr lang="en-US" dirty="0">
                <a:solidFill>
                  <a:schemeClr val="tx2">
                    <a:lumMod val="75000"/>
                  </a:schemeClr>
                </a:solidFill>
              </a:rPr>
              <a:t>Building Integrity</a:t>
            </a:r>
          </a:p>
          <a:p>
            <a:r>
              <a:rPr lang="en-US" dirty="0">
                <a:solidFill>
                  <a:schemeClr val="tx2">
                    <a:lumMod val="75000"/>
                  </a:schemeClr>
                </a:solidFill>
              </a:rPr>
              <a:t>Optimize the whole</a:t>
            </a:r>
          </a:p>
          <a:p>
            <a:endParaRPr lang="en-US" dirty="0"/>
          </a:p>
        </p:txBody>
      </p:sp>
    </p:spTree>
    <p:extLst>
      <p:ext uri="{BB962C8B-B14F-4D97-AF65-F5344CB8AC3E}">
        <p14:creationId xmlns:p14="http://schemas.microsoft.com/office/powerpoint/2010/main" xmlns="" val="71236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User Stories</a:t>
            </a:r>
            <a:endParaRPr lang="en-US" dirty="0"/>
          </a:p>
        </p:txBody>
      </p:sp>
      <p:sp>
        <p:nvSpPr>
          <p:cNvPr id="3" name="Content Placeholder 2"/>
          <p:cNvSpPr>
            <a:spLocks noGrp="1"/>
          </p:cNvSpPr>
          <p:nvPr>
            <p:ph idx="1"/>
          </p:nvPr>
        </p:nvSpPr>
        <p:spPr/>
        <p:txBody>
          <a:bodyPr/>
          <a:lstStyle/>
          <a:p>
            <a:r>
              <a:rPr lang="en-US" i="1" dirty="0" smtClean="0"/>
              <a:t>A user story is a tool used in Agile software development to capture a description of a software feature from an end-user perspective. The user story describes the type of user, what they want and why. A user story helps to create a simplified description of a requirement.</a:t>
            </a:r>
          </a:p>
          <a:p>
            <a:pPr lvl="1"/>
            <a:r>
              <a:rPr lang="en-US" i="1" dirty="0" smtClean="0">
                <a:latin typeface="Georgia" panose="02040502050405020303" pitchFamily="18" charset="0"/>
              </a:rPr>
              <a:t>A user story template often uses the following type of format:</a:t>
            </a:r>
          </a:p>
          <a:p>
            <a:pPr marL="0" indent="0">
              <a:buNone/>
            </a:pPr>
            <a:r>
              <a:rPr lang="en-US" i="1" dirty="0" smtClean="0"/>
              <a:t>	</a:t>
            </a:r>
            <a:r>
              <a:rPr lang="en-US" sz="2200" i="1" dirty="0" smtClean="0">
                <a:latin typeface="Georgia" panose="02040502050405020303" pitchFamily="18" charset="0"/>
              </a:rPr>
              <a:t>As a &lt;role&gt;, I want &lt;feature&gt; so that &lt;reason&gt;.</a:t>
            </a:r>
          </a:p>
          <a:p>
            <a:pPr lvl="1"/>
            <a:r>
              <a:rPr lang="en-US" i="1" dirty="0" smtClean="0">
                <a:latin typeface="Georgia" panose="02040502050405020303" pitchFamily="18" charset="0"/>
              </a:rPr>
              <a:t>Examples of user stories are:</a:t>
            </a:r>
          </a:p>
          <a:p>
            <a:pPr marL="457200" lvl="1" indent="0">
              <a:buNone/>
            </a:pPr>
            <a:r>
              <a:rPr lang="en-US" i="1" dirty="0" smtClean="0"/>
              <a:t>	</a:t>
            </a:r>
            <a:r>
              <a:rPr lang="en-US" sz="2200" i="1" dirty="0" smtClean="0"/>
              <a:t>As a </a:t>
            </a:r>
            <a:r>
              <a:rPr lang="en-US" sz="2200" b="1" i="1" dirty="0" smtClean="0"/>
              <a:t>user,</a:t>
            </a:r>
            <a:r>
              <a:rPr lang="en-US" sz="2200" i="1" dirty="0" smtClean="0"/>
              <a:t> I want </a:t>
            </a:r>
            <a:r>
              <a:rPr lang="en-US" sz="2200" b="1" i="1" dirty="0" smtClean="0"/>
              <a:t>to upload photos</a:t>
            </a:r>
            <a:r>
              <a:rPr lang="en-US" sz="2200" i="1" dirty="0" smtClean="0"/>
              <a:t> so that </a:t>
            </a:r>
            <a:r>
              <a:rPr lang="en-US" sz="2200" b="1" i="1" dirty="0" smtClean="0"/>
              <a:t>I can share photos with others</a:t>
            </a:r>
            <a:r>
              <a:rPr lang="en-US" sz="2200" i="1" dirty="0" smtClean="0"/>
              <a:t>.</a:t>
            </a:r>
          </a:p>
          <a:p>
            <a:pPr marL="0" indent="0">
              <a:buNone/>
            </a:pPr>
            <a:r>
              <a:rPr lang="en-US" sz="2200" i="1" dirty="0" smtClean="0"/>
              <a:t>	As an </a:t>
            </a:r>
            <a:r>
              <a:rPr lang="en-US" sz="2200" b="1" i="1" dirty="0" smtClean="0"/>
              <a:t>administrator</a:t>
            </a:r>
            <a:r>
              <a:rPr lang="en-US" sz="2200" i="1" dirty="0" smtClean="0"/>
              <a:t>, I want to </a:t>
            </a:r>
            <a:r>
              <a:rPr lang="en-US" sz="2200" b="1" i="1" dirty="0" smtClean="0"/>
              <a:t>approve photos before they are 	posted</a:t>
            </a:r>
            <a:r>
              <a:rPr lang="en-US" sz="2200" i="1" dirty="0" smtClean="0"/>
              <a:t> so that </a:t>
            </a:r>
            <a:r>
              <a:rPr lang="en-US" sz="2200" b="1" i="1" dirty="0" smtClean="0"/>
              <a:t>I 	can make sure they are appropriate.</a:t>
            </a:r>
            <a:endParaRPr lang="en-US" sz="2200" i="1" dirty="0" smtClean="0"/>
          </a:p>
          <a:p>
            <a:pPr marL="0" indent="0">
              <a:buNone/>
            </a:pPr>
            <a:endParaRPr lang="en-US" i="1" dirty="0" smtClean="0"/>
          </a:p>
          <a:p>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Sprint Planning</a:t>
            </a:r>
            <a:endParaRPr lang="en-US" dirty="0"/>
          </a:p>
        </p:txBody>
      </p:sp>
      <p:sp>
        <p:nvSpPr>
          <p:cNvPr id="3" name="Content Placeholder 2"/>
          <p:cNvSpPr>
            <a:spLocks noGrp="1"/>
          </p:cNvSpPr>
          <p:nvPr>
            <p:ph idx="1"/>
          </p:nvPr>
        </p:nvSpPr>
        <p:spPr/>
        <p:txBody>
          <a:bodyPr/>
          <a:lstStyle/>
          <a:p>
            <a:r>
              <a:rPr lang="en-US" dirty="0" smtClean="0"/>
              <a:t>In product development, a sprint is a set period of time during which specific work has to be completed and made ready for review.</a:t>
            </a:r>
          </a:p>
          <a:p>
            <a:r>
              <a:rPr lang="en-US" dirty="0" smtClean="0"/>
              <a:t>Each sprint begins with a planning meeting. During the meeting, the product owner (the person requesting the work) and the development team agree upon exactly what work will be accomplished during the sprint. The development team has the final say when it comes to determining how much work can realistically be accomplished during the sprint, and the product owner has the final say on what criteria need to be met for the work to be approved and accepted.</a:t>
            </a:r>
          </a:p>
          <a:p>
            <a:endParaRPr lang="en-US" dirty="0" smtClean="0"/>
          </a:p>
          <a:p>
            <a:endParaRPr lang="en-US" dirty="0"/>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134</TotalTime>
  <Words>625</Words>
  <Application>Microsoft Office PowerPoint</Application>
  <PresentationFormat>Custom</PresentationFormat>
  <Paragraphs>106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Frame</vt:lpstr>
      <vt:lpstr>AGILE METHODOLOGIES</vt:lpstr>
      <vt:lpstr>Slide 2</vt:lpstr>
      <vt:lpstr>Agile Testing Methodology</vt:lpstr>
      <vt:lpstr>SCRUM</vt:lpstr>
      <vt:lpstr>Extreme Programming </vt:lpstr>
      <vt:lpstr>Role of Scrub Master in Agile model</vt:lpstr>
      <vt:lpstr>Lean Software Development</vt:lpstr>
      <vt:lpstr>User Stories</vt:lpstr>
      <vt:lpstr>Sprint Planning</vt:lpstr>
      <vt:lpstr>Retrospection</vt:lpstr>
      <vt:lpstr>Burn down Chart</vt:lpstr>
      <vt:lpstr>Poker planning</vt:lpstr>
      <vt:lpstr>Daily Standup</vt:lpstr>
      <vt:lpstr>Scrum Board</vt:lpstr>
      <vt:lpstr>Kanban</vt:lpstr>
      <vt:lpstr>Jira</vt:lpstr>
      <vt:lpstr>Role of Product Owner</vt:lpstr>
      <vt:lpstr>Velocity</vt:lpstr>
      <vt:lpstr>Sprint Backlog </vt:lpstr>
      <vt:lpstr>XPath</vt:lpstr>
      <vt:lpstr>Thank You</vt:lpstr>
      <vt:lpstr>Feature Driven Development </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METHODOLOGIES</dc:title>
  <dc:creator>IG, hwdlab1D</dc:creator>
  <cp:lastModifiedBy>Lixar</cp:lastModifiedBy>
  <cp:revision>48</cp:revision>
  <dcterms:created xsi:type="dcterms:W3CDTF">2019-03-14T06:24:58Z</dcterms:created>
  <dcterms:modified xsi:type="dcterms:W3CDTF">2019-03-14T18:40:24Z</dcterms:modified>
</cp:coreProperties>
</file>