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F87A-C96C-4D44-AF2E-2BAA07657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F84A44-A4F5-4F7B-9EDD-D4944B08D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96371-4AD3-4FDC-B785-0566A1D297E6}"/>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59B505D2-9E77-47AB-8287-67A0919B3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8B01B-0E56-4B71-8056-55BB41112F4B}"/>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219583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CCFD-16B9-4C4D-8739-79F746B35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B8AFBB-5B8A-4C90-BAC2-453B86723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6FFA7-E47D-4EAD-8DAE-C0C12F98852B}"/>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628C095D-8A84-42A0-8A59-A466A1E32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0541A-484F-4FD1-A8A8-517489D038F9}"/>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57529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31323-8E86-41D3-A99B-2E62AB71F3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4D598-81FB-446F-BB8E-30C4C94F3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C2668-F7F4-4EF9-9DDB-75AFB02C75D5}"/>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157A15A5-CB47-4007-9FFE-92D85F22E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DA661-12A0-463C-89AE-B0BECFA937DD}"/>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11584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8E0C-8354-40D1-A751-E74E1A55C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451EC-58DB-492D-A0CC-7EEDF8ACD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C9D1C-6160-4286-B7CD-833BE50A7A4E}"/>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FD70EF19-2943-49C0-AB27-0C7C31CF7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9B8FE-89E6-4916-8A2E-94C151E1C4E2}"/>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15639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AA0E-EA38-4751-AB28-42F3CE62D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81705-DAD8-4A91-B022-9311A55B2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53601-81F4-4DEA-A6AF-D4C7427811EC}"/>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6DC41D53-0CED-4896-8264-616F8DDEE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A97C7-095B-4F5E-B66C-0E29CF926DFA}"/>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120406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EF79-A732-4C62-AC5F-53A471C51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CC96F-AE56-4FE6-8BBC-E16C14DF01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82480-8AAA-4F83-8B52-486666426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F7150-72F0-4E41-8A8A-A309D7F37AB0}"/>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6" name="Footer Placeholder 5">
            <a:extLst>
              <a:ext uri="{FF2B5EF4-FFF2-40B4-BE49-F238E27FC236}">
                <a16:creationId xmlns:a16="http://schemas.microsoft.com/office/drawing/2014/main" id="{0A61D593-F17A-4BA2-9311-69FF03ABA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C8B8E-B287-4B8E-AE7F-3CAC85C3B544}"/>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409574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EED0-C62E-4932-BAFC-2184F63569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68C2CC-0B99-47CB-8321-0C7A18FE5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5478E-BF93-4C45-A73A-141F037C3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0CF58-3911-4BA5-B02C-186E14595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0B683-6DF4-4E57-9B38-5DA7F8157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94B86-D9D4-4B3F-AD64-21208EF7B83B}"/>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8" name="Footer Placeholder 7">
            <a:extLst>
              <a:ext uri="{FF2B5EF4-FFF2-40B4-BE49-F238E27FC236}">
                <a16:creationId xmlns:a16="http://schemas.microsoft.com/office/drawing/2014/main" id="{72B89A84-4BCA-45AC-9BAC-B2395CC56A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FFA91-4C47-4F92-9661-910AAA2B6F1F}"/>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67873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8556-1404-42AA-93B0-95CDCC2E2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D5CF94-1BC4-4275-A96C-1FC25AA2FB78}"/>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4" name="Footer Placeholder 3">
            <a:extLst>
              <a:ext uri="{FF2B5EF4-FFF2-40B4-BE49-F238E27FC236}">
                <a16:creationId xmlns:a16="http://schemas.microsoft.com/office/drawing/2014/main" id="{35603DCF-1324-4600-83A2-48628F576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0E1BF-4A28-443A-8ADE-3D9A31E074A3}"/>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137092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C0952-03E4-44AD-BB45-B739B25B27D0}"/>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3" name="Footer Placeholder 2">
            <a:extLst>
              <a:ext uri="{FF2B5EF4-FFF2-40B4-BE49-F238E27FC236}">
                <a16:creationId xmlns:a16="http://schemas.microsoft.com/office/drawing/2014/main" id="{6A2E6CE0-61FD-4C88-8693-3E120EFE7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EF68E-FEAD-4D1C-AE81-0E7EBA88E1DA}"/>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107282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BD40-C35E-443F-A55E-868F167E6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20FE8-74EA-4903-AE14-D4DBD6411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3E5C4A-DC9F-47A5-A6C5-999FF0D2F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501EA-61CF-4234-B654-7F81D747DC32}"/>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6" name="Footer Placeholder 5">
            <a:extLst>
              <a:ext uri="{FF2B5EF4-FFF2-40B4-BE49-F238E27FC236}">
                <a16:creationId xmlns:a16="http://schemas.microsoft.com/office/drawing/2014/main" id="{F53013EB-3523-4148-8AAA-5CD154F97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BE7FC-719F-4E08-8BF7-58127CAE1CE6}"/>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328453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7ED0-DCEB-45E2-BF0A-DF78F2414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302132-2487-459D-855C-6FF7902CE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5A0190-7614-4D1A-8042-A02061A5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BD71F-77E9-4005-9604-21E28BC1EB0C}"/>
              </a:ext>
            </a:extLst>
          </p:cNvPr>
          <p:cNvSpPr>
            <a:spLocks noGrp="1"/>
          </p:cNvSpPr>
          <p:nvPr>
            <p:ph type="dt" sz="half" idx="10"/>
          </p:nvPr>
        </p:nvSpPr>
        <p:spPr/>
        <p:txBody>
          <a:bodyPr/>
          <a:lstStyle/>
          <a:p>
            <a:fld id="{2B435ACE-CCDB-42CE-8F4D-E3BFA995E136}" type="datetimeFigureOut">
              <a:rPr lang="en-US" smtClean="0"/>
              <a:t>5/30/2020</a:t>
            </a:fld>
            <a:endParaRPr lang="en-US"/>
          </a:p>
        </p:txBody>
      </p:sp>
      <p:sp>
        <p:nvSpPr>
          <p:cNvPr id="6" name="Footer Placeholder 5">
            <a:extLst>
              <a:ext uri="{FF2B5EF4-FFF2-40B4-BE49-F238E27FC236}">
                <a16:creationId xmlns:a16="http://schemas.microsoft.com/office/drawing/2014/main" id="{FEF75156-9721-44C4-BB96-FB4540D6D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4490E-2E52-46A1-AD73-321BAA4DBDB8}"/>
              </a:ext>
            </a:extLst>
          </p:cNvPr>
          <p:cNvSpPr>
            <a:spLocks noGrp="1"/>
          </p:cNvSpPr>
          <p:nvPr>
            <p:ph type="sldNum" sz="quarter" idx="12"/>
          </p:nvPr>
        </p:nvSpPr>
        <p:spPr/>
        <p:txBody>
          <a:bodyPr/>
          <a:lstStyle/>
          <a:p>
            <a:fld id="{9785C3D7-54A9-43E4-8AE8-F6E05023DA91}" type="slidenum">
              <a:rPr lang="en-US" smtClean="0"/>
              <a:t>‹#›</a:t>
            </a:fld>
            <a:endParaRPr lang="en-US"/>
          </a:p>
        </p:txBody>
      </p:sp>
    </p:spTree>
    <p:extLst>
      <p:ext uri="{BB962C8B-B14F-4D97-AF65-F5344CB8AC3E}">
        <p14:creationId xmlns:p14="http://schemas.microsoft.com/office/powerpoint/2010/main" val="419466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A284F-44F5-4B73-9456-26FF49771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D28608-B9DD-4889-9BB7-D3AB082FE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2D8AD-0F2A-4E59-881B-75D16AE95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35ACE-CCDB-42CE-8F4D-E3BFA995E136}" type="datetimeFigureOut">
              <a:rPr lang="en-US" smtClean="0"/>
              <a:t>5/30/2020</a:t>
            </a:fld>
            <a:endParaRPr lang="en-US"/>
          </a:p>
        </p:txBody>
      </p:sp>
      <p:sp>
        <p:nvSpPr>
          <p:cNvPr id="5" name="Footer Placeholder 4">
            <a:extLst>
              <a:ext uri="{FF2B5EF4-FFF2-40B4-BE49-F238E27FC236}">
                <a16:creationId xmlns:a16="http://schemas.microsoft.com/office/drawing/2014/main" id="{89B3EA6D-041C-49AF-BE25-AE812F263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51AB77-A250-4A08-ABAA-9E3FC176A2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5C3D7-54A9-43E4-8AE8-F6E05023DA91}" type="slidenum">
              <a:rPr lang="en-US" smtClean="0"/>
              <a:t>‹#›</a:t>
            </a:fld>
            <a:endParaRPr lang="en-US"/>
          </a:p>
        </p:txBody>
      </p:sp>
    </p:spTree>
    <p:extLst>
      <p:ext uri="{BB962C8B-B14F-4D97-AF65-F5344CB8AC3E}">
        <p14:creationId xmlns:p14="http://schemas.microsoft.com/office/powerpoint/2010/main" val="244663908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35300-37D2-443D-861F-F891224E2798}"/>
              </a:ext>
            </a:extLst>
          </p:cNvPr>
          <p:cNvSpPr>
            <a:spLocks noGrp="1"/>
          </p:cNvSpPr>
          <p:nvPr>
            <p:ph type="ctrTitle"/>
          </p:nvPr>
        </p:nvSpPr>
        <p:spPr>
          <a:xfrm>
            <a:off x="1524000" y="1122362"/>
            <a:ext cx="9144000" cy="2840037"/>
          </a:xfrm>
        </p:spPr>
        <p:txBody>
          <a:bodyPr>
            <a:normAutofit/>
          </a:bodyPr>
          <a:lstStyle/>
          <a:p>
            <a:r>
              <a:rPr lang="en-US" sz="5800" dirty="0"/>
              <a:t>Exploratory Data analysis of US accident records</a:t>
            </a:r>
          </a:p>
        </p:txBody>
      </p:sp>
      <p:sp>
        <p:nvSpPr>
          <p:cNvPr id="3" name="Subtitle 2">
            <a:extLst>
              <a:ext uri="{FF2B5EF4-FFF2-40B4-BE49-F238E27FC236}">
                <a16:creationId xmlns:a16="http://schemas.microsoft.com/office/drawing/2014/main" id="{2B1A7623-F6D0-4524-A42B-D334C352ECA8}"/>
              </a:ext>
            </a:extLst>
          </p:cNvPr>
          <p:cNvSpPr>
            <a:spLocks noGrp="1"/>
          </p:cNvSpPr>
          <p:nvPr>
            <p:ph type="subTitle" idx="1"/>
          </p:nvPr>
        </p:nvSpPr>
        <p:spPr>
          <a:xfrm>
            <a:off x="1524000" y="4256436"/>
            <a:ext cx="9144000" cy="1600818"/>
          </a:xfrm>
        </p:spPr>
        <p:txBody>
          <a:bodyPr>
            <a:normAutofit/>
          </a:bodyPr>
          <a:lstStyle/>
          <a:p>
            <a:r>
              <a:rPr lang="en-US">
                <a:solidFill>
                  <a:schemeClr val="accent1">
                    <a:lumMod val="60000"/>
                    <a:lumOff val="40000"/>
                  </a:schemeClr>
                </a:solidFill>
              </a:rPr>
              <a:t>Satish Agrawal</a:t>
            </a:r>
          </a:p>
          <a:p>
            <a:r>
              <a:rPr lang="en-US">
                <a:solidFill>
                  <a:schemeClr val="accent1">
                    <a:lumMod val="60000"/>
                    <a:lumOff val="40000"/>
                  </a:schemeClr>
                </a:solidFill>
              </a:rPr>
              <a:t>Bellevue University</a:t>
            </a:r>
          </a:p>
          <a:p>
            <a:r>
              <a:rPr lang="en-US">
                <a:solidFill>
                  <a:schemeClr val="accent1">
                    <a:lumMod val="60000"/>
                    <a:lumOff val="40000"/>
                  </a:schemeClr>
                </a:solidFill>
              </a:rPr>
              <a:t>DSC 530</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453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200" kern="1200" dirty="0">
                <a:solidFill>
                  <a:srgbClr val="FFFFFF"/>
                </a:solidFill>
                <a:latin typeface="+mj-lt"/>
                <a:ea typeface="+mj-ea"/>
                <a:cs typeface="+mj-cs"/>
              </a:rPr>
              <a:t>Variables selected for EDA from the dataset</a:t>
            </a:r>
          </a:p>
          <a:p>
            <a:pPr>
              <a:lnSpc>
                <a:spcPct val="90000"/>
              </a:lnSpc>
              <a:spcBef>
                <a:spcPct val="0"/>
              </a:spcBef>
              <a:spcAft>
                <a:spcPts val="600"/>
              </a:spcAft>
            </a:pPr>
            <a:endParaRPr lang="en-US" dirty="0">
              <a:solidFill>
                <a:srgbClr val="FFFFFF"/>
              </a:solidFill>
              <a:latin typeface="+mj-lt"/>
              <a:ea typeface="+mj-ea"/>
              <a:cs typeface="+mj-cs"/>
            </a:endParaRPr>
          </a:p>
          <a:p>
            <a:pPr algn="ctr">
              <a:lnSpc>
                <a:spcPct val="90000"/>
              </a:lnSpc>
              <a:spcBef>
                <a:spcPct val="0"/>
              </a:spcBef>
              <a:spcAft>
                <a:spcPts val="600"/>
              </a:spcAft>
            </a:pPr>
            <a:r>
              <a:rPr lang="en-US" sz="4400" dirty="0">
                <a:solidFill>
                  <a:srgbClr val="FFFFFF"/>
                </a:solidFill>
              </a:rPr>
              <a:t>Severity</a:t>
            </a:r>
            <a:endParaRPr lang="en-US" sz="4400" kern="1200" dirty="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dirty="0"/>
              <a:t>This variable provides the severity of the accident. Severity is categorized in four categories from 1 to 4, 4 being the most severe.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9" name="Picture 2">
            <a:extLst>
              <a:ext uri="{FF2B5EF4-FFF2-40B4-BE49-F238E27FC236}">
                <a16:creationId xmlns:a16="http://schemas.microsoft.com/office/drawing/2014/main" id="{9979FBB9-5211-4824-AB47-22A2A5346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830" y="3384153"/>
            <a:ext cx="38766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9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A76830-D734-47D8-9035-198D746F7914}"/>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rgbClr val="FFFFFF"/>
                </a:solidFill>
                <a:latin typeface="+mj-lt"/>
                <a:ea typeface="+mj-ea"/>
                <a:cs typeface="+mj-cs"/>
              </a:rPr>
              <a:t>US-Accidents: A Countrywide Traffic Accident Dataset</a:t>
            </a:r>
          </a:p>
          <a:p>
            <a:pPr>
              <a:lnSpc>
                <a:spcPct val="90000"/>
              </a:lnSpc>
              <a:spcBef>
                <a:spcPct val="0"/>
              </a:spcBef>
              <a:spcAft>
                <a:spcPts val="600"/>
              </a:spcAft>
            </a:pPr>
            <a:endParaRPr lang="en-US" sz="4400" kern="1200" dirty="0">
              <a:solidFill>
                <a:srgbClr val="FFFFFF"/>
              </a:solidFill>
              <a:latin typeface="+mj-lt"/>
              <a:ea typeface="+mj-ea"/>
              <a:cs typeface="+mj-cs"/>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361647BA-0676-41E9-88D8-5362EBF2A177}"/>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This is a countrywide traffic accident dataset, which covers the entire United States. The data is continuously being collected from February 2016, using several data providers. Currently, there are about </a:t>
            </a:r>
            <a:r>
              <a:rPr lang="en-US" b="1" i="0" dirty="0">
                <a:effectLst/>
              </a:rPr>
              <a:t>3.0 million</a:t>
            </a:r>
            <a:r>
              <a:rPr lang="en-US" b="0" i="0" dirty="0">
                <a:effectLst/>
              </a:rPr>
              <a:t> accident records in this dataset.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Format of the data is in CSV (comma separated values) file.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429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8C29B7-5D0D-47E4-9EB5-E749BE7F2846}"/>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rgbClr val="FFFFFF"/>
                </a:solidFill>
                <a:latin typeface="+mj-lt"/>
                <a:ea typeface="+mj-ea"/>
                <a:cs typeface="+mj-cs"/>
              </a:rPr>
              <a:t>Variables in the dataset</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57A7BEEB-42F6-4392-AD80-DB9140916C43}"/>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buFont typeface="Arial" panose="020B0604020202020204" pitchFamily="34" charset="0"/>
              <a:buChar char="•"/>
            </a:pPr>
            <a:endParaRPr lang="en-US" sz="1300" dirty="0"/>
          </a:p>
          <a:p>
            <a:pPr marL="285750" indent="-228600">
              <a:lnSpc>
                <a:spcPct val="90000"/>
              </a:lnSpc>
              <a:spcAft>
                <a:spcPts val="600"/>
              </a:spcAft>
              <a:buFont typeface="Arial" panose="020B0604020202020204" pitchFamily="34" charset="0"/>
              <a:buChar char="•"/>
            </a:pPr>
            <a:r>
              <a:rPr lang="en-US" sz="1300" dirty="0"/>
              <a:t>ID – An unique id for each accident</a:t>
            </a:r>
          </a:p>
          <a:p>
            <a:pPr marL="285750" indent="-228600">
              <a:lnSpc>
                <a:spcPct val="90000"/>
              </a:lnSpc>
              <a:spcAft>
                <a:spcPts val="600"/>
              </a:spcAft>
              <a:buFont typeface="Arial" panose="020B0604020202020204" pitchFamily="34" charset="0"/>
              <a:buChar char="•"/>
            </a:pPr>
            <a:r>
              <a:rPr lang="en-US" sz="1300" dirty="0"/>
              <a:t>Source – Source of the data reported from.</a:t>
            </a:r>
          </a:p>
          <a:p>
            <a:pPr marL="285750" indent="-228600">
              <a:lnSpc>
                <a:spcPct val="90000"/>
              </a:lnSpc>
              <a:spcAft>
                <a:spcPts val="600"/>
              </a:spcAft>
              <a:buFont typeface="Arial" panose="020B0604020202020204" pitchFamily="34" charset="0"/>
              <a:buChar char="•"/>
            </a:pPr>
            <a:r>
              <a:rPr lang="en-US" sz="1300" dirty="0"/>
              <a:t>Severity - Shows the severity of the accident, a number between 1 and 4, where 1 indicates the least impact on traffic (i.e., short delay as a result of the accident) and 4 indicates a significant impact on traffic (i.e., long delay).</a:t>
            </a:r>
          </a:p>
          <a:p>
            <a:pPr marL="285750" indent="-228600">
              <a:lnSpc>
                <a:spcPct val="90000"/>
              </a:lnSpc>
              <a:spcAft>
                <a:spcPts val="600"/>
              </a:spcAft>
              <a:buFont typeface="Arial" panose="020B0604020202020204" pitchFamily="34" charset="0"/>
              <a:buChar char="•"/>
            </a:pPr>
            <a:r>
              <a:rPr lang="en-US" sz="1300"/>
              <a:t>Start_time</a:t>
            </a:r>
            <a:r>
              <a:rPr lang="en-US" sz="1300" dirty="0"/>
              <a:t> and </a:t>
            </a:r>
            <a:r>
              <a:rPr lang="en-US" sz="1300"/>
              <a:t>End_time</a:t>
            </a:r>
            <a:r>
              <a:rPr lang="en-US" sz="1300" dirty="0"/>
              <a:t> – Start and end times of the accidents in local time zone</a:t>
            </a:r>
          </a:p>
          <a:p>
            <a:pPr marL="285750" indent="-228600">
              <a:lnSpc>
                <a:spcPct val="90000"/>
              </a:lnSpc>
              <a:spcAft>
                <a:spcPts val="600"/>
              </a:spcAft>
              <a:buFont typeface="Arial" panose="020B0604020202020204" pitchFamily="34" charset="0"/>
              <a:buChar char="•"/>
            </a:pPr>
            <a:r>
              <a:rPr lang="en-US" sz="1300" dirty="0"/>
              <a:t>Start and end Lat/long – GPD coordinates of start of the accidents and end of the accidents</a:t>
            </a:r>
          </a:p>
          <a:p>
            <a:pPr marL="285750" indent="-228600">
              <a:lnSpc>
                <a:spcPct val="90000"/>
              </a:lnSpc>
              <a:spcAft>
                <a:spcPts val="600"/>
              </a:spcAft>
              <a:buFont typeface="Arial" panose="020B0604020202020204" pitchFamily="34" charset="0"/>
              <a:buChar char="•"/>
            </a:pPr>
            <a:r>
              <a:rPr lang="en-US" sz="1300" dirty="0"/>
              <a:t>Distance – length in miles of the of the road affected by the accident</a:t>
            </a:r>
          </a:p>
          <a:p>
            <a:pPr marL="285750" indent="-228600">
              <a:lnSpc>
                <a:spcPct val="90000"/>
              </a:lnSpc>
              <a:spcAft>
                <a:spcPts val="600"/>
              </a:spcAft>
              <a:buFont typeface="Arial" panose="020B0604020202020204" pitchFamily="34" charset="0"/>
              <a:buChar char="•"/>
            </a:pPr>
            <a:r>
              <a:rPr lang="en-US" sz="1300"/>
              <a:t>Discription</a:t>
            </a:r>
            <a:r>
              <a:rPr lang="en-US" sz="1300" dirty="0"/>
              <a:t> – a natural language </a:t>
            </a:r>
            <a:r>
              <a:rPr lang="en-US" sz="1300"/>
              <a:t>discripton</a:t>
            </a:r>
            <a:r>
              <a:rPr lang="en-US" sz="1300" dirty="0"/>
              <a:t> of the accident.</a:t>
            </a:r>
          </a:p>
          <a:p>
            <a:pPr marL="285750" indent="-228600">
              <a:lnSpc>
                <a:spcPct val="90000"/>
              </a:lnSpc>
              <a:spcAft>
                <a:spcPts val="600"/>
              </a:spcAft>
              <a:buFont typeface="Arial" panose="020B0604020202020204" pitchFamily="34" charset="0"/>
              <a:buChar char="•"/>
            </a:pPr>
            <a:r>
              <a:rPr lang="en-US" sz="1300" dirty="0"/>
              <a:t>Address – described by multiple columns to identify the exact location. Includes city name, state abbreviation (e.g. NE, IA etc.), country (USA), zip code, street number and name and time zone of the location. </a:t>
            </a:r>
          </a:p>
          <a:p>
            <a:pPr marL="285750" indent="-228600">
              <a:lnSpc>
                <a:spcPct val="90000"/>
              </a:lnSpc>
              <a:spcAft>
                <a:spcPts val="600"/>
              </a:spcAft>
              <a:buFont typeface="Arial" panose="020B0604020202020204" pitchFamily="34" charset="0"/>
              <a:buChar char="•"/>
            </a:pPr>
            <a:r>
              <a:rPr lang="en-US" sz="1300" dirty="0"/>
              <a:t>Airport code - Denotes an airport-based weather station which is the closest one to location of the accident.</a:t>
            </a:r>
          </a:p>
          <a:p>
            <a:pPr marL="285750" indent="-228600">
              <a:lnSpc>
                <a:spcPct val="90000"/>
              </a:lnSpc>
              <a:spcAft>
                <a:spcPts val="600"/>
              </a:spcAft>
              <a:buFont typeface="Arial" panose="020B0604020202020204" pitchFamily="34" charset="0"/>
              <a:buChar char="•"/>
            </a:pPr>
            <a:r>
              <a:rPr lang="en-US" sz="1300" dirty="0"/>
              <a:t>Weather timestamp - Shows the time-stamp of weather observation record (in local time).</a:t>
            </a:r>
          </a:p>
          <a:p>
            <a:pPr marL="285750" indent="-228600">
              <a:lnSpc>
                <a:spcPct val="90000"/>
              </a:lnSpc>
              <a:buFont typeface="Arial" panose="020B0604020202020204" pitchFamily="34" charset="0"/>
              <a:buChar char="•"/>
            </a:pPr>
            <a:endParaRPr lang="en-US" sz="1300" dirty="0"/>
          </a:p>
          <a:p>
            <a:pPr marL="285750" indent="-228600">
              <a:lnSpc>
                <a:spcPct val="90000"/>
              </a:lnSpc>
              <a:buFont typeface="Arial" panose="020B0604020202020204" pitchFamily="34" charset="0"/>
              <a:buChar char="•"/>
            </a:pPr>
            <a:r>
              <a:rPr lang="en-US" sz="1300" dirty="0"/>
              <a:t>Weather data – temperature(F), wind chill (F), humidity %,pressure, visibility, wind speed, wind direction, precipitation, weather condition ( e.g. cloudy, thunderstorm, rain or snow etc.)</a:t>
            </a:r>
          </a:p>
          <a:p>
            <a:pPr marL="285750" indent="-228600">
              <a:lnSpc>
                <a:spcPct val="90000"/>
              </a:lnSpc>
              <a:buFont typeface="Arial" panose="020B0604020202020204" pitchFamily="34" charset="0"/>
              <a:buChar char="•"/>
            </a:pPr>
            <a:r>
              <a:rPr lang="en-US" sz="1300" dirty="0"/>
              <a:t>Location data – More information about the surroundings. For example, if there was a traffic signal near by, a stop sign, round about, station, railway, junction turning stop, traffic calming device, speed bump  and few other information related to the surroundings of the accident. </a:t>
            </a:r>
          </a:p>
        </p:txBody>
      </p:sp>
    </p:spTree>
    <p:extLst>
      <p:ext uri="{BB962C8B-B14F-4D97-AF65-F5344CB8AC3E}">
        <p14:creationId xmlns:p14="http://schemas.microsoft.com/office/powerpoint/2010/main" val="20536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rgbClr val="FFFFFF"/>
                </a:solidFill>
                <a:latin typeface="+mj-lt"/>
                <a:ea typeface="+mj-ea"/>
                <a:cs typeface="+mj-cs"/>
              </a:rPr>
              <a:t>Variables selected for EDA from the 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400050" indent="-285750">
              <a:lnSpc>
                <a:spcPct val="300000"/>
              </a:lnSpc>
              <a:spcAft>
                <a:spcPts val="600"/>
              </a:spcAft>
              <a:buFont typeface="Arial" panose="020B0604020202020204" pitchFamily="34" charset="0"/>
              <a:buChar char="•"/>
            </a:pPr>
            <a:r>
              <a:rPr lang="en-US" dirty="0"/>
              <a:t>Traffic Signal</a:t>
            </a:r>
          </a:p>
          <a:p>
            <a:pPr marL="400050" indent="-285750">
              <a:lnSpc>
                <a:spcPct val="300000"/>
              </a:lnSpc>
              <a:spcAft>
                <a:spcPts val="600"/>
              </a:spcAft>
              <a:buFont typeface="Arial" panose="020B0604020202020204" pitchFamily="34" charset="0"/>
              <a:buChar char="•"/>
            </a:pPr>
            <a:r>
              <a:rPr lang="en-US" dirty="0"/>
              <a:t>Weather Condition</a:t>
            </a:r>
          </a:p>
          <a:p>
            <a:pPr marL="400050" indent="-285750">
              <a:lnSpc>
                <a:spcPct val="300000"/>
              </a:lnSpc>
              <a:spcAft>
                <a:spcPts val="600"/>
              </a:spcAft>
              <a:buFont typeface="Arial" panose="020B0604020202020204" pitchFamily="34" charset="0"/>
              <a:buChar char="•"/>
            </a:pPr>
            <a:r>
              <a:rPr lang="en-US" dirty="0"/>
              <a:t>Wind Speed (mph)</a:t>
            </a:r>
          </a:p>
          <a:p>
            <a:pPr marL="400050" indent="-285750">
              <a:lnSpc>
                <a:spcPct val="300000"/>
              </a:lnSpc>
              <a:spcAft>
                <a:spcPts val="600"/>
              </a:spcAft>
              <a:buFont typeface="Arial" panose="020B0604020202020204" pitchFamily="34" charset="0"/>
              <a:buChar char="•"/>
            </a:pPr>
            <a:r>
              <a:rPr lang="en-US" dirty="0"/>
              <a:t>Visibility (mi)</a:t>
            </a:r>
          </a:p>
          <a:p>
            <a:pPr marL="400050" indent="-285750">
              <a:lnSpc>
                <a:spcPct val="300000"/>
              </a:lnSpc>
              <a:spcAft>
                <a:spcPts val="600"/>
              </a:spcAft>
              <a:buFont typeface="Arial" panose="020B0604020202020204" pitchFamily="34" charset="0"/>
              <a:buChar char="•"/>
            </a:pPr>
            <a:r>
              <a:rPr lang="en-US" dirty="0"/>
              <a:t>Temperature (F)</a:t>
            </a:r>
          </a:p>
          <a:p>
            <a:pPr marL="400050" indent="-285750">
              <a:lnSpc>
                <a:spcPct val="300000"/>
              </a:lnSpc>
              <a:spcAft>
                <a:spcPts val="600"/>
              </a:spcAft>
              <a:buFont typeface="Arial" panose="020B0604020202020204" pitchFamily="34" charset="0"/>
              <a:buChar char="•"/>
            </a:pPr>
            <a:r>
              <a:rPr lang="en-US" dirty="0"/>
              <a:t>Severity</a:t>
            </a:r>
          </a:p>
        </p:txBody>
      </p:sp>
    </p:spTree>
    <p:extLst>
      <p:ext uri="{BB962C8B-B14F-4D97-AF65-F5344CB8AC3E}">
        <p14:creationId xmlns:p14="http://schemas.microsoft.com/office/powerpoint/2010/main" val="303820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200" dirty="0">
                <a:solidFill>
                  <a:srgbClr val="FFFFFF"/>
                </a:solidFill>
              </a:rPr>
              <a:t>Variables selected for EDA from the dataset</a:t>
            </a:r>
          </a:p>
          <a:p>
            <a:pPr algn="ctr">
              <a:lnSpc>
                <a:spcPct val="90000"/>
              </a:lnSpc>
              <a:spcBef>
                <a:spcPct val="0"/>
              </a:spcBef>
              <a:spcAft>
                <a:spcPts val="600"/>
              </a:spcAft>
            </a:pPr>
            <a:r>
              <a:rPr lang="en-US" sz="4400" kern="1200" dirty="0">
                <a:solidFill>
                  <a:srgbClr val="FFFFFF"/>
                </a:solidFill>
                <a:latin typeface="+mj-lt"/>
                <a:ea typeface="+mj-ea"/>
                <a:cs typeface="+mj-cs"/>
              </a:rPr>
              <a:t>Traffic Signal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This variable in the dataset indicated if there was a traffic signal near the accident. It is either 1 or 0. It is one if there was a signal present otherwise zero. It is believed that traffic signals help regulate the traffic and there are less number of accidents around traffic signals.</a:t>
            </a:r>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r>
              <a:rPr lang="en-US" dirty="0"/>
              <a:t> </a:t>
            </a:r>
          </a:p>
          <a:p>
            <a:pPr marL="114300" indent="-228600">
              <a:lnSpc>
                <a:spcPct val="90000"/>
              </a:lnSpc>
              <a:spcAft>
                <a:spcPts val="600"/>
              </a:spcAft>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AA85300B-0614-4A67-9218-E2658CAA4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771" y="3249420"/>
            <a:ext cx="4777274"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91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200" dirty="0">
                <a:solidFill>
                  <a:srgbClr val="FFFFFF"/>
                </a:solidFill>
              </a:rPr>
              <a:t>Variables selected for EDA from the dataset</a:t>
            </a:r>
          </a:p>
          <a:p>
            <a:pPr algn="ctr">
              <a:lnSpc>
                <a:spcPct val="90000"/>
              </a:lnSpc>
              <a:spcBef>
                <a:spcPct val="0"/>
              </a:spcBef>
              <a:spcAft>
                <a:spcPts val="600"/>
              </a:spcAft>
            </a:pPr>
            <a:r>
              <a:rPr lang="en-US" sz="4400" kern="1200" dirty="0">
                <a:solidFill>
                  <a:srgbClr val="FFFFFF"/>
                </a:solidFill>
                <a:latin typeface="+mj-lt"/>
                <a:ea typeface="+mj-ea"/>
                <a:cs typeface="+mj-cs"/>
              </a:rPr>
              <a:t>Weather Condition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577801" y="468537"/>
            <a:ext cx="7059929" cy="5322356"/>
          </a:xfrm>
          <a:prstGeom prst="rect">
            <a:avLst/>
          </a:prstGeom>
        </p:spPr>
        <p:txBody>
          <a:bodyPr vert="horz" lIns="91440" tIns="45720" rIns="91440" bIns="45720" rtlCol="0" anchor="ctr">
            <a:normAutofit/>
          </a:bodyPr>
          <a:lstStyle/>
          <a:p>
            <a:pPr>
              <a:lnSpc>
                <a:spcPct val="90000"/>
              </a:lnSpc>
              <a:spcAft>
                <a:spcPts val="600"/>
              </a:spcAft>
            </a:pPr>
            <a:r>
              <a:rPr lang="en-US" dirty="0"/>
              <a:t>This variable describes the weather condition at the time of the accident. For example cloudy, rain, snow, thunderstorm etc. This variable has variety of values. This project believes that weather condition plays an important role in accidents. </a:t>
            </a:r>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050" name="Picture 2">
            <a:extLst>
              <a:ext uri="{FF2B5EF4-FFF2-40B4-BE49-F238E27FC236}">
                <a16:creationId xmlns:a16="http://schemas.microsoft.com/office/drawing/2014/main" id="{17EFC4F5-5301-4D4A-96A8-955B19AC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14" y="3239901"/>
            <a:ext cx="5327780" cy="255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49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This variable has a decimal point value for the speed of the wind. This is another weather related data point which may play a role in accidents.</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Mean </a:t>
            </a:r>
            <a:r>
              <a:rPr lang="en-US" altLang="en-US" dirty="0"/>
              <a:t>7.4294385905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Standard Deviation </a:t>
            </a:r>
            <a:r>
              <a:rPr lang="en-US" altLang="en-US" dirty="0"/>
              <a:t>5.30068889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Variance </a:t>
            </a:r>
            <a:r>
              <a:rPr lang="en-US" altLang="en-US" dirty="0"/>
              <a:t>28.097302727 </a:t>
            </a:r>
          </a:p>
          <a:p>
            <a:pPr indent="-228600">
              <a:lnSpc>
                <a:spcPct val="90000"/>
              </a:lnSpc>
              <a:spcAft>
                <a:spcPts val="600"/>
              </a:spcAft>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200" dirty="0">
                <a:solidFill>
                  <a:srgbClr val="FFFFFF"/>
                </a:solidFill>
              </a:rPr>
              <a:t>Variables selected for EDA from the dataset</a:t>
            </a:r>
          </a:p>
          <a:p>
            <a:pPr algn="ctr">
              <a:lnSpc>
                <a:spcPct val="90000"/>
              </a:lnSpc>
              <a:spcBef>
                <a:spcPct val="0"/>
              </a:spcBef>
              <a:spcAft>
                <a:spcPts val="600"/>
              </a:spcAft>
            </a:pPr>
            <a:r>
              <a:rPr lang="en-US" sz="4400" kern="1200" dirty="0">
                <a:solidFill>
                  <a:srgbClr val="FFFFFF"/>
                </a:solidFill>
                <a:latin typeface="+mj-lt"/>
                <a:ea typeface="+mj-ea"/>
                <a:cs typeface="+mj-cs"/>
              </a:rPr>
              <a:t>Wind Speed (mph)</a:t>
            </a:r>
          </a:p>
        </p:txBody>
      </p:sp>
      <p:sp>
        <p:nvSpPr>
          <p:cNvPr id="4" name="Rectangle 1">
            <a:extLst>
              <a:ext uri="{FF2B5EF4-FFF2-40B4-BE49-F238E27FC236}">
                <a16:creationId xmlns:a16="http://schemas.microsoft.com/office/drawing/2014/main" id="{014D6C5B-8D7D-4163-AD38-FEE4EF24F6F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136E6CD-BCC6-4431-A818-3DC048F8A83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DFE9599-A027-456E-B092-19A43224C53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191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This variable provides the visibility in miles at the time of the accident.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Mean </a:t>
            </a:r>
            <a:r>
              <a:rPr kumimoji="0" lang="en-US" altLang="en-US" b="0" i="0" u="none" strike="noStrike" cap="none" normalizeH="0" baseline="0" dirty="0">
                <a:ln>
                  <a:noFill/>
                </a:ln>
                <a:effectLst/>
              </a:rPr>
              <a:t>9.101511466910514 </a:t>
            </a:r>
          </a:p>
          <a:p>
            <a:pPr indent="-228600">
              <a:lnSpc>
                <a:spcPct val="90000"/>
              </a:lnSpc>
              <a:spcAft>
                <a:spcPts val="600"/>
              </a:spcAft>
              <a:buFont typeface="Arial" panose="020B0604020202020204" pitchFamily="34" charset="0"/>
              <a:buChar char="•"/>
            </a:pPr>
            <a:r>
              <a:rPr lang="en-US" dirty="0"/>
              <a:t>Variance </a:t>
            </a:r>
            <a:r>
              <a:rPr kumimoji="0" lang="en-US" altLang="en-US" b="0" i="0" u="none" strike="noStrike" cap="none" normalizeH="0" baseline="0" dirty="0">
                <a:ln>
                  <a:noFill/>
                </a:ln>
                <a:effectLst/>
              </a:rPr>
              <a:t>7.942416344406279</a:t>
            </a:r>
          </a:p>
          <a:p>
            <a:pPr indent="-228600">
              <a:lnSpc>
                <a:spcPct val="90000"/>
              </a:lnSpc>
              <a:spcAft>
                <a:spcPts val="600"/>
              </a:spcAft>
              <a:buFont typeface="Arial" panose="020B0604020202020204" pitchFamily="34" charset="0"/>
              <a:buChar char="•"/>
            </a:pPr>
            <a:r>
              <a:rPr lang="en-US" dirty="0"/>
              <a:t>Standard Deviation </a:t>
            </a:r>
            <a:r>
              <a:rPr kumimoji="0" lang="en-US" altLang="en-US" b="0" i="0" u="none" strike="noStrike" cap="none" normalizeH="0" baseline="0" dirty="0">
                <a:ln>
                  <a:noFill/>
                </a:ln>
                <a:effectLst/>
              </a:rPr>
              <a:t>2.8182292923760266</a:t>
            </a:r>
            <a:endParaRPr lang="en-US" dirty="0"/>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200" dirty="0">
                <a:solidFill>
                  <a:srgbClr val="FFFFFF"/>
                </a:solidFill>
              </a:rPr>
              <a:t>Variables selected for EDA from the dataset</a:t>
            </a:r>
          </a:p>
          <a:p>
            <a:pPr algn="ctr">
              <a:lnSpc>
                <a:spcPct val="90000"/>
              </a:lnSpc>
              <a:spcBef>
                <a:spcPct val="0"/>
              </a:spcBef>
              <a:spcAft>
                <a:spcPts val="600"/>
              </a:spcAft>
            </a:pPr>
            <a:r>
              <a:rPr lang="en-US" sz="4400" dirty="0">
                <a:solidFill>
                  <a:srgbClr val="FFFFFF"/>
                </a:solidFill>
                <a:latin typeface="+mj-lt"/>
                <a:ea typeface="+mj-ea"/>
                <a:cs typeface="+mj-cs"/>
              </a:rPr>
              <a:t>Visibility(mi)</a:t>
            </a:r>
          </a:p>
        </p:txBody>
      </p:sp>
      <p:sp>
        <p:nvSpPr>
          <p:cNvPr id="5" name="Rectangle 2">
            <a:extLst>
              <a:ext uri="{FF2B5EF4-FFF2-40B4-BE49-F238E27FC236}">
                <a16:creationId xmlns:a16="http://schemas.microsoft.com/office/drawing/2014/main" id="{7F85BC63-BDB1-464E-AC9F-D81F18C22797}"/>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C22D2CD-5ACB-40FF-A597-ED8C3A0335BE}"/>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0755E6-F4EC-4B38-8BB7-67818F145A8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96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E32300B-566E-40CF-90BE-FE6E21091B0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This variable provides the temperature at the time of accident.</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Mean </a:t>
            </a:r>
            <a:r>
              <a:rPr lang="en-US" altLang="en-US" dirty="0"/>
              <a:t>61.503567771204374 </a:t>
            </a:r>
          </a:p>
          <a:p>
            <a:pPr indent="-228600">
              <a:lnSpc>
                <a:spcPct val="90000"/>
              </a:lnSpc>
              <a:spcAft>
                <a:spcPts val="600"/>
              </a:spcAft>
              <a:buFont typeface="Arial" panose="020B0604020202020204" pitchFamily="34" charset="0"/>
              <a:buChar char="•"/>
            </a:pPr>
            <a:r>
              <a:rPr lang="en-US" dirty="0"/>
              <a:t>Standard Deviation </a:t>
            </a:r>
            <a:r>
              <a:rPr lang="en-US" altLang="en-US" dirty="0"/>
              <a:t>19.233740137254276</a:t>
            </a:r>
          </a:p>
          <a:p>
            <a:pPr indent="-228600">
              <a:lnSpc>
                <a:spcPct val="90000"/>
              </a:lnSpc>
              <a:spcAft>
                <a:spcPts val="600"/>
              </a:spcAft>
              <a:buFont typeface="Arial" panose="020B0604020202020204" pitchFamily="34" charset="0"/>
              <a:buChar char="•"/>
            </a:pPr>
            <a:r>
              <a:rPr lang="en-US" dirty="0"/>
              <a:t>Variance </a:t>
            </a:r>
            <a:r>
              <a:rPr lang="en-US" altLang="en-US" dirty="0"/>
              <a:t>369.9367596674261</a:t>
            </a:r>
          </a:p>
          <a:p>
            <a:pPr>
              <a:lnSpc>
                <a:spcPct val="90000"/>
              </a:lnSpc>
              <a:spcAft>
                <a:spcPts val="600"/>
              </a:spcAft>
            </a:pPr>
            <a:endParaRPr lang="en-US" alt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1F0BD8EF-8AFC-4838-BE56-C840A8EB00AA}"/>
              </a:ext>
            </a:extLst>
          </p:cNvPr>
          <p:cNvSpPr/>
          <p:nvPr/>
        </p:nvSpPr>
        <p:spPr>
          <a:xfrm>
            <a:off x="686834" y="1153572"/>
            <a:ext cx="3200400" cy="44611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600" kern="1200" dirty="0">
                <a:solidFill>
                  <a:srgbClr val="FFFFFF"/>
                </a:solidFill>
                <a:latin typeface="+mj-lt"/>
                <a:ea typeface="+mj-ea"/>
                <a:cs typeface="+mj-cs"/>
              </a:rPr>
              <a:t>Variables for EDA from the dataset</a:t>
            </a:r>
          </a:p>
          <a:p>
            <a:pPr algn="ctr">
              <a:lnSpc>
                <a:spcPct val="90000"/>
              </a:lnSpc>
              <a:spcBef>
                <a:spcPct val="0"/>
              </a:spcBef>
              <a:spcAft>
                <a:spcPts val="600"/>
              </a:spcAft>
            </a:pPr>
            <a:r>
              <a:rPr lang="en-US" sz="4400" dirty="0">
                <a:solidFill>
                  <a:schemeClr val="bg1"/>
                </a:solidFill>
              </a:rPr>
              <a:t>Temperature(F)</a:t>
            </a:r>
          </a:p>
          <a:p>
            <a:pPr algn="ctr">
              <a:lnSpc>
                <a:spcPct val="90000"/>
              </a:lnSpc>
              <a:spcBef>
                <a:spcPct val="0"/>
              </a:spcBef>
              <a:spcAft>
                <a:spcPts val="600"/>
              </a:spcAft>
            </a:pPr>
            <a:endParaRPr lang="en-US" sz="4400" kern="1200" dirty="0">
              <a:solidFill>
                <a:srgbClr val="FFFFFF"/>
              </a:solidFill>
              <a:latin typeface="+mj-lt"/>
              <a:ea typeface="+mj-ea"/>
              <a:cs typeface="+mj-cs"/>
            </a:endParaRPr>
          </a:p>
        </p:txBody>
      </p:sp>
      <p:sp>
        <p:nvSpPr>
          <p:cNvPr id="5" name="Rectangle 2">
            <a:extLst>
              <a:ext uri="{FF2B5EF4-FFF2-40B4-BE49-F238E27FC236}">
                <a16:creationId xmlns:a16="http://schemas.microsoft.com/office/drawing/2014/main" id="{475AEE14-17E7-4466-B6B6-0A0C1733F4F6}"/>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FBA55C2-F45B-44ED-9364-357580CE98D3}"/>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F9158FB-365D-48DA-8064-9497AD128F0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5">
            <a:extLst>
              <a:ext uri="{FF2B5EF4-FFF2-40B4-BE49-F238E27FC236}">
                <a16:creationId xmlns:a16="http://schemas.microsoft.com/office/drawing/2014/main" id="{7217D777-5451-4FC6-8D42-6A554621D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20" y="3429000"/>
            <a:ext cx="38290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TotalTime>
  <Words>658</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Exploratory Data analysis of US accident records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US accident records</dc:title>
  <dc:creator>Satish Agrawal</dc:creator>
  <cp:lastModifiedBy>Satish Agrawal</cp:lastModifiedBy>
  <cp:revision>2</cp:revision>
  <dcterms:created xsi:type="dcterms:W3CDTF">2020-05-31T00:42:32Z</dcterms:created>
  <dcterms:modified xsi:type="dcterms:W3CDTF">2020-05-31T00:49:05Z</dcterms:modified>
</cp:coreProperties>
</file>