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56" r:id="rId7"/>
    <p:sldId id="257" r:id="rId8"/>
    <p:sldId id="258" r:id="rId9"/>
    <p:sldId id="260" r:id="rId10"/>
    <p:sldId id="261" r:id="rId11"/>
    <p:sldId id="264" r:id="rId12"/>
    <p:sldId id="265" r:id="rId13"/>
    <p:sldId id="266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0834-203A-4121-9F8C-A98DEAC9B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08EDB-838D-48C1-81C1-D9EAF704D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20202-038E-4CB2-9836-91B0AD4F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0EF-85CA-4A5B-BA8A-41D25F74314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1B4F7-3830-412E-88E9-3BA80BB7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A41D-D84C-4658-9902-AF1F8F14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0F9-6BB3-4023-94E1-8F07DFC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620B-6427-4D13-AE23-EE268A66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A30B6-0A53-4BBE-B47C-A095E1414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8019A-4EA1-4E6E-8A05-DD7C2ABA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0EF-85CA-4A5B-BA8A-41D25F74314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66CE8-8F38-4928-B7F8-3C39B7DD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D420-14C6-46A4-9E4A-35F28EC9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0F9-6BB3-4023-94E1-8F07DFC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7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80E33-F66C-4244-8794-A03C7147C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9B710-C6B5-4A84-BA78-C20104A5D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DAF7-E8B8-4F2D-9581-06494AEA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0EF-85CA-4A5B-BA8A-41D25F74314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9F027-D477-49CA-98D5-AB992386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51DA-9E18-4B91-99E3-3044DC5F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0F9-6BB3-4023-94E1-8F07DFC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2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645B-9651-47D1-9EC5-E3695D64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2159-9F64-48F0-9001-1F0CC031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8242-A548-4F26-A21E-592A6647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0EF-85CA-4A5B-BA8A-41D25F74314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42A81-E5FE-4AB3-8589-803D8D27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1A67E-C2B7-495D-A5B6-EFA19587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0F9-6BB3-4023-94E1-8F07DFC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0D74-C76F-4439-958E-516B761F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550-DDE2-4915-B591-9998D164C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B87A6-6204-41A9-88AA-07AF7B4C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0EF-85CA-4A5B-BA8A-41D25F74314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A6A3-466B-4030-A2AE-139028AB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30C4B-9365-438D-A814-CCD7DA82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0F9-6BB3-4023-94E1-8F07DFC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8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9C24-3861-4BE6-8C55-1B669208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C8BEF-EFF8-4458-8745-9A011E19F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807AE-7A47-4791-927B-B7136F358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D8912-DE66-41FF-8EC4-D5EB4637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0EF-85CA-4A5B-BA8A-41D25F74314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97418-3A65-464B-8D3F-FB767D87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CA3D0-9261-49F7-9965-094E0E7F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0F9-6BB3-4023-94E1-8F07DFC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7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9DD5-FE3B-4868-AF7F-74586C5F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AD7BC-402A-4C04-B552-AFE95A85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3C435-82AC-4E41-8ECD-947439551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0A1EA-F916-480A-B56E-C90A9B3D0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7A7F0-4CE0-4FB7-A831-FBD44BC7E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96DFD-3BFF-4125-B708-4DD0394F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0EF-85CA-4A5B-BA8A-41D25F74314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299A5-2111-4740-A8F2-C240DDBC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43EC9-9E68-434F-A0E7-3F11066E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0F9-6BB3-4023-94E1-8F07DFC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3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01F7-3FDE-497B-A7E7-BBAD9C47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735C0-F6B5-4667-9BD9-6784D8E8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0EF-85CA-4A5B-BA8A-41D25F74314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BEFFF-CD24-43CA-ADD2-4BA8D161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A62EE-CAA4-4836-949F-37E53A57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0F9-6BB3-4023-94E1-8F07DFC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0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0DA2D-656E-4A94-A7E8-7759C9AA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0EF-85CA-4A5B-BA8A-41D25F74314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72B2A-F51B-4472-B0F7-0116C892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CF32E-C79B-4256-9934-C681C76A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0F9-6BB3-4023-94E1-8F07DFC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2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36E-2604-4263-947D-5416B237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ECAB-A538-4F77-BF54-CF79F085D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1ABAB-1143-413E-8A52-4699DCCB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BBFB4-E6A1-4F2D-B4EA-F34208B9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0EF-85CA-4A5B-BA8A-41D25F74314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8614C-DD8F-4D2C-A3FA-2C9540EE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34CD4-9A7F-464D-9054-99D64A54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0F9-6BB3-4023-94E1-8F07DFC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8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3B42-894B-4AC7-9055-4A15FBA9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81845-75E2-49CB-A97E-682292F82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2B4DD-4E56-40E7-A0C8-5144C51A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CA12C-4846-4D7B-8640-31BB606C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0EF-85CA-4A5B-BA8A-41D25F74314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8627C-7FD1-4D15-B0F3-179D4B37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8BD4E-24D2-42F1-810E-53B9857B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F0F9-6BB3-4023-94E1-8F07DFC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7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447A6-51E3-4133-997B-65BB0FA2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B451F-6F29-43D1-AB4F-5E73B8C04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C518E-1C79-4051-89AF-6175C28A6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DE0EF-85CA-4A5B-BA8A-41D25F74314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7829A-BD42-4EEE-B8B0-922A98FB1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80406-9381-4F44-B98B-9AF54015E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F0F9-6BB3-4023-94E1-8F07DFC8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A30A-C54E-408D-A963-ED08C6569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76559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B955-6A45-4041-B398-7065DF15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056" y="404314"/>
            <a:ext cx="3056709" cy="1325563"/>
          </a:xfrm>
        </p:spPr>
        <p:txBody>
          <a:bodyPr/>
          <a:lstStyle/>
          <a:p>
            <a:r>
              <a:rPr lang="en-US" dirty="0"/>
              <a:t>Naive Bayes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1993E-B77A-43A6-AFC6-83487439BC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8566" y="2045183"/>
            <a:ext cx="3772989" cy="158703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AB76E-E7FD-41CC-91A0-5321B711A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5063" y="1825625"/>
            <a:ext cx="676873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where A and B are events and P(B) != 0</a:t>
            </a:r>
          </a:p>
          <a:p>
            <a:r>
              <a:rPr lang="en-US" dirty="0"/>
              <a:t>P(A|B) is a conditional probability: the likelihood of event A occurring given that B is true.</a:t>
            </a:r>
          </a:p>
          <a:p>
            <a:r>
              <a:rPr lang="en-US" dirty="0"/>
              <a:t>P(B|A) is a conditional probability: the likelihood of event B occurring given that A is true.</a:t>
            </a:r>
          </a:p>
          <a:p>
            <a:r>
              <a:rPr lang="en-US" dirty="0"/>
              <a:t>P(A) and P(B) are the probabilities of observing A and B independently of each other; this is known as the marginal probability.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7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C163-7C44-4D7B-9681-385F8F9B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Gradient Descent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304D9-DE18-469C-B955-557DC8279A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8373" y="1825625"/>
            <a:ext cx="2359822" cy="214604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130542-EF81-4032-B495-3A6C9FCC0B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94497" y="1461731"/>
            <a:ext cx="2820560" cy="2429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0D24E-08BC-4B76-AFC9-7CFC6497D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992" y="2230016"/>
            <a:ext cx="5722017" cy="4513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56FCE-EE8F-4C53-A0FA-D44D37E33E20}"/>
              </a:ext>
            </a:extLst>
          </p:cNvPr>
          <p:cNvSpPr txBox="1"/>
          <p:nvPr/>
        </p:nvSpPr>
        <p:spPr>
          <a:xfrm>
            <a:off x="9093806" y="4103607"/>
            <a:ext cx="27180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look into infinite number of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Slower the rate means  better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least square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the error by moving the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 performance</a:t>
            </a:r>
          </a:p>
        </p:txBody>
      </p:sp>
    </p:spTree>
    <p:extLst>
      <p:ext uri="{BB962C8B-B14F-4D97-AF65-F5344CB8AC3E}">
        <p14:creationId xmlns:p14="http://schemas.microsoft.com/office/powerpoint/2010/main" val="172758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C82C-A2EC-4D94-B5ED-94017190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73B7-8A13-4E78-B373-AFEC8C526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variables are continues in nature</a:t>
            </a:r>
          </a:p>
          <a:p>
            <a:r>
              <a:rPr lang="en-US" dirty="0"/>
              <a:t>Establish the relationship between dependent and independent variable.</a:t>
            </a:r>
          </a:p>
          <a:p>
            <a:r>
              <a:rPr lang="en-US" dirty="0"/>
              <a:t>Can be linear, multi-linear</a:t>
            </a:r>
          </a:p>
          <a:p>
            <a:r>
              <a:rPr lang="en-US" dirty="0"/>
              <a:t>Y = w1x1 + w2x2 + … + b</a:t>
            </a:r>
          </a:p>
          <a:p>
            <a:r>
              <a:rPr lang="en-US" dirty="0"/>
              <a:t>e.g. predict the house prices.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22EB6-921A-46C9-BB56-B1B560A63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198" y="3087148"/>
            <a:ext cx="4728595" cy="354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4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C66-36CB-4D50-8DDE-7CA0ACEA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3FA0A-5AB1-416F-BBE5-C8718B8D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variable is binary (true(1), false(0))</a:t>
            </a:r>
          </a:p>
          <a:p>
            <a:r>
              <a:rPr lang="en-US" dirty="0"/>
              <a:t>Find the nest fitting model for the data</a:t>
            </a:r>
          </a:p>
          <a:p>
            <a:r>
              <a:rPr lang="en-US" dirty="0"/>
              <a:t>Independent variables can be continues or binary.</a:t>
            </a:r>
          </a:p>
          <a:p>
            <a:r>
              <a:rPr lang="en-US" dirty="0"/>
              <a:t>Punish the model whenever it does mistake.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866F2-A7B5-4065-A2B0-011A90247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303" y="4211273"/>
            <a:ext cx="5234355" cy="2404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002A58-161B-419F-8080-567F7C0F6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1" y="4009938"/>
            <a:ext cx="5676637" cy="25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0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844B-F8A8-4270-8A0B-3A91FBF5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Support Vector Machines(SVM)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6900-5AB9-42C3-9B3A-801E16A46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Pays attention to point is close to boundary.</a:t>
            </a:r>
          </a:p>
        </p:txBody>
      </p:sp>
    </p:spTree>
    <p:extLst>
      <p:ext uri="{BB962C8B-B14F-4D97-AF65-F5344CB8AC3E}">
        <p14:creationId xmlns:p14="http://schemas.microsoft.com/office/powerpoint/2010/main" val="302109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2443-0BC9-496F-AC01-85938936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K-mean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4401-F4D4-4B24-869E-6769C17AB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some random points and form the clusters of points closest to them.</a:t>
            </a:r>
          </a:p>
          <a:p>
            <a:r>
              <a:rPr lang="en-US" dirty="0"/>
              <a:t>Keep moving the centroids to center and re-arranging the clusters.</a:t>
            </a:r>
          </a:p>
          <a:p>
            <a:r>
              <a:rPr lang="en-US" dirty="0"/>
              <a:t>Number of cluster needs to be decided before hand.</a:t>
            </a:r>
          </a:p>
        </p:txBody>
      </p:sp>
    </p:spTree>
    <p:extLst>
      <p:ext uri="{BB962C8B-B14F-4D97-AF65-F5344CB8AC3E}">
        <p14:creationId xmlns:p14="http://schemas.microsoft.com/office/powerpoint/2010/main" val="2517551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DDB0-6207-4AC6-861F-65B6E4A4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35414-A8D2-4A7E-AF0B-F1911367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to know the number of clusters before hand.</a:t>
            </a:r>
          </a:p>
          <a:p>
            <a:r>
              <a:rPr lang="en-US" dirty="0"/>
              <a:t>Create the groups of points closest to each other and merge the points/clusters based on some distance rule into one cluster.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8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2C4F-3CE4-467F-B7EE-490E353D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E599-A49A-41C1-A47E-2EE35B99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Pandas internal plot functions. – not many features</a:t>
            </a:r>
          </a:p>
          <a:p>
            <a:r>
              <a:rPr lang="en-IN" dirty="0"/>
              <a:t>Matplotlib</a:t>
            </a:r>
          </a:p>
          <a:p>
            <a:r>
              <a:rPr lang="en-IN" dirty="0"/>
              <a:t>Seaborn built on top of matplotlib, adds more features and makes the graph prettier.</a:t>
            </a:r>
          </a:p>
        </p:txBody>
      </p:sp>
    </p:spTree>
    <p:extLst>
      <p:ext uri="{BB962C8B-B14F-4D97-AF65-F5344CB8AC3E}">
        <p14:creationId xmlns:p14="http://schemas.microsoft.com/office/powerpoint/2010/main" val="263119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B6A2-AC69-4C01-8678-99D2CDF0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Setup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F47E-254D-4811-AC34-1FA2F2688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# import the libraries you need</a:t>
            </a:r>
          </a:p>
          <a:p>
            <a:pPr marL="0" indent="0">
              <a:buNone/>
            </a:pPr>
            <a:r>
              <a:rPr lang="en-IN" dirty="0"/>
              <a:t>import pandas as pd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%matplotlib inline</a:t>
            </a:r>
          </a:p>
          <a:p>
            <a:pPr marL="0" indent="0">
              <a:buNone/>
            </a:pPr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print("Setup Complete")</a:t>
            </a: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# fetch the dataset</a:t>
            </a:r>
          </a:p>
          <a:p>
            <a:pPr marL="0" indent="0">
              <a:buNone/>
            </a:pPr>
            <a:r>
              <a:rPr lang="en-IN" dirty="0"/>
              <a:t>data = </a:t>
            </a:r>
            <a:r>
              <a:rPr lang="en-IN" dirty="0" err="1"/>
              <a:t>pd.read_csv</a:t>
            </a:r>
            <a:r>
              <a:rPr lang="en-IN" dirty="0"/>
              <a:t>("data.csv")</a:t>
            </a: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# examine the data</a:t>
            </a:r>
          </a:p>
          <a:p>
            <a:pPr marL="0" indent="0">
              <a:buNone/>
            </a:pPr>
            <a:r>
              <a:rPr lang="en-IN" dirty="0" err="1"/>
              <a:t>Data.head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#plot the data</a:t>
            </a:r>
          </a:p>
        </p:txBody>
      </p:sp>
    </p:spTree>
    <p:extLst>
      <p:ext uri="{BB962C8B-B14F-4D97-AF65-F5344CB8AC3E}">
        <p14:creationId xmlns:p14="http://schemas.microsoft.com/office/powerpoint/2010/main" val="25506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FEB4-D64C-46A4-A5D1-3444ADDD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Plots with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038A-60B2-4AA9-9D42-FCF29C2C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Bar</a:t>
            </a:r>
          </a:p>
          <a:p>
            <a:r>
              <a:rPr lang="en-IN" dirty="0"/>
              <a:t>Histograms</a:t>
            </a:r>
          </a:p>
          <a:p>
            <a:r>
              <a:rPr lang="en-IN" dirty="0"/>
              <a:t>Density curves </a:t>
            </a:r>
          </a:p>
          <a:p>
            <a:r>
              <a:rPr lang="en-IN" dirty="0" err="1"/>
              <a:t>Kde</a:t>
            </a:r>
            <a:r>
              <a:rPr lang="en-IN" dirty="0"/>
              <a:t> </a:t>
            </a:r>
            <a:r>
              <a:rPr lang="en-IN" dirty="0" err="1"/>
              <a:t>cureve</a:t>
            </a:r>
            <a:endParaRPr lang="en-IN" dirty="0"/>
          </a:p>
          <a:p>
            <a:r>
              <a:rPr lang="en-IN" dirty="0"/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293932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1EF2-E74A-4C3C-B1B4-51DB15F2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B9C59-1B8C-4908-BD94-82E0E381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97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791D-5C62-4F41-B2AE-80C7DE6F0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 &amp; Machine 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13FA3-DA78-4198-9489-73FF09E5E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4187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476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9DFF-D026-4F1C-990A-29ECC5EF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and Why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AD35-1941-4A18-BA7D-17BC865D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difference between humans and machines:</a:t>
            </a:r>
          </a:p>
          <a:p>
            <a:pPr lvl="1"/>
            <a:r>
              <a:rPr lang="en-US" dirty="0"/>
              <a:t>Machines unlike humans cannot learn from past experience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What is machine learning?</a:t>
            </a:r>
          </a:p>
          <a:p>
            <a:pPr lvl="1"/>
            <a:r>
              <a:rPr lang="en-US" dirty="0"/>
              <a:t>Enabling machines to learn from past experience to perform tasks.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Where can we use machine learning?</a:t>
            </a:r>
          </a:p>
          <a:p>
            <a:pPr lvl="1"/>
            <a:r>
              <a:rPr lang="en-US" dirty="0"/>
              <a:t>Recommendation system, fraud detection, self-driving cars, stock market prediction, voice recognition </a:t>
            </a:r>
            <a:r>
              <a:rPr lang="en-US" dirty="0" err="1"/>
              <a:t>e.t.c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0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CE30-077B-49F3-B3E9-55868173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algorithms used in machine learning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2A66-EFC3-4933-B0A9-CA17BA58B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Support Vector machine</a:t>
            </a:r>
          </a:p>
          <a:p>
            <a:pPr lvl="1"/>
            <a:r>
              <a:rPr lang="en-US" dirty="0"/>
              <a:t>PCA</a:t>
            </a:r>
          </a:p>
          <a:p>
            <a:r>
              <a:rPr lang="en-US" dirty="0"/>
              <a:t>Un-supervised learning</a:t>
            </a:r>
          </a:p>
          <a:p>
            <a:pPr lvl="1"/>
            <a:r>
              <a:rPr lang="en-US" dirty="0"/>
              <a:t>K-mean clustering</a:t>
            </a:r>
          </a:p>
          <a:p>
            <a:pPr lvl="1"/>
            <a:r>
              <a:rPr lang="en-US" dirty="0"/>
              <a:t>Hierarchical clustering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B66A-E47D-48A9-A5F6-6930A3B2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32207-231C-46F4-84CA-7166C7BE8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usage info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A0260B-ECBB-48B7-B569-96ABA88DAA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2914" y="2505075"/>
            <a:ext cx="4991535" cy="36845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67017-8FB0-4DFA-A802-B9AD1CDB272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attributes like age and gender we can predict what a user will install.</a:t>
            </a:r>
          </a:p>
          <a:p>
            <a:r>
              <a:rPr lang="en-US" dirty="0"/>
              <a:t>Look at age, it works better to predict if a person will download some given app.</a:t>
            </a:r>
          </a:p>
          <a:p>
            <a:r>
              <a:rPr lang="en-US" dirty="0"/>
              <a:t>Where as age acts as next level of deciding factor for installation.</a:t>
            </a:r>
          </a:p>
        </p:txBody>
      </p:sp>
    </p:spTree>
    <p:extLst>
      <p:ext uri="{BB962C8B-B14F-4D97-AF65-F5344CB8AC3E}">
        <p14:creationId xmlns:p14="http://schemas.microsoft.com/office/powerpoint/2010/main" val="190444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533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Data Visualization</vt:lpstr>
      <vt:lpstr>Options</vt:lpstr>
      <vt:lpstr>Setup needed</vt:lpstr>
      <vt:lpstr>Plots with us?</vt:lpstr>
      <vt:lpstr>PowerPoint Presentation</vt:lpstr>
      <vt:lpstr>Artificial Intelligence &amp; Machine  Learning </vt:lpstr>
      <vt:lpstr>What and Why Machine Learning?</vt:lpstr>
      <vt:lpstr>Various algorithms used in machine learning </vt:lpstr>
      <vt:lpstr>Decision Trees</vt:lpstr>
      <vt:lpstr>Naive Bayes</vt:lpstr>
      <vt:lpstr>Gradient Descent</vt:lpstr>
      <vt:lpstr>Linear Regression</vt:lpstr>
      <vt:lpstr>Logistic Regression</vt:lpstr>
      <vt:lpstr>Support Vector Machines(SVM)</vt:lpstr>
      <vt:lpstr>K-mean Clustering</vt:lpstr>
      <vt:lpstr>Hierarchical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&amp; Machine  Learning</dc:title>
  <dc:creator>H Shashank Kumar</dc:creator>
  <cp:lastModifiedBy>yb069</cp:lastModifiedBy>
  <cp:revision>23</cp:revision>
  <dcterms:created xsi:type="dcterms:W3CDTF">2019-06-17T08:01:11Z</dcterms:created>
  <dcterms:modified xsi:type="dcterms:W3CDTF">2019-06-24T15:42:59Z</dcterms:modified>
</cp:coreProperties>
</file>