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
  </p:notesMasterIdLst>
  <p:handoutMasterIdLst>
    <p:handoutMasterId r:id="rId8"/>
  </p:handoutMasterIdLst>
  <p:sldIdLst>
    <p:sldId id="263" r:id="rId2"/>
    <p:sldId id="326" r:id="rId3"/>
    <p:sldId id="332" r:id="rId4"/>
    <p:sldId id="331" r:id="rId5"/>
    <p:sldId id="264" r:id="rId6"/>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FF99"/>
    <a:srgbClr val="00FFFF"/>
    <a:srgbClr val="FFFF00"/>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7825" cy="493713"/>
          </a:xfrm>
          <a:prstGeom prst="rect">
            <a:avLst/>
          </a:prstGeom>
        </p:spPr>
        <p:txBody>
          <a:bodyPr vert="horz" lIns="92930" tIns="46465" rIns="92930" bIns="46465"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16350" y="0"/>
            <a:ext cx="2917825" cy="493713"/>
          </a:xfrm>
          <a:prstGeom prst="rect">
            <a:avLst/>
          </a:prstGeom>
        </p:spPr>
        <p:txBody>
          <a:bodyPr vert="horz" lIns="92930" tIns="46465" rIns="92930" bIns="46465" rtlCol="0"/>
          <a:lstStyle>
            <a:lvl1pPr algn="r" fontAlgn="auto">
              <a:spcBef>
                <a:spcPts val="0"/>
              </a:spcBef>
              <a:spcAft>
                <a:spcPts val="0"/>
              </a:spcAft>
              <a:defRPr sz="1200">
                <a:latin typeface="+mn-lt"/>
              </a:defRPr>
            </a:lvl1pPr>
          </a:lstStyle>
          <a:p>
            <a:pPr>
              <a:defRPr/>
            </a:pPr>
            <a:fld id="{188CB04A-FF4A-483C-9D82-6061383A331B}" type="datetimeFigureOut">
              <a:rPr lang="en-US"/>
              <a:pPr>
                <a:defRPr/>
              </a:pPr>
              <a:t>10/4/2016</a:t>
            </a:fld>
            <a:endParaRPr lang="en-US"/>
          </a:p>
        </p:txBody>
      </p:sp>
      <p:sp>
        <p:nvSpPr>
          <p:cNvPr id="4" name="Footer Placeholder 3"/>
          <p:cNvSpPr>
            <a:spLocks noGrp="1"/>
          </p:cNvSpPr>
          <p:nvPr>
            <p:ph type="ftr" sz="quarter" idx="2"/>
          </p:nvPr>
        </p:nvSpPr>
        <p:spPr>
          <a:xfrm>
            <a:off x="0" y="9371013"/>
            <a:ext cx="2917825" cy="493712"/>
          </a:xfrm>
          <a:prstGeom prst="rect">
            <a:avLst/>
          </a:prstGeom>
        </p:spPr>
        <p:txBody>
          <a:bodyPr vert="horz" lIns="92930" tIns="46465" rIns="92930" bIns="46465"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16350" y="9371013"/>
            <a:ext cx="2917825" cy="493712"/>
          </a:xfrm>
          <a:prstGeom prst="rect">
            <a:avLst/>
          </a:prstGeom>
        </p:spPr>
        <p:txBody>
          <a:bodyPr vert="horz" lIns="92930" tIns="46465" rIns="92930" bIns="46465" rtlCol="0" anchor="b"/>
          <a:lstStyle>
            <a:lvl1pPr algn="r" fontAlgn="auto">
              <a:spcBef>
                <a:spcPts val="0"/>
              </a:spcBef>
              <a:spcAft>
                <a:spcPts val="0"/>
              </a:spcAft>
              <a:defRPr sz="1200">
                <a:latin typeface="+mn-lt"/>
              </a:defRPr>
            </a:lvl1pPr>
          </a:lstStyle>
          <a:p>
            <a:pPr>
              <a:defRPr/>
            </a:pPr>
            <a:fld id="{34132614-58E2-450B-A135-B687BB1007A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7825" cy="493713"/>
          </a:xfrm>
          <a:prstGeom prst="rect">
            <a:avLst/>
          </a:prstGeom>
        </p:spPr>
        <p:txBody>
          <a:bodyPr vert="horz" lIns="92930" tIns="46465" rIns="92930" bIns="46465"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16350" y="0"/>
            <a:ext cx="2917825" cy="493713"/>
          </a:xfrm>
          <a:prstGeom prst="rect">
            <a:avLst/>
          </a:prstGeom>
        </p:spPr>
        <p:txBody>
          <a:bodyPr vert="horz" lIns="92930" tIns="46465" rIns="92930" bIns="46465" rtlCol="0"/>
          <a:lstStyle>
            <a:lvl1pPr algn="r" fontAlgn="auto">
              <a:spcBef>
                <a:spcPts val="0"/>
              </a:spcBef>
              <a:spcAft>
                <a:spcPts val="0"/>
              </a:spcAft>
              <a:defRPr sz="1200">
                <a:latin typeface="+mn-lt"/>
              </a:defRPr>
            </a:lvl1pPr>
          </a:lstStyle>
          <a:p>
            <a:pPr>
              <a:defRPr/>
            </a:pPr>
            <a:fld id="{C549AF72-8185-4F2A-90BC-D18A8FB9CC26}" type="datetimeFigureOut">
              <a:rPr lang="en-US"/>
              <a:pPr>
                <a:defRPr/>
              </a:pPr>
              <a:t>10/4/2016</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2930" tIns="46465" rIns="92930" bIns="4646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1013"/>
            <a:ext cx="2917825" cy="493712"/>
          </a:xfrm>
          <a:prstGeom prst="rect">
            <a:avLst/>
          </a:prstGeom>
        </p:spPr>
        <p:txBody>
          <a:bodyPr vert="horz" lIns="92930" tIns="46465" rIns="92930" bIns="46465"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16350" y="9371013"/>
            <a:ext cx="2917825" cy="493712"/>
          </a:xfrm>
          <a:prstGeom prst="rect">
            <a:avLst/>
          </a:prstGeom>
        </p:spPr>
        <p:txBody>
          <a:bodyPr vert="horz" lIns="92930" tIns="46465" rIns="92930" bIns="46465" rtlCol="0" anchor="b"/>
          <a:lstStyle>
            <a:lvl1pPr algn="r" fontAlgn="auto">
              <a:spcBef>
                <a:spcPts val="0"/>
              </a:spcBef>
              <a:spcAft>
                <a:spcPts val="0"/>
              </a:spcAft>
              <a:defRPr sz="1200">
                <a:latin typeface="+mn-lt"/>
              </a:defRPr>
            </a:lvl1pPr>
          </a:lstStyle>
          <a:p>
            <a:pPr>
              <a:defRPr/>
            </a:pPr>
            <a:fld id="{A82B5F2A-0516-45CF-8494-D401420AA39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EE0D05-B1DD-46A9-A11F-2977CB00E244}" type="slidenum">
              <a:rPr lang="en-US" smtClean="0"/>
              <a:pPr fontAlgn="base">
                <a:spcBef>
                  <a:spcPct val="0"/>
                </a:spcBef>
                <a:spcAft>
                  <a:spcPct val="0"/>
                </a:spcAft>
                <a:defRPr/>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F25E055-06CC-4449-93B8-A3915CBC6F08}" type="datetimeFigureOut">
              <a:rPr lang="en-US"/>
              <a:pPr>
                <a:defRPr/>
              </a:pPr>
              <a:t>10/4/2016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E75A3E-DE08-4AEE-B46F-EBF6A0AF3BD0}"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4054A9-8D83-4873-8E0B-25F8698754CD}" type="datetimeFigureOut">
              <a:rPr lang="en-US"/>
              <a:pPr>
                <a:defRPr/>
              </a:pPr>
              <a:t>10/4/2016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5B9CB1-A34A-43DE-B06D-1D7552B3F73A}"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E085F4-DB34-49B1-B36B-18DA4DC3F59E}" type="datetimeFigureOut">
              <a:rPr lang="en-US"/>
              <a:pPr>
                <a:defRPr/>
              </a:pPr>
              <a:t>10/4/2016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600329-A6EE-4560-9CB6-7278B1A1DAD2}"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77E1F64-6292-4E98-916E-D3A0361B3580}" type="datetimeFigureOut">
              <a:rPr lang="en-US"/>
              <a:pPr>
                <a:defRPr/>
              </a:pPr>
              <a:t>10/4/2016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372214-F1BD-4BC5-8292-4DCCB76C7BDD}"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2CF2DE-A089-487E-AAA8-5C11AB185E96}" type="datetimeFigureOut">
              <a:rPr lang="en-US"/>
              <a:pPr>
                <a:defRPr/>
              </a:pPr>
              <a:t>10/4/2016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C3D561-2ED0-4AE4-B361-2A85CCB6B80C}"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B00B502-0E77-48E0-A4AB-103A68F39629}" type="datetimeFigureOut">
              <a:rPr lang="en-US"/>
              <a:pPr>
                <a:defRPr/>
              </a:pPr>
              <a:t>10/4/2016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243509-5E4D-4EB4-890C-C2A872EDEECD}"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36725B8-67C7-43C3-A081-C87A28947FD1}" type="datetimeFigureOut">
              <a:rPr lang="en-US"/>
              <a:pPr>
                <a:defRPr/>
              </a:pPr>
              <a:t>10/4/2016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9CBFEC0-9BEF-47CB-88C0-B569B3CE2EBA}"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6AD6E3B-90FC-4102-9900-0235559B07A9}" type="datetimeFigureOut">
              <a:rPr lang="en-US"/>
              <a:pPr>
                <a:defRPr/>
              </a:pPr>
              <a:t>10/4/2016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ECC15E7-C30C-427F-A49A-E630436E3809}"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8577B2-FFE4-497A-BD42-30EEC4ECF08B}" type="datetimeFigureOut">
              <a:rPr lang="en-US"/>
              <a:pPr>
                <a:defRPr/>
              </a:pPr>
              <a:t>10/4/2016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0084C7A-80C4-4EDA-A9E8-553770DA71AE}"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536BDF7-E35C-44EC-9E4A-2EDE420732B8}" type="datetimeFigureOut">
              <a:rPr lang="en-US"/>
              <a:pPr>
                <a:defRPr/>
              </a:pPr>
              <a:t>10/4/2016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82F48E-0CAB-43C9-97F9-07ADF60D27B6}"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AF591D2-AFC5-4E82-9B08-B92048F5642F}" type="datetimeFigureOut">
              <a:rPr lang="en-US"/>
              <a:pPr>
                <a:defRPr/>
              </a:pPr>
              <a:t>10/4/2016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70F900C-3D3D-47C4-B7AB-24B9916CE47F}"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497938F-8213-491B-9C86-D89BE9716310}" type="datetimeFigureOut">
              <a:rPr lang="en-US"/>
              <a:pPr>
                <a:defRPr/>
              </a:pPr>
              <a:t>10/4/2016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BCB3B40-58C0-48DC-906B-FA937FEC7AD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logo.jpg"/>
          <p:cNvPicPr>
            <a:picLocks noChangeAspect="1"/>
          </p:cNvPicPr>
          <p:nvPr/>
        </p:nvPicPr>
        <p:blipFill>
          <a:blip r:embed="rId3" cstate="print"/>
          <a:srcRect/>
          <a:stretch>
            <a:fillRect/>
          </a:stretch>
        </p:blipFill>
        <p:spPr bwMode="auto">
          <a:xfrm>
            <a:off x="3810000" y="236538"/>
            <a:ext cx="1600200" cy="1516062"/>
          </a:xfrm>
          <a:prstGeom prst="rect">
            <a:avLst/>
          </a:prstGeom>
          <a:noFill/>
          <a:ln w="9525">
            <a:noFill/>
            <a:miter lim="800000"/>
            <a:headEnd/>
            <a:tailEnd/>
          </a:ln>
        </p:spPr>
      </p:pic>
      <p:sp>
        <p:nvSpPr>
          <p:cNvPr id="26627" name="TextBox 3"/>
          <p:cNvSpPr txBox="1">
            <a:spLocks noChangeArrowheads="1"/>
          </p:cNvSpPr>
          <p:nvPr/>
        </p:nvSpPr>
        <p:spPr bwMode="auto">
          <a:xfrm>
            <a:off x="228600" y="2482850"/>
            <a:ext cx="8686800" cy="3994150"/>
          </a:xfrm>
          <a:prstGeom prst="rect">
            <a:avLst/>
          </a:prstGeom>
          <a:noFill/>
          <a:ln w="9525">
            <a:noFill/>
            <a:miter lim="800000"/>
            <a:headEnd/>
            <a:tailEnd/>
          </a:ln>
        </p:spPr>
        <p:txBody>
          <a:bodyPr>
            <a:spAutoFit/>
          </a:bodyPr>
          <a:lstStyle/>
          <a:p>
            <a:pPr algn="ctr">
              <a:defRPr/>
            </a:pPr>
            <a:r>
              <a:rPr lang="en-US" altLang="en-US" sz="3000" b="1" dirty="0">
                <a:solidFill>
                  <a:schemeClr val="bg1"/>
                </a:solidFill>
              </a:rPr>
              <a:t>PRESENTATION </a:t>
            </a:r>
          </a:p>
          <a:p>
            <a:pPr algn="ctr">
              <a:defRPr/>
            </a:pPr>
            <a:r>
              <a:rPr lang="en-US" altLang="en-US" sz="3000" b="1" dirty="0">
                <a:solidFill>
                  <a:schemeClr val="bg1"/>
                </a:solidFill>
              </a:rPr>
              <a:t>ON </a:t>
            </a:r>
          </a:p>
          <a:p>
            <a:pPr algn="ctr">
              <a:defRPr/>
            </a:pPr>
            <a:endParaRPr lang="en-US" altLang="en-US" b="1" dirty="0">
              <a:solidFill>
                <a:schemeClr val="bg1"/>
              </a:solidFill>
            </a:endParaRPr>
          </a:p>
          <a:p>
            <a:pPr algn="ctr">
              <a:defRPr/>
            </a:pPr>
            <a:r>
              <a:rPr lang="en-US" altLang="en-US" sz="3300" b="1" dirty="0">
                <a:solidFill>
                  <a:schemeClr val="bg1"/>
                </a:solidFill>
              </a:rPr>
              <a:t>IMPORTANT L&amp;O AND OTHER ISSUES OF</a:t>
            </a:r>
            <a:endParaRPr lang="en-US" altLang="en-US" sz="3300" b="1" dirty="0">
              <a:solidFill>
                <a:srgbClr val="FFFF00"/>
              </a:solidFill>
            </a:endParaRPr>
          </a:p>
          <a:p>
            <a:pPr algn="ctr">
              <a:defRPr/>
            </a:pPr>
            <a:r>
              <a:rPr lang="en-US" altLang="en-US" sz="3300" b="1" dirty="0">
                <a:solidFill>
                  <a:srgbClr val="00FFFF"/>
                </a:solidFill>
              </a:rPr>
              <a:t>EAST GODAVARI DISTRICT</a:t>
            </a:r>
          </a:p>
          <a:p>
            <a:pPr algn="ctr">
              <a:defRPr/>
            </a:pPr>
            <a:r>
              <a:rPr lang="en-US" altLang="en-US" sz="3300" b="1" dirty="0">
                <a:solidFill>
                  <a:srgbClr val="FFFF00"/>
                </a:solidFill>
              </a:rPr>
              <a:t>FOR COLLECTORS CONFERENCE</a:t>
            </a:r>
          </a:p>
          <a:p>
            <a:pPr algn="ctr">
              <a:defRPr/>
            </a:pPr>
            <a:endParaRPr lang="en-GB" altLang="en-US" sz="1050" b="1" dirty="0">
              <a:solidFill>
                <a:srgbClr val="FFFF00"/>
              </a:solidFill>
            </a:endParaRPr>
          </a:p>
          <a:p>
            <a:pPr algn="ctr">
              <a:defRPr/>
            </a:pPr>
            <a:r>
              <a:rPr lang="en-GB" altLang="en-US" sz="3300" b="1" dirty="0">
                <a:solidFill>
                  <a:srgbClr val="FFFF00"/>
                </a:solidFill>
              </a:rPr>
              <a:t>ON </a:t>
            </a:r>
          </a:p>
          <a:p>
            <a:pPr algn="ctr">
              <a:defRPr/>
            </a:pPr>
            <a:r>
              <a:rPr lang="en-GB" altLang="en-US" sz="3300" b="1" dirty="0">
                <a:solidFill>
                  <a:srgbClr val="FFFF00"/>
                </a:solidFill>
              </a:rPr>
              <a:t>24.05.2016 &amp; 25.05.2016</a:t>
            </a:r>
            <a:endParaRPr lang="en-US" altLang="en-US" sz="2400" b="1" dirty="0">
              <a:solidFill>
                <a:srgbClr val="00FF99"/>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4342" y="238780"/>
            <a:ext cx="7940058" cy="523220"/>
          </a:xfrm>
          <a:prstGeom prst="rect">
            <a:avLst/>
          </a:prstGeom>
          <a:noFill/>
        </p:spPr>
        <p:txBody>
          <a:bodyPr wrap="none">
            <a:spAutoFit/>
          </a:bodyPr>
          <a:lstStyle/>
          <a:p>
            <a:pPr algn="ctr">
              <a:defRPr/>
            </a:pPr>
            <a:r>
              <a:rPr lang="en-US" sz="2800" b="1" u="sng" spc="300" dirty="0">
                <a:ln w="11430" cmpd="sng">
                  <a:solidFill>
                    <a:schemeClr val="accent1">
                      <a:tint val="10000"/>
                    </a:schemeClr>
                  </a:solidFill>
                  <a:prstDash val="solid"/>
                  <a:miter lim="800000"/>
                </a:ln>
                <a:solidFill>
                  <a:srgbClr val="00FFFF"/>
                </a:solidFill>
                <a:effectLst>
                  <a:glow rad="45500">
                    <a:schemeClr val="accent1">
                      <a:satMod val="220000"/>
                      <a:alpha val="35000"/>
                    </a:schemeClr>
                  </a:glow>
                </a:effectLst>
              </a:rPr>
              <a:t>IMPORTANT L&amp;O AND OTHER ISSUES</a:t>
            </a:r>
          </a:p>
        </p:txBody>
      </p:sp>
      <p:sp>
        <p:nvSpPr>
          <p:cNvPr id="3075" name="Rectangle 1"/>
          <p:cNvSpPr>
            <a:spLocks noChangeArrowheads="1"/>
          </p:cNvSpPr>
          <p:nvPr/>
        </p:nvSpPr>
        <p:spPr bwMode="auto">
          <a:xfrm>
            <a:off x="593725" y="1143000"/>
            <a:ext cx="8321675" cy="5140325"/>
          </a:xfrm>
          <a:prstGeom prst="rect">
            <a:avLst/>
          </a:prstGeom>
          <a:noFill/>
          <a:ln w="9525">
            <a:noFill/>
            <a:miter lim="800000"/>
            <a:headEnd/>
            <a:tailEnd/>
          </a:ln>
        </p:spPr>
        <p:txBody>
          <a:bodyPr>
            <a:spAutoFit/>
          </a:bodyPr>
          <a:lstStyle/>
          <a:p>
            <a:pPr marL="285750" indent="-285750" algn="just">
              <a:spcAft>
                <a:spcPts val="1200"/>
              </a:spcAft>
              <a:buFont typeface="Wingdings" pitchFamily="2" charset="2"/>
              <a:buChar char="Ø"/>
            </a:pPr>
            <a:r>
              <a:rPr lang="en-US" altLang="en-US" b="1" u="sng">
                <a:solidFill>
                  <a:srgbClr val="FFFF00"/>
                </a:solidFill>
                <a:cs typeface="Arial" pitchFamily="34" charset="0"/>
              </a:rPr>
              <a:t>Chinturu Sub-Division issues</a:t>
            </a:r>
            <a:r>
              <a:rPr lang="en-US" altLang="en-US" b="1">
                <a:solidFill>
                  <a:srgbClr val="FFFFFF"/>
                </a:solidFill>
                <a:cs typeface="Arial" pitchFamily="34" charset="0"/>
              </a:rPr>
              <a:t>: This Sub-Division was created vide G.O.Ms.No.84 &amp; 85, Home (legal-II) Dept., dt.18.06.15.  Telangana Police have withdrawn all the forces, hence, reinforced the same from other sub-divisions of East Godavari District. </a:t>
            </a:r>
          </a:p>
          <a:p>
            <a:pPr marL="285750" indent="-285750" algn="just">
              <a:spcAft>
                <a:spcPts val="1200"/>
              </a:spcAft>
              <a:buFont typeface="Arial" pitchFamily="34" charset="0"/>
              <a:buChar char="•"/>
            </a:pPr>
            <a:r>
              <a:rPr lang="en-US" altLang="en-US" b="1">
                <a:solidFill>
                  <a:srgbClr val="FFFFFF"/>
                </a:solidFill>
                <a:cs typeface="Arial" pitchFamily="34" charset="0"/>
              </a:rPr>
              <a:t>Present vacancy position has been informed to Chief Office.</a:t>
            </a:r>
          </a:p>
          <a:p>
            <a:pPr marL="285750" indent="-285750" algn="just">
              <a:spcAft>
                <a:spcPts val="1200"/>
              </a:spcAft>
              <a:buFont typeface="Arial" pitchFamily="34" charset="0"/>
              <a:buChar char="•"/>
            </a:pPr>
            <a:r>
              <a:rPr lang="en-GB" altLang="en-US" b="1">
                <a:solidFill>
                  <a:srgbClr val="FFFFFF"/>
                </a:solidFill>
                <a:cs typeface="Arial" pitchFamily="34" charset="0"/>
              </a:rPr>
              <a:t>Further 6 RSIs and 180 PCs have to be additionally sanctioned to raise 6 more operational parties.</a:t>
            </a:r>
          </a:p>
          <a:p>
            <a:pPr marL="285750" indent="-285750" algn="just">
              <a:spcAft>
                <a:spcPts val="1200"/>
              </a:spcAft>
              <a:buFont typeface="Arial" pitchFamily="34" charset="0"/>
              <a:buChar char="•"/>
            </a:pPr>
            <a:r>
              <a:rPr lang="en-GB" altLang="en-US" b="1">
                <a:solidFill>
                  <a:srgbClr val="FFFFFF"/>
                </a:solidFill>
                <a:cs typeface="Arial" pitchFamily="34" charset="0"/>
              </a:rPr>
              <a:t>At present functioning of Yatapaka PS and Circle Office and the operations of both Central and State forces are being organised from Andhra Pradesh Tribal Welfare School (Prathibha  Patasala)” which is situated at Yatapaka (v).</a:t>
            </a:r>
          </a:p>
          <a:p>
            <a:pPr marL="285750" indent="-285750" algn="just">
              <a:spcAft>
                <a:spcPts val="1200"/>
              </a:spcAft>
              <a:buFont typeface="Arial" pitchFamily="34" charset="0"/>
              <a:buChar char="•"/>
            </a:pPr>
            <a:r>
              <a:rPr lang="en-GB" altLang="en-US" b="1">
                <a:solidFill>
                  <a:srgbClr val="FFFFFF"/>
                </a:solidFill>
                <a:cs typeface="Arial" pitchFamily="34" charset="0"/>
              </a:rPr>
              <a:t>Proposals have been submitted to the Govt. (Tribal Welfare Dept.) to alienate the “Andhra Pradesh Tribal Welfare School (Prathibha Patasala)” which is situated in 	RS.No.136 with an extant of 15 acres at Yatapaka (v) to the Police Department to tackle the extremist problem effectively. </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381000" y="609600"/>
            <a:ext cx="8382000" cy="5737225"/>
          </a:xfrm>
          <a:prstGeom prst="rect">
            <a:avLst/>
          </a:prstGeom>
          <a:noFill/>
          <a:ln>
            <a:noFill/>
          </a:ln>
          <a:extLst>
            <a:ext uri="{909E8E84-426E-40DD-AFC4-6F175D3DCCD1}"/>
            <a:ext uri="{91240B29-F687-4F45-9708-019B960494DF}"/>
          </a:extLst>
        </p:spPr>
        <p:txBody>
          <a:bodyPr>
            <a:spAutoFit/>
          </a:bodyPr>
          <a:lstStyle/>
          <a:p>
            <a:pPr marL="509588" indent="-342900" algn="just" eaLnBrk="0" hangingPunct="0">
              <a:spcAft>
                <a:spcPts val="1200"/>
              </a:spcAft>
              <a:buFont typeface="Arial" pitchFamily="34" charset="0"/>
              <a:buChar char="•"/>
              <a:defRPr/>
            </a:pPr>
            <a:r>
              <a:rPr lang="en-GB" altLang="en-US" b="1" dirty="0">
                <a:solidFill>
                  <a:srgbClr val="FFFFFF"/>
                </a:solidFill>
                <a:cs typeface="Arial" pitchFamily="34" charset="0"/>
              </a:rPr>
              <a:t>Govt. is requested to expedite the same to improve infrastructure for operational convenience.  </a:t>
            </a:r>
            <a:endParaRPr lang="en-GB" altLang="en-US" sz="200" b="1" dirty="0">
              <a:solidFill>
                <a:srgbClr val="FFFFFF"/>
              </a:solidFill>
              <a:cs typeface="Arial" pitchFamily="34" charset="0"/>
            </a:endParaRPr>
          </a:p>
          <a:p>
            <a:pPr marL="509588" indent="-342900" algn="just" eaLnBrk="0" hangingPunct="0">
              <a:spcAft>
                <a:spcPts val="1800"/>
              </a:spcAft>
              <a:buFont typeface="Wingdings" pitchFamily="2" charset="2"/>
              <a:buChar char="Ø"/>
              <a:defRPr/>
            </a:pPr>
            <a:r>
              <a:rPr lang="en-US" altLang="en-US" b="1" u="sng" dirty="0">
                <a:solidFill>
                  <a:srgbClr val="FFFF00"/>
                </a:solidFill>
                <a:cs typeface="Arial" pitchFamily="34" charset="0"/>
              </a:rPr>
              <a:t>Extremism</a:t>
            </a:r>
            <a:r>
              <a:rPr lang="en-US" altLang="en-US" b="1" dirty="0">
                <a:solidFill>
                  <a:srgbClr val="FFFFFF"/>
                </a:solidFill>
                <a:cs typeface="Arial" pitchFamily="34" charset="0"/>
              </a:rPr>
              <a:t>: Regular area domination, information specific operations and community policing are being conducted and yielded very good results in the area. </a:t>
            </a:r>
          </a:p>
          <a:p>
            <a:pPr marL="509588" indent="-342900" algn="just" eaLnBrk="0" hangingPunct="0">
              <a:spcAft>
                <a:spcPts val="1800"/>
              </a:spcAft>
              <a:buFont typeface="Arial" pitchFamily="34" charset="0"/>
              <a:buChar char="•"/>
              <a:defRPr/>
            </a:pPr>
            <a:r>
              <a:rPr lang="en-GB" altLang="en-US" b="1" dirty="0">
                <a:solidFill>
                  <a:srgbClr val="FFFFFF"/>
                </a:solidFill>
                <a:cs typeface="Arial" pitchFamily="34" charset="0"/>
              </a:rPr>
              <a:t>Because of strenuous efforts of Dist. Police, Maoist activities decreased drastically and Police have good hold in the area, including ‘</a:t>
            </a:r>
            <a:r>
              <a:rPr lang="en-GB" altLang="en-US" b="1" dirty="0" err="1">
                <a:solidFill>
                  <a:srgbClr val="FFFFFF"/>
                </a:solidFill>
                <a:cs typeface="Arial" pitchFamily="34" charset="0"/>
              </a:rPr>
              <a:t>Poloavaram</a:t>
            </a:r>
            <a:r>
              <a:rPr lang="en-GB" altLang="en-US" b="1" dirty="0">
                <a:solidFill>
                  <a:srgbClr val="FFFFFF"/>
                </a:solidFill>
                <a:cs typeface="Arial" pitchFamily="34" charset="0"/>
              </a:rPr>
              <a:t> Project’ area.</a:t>
            </a:r>
          </a:p>
          <a:p>
            <a:pPr marL="509588" indent="-285750" algn="just">
              <a:spcAft>
                <a:spcPts val="1200"/>
              </a:spcAft>
              <a:buFont typeface="Wingdings" pitchFamily="2" charset="2"/>
              <a:buChar char="Ø"/>
              <a:defRPr/>
            </a:pPr>
            <a:r>
              <a:rPr lang="en-US" altLang="en-US" b="1" u="sng" dirty="0" err="1">
                <a:solidFill>
                  <a:srgbClr val="FFFF00"/>
                </a:solidFill>
                <a:cs typeface="Arial" pitchFamily="34" charset="0"/>
              </a:rPr>
              <a:t>Kapu</a:t>
            </a:r>
            <a:r>
              <a:rPr lang="en-US" altLang="en-US" b="1" u="sng" dirty="0">
                <a:solidFill>
                  <a:srgbClr val="FFFF00"/>
                </a:solidFill>
                <a:cs typeface="Arial" pitchFamily="34" charset="0"/>
              </a:rPr>
              <a:t> reservation issue</a:t>
            </a:r>
            <a:r>
              <a:rPr lang="en-US" altLang="en-US" b="1" dirty="0">
                <a:solidFill>
                  <a:srgbClr val="FFFF00"/>
                </a:solidFill>
                <a:cs typeface="Arial" pitchFamily="34" charset="0"/>
              </a:rPr>
              <a:t>:   </a:t>
            </a:r>
            <a:r>
              <a:rPr lang="en-US" altLang="en-US" b="1" dirty="0">
                <a:solidFill>
                  <a:prstClr val="white"/>
                </a:solidFill>
                <a:cs typeface="Arial" pitchFamily="34" charset="0"/>
              </a:rPr>
              <a:t>After ‘</a:t>
            </a:r>
            <a:r>
              <a:rPr lang="en-US" altLang="en-US" b="1" dirty="0" err="1">
                <a:solidFill>
                  <a:prstClr val="white"/>
                </a:solidFill>
                <a:cs typeface="Arial" pitchFamily="34" charset="0"/>
              </a:rPr>
              <a:t>Kapu</a:t>
            </a:r>
            <a:r>
              <a:rPr lang="en-US" altLang="en-US" b="1" dirty="0">
                <a:solidFill>
                  <a:prstClr val="white"/>
                </a:solidFill>
                <a:cs typeface="Arial" pitchFamily="34" charset="0"/>
              </a:rPr>
              <a:t> </a:t>
            </a:r>
            <a:r>
              <a:rPr lang="en-US" altLang="en-US" b="1" dirty="0" err="1">
                <a:solidFill>
                  <a:prstClr val="white"/>
                </a:solidFill>
                <a:cs typeface="Arial" pitchFamily="34" charset="0"/>
              </a:rPr>
              <a:t>Ikhya</a:t>
            </a:r>
            <a:r>
              <a:rPr lang="en-US" altLang="en-US" b="1" dirty="0">
                <a:solidFill>
                  <a:prstClr val="white"/>
                </a:solidFill>
                <a:cs typeface="Arial" pitchFamily="34" charset="0"/>
              </a:rPr>
              <a:t> </a:t>
            </a:r>
            <a:r>
              <a:rPr lang="en-US" altLang="en-US" b="1" dirty="0" err="1">
                <a:solidFill>
                  <a:prstClr val="white"/>
                </a:solidFill>
                <a:cs typeface="Arial" pitchFamily="34" charset="0"/>
              </a:rPr>
              <a:t>Garjana</a:t>
            </a:r>
            <a:r>
              <a:rPr lang="en-US" altLang="en-US" b="1" dirty="0">
                <a:solidFill>
                  <a:prstClr val="white"/>
                </a:solidFill>
                <a:cs typeface="Arial" pitchFamily="34" charset="0"/>
              </a:rPr>
              <a:t>’ meeting and fast-unto-death by Sri </a:t>
            </a:r>
            <a:r>
              <a:rPr lang="en-US" altLang="en-US" b="1" dirty="0" err="1">
                <a:solidFill>
                  <a:prstClr val="white"/>
                </a:solidFill>
                <a:cs typeface="Arial" pitchFamily="34" charset="0"/>
              </a:rPr>
              <a:t>Mudragada</a:t>
            </a:r>
            <a:r>
              <a:rPr lang="en-US" altLang="en-US" b="1" dirty="0">
                <a:solidFill>
                  <a:prstClr val="white"/>
                </a:solidFill>
                <a:cs typeface="Arial" pitchFamily="34" charset="0"/>
              </a:rPr>
              <a:t> </a:t>
            </a:r>
            <a:r>
              <a:rPr lang="en-US" altLang="en-US" b="1" dirty="0" err="1">
                <a:solidFill>
                  <a:prstClr val="white"/>
                </a:solidFill>
                <a:cs typeface="Arial" pitchFamily="34" charset="0"/>
              </a:rPr>
              <a:t>Padmabham</a:t>
            </a:r>
            <a:r>
              <a:rPr lang="en-US" altLang="en-US" b="1" dirty="0">
                <a:solidFill>
                  <a:prstClr val="white"/>
                </a:solidFill>
                <a:cs typeface="Arial" pitchFamily="34" charset="0"/>
              </a:rPr>
              <a:t>, Ex-Minister and MP., ‘</a:t>
            </a:r>
            <a:r>
              <a:rPr lang="en-US" altLang="en-US" b="1" dirty="0" err="1">
                <a:solidFill>
                  <a:prstClr val="white"/>
                </a:solidFill>
                <a:cs typeface="Arial" pitchFamily="34" charset="0"/>
              </a:rPr>
              <a:t>Kapu</a:t>
            </a:r>
            <a:r>
              <a:rPr lang="en-US" altLang="en-US" b="1" dirty="0">
                <a:solidFill>
                  <a:prstClr val="white"/>
                </a:solidFill>
                <a:cs typeface="Arial" pitchFamily="34" charset="0"/>
              </a:rPr>
              <a:t>’ leaders are coming to his  residence and giving press statements regarding the cases and arrests.  </a:t>
            </a:r>
          </a:p>
          <a:p>
            <a:pPr marL="509588" indent="-285750" algn="just">
              <a:spcBef>
                <a:spcPct val="20000"/>
              </a:spcBef>
              <a:buFont typeface="Arial" pitchFamily="34" charset="0"/>
              <a:buChar char="•"/>
              <a:defRPr/>
            </a:pPr>
            <a:r>
              <a:rPr lang="en-US" altLang="en-US" b="1" dirty="0">
                <a:solidFill>
                  <a:prstClr val="white"/>
                </a:solidFill>
                <a:cs typeface="Arial" pitchFamily="34" charset="0"/>
              </a:rPr>
              <a:t>Now </a:t>
            </a:r>
            <a:r>
              <a:rPr lang="en-US" altLang="en-US" b="1" dirty="0" err="1">
                <a:solidFill>
                  <a:prstClr val="white"/>
                </a:solidFill>
                <a:cs typeface="Arial" pitchFamily="34" charset="0"/>
              </a:rPr>
              <a:t>Mudragada</a:t>
            </a:r>
            <a:r>
              <a:rPr lang="en-US" altLang="en-US" b="1" dirty="0">
                <a:solidFill>
                  <a:prstClr val="white"/>
                </a:solidFill>
                <a:cs typeface="Arial" pitchFamily="34" charset="0"/>
              </a:rPr>
              <a:t> </a:t>
            </a:r>
            <a:r>
              <a:rPr lang="en-US" altLang="en-US" b="1" dirty="0" err="1">
                <a:solidFill>
                  <a:prstClr val="white"/>
                </a:solidFill>
                <a:cs typeface="Arial" pitchFamily="34" charset="0"/>
              </a:rPr>
              <a:t>Padmanabham</a:t>
            </a:r>
            <a:r>
              <a:rPr lang="en-US" altLang="en-US" b="1" dirty="0">
                <a:solidFill>
                  <a:prstClr val="white"/>
                </a:solidFill>
                <a:cs typeface="Arial" pitchFamily="34" charset="0"/>
              </a:rPr>
              <a:t> is moving throughout the state and conducting in house meetings with ‘</a:t>
            </a:r>
            <a:r>
              <a:rPr lang="en-US" altLang="en-US" b="1" dirty="0" err="1">
                <a:solidFill>
                  <a:prstClr val="white"/>
                </a:solidFill>
                <a:cs typeface="Arial" pitchFamily="34" charset="0"/>
              </a:rPr>
              <a:t>Kapu</a:t>
            </a:r>
            <a:r>
              <a:rPr lang="en-US" altLang="en-US" b="1" dirty="0">
                <a:solidFill>
                  <a:prstClr val="white"/>
                </a:solidFill>
                <a:cs typeface="Arial" pitchFamily="34" charset="0"/>
              </a:rPr>
              <a:t>’ leaders.  </a:t>
            </a:r>
          </a:p>
          <a:p>
            <a:pPr marL="223838" algn="just">
              <a:spcBef>
                <a:spcPct val="20000"/>
              </a:spcBef>
              <a:defRPr/>
            </a:pPr>
            <a:endParaRPr lang="en-US" altLang="en-US" sz="800" b="1" dirty="0">
              <a:solidFill>
                <a:prstClr val="white"/>
              </a:solidFill>
              <a:cs typeface="Arial" pitchFamily="34" charset="0"/>
            </a:endParaRPr>
          </a:p>
          <a:p>
            <a:pPr marL="509588" indent="-285750" algn="just">
              <a:spcBef>
                <a:spcPct val="20000"/>
              </a:spcBef>
              <a:buFont typeface="Arial" pitchFamily="34" charset="0"/>
              <a:buChar char="•"/>
              <a:defRPr/>
            </a:pPr>
            <a:r>
              <a:rPr lang="en-US" altLang="en-US" b="1" dirty="0">
                <a:solidFill>
                  <a:prstClr val="white"/>
                </a:solidFill>
                <a:cs typeface="Arial" pitchFamily="34" charset="0"/>
              </a:rPr>
              <a:t>The present situation in the district is calm and Police kept constant watch on the activities of all castes to take timely action. </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9"/>
          <p:cNvSpPr txBox="1">
            <a:spLocks noChangeArrowheads="1"/>
          </p:cNvSpPr>
          <p:nvPr/>
        </p:nvSpPr>
        <p:spPr bwMode="auto">
          <a:xfrm>
            <a:off x="304800" y="533400"/>
            <a:ext cx="8610600" cy="3262313"/>
          </a:xfrm>
          <a:prstGeom prst="rect">
            <a:avLst/>
          </a:prstGeom>
          <a:noFill/>
          <a:ln>
            <a:noFill/>
          </a:ln>
          <a:extLst>
            <a:ext uri="{909E8E84-426E-40DD-AFC4-6F175D3DCCD1}"/>
            <a:ext uri="{91240B29-F687-4F45-9708-019B960494DF}"/>
          </a:extLst>
        </p:spPr>
        <p:txBody>
          <a:bodyPr>
            <a:spAutoFit/>
          </a:bodyPr>
          <a:lstStyle>
            <a:lvl1pPr marL="569913"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algn="just" eaLnBrk="1" hangingPunct="1">
              <a:spcBef>
                <a:spcPct val="20000"/>
              </a:spcBef>
              <a:buFont typeface="Arial" pitchFamily="34" charset="0"/>
              <a:buChar char="•"/>
              <a:defRPr/>
            </a:pPr>
            <a:endParaRPr lang="en-US" altLang="en-US" sz="1200" b="1" dirty="0" smtClean="0">
              <a:solidFill>
                <a:prstClr val="white"/>
              </a:solidFill>
              <a:cs typeface="Arial" pitchFamily="34" charset="0"/>
            </a:endParaRPr>
          </a:p>
          <a:p>
            <a:pPr marL="398463" indent="-285750" algn="just" eaLnBrk="1" hangingPunct="1">
              <a:spcAft>
                <a:spcPts val="1800"/>
              </a:spcAft>
              <a:buFont typeface="Wingdings" pitchFamily="2" charset="2"/>
              <a:buChar char="Ø"/>
              <a:defRPr/>
            </a:pPr>
            <a:r>
              <a:rPr lang="en-US" altLang="en-US" b="1" u="sng" dirty="0" smtClean="0">
                <a:solidFill>
                  <a:srgbClr val="FFFF00"/>
                </a:solidFill>
                <a:cs typeface="Arial" pitchFamily="34" charset="0"/>
              </a:rPr>
              <a:t>KSEZ issue</a:t>
            </a:r>
            <a:r>
              <a:rPr lang="en-US" altLang="en-US" b="1" dirty="0" smtClean="0">
                <a:solidFill>
                  <a:schemeClr val="bg1"/>
                </a:solidFill>
                <a:cs typeface="Arial" pitchFamily="34" charset="0"/>
              </a:rPr>
              <a:t>: There are some compensational issues pending and KSEZ group is negotiating with the farmers, but “KSEZ </a:t>
            </a:r>
            <a:r>
              <a:rPr lang="en-US" altLang="en-US" b="1" dirty="0" err="1" smtClean="0">
                <a:solidFill>
                  <a:schemeClr val="bg1"/>
                </a:solidFill>
                <a:cs typeface="Arial" pitchFamily="34" charset="0"/>
              </a:rPr>
              <a:t>Vyathireka</a:t>
            </a:r>
            <a:r>
              <a:rPr lang="en-US" altLang="en-US" b="1" dirty="0" smtClean="0">
                <a:solidFill>
                  <a:schemeClr val="bg1"/>
                </a:solidFill>
                <a:cs typeface="Arial" pitchFamily="34" charset="0"/>
              </a:rPr>
              <a:t> </a:t>
            </a:r>
            <a:r>
              <a:rPr lang="en-US" altLang="en-US" b="1" dirty="0" err="1" smtClean="0">
                <a:solidFill>
                  <a:schemeClr val="bg1"/>
                </a:solidFill>
                <a:cs typeface="Arial" pitchFamily="34" charset="0"/>
              </a:rPr>
              <a:t>Porata</a:t>
            </a:r>
            <a:r>
              <a:rPr lang="en-US" altLang="en-US" b="1" dirty="0" smtClean="0">
                <a:solidFill>
                  <a:schemeClr val="bg1"/>
                </a:solidFill>
                <a:cs typeface="Arial" pitchFamily="34" charset="0"/>
              </a:rPr>
              <a:t> </a:t>
            </a:r>
            <a:r>
              <a:rPr lang="en-US" altLang="en-US" b="1" dirty="0" err="1" smtClean="0">
                <a:solidFill>
                  <a:schemeClr val="bg1"/>
                </a:solidFill>
                <a:cs typeface="Arial" pitchFamily="34" charset="0"/>
              </a:rPr>
              <a:t>Samithi</a:t>
            </a:r>
            <a:r>
              <a:rPr lang="en-US" altLang="en-US" b="1" dirty="0" smtClean="0">
                <a:solidFill>
                  <a:schemeClr val="bg1"/>
                </a:solidFill>
                <a:cs typeface="Arial" pitchFamily="34" charset="0"/>
              </a:rPr>
              <a:t>” leaders are instigating the farmers for extra money.</a:t>
            </a:r>
          </a:p>
          <a:p>
            <a:pPr marL="398463" indent="-285750" algn="just" eaLnBrk="1" hangingPunct="1">
              <a:spcAft>
                <a:spcPts val="1800"/>
              </a:spcAft>
              <a:buFont typeface="Arial" pitchFamily="34" charset="0"/>
              <a:buChar char="•"/>
              <a:defRPr/>
            </a:pPr>
            <a:r>
              <a:rPr lang="en-US" altLang="en-US" b="1" dirty="0" smtClean="0">
                <a:solidFill>
                  <a:schemeClr val="bg1"/>
                </a:solidFill>
                <a:cs typeface="Arial" pitchFamily="34" charset="0"/>
              </a:rPr>
              <a:t>However Police are vigilant and controlling the activities of “KSEZ </a:t>
            </a:r>
            <a:r>
              <a:rPr lang="en-US" altLang="en-US" b="1" dirty="0" err="1" smtClean="0">
                <a:solidFill>
                  <a:schemeClr val="bg1"/>
                </a:solidFill>
                <a:cs typeface="Arial" pitchFamily="34" charset="0"/>
              </a:rPr>
              <a:t>Vyathireka</a:t>
            </a:r>
            <a:r>
              <a:rPr lang="en-US" altLang="en-US" b="1" dirty="0" smtClean="0">
                <a:solidFill>
                  <a:schemeClr val="bg1"/>
                </a:solidFill>
                <a:cs typeface="Arial" pitchFamily="34" charset="0"/>
              </a:rPr>
              <a:t> </a:t>
            </a:r>
            <a:r>
              <a:rPr lang="en-US" altLang="en-US" b="1" dirty="0" err="1" smtClean="0">
                <a:solidFill>
                  <a:schemeClr val="bg1"/>
                </a:solidFill>
                <a:cs typeface="Arial" pitchFamily="34" charset="0"/>
              </a:rPr>
              <a:t>Porata</a:t>
            </a:r>
            <a:r>
              <a:rPr lang="en-US" altLang="en-US" b="1" dirty="0" smtClean="0">
                <a:solidFill>
                  <a:schemeClr val="bg1"/>
                </a:solidFill>
                <a:cs typeface="Arial" pitchFamily="34" charset="0"/>
              </a:rPr>
              <a:t> </a:t>
            </a:r>
            <a:r>
              <a:rPr lang="en-US" altLang="en-US" b="1" dirty="0" err="1" smtClean="0">
                <a:solidFill>
                  <a:schemeClr val="bg1"/>
                </a:solidFill>
                <a:cs typeface="Arial" pitchFamily="34" charset="0"/>
              </a:rPr>
              <a:t>Samithi</a:t>
            </a:r>
            <a:r>
              <a:rPr lang="en-US" altLang="en-US" b="1" dirty="0" smtClean="0">
                <a:solidFill>
                  <a:schemeClr val="bg1"/>
                </a:solidFill>
                <a:cs typeface="Arial" pitchFamily="34" charset="0"/>
              </a:rPr>
              <a:t>” by taking stringent action, whenever the leaders are indulging in criminal activities like trespasses, obstruction, damaging property etc. </a:t>
            </a:r>
          </a:p>
          <a:p>
            <a:pPr marL="398463" indent="-285750" algn="just" eaLnBrk="1" hangingPunct="1">
              <a:spcAft>
                <a:spcPts val="1800"/>
              </a:spcAft>
              <a:buFont typeface="Arial" pitchFamily="34" charset="0"/>
              <a:buChar char="•"/>
              <a:defRPr/>
            </a:pPr>
            <a:r>
              <a:rPr lang="en-US" altLang="en-US" b="1" dirty="0" smtClean="0">
                <a:solidFill>
                  <a:schemeClr val="bg1"/>
                </a:solidFill>
                <a:cs typeface="Arial" pitchFamily="34" charset="0"/>
              </a:rPr>
              <a:t>Now, this is the time for solving the issue by paying compensation to the remaining farmers by KSEZ group.   </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8"/>
          <p:cNvSpPr txBox="1">
            <a:spLocks noChangeArrowheads="1"/>
          </p:cNvSpPr>
          <p:nvPr/>
        </p:nvSpPr>
        <p:spPr bwMode="auto">
          <a:xfrm>
            <a:off x="4876800" y="3352800"/>
            <a:ext cx="990600" cy="579438"/>
          </a:xfrm>
          <a:prstGeom prst="rect">
            <a:avLst/>
          </a:prstGeom>
          <a:noFill/>
          <a:ln w="9525">
            <a:noFill/>
            <a:miter lim="800000"/>
            <a:headEnd/>
            <a:tailEnd/>
          </a:ln>
        </p:spPr>
        <p:txBody>
          <a:bodyPr>
            <a:spAutoFit/>
          </a:bodyPr>
          <a:lstStyle/>
          <a:p>
            <a:pPr>
              <a:spcBef>
                <a:spcPct val="50000"/>
              </a:spcBef>
            </a:pPr>
            <a:endParaRPr lang="en-US" altLang="en-US" sz="3200" b="1">
              <a:solidFill>
                <a:schemeClr val="accent2"/>
              </a:solidFill>
              <a:latin typeface="Albertus Extra Bold"/>
            </a:endParaRPr>
          </a:p>
        </p:txBody>
      </p:sp>
      <p:sp>
        <p:nvSpPr>
          <p:cNvPr id="5" name="Rectangle 4"/>
          <p:cNvSpPr/>
          <p:nvPr/>
        </p:nvSpPr>
        <p:spPr>
          <a:xfrm>
            <a:off x="1981200" y="2810470"/>
            <a:ext cx="5093921" cy="923330"/>
          </a:xfrm>
          <a:prstGeom prst="rect">
            <a:avLst/>
          </a:prstGeom>
          <a:noFill/>
        </p:spPr>
        <p:txBody>
          <a:bodyPr>
            <a:spAutoFit/>
          </a:bodyPr>
          <a:lstStyle/>
          <a:p>
            <a:pPr algn="ctr">
              <a:defRPr/>
            </a:pPr>
            <a:r>
              <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Than Q</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1720</TotalTime>
  <Words>409</Words>
  <Application>Microsoft Office PowerPoint</Application>
  <PresentationFormat>On-screen Show (4:3)</PresentationFormat>
  <Paragraphs>28</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Wingdings</vt:lpstr>
      <vt:lpstr>Albertus Extra Bold</vt: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 PLAN</dc:title>
  <dc:creator>SBI</dc:creator>
  <cp:lastModifiedBy>Administrator</cp:lastModifiedBy>
  <cp:revision>661</cp:revision>
  <cp:lastPrinted>2016-05-20T13:12:31Z</cp:lastPrinted>
  <dcterms:created xsi:type="dcterms:W3CDTF">2006-08-16T00:00:00Z</dcterms:created>
  <dcterms:modified xsi:type="dcterms:W3CDTF">2016-10-04T13:04:21Z</dcterms:modified>
</cp:coreProperties>
</file>