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2"/>
    <p:restoredTop sz="94630"/>
  </p:normalViewPr>
  <p:slideViewPr>
    <p:cSldViewPr snapToGrid="0">
      <p:cViewPr varScale="1">
        <p:scale>
          <a:sx n="113" d="100"/>
          <a:sy n="113" d="100"/>
        </p:scale>
        <p:origin x="62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2A7BD-C564-71D3-DBD8-BB7AC9A43D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05BB6A-F817-5A64-6B67-E792C93461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303370-F396-288C-1854-0699BC542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30F7D-3994-F843-93CB-7B8A38B240AF}" type="datetimeFigureOut">
              <a:rPr lang="en-US" smtClean="0"/>
              <a:t>3/4/24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18AD46-F259-F92C-CEB3-C71A44571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DFB46A-61C4-FEB1-0AEB-CB21CD2B1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E9725-C563-464C-A474-332254CC8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932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BD9E9-E31A-5966-FE9F-7C24E61B1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70050B-588B-1537-9BA4-4CA2F12B52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72806C-22DB-9150-CDB9-DA3162CEA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30F7D-3994-F843-93CB-7B8A38B240AF}" type="datetimeFigureOut">
              <a:rPr lang="en-US" smtClean="0"/>
              <a:t>3/4/24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AE775-020C-8A71-E5DD-DD63FB81D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A0C8EE-0797-5A01-FA99-189B70108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E9725-C563-464C-A474-332254CC8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194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7159F9-CBBD-7C47-5FB3-10B8E341E9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B0E416-7B8B-A072-90C3-6AC90471C6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3F7EB6-35D9-44DC-A6A6-033FDC6D3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30F7D-3994-F843-93CB-7B8A38B240AF}" type="datetimeFigureOut">
              <a:rPr lang="en-US" smtClean="0"/>
              <a:t>3/4/24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14D16D-73AB-0DE2-8779-5E5CDA255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5AAE5A-436A-4D48-6374-1B1AAB35D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E9725-C563-464C-A474-332254CC8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280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D8AA4-1FAD-D534-AEB6-666094272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B7FF0B-A715-E274-07F4-134CCDAA48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B52531-BA14-4DB4-A820-F88A86052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30F7D-3994-F843-93CB-7B8A38B240AF}" type="datetimeFigureOut">
              <a:rPr lang="en-US" smtClean="0"/>
              <a:t>3/4/24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0E274-1686-CE90-8D5C-4EAA04E0B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CDED69-5E02-806A-FB0D-D618330B5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E9725-C563-464C-A474-332254CC8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87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D8D6F-F456-6065-6F91-74E2C1E5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167507-B8BD-D24C-9511-61642CD70C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D3EA0F-7CD2-0575-B253-1E623C41F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30F7D-3994-F843-93CB-7B8A38B240AF}" type="datetimeFigureOut">
              <a:rPr lang="en-US" smtClean="0"/>
              <a:t>3/4/24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F9CFE0-3CAA-6664-7FF2-5E6B4B5BC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95C1DB-B733-8B09-BBF1-FE65B1B89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E9725-C563-464C-A474-332254CC8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436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7BE17-1AFE-DB2B-ED15-AC2746DE0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0E49EA-20CE-BDF9-9089-C4287CAF83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66BE18-4724-A562-9961-B382A475BE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48D3D8-86D9-B03D-7F58-625F6F7A7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30F7D-3994-F843-93CB-7B8A38B240AF}" type="datetimeFigureOut">
              <a:rPr lang="en-US" smtClean="0"/>
              <a:t>3/4/24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1B7B5E-72FE-917C-97D6-75396BA07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916972-F2EE-3486-A3AC-45B05E975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E9725-C563-464C-A474-332254CC8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787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C4422-E5FA-5EA0-6F8A-3A9FB0024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31202A-93B9-B5FF-3EE3-3C8CDF0637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104006-7714-B8BE-3696-D37E77365D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FA9730-2761-2FD1-0C72-3955E01A9D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9A6DEC-E0E7-46DC-7042-9686AB066B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E2A60E-DEC2-3397-5A84-B25AFC14C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30F7D-3994-F843-93CB-7B8A38B240AF}" type="datetimeFigureOut">
              <a:rPr lang="en-US" smtClean="0"/>
              <a:t>3/4/24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47381F-7E63-8338-CBCF-6D02E8ACB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9CB218-C75A-9940-3F6E-F2C414106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E9725-C563-464C-A474-332254CC8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353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1F0E5-0FE6-186C-9A5A-DA172D58B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EA83A4-46AE-F03C-0075-C3160CA14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30F7D-3994-F843-93CB-7B8A38B240AF}" type="datetimeFigureOut">
              <a:rPr lang="en-US" smtClean="0"/>
              <a:t>3/4/24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BA11A2-0C1B-A140-9A73-7956D5CC5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019C07-977C-AC53-3BC7-E22BA2F32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E9725-C563-464C-A474-332254CC8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405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6039B8-CD28-3BD6-3261-872A15ADE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30F7D-3994-F843-93CB-7B8A38B240AF}" type="datetimeFigureOut">
              <a:rPr lang="en-US" smtClean="0"/>
              <a:t>3/4/24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7101D6-1AEA-4764-E058-9BC663F41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FD660D-09CA-5927-9901-8B6D39F7C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E9725-C563-464C-A474-332254CC8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066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FB54C-FFFF-67A8-1AB6-4A08B17B9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8CCA80-925A-4D2B-BF15-949DB059C9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AEAEF7-06C6-AA01-32E9-066AC9575E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D62800-EC0F-54CA-88B2-169731B34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30F7D-3994-F843-93CB-7B8A38B240AF}" type="datetimeFigureOut">
              <a:rPr lang="en-US" smtClean="0"/>
              <a:t>3/4/24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8C3616-6CF9-E8AD-63E3-E32C5FA01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FCBD54-9C8D-DD4C-D9DF-E53D2058B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E9725-C563-464C-A474-332254CC8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910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9A107-9155-A7E6-0885-67F1FB483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C39A23-93DD-A91D-3873-E32C42EEF1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F1F575-FA75-2EB3-C556-21BB10133E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AB6141-32BB-1837-D2FA-6ECF87644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30F7D-3994-F843-93CB-7B8A38B240AF}" type="datetimeFigureOut">
              <a:rPr lang="en-US" smtClean="0"/>
              <a:t>3/4/24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2D880E-D64B-BB60-F182-DA6C7493E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B4E681-0EC8-DC85-A5EA-39EA0189D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E9725-C563-464C-A474-332254CC8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24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401FC8-D7DF-36BB-2D88-CD82BF4DD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485C7C-06F1-1A01-A983-3A803DA31A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1315C5-5903-EABD-B442-AB18BCA785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730F7D-3994-F843-93CB-7B8A38B240AF}" type="datetimeFigureOut">
              <a:rPr lang="en-US" smtClean="0"/>
              <a:t>3/4/24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FC35F3-4315-AC03-B386-DD9C091F09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A31593-3D5C-D6A2-3E80-1D5CFBE3A8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E9725-C563-464C-A474-332254CC8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932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5219498-D544-41AC-98FE-8F956EF66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500DBFC-17A9-4E0A-AEE2-A49F9AEEF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1B0D64-357B-3A81-9616-FB8374E7B0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4267832"/>
            <a:ext cx="4805996" cy="1297115"/>
          </a:xfrm>
        </p:spPr>
        <p:txBody>
          <a:bodyPr anchor="t">
            <a:normAutofit/>
          </a:bodyPr>
          <a:lstStyle/>
          <a:p>
            <a:pPr algn="l"/>
            <a:r>
              <a:rPr lang="en-US" sz="4000">
                <a:solidFill>
                  <a:schemeClr val="tx2"/>
                </a:solidFill>
              </a:rPr>
              <a:t>SQL Case Study - 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EBCBFF-F098-7EBE-5DB1-1F2D29BCC4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3428999"/>
            <a:ext cx="4805691" cy="838831"/>
          </a:xfrm>
        </p:spPr>
        <p:txBody>
          <a:bodyPr anchor="b">
            <a:normAutofit/>
          </a:bodyPr>
          <a:lstStyle/>
          <a:p>
            <a:pPr algn="l"/>
            <a:r>
              <a:rPr lang="en-US" sz="2000">
                <a:solidFill>
                  <a:schemeClr val="tx2"/>
                </a:solidFill>
              </a:rPr>
              <a:t>Credit-Card Transaction Analysis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74613BB-817C-4C4F-8A24-4936F2F06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01023" y="52996"/>
            <a:ext cx="6093363" cy="6805005"/>
            <a:chOff x="6101023" y="52996"/>
            <a:chExt cx="6093363" cy="6805005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26C820D-9A01-44F0-AE18-C2DAB089B8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4" y="52997"/>
              <a:ext cx="6093362" cy="6805004"/>
            </a:xfrm>
            <a:custGeom>
              <a:avLst/>
              <a:gdLst>
                <a:gd name="connsiteX0" fmla="*/ 3517682 w 5890490"/>
                <a:gd name="connsiteY0" fmla="*/ 0 h 6578439"/>
                <a:gd name="connsiteX1" fmla="*/ 5849513 w 5890490"/>
                <a:gd name="connsiteY1" fmla="*/ 841730 h 6578439"/>
                <a:gd name="connsiteX2" fmla="*/ 5890490 w 5890490"/>
                <a:gd name="connsiteY2" fmla="*/ 879060 h 6578439"/>
                <a:gd name="connsiteX3" fmla="*/ 5890490 w 5890490"/>
                <a:gd name="connsiteY3" fmla="*/ 1816052 h 6578439"/>
                <a:gd name="connsiteX4" fmla="*/ 5856961 w 5890490"/>
                <a:gd name="connsiteY4" fmla="*/ 1771023 h 6578439"/>
                <a:gd name="connsiteX5" fmla="*/ 5655397 w 5890490"/>
                <a:gd name="connsiteY5" fmla="*/ 1548813 h 6578439"/>
                <a:gd name="connsiteX6" fmla="*/ 3517682 w 5890490"/>
                <a:gd name="connsiteY6" fmla="*/ 658717 h 6578439"/>
                <a:gd name="connsiteX7" fmla="*/ 2395696 w 5890490"/>
                <a:gd name="connsiteY7" fmla="*/ 850721 h 6578439"/>
                <a:gd name="connsiteX8" fmla="*/ 1519955 w 5890490"/>
                <a:gd name="connsiteY8" fmla="*/ 1450441 h 6578439"/>
                <a:gd name="connsiteX9" fmla="*/ 1223630 w 5890490"/>
                <a:gd name="connsiteY9" fmla="*/ 1841430 h 6578439"/>
                <a:gd name="connsiteX10" fmla="*/ 1075857 w 5890490"/>
                <a:gd name="connsiteY10" fmla="*/ 2329343 h 6578439"/>
                <a:gd name="connsiteX11" fmla="*/ 731010 w 5890490"/>
                <a:gd name="connsiteY11" fmla="*/ 3483744 h 6578439"/>
                <a:gd name="connsiteX12" fmla="*/ 741000 w 5890490"/>
                <a:gd name="connsiteY12" fmla="*/ 4479719 h 6578439"/>
                <a:gd name="connsiteX13" fmla="*/ 1315615 w 5890490"/>
                <a:gd name="connsiteY13" fmla="*/ 5443827 h 6578439"/>
                <a:gd name="connsiteX14" fmla="*/ 2277503 w 5890490"/>
                <a:gd name="connsiteY14" fmla="*/ 6259386 h 6578439"/>
                <a:gd name="connsiteX15" fmla="*/ 3439448 w 5890490"/>
                <a:gd name="connsiteY15" fmla="*/ 6551739 h 6578439"/>
                <a:gd name="connsiteX16" fmla="*/ 4408732 w 5890490"/>
                <a:gd name="connsiteY16" fmla="*/ 6255172 h 6578439"/>
                <a:gd name="connsiteX17" fmla="*/ 5343243 w 5890490"/>
                <a:gd name="connsiteY17" fmla="*/ 5442509 h 6578439"/>
                <a:gd name="connsiteX18" fmla="*/ 5745566 w 5890490"/>
                <a:gd name="connsiteY18" fmla="*/ 5056656 h 6578439"/>
                <a:gd name="connsiteX19" fmla="*/ 5890490 w 5890490"/>
                <a:gd name="connsiteY19" fmla="*/ 4920880 h 6578439"/>
                <a:gd name="connsiteX20" fmla="*/ 5890490 w 5890490"/>
                <a:gd name="connsiteY20" fmla="*/ 5821966 h 6578439"/>
                <a:gd name="connsiteX21" fmla="*/ 5802002 w 5890490"/>
                <a:gd name="connsiteY21" fmla="*/ 5907904 h 6578439"/>
                <a:gd name="connsiteX22" fmla="*/ 5294358 w 5890490"/>
                <a:gd name="connsiteY22" fmla="*/ 6397505 h 6578439"/>
                <a:gd name="connsiteX23" fmla="*/ 5077178 w 5890490"/>
                <a:gd name="connsiteY23" fmla="*/ 6578439 h 6578439"/>
                <a:gd name="connsiteX24" fmla="*/ 1567290 w 5890490"/>
                <a:gd name="connsiteY24" fmla="*/ 6578439 h 6578439"/>
                <a:gd name="connsiteX25" fmla="*/ 1508588 w 5890490"/>
                <a:gd name="connsiteY25" fmla="*/ 6535186 h 6578439"/>
                <a:gd name="connsiteX26" fmla="*/ 826498 w 5890490"/>
                <a:gd name="connsiteY26" fmla="*/ 5876034 h 6578439"/>
                <a:gd name="connsiteX27" fmla="*/ 122403 w 5890490"/>
                <a:gd name="connsiteY27" fmla="*/ 3255655 h 6578439"/>
                <a:gd name="connsiteX28" fmla="*/ 1061197 w 5890490"/>
                <a:gd name="connsiteY28" fmla="*/ 984650 h 6578439"/>
                <a:gd name="connsiteX29" fmla="*/ 3517682 w 5890490"/>
                <a:gd name="connsiteY29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890490" h="6578439">
                  <a:moveTo>
                    <a:pt x="3517682" y="0"/>
                  </a:moveTo>
                  <a:cubicBezTo>
                    <a:pt x="4402016" y="0"/>
                    <a:pt x="5213741" y="315483"/>
                    <a:pt x="5849513" y="841730"/>
                  </a:cubicBezTo>
                  <a:lnTo>
                    <a:pt x="5890490" y="879060"/>
                  </a:lnTo>
                  <a:lnTo>
                    <a:pt x="5890490" y="1816052"/>
                  </a:lnTo>
                  <a:lnTo>
                    <a:pt x="5856961" y="1771023"/>
                  </a:lnTo>
                  <a:cubicBezTo>
                    <a:pt x="5793650" y="1694076"/>
                    <a:pt x="5726429" y="1619959"/>
                    <a:pt x="5655397" y="1548813"/>
                  </a:cubicBezTo>
                  <a:cubicBezTo>
                    <a:pt x="5082208" y="974906"/>
                    <a:pt x="4322973" y="658717"/>
                    <a:pt x="3517682" y="658717"/>
                  </a:cubicBezTo>
                  <a:cubicBezTo>
                    <a:pt x="3085520" y="658717"/>
                    <a:pt x="2718488" y="721533"/>
                    <a:pt x="2395696" y="850721"/>
                  </a:cubicBezTo>
                  <a:cubicBezTo>
                    <a:pt x="2079132" y="977407"/>
                    <a:pt x="1792668" y="1173626"/>
                    <a:pt x="1519955" y="1450441"/>
                  </a:cubicBezTo>
                  <a:cubicBezTo>
                    <a:pt x="1330275" y="1642840"/>
                    <a:pt x="1263719" y="1756094"/>
                    <a:pt x="1223630" y="1841430"/>
                  </a:cubicBezTo>
                  <a:cubicBezTo>
                    <a:pt x="1166545" y="1962981"/>
                    <a:pt x="1128532" y="2116663"/>
                    <a:pt x="1075857" y="2329343"/>
                  </a:cubicBezTo>
                  <a:cubicBezTo>
                    <a:pt x="1008652" y="2601153"/>
                    <a:pt x="916537" y="2973574"/>
                    <a:pt x="731010" y="3483744"/>
                  </a:cubicBezTo>
                  <a:cubicBezTo>
                    <a:pt x="617488" y="3795981"/>
                    <a:pt x="620731" y="4121653"/>
                    <a:pt x="741000" y="4479719"/>
                  </a:cubicBezTo>
                  <a:cubicBezTo>
                    <a:pt x="847257" y="4796172"/>
                    <a:pt x="1045888" y="5129481"/>
                    <a:pt x="1315615" y="5443827"/>
                  </a:cubicBezTo>
                  <a:cubicBezTo>
                    <a:pt x="1630753" y="5810980"/>
                    <a:pt x="1945371" y="6077784"/>
                    <a:pt x="2277503" y="6259386"/>
                  </a:cubicBezTo>
                  <a:cubicBezTo>
                    <a:pt x="2637530" y="6456133"/>
                    <a:pt x="3017536" y="6551739"/>
                    <a:pt x="3439448" y="6551739"/>
                  </a:cubicBezTo>
                  <a:cubicBezTo>
                    <a:pt x="3781571" y="6551739"/>
                    <a:pt x="4089573" y="6457449"/>
                    <a:pt x="4408732" y="6255172"/>
                  </a:cubicBezTo>
                  <a:cubicBezTo>
                    <a:pt x="4738010" y="6046310"/>
                    <a:pt x="5050941" y="5739207"/>
                    <a:pt x="5343243" y="5442509"/>
                  </a:cubicBezTo>
                  <a:cubicBezTo>
                    <a:pt x="5479860" y="5303970"/>
                    <a:pt x="5614918" y="5178206"/>
                    <a:pt x="5745566" y="5056656"/>
                  </a:cubicBezTo>
                  <a:lnTo>
                    <a:pt x="5890490" y="4920880"/>
                  </a:lnTo>
                  <a:lnTo>
                    <a:pt x="5890490" y="5821966"/>
                  </a:lnTo>
                  <a:lnTo>
                    <a:pt x="5802002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5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58B604F-996E-4349-B131-E04ED285D8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5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5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7CCEAF3-651B-4605-AE58-F96E227036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3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/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Freeform: Shape 17">
              <a:extLst>
                <a:ext uri="{FF2B5EF4-FFF2-40B4-BE49-F238E27FC236}">
                  <a16:creationId xmlns:a16="http://schemas.microsoft.com/office/drawing/2014/main" id="{ED519330-E5F1-4248-B58C-1AA0D9E6DA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4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7" name="Graphic 6" descr="Database">
            <a:extLst>
              <a:ext uri="{FF2B5EF4-FFF2-40B4-BE49-F238E27FC236}">
                <a16:creationId xmlns:a16="http://schemas.microsoft.com/office/drawing/2014/main" id="{50657177-71D3-C785-BD9B-78DA9C8D7E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29652" y="1859078"/>
            <a:ext cx="3821102" cy="3821102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0278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9EE647-AD4C-2E6F-D491-F676FB8C29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665018"/>
            <a:ext cx="9833548" cy="5583382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solidFill>
                  <a:schemeClr val="tx2"/>
                </a:solidFill>
                <a:latin typeface="Aptos" panose="020B0004020202020204" pitchFamily="34" charset="0"/>
              </a:rPr>
              <a:t> Write a query to print top 5 cities with highest spends and their percentage contribution of total credit card spends </a:t>
            </a:r>
          </a:p>
          <a:p>
            <a:pPr marL="457200" indent="-457200">
              <a:buFont typeface="+mj-lt"/>
              <a:buAutoNum type="arabicPeriod"/>
            </a:pPr>
            <a:endParaRPr lang="en-US" sz="2400" b="1" dirty="0">
              <a:solidFill>
                <a:schemeClr val="tx2"/>
              </a:solidFill>
              <a:latin typeface="Aptos" panose="020B00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solidFill>
                  <a:schemeClr val="tx2"/>
                </a:solidFill>
                <a:latin typeface="Aptos" panose="020B0004020202020204" pitchFamily="34" charset="0"/>
              </a:rPr>
              <a:t> Write a query to print highest spend month and amount spent in that month for each card type</a:t>
            </a:r>
          </a:p>
          <a:p>
            <a:pPr marL="457200" indent="-457200">
              <a:buFont typeface="+mj-lt"/>
              <a:buAutoNum type="arabicPeriod"/>
            </a:pPr>
            <a:endParaRPr lang="en-US" sz="2400" b="1" dirty="0">
              <a:solidFill>
                <a:schemeClr val="tx2"/>
              </a:solidFill>
              <a:latin typeface="Aptos" panose="020B00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solidFill>
                  <a:schemeClr val="tx2"/>
                </a:solidFill>
                <a:latin typeface="Aptos" panose="020B0004020202020204" pitchFamily="34" charset="0"/>
              </a:rPr>
              <a:t>Write a query to print the transaction details (all columns from the table) for each card type when it reaches a cumulative of 1000000 total spends (We should have 4 rows in the o/p one for each card type)	</a:t>
            </a:r>
          </a:p>
          <a:p>
            <a:pPr marL="457200" indent="-457200">
              <a:buFont typeface="+mj-lt"/>
              <a:buAutoNum type="arabicPeriod"/>
            </a:pPr>
            <a:endParaRPr lang="en-US" sz="2400" b="1" dirty="0">
              <a:solidFill>
                <a:schemeClr val="tx2"/>
              </a:solidFill>
              <a:latin typeface="Aptos" panose="020B00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solidFill>
                  <a:schemeClr val="tx2"/>
                </a:solidFill>
                <a:latin typeface="Aptos" panose="020B0004020202020204" pitchFamily="34" charset="0"/>
              </a:rPr>
              <a:t>Write a query to find city which had lowest percentage spend for gold card type</a:t>
            </a:r>
          </a:p>
          <a:p>
            <a:endParaRPr lang="en-US" sz="500" dirty="0">
              <a:solidFill>
                <a:schemeClr val="tx2"/>
              </a:solidFill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67162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9EE647-AD4C-2E6F-D491-F676FB8C29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665018"/>
            <a:ext cx="9833548" cy="5583382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+mj-lt"/>
              <a:buAutoNum type="arabicParenR"/>
            </a:pPr>
            <a:endParaRPr lang="en-US" sz="800" b="1" dirty="0">
              <a:solidFill>
                <a:schemeClr val="tx2"/>
              </a:solidFill>
              <a:latin typeface="Aptos" panose="020B0004020202020204" pitchFamily="34" charset="0"/>
            </a:endParaRPr>
          </a:p>
          <a:p>
            <a:pPr marL="457200" indent="-457200">
              <a:buFont typeface="+mj-lt"/>
              <a:buAutoNum type="arabicPeriod" startAt="5"/>
            </a:pPr>
            <a:r>
              <a:rPr lang="en-US" sz="2400" b="1" dirty="0">
                <a:solidFill>
                  <a:schemeClr val="tx2"/>
                </a:solidFill>
                <a:latin typeface="Aptos" panose="020B0004020202020204" pitchFamily="34" charset="0"/>
              </a:rPr>
              <a:t>Write a query to print 3 columns:  city, </a:t>
            </a:r>
            <a:r>
              <a:rPr lang="en-US" sz="2400" b="1" dirty="0" err="1">
                <a:solidFill>
                  <a:schemeClr val="tx2"/>
                </a:solidFill>
                <a:latin typeface="Aptos" panose="020B0004020202020204" pitchFamily="34" charset="0"/>
              </a:rPr>
              <a:t>highest_expense_type</a:t>
            </a:r>
            <a:r>
              <a:rPr lang="en-US" sz="2400" b="1" dirty="0">
                <a:solidFill>
                  <a:schemeClr val="tx2"/>
                </a:solidFill>
                <a:latin typeface="Aptos" panose="020B0004020202020204" pitchFamily="34" charset="0"/>
              </a:rPr>
              <a:t> , </a:t>
            </a:r>
            <a:r>
              <a:rPr lang="en-US" sz="2400" b="1" dirty="0" err="1">
                <a:solidFill>
                  <a:schemeClr val="tx2"/>
                </a:solidFill>
                <a:latin typeface="Aptos" panose="020B0004020202020204" pitchFamily="34" charset="0"/>
              </a:rPr>
              <a:t>lowest_expense_type</a:t>
            </a:r>
            <a:r>
              <a:rPr lang="en-US" sz="2400" b="1" dirty="0">
                <a:solidFill>
                  <a:schemeClr val="tx2"/>
                </a:solidFill>
                <a:latin typeface="Aptos" panose="020B0004020202020204" pitchFamily="34" charset="0"/>
              </a:rPr>
              <a:t> (example format : Delhi , Bills, Fuel)</a:t>
            </a:r>
          </a:p>
          <a:p>
            <a:pPr marL="457200" indent="-457200">
              <a:buFont typeface="+mj-lt"/>
              <a:buAutoNum type="arabicPeriod" startAt="5"/>
            </a:pPr>
            <a:endParaRPr lang="en-US" sz="2400" b="1" dirty="0">
              <a:solidFill>
                <a:schemeClr val="tx2"/>
              </a:solidFill>
              <a:latin typeface="Aptos" panose="020B0004020202020204" pitchFamily="34" charset="0"/>
            </a:endParaRPr>
          </a:p>
          <a:p>
            <a:pPr marL="457200" indent="-457200">
              <a:buFont typeface="+mj-lt"/>
              <a:buAutoNum type="arabicPeriod" startAt="5"/>
            </a:pPr>
            <a:r>
              <a:rPr lang="en-US" sz="2400" b="1" dirty="0">
                <a:solidFill>
                  <a:schemeClr val="tx2"/>
                </a:solidFill>
                <a:latin typeface="Aptos" panose="020B0004020202020204" pitchFamily="34" charset="0"/>
              </a:rPr>
              <a:t>Write a query to find percentage contribution of spends by females for each expense type</a:t>
            </a:r>
          </a:p>
          <a:p>
            <a:pPr marL="457200" indent="-457200">
              <a:buFont typeface="+mj-lt"/>
              <a:buAutoNum type="arabicPeriod" startAt="5"/>
            </a:pPr>
            <a:endParaRPr lang="en-US" sz="2400" b="1" dirty="0">
              <a:solidFill>
                <a:schemeClr val="tx2"/>
              </a:solidFill>
              <a:latin typeface="Aptos" panose="020B0004020202020204" pitchFamily="34" charset="0"/>
            </a:endParaRPr>
          </a:p>
          <a:p>
            <a:pPr marL="457200" indent="-457200">
              <a:buFont typeface="+mj-lt"/>
              <a:buAutoNum type="arabicPeriod" startAt="5"/>
            </a:pPr>
            <a:r>
              <a:rPr lang="en-US" sz="2400" b="1" dirty="0">
                <a:solidFill>
                  <a:schemeClr val="tx2"/>
                </a:solidFill>
                <a:latin typeface="Aptos" panose="020B0004020202020204" pitchFamily="34" charset="0"/>
              </a:rPr>
              <a:t>Which card and expense type combination saw highest month over month growth in Jan-2014</a:t>
            </a:r>
          </a:p>
          <a:p>
            <a:pPr marL="457200" indent="-457200">
              <a:buFont typeface="+mj-lt"/>
              <a:buAutoNum type="arabicPeriod" startAt="5"/>
            </a:pPr>
            <a:endParaRPr lang="en-US" sz="2400" b="1" dirty="0">
              <a:solidFill>
                <a:schemeClr val="tx2"/>
              </a:solidFill>
              <a:latin typeface="Aptos" panose="020B0004020202020204" pitchFamily="34" charset="0"/>
            </a:endParaRPr>
          </a:p>
          <a:p>
            <a:pPr marL="457200" indent="-457200">
              <a:buFont typeface="+mj-lt"/>
              <a:buAutoNum type="arabicPeriod" startAt="5"/>
            </a:pPr>
            <a:r>
              <a:rPr lang="en-US" sz="2400" b="1" dirty="0">
                <a:solidFill>
                  <a:schemeClr val="tx2"/>
                </a:solidFill>
                <a:latin typeface="Aptos" panose="020B0004020202020204" pitchFamily="34" charset="0"/>
              </a:rPr>
              <a:t>Which city has highest total spend to total no of transactions ratio during weekends	</a:t>
            </a:r>
          </a:p>
          <a:p>
            <a:pPr marL="457200" indent="-457200">
              <a:buFont typeface="+mj-lt"/>
              <a:buAutoNum type="arabicPeriod" startAt="5"/>
            </a:pPr>
            <a:endParaRPr lang="en-US" sz="2400" b="1" dirty="0">
              <a:solidFill>
                <a:schemeClr val="tx2"/>
              </a:solidFill>
              <a:latin typeface="Aptos" panose="020B0004020202020204" pitchFamily="34" charset="0"/>
            </a:endParaRPr>
          </a:p>
          <a:p>
            <a:pPr marL="457200" indent="-457200">
              <a:buFont typeface="+mj-lt"/>
              <a:buAutoNum type="arabicPeriod" startAt="5"/>
            </a:pPr>
            <a:r>
              <a:rPr lang="en-US" sz="2400" b="1" dirty="0">
                <a:solidFill>
                  <a:schemeClr val="tx2"/>
                </a:solidFill>
                <a:latin typeface="Aptos" panose="020B0004020202020204" pitchFamily="34" charset="0"/>
              </a:rPr>
              <a:t>Which city took least number of days to reach its 500th transaction after the first transaction in that city</a:t>
            </a:r>
          </a:p>
          <a:p>
            <a:endParaRPr lang="en-US" sz="500" dirty="0">
              <a:solidFill>
                <a:schemeClr val="tx2"/>
              </a:solidFill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091041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203</Words>
  <Application>Microsoft Macintosh PowerPoint</Application>
  <PresentationFormat>Widescreen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Aptos</vt:lpstr>
      <vt:lpstr>Arial</vt:lpstr>
      <vt:lpstr>Calibri</vt:lpstr>
      <vt:lpstr>Calibri Light</vt:lpstr>
      <vt:lpstr>Office Theme</vt:lpstr>
      <vt:lpstr>SQL Case Study - I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Case Study - I</dc:title>
  <dc:creator>Satish Chippa</dc:creator>
  <cp:lastModifiedBy>Satish Chippa</cp:lastModifiedBy>
  <cp:revision>1</cp:revision>
  <dcterms:created xsi:type="dcterms:W3CDTF">2024-03-04T21:05:12Z</dcterms:created>
  <dcterms:modified xsi:type="dcterms:W3CDTF">2024-03-04T21:46:31Z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2024-03-04T21:46:31Z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81a2c08c-4a9b-4acf-97e2-c80184283603</vt:lpwstr>
  </property>
  <property fmtid="{D5CDD505-2E9C-101B-9397-08002B2CF9AE}" pid="7" name="MSIP_Label_defa4170-0d19-0005-0004-bc88714345d2_ActionId">
    <vt:lpwstr>eb9d8723-b855-473b-b4af-340cc8433362</vt:lpwstr>
  </property>
  <property fmtid="{D5CDD505-2E9C-101B-9397-08002B2CF9AE}" pid="8" name="MSIP_Label_defa4170-0d19-0005-0004-bc88714345d2_ContentBits">
    <vt:lpwstr>0</vt:lpwstr>
  </property>
</Properties>
</file>