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71" r:id="rId8"/>
    <p:sldId id="272" r:id="rId9"/>
    <p:sldId id="273" r:id="rId10"/>
    <p:sldId id="274" r:id="rId11"/>
    <p:sldId id="260" r:id="rId12"/>
    <p:sldId id="261" r:id="rId13"/>
    <p:sldId id="262" r:id="rId14"/>
    <p:sldId id="264" r:id="rId15"/>
    <p:sldId id="265" r:id="rId16"/>
    <p:sldId id="267" r:id="rId17"/>
    <p:sldId id="268" r:id="rId18"/>
    <p:sldId id="266" r:id="rId19"/>
    <p:sldId id="282" r:id="rId20"/>
    <p:sldId id="283" r:id="rId21"/>
    <p:sldId id="284" r:id="rId22"/>
    <p:sldId id="285" r:id="rId23"/>
    <p:sldId id="286" r:id="rId24"/>
    <p:sldId id="287" r:id="rId25"/>
    <p:sldId id="288" r:id="rId26"/>
    <p:sldId id="289" r:id="rId27"/>
    <p:sldId id="290" r:id="rId28"/>
    <p:sldId id="291" r:id="rId29"/>
    <p:sldId id="279" r:id="rId30"/>
    <p:sldId id="280" r:id="rId31"/>
    <p:sldId id="281" r:id="rId32"/>
    <p:sldId id="275" r:id="rId33"/>
    <p:sldId id="276" r:id="rId34"/>
    <p:sldId id="277" r:id="rId35"/>
    <p:sldId id="278" r:id="rId36"/>
    <p:sldId id="263"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F7E08-D7CD-4EDF-AF2C-DFCBCBA8657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114083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F7E08-D7CD-4EDF-AF2C-DFCBCBA8657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427131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F7E08-D7CD-4EDF-AF2C-DFCBCBA8657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304536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F7E08-D7CD-4EDF-AF2C-DFCBCBA8657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343234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4F7E08-D7CD-4EDF-AF2C-DFCBCBA8657C}"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362935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F7E08-D7CD-4EDF-AF2C-DFCBCBA8657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240174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F7E08-D7CD-4EDF-AF2C-DFCBCBA8657C}"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6938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F7E08-D7CD-4EDF-AF2C-DFCBCBA8657C}"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72900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F7E08-D7CD-4EDF-AF2C-DFCBCBA8657C}"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37286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4F7E08-D7CD-4EDF-AF2C-DFCBCBA8657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287446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4F7E08-D7CD-4EDF-AF2C-DFCBCBA8657C}"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2CFE9-99B2-4F17-9AF2-99D96FA6E745}" type="slidenum">
              <a:rPr lang="en-US" smtClean="0"/>
              <a:t>‹#›</a:t>
            </a:fld>
            <a:endParaRPr lang="en-US"/>
          </a:p>
        </p:txBody>
      </p:sp>
    </p:spTree>
    <p:extLst>
      <p:ext uri="{BB962C8B-B14F-4D97-AF65-F5344CB8AC3E}">
        <p14:creationId xmlns:p14="http://schemas.microsoft.com/office/powerpoint/2010/main" val="121683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F7E08-D7CD-4EDF-AF2C-DFCBCBA8657C}"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2CFE9-99B2-4F17-9AF2-99D96FA6E745}" type="slidenum">
              <a:rPr lang="en-US" smtClean="0"/>
              <a:t>‹#›</a:t>
            </a:fld>
            <a:endParaRPr lang="en-US"/>
          </a:p>
        </p:txBody>
      </p:sp>
    </p:spTree>
    <p:extLst>
      <p:ext uri="{BB962C8B-B14F-4D97-AF65-F5344CB8AC3E}">
        <p14:creationId xmlns:p14="http://schemas.microsoft.com/office/powerpoint/2010/main" val="384349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datacamp.com/blog/top-business-intelligence-tools" TargetMode="External"/><Relationship Id="rId2" Type="http://schemas.openxmlformats.org/officeDocument/2006/relationships/hyperlink" Target="https://learn.microsoft.com/en-us/power-bi/connect-data/desktop-directquery-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tellipaat.com/blog/top-bi-tool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ursera.org/articles/bi-tools" TargetMode="External"/><Relationship Id="rId2" Type="http://schemas.openxmlformats.org/officeDocument/2006/relationships/hyperlink" Target="https://www.datacamp.com/blog/top-business-intelligence-tools" TargetMode="External"/><Relationship Id="rId1" Type="http://schemas.openxmlformats.org/officeDocument/2006/relationships/slideLayout" Target="../slideLayouts/slideLayout2.xml"/><Relationship Id="rId4" Type="http://schemas.openxmlformats.org/officeDocument/2006/relationships/hyperlink" Target="https://chartio.com/learn/business-intelligence/business-intelligence-guid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coursera.org/articles/bi-tools" TargetMode="External"/><Relationship Id="rId2" Type="http://schemas.openxmlformats.org/officeDocument/2006/relationships/hyperlink" Target="https://www.datacamp.com/blog/top-business-intelligence-tool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walkme.com/blog/process-based-stru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walkme.com/blog/process-based-structu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elcom.com.au/resources/blog/15-enterprise-portal-features-and-capabilities-you-need-to-conside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elcom.com.au/resources/blog/15-enterprise-portal-features-and-capabilities-you-need-to-consid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Unit 5 - Introducing Business Intelligence</a:t>
            </a:r>
            <a:br>
              <a:rPr lang="en-US" sz="4000" b="1" dirty="0" smtClean="0"/>
            </a:br>
            <a:r>
              <a:rPr lang="en-US" sz="4000" b="1" dirty="0" smtClean="0"/>
              <a:t>Applications</a:t>
            </a:r>
            <a:endParaRPr lang="en-US" sz="4000" b="1" dirty="0"/>
          </a:p>
        </p:txBody>
      </p:sp>
      <p:sp>
        <p:nvSpPr>
          <p:cNvPr id="3" name="Subtitle 2"/>
          <p:cNvSpPr>
            <a:spLocks noGrp="1"/>
          </p:cNvSpPr>
          <p:nvPr>
            <p:ph type="subTitle" idx="1"/>
          </p:nvPr>
        </p:nvSpPr>
        <p:spPr/>
        <p:txBody>
          <a:bodyPr/>
          <a:lstStyle/>
          <a:p>
            <a:r>
              <a:rPr lang="en-US" b="1" dirty="0" smtClean="0">
                <a:solidFill>
                  <a:schemeClr val="accent1"/>
                </a:solidFill>
              </a:rPr>
              <a:t>Outcome: Explain analytical tools and reporting tools for Business Data Analysis</a:t>
            </a:r>
            <a:endParaRPr lang="en-US" b="1" dirty="0">
              <a:solidFill>
                <a:schemeClr val="accent1"/>
              </a:solidFill>
            </a:endParaRPr>
          </a:p>
        </p:txBody>
      </p:sp>
    </p:spTree>
    <p:extLst>
      <p:ext uri="{BB962C8B-B14F-4D97-AF65-F5344CB8AC3E}">
        <p14:creationId xmlns:p14="http://schemas.microsoft.com/office/powerpoint/2010/main" val="339529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Business Intelligence and Business Analytics</a:t>
            </a:r>
            <a:br>
              <a:rPr lang="en-US" b="1"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3630769"/>
              </p:ext>
            </p:extLst>
          </p:nvPr>
        </p:nvGraphicFramePr>
        <p:xfrm>
          <a:off x="732183" y="1690688"/>
          <a:ext cx="10515600" cy="2743200"/>
        </p:xfrm>
        <a:graphic>
          <a:graphicData uri="http://schemas.openxmlformats.org/drawingml/2006/table">
            <a:tbl>
              <a:tblPr/>
              <a:tblGrid>
                <a:gridCol w="5257800">
                  <a:extLst>
                    <a:ext uri="{9D8B030D-6E8A-4147-A177-3AD203B41FA5}">
                      <a16:colId xmlns:a16="http://schemas.microsoft.com/office/drawing/2014/main" val="2019682155"/>
                    </a:ext>
                  </a:extLst>
                </a:gridCol>
                <a:gridCol w="5257800">
                  <a:extLst>
                    <a:ext uri="{9D8B030D-6E8A-4147-A177-3AD203B41FA5}">
                      <a16:colId xmlns:a16="http://schemas.microsoft.com/office/drawing/2014/main" val="1140419825"/>
                    </a:ext>
                  </a:extLst>
                </a:gridCol>
              </a:tblGrid>
              <a:tr h="0">
                <a:tc>
                  <a:txBody>
                    <a:bodyPr/>
                    <a:lstStyle/>
                    <a:p>
                      <a:pPr algn="ctr"/>
                      <a:r>
                        <a:rPr lang="en-US" b="1">
                          <a:solidFill>
                            <a:srgbClr val="FFFFFF"/>
                          </a:solidFill>
                          <a:effectLst/>
                        </a:rPr>
                        <a:t>Business Intelligence</a:t>
                      </a:r>
                      <a:endParaRPr lang="en-US">
                        <a:solidFill>
                          <a:srgbClr val="FFFFFF"/>
                        </a:solidFill>
                        <a:effectLst/>
                      </a:endParaRPr>
                    </a:p>
                  </a:txBody>
                  <a:tcPr anchor="ctr">
                    <a:lnL>
                      <a:noFill/>
                    </a:lnL>
                    <a:lnR>
                      <a:noFill/>
                    </a:lnR>
                    <a:lnT>
                      <a:noFill/>
                    </a:lnT>
                    <a:lnB>
                      <a:noFill/>
                    </a:lnB>
                    <a:solidFill>
                      <a:srgbClr val="008DD9"/>
                    </a:solidFill>
                  </a:tcPr>
                </a:tc>
                <a:tc>
                  <a:txBody>
                    <a:bodyPr/>
                    <a:lstStyle/>
                    <a:p>
                      <a:pPr algn="ctr"/>
                      <a:r>
                        <a:rPr lang="en-US" b="1">
                          <a:solidFill>
                            <a:srgbClr val="FFFFFF"/>
                          </a:solidFill>
                          <a:effectLst/>
                        </a:rPr>
                        <a:t>Business Analytics</a:t>
                      </a:r>
                      <a:endParaRPr lang="en-US">
                        <a:solidFill>
                          <a:srgbClr val="FFFFFF"/>
                        </a:solidFill>
                        <a:effectLst/>
                      </a:endParaRPr>
                    </a:p>
                  </a:txBody>
                  <a:tcPr anchor="ctr">
                    <a:lnL>
                      <a:noFill/>
                    </a:lnL>
                    <a:lnR>
                      <a:noFill/>
                    </a:lnR>
                    <a:lnT>
                      <a:noFill/>
                    </a:lnT>
                    <a:lnB>
                      <a:noFill/>
                    </a:lnB>
                    <a:solidFill>
                      <a:srgbClr val="008DD9"/>
                    </a:solidFill>
                  </a:tcPr>
                </a:tc>
                <a:extLst>
                  <a:ext uri="{0D108BD9-81ED-4DB2-BD59-A6C34878D82A}">
                    <a16:rowId xmlns:a16="http://schemas.microsoft.com/office/drawing/2014/main" val="73725027"/>
                  </a:ext>
                </a:extLst>
              </a:tr>
              <a:tr h="0">
                <a:tc>
                  <a:txBody>
                    <a:bodyPr/>
                    <a:lstStyle/>
                    <a:p>
                      <a:pPr marL="342900" indent="-342900">
                        <a:buFont typeface="Wingdings" panose="05000000000000000000" pitchFamily="2" charset="2"/>
                        <a:buChar char="§"/>
                      </a:pPr>
                      <a:r>
                        <a:rPr lang="en-US" dirty="0"/>
                        <a:t>Uses available data to analyze past patterns to make operations easy</a:t>
                      </a:r>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a:t>Analyzes past trends to make predictive analysis and future forecasts</a:t>
                      </a:r>
                    </a:p>
                  </a:txBody>
                  <a:tcPr anchor="ctr">
                    <a:lnL>
                      <a:noFill/>
                    </a:lnL>
                    <a:lnR>
                      <a:noFill/>
                    </a:lnR>
                    <a:lnT>
                      <a:noFill/>
                    </a:lnT>
                    <a:lnB>
                      <a:noFill/>
                    </a:lnB>
                  </a:tcPr>
                </a:tc>
                <a:extLst>
                  <a:ext uri="{0D108BD9-81ED-4DB2-BD59-A6C34878D82A}">
                    <a16:rowId xmlns:a16="http://schemas.microsoft.com/office/drawing/2014/main" val="467150595"/>
                  </a:ext>
                </a:extLst>
              </a:tr>
              <a:tr h="0">
                <a:tc>
                  <a:txBody>
                    <a:bodyPr/>
                    <a:lstStyle/>
                    <a:p>
                      <a:pPr marL="342900" indent="-342900">
                        <a:buFont typeface="Wingdings" panose="05000000000000000000" pitchFamily="2" charset="2"/>
                        <a:buChar char="§"/>
                      </a:pPr>
                      <a:r>
                        <a:rPr lang="en-US" dirty="0"/>
                        <a:t>Solves immediate problems</a:t>
                      </a:r>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a:t>Is future-focused</a:t>
                      </a:r>
                    </a:p>
                  </a:txBody>
                  <a:tcPr anchor="ctr">
                    <a:lnL>
                      <a:noFill/>
                    </a:lnL>
                    <a:lnR>
                      <a:noFill/>
                    </a:lnR>
                    <a:lnT>
                      <a:noFill/>
                    </a:lnT>
                    <a:lnB>
                      <a:noFill/>
                    </a:lnB>
                  </a:tcPr>
                </a:tc>
                <a:extLst>
                  <a:ext uri="{0D108BD9-81ED-4DB2-BD59-A6C34878D82A}">
                    <a16:rowId xmlns:a16="http://schemas.microsoft.com/office/drawing/2014/main" val="3991121805"/>
                  </a:ext>
                </a:extLst>
              </a:tr>
              <a:tr h="0">
                <a:tc>
                  <a:txBody>
                    <a:bodyPr/>
                    <a:lstStyle/>
                    <a:p>
                      <a:pPr marL="342900" indent="-342900">
                        <a:buFont typeface="Wingdings" panose="05000000000000000000" pitchFamily="2" charset="2"/>
                        <a:buChar char="§"/>
                      </a:pPr>
                      <a:r>
                        <a:rPr lang="en-US" dirty="0"/>
                        <a:t>Strategic in nature</a:t>
                      </a:r>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a:t>Tactical in nature</a:t>
                      </a:r>
                    </a:p>
                  </a:txBody>
                  <a:tcPr anchor="ctr">
                    <a:lnL>
                      <a:noFill/>
                    </a:lnL>
                    <a:lnR>
                      <a:noFill/>
                    </a:lnR>
                    <a:lnT>
                      <a:noFill/>
                    </a:lnT>
                    <a:lnB>
                      <a:noFill/>
                    </a:lnB>
                  </a:tcPr>
                </a:tc>
                <a:extLst>
                  <a:ext uri="{0D108BD9-81ED-4DB2-BD59-A6C34878D82A}">
                    <a16:rowId xmlns:a16="http://schemas.microsoft.com/office/drawing/2014/main" val="3737745024"/>
                  </a:ext>
                </a:extLst>
              </a:tr>
              <a:tr h="0">
                <a:tc>
                  <a:txBody>
                    <a:bodyPr/>
                    <a:lstStyle/>
                    <a:p>
                      <a:pPr marL="342900" indent="-342900">
                        <a:buFont typeface="Wingdings" panose="05000000000000000000" pitchFamily="2" charset="2"/>
                        <a:buChar char="§"/>
                      </a:pPr>
                      <a:r>
                        <a:rPr lang="en-US" dirty="0"/>
                        <a:t>Used for reporting key performance indicators (KPIs) and metrics</a:t>
                      </a:r>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a:t>Used for statistical and quantitative analysis</a:t>
                      </a:r>
                    </a:p>
                  </a:txBody>
                  <a:tcPr anchor="ctr">
                    <a:lnL>
                      <a:noFill/>
                    </a:lnL>
                    <a:lnR>
                      <a:noFill/>
                    </a:lnR>
                    <a:lnT>
                      <a:noFill/>
                    </a:lnT>
                    <a:lnB>
                      <a:noFill/>
                    </a:lnB>
                  </a:tcPr>
                </a:tc>
                <a:extLst>
                  <a:ext uri="{0D108BD9-81ED-4DB2-BD59-A6C34878D82A}">
                    <a16:rowId xmlns:a16="http://schemas.microsoft.com/office/drawing/2014/main" val="3729138858"/>
                  </a:ext>
                </a:extLst>
              </a:tr>
              <a:tr h="0">
                <a:tc>
                  <a:txBody>
                    <a:bodyPr/>
                    <a:lstStyle/>
                    <a:p>
                      <a:pPr marL="342900" indent="-342900">
                        <a:buFont typeface="Wingdings" panose="05000000000000000000" pitchFamily="2" charset="2"/>
                        <a:buChar char="§"/>
                      </a:pPr>
                      <a:r>
                        <a:rPr lang="en-US" dirty="0"/>
                        <a:t>Automated monitoring and alerts</a:t>
                      </a:r>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dirty="0"/>
                        <a:t>Data mining and text mining</a:t>
                      </a:r>
                    </a:p>
                  </a:txBody>
                  <a:tcPr anchor="ctr">
                    <a:lnL>
                      <a:noFill/>
                    </a:lnL>
                    <a:lnR>
                      <a:noFill/>
                    </a:lnR>
                    <a:lnT>
                      <a:noFill/>
                    </a:lnT>
                    <a:lnB>
                      <a:noFill/>
                    </a:lnB>
                  </a:tcPr>
                </a:tc>
                <a:extLst>
                  <a:ext uri="{0D108BD9-81ED-4DB2-BD59-A6C34878D82A}">
                    <a16:rowId xmlns:a16="http://schemas.microsoft.com/office/drawing/2014/main" val="106834992"/>
                  </a:ext>
                </a:extLst>
              </a:tr>
            </a:tbl>
          </a:graphicData>
        </a:graphic>
      </p:graphicFrame>
    </p:spTree>
    <p:extLst>
      <p:ext uri="{BB962C8B-B14F-4D97-AF65-F5344CB8AC3E}">
        <p14:creationId xmlns:p14="http://schemas.microsoft.com/office/powerpoint/2010/main" val="182306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 </a:t>
            </a:r>
            <a:r>
              <a:rPr lang="en-US" dirty="0" smtClean="0"/>
              <a:t>list of design requirements, including:</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b="1" dirty="0" smtClean="0"/>
              <a:t>Be correct. </a:t>
            </a:r>
            <a:r>
              <a:rPr lang="en-US" dirty="0" smtClean="0"/>
              <a:t>BI applications must provide accurate audit reports and document differences compared to other systems.</a:t>
            </a:r>
          </a:p>
          <a:p>
            <a:r>
              <a:rPr lang="en-US" b="1" dirty="0" smtClean="0"/>
              <a:t>Perform well. </a:t>
            </a:r>
            <a:r>
              <a:rPr lang="en-US" dirty="0" smtClean="0"/>
              <a:t>A response time of less than five seconds for the average query is a good goal.</a:t>
            </a:r>
          </a:p>
          <a:p>
            <a:r>
              <a:rPr lang="en-US" b="1" dirty="0" smtClean="0"/>
              <a:t>Be easy to use. </a:t>
            </a:r>
            <a:r>
              <a:rPr lang="en-US" dirty="0" smtClean="0"/>
              <a:t>Users who have enough skill to order a book online should be able to use at least the standard reports. Getting customized results with less than ten mouse clicks is a good goal.</a:t>
            </a:r>
          </a:p>
          <a:p>
            <a:r>
              <a:rPr lang="en-US" b="1" dirty="0" smtClean="0"/>
              <a:t>Look good. </a:t>
            </a:r>
            <a:r>
              <a:rPr lang="en-US" dirty="0" smtClean="0"/>
              <a:t>Tools and reports should be clear and attractive.</a:t>
            </a:r>
          </a:p>
          <a:p>
            <a:r>
              <a:rPr lang="en-US" b="1" dirty="0" smtClean="0"/>
              <a:t>Be a long-term investment. </a:t>
            </a:r>
            <a:r>
              <a:rPr lang="en-US" dirty="0" smtClean="0"/>
              <a:t>Applications must be properly documented,</a:t>
            </a:r>
          </a:p>
          <a:p>
            <a:r>
              <a:rPr lang="en-US" dirty="0" smtClean="0"/>
              <a:t>maintained, enhanced, and extended</a:t>
            </a:r>
            <a:endParaRPr lang="en-US" dirty="0"/>
          </a:p>
        </p:txBody>
      </p:sp>
    </p:spTree>
    <p:extLst>
      <p:ext uri="{BB962C8B-B14F-4D97-AF65-F5344CB8AC3E}">
        <p14:creationId xmlns:p14="http://schemas.microsoft.com/office/powerpoint/2010/main" val="252724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1652" y="198854"/>
            <a:ext cx="6702638" cy="6524916"/>
          </a:xfrm>
          <a:prstGeom prst="rect">
            <a:avLst/>
          </a:prstGeom>
        </p:spPr>
      </p:pic>
    </p:spTree>
    <p:extLst>
      <p:ext uri="{BB962C8B-B14F-4D97-AF65-F5344CB8AC3E}">
        <p14:creationId xmlns:p14="http://schemas.microsoft.com/office/powerpoint/2010/main" val="158918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Cycle for Business Intelligence</a:t>
            </a:r>
            <a:endParaRPr lang="en-US" dirty="0"/>
          </a:p>
        </p:txBody>
      </p:sp>
      <p:pic>
        <p:nvPicPr>
          <p:cNvPr id="4" name="Picture 3"/>
          <p:cNvPicPr>
            <a:picLocks noChangeAspect="1"/>
          </p:cNvPicPr>
          <p:nvPr/>
        </p:nvPicPr>
        <p:blipFill>
          <a:blip r:embed="rId2"/>
          <a:stretch>
            <a:fillRect/>
          </a:stretch>
        </p:blipFill>
        <p:spPr>
          <a:xfrm>
            <a:off x="6714478" y="1636817"/>
            <a:ext cx="4639322" cy="4582164"/>
          </a:xfrm>
          <a:prstGeom prst="rect">
            <a:avLst/>
          </a:prstGeom>
        </p:spPr>
      </p:pic>
      <p:sp>
        <p:nvSpPr>
          <p:cNvPr id="5" name="Rectangle 4"/>
          <p:cNvSpPr/>
          <p:nvPr/>
        </p:nvSpPr>
        <p:spPr>
          <a:xfrm>
            <a:off x="838200" y="1485052"/>
            <a:ext cx="6096000" cy="1477328"/>
          </a:xfrm>
          <a:prstGeom prst="rect">
            <a:avLst/>
          </a:prstGeom>
        </p:spPr>
        <p:txBody>
          <a:bodyPr>
            <a:spAutoFit/>
          </a:bodyPr>
          <a:lstStyle/>
          <a:p>
            <a:r>
              <a:rPr lang="en-US" b="1" dirty="0" smtClean="0"/>
              <a:t>Stage 1: Monitor Activity</a:t>
            </a:r>
          </a:p>
          <a:p>
            <a:r>
              <a:rPr lang="en-US" dirty="0" smtClean="0"/>
              <a:t>BI application requirements in the monitor activity stage focus on the presentation layer and include technologies such as</a:t>
            </a:r>
          </a:p>
          <a:p>
            <a:r>
              <a:rPr lang="en-US" dirty="0" smtClean="0"/>
              <a:t>dashboards, portals, and scorecards. Many data warehouse implementations stop at this stage and declare success.</a:t>
            </a:r>
            <a:endParaRPr lang="en-US" dirty="0"/>
          </a:p>
        </p:txBody>
      </p:sp>
      <p:sp>
        <p:nvSpPr>
          <p:cNvPr id="6" name="Rectangle 5"/>
          <p:cNvSpPr/>
          <p:nvPr/>
        </p:nvSpPr>
        <p:spPr>
          <a:xfrm>
            <a:off x="838200" y="2962380"/>
            <a:ext cx="5681870" cy="1477328"/>
          </a:xfrm>
          <a:prstGeom prst="rect">
            <a:avLst/>
          </a:prstGeom>
        </p:spPr>
        <p:txBody>
          <a:bodyPr wrap="square">
            <a:spAutoFit/>
          </a:bodyPr>
          <a:lstStyle/>
          <a:p>
            <a:r>
              <a:rPr lang="en-US" b="1" dirty="0" smtClean="0"/>
              <a:t>Stage 2: Identify Exceptions </a:t>
            </a:r>
          </a:p>
          <a:p>
            <a:r>
              <a:rPr lang="en-US" dirty="0" smtClean="0"/>
              <a:t>This stage focuses on the identification of "what's the matter?" or "where are the problems?" The emphasis in this stage is to identify the exceptions to normal performance, as well as the opportunities</a:t>
            </a:r>
            <a:endParaRPr lang="en-US" dirty="0"/>
          </a:p>
        </p:txBody>
      </p:sp>
      <p:sp>
        <p:nvSpPr>
          <p:cNvPr id="7" name="Rectangle 6"/>
          <p:cNvSpPr/>
          <p:nvPr/>
        </p:nvSpPr>
        <p:spPr>
          <a:xfrm>
            <a:off x="838200" y="4716706"/>
            <a:ext cx="6096000" cy="1754326"/>
          </a:xfrm>
          <a:prstGeom prst="rect">
            <a:avLst/>
          </a:prstGeom>
        </p:spPr>
        <p:txBody>
          <a:bodyPr wrap="square">
            <a:spAutoFit/>
          </a:bodyPr>
          <a:lstStyle/>
          <a:p>
            <a:r>
              <a:rPr lang="en-US" dirty="0" smtClean="0"/>
              <a:t>The identify exceptions stage requires additional capabilities, such as distribution servers that distribute alerts to users' devices of choice based upon exception triggers and visualization tools to view the data in different more creative ways, including trend lines, spark lines, geographical maps, or clusters</a:t>
            </a:r>
            <a:endParaRPr lang="en-US" dirty="0"/>
          </a:p>
        </p:txBody>
      </p:sp>
    </p:spTree>
    <p:extLst>
      <p:ext uri="{BB962C8B-B14F-4D97-AF65-F5344CB8AC3E}">
        <p14:creationId xmlns:p14="http://schemas.microsoft.com/office/powerpoint/2010/main" val="76391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Cycle for Business Intelligence</a:t>
            </a:r>
            <a:endParaRPr lang="en-US" dirty="0"/>
          </a:p>
        </p:txBody>
      </p:sp>
      <p:pic>
        <p:nvPicPr>
          <p:cNvPr id="4" name="Picture 3"/>
          <p:cNvPicPr>
            <a:picLocks noChangeAspect="1"/>
          </p:cNvPicPr>
          <p:nvPr/>
        </p:nvPicPr>
        <p:blipFill>
          <a:blip r:embed="rId2"/>
          <a:stretch>
            <a:fillRect/>
          </a:stretch>
        </p:blipFill>
        <p:spPr>
          <a:xfrm>
            <a:off x="6714478" y="1636817"/>
            <a:ext cx="4639322" cy="4582164"/>
          </a:xfrm>
          <a:prstGeom prst="rect">
            <a:avLst/>
          </a:prstGeom>
        </p:spPr>
      </p:pic>
      <p:sp>
        <p:nvSpPr>
          <p:cNvPr id="7" name="Rectangle 6"/>
          <p:cNvSpPr/>
          <p:nvPr/>
        </p:nvSpPr>
        <p:spPr>
          <a:xfrm>
            <a:off x="838200" y="1636817"/>
            <a:ext cx="6092687" cy="1477328"/>
          </a:xfrm>
          <a:prstGeom prst="rect">
            <a:avLst/>
          </a:prstGeom>
        </p:spPr>
        <p:txBody>
          <a:bodyPr wrap="square">
            <a:spAutoFit/>
          </a:bodyPr>
          <a:lstStyle/>
          <a:p>
            <a:r>
              <a:rPr lang="en-US" b="1" dirty="0" smtClean="0"/>
              <a:t>Stage 3: Determine Causal Factors</a:t>
            </a:r>
          </a:p>
          <a:p>
            <a:r>
              <a:rPr lang="en-US" dirty="0" smtClean="0"/>
              <a:t>This stage tries to understand the "why" or root causes of the identified exceptions. </a:t>
            </a:r>
          </a:p>
          <a:p>
            <a:r>
              <a:rPr lang="en-US" dirty="0" smtClean="0"/>
              <a:t>Identifying reliable relationships and interactions between variables that drive exceptional performance is the key.</a:t>
            </a:r>
            <a:endParaRPr lang="en-US" dirty="0"/>
          </a:p>
        </p:txBody>
      </p:sp>
      <p:sp>
        <p:nvSpPr>
          <p:cNvPr id="8" name="Rectangle 7"/>
          <p:cNvSpPr/>
          <p:nvPr/>
        </p:nvSpPr>
        <p:spPr>
          <a:xfrm>
            <a:off x="834887" y="3348264"/>
            <a:ext cx="6096000" cy="2308324"/>
          </a:xfrm>
          <a:prstGeom prst="rect">
            <a:avLst/>
          </a:prstGeom>
        </p:spPr>
        <p:txBody>
          <a:bodyPr>
            <a:spAutoFit/>
          </a:bodyPr>
          <a:lstStyle/>
          <a:p>
            <a:r>
              <a:rPr lang="en-US" dirty="0" smtClean="0"/>
              <a:t>Successfully supporting users' efforts in this stage</a:t>
            </a:r>
          </a:p>
          <a:p>
            <a:r>
              <a:rPr lang="en-US" dirty="0" smtClean="0"/>
              <a:t>will require your DW/BI system architecture to include additional software including</a:t>
            </a:r>
          </a:p>
          <a:p>
            <a:r>
              <a:rPr lang="en-US" dirty="0" smtClean="0"/>
              <a:t>statistical tools and/or data mining algorithms, such as association, sequencing,</a:t>
            </a:r>
          </a:p>
          <a:p>
            <a:r>
              <a:rPr lang="en-US" dirty="0" smtClean="0"/>
              <a:t>classification, and segmentation, to quantify cause-and-effect. This step frequently</a:t>
            </a:r>
          </a:p>
          <a:p>
            <a:r>
              <a:rPr lang="en-US" dirty="0" smtClean="0"/>
              <a:t>requires new data to investigate causal factors</a:t>
            </a:r>
            <a:endParaRPr lang="en-US" dirty="0"/>
          </a:p>
        </p:txBody>
      </p:sp>
    </p:spTree>
    <p:extLst>
      <p:ext uri="{BB962C8B-B14F-4D97-AF65-F5344CB8AC3E}">
        <p14:creationId xmlns:p14="http://schemas.microsoft.com/office/powerpoint/2010/main" val="426628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Cycle for Business Intelligence</a:t>
            </a:r>
            <a:endParaRPr lang="en-US" dirty="0"/>
          </a:p>
        </p:txBody>
      </p:sp>
      <p:pic>
        <p:nvPicPr>
          <p:cNvPr id="4" name="Picture 3"/>
          <p:cNvPicPr>
            <a:picLocks noChangeAspect="1"/>
          </p:cNvPicPr>
          <p:nvPr/>
        </p:nvPicPr>
        <p:blipFill>
          <a:blip r:embed="rId2"/>
          <a:stretch>
            <a:fillRect/>
          </a:stretch>
        </p:blipFill>
        <p:spPr>
          <a:xfrm>
            <a:off x="6714478" y="1636817"/>
            <a:ext cx="4639322" cy="4582164"/>
          </a:xfrm>
          <a:prstGeom prst="rect">
            <a:avLst/>
          </a:prstGeom>
        </p:spPr>
      </p:pic>
      <p:sp>
        <p:nvSpPr>
          <p:cNvPr id="3" name="Rectangle 2"/>
          <p:cNvSpPr/>
          <p:nvPr/>
        </p:nvSpPr>
        <p:spPr>
          <a:xfrm>
            <a:off x="838200" y="1690688"/>
            <a:ext cx="6105939" cy="1477328"/>
          </a:xfrm>
          <a:prstGeom prst="rect">
            <a:avLst/>
          </a:prstGeom>
        </p:spPr>
        <p:txBody>
          <a:bodyPr wrap="square">
            <a:spAutoFit/>
          </a:bodyPr>
          <a:lstStyle/>
          <a:p>
            <a:r>
              <a:rPr lang="en-US" b="1" dirty="0" smtClean="0"/>
              <a:t>Stage 4: Model Alternatives</a:t>
            </a:r>
          </a:p>
          <a:p>
            <a:r>
              <a:rPr lang="en-US" dirty="0" smtClean="0"/>
              <a:t>In this stage, you build on cause-and-effect relationships to develop models for</a:t>
            </a:r>
          </a:p>
          <a:p>
            <a:r>
              <a:rPr lang="en-US" dirty="0" smtClean="0"/>
              <a:t>evaluating decision alternatives.</a:t>
            </a:r>
          </a:p>
          <a:p>
            <a:endParaRPr lang="en-US" dirty="0"/>
          </a:p>
        </p:txBody>
      </p:sp>
      <p:sp>
        <p:nvSpPr>
          <p:cNvPr id="5" name="Rectangle 4"/>
          <p:cNvSpPr/>
          <p:nvPr/>
        </p:nvSpPr>
        <p:spPr>
          <a:xfrm>
            <a:off x="838201" y="3168016"/>
            <a:ext cx="5876278" cy="2585323"/>
          </a:xfrm>
          <a:prstGeom prst="rect">
            <a:avLst/>
          </a:prstGeom>
        </p:spPr>
        <p:txBody>
          <a:bodyPr wrap="square">
            <a:spAutoFit/>
          </a:bodyPr>
          <a:lstStyle/>
          <a:p>
            <a:r>
              <a:rPr lang="en-US" b="1" dirty="0" smtClean="0"/>
              <a:t>Stage 5: Take Action and Track Results</a:t>
            </a:r>
          </a:p>
          <a:p>
            <a:r>
              <a:rPr lang="en-US" dirty="0" smtClean="0"/>
              <a:t>Ideally, you can enable a closed loop process in your BI applications and feed the</a:t>
            </a:r>
          </a:p>
          <a:p>
            <a:r>
              <a:rPr lang="en-US" dirty="0" smtClean="0"/>
              <a:t>recommended actions back to the operational system. The take action/track results</a:t>
            </a:r>
          </a:p>
          <a:p>
            <a:r>
              <a:rPr lang="en-US" dirty="0" smtClean="0"/>
              <a:t>stage places additional demands on your data warehouse architecture. You need to</a:t>
            </a:r>
          </a:p>
          <a:p>
            <a:r>
              <a:rPr lang="en-US" dirty="0" smtClean="0"/>
              <a:t>access operational systems from the data warehouse via APIs or SOA calls.</a:t>
            </a:r>
            <a:endParaRPr lang="en-US" dirty="0"/>
          </a:p>
        </p:txBody>
      </p:sp>
      <p:sp>
        <p:nvSpPr>
          <p:cNvPr id="6" name="Rectangle 5"/>
          <p:cNvSpPr/>
          <p:nvPr/>
        </p:nvSpPr>
        <p:spPr>
          <a:xfrm>
            <a:off x="848139" y="5618816"/>
            <a:ext cx="6096000" cy="1200329"/>
          </a:xfrm>
          <a:prstGeom prst="rect">
            <a:avLst/>
          </a:prstGeom>
        </p:spPr>
        <p:txBody>
          <a:bodyPr>
            <a:spAutoFit/>
          </a:bodyPr>
          <a:lstStyle/>
          <a:p>
            <a:r>
              <a:rPr lang="en-US" dirty="0" smtClean="0"/>
              <a:t>Technologies applicable in this area include distribution services that enable users to respond with recommended actions from email, PDAs, pagers, or cell phones, not just deliver alerts</a:t>
            </a:r>
            <a:endParaRPr lang="en-US" dirty="0"/>
          </a:p>
        </p:txBody>
      </p:sp>
    </p:spTree>
    <p:extLst>
      <p:ext uri="{BB962C8B-B14F-4D97-AF65-F5344CB8AC3E}">
        <p14:creationId xmlns:p14="http://schemas.microsoft.com/office/powerpoint/2010/main" val="293103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Cycle for Business Intelligence</a:t>
            </a:r>
            <a:endParaRPr lang="en-US" dirty="0"/>
          </a:p>
        </p:txBody>
      </p:sp>
      <p:pic>
        <p:nvPicPr>
          <p:cNvPr id="4" name="Picture 3"/>
          <p:cNvPicPr>
            <a:picLocks noChangeAspect="1"/>
          </p:cNvPicPr>
          <p:nvPr/>
        </p:nvPicPr>
        <p:blipFill>
          <a:blip r:embed="rId2"/>
          <a:stretch>
            <a:fillRect/>
          </a:stretch>
        </p:blipFill>
        <p:spPr>
          <a:xfrm>
            <a:off x="6714478" y="1636817"/>
            <a:ext cx="4639322" cy="4582164"/>
          </a:xfrm>
          <a:prstGeom prst="rect">
            <a:avLst/>
          </a:prstGeom>
        </p:spPr>
      </p:pic>
      <p:sp>
        <p:nvSpPr>
          <p:cNvPr id="7" name="Rectangle 6"/>
          <p:cNvSpPr/>
          <p:nvPr/>
        </p:nvSpPr>
        <p:spPr>
          <a:xfrm>
            <a:off x="838200" y="1690688"/>
            <a:ext cx="5999922" cy="2031325"/>
          </a:xfrm>
          <a:prstGeom prst="rect">
            <a:avLst/>
          </a:prstGeom>
        </p:spPr>
        <p:txBody>
          <a:bodyPr wrap="square">
            <a:spAutoFit/>
          </a:bodyPr>
          <a:lstStyle/>
          <a:p>
            <a:r>
              <a:rPr lang="en-US" b="1" dirty="0" smtClean="0"/>
              <a:t>More Implications of the Analytic Cycle</a:t>
            </a:r>
          </a:p>
          <a:p>
            <a:r>
              <a:rPr lang="en-US" dirty="0" smtClean="0"/>
              <a:t>The analytic cycle helps us understand how business users will use the DW/BI system and what tools we must provide to make their experience as simple and seamless as possible. </a:t>
            </a:r>
          </a:p>
          <a:p>
            <a:r>
              <a:rPr lang="en-US" dirty="0" smtClean="0"/>
              <a:t>It provides a framework for analysis that underlies all analytic activity from the five minute quick query to the five week marketing program review.</a:t>
            </a:r>
            <a:endParaRPr lang="en-US" dirty="0"/>
          </a:p>
        </p:txBody>
      </p:sp>
    </p:spTree>
    <p:extLst>
      <p:ext uri="{BB962C8B-B14F-4D97-AF65-F5344CB8AC3E}">
        <p14:creationId xmlns:p14="http://schemas.microsoft.com/office/powerpoint/2010/main" val="286595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Cycle for Business Intelligence</a:t>
            </a:r>
            <a:endParaRPr lang="en-US" dirty="0"/>
          </a:p>
        </p:txBody>
      </p:sp>
      <p:pic>
        <p:nvPicPr>
          <p:cNvPr id="4" name="Picture 3"/>
          <p:cNvPicPr>
            <a:picLocks noChangeAspect="1"/>
          </p:cNvPicPr>
          <p:nvPr/>
        </p:nvPicPr>
        <p:blipFill>
          <a:blip r:embed="rId2"/>
          <a:stretch>
            <a:fillRect/>
          </a:stretch>
        </p:blipFill>
        <p:spPr>
          <a:xfrm>
            <a:off x="6714478" y="1636817"/>
            <a:ext cx="4639322" cy="4582164"/>
          </a:xfrm>
          <a:prstGeom prst="rect">
            <a:avLst/>
          </a:prstGeom>
        </p:spPr>
      </p:pic>
      <p:sp>
        <p:nvSpPr>
          <p:cNvPr id="7" name="Rectangle 6"/>
          <p:cNvSpPr/>
          <p:nvPr/>
        </p:nvSpPr>
        <p:spPr>
          <a:xfrm>
            <a:off x="838200" y="1690688"/>
            <a:ext cx="5999922" cy="2951064"/>
          </a:xfrm>
          <a:prstGeom prst="rect">
            <a:avLst/>
          </a:prstGeom>
        </p:spPr>
        <p:txBody>
          <a:bodyPr wrap="square">
            <a:spAutoFit/>
          </a:bodyPr>
          <a:lstStyle/>
          <a:p>
            <a:pPr>
              <a:lnSpc>
                <a:spcPct val="150000"/>
              </a:lnSpc>
            </a:pPr>
            <a:r>
              <a:rPr lang="en-US" b="1" dirty="0" smtClean="0">
                <a:latin typeface="Times New Roman" panose="02020603050405020304" pitchFamily="18" charset="0"/>
                <a:cs typeface="Times New Roman" panose="02020603050405020304" pitchFamily="18" charset="0"/>
              </a:rPr>
              <a:t>Goals</a:t>
            </a:r>
          </a:p>
          <a:p>
            <a:pPr>
              <a:lnSpc>
                <a:spcPct val="150000"/>
              </a:lnSpc>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Proactively guide business users beyond basic reporting.</a:t>
            </a:r>
          </a:p>
          <a:p>
            <a:pPr>
              <a:lnSpc>
                <a:spcPct val="150000"/>
              </a:lnSpc>
            </a:pPr>
            <a:r>
              <a:rPr lang="en-US" dirty="0" smtClean="0">
                <a:latin typeface="Times New Roman" panose="02020603050405020304" pitchFamily="18" charset="0"/>
                <a:cs typeface="Times New Roman" panose="02020603050405020304" pitchFamily="18" charset="0"/>
              </a:rPr>
              <a:t>• Identify and understand exceptional performance situations.</a:t>
            </a:r>
          </a:p>
          <a:p>
            <a:pPr>
              <a:lnSpc>
                <a:spcPct val="150000"/>
              </a:lnSpc>
            </a:pPr>
            <a:r>
              <a:rPr lang="en-US" dirty="0" smtClean="0">
                <a:latin typeface="Times New Roman" panose="02020603050405020304" pitchFamily="18" charset="0"/>
                <a:cs typeface="Times New Roman" panose="02020603050405020304" pitchFamily="18" charset="0"/>
              </a:rPr>
              <a:t>• Capture decision-making "best practices" for each exceptional performance situation.</a:t>
            </a:r>
          </a:p>
          <a:p>
            <a:pPr>
              <a:lnSpc>
                <a:spcPct val="150000"/>
              </a:lnSpc>
            </a:pPr>
            <a:r>
              <a:rPr lang="en-US" dirty="0" smtClean="0">
                <a:latin typeface="Times New Roman" panose="02020603050405020304" pitchFamily="18" charset="0"/>
                <a:cs typeface="Times New Roman" panose="02020603050405020304" pitchFamily="18" charset="0"/>
              </a:rPr>
              <a:t>• Share the resulting "best practices" or intellectual capital across the organization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644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Intelligence Applications</a:t>
            </a:r>
            <a:endParaRPr lang="en-US" dirty="0"/>
          </a:p>
        </p:txBody>
      </p:sp>
      <p:pic>
        <p:nvPicPr>
          <p:cNvPr id="4" name="Picture 3"/>
          <p:cNvPicPr>
            <a:picLocks noChangeAspect="1"/>
          </p:cNvPicPr>
          <p:nvPr/>
        </p:nvPicPr>
        <p:blipFill>
          <a:blip r:embed="rId2"/>
          <a:stretch>
            <a:fillRect/>
          </a:stretch>
        </p:blipFill>
        <p:spPr>
          <a:xfrm>
            <a:off x="6983895" y="1690688"/>
            <a:ext cx="4834082" cy="4705905"/>
          </a:xfrm>
          <a:prstGeom prst="rect">
            <a:avLst/>
          </a:prstGeom>
        </p:spPr>
      </p:pic>
      <p:sp>
        <p:nvSpPr>
          <p:cNvPr id="5" name="Rectangle 4"/>
          <p:cNvSpPr/>
          <p:nvPr/>
        </p:nvSpPr>
        <p:spPr>
          <a:xfrm>
            <a:off x="838200" y="1915976"/>
            <a:ext cx="6096000" cy="3366563"/>
          </a:xfrm>
          <a:prstGeom prst="rect">
            <a:avLst/>
          </a:prstGeom>
        </p:spPr>
        <p:txBody>
          <a:bodyPr>
            <a:spAutoFit/>
          </a:bodyPr>
          <a:lstStyle/>
          <a:p>
            <a:pPr>
              <a:lnSpc>
                <a:spcPct val="150000"/>
              </a:lnSpc>
            </a:pPr>
            <a:r>
              <a:rPr lang="en-US" b="1" dirty="0" smtClean="0">
                <a:latin typeface="Times New Roman" panose="02020603050405020304" pitchFamily="18" charset="0"/>
                <a:cs typeface="Times New Roman" panose="02020603050405020304" pitchFamily="18" charset="0"/>
              </a:rPr>
              <a:t>Direct access query and reporting tools </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allow users to query the dimensional model directly and define a results set. </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Simple ad hoc tools only deliver tabular results sets, whereas more advanced tools allow the creation of fully realized, complex reports. </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these cases, the ad hoc tools also serve as the development tools for standard reports that other users run themselves.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424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Query Formulation</a:t>
            </a:r>
          </a:p>
          <a:p>
            <a:pPr lvl="1"/>
            <a:r>
              <a:rPr lang="en-US" dirty="0" err="1" smtClean="0"/>
              <a:t>Multipass</a:t>
            </a:r>
            <a:r>
              <a:rPr lang="en-US" dirty="0" smtClean="0"/>
              <a:t> or multiset queries.</a:t>
            </a:r>
          </a:p>
          <a:p>
            <a:pPr lvl="1"/>
            <a:r>
              <a:rPr lang="en-US" dirty="0" smtClean="0"/>
              <a:t>Alerts</a:t>
            </a:r>
          </a:p>
          <a:p>
            <a:pPr lvl="1"/>
            <a:r>
              <a:rPr lang="en-US" dirty="0" smtClean="0"/>
              <a:t>Successive constraints</a:t>
            </a:r>
          </a:p>
          <a:p>
            <a:pPr lvl="1"/>
            <a:r>
              <a:rPr lang="en-US" dirty="0" smtClean="0"/>
              <a:t>Semi-additive summations</a:t>
            </a:r>
          </a:p>
          <a:p>
            <a:pPr lvl="1"/>
            <a:r>
              <a:rPr lang="en-US" dirty="0" smtClean="0"/>
              <a:t>ANSI SQL 99 support</a:t>
            </a:r>
          </a:p>
          <a:p>
            <a:pPr lvl="1"/>
            <a:r>
              <a:rPr lang="en-US" dirty="0" smtClean="0"/>
              <a:t>Direct query string entry</a:t>
            </a:r>
            <a:endParaRPr lang="en-US" dirty="0"/>
          </a:p>
        </p:txBody>
      </p:sp>
    </p:spTree>
    <p:extLst>
      <p:ext uri="{BB962C8B-B14F-4D97-AF65-F5344CB8AC3E}">
        <p14:creationId xmlns:p14="http://schemas.microsoft.com/office/powerpoint/2010/main" val="83241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B.I.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Business intelligence overview</a:t>
            </a:r>
          </a:p>
          <a:p>
            <a:r>
              <a:rPr lang="en-US" b="1" dirty="0" smtClean="0"/>
              <a:t>What Is Business Intelligence?</a:t>
            </a:r>
          </a:p>
          <a:p>
            <a:r>
              <a:rPr lang="en-US" dirty="0" smtClean="0"/>
              <a:t>Business intelligence refers to a collection of mathematical models and analysis methods that utilize data to produce valuable information and insight for making important decisions.</a:t>
            </a:r>
          </a:p>
          <a:p>
            <a:r>
              <a:rPr lang="en-US" b="1" dirty="0" smtClean="0"/>
              <a:t>Main Components of Business Intelligence System:</a:t>
            </a:r>
          </a:p>
          <a:p>
            <a:pPr lvl="1"/>
            <a:r>
              <a:rPr lang="en-US" b="1" dirty="0" smtClean="0"/>
              <a:t>Data Source</a:t>
            </a:r>
            <a:endParaRPr lang="en-US" dirty="0" smtClean="0"/>
          </a:p>
          <a:p>
            <a:pPr lvl="1"/>
            <a:r>
              <a:rPr lang="en-US" b="1" dirty="0" smtClean="0"/>
              <a:t>Data Mart / Data Warehouse</a:t>
            </a:r>
            <a:endParaRPr lang="en-US" dirty="0" smtClean="0"/>
          </a:p>
          <a:p>
            <a:pPr lvl="1"/>
            <a:r>
              <a:rPr lang="en-US" b="1" dirty="0" smtClean="0"/>
              <a:t>Data Exploration</a:t>
            </a:r>
            <a:endParaRPr lang="en-US" dirty="0" smtClean="0"/>
          </a:p>
          <a:p>
            <a:pPr lvl="1"/>
            <a:r>
              <a:rPr lang="en-US" b="1" dirty="0" smtClean="0"/>
              <a:t>Data Mining</a:t>
            </a:r>
            <a:endParaRPr lang="en-US" dirty="0" smtClean="0"/>
          </a:p>
          <a:p>
            <a:pPr lvl="1"/>
            <a:r>
              <a:rPr lang="en-US" b="1" dirty="0" smtClean="0"/>
              <a:t>Optimization</a:t>
            </a:r>
            <a:endParaRPr lang="en-US" dirty="0" smtClean="0"/>
          </a:p>
          <a:p>
            <a:pPr lvl="1"/>
            <a:r>
              <a:rPr lang="en-US" b="1" dirty="0" smtClean="0"/>
              <a:t>Decisions</a:t>
            </a:r>
            <a:endParaRPr lang="en-US" dirty="0" smtClean="0"/>
          </a:p>
          <a:p>
            <a:endParaRPr lang="en-US" dirty="0"/>
          </a:p>
        </p:txBody>
      </p:sp>
    </p:spTree>
    <p:extLst>
      <p:ext uri="{BB962C8B-B14F-4D97-AF65-F5344CB8AC3E}">
        <p14:creationId xmlns:p14="http://schemas.microsoft.com/office/powerpoint/2010/main" val="539029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Analysis and Presentation Capabilities</a:t>
            </a:r>
          </a:p>
          <a:p>
            <a:pPr lvl="1"/>
            <a:r>
              <a:rPr lang="en-US" dirty="0" smtClean="0"/>
              <a:t>Basic calculations on the results set</a:t>
            </a:r>
          </a:p>
          <a:p>
            <a:pPr lvl="1"/>
            <a:r>
              <a:rPr lang="en-US" dirty="0" smtClean="0"/>
              <a:t>Pivot the results</a:t>
            </a:r>
          </a:p>
          <a:p>
            <a:pPr lvl="1"/>
            <a:r>
              <a:rPr lang="en-US" dirty="0" smtClean="0"/>
              <a:t>Drill down</a:t>
            </a:r>
          </a:p>
          <a:p>
            <a:pPr lvl="1"/>
            <a:r>
              <a:rPr lang="en-US" dirty="0" smtClean="0"/>
              <a:t>Column calculations on pivot results</a:t>
            </a:r>
          </a:p>
          <a:p>
            <a:pPr lvl="1"/>
            <a:r>
              <a:rPr lang="en-US" dirty="0" smtClean="0"/>
              <a:t>Column and row calculations.</a:t>
            </a:r>
          </a:p>
          <a:p>
            <a:pPr lvl="1"/>
            <a:r>
              <a:rPr lang="en-US" dirty="0" smtClean="0"/>
              <a:t>Sorting</a:t>
            </a:r>
          </a:p>
          <a:p>
            <a:pPr lvl="1"/>
            <a:r>
              <a:rPr lang="en-US" dirty="0" smtClean="0"/>
              <a:t>Complex formatting.</a:t>
            </a:r>
          </a:p>
          <a:p>
            <a:pPr lvl="1"/>
            <a:r>
              <a:rPr lang="en-US" dirty="0" smtClean="0"/>
              <a:t>Charting and Graphs</a:t>
            </a:r>
          </a:p>
          <a:p>
            <a:pPr lvl="1"/>
            <a:r>
              <a:rPr lang="en-US" dirty="0" smtClean="0"/>
              <a:t>User changeable variables</a:t>
            </a:r>
          </a:p>
          <a:p>
            <a:pPr lvl="1"/>
            <a:endParaRPr lang="en-US" dirty="0" smtClean="0"/>
          </a:p>
          <a:p>
            <a:pPr lvl="1"/>
            <a:endParaRPr lang="en-US" dirty="0"/>
          </a:p>
        </p:txBody>
      </p:sp>
    </p:spTree>
    <p:extLst>
      <p:ext uri="{BB962C8B-B14F-4D97-AF65-F5344CB8AC3E}">
        <p14:creationId xmlns:p14="http://schemas.microsoft.com/office/powerpoint/2010/main" val="191415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User Experience</a:t>
            </a:r>
          </a:p>
          <a:p>
            <a:pPr lvl="1"/>
            <a:r>
              <a:rPr lang="en-US" dirty="0" smtClean="0"/>
              <a:t>Easy to use</a:t>
            </a:r>
          </a:p>
          <a:p>
            <a:pPr lvl="1"/>
            <a:r>
              <a:rPr lang="en-US" dirty="0" smtClean="0"/>
              <a:t>Meta data access</a:t>
            </a:r>
          </a:p>
          <a:p>
            <a:pPr lvl="1"/>
            <a:r>
              <a:rPr lang="en-US" dirty="0" smtClean="0"/>
              <a:t>Pick list</a:t>
            </a:r>
          </a:p>
          <a:p>
            <a:pPr lvl="1"/>
            <a:r>
              <a:rPr lang="en-US" dirty="0" smtClean="0"/>
              <a:t>Seamless integration with other applications.</a:t>
            </a:r>
          </a:p>
          <a:p>
            <a:pPr lvl="1"/>
            <a:r>
              <a:rPr lang="en-US" dirty="0" smtClean="0"/>
              <a:t>Export to multiple file types.</a:t>
            </a:r>
          </a:p>
          <a:p>
            <a:pPr lvl="1"/>
            <a:r>
              <a:rPr lang="en-US" dirty="0" smtClean="0"/>
              <a:t>Embedded queries</a:t>
            </a:r>
          </a:p>
          <a:p>
            <a:pPr lvl="1"/>
            <a:endParaRPr lang="en-US" dirty="0" smtClean="0"/>
          </a:p>
          <a:p>
            <a:pPr lvl="1"/>
            <a:endParaRPr lang="en-US" dirty="0"/>
          </a:p>
        </p:txBody>
      </p:sp>
    </p:spTree>
    <p:extLst>
      <p:ext uri="{BB962C8B-B14F-4D97-AF65-F5344CB8AC3E}">
        <p14:creationId xmlns:p14="http://schemas.microsoft.com/office/powerpoint/2010/main" val="283080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Technical Features</a:t>
            </a:r>
          </a:p>
          <a:p>
            <a:pPr lvl="1"/>
            <a:r>
              <a:rPr lang="en-US" dirty="0" smtClean="0"/>
              <a:t>Multitasking</a:t>
            </a:r>
          </a:p>
          <a:p>
            <a:pPr lvl="1"/>
            <a:r>
              <a:rPr lang="en-US" dirty="0" smtClean="0"/>
              <a:t>Cancel queries</a:t>
            </a:r>
          </a:p>
          <a:p>
            <a:pPr lvl="1"/>
            <a:r>
              <a:rPr lang="en-US" dirty="0" smtClean="0"/>
              <a:t>Scripting</a:t>
            </a:r>
          </a:p>
          <a:p>
            <a:pPr lvl="1"/>
            <a:r>
              <a:rPr lang="en-US" dirty="0" smtClean="0"/>
              <a:t>Connectivity</a:t>
            </a:r>
          </a:p>
          <a:p>
            <a:pPr lvl="1"/>
            <a:r>
              <a:rPr lang="en-US" dirty="0" smtClean="0"/>
              <a:t>Scheduling</a:t>
            </a:r>
          </a:p>
          <a:p>
            <a:pPr lvl="1"/>
            <a:r>
              <a:rPr lang="en-US" dirty="0" smtClean="0"/>
              <a:t>Metadata driven</a:t>
            </a:r>
          </a:p>
          <a:p>
            <a:pPr lvl="1"/>
            <a:r>
              <a:rPr lang="en-US" dirty="0" smtClean="0"/>
              <a:t>Software administration</a:t>
            </a:r>
          </a:p>
          <a:p>
            <a:pPr lvl="1"/>
            <a:r>
              <a:rPr lang="en-US" dirty="0" smtClean="0"/>
              <a:t>Security</a:t>
            </a:r>
          </a:p>
          <a:p>
            <a:pPr lvl="1"/>
            <a:r>
              <a:rPr lang="en-US" dirty="0" err="1" smtClean="0"/>
              <a:t>Quering</a:t>
            </a:r>
            <a:endParaRPr lang="en-US" dirty="0" smtClean="0"/>
          </a:p>
          <a:p>
            <a:pPr lvl="1"/>
            <a:endParaRPr lang="en-US" dirty="0"/>
          </a:p>
        </p:txBody>
      </p:sp>
    </p:spTree>
    <p:extLst>
      <p:ext uri="{BB962C8B-B14F-4D97-AF65-F5344CB8AC3E}">
        <p14:creationId xmlns:p14="http://schemas.microsoft.com/office/powerpoint/2010/main" val="324344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Standard Reports</a:t>
            </a:r>
          </a:p>
          <a:p>
            <a:pPr lvl="1"/>
            <a:r>
              <a:rPr lang="en-US" dirty="0" smtClean="0"/>
              <a:t>Some typical examples of standard report titles might be:</a:t>
            </a:r>
          </a:p>
          <a:p>
            <a:pPr lvl="1"/>
            <a:r>
              <a:rPr lang="en-US" dirty="0" smtClean="0"/>
              <a:t>YTD Sales vs. Forecast by Sales Rep</a:t>
            </a:r>
          </a:p>
          <a:p>
            <a:pPr lvl="1"/>
            <a:r>
              <a:rPr lang="en-US" dirty="0" smtClean="0"/>
              <a:t>Monthly Churn Rate by Service Plan</a:t>
            </a:r>
          </a:p>
          <a:p>
            <a:pPr lvl="1"/>
            <a:r>
              <a:rPr lang="en-US" dirty="0" smtClean="0"/>
              <a:t>Five-Year Drop Out Rate Time Series by School</a:t>
            </a:r>
          </a:p>
          <a:p>
            <a:pPr lvl="1"/>
            <a:r>
              <a:rPr lang="en-US" dirty="0" smtClean="0"/>
              <a:t>Direct Mail Response Rates by Promotion by Product</a:t>
            </a:r>
          </a:p>
          <a:p>
            <a:pPr lvl="1"/>
            <a:r>
              <a:rPr lang="en-US" dirty="0" smtClean="0"/>
              <a:t>Audience Counts and Percent of Total Audience by Network by Day of Week and Time of Day</a:t>
            </a:r>
          </a:p>
          <a:p>
            <a:pPr lvl="1"/>
            <a:r>
              <a:rPr lang="en-US" dirty="0" smtClean="0"/>
              <a:t>YTD Claims vs. Forecast by Vehicle Type</a:t>
            </a:r>
          </a:p>
          <a:p>
            <a:pPr lvl="1"/>
            <a:r>
              <a:rPr lang="en-US" dirty="0" smtClean="0"/>
              <a:t>Call Volume by Product as a Percent of Total Product Sales</a:t>
            </a:r>
            <a:endParaRPr lang="en-US" dirty="0"/>
          </a:p>
        </p:txBody>
      </p:sp>
    </p:spTree>
    <p:extLst>
      <p:ext uri="{BB962C8B-B14F-4D97-AF65-F5344CB8AC3E}">
        <p14:creationId xmlns:p14="http://schemas.microsoft.com/office/powerpoint/2010/main" val="168292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Analytic Applications</a:t>
            </a:r>
          </a:p>
          <a:p>
            <a:pPr lvl="1"/>
            <a:r>
              <a:rPr lang="en-US" dirty="0" smtClean="0"/>
              <a:t>Common analytic applications include:</a:t>
            </a:r>
          </a:p>
          <a:p>
            <a:pPr lvl="1"/>
            <a:r>
              <a:rPr lang="en-US" dirty="0" smtClean="0"/>
              <a:t>Promotion effectiveness</a:t>
            </a:r>
          </a:p>
          <a:p>
            <a:pPr lvl="1"/>
            <a:r>
              <a:rPr lang="en-US" dirty="0" smtClean="0"/>
              <a:t>Web path analysis</a:t>
            </a:r>
          </a:p>
          <a:p>
            <a:pPr lvl="1"/>
            <a:r>
              <a:rPr lang="en-US" dirty="0" smtClean="0"/>
              <a:t>Affinity program analysis</a:t>
            </a:r>
          </a:p>
          <a:p>
            <a:pPr lvl="1"/>
            <a:r>
              <a:rPr lang="en-US" dirty="0" smtClean="0"/>
              <a:t>Shelf space planning</a:t>
            </a:r>
          </a:p>
          <a:p>
            <a:pPr lvl="1"/>
            <a:r>
              <a:rPr lang="en-US" dirty="0" smtClean="0"/>
              <a:t>Fraud detection</a:t>
            </a:r>
          </a:p>
          <a:p>
            <a:pPr lvl="1"/>
            <a:r>
              <a:rPr lang="en-US" dirty="0" smtClean="0"/>
              <a:t>Sales force management</a:t>
            </a:r>
          </a:p>
          <a:p>
            <a:pPr lvl="1"/>
            <a:r>
              <a:rPr lang="en-US" dirty="0" smtClean="0"/>
              <a:t>Category management</a:t>
            </a:r>
          </a:p>
        </p:txBody>
      </p:sp>
    </p:spTree>
    <p:extLst>
      <p:ext uri="{BB962C8B-B14F-4D97-AF65-F5344CB8AC3E}">
        <p14:creationId xmlns:p14="http://schemas.microsoft.com/office/powerpoint/2010/main" val="23269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Pre-Built Analytic Applications</a:t>
            </a:r>
          </a:p>
          <a:p>
            <a:r>
              <a:rPr lang="en-US" dirty="0" smtClean="0"/>
              <a:t>Read/Write Analytic Applications</a:t>
            </a:r>
          </a:p>
          <a:p>
            <a:endParaRPr lang="en-US" dirty="0" smtClean="0"/>
          </a:p>
        </p:txBody>
      </p:sp>
    </p:spTree>
    <p:extLst>
      <p:ext uri="{BB962C8B-B14F-4D97-AF65-F5344CB8AC3E}">
        <p14:creationId xmlns:p14="http://schemas.microsoft.com/office/powerpoint/2010/main" val="35443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lstStyle/>
          <a:p>
            <a:r>
              <a:rPr lang="en-US" dirty="0" smtClean="0"/>
              <a:t>Dashboards and Scorecards</a:t>
            </a:r>
            <a:endParaRPr lang="en-US" dirty="0"/>
          </a:p>
          <a:p>
            <a:r>
              <a:rPr lang="en-US" dirty="0" smtClean="0"/>
              <a:t>Operational Business Intelligence</a:t>
            </a:r>
          </a:p>
          <a:p>
            <a:r>
              <a:rPr lang="en-US" dirty="0" smtClean="0"/>
              <a:t>Data Mining</a:t>
            </a:r>
          </a:p>
          <a:p>
            <a:pPr lvl="1"/>
            <a:r>
              <a:rPr lang="en-US" b="1" dirty="0" smtClean="0"/>
              <a:t>Data Mining Overview</a:t>
            </a:r>
          </a:p>
          <a:p>
            <a:pPr lvl="1"/>
            <a:r>
              <a:rPr lang="en-US" dirty="0" smtClean="0"/>
              <a:t>Data mining is a process of data exploration with the intent to find patterns or relationships that can be made useful to the organization. Data mining takes advantage of a range of technologies and techniques for exploration and execution.</a:t>
            </a:r>
          </a:p>
        </p:txBody>
      </p:sp>
    </p:spTree>
    <p:extLst>
      <p:ext uri="{BB962C8B-B14F-4D97-AF65-F5344CB8AC3E}">
        <p14:creationId xmlns:p14="http://schemas.microsoft.com/office/powerpoint/2010/main" val="483968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normAutofit/>
          </a:bodyPr>
          <a:lstStyle/>
          <a:p>
            <a:r>
              <a:rPr lang="en-US" b="1" dirty="0" smtClean="0"/>
              <a:t>Clustering</a:t>
            </a:r>
          </a:p>
          <a:p>
            <a:r>
              <a:rPr lang="en-US" dirty="0" smtClean="0"/>
              <a:t>Clustering is a pure example of undirected data mining, where the user has no specific agenda and hopes that the data mining tool will reveal some meaningful structure</a:t>
            </a:r>
          </a:p>
          <a:p>
            <a:r>
              <a:rPr lang="en-US" b="1" dirty="0" smtClean="0"/>
              <a:t>Classifying</a:t>
            </a:r>
          </a:p>
          <a:p>
            <a:r>
              <a:rPr lang="en-US" dirty="0" smtClean="0"/>
              <a:t>An example of classifying is to examine a candidate customer and assign that customer to a predetermined cluster or classification; for example, assigning each customer to an interest level with discrete values of disinterested, casual, moderate, active, or eager might be part of a sales force automation application.</a:t>
            </a:r>
          </a:p>
        </p:txBody>
      </p:sp>
    </p:spTree>
    <p:extLst>
      <p:ext uri="{BB962C8B-B14F-4D97-AF65-F5344CB8AC3E}">
        <p14:creationId xmlns:p14="http://schemas.microsoft.com/office/powerpoint/2010/main" val="334859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 Capabilities</a:t>
            </a:r>
            <a:endParaRPr lang="en-US" dirty="0"/>
          </a:p>
        </p:txBody>
      </p:sp>
      <p:sp>
        <p:nvSpPr>
          <p:cNvPr id="3" name="Content Placeholder 2"/>
          <p:cNvSpPr>
            <a:spLocks noGrp="1"/>
          </p:cNvSpPr>
          <p:nvPr>
            <p:ph idx="1"/>
          </p:nvPr>
        </p:nvSpPr>
        <p:spPr/>
        <p:txBody>
          <a:bodyPr>
            <a:normAutofit/>
          </a:bodyPr>
          <a:lstStyle/>
          <a:p>
            <a:r>
              <a:rPr lang="en-US" b="1" dirty="0" smtClean="0"/>
              <a:t>Estimating and Predicting</a:t>
            </a:r>
          </a:p>
          <a:p>
            <a:r>
              <a:rPr lang="en-US" dirty="0" smtClean="0"/>
              <a:t>Estimating and predicting are two similar activities that normally yield a numerical measure as the result.</a:t>
            </a:r>
          </a:p>
          <a:p>
            <a:r>
              <a:rPr lang="en-US" b="1" dirty="0" smtClean="0"/>
              <a:t>Anomaly Detection</a:t>
            </a:r>
          </a:p>
          <a:p>
            <a:r>
              <a:rPr lang="en-US" dirty="0" smtClean="0"/>
              <a:t>Several business processes rely on the identification of cases that deviate from the norm in a significant way. </a:t>
            </a:r>
          </a:p>
          <a:p>
            <a:r>
              <a:rPr lang="en-US" dirty="0" smtClean="0"/>
              <a:t>Fraud detection in consumer credit is a common example of anomaly detection.</a:t>
            </a:r>
          </a:p>
        </p:txBody>
      </p:sp>
    </p:spTree>
    <p:extLst>
      <p:ext uri="{BB962C8B-B14F-4D97-AF65-F5344CB8AC3E}">
        <p14:creationId xmlns:p14="http://schemas.microsoft.com/office/powerpoint/2010/main" val="396404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Access Query Tools</a:t>
            </a:r>
            <a:endParaRPr lang="en-US" dirty="0"/>
          </a:p>
        </p:txBody>
      </p:sp>
      <p:sp>
        <p:nvSpPr>
          <p:cNvPr id="3" name="Content Placeholder 2"/>
          <p:cNvSpPr>
            <a:spLocks noGrp="1"/>
          </p:cNvSpPr>
          <p:nvPr>
            <p:ph idx="1"/>
          </p:nvPr>
        </p:nvSpPr>
        <p:spPr/>
        <p:txBody>
          <a:bodyPr/>
          <a:lstStyle/>
          <a:p>
            <a:r>
              <a:rPr lang="en-US" b="1" dirty="0" smtClean="0">
                <a:hlinkClick r:id="rId2"/>
              </a:rPr>
              <a:t>Real-Time Data Access</a:t>
            </a:r>
            <a:r>
              <a:rPr lang="en-US" dirty="0" smtClean="0">
                <a:hlinkClick r:id="rId2"/>
              </a:rPr>
              <a:t>: Tools like </a:t>
            </a:r>
            <a:r>
              <a:rPr lang="en-US" dirty="0" err="1" smtClean="0">
                <a:hlinkClick r:id="rId2"/>
              </a:rPr>
              <a:t>DirectQuery</a:t>
            </a:r>
            <a:r>
              <a:rPr lang="en-US" dirty="0" smtClean="0">
                <a:hlinkClick r:id="rId2"/>
              </a:rPr>
              <a:t> in Power BI allow users to connect directly to data sources, ensuring that the data is always up-to-date</a:t>
            </a:r>
            <a:r>
              <a:rPr lang="en-US" baseline="30000" dirty="0" smtClean="0">
                <a:hlinkClick r:id="rId2"/>
              </a:rPr>
              <a:t>1</a:t>
            </a:r>
            <a:r>
              <a:rPr lang="en-US" dirty="0" smtClean="0"/>
              <a:t>.</a:t>
            </a:r>
          </a:p>
          <a:p>
            <a:r>
              <a:rPr lang="en-US" b="1" dirty="0" smtClean="0">
                <a:hlinkClick r:id="rId2"/>
              </a:rPr>
              <a:t>Complex Query Handling</a:t>
            </a:r>
            <a:r>
              <a:rPr lang="en-US" dirty="0" smtClean="0">
                <a:hlinkClick r:id="rId2"/>
              </a:rPr>
              <a:t>: SQL Server Analysis Services (SSAS) and similar tools can handle complex queries, providing detailed insights from large datasets</a:t>
            </a:r>
            <a:r>
              <a:rPr lang="en-US" baseline="30000" dirty="0" smtClean="0">
                <a:hlinkClick r:id="rId2"/>
              </a:rPr>
              <a:t>1</a:t>
            </a:r>
            <a:r>
              <a:rPr lang="en-US" dirty="0" smtClean="0"/>
              <a:t>.</a:t>
            </a:r>
          </a:p>
          <a:p>
            <a:r>
              <a:rPr lang="en-US" b="1" dirty="0" smtClean="0">
                <a:hlinkClick r:id="rId3"/>
              </a:rPr>
              <a:t>Data Integration</a:t>
            </a:r>
            <a:r>
              <a:rPr lang="en-US" dirty="0" smtClean="0">
                <a:hlinkClick r:id="rId3"/>
              </a:rPr>
              <a:t>: These tools can integrate data from various sources, including databases, cloud services, and flat files, providing a unified view of the data</a:t>
            </a:r>
            <a:endParaRPr lang="en-US" dirty="0" smtClean="0"/>
          </a:p>
          <a:p>
            <a:endParaRPr lang="en-US" dirty="0"/>
          </a:p>
        </p:txBody>
      </p:sp>
    </p:spTree>
    <p:extLst>
      <p:ext uri="{BB962C8B-B14F-4D97-AF65-F5344CB8AC3E}">
        <p14:creationId xmlns:p14="http://schemas.microsoft.com/office/powerpoint/2010/main" val="259176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Business Intelligence Tools</a:t>
            </a:r>
            <a:endParaRPr lang="en-US" dirty="0"/>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hlinkClick r:id="rId2"/>
              </a:rPr>
              <a:t>BI tools</a:t>
            </a:r>
            <a:r>
              <a:rPr lang="en-US" sz="2400" dirty="0" smtClean="0">
                <a:latin typeface="Times New Roman" panose="02020603050405020304" pitchFamily="18" charset="0"/>
                <a:cs typeface="Times New Roman" panose="02020603050405020304" pitchFamily="18" charset="0"/>
              </a:rPr>
              <a:t> come in a wide variety of forms. Let us discuss some of them:</a:t>
            </a:r>
          </a:p>
          <a:p>
            <a:r>
              <a:rPr lang="en-US" sz="2400" b="1" dirty="0" smtClean="0">
                <a:latin typeface="Times New Roman" panose="02020603050405020304" pitchFamily="18" charset="0"/>
                <a:cs typeface="Times New Roman" panose="02020603050405020304" pitchFamily="18" charset="0"/>
              </a:rPr>
              <a:t>Spreadsheets:</a:t>
            </a:r>
            <a:r>
              <a:rPr lang="en-US" sz="2400" dirty="0" smtClean="0">
                <a:latin typeface="Times New Roman" panose="02020603050405020304" pitchFamily="18" charset="0"/>
                <a:cs typeface="Times New Roman" panose="02020603050405020304" pitchFamily="18" charset="0"/>
              </a:rPr>
              <a:t> Spreadsheets, such as Google Docs and Microsoft Excel, are a widely used BI tool.</a:t>
            </a:r>
          </a:p>
          <a:p>
            <a:r>
              <a:rPr lang="en-US" sz="2400" b="1" dirty="0" smtClean="0">
                <a:latin typeface="Times New Roman" panose="02020603050405020304" pitchFamily="18" charset="0"/>
                <a:cs typeface="Times New Roman" panose="02020603050405020304" pitchFamily="18" charset="0"/>
              </a:rPr>
              <a:t>Reporting Software:</a:t>
            </a:r>
            <a:r>
              <a:rPr lang="en-US" sz="2400" dirty="0" smtClean="0">
                <a:latin typeface="Times New Roman" panose="02020603050405020304" pitchFamily="18" charset="0"/>
                <a:cs typeface="Times New Roman" panose="02020603050405020304" pitchFamily="18" charset="0"/>
              </a:rPr>
              <a:t> Reporting software is used to filter, organize, display, and report data.</a:t>
            </a:r>
          </a:p>
          <a:p>
            <a:r>
              <a:rPr lang="en-US" sz="2400" b="1" dirty="0" smtClean="0">
                <a:latin typeface="Times New Roman" panose="02020603050405020304" pitchFamily="18" charset="0"/>
                <a:cs typeface="Times New Roman" panose="02020603050405020304" pitchFamily="18" charset="0"/>
              </a:rPr>
              <a:t>Data Visualization Software:</a:t>
            </a:r>
            <a:r>
              <a:rPr lang="en-US" sz="2400" dirty="0" smtClean="0">
                <a:latin typeface="Times New Roman" panose="02020603050405020304" pitchFamily="18" charset="0"/>
                <a:cs typeface="Times New Roman" panose="02020603050405020304" pitchFamily="18" charset="0"/>
              </a:rPr>
              <a:t> Data visualization software are used to transform datasets into easily-readable, visually-appealing graphical illustrations to help with quick insights.</a:t>
            </a:r>
          </a:p>
          <a:p>
            <a:r>
              <a:rPr lang="en-US" sz="2400" b="1" dirty="0" smtClean="0">
                <a:latin typeface="Times New Roman" panose="02020603050405020304" pitchFamily="18" charset="0"/>
                <a:cs typeface="Times New Roman" panose="02020603050405020304" pitchFamily="18" charset="0"/>
              </a:rPr>
              <a:t>Data Mining Tools:</a:t>
            </a:r>
            <a:r>
              <a:rPr lang="en-US" sz="2400" dirty="0" smtClean="0">
                <a:latin typeface="Times New Roman" panose="02020603050405020304" pitchFamily="18" charset="0"/>
                <a:cs typeface="Times New Roman" panose="02020603050405020304" pitchFamily="18" charset="0"/>
              </a:rPr>
              <a:t> Data mining tools help mine data for recognizable patterns. This is done by using machine learning, statistics, and AI.</a:t>
            </a:r>
          </a:p>
          <a:p>
            <a:r>
              <a:rPr lang="en-US" sz="2400" b="1" dirty="0" smtClean="0">
                <a:latin typeface="Times New Roman" panose="02020603050405020304" pitchFamily="18" charset="0"/>
                <a:cs typeface="Times New Roman" panose="02020603050405020304" pitchFamily="18" charset="0"/>
              </a:rPr>
              <a:t>Online Analytical Processing (OLAP):</a:t>
            </a:r>
            <a:r>
              <a:rPr lang="en-US" sz="2400" dirty="0" smtClean="0">
                <a:latin typeface="Times New Roman" panose="02020603050405020304" pitchFamily="18" charset="0"/>
                <a:cs typeface="Times New Roman" panose="02020603050405020304" pitchFamily="18" charset="0"/>
              </a:rPr>
              <a:t> OLAP helps users analyze datasets based on various business perspectives.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09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Tools</a:t>
            </a:r>
            <a:endParaRPr lang="en-US" dirty="0"/>
          </a:p>
        </p:txBody>
      </p:sp>
      <p:sp>
        <p:nvSpPr>
          <p:cNvPr id="3" name="Content Placeholder 2"/>
          <p:cNvSpPr>
            <a:spLocks noGrp="1"/>
          </p:cNvSpPr>
          <p:nvPr>
            <p:ph idx="1"/>
          </p:nvPr>
        </p:nvSpPr>
        <p:spPr/>
        <p:txBody>
          <a:bodyPr/>
          <a:lstStyle/>
          <a:p>
            <a:r>
              <a:rPr lang="en-US" b="1" dirty="0" smtClean="0">
                <a:hlinkClick r:id="rId2"/>
              </a:rPr>
              <a:t>Interactive Dashboards</a:t>
            </a:r>
            <a:r>
              <a:rPr lang="en-US" dirty="0" smtClean="0">
                <a:hlinkClick r:id="rId2"/>
              </a:rPr>
              <a:t>: Tools like Tableau and Power BI enable the creation of interactive dashboards that allow users to explore data visually and gain insights quickly</a:t>
            </a:r>
            <a:r>
              <a:rPr lang="en-US" baseline="30000" dirty="0" smtClean="0">
                <a:hlinkClick r:id="rId2"/>
              </a:rPr>
              <a:t>2</a:t>
            </a:r>
            <a:r>
              <a:rPr lang="en-US" dirty="0" smtClean="0"/>
              <a:t>.</a:t>
            </a:r>
          </a:p>
          <a:p>
            <a:r>
              <a:rPr lang="en-US" b="1" dirty="0" smtClean="0">
                <a:hlinkClick r:id="rId3"/>
              </a:rPr>
              <a:t>Customizable Reports</a:t>
            </a:r>
            <a:r>
              <a:rPr lang="en-US" dirty="0" smtClean="0">
                <a:hlinkClick r:id="rId3"/>
              </a:rPr>
              <a:t>: Users can create customized reports tailored to specific business needs, making it easier to track key performance indicators (KPIs) and other metrics</a:t>
            </a:r>
            <a:r>
              <a:rPr lang="en-US" baseline="30000" dirty="0" smtClean="0">
                <a:hlinkClick r:id="rId3"/>
              </a:rPr>
              <a:t>3</a:t>
            </a:r>
            <a:r>
              <a:rPr lang="en-US" dirty="0" smtClean="0"/>
              <a:t>.</a:t>
            </a:r>
          </a:p>
          <a:p>
            <a:r>
              <a:rPr lang="en-US" b="1" dirty="0" smtClean="0">
                <a:hlinkClick r:id="rId4"/>
              </a:rPr>
              <a:t>Automated Reporting</a:t>
            </a:r>
            <a:r>
              <a:rPr lang="en-US" dirty="0" smtClean="0">
                <a:hlinkClick r:id="rId4"/>
              </a:rPr>
              <a:t>: Many BI tools support automated report generation and distribution, ensuring that stakeholders receive timely updates without manual intervention</a:t>
            </a:r>
            <a:endParaRPr lang="en-US" dirty="0" smtClean="0"/>
          </a:p>
          <a:p>
            <a:endParaRPr lang="en-US" dirty="0"/>
          </a:p>
        </p:txBody>
      </p:sp>
    </p:spTree>
    <p:extLst>
      <p:ext uri="{BB962C8B-B14F-4D97-AF65-F5344CB8AC3E}">
        <p14:creationId xmlns:p14="http://schemas.microsoft.com/office/powerpoint/2010/main" val="2471700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Additional Capabilities</a:t>
            </a:r>
          </a:p>
          <a:p>
            <a:r>
              <a:rPr lang="en-US" b="1" dirty="0" smtClean="0">
                <a:hlinkClick r:id="rId2"/>
              </a:rPr>
              <a:t>Data Visualization</a:t>
            </a:r>
            <a:r>
              <a:rPr lang="en-US" dirty="0" smtClean="0">
                <a:hlinkClick r:id="rId2"/>
              </a:rPr>
              <a:t>: Advanced visualization options help in presenting data in an easily understandable format, highlighting trends and patterns</a:t>
            </a:r>
            <a:r>
              <a:rPr lang="en-US" baseline="30000" dirty="0" smtClean="0">
                <a:hlinkClick r:id="rId2"/>
              </a:rPr>
              <a:t>2</a:t>
            </a:r>
            <a:r>
              <a:rPr lang="en-US" dirty="0" smtClean="0"/>
              <a:t>.</a:t>
            </a:r>
          </a:p>
          <a:p>
            <a:r>
              <a:rPr lang="en-US" b="1" dirty="0" smtClean="0">
                <a:hlinkClick r:id="rId2"/>
              </a:rPr>
              <a:t>Natural Language Processing (NLP)</a:t>
            </a:r>
            <a:r>
              <a:rPr lang="en-US" dirty="0" smtClean="0">
                <a:hlinkClick r:id="rId2"/>
              </a:rPr>
              <a:t>: Some tools, like Tableau, support NLP, allowing users to query data using natural language, making it more accessible to non-technical users</a:t>
            </a:r>
            <a:r>
              <a:rPr lang="en-US" baseline="30000" dirty="0" smtClean="0">
                <a:hlinkClick r:id="rId2"/>
              </a:rPr>
              <a:t>2</a:t>
            </a:r>
            <a:r>
              <a:rPr lang="en-US" dirty="0" smtClean="0"/>
              <a:t>.</a:t>
            </a:r>
          </a:p>
          <a:p>
            <a:r>
              <a:rPr lang="en-US" b="1" dirty="0" smtClean="0">
                <a:hlinkClick r:id="rId3"/>
              </a:rPr>
              <a:t>Performance Management</a:t>
            </a:r>
            <a:r>
              <a:rPr lang="en-US" dirty="0" smtClean="0">
                <a:hlinkClick r:id="rId3"/>
              </a:rPr>
              <a:t>: BI tools often include features for performance management, helping organizations monitor and improve their operational efficiency</a:t>
            </a:r>
            <a:endParaRPr lang="en-US" dirty="0" smtClean="0"/>
          </a:p>
          <a:p>
            <a:endParaRPr lang="en-US" dirty="0"/>
          </a:p>
        </p:txBody>
      </p:sp>
    </p:spTree>
    <p:extLst>
      <p:ext uri="{BB962C8B-B14F-4D97-AF65-F5344CB8AC3E}">
        <p14:creationId xmlns:p14="http://schemas.microsoft.com/office/powerpoint/2010/main" val="314330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Intelligence Applications</a:t>
            </a:r>
            <a:endParaRPr lang="en-US" dirty="0"/>
          </a:p>
        </p:txBody>
      </p:sp>
      <p:pic>
        <p:nvPicPr>
          <p:cNvPr id="4" name="Picture 3"/>
          <p:cNvPicPr>
            <a:picLocks noChangeAspect="1"/>
          </p:cNvPicPr>
          <p:nvPr/>
        </p:nvPicPr>
        <p:blipFill>
          <a:blip r:embed="rId2"/>
          <a:stretch>
            <a:fillRect/>
          </a:stretch>
        </p:blipFill>
        <p:spPr>
          <a:xfrm>
            <a:off x="6983895" y="1690688"/>
            <a:ext cx="4834082" cy="4705905"/>
          </a:xfrm>
          <a:prstGeom prst="rect">
            <a:avLst/>
          </a:prstGeom>
        </p:spPr>
      </p:pic>
      <p:sp>
        <p:nvSpPr>
          <p:cNvPr id="3" name="Rectangle 2"/>
          <p:cNvSpPr/>
          <p:nvPr/>
        </p:nvSpPr>
        <p:spPr>
          <a:xfrm>
            <a:off x="649357" y="2308617"/>
            <a:ext cx="6096000" cy="2535566"/>
          </a:xfrm>
          <a:prstGeom prst="rect">
            <a:avLst/>
          </a:prstGeom>
        </p:spPr>
        <p:txBody>
          <a:bodyPr>
            <a:spAutoFit/>
          </a:bodyPr>
          <a:lstStyle/>
          <a:p>
            <a:pPr>
              <a:lnSpc>
                <a:spcPct val="150000"/>
              </a:lnSpc>
            </a:pPr>
            <a:r>
              <a:rPr lang="en-US" b="1" dirty="0" smtClean="0">
                <a:latin typeface="Times New Roman" panose="02020603050405020304" pitchFamily="18" charset="0"/>
                <a:cs typeface="Times New Roman" panose="02020603050405020304" pitchFamily="18" charset="0"/>
              </a:rPr>
              <a:t>Data mining </a:t>
            </a:r>
            <a:r>
              <a:rPr lang="en-US" dirty="0" smtClean="0">
                <a:latin typeface="Times New Roman" panose="02020603050405020304" pitchFamily="18" charset="0"/>
                <a:cs typeface="Times New Roman" panose="02020603050405020304" pitchFamily="18" charset="0"/>
              </a:rPr>
              <a:t>is included in the direct access box because often a small set of statistical analysts use data mining tools to explore the data in the warehouse for useful patterns and relationships. </a:t>
            </a:r>
          </a:p>
          <a:p>
            <a:pPr>
              <a:lnSpc>
                <a:spcPct val="150000"/>
              </a:lnSpc>
            </a:pPr>
            <a:r>
              <a:rPr lang="en-US" dirty="0" smtClean="0">
                <a:latin typeface="Times New Roman" panose="02020603050405020304" pitchFamily="18" charset="0"/>
                <a:cs typeface="Times New Roman" panose="02020603050405020304" pitchFamily="18" charset="0"/>
              </a:rPr>
              <a:t>The resulting models are often embedded in other BI applications. Because data mining is rarely seen by most users, we will hold off on its description until later in this section.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61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Intelligence Applications</a:t>
            </a:r>
            <a:endParaRPr lang="en-US" dirty="0"/>
          </a:p>
        </p:txBody>
      </p:sp>
      <p:pic>
        <p:nvPicPr>
          <p:cNvPr id="4" name="Picture 3"/>
          <p:cNvPicPr>
            <a:picLocks noChangeAspect="1"/>
          </p:cNvPicPr>
          <p:nvPr/>
        </p:nvPicPr>
        <p:blipFill>
          <a:blip r:embed="rId2"/>
          <a:stretch>
            <a:fillRect/>
          </a:stretch>
        </p:blipFill>
        <p:spPr>
          <a:xfrm>
            <a:off x="6983895" y="1690688"/>
            <a:ext cx="4834082" cy="4705905"/>
          </a:xfrm>
          <a:prstGeom prst="rect">
            <a:avLst/>
          </a:prstGeom>
        </p:spPr>
      </p:pic>
      <p:sp>
        <p:nvSpPr>
          <p:cNvPr id="5" name="Rectangle 4"/>
          <p:cNvSpPr/>
          <p:nvPr/>
        </p:nvSpPr>
        <p:spPr>
          <a:xfrm>
            <a:off x="838200" y="1934962"/>
            <a:ext cx="6096000" cy="1704569"/>
          </a:xfrm>
          <a:prstGeom prst="rect">
            <a:avLst/>
          </a:prstGeom>
        </p:spPr>
        <p:txBody>
          <a:bodyPr>
            <a:spAutoFit/>
          </a:bodyPr>
          <a:lstStyle/>
          <a:p>
            <a:pPr>
              <a:lnSpc>
                <a:spcPct val="150000"/>
              </a:lnSpc>
            </a:pPr>
            <a:r>
              <a:rPr lang="en-US" b="1" dirty="0" smtClean="0">
                <a:latin typeface="Times New Roman" panose="02020603050405020304" pitchFamily="18" charset="0"/>
                <a:cs typeface="Times New Roman" panose="02020603050405020304" pitchFamily="18" charset="0"/>
              </a:rPr>
              <a:t>Standard reports </a:t>
            </a:r>
            <a:r>
              <a:rPr lang="en-US" dirty="0" smtClean="0">
                <a:latin typeface="Times New Roman" panose="02020603050405020304" pitchFamily="18" charset="0"/>
                <a:cs typeface="Times New Roman" panose="02020603050405020304" pitchFamily="18" charset="0"/>
              </a:rPr>
              <a:t>are predefined, preformatted reports that generally provide some level of user interaction, like the ability to enter a parameter, drill down to a lower level of detail, and link to related reports.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838200" y="3883805"/>
            <a:ext cx="6096000" cy="2542363"/>
          </a:xfrm>
          <a:prstGeom prst="rect">
            <a:avLst/>
          </a:prstGeom>
        </p:spPr>
        <p:txBody>
          <a:bodyPr>
            <a:spAutoFit/>
          </a:bodyPr>
          <a:lstStyle/>
          <a:p>
            <a:pPr>
              <a:lnSpc>
                <a:spcPct val="150000"/>
              </a:lnSpc>
            </a:pPr>
            <a:r>
              <a:rPr lang="en-US" b="1" dirty="0" smtClean="0">
                <a:latin typeface="Times New Roman" panose="02020603050405020304" pitchFamily="18" charset="0"/>
                <a:cs typeface="Times New Roman" panose="02020603050405020304" pitchFamily="18" charset="0"/>
              </a:rPr>
              <a:t>Analytic applications </a:t>
            </a:r>
            <a:r>
              <a:rPr lang="en-US" dirty="0" smtClean="0">
                <a:latin typeface="Times New Roman" panose="02020603050405020304" pitchFamily="18" charset="0"/>
                <a:cs typeface="Times New Roman" panose="02020603050405020304" pitchFamily="18" charset="0"/>
              </a:rPr>
              <a:t>are managed sets of reports that usually embed domain expertise regarding the analysis of a particular business process. </a:t>
            </a:r>
          </a:p>
          <a:p>
            <a:pPr>
              <a:lnSpc>
                <a:spcPct val="150000"/>
              </a:lnSpc>
            </a:pPr>
            <a:r>
              <a:rPr lang="en-US" dirty="0" smtClean="0">
                <a:latin typeface="Times New Roman" panose="02020603050405020304" pitchFamily="18" charset="0"/>
                <a:cs typeface="Times New Roman" panose="02020603050405020304" pitchFamily="18" charset="0"/>
              </a:rPr>
              <a:t>Most analytic applications require an interface layer for user access. Analytic applications often take advantage of data mining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811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Intelligence Applications</a:t>
            </a:r>
            <a:endParaRPr lang="en-US" dirty="0"/>
          </a:p>
        </p:txBody>
      </p:sp>
      <p:pic>
        <p:nvPicPr>
          <p:cNvPr id="4" name="Picture 3"/>
          <p:cNvPicPr>
            <a:picLocks noChangeAspect="1"/>
          </p:cNvPicPr>
          <p:nvPr/>
        </p:nvPicPr>
        <p:blipFill>
          <a:blip r:embed="rId2"/>
          <a:stretch>
            <a:fillRect/>
          </a:stretch>
        </p:blipFill>
        <p:spPr>
          <a:xfrm>
            <a:off x="6983895" y="1690688"/>
            <a:ext cx="4834082" cy="4705905"/>
          </a:xfrm>
          <a:prstGeom prst="rect">
            <a:avLst/>
          </a:prstGeom>
        </p:spPr>
      </p:pic>
      <p:sp>
        <p:nvSpPr>
          <p:cNvPr id="3" name="Rectangle 2"/>
          <p:cNvSpPr/>
          <p:nvPr/>
        </p:nvSpPr>
        <p:spPr>
          <a:xfrm>
            <a:off x="838200" y="2292771"/>
            <a:ext cx="6096000" cy="1711366"/>
          </a:xfrm>
          <a:prstGeom prst="rect">
            <a:avLst/>
          </a:prstGeom>
        </p:spPr>
        <p:txBody>
          <a:bodyPr>
            <a:spAutoFit/>
          </a:bodyPr>
          <a:lstStyle/>
          <a:p>
            <a:pPr marL="285750" indent="-285750">
              <a:lnSpc>
                <a:spcPct val="150000"/>
              </a:lnSpc>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Dashboards and scorecards </a:t>
            </a:r>
            <a:r>
              <a:rPr lang="en-US" dirty="0" smtClean="0">
                <a:latin typeface="Times New Roman" panose="02020603050405020304" pitchFamily="18" charset="0"/>
                <a:cs typeface="Times New Roman" panose="02020603050405020304" pitchFamily="18" charset="0"/>
              </a:rPr>
              <a:t>generally involve a combination of reports and charts that use exception highlighting and drilldown capabilities to analyze data from multiple business processes.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88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Intelligence Applications</a:t>
            </a:r>
            <a:endParaRPr lang="en-US" dirty="0"/>
          </a:p>
        </p:txBody>
      </p:sp>
      <p:pic>
        <p:nvPicPr>
          <p:cNvPr id="4" name="Picture 3"/>
          <p:cNvPicPr>
            <a:picLocks noChangeAspect="1"/>
          </p:cNvPicPr>
          <p:nvPr/>
        </p:nvPicPr>
        <p:blipFill>
          <a:blip r:embed="rId2"/>
          <a:stretch>
            <a:fillRect/>
          </a:stretch>
        </p:blipFill>
        <p:spPr>
          <a:xfrm>
            <a:off x="6983895" y="1690688"/>
            <a:ext cx="4834082" cy="4705905"/>
          </a:xfrm>
          <a:prstGeom prst="rect">
            <a:avLst/>
          </a:prstGeom>
        </p:spPr>
      </p:pic>
      <p:sp>
        <p:nvSpPr>
          <p:cNvPr id="5" name="Rectangle 4"/>
          <p:cNvSpPr/>
          <p:nvPr/>
        </p:nvSpPr>
        <p:spPr>
          <a:xfrm>
            <a:off x="838200" y="1828154"/>
            <a:ext cx="6096000" cy="4613058"/>
          </a:xfrm>
          <a:prstGeom prst="rect">
            <a:avLst/>
          </a:prstGeom>
        </p:spPr>
        <p:txBody>
          <a:bodyPr>
            <a:spAutoFit/>
          </a:bodyPr>
          <a:lstStyle/>
          <a:p>
            <a:pPr marL="285750" indent="-285750">
              <a:lnSpc>
                <a:spcPct val="150000"/>
              </a:lnSpc>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Operational BI </a:t>
            </a:r>
            <a:r>
              <a:rPr lang="en-US" dirty="0" smtClean="0">
                <a:latin typeface="Times New Roman" panose="02020603050405020304" pitchFamily="18" charset="0"/>
                <a:cs typeface="Times New Roman" panose="02020603050405020304" pitchFamily="18" charset="0"/>
              </a:rPr>
              <a:t>and closed loop applications include the use of applications that are more sophisticated than typical operational reports. </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These applications leverage the rich historical context across multiple business processes available in the data warehouse to guide operational decision making.</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Operational BI applications often include data mining models to help identify patterns and opportunities at the operational level.</a:t>
            </a:r>
          </a:p>
          <a:p>
            <a:pPr marL="285750" indent="-285750">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These applications also frequently include transactional interfaces back to the source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850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Applications via the BI Portal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because business users' first impressions are important, a successful BI portal must be:</a:t>
            </a:r>
          </a:p>
          <a:p>
            <a:r>
              <a:rPr lang="en-US" b="1" dirty="0" smtClean="0"/>
              <a:t>Usable. </a:t>
            </a:r>
            <a:r>
              <a:rPr lang="en-US" dirty="0" smtClean="0"/>
              <a:t>People have to be able to find what they need.</a:t>
            </a:r>
          </a:p>
          <a:p>
            <a:r>
              <a:rPr lang="en-US" b="1" dirty="0" smtClean="0"/>
              <a:t>Content rich</a:t>
            </a:r>
            <a:r>
              <a:rPr lang="en-US" dirty="0" smtClean="0"/>
              <a:t>. The portal should include a great deal more than just the reports. It should include as much support information, documentation, help, examples, and advice as possible.</a:t>
            </a:r>
          </a:p>
          <a:p>
            <a:r>
              <a:rPr lang="en-US" b="1" dirty="0" smtClean="0"/>
              <a:t>Clean. </a:t>
            </a:r>
            <a:r>
              <a:rPr lang="en-US" dirty="0" smtClean="0"/>
              <a:t>The portal should be nicely laid out so people are not confused or overwhelmed by it.</a:t>
            </a:r>
          </a:p>
          <a:p>
            <a:r>
              <a:rPr lang="en-US" b="1" dirty="0" smtClean="0"/>
              <a:t>Current. </a:t>
            </a:r>
            <a:r>
              <a:rPr lang="en-US" dirty="0" smtClean="0"/>
              <a:t>It should be someone's job to keep the content up-to-date. No broken links or 12-month-old items labeled "New!" are allowed.</a:t>
            </a:r>
          </a:p>
          <a:p>
            <a:r>
              <a:rPr lang="en-US" b="1" dirty="0" smtClean="0"/>
              <a:t>Interactive. </a:t>
            </a:r>
            <a:r>
              <a:rPr lang="en-US" dirty="0" smtClean="0"/>
              <a:t>The portal should include functions that engage the users and encourage them to return. A good search tool, metadata browser, or support oriented newsgroup are ways for people to interact with the portal.</a:t>
            </a:r>
            <a:endParaRPr lang="en-US" dirty="0"/>
          </a:p>
        </p:txBody>
      </p:sp>
    </p:spTree>
    <p:extLst>
      <p:ext uri="{BB962C8B-B14F-4D97-AF65-F5344CB8AC3E}">
        <p14:creationId xmlns:p14="http://schemas.microsoft.com/office/powerpoint/2010/main" val="2963009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Applications via the BI Portal</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because business users' first impressions are important, a successful BI portal must be:</a:t>
            </a:r>
          </a:p>
          <a:p>
            <a:pPr marL="0" indent="0">
              <a:buNone/>
            </a:pPr>
            <a:r>
              <a:rPr lang="en-US" b="1" dirty="0" smtClean="0"/>
              <a:t>Value oriented. </a:t>
            </a:r>
          </a:p>
          <a:p>
            <a:pPr marL="0" indent="0">
              <a:buNone/>
            </a:pPr>
            <a:r>
              <a:rPr lang="en-US" dirty="0" smtClean="0"/>
              <a:t>This is the organizational change goal. You want everyone who comes to the BI portal to end up with the feeling that the DW/BI system is a valuable resource, something that helps them do a better job. </a:t>
            </a:r>
          </a:p>
          <a:p>
            <a:pPr marL="0" indent="0">
              <a:buNone/>
            </a:pPr>
            <a:r>
              <a:rPr lang="en-US" dirty="0" smtClean="0"/>
              <a:t>In a way, the BI portal is one of the strongest marketing tools the DW/BI team has and you need to make every impression count.</a:t>
            </a:r>
          </a:p>
        </p:txBody>
      </p:sp>
    </p:spTree>
    <p:extLst>
      <p:ext uri="{BB962C8B-B14F-4D97-AF65-F5344CB8AC3E}">
        <p14:creationId xmlns:p14="http://schemas.microsoft.com/office/powerpoint/2010/main" val="4232504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82935" y="1690688"/>
            <a:ext cx="6226130" cy="4989151"/>
          </a:xfrm>
          <a:prstGeom prst="rect">
            <a:avLst/>
          </a:prstGeom>
        </p:spPr>
      </p:pic>
    </p:spTree>
    <p:extLst>
      <p:ext uri="{BB962C8B-B14F-4D97-AF65-F5344CB8AC3E}">
        <p14:creationId xmlns:p14="http://schemas.microsoft.com/office/powerpoint/2010/main" val="2133566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Structure Based on Business Processes</a:t>
            </a:r>
            <a:endParaRPr lang="en-US" dirty="0"/>
          </a:p>
        </p:txBody>
      </p:sp>
      <p:sp>
        <p:nvSpPr>
          <p:cNvPr id="3" name="Content Placeholder 2"/>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A navigation structure based on business processes is designed to align with the flow of an organization’s operations, making it intuitive for users to access the information and tools they need. Here are some key aspects and benefits of this approach:</a:t>
            </a:r>
          </a:p>
          <a:p>
            <a:r>
              <a:rPr lang="en-US" sz="2000" b="1" dirty="0" smtClean="0">
                <a:latin typeface="Times New Roman" panose="02020603050405020304" pitchFamily="18" charset="0"/>
                <a:cs typeface="Times New Roman" panose="02020603050405020304" pitchFamily="18" charset="0"/>
              </a:rPr>
              <a:t>Key Aspects</a:t>
            </a:r>
          </a:p>
          <a:p>
            <a:r>
              <a:rPr lang="en-US" sz="2000" b="1" dirty="0" smtClean="0">
                <a:latin typeface="Times New Roman" panose="02020603050405020304" pitchFamily="18" charset="0"/>
                <a:cs typeface="Times New Roman" panose="02020603050405020304" pitchFamily="18" charset="0"/>
              </a:rPr>
              <a:t>Process-Centric Design</a:t>
            </a:r>
            <a:r>
              <a:rPr lang="en-US" sz="2000" dirty="0" smtClean="0">
                <a:latin typeface="Times New Roman" panose="02020603050405020304" pitchFamily="18" charset="0"/>
                <a:cs typeface="Times New Roman" panose="02020603050405020304" pitchFamily="18" charset="0"/>
              </a:rPr>
              <a:t>: The navigation is organized around key business processes rather than traditional departmental or functional divisions. </a:t>
            </a:r>
            <a:r>
              <a:rPr lang="en-US" sz="2000" dirty="0" smtClean="0">
                <a:latin typeface="Times New Roman" panose="02020603050405020304" pitchFamily="18" charset="0"/>
                <a:cs typeface="Times New Roman" panose="02020603050405020304" pitchFamily="18" charset="0"/>
                <a:hlinkClick r:id="rId2"/>
              </a:rPr>
              <a:t>This means users can follow a logical flow that mirrors how tasks are performed within the organization</a:t>
            </a:r>
            <a:r>
              <a:rPr lang="en-US" sz="2000" baseline="30000" dirty="0" smtClean="0">
                <a:latin typeface="Times New Roman" panose="02020603050405020304" pitchFamily="18" charset="0"/>
                <a:cs typeface="Times New Roman" panose="02020603050405020304" pitchFamily="18" charset="0"/>
                <a:hlinkClick r:id="rId2"/>
              </a:rPr>
              <a:t>1</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End-to-End Process Visibility</a:t>
            </a:r>
            <a:r>
              <a:rPr lang="en-US" sz="2000" dirty="0" smtClean="0">
                <a:latin typeface="Times New Roman" panose="02020603050405020304" pitchFamily="18" charset="0"/>
                <a:cs typeface="Times New Roman" panose="02020603050405020304" pitchFamily="18" charset="0"/>
              </a:rPr>
              <a:t>: Each process is mapped out from start to finish, providing a clear path for users to follow. </a:t>
            </a:r>
            <a:r>
              <a:rPr lang="en-US" sz="2000" dirty="0" smtClean="0">
                <a:latin typeface="Times New Roman" panose="02020603050405020304" pitchFamily="18" charset="0"/>
                <a:cs typeface="Times New Roman" panose="02020603050405020304" pitchFamily="18" charset="0"/>
                <a:hlinkClick r:id="rId2"/>
              </a:rPr>
              <a:t>This helps in understanding the sequence of activities and their interdependencies</a:t>
            </a:r>
            <a:r>
              <a:rPr lang="en-US" sz="2000" baseline="30000" dirty="0" smtClean="0">
                <a:latin typeface="Times New Roman" panose="02020603050405020304" pitchFamily="18" charset="0"/>
                <a:cs typeface="Times New Roman" panose="02020603050405020304" pitchFamily="18" charset="0"/>
                <a:hlinkClick r:id="rId2"/>
              </a:rPr>
              <a:t>1</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hlinkClick r:id="rId2"/>
              </a:rPr>
              <a:t>Role-Based Access</a:t>
            </a:r>
            <a:r>
              <a:rPr lang="en-US" sz="2000" dirty="0" smtClean="0">
                <a:latin typeface="Times New Roman" panose="02020603050405020304" pitchFamily="18" charset="0"/>
                <a:cs typeface="Times New Roman" panose="02020603050405020304" pitchFamily="18" charset="0"/>
                <a:hlinkClick r:id="rId2"/>
              </a:rPr>
              <a:t>: Navigation can be tailored to different user roles, ensuring that employees have quick access to the tools and information relevant to their specific tasks</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51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Intelligence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a lot of applications that are used in BI. Here are some of them:</a:t>
            </a:r>
          </a:p>
          <a:p>
            <a:r>
              <a:rPr lang="en-US" b="1" dirty="0" smtClean="0"/>
              <a:t>Ad Hoc Analysis </a:t>
            </a:r>
          </a:p>
          <a:p>
            <a:r>
              <a:rPr lang="en-US" dirty="0" smtClean="0"/>
              <a:t>It is also known as ad hoc querying. It is an important feature in modern BI applications. In ad hoc analysis, queries are written and run to analyze specific business-related issues. The analytic results find their way into dashboards and reports.</a:t>
            </a:r>
          </a:p>
          <a:p>
            <a:r>
              <a:rPr lang="en-US" b="1" dirty="0" smtClean="0"/>
              <a:t>Mobile BI</a:t>
            </a:r>
          </a:p>
          <a:p>
            <a:r>
              <a:rPr lang="en-US" dirty="0" smtClean="0"/>
              <a:t>It helps make BI applications available on mobile devices. These are designed for ease of use and are mostly used to view data rather than analyze it.</a:t>
            </a:r>
          </a:p>
          <a:p>
            <a:r>
              <a:rPr lang="en-US" b="1" dirty="0" smtClean="0"/>
              <a:t>Real-time BI</a:t>
            </a:r>
          </a:p>
          <a:p>
            <a:r>
              <a:rPr lang="en-US" dirty="0" smtClean="0"/>
              <a:t>It analyzes data as it is collected, created, and processed. This gives users an updated view of all areas of interest.</a:t>
            </a:r>
          </a:p>
          <a:p>
            <a:r>
              <a:rPr lang="en-US" b="1" dirty="0" smtClean="0"/>
              <a:t>Operational Intelligence (OI)</a:t>
            </a:r>
          </a:p>
          <a:p>
            <a:r>
              <a:rPr lang="en-US" dirty="0" smtClean="0"/>
              <a:t>It is a type of real-time analytics that is responsible for delivering information to managers and frontline workers. These applications are created to help in operational decision-making.</a:t>
            </a:r>
          </a:p>
          <a:p>
            <a:endParaRPr lang="en-US" dirty="0"/>
          </a:p>
        </p:txBody>
      </p:sp>
    </p:spTree>
    <p:extLst>
      <p:ext uri="{BB962C8B-B14F-4D97-AF65-F5344CB8AC3E}">
        <p14:creationId xmlns:p14="http://schemas.microsoft.com/office/powerpoint/2010/main" val="119431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Structure Based on Business Processes</a:t>
            </a:r>
            <a:endParaRPr lang="en-US" dirty="0"/>
          </a:p>
        </p:txBody>
      </p:sp>
      <p:sp>
        <p:nvSpPr>
          <p:cNvPr id="3" name="Content Placeholder 2"/>
          <p:cNvSpPr>
            <a:spLocks noGrp="1"/>
          </p:cNvSpPr>
          <p:nvPr>
            <p:ph idx="1"/>
          </p:nvPr>
        </p:nvSpPr>
        <p:spPr/>
        <p:txBody>
          <a:bodyPr>
            <a:noAutofit/>
          </a:bodyPr>
          <a:lstStyle/>
          <a:p>
            <a:r>
              <a:rPr lang="en-US" sz="2000" b="1" dirty="0" smtClean="0"/>
              <a:t>Implementation Steps</a:t>
            </a:r>
          </a:p>
          <a:p>
            <a:r>
              <a:rPr lang="en-US" sz="2000" b="1" dirty="0" smtClean="0"/>
              <a:t>Identify Key Processes</a:t>
            </a:r>
            <a:r>
              <a:rPr lang="en-US" sz="2000" dirty="0" smtClean="0"/>
              <a:t>: Start by mapping out the core business processes that drive your organization. </a:t>
            </a:r>
            <a:r>
              <a:rPr lang="en-US" sz="2000" dirty="0" smtClean="0">
                <a:hlinkClick r:id="rId2"/>
              </a:rPr>
              <a:t>This includes understanding the inputs, outputs, and key activities involved</a:t>
            </a:r>
            <a:r>
              <a:rPr lang="en-US" sz="2000" baseline="30000" dirty="0" smtClean="0">
                <a:hlinkClick r:id="rId2"/>
              </a:rPr>
              <a:t>1</a:t>
            </a:r>
            <a:r>
              <a:rPr lang="en-US" sz="2000" dirty="0" smtClean="0"/>
              <a:t>.</a:t>
            </a:r>
          </a:p>
          <a:p>
            <a:r>
              <a:rPr lang="en-US" sz="2000" b="1" dirty="0" smtClean="0"/>
              <a:t>Design the Navigation Flow</a:t>
            </a:r>
            <a:r>
              <a:rPr lang="en-US" sz="2000" dirty="0" smtClean="0"/>
              <a:t>: Create a navigation structure that reflects the sequence of these processes. </a:t>
            </a:r>
            <a:r>
              <a:rPr lang="en-US" sz="2000" dirty="0" smtClean="0">
                <a:hlinkClick r:id="rId2"/>
              </a:rPr>
              <a:t>Ensure that each step is clearly defined and accessible</a:t>
            </a:r>
            <a:r>
              <a:rPr lang="en-US" sz="2000" baseline="30000" dirty="0" smtClean="0">
                <a:hlinkClick r:id="rId2"/>
              </a:rPr>
              <a:t>1</a:t>
            </a:r>
            <a:r>
              <a:rPr lang="en-US" sz="2000" dirty="0" smtClean="0"/>
              <a:t>.</a:t>
            </a:r>
          </a:p>
          <a:p>
            <a:r>
              <a:rPr lang="en-US" sz="2000" b="1" dirty="0" smtClean="0"/>
              <a:t>Test and Refine</a:t>
            </a:r>
            <a:r>
              <a:rPr lang="en-US" sz="2000" dirty="0" smtClean="0"/>
              <a:t>: Implement the navigation structure and gather feedback from users. </a:t>
            </a:r>
            <a:r>
              <a:rPr lang="en-US" sz="2000" dirty="0" smtClean="0">
                <a:hlinkClick r:id="rId2"/>
              </a:rPr>
              <a:t>Make adjustments as needed to improve usability and efficiency</a:t>
            </a:r>
            <a:endParaRPr lang="en-US" sz="2000" dirty="0"/>
          </a:p>
        </p:txBody>
      </p:sp>
    </p:spTree>
    <p:extLst>
      <p:ext uri="{BB962C8B-B14F-4D97-AF65-F5344CB8AC3E}">
        <p14:creationId xmlns:p14="http://schemas.microsoft.com/office/powerpoint/2010/main" val="1706781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Structure Based on Business Processes</a:t>
            </a:r>
            <a:endParaRPr lang="en-US"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Key Additional Functions</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User Authentication and Authorization</a:t>
            </a:r>
            <a:r>
              <a:rPr lang="en-US" sz="1800" dirty="0" smtClean="0">
                <a:latin typeface="Times New Roman" panose="02020603050405020304" pitchFamily="18" charset="0"/>
                <a:cs typeface="Times New Roman" panose="02020603050405020304" pitchFamily="18" charset="0"/>
                <a:hlinkClick r:id="rId2"/>
              </a:rPr>
              <a:t>: Ensures secure access to the portal by verifying user identities and assigning appropriate access levels</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Content Management</a:t>
            </a:r>
            <a:r>
              <a:rPr lang="en-US" sz="1800" dirty="0" smtClean="0">
                <a:latin typeface="Times New Roman" panose="02020603050405020304" pitchFamily="18" charset="0"/>
                <a:cs typeface="Times New Roman" panose="02020603050405020304" pitchFamily="18" charset="0"/>
                <a:hlinkClick r:id="rId2"/>
              </a:rPr>
              <a:t>: Allows for the creation, editing, and management of content within the portal, making it easy to keep information up-to-date</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Collaboration Tools</a:t>
            </a:r>
            <a:r>
              <a:rPr lang="en-US" sz="1800" dirty="0" smtClean="0">
                <a:latin typeface="Times New Roman" panose="02020603050405020304" pitchFamily="18" charset="0"/>
                <a:cs typeface="Times New Roman" panose="02020603050405020304" pitchFamily="18" charset="0"/>
                <a:hlinkClick r:id="rId2"/>
              </a:rPr>
              <a:t>: Features like discussion forums, chat, and document sharing facilitate collaboration among users</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Personalization</a:t>
            </a:r>
            <a:r>
              <a:rPr lang="en-US" sz="1800" dirty="0" smtClean="0">
                <a:latin typeface="Times New Roman" panose="02020603050405020304" pitchFamily="18" charset="0"/>
                <a:cs typeface="Times New Roman" panose="02020603050405020304" pitchFamily="18" charset="0"/>
                <a:hlinkClick r:id="rId2"/>
              </a:rPr>
              <a:t>: Customizes the user experience based on individual preferences and roles, providing relevant content and tools</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Analytics and Reporting</a:t>
            </a:r>
            <a:r>
              <a:rPr lang="en-US" sz="1800" dirty="0" smtClean="0">
                <a:latin typeface="Times New Roman" panose="02020603050405020304" pitchFamily="18" charset="0"/>
                <a:cs typeface="Times New Roman" panose="02020603050405020304" pitchFamily="18" charset="0"/>
                <a:hlinkClick r:id="rId2"/>
              </a:rPr>
              <a:t>: Integrates with BI tools to provide real-time analytics and reporting capabilities directly within the portal</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5151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Structure Based on Business Processes</a:t>
            </a:r>
            <a:endParaRPr lang="en-US" dirty="0"/>
          </a:p>
        </p:txBody>
      </p:sp>
      <p:sp>
        <p:nvSpPr>
          <p:cNvPr id="3" name="Content Placeholder 2"/>
          <p:cNvSpPr>
            <a:spLocks noGrp="1"/>
          </p:cNvSpPr>
          <p:nvPr>
            <p:ph idx="1"/>
          </p:nvPr>
        </p:nvSpPr>
        <p:spPr/>
        <p:txBody>
          <a:bodyPr>
            <a:noAutofit/>
          </a:bodyPr>
          <a:lstStyle/>
          <a:p>
            <a:r>
              <a:rPr lang="en-US" sz="1800" b="1" dirty="0" smtClean="0">
                <a:latin typeface="Times New Roman" panose="02020603050405020304" pitchFamily="18" charset="0"/>
                <a:cs typeface="Times New Roman" panose="02020603050405020304" pitchFamily="18" charset="0"/>
              </a:rPr>
              <a:t>Key Additional Functions</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Workflow Automation</a:t>
            </a:r>
            <a:r>
              <a:rPr lang="en-US" sz="1800" dirty="0" smtClean="0">
                <a:latin typeface="Times New Roman" panose="02020603050405020304" pitchFamily="18" charset="0"/>
                <a:cs typeface="Times New Roman" panose="02020603050405020304" pitchFamily="18" charset="0"/>
                <a:hlinkClick r:id="rId2"/>
              </a:rPr>
              <a:t>: Automates routine tasks and processes, improving efficiency and reducing the potential for errors</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Mobile Access</a:t>
            </a:r>
            <a:r>
              <a:rPr lang="en-US" sz="1800" dirty="0" smtClean="0">
                <a:latin typeface="Times New Roman" panose="02020603050405020304" pitchFamily="18" charset="0"/>
                <a:cs typeface="Times New Roman" panose="02020603050405020304" pitchFamily="18" charset="0"/>
                <a:hlinkClick r:id="rId2"/>
              </a:rPr>
              <a:t>: Ensures that the portal is accessible from mobile devices, allowing users to access information and perform tasks on the go</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Search Functionality</a:t>
            </a:r>
            <a:r>
              <a:rPr lang="en-US" sz="1800" dirty="0" smtClean="0">
                <a:latin typeface="Times New Roman" panose="02020603050405020304" pitchFamily="18" charset="0"/>
                <a:cs typeface="Times New Roman" panose="02020603050405020304" pitchFamily="18" charset="0"/>
                <a:hlinkClick r:id="rId2"/>
              </a:rPr>
              <a:t>: Provides robust search capabilities to help users quickly find the information they need</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Notifications and Alerts</a:t>
            </a:r>
            <a:r>
              <a:rPr lang="en-US" sz="1800" dirty="0" smtClean="0">
                <a:latin typeface="Times New Roman" panose="02020603050405020304" pitchFamily="18" charset="0"/>
                <a:cs typeface="Times New Roman" panose="02020603050405020304" pitchFamily="18" charset="0"/>
                <a:hlinkClick r:id="rId2"/>
              </a:rPr>
              <a:t>: Keeps users informed about important updates and events through email, SMS, or in-app notifications</a:t>
            </a:r>
            <a:r>
              <a:rPr lang="en-US" sz="1800" baseline="30000" dirty="0" smtClean="0">
                <a:latin typeface="Times New Roman" panose="02020603050405020304" pitchFamily="18" charset="0"/>
                <a:cs typeface="Times New Roman" panose="02020603050405020304" pitchFamily="18" charset="0"/>
                <a:hlinkClick r:id="rId2"/>
              </a:rPr>
              <a:t>1</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smtClean="0">
                <a:latin typeface="Times New Roman" panose="02020603050405020304" pitchFamily="18" charset="0"/>
                <a:cs typeface="Times New Roman" panose="02020603050405020304" pitchFamily="18" charset="0"/>
                <a:hlinkClick r:id="rId2"/>
              </a:rPr>
              <a:t>Integration with External Systems</a:t>
            </a:r>
            <a:r>
              <a:rPr lang="en-US" sz="1800" dirty="0" smtClean="0">
                <a:latin typeface="Times New Roman" panose="02020603050405020304" pitchFamily="18" charset="0"/>
                <a:cs typeface="Times New Roman" panose="02020603050405020304" pitchFamily="18" charset="0"/>
                <a:hlinkClick r:id="rId2"/>
              </a:rPr>
              <a:t>: Allows the portal to connect with other enterprise systems, such as CRM, ERP, and HRM, for seamless data exchange</a:t>
            </a:r>
            <a:r>
              <a:rPr lang="en-US" sz="1800" baseline="30000" dirty="0" smtClean="0">
                <a:latin typeface="Times New Roman" panose="02020603050405020304" pitchFamily="18" charset="0"/>
                <a:cs typeface="Times New Roman" panose="02020603050405020304" pitchFamily="18" charset="0"/>
                <a:hlinkClick r:id="rId2"/>
              </a:rPr>
              <a:t>1</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953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Interface Alternatives</a:t>
            </a:r>
            <a:endParaRPr lang="en-US" dirty="0"/>
          </a:p>
        </p:txBody>
      </p:sp>
      <p:sp>
        <p:nvSpPr>
          <p:cNvPr id="3" name="Content Placeholder 2"/>
          <p:cNvSpPr>
            <a:spLocks noGrp="1"/>
          </p:cNvSpPr>
          <p:nvPr>
            <p:ph idx="1"/>
          </p:nvPr>
        </p:nvSpPr>
        <p:spPr/>
        <p:txBody>
          <a:bodyPr>
            <a:normAutofit/>
          </a:bodyPr>
          <a:lstStyle/>
          <a:p>
            <a:r>
              <a:rPr lang="en-US" b="1" dirty="0" smtClean="0"/>
              <a:t>Direct tool-based interface. </a:t>
            </a:r>
          </a:p>
          <a:p>
            <a:r>
              <a:rPr lang="en-US" dirty="0" smtClean="0"/>
              <a:t>You can simply develop a set of reports and provide them to the users directly using the standard data access tool interface.</a:t>
            </a:r>
          </a:p>
          <a:p>
            <a:r>
              <a:rPr lang="en-US" dirty="0" smtClean="0"/>
              <a:t>If your tool does not have a built-in, shared report repository capability, it is possible to create a simple file structure on the network to match the navigation path. This is not very flexible, but it is fast, and might be a good place to start while you experiment with other options</a:t>
            </a:r>
            <a:endParaRPr lang="en-US" dirty="0"/>
          </a:p>
        </p:txBody>
      </p:sp>
    </p:spTree>
    <p:extLst>
      <p:ext uri="{BB962C8B-B14F-4D97-AF65-F5344CB8AC3E}">
        <p14:creationId xmlns:p14="http://schemas.microsoft.com/office/powerpoint/2010/main" val="1442080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Interface Alternatives</a:t>
            </a:r>
            <a:endParaRPr lang="en-US" dirty="0"/>
          </a:p>
        </p:txBody>
      </p:sp>
      <p:sp>
        <p:nvSpPr>
          <p:cNvPr id="3" name="Content Placeholder 2"/>
          <p:cNvSpPr>
            <a:spLocks noGrp="1"/>
          </p:cNvSpPr>
          <p:nvPr>
            <p:ph idx="1"/>
          </p:nvPr>
        </p:nvSpPr>
        <p:spPr/>
        <p:txBody>
          <a:bodyPr>
            <a:normAutofit/>
          </a:bodyPr>
          <a:lstStyle/>
          <a:p>
            <a:r>
              <a:rPr lang="en-US" b="1" dirty="0" smtClean="0"/>
              <a:t>Custom-coded interface. </a:t>
            </a:r>
          </a:p>
          <a:p>
            <a:r>
              <a:rPr lang="en-US" dirty="0" smtClean="0"/>
              <a:t>Many data access tools provide APIs, and </a:t>
            </a:r>
            <a:r>
              <a:rPr lang="en-US" smtClean="0"/>
              <a:t>in some cases </a:t>
            </a:r>
            <a:r>
              <a:rPr lang="en-US" dirty="0" smtClean="0"/>
              <a:t>full software development kits (SDKs), to allow you to develop your own interface which then invokes the core tool functionality and displays the resulting report elements. </a:t>
            </a:r>
            <a:endParaRPr lang="en-US" dirty="0"/>
          </a:p>
        </p:txBody>
      </p:sp>
    </p:spTree>
    <p:extLst>
      <p:ext uri="{BB962C8B-B14F-4D97-AF65-F5344CB8AC3E}">
        <p14:creationId xmlns:p14="http://schemas.microsoft.com/office/powerpoint/2010/main" val="176587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BI</a:t>
            </a:r>
            <a:endParaRPr lang="en-US" dirty="0"/>
          </a:p>
        </p:txBody>
      </p:sp>
      <p:sp>
        <p:nvSpPr>
          <p:cNvPr id="3" name="Content Placeholder 2"/>
          <p:cNvSpPr>
            <a:spLocks noGrp="1"/>
          </p:cNvSpPr>
          <p:nvPr>
            <p:ph idx="1"/>
          </p:nvPr>
        </p:nvSpPr>
        <p:spPr/>
        <p:txBody>
          <a:bodyPr>
            <a:normAutofit/>
          </a:bodyPr>
          <a:lstStyle/>
          <a:p>
            <a:r>
              <a:rPr lang="en-US" dirty="0" smtClean="0"/>
              <a:t>    speed up and improve decision-making;</a:t>
            </a:r>
          </a:p>
          <a:p>
            <a:r>
              <a:rPr lang="en-US" dirty="0" smtClean="0"/>
              <a:t>    optimize internal business processes;</a:t>
            </a:r>
          </a:p>
          <a:p>
            <a:r>
              <a:rPr lang="en-US" dirty="0" smtClean="0"/>
              <a:t>    increase operational efficiency and productivity;</a:t>
            </a:r>
          </a:p>
          <a:p>
            <a:r>
              <a:rPr lang="en-US" dirty="0" smtClean="0"/>
              <a:t>    spot business problems that need to be addressed;</a:t>
            </a:r>
          </a:p>
          <a:p>
            <a:r>
              <a:rPr lang="en-US" dirty="0" smtClean="0"/>
              <a:t>    identify emerging business and market trends;</a:t>
            </a:r>
          </a:p>
          <a:p>
            <a:r>
              <a:rPr lang="en-US" dirty="0" smtClean="0"/>
              <a:t>    develop stronger business strategies;</a:t>
            </a:r>
          </a:p>
          <a:p>
            <a:r>
              <a:rPr lang="en-US" dirty="0" smtClean="0"/>
              <a:t>    drive higher sales and new revenues; and</a:t>
            </a:r>
          </a:p>
          <a:p>
            <a:r>
              <a:rPr lang="en-US" dirty="0" smtClean="0"/>
              <a:t>    gain a competitive edge over rival companies.</a:t>
            </a:r>
          </a:p>
          <a:p>
            <a:endParaRPr lang="en-US" dirty="0"/>
          </a:p>
        </p:txBody>
      </p:sp>
    </p:spTree>
    <p:extLst>
      <p:ext uri="{BB962C8B-B14F-4D97-AF65-F5344CB8AC3E}">
        <p14:creationId xmlns:p14="http://schemas.microsoft.com/office/powerpoint/2010/main" val="36661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environment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20022" y="1981293"/>
            <a:ext cx="5915851" cy="4591691"/>
          </a:xfrm>
          <a:prstGeom prst="rect">
            <a:avLst/>
          </a:prstGeom>
        </p:spPr>
      </p:pic>
    </p:spTree>
    <p:extLst>
      <p:ext uri="{BB962C8B-B14F-4D97-AF65-F5344CB8AC3E}">
        <p14:creationId xmlns:p14="http://schemas.microsoft.com/office/powerpoint/2010/main" val="146339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Intelligence Architecture</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48069" y="2081817"/>
            <a:ext cx="7876175" cy="4095146"/>
          </a:xfrm>
          <a:prstGeom prst="rect">
            <a:avLst/>
          </a:prstGeom>
        </p:spPr>
      </p:pic>
    </p:spTree>
    <p:extLst>
      <p:ext uri="{BB962C8B-B14F-4D97-AF65-F5344CB8AC3E}">
        <p14:creationId xmlns:p14="http://schemas.microsoft.com/office/powerpoint/2010/main" val="37569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Intelligence Techniques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Data Visualization</a:t>
            </a:r>
          </a:p>
          <a:p>
            <a:r>
              <a:rPr lang="en-US" dirty="0" smtClean="0"/>
              <a:t>Data stored as a set or matrix can be difficult to interpret. It is difficult to tell if the sales are going up or down, or whether they are steady. This becomes even harder if one is dealing with more than one dimension of data. The visualization of data in charts makes it convenient to quickly understand and interpret data.</a:t>
            </a:r>
          </a:p>
          <a:p>
            <a:r>
              <a:rPr lang="en-US" b="1" dirty="0" smtClean="0"/>
              <a:t>Data Mining</a:t>
            </a:r>
          </a:p>
          <a:p>
            <a:r>
              <a:rPr lang="en-US" dirty="0" smtClean="0"/>
              <a:t>Data mining is a computer-aided process that unveils relationships between data entities that were not known before.</a:t>
            </a:r>
          </a:p>
          <a:p>
            <a:r>
              <a:rPr lang="en-US" b="1" dirty="0" smtClean="0"/>
              <a:t>Reporting</a:t>
            </a:r>
          </a:p>
          <a:p>
            <a:r>
              <a:rPr lang="en-US" dirty="0" smtClean="0"/>
              <a:t>Designing, scheduling, and generating reports is essential in BI. These reports majorly help in collecting and presenting the information to help management, planning, and decision-making.</a:t>
            </a:r>
          </a:p>
          <a:p>
            <a:endParaRPr lang="en-US" dirty="0"/>
          </a:p>
        </p:txBody>
      </p:sp>
    </p:spTree>
    <p:extLst>
      <p:ext uri="{BB962C8B-B14F-4D97-AF65-F5344CB8AC3E}">
        <p14:creationId xmlns:p14="http://schemas.microsoft.com/office/powerpoint/2010/main" val="235590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Time-series Analysis Including Predictive Techniques</a:t>
            </a:r>
          </a:p>
          <a:p>
            <a:r>
              <a:rPr lang="en-US" dirty="0" smtClean="0"/>
              <a:t>The changes in user behavior in time, the relationship between products, the changes in sale contracts, etc., are all important. These could help in future predictions of trends.</a:t>
            </a:r>
          </a:p>
          <a:p>
            <a:r>
              <a:rPr lang="en-US" b="1" dirty="0" smtClean="0"/>
              <a:t>Statistical Analysis</a:t>
            </a:r>
          </a:p>
          <a:p>
            <a:r>
              <a:rPr lang="en-US" dirty="0" smtClean="0"/>
              <a:t>In statistical analysis, the mathematical foundations are utilized to validate the significance and reliability of all observed relationships.</a:t>
            </a:r>
          </a:p>
          <a:p>
            <a:endParaRPr lang="en-US" dirty="0"/>
          </a:p>
        </p:txBody>
      </p:sp>
    </p:spTree>
    <p:extLst>
      <p:ext uri="{BB962C8B-B14F-4D97-AF65-F5344CB8AC3E}">
        <p14:creationId xmlns:p14="http://schemas.microsoft.com/office/powerpoint/2010/main" val="352428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3029</Words>
  <Application>Microsoft Office PowerPoint</Application>
  <PresentationFormat>Widescreen</PresentationFormat>
  <Paragraphs>262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vt:lpstr>
      <vt:lpstr>Office Theme</vt:lpstr>
      <vt:lpstr>Unit 5 - Introducing Business Intelligence Applications</vt:lpstr>
      <vt:lpstr>Importance of B.I. Application</vt:lpstr>
      <vt:lpstr>Types of Business Intelligence Tools</vt:lpstr>
      <vt:lpstr>Business Intelligence Applications</vt:lpstr>
      <vt:lpstr>Benefits of BI</vt:lpstr>
      <vt:lpstr>Information environment</vt:lpstr>
      <vt:lpstr>Business Intelligence Architecture </vt:lpstr>
      <vt:lpstr>Business Intelligence Techniques </vt:lpstr>
      <vt:lpstr>PowerPoint Presentation</vt:lpstr>
      <vt:lpstr>Differences Between Business Intelligence and Business Analytics </vt:lpstr>
      <vt:lpstr>BI list of design requirements, including: </vt:lpstr>
      <vt:lpstr>PowerPoint Presentation</vt:lpstr>
      <vt:lpstr>Analytic Cycle for Business Intelligence</vt:lpstr>
      <vt:lpstr>Analytic Cycle for Business Intelligence</vt:lpstr>
      <vt:lpstr>Analytic Cycle for Business Intelligence</vt:lpstr>
      <vt:lpstr>Analytic Cycle for Business Intelligence</vt:lpstr>
      <vt:lpstr>Analytic Cycle for Business Intelligence</vt:lpstr>
      <vt:lpstr>Types of Business Intelligence Applications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 Capabilities</vt:lpstr>
      <vt:lpstr>Direct Access Query Tools</vt:lpstr>
      <vt:lpstr>Reporting Tools</vt:lpstr>
      <vt:lpstr>PowerPoint Presentation</vt:lpstr>
      <vt:lpstr>Types of Business Intelligence Applications</vt:lpstr>
      <vt:lpstr>Types of Business Intelligence Applications</vt:lpstr>
      <vt:lpstr>Types of Business Intelligence Applications</vt:lpstr>
      <vt:lpstr>Types of Business Intelligence Applications</vt:lpstr>
      <vt:lpstr>Navigating Applications via the BI Portal</vt:lpstr>
      <vt:lpstr>Navigating Applications via the BI Portal</vt:lpstr>
      <vt:lpstr>Example of BI</vt:lpstr>
      <vt:lpstr>Navigation Structure Based on Business Processes</vt:lpstr>
      <vt:lpstr>Navigation Structure Based on Business Processes</vt:lpstr>
      <vt:lpstr>Navigation Structure Based on Business Processes</vt:lpstr>
      <vt:lpstr>Navigation Structure Based on Business Processes</vt:lpstr>
      <vt:lpstr>Application Interface Alternatives</vt:lpstr>
      <vt:lpstr>Application Interface Alternatives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 Introducing Business Intelligence Applications</dc:title>
  <dc:creator>TechMahindra</dc:creator>
  <cp:lastModifiedBy>TechMahindra</cp:lastModifiedBy>
  <cp:revision>55</cp:revision>
  <dcterms:created xsi:type="dcterms:W3CDTF">2024-09-30T22:56:56Z</dcterms:created>
  <dcterms:modified xsi:type="dcterms:W3CDTF">2024-10-01T00:16:31Z</dcterms:modified>
</cp:coreProperties>
</file>