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3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E1919-86AD-4E9E-92EB-ECD900283C5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4CB86-35F7-414D-9AB2-72E3E853D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jmp.com/kvoqx44227/attachments/kvoqx44227/discovery-eu-2019-content/114/5/Building%20Better%20Forecasting%20Models%20with%20Transfer%20Functions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jmp.com/kvoqx44227/attachments/kvoqx44227/discovery-eu-2019-content/114/5/Building%20Better%20Forecasting%20Models%20with%20Transfer%20Functions.pdf" TargetMode="External"/><Relationship Id="rId2" Type="http://schemas.openxmlformats.org/officeDocument/2006/relationships/hyperlink" Target="https://www.studocu.com/en-ca/document/university-of-toronto/time-series-analysis/introduction-to-transfer-function-model/4105159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mcmedresmethodol.biomedcentral.com/articles/10.1186/s12874-021-01235-8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TRANSFER FUNCTIONS AND INTERVENTION</a:t>
            </a:r>
            <a:br>
              <a:rPr lang="en-US" dirty="0" smtClean="0"/>
            </a:b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Outcome: Describe the transfer functions and intervention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539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769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Key Components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Input Series (X)</a:t>
            </a:r>
            <a:r>
              <a:rPr lang="en-US" dirty="0"/>
              <a:t>: This is the external variable that influences the output series. For example, in an economic model, this could be a leading indicator like interest rates.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Output Series (Y)</a:t>
            </a:r>
            <a:r>
              <a:rPr lang="en-US" dirty="0"/>
              <a:t>: This is the main time series you are trying to forecast, such as GDP or sales figures.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Transfer Function</a:t>
            </a:r>
            <a:r>
              <a:rPr lang="en-US" dirty="0"/>
              <a:t>: This function describes how the input series affects the output series over time. It typically includes parameters that capture the delay and the magnitude of the effect.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8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Mathematical Representation</a:t>
            </a:r>
          </a:p>
          <a:p>
            <a:r>
              <a:rPr lang="en-US" dirty="0"/>
              <a:t>A simple transfer function model can be represented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 </a:t>
            </a:r>
            <a:r>
              <a:rPr lang="en-US" dirty="0" err="1"/>
              <a:t>Y_t</a:t>
            </a:r>
            <a:r>
              <a:rPr lang="en-US" dirty="0"/>
              <a:t> ) is the output series at time ( t ).</a:t>
            </a:r>
          </a:p>
          <a:p>
            <a:pPr lvl="1"/>
            <a:r>
              <a:rPr lang="en-US" dirty="0"/>
              <a:t>(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t-i</a:t>
            </a:r>
            <a:r>
              <a:rPr lang="en-US" dirty="0" smtClean="0"/>
              <a:t> </a:t>
            </a:r>
            <a:r>
              <a:rPr lang="en-US" dirty="0"/>
              <a:t>) is the input series at time ( t-</a:t>
            </a:r>
            <a:r>
              <a:rPr lang="en-US" dirty="0" err="1"/>
              <a:t>i</a:t>
            </a:r>
            <a:r>
              <a:rPr lang="en-US" dirty="0"/>
              <a:t> ).</a:t>
            </a:r>
          </a:p>
          <a:p>
            <a:pPr lvl="1"/>
            <a:r>
              <a:rPr lang="en-US" dirty="0"/>
              <a:t>( \</a:t>
            </a:r>
            <a:r>
              <a:rPr lang="en-US" dirty="0" err="1" smtClean="0"/>
              <a:t>delta_i</a:t>
            </a:r>
            <a:r>
              <a:rPr lang="en-US" dirty="0" smtClean="0"/>
              <a:t> </a:t>
            </a:r>
            <a:r>
              <a:rPr lang="en-US" dirty="0"/>
              <a:t>) are the coefficients that measure the impact of the input series.</a:t>
            </a:r>
          </a:p>
          <a:p>
            <a:pPr lvl="1"/>
            <a:r>
              <a:rPr lang="en-US" dirty="0"/>
              <a:t>( \</a:t>
            </a:r>
            <a:r>
              <a:rPr lang="en-US" dirty="0" err="1"/>
              <a:t>phi_j</a:t>
            </a:r>
            <a:r>
              <a:rPr lang="en-US" dirty="0"/>
              <a:t> ) are the coefficients for the autoregressive part of the model.</a:t>
            </a:r>
          </a:p>
          <a:p>
            <a:pPr lvl="1"/>
            <a:r>
              <a:rPr lang="en-US" dirty="0"/>
              <a:t>( \</a:t>
            </a:r>
            <a:r>
              <a:rPr lang="en-US" dirty="0" err="1"/>
              <a:t>epsilon_t</a:t>
            </a:r>
            <a:r>
              <a:rPr lang="en-US" dirty="0"/>
              <a:t> ) is the error term.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86" y="2653578"/>
            <a:ext cx="4597673" cy="12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to Build a Transfer Function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Identify </a:t>
            </a:r>
            <a:r>
              <a:rPr lang="en-US" sz="2400" b="1" dirty="0"/>
              <a:t>the Input and Output Series</a:t>
            </a:r>
            <a:r>
              <a:rPr lang="en-US" sz="2400" dirty="0"/>
              <a:t>: Determine which series will be the input and which will be the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Preliminary Analysis</a:t>
            </a:r>
            <a:r>
              <a:rPr lang="en-US" sz="2400" dirty="0"/>
              <a:t>: Conduct exploratory data analysis to understand the characteristics of both series.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Model Identification</a:t>
            </a:r>
            <a:r>
              <a:rPr lang="en-US" sz="2400" dirty="0"/>
              <a:t>: Use techniques like cross-correlation to identify the appropriate lag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Parameter Estimation</a:t>
            </a:r>
            <a:r>
              <a:rPr lang="en-US" sz="2400" dirty="0"/>
              <a:t>: Estimate the parameters of the transfer function using methods like maximum likelihood estimation.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Model Diagnostics</a:t>
            </a:r>
            <a:r>
              <a:rPr lang="en-US" sz="2400" dirty="0"/>
              <a:t>: Check the residuals of the model to ensure they behave like white noise.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Forecasting</a:t>
            </a:r>
            <a:r>
              <a:rPr lang="en-US" sz="2400" dirty="0"/>
              <a:t>: Use the model to make forecasts of the output series based on future values of the input series.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563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Transfer Function Model in </a:t>
            </a:r>
            <a:r>
              <a:rPr lang="en-US" b="1" dirty="0" smtClean="0"/>
              <a:t>R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5704" y="1938536"/>
            <a:ext cx="10108096" cy="13910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Install and Load Necessary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ensure you have the necessary packages installed and loaded.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("forecast")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library(forecast) library(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tseries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5704" y="3667368"/>
            <a:ext cx="9899375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Load and Prepare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your data into R. For this example, let’s assume you have two time series: sales and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Example data sales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(c(100, 120, 130, 150, 160, 180, 200, 220, 240, 260), frequency = 12)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(c(10, 15, 20, 25, 30, 35, 40, 45, 50, 55), frequency = 12)</a:t>
            </a:r>
          </a:p>
        </p:txBody>
      </p:sp>
    </p:spTree>
    <p:extLst>
      <p:ext uri="{BB962C8B-B14F-4D97-AF65-F5344CB8AC3E}">
        <p14:creationId xmlns:p14="http://schemas.microsoft.com/office/powerpoint/2010/main" val="374957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Transfer Function Model in </a:t>
            </a:r>
            <a:r>
              <a:rPr lang="en-US" b="1" dirty="0" smtClean="0"/>
              <a:t>R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45704" y="1825625"/>
            <a:ext cx="10108096" cy="18835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 3: Identify the Transfer Function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cross-correlation to identify the relationship between the input and output series.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ccf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sales)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5704" y="3956648"/>
            <a:ext cx="10108096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 4: Fit the Transfer Function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Fit the transfer function model using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from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package.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 Fit ARIMA model with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as an external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regressor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model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(sales,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xreg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order = c(1, 0, 0)) summary(model)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75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6192" y="1681572"/>
            <a:ext cx="10187608" cy="329608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 5: Forecast Using the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Use the fitted model to make forecasts.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# Forecast future sales with future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values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future_ad_spend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(c(60, 65, 70), frequency = 12)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forecasted_sales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&lt;- forecast(model,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xreg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future_ad_spend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plot(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forecasted_sales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410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Function–Noise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Transfer </a:t>
            </a:r>
            <a:r>
              <a:rPr lang="en-US" dirty="0"/>
              <a:t>function–</a:t>
            </a:r>
            <a:r>
              <a:rPr lang="en-US" b="1" dirty="0">
                <a:solidFill>
                  <a:srgbClr val="FF0000"/>
                </a:solidFill>
              </a:rPr>
              <a:t>noise models are an extension of transfer function models that include a noise component to account for the unexplained variability in the output series.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These </a:t>
            </a:r>
            <a:r>
              <a:rPr lang="en-US" dirty="0"/>
              <a:t>models are particularly useful when the relationship between the input and output series is not perfect, and there is some residual noise that needs to be modeled separately.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2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Key Components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Input Series (X)</a:t>
            </a:r>
            <a:r>
              <a:rPr lang="en-US" dirty="0"/>
              <a:t>: The external variable influencing the output series.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Output Series (Y)</a:t>
            </a:r>
            <a:r>
              <a:rPr lang="en-US" dirty="0"/>
              <a:t>: The main time series you are trying to forecast.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Transfer Function</a:t>
            </a:r>
            <a:r>
              <a:rPr lang="en-US" dirty="0"/>
              <a:t>: Describes how the input series affects the output series over time.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Noise Component</a:t>
            </a:r>
            <a:r>
              <a:rPr lang="en-US" dirty="0"/>
              <a:t>: Captures the residual variability in the output series that is not explained by the input series.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54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Mathematical Representation</a:t>
            </a:r>
          </a:p>
          <a:p>
            <a:r>
              <a:rPr lang="en-US" dirty="0"/>
              <a:t>A transfer function–noise model can be represented as: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92" y="2903352"/>
            <a:ext cx="3982660" cy="1018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5818" y="3989640"/>
            <a:ext cx="102905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(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Y_t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 ) is the output series at time ( t 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( X_{t-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i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} ) is the input series at time ( t-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i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 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( \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delta_i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 ) are the coefficients that measure the impact of the input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( \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phi_j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 ) are the coefficients for the autoregressive part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(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-apple-system"/>
              </a:rPr>
              <a:t>N_t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-apple-system"/>
              </a:rPr>
              <a:t> ) is the noise component, which can be modeled as an ARIMA process.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572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to Build a Transfer Function–Noise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Identify </a:t>
            </a:r>
            <a:r>
              <a:rPr lang="en-US" b="1" dirty="0"/>
              <a:t>the Input and Output Series</a:t>
            </a:r>
            <a:r>
              <a:rPr lang="en-US" dirty="0"/>
              <a:t>: Determine which series will be the input and which will be the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Preliminary Analysis</a:t>
            </a:r>
            <a:r>
              <a:rPr lang="en-US" dirty="0"/>
              <a:t>: Conduct exploratory data analysis to understand the characteristics of both series.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Identification</a:t>
            </a:r>
            <a:r>
              <a:rPr lang="en-US" dirty="0"/>
              <a:t>: Use techniques like cross-correlation to identify the appropriate lag structure for the transfer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Fit the Transfer Function</a:t>
            </a:r>
            <a:r>
              <a:rPr lang="en-US" dirty="0"/>
              <a:t>: Estimate the parameters of the transfer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the Noise Component</a:t>
            </a:r>
            <a:r>
              <a:rPr lang="en-US" dirty="0"/>
              <a:t>: Fit an ARIMA model to the residuals (noise component) of the transfer function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Combine Models</a:t>
            </a:r>
            <a:r>
              <a:rPr lang="en-US" dirty="0"/>
              <a:t>: Combine the transfer function and noise models to form the complete transfer function–noise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 Diagnostics</a:t>
            </a:r>
            <a:r>
              <a:rPr lang="en-US" dirty="0"/>
              <a:t>: Check the residuals of the combined model to ensure they behave like white noise.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Forecasting</a:t>
            </a:r>
            <a:r>
              <a:rPr lang="en-US" dirty="0"/>
              <a:t>: Use the combined model to make forecasts of the output series based on future values of the input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ARIMA models can be improved by introducing certain inputs reflecting these changes in the process conditions.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 smtClean="0"/>
              <a:t>will lead to what is known as transfer function–noise models.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Function–Noise Models in R using the </a:t>
            </a:r>
            <a:r>
              <a:rPr lang="en-US" b="1" dirty="0" err="1" smtClean="0"/>
              <a:t>tfarima</a:t>
            </a:r>
            <a:r>
              <a:rPr lang="en-US" b="1" dirty="0" smtClean="0"/>
              <a:t> package: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73426" y="1825625"/>
            <a:ext cx="8600660" cy="18835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Install and Load the Package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install.packages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") library(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3426" y="3339689"/>
            <a:ext cx="10280374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2. Prepare Your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Ensure your data is in a time series format. You can use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to convert your data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data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your_data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start = c(Year, Month), frequency = 12) # Example for monthly data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Function–Noise Models in R using the </a:t>
            </a:r>
            <a:r>
              <a:rPr lang="en-US" b="1" dirty="0" err="1" smtClean="0"/>
              <a:t>tfarima</a:t>
            </a:r>
            <a:r>
              <a:rPr lang="en-US" b="1" dirty="0" smtClean="0"/>
              <a:t> package: Example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3670" y="2178448"/>
            <a:ext cx="9382539" cy="18835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Identify the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Use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identifyTF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to identify the transfer function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identifyTF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(data,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3670" y="3897013"/>
            <a:ext cx="10320130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4. Estimate the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Use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estimateTF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to estimate the parameters of the transfer function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model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estimateTF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(data,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order = c(p, d, q), seasonal = list(order = c(P, D, Q), period = S))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3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Function–Noise Models in R using the </a:t>
            </a:r>
            <a:r>
              <a:rPr lang="en-US" b="1" dirty="0" err="1" smtClean="0"/>
              <a:t>tfarima</a:t>
            </a:r>
            <a:r>
              <a:rPr lang="en-US" b="1" dirty="0" smtClean="0"/>
              <a:t> package: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9687" y="1636653"/>
            <a:ext cx="9713843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5. Diagnose the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Check the residuals of the model to ensure it fits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checkResiduals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(model)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39687" y="3386804"/>
            <a:ext cx="10214113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6. Forecast Using the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Use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to make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(model, h = 12) # Forecasting 12 periods ahead plot(forecast)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64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Cross-correlation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Cross-correlation is a statistical measure that describes the similarity between two time series as a function of the lag of one relative to the other. </a:t>
            </a:r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/>
              <a:t>often used in signal processing, pattern recognition, and time series analysis to find the degree to which two series are correlated.</a:t>
            </a:r>
          </a:p>
        </p:txBody>
      </p:sp>
      <p:pic>
        <p:nvPicPr>
          <p:cNvPr id="7170" name="Picture 2" descr="Cross-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836" y="4001294"/>
            <a:ext cx="3511964" cy="26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89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Definition</a:t>
            </a:r>
          </a:p>
          <a:p>
            <a:r>
              <a:rPr lang="en-US" dirty="0"/>
              <a:t>For two time series ( x(t) ) and ( y(t) ), the cross-correlation function ( R_{</a:t>
            </a:r>
            <a:r>
              <a:rPr lang="en-US" dirty="0" err="1"/>
              <a:t>xy</a:t>
            </a:r>
            <a:r>
              <a:rPr lang="en-US" dirty="0"/>
              <a:t>}(\tau) ) at lag ( \tau ) is defined as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Properties</a:t>
            </a:r>
          </a:p>
          <a:p>
            <a:r>
              <a:rPr lang="en-US" b="1" dirty="0"/>
              <a:t>Symmetry</a:t>
            </a:r>
            <a:r>
              <a:rPr lang="en-US" dirty="0"/>
              <a:t>: ( R_{</a:t>
            </a:r>
            <a:r>
              <a:rPr lang="en-US" dirty="0" err="1"/>
              <a:t>xy</a:t>
            </a:r>
            <a:r>
              <a:rPr lang="en-US" dirty="0"/>
              <a:t>}(\tau) = R_{</a:t>
            </a:r>
            <a:r>
              <a:rPr lang="en-US" dirty="0" err="1"/>
              <a:t>yx</a:t>
            </a:r>
            <a:r>
              <a:rPr lang="en-US" dirty="0"/>
              <a:t>}(-\tau) )</a:t>
            </a:r>
          </a:p>
          <a:p>
            <a:r>
              <a:rPr lang="en-US" b="1" dirty="0"/>
              <a:t>Maximum Value</a:t>
            </a:r>
            <a:r>
              <a:rPr lang="en-US" dirty="0"/>
              <a:t>: The maximum value of the cross-correlation function indicates the point of highest similarity between the two series.</a:t>
            </a:r>
          </a:p>
          <a:p>
            <a:r>
              <a:rPr lang="en-US" b="1" dirty="0"/>
              <a:t>Normalization</a:t>
            </a:r>
            <a:r>
              <a:rPr lang="en-US" dirty="0"/>
              <a:t>: Often, the cross-correlation function is normalized to ensure the values lie between -1 and 1.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64" y="3208011"/>
            <a:ext cx="4132299" cy="119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61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61622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Applications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Signal Processing</a:t>
            </a:r>
            <a:r>
              <a:rPr lang="en-US" dirty="0"/>
              <a:t>: To detect known patterns within a signal.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Econometrics</a:t>
            </a:r>
            <a:r>
              <a:rPr lang="en-US" dirty="0"/>
              <a:t>: To study the lead-lag relationships between economic indicators.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Neurophysiology</a:t>
            </a:r>
            <a:r>
              <a:rPr lang="en-US" dirty="0"/>
              <a:t>: To analyze the relationship between different neural signals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System Identification</a:t>
            </a:r>
            <a:r>
              <a:rPr lang="en-US" dirty="0" smtClean="0"/>
              <a:t>: Using time series transfer functions helps in identifying dynamic relationships between variables in fields like economics, engineering, and environmental science.</a:t>
            </a:r>
          </a:p>
          <a:p>
            <a:pPr>
              <a:lnSpc>
                <a:spcPct val="170000"/>
              </a:lnSpc>
            </a:pPr>
            <a:r>
              <a:rPr lang="en-US" b="1" dirty="0" smtClean="0"/>
              <a:t>Lag Analysis</a:t>
            </a:r>
            <a:r>
              <a:rPr lang="en-US" dirty="0" smtClean="0"/>
              <a:t>: Cross-correlation can reveal how the effect of an input variable (e.g., economic policy) influences an output variable (e.g., GDP) over time, which is crucial for timing interventions.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5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2939" y="1659846"/>
            <a:ext cx="10200861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Example in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Here’s how you can compute and plot the cross-correlation function in R: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Install and Load Necessary 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install.packages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("stats") library(stats)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2939" y="3650640"/>
            <a:ext cx="10412896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2. Prepare Your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Ensure your data is in a time series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ts1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(data1, start = c(2020, 1), frequency = 12) ts2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(data2, start = c(2020, 1), frequency = 12)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8335" y="2363979"/>
            <a:ext cx="10015330" cy="188351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3.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Compute Cross-Correlation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Use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ccf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 to compute the cross-correlation.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ccf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(ts1, ts2,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lag.max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20, plot = TRUE)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7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Example Workflow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Data Preparation</a:t>
            </a:r>
            <a:r>
              <a:rPr lang="en-US" dirty="0" smtClean="0"/>
              <a:t>: Collect and preprocess the time series data.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Estimation of Transfer Function</a:t>
            </a:r>
            <a:r>
              <a:rPr lang="en-US" dirty="0" smtClean="0"/>
              <a:t>: Use statistical techniques (like ARIMA or state-space models) to estimate the transfer function.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Cross-Correlation Analysis</a:t>
            </a:r>
            <a:r>
              <a:rPr lang="en-US" dirty="0" smtClean="0"/>
              <a:t>: Compute the cross-correlation between the input and output series to identify significant lags.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Interpretation</a:t>
            </a:r>
            <a:r>
              <a:rPr lang="en-US" dirty="0" smtClean="0"/>
              <a:t>: Analyze the results to understand the causal relationships and the timing of effects.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4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Function–Noise Model Specification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Understanding the Components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Input Series (X(t)X(t)X(t))</a:t>
            </a:r>
            <a:r>
              <a:rPr lang="en-US" dirty="0" smtClean="0"/>
              <a:t>: This is the variable that influences the output.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Output Series (Y(t)Y(t)Y(t))</a:t>
            </a:r>
            <a:r>
              <a:rPr lang="en-US" dirty="0" smtClean="0"/>
              <a:t>: This is the variable being predicted or analyzed.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Transfer Function (H(B)H(B)H(B))</a:t>
            </a:r>
            <a:r>
              <a:rPr lang="en-US" dirty="0" smtClean="0"/>
              <a:t>: This describes how the input affects the output over time.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Noise/Error Term (ϵ(t)\epsilon(t)ϵ(t))</a:t>
            </a:r>
            <a:r>
              <a:rPr lang="en-US" dirty="0" smtClean="0"/>
              <a:t>: Represents the random disturbances affecting the output.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4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Transfer </a:t>
            </a:r>
            <a:r>
              <a:rPr lang="en-US" dirty="0">
                <a:solidFill>
                  <a:srgbClr val="FF0000"/>
                </a:solidFill>
              </a:rPr>
              <a:t>function models are used to understand the relationship between an input time series and an output time series.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They </a:t>
            </a:r>
            <a:r>
              <a:rPr lang="en-US" dirty="0"/>
              <a:t>are particularly useful when you have leading indicators or other exogenous variables that can help improve the accuracy of your forecasts. 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These </a:t>
            </a:r>
            <a:r>
              <a:rPr lang="en-US" dirty="0">
                <a:hlinkClick r:id="rId2"/>
              </a:rPr>
              <a:t>models can be seen as an extension of ARIMA (Auto-Regressive Integrated Moving Average) models, incorporating external variables to better predict future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05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3" y="390939"/>
            <a:ext cx="11009244" cy="6467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 Coefficients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coefficients that describe how the input affects the output over time.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This involves examining the cross-correlation function between the input and output series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Noise Term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Noise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 Determine the appropriate noise model, often an ARIMA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AutoRegressive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Integrated Moving Average) model, to account for the autocorrelation in the residuals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the Transfer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Transfer Function 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Choose the form of the transfer function, which could be a simple lagged relationship or a more complex distributed lag model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statistical techniques to estimate the parameters of both the transfer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noise model.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This often involves iterative methods to maximize the likelihood function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Diagnostic Checks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the residuals of the model to ensure they behave like white noise, indicating a good fit.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This involves examining autocorrelation and partial autocorrelation functions of the residuals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72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Workflow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Identify the impulse response coefficients</a:t>
            </a:r>
            <a:r>
              <a:rPr lang="en-US" dirty="0"/>
              <a:t> by examining the cross-correlation between input and output.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Specify the noise term</a:t>
            </a:r>
            <a:r>
              <a:rPr lang="en-US" dirty="0"/>
              <a:t> using an ARIMA model.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Define the transfer function</a:t>
            </a:r>
            <a:r>
              <a:rPr lang="en-US" dirty="0"/>
              <a:t> based on the identified impulse response.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Estimate the parameters</a:t>
            </a:r>
            <a:r>
              <a:rPr lang="en-US" dirty="0"/>
              <a:t> using maximum likelihood estimation.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Perform diagnostic checks</a:t>
            </a:r>
            <a:r>
              <a:rPr lang="en-US" dirty="0"/>
              <a:t> to validate the model.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with Transfer Function–Noise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Forecasting with Transfer Function–Noise Models</a:t>
            </a:r>
          </a:p>
          <a:p>
            <a:r>
              <a:rPr lang="en-US" dirty="0"/>
              <a:t>Forecasting using Transfer Function–Noise (TFN) models involves several steps to ensure accurate predictions. Here’s a detailed guide:</a:t>
            </a:r>
          </a:p>
          <a:p>
            <a:r>
              <a:rPr lang="en-US" b="1" dirty="0"/>
              <a:t>Model Identification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Impulse Response Analysis</a:t>
            </a:r>
            <a:r>
              <a:rPr lang="en-US" dirty="0"/>
              <a:t>: Identify how the input series affects the output series over time. This involves examining the cross-correlation function between the input and output series to determine the lag structure.</a:t>
            </a:r>
          </a:p>
          <a:p>
            <a:r>
              <a:rPr lang="en-US" b="1" dirty="0"/>
              <a:t>Model Specification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Transfer Function</a:t>
            </a:r>
            <a:r>
              <a:rPr lang="en-US" dirty="0"/>
              <a:t>: Specify the form of the transfer function, which could be a simple lagged relationship or a more complex distributed lag model.</a:t>
            </a:r>
          </a:p>
          <a:p>
            <a:pPr lvl="1"/>
            <a:r>
              <a:rPr lang="en-US" b="1" dirty="0"/>
              <a:t>Noise Model</a:t>
            </a:r>
            <a:r>
              <a:rPr lang="en-US" dirty="0"/>
              <a:t>: Specify the noise model, typically an ARIMA model, to account for the autocorrelation in the residuals.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42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57926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Parameter Estimation</a:t>
            </a:r>
            <a:r>
              <a:rPr lang="en-US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Estimate Parameters</a:t>
            </a:r>
            <a:r>
              <a:rPr lang="en-US" dirty="0"/>
              <a:t>: Use statistical techniques such as Maximum Likelihood Estimation (MLE) to estimate the parameters of both the transfer function and the noise model.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Model Validation</a:t>
            </a:r>
            <a:r>
              <a:rPr lang="en-US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Residual Analysis</a:t>
            </a:r>
            <a:r>
              <a:rPr lang="en-US" dirty="0"/>
              <a:t>: Check the residuals to ensure they behave like white noise, indicating a good fit. This involves examining the autocorrelation and partial autocorrelation functions of the residuals.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Forecasting</a:t>
            </a:r>
            <a:r>
              <a:rPr lang="en-US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Generate Forecasts</a:t>
            </a:r>
            <a:r>
              <a:rPr lang="en-US" dirty="0"/>
              <a:t>: Use the estimated model to generate forecasts. This involves applying the transfer function to the input series and adding the noise component.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Confidence Intervals</a:t>
            </a:r>
            <a:r>
              <a:rPr lang="en-US" dirty="0"/>
              <a:t>: Calculate confidence intervals for the forecasts to quantify the uncertainty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5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Example Workflow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Identify the impulse response coefficients</a:t>
            </a:r>
            <a:r>
              <a:rPr lang="en-US" dirty="0"/>
              <a:t> by examining the cross-correlation between input and output.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Specify the noise term</a:t>
            </a:r>
            <a:r>
              <a:rPr lang="en-US" dirty="0"/>
              <a:t> using an ARIMA model.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Define the transfer function</a:t>
            </a:r>
            <a:r>
              <a:rPr lang="en-US" dirty="0"/>
              <a:t> based on the identified impulse response.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Estimate the parameters</a:t>
            </a:r>
            <a:r>
              <a:rPr lang="en-US" dirty="0"/>
              <a:t> using maximum likelihood estimation.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Perform diagnostic checks</a:t>
            </a:r>
            <a:r>
              <a:rPr lang="en-US" dirty="0"/>
              <a:t> to validate the model.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Generate forecasts</a:t>
            </a:r>
            <a:r>
              <a:rPr lang="en-US" dirty="0"/>
              <a:t> and calculate confidence intervals.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2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Application</a:t>
            </a:r>
          </a:p>
          <a:p>
            <a:r>
              <a:rPr lang="en-US" dirty="0"/>
              <a:t>Let’s say you have a time series of sales data (output) and advertising spend (input). You can use a TFN model to forecast future sales based on past advertising spend. The steps would be:</a:t>
            </a:r>
          </a:p>
          <a:p>
            <a:r>
              <a:rPr lang="en-US" b="1" dirty="0"/>
              <a:t>Identify</a:t>
            </a:r>
            <a:r>
              <a:rPr lang="en-US" dirty="0"/>
              <a:t> the relationship between advertising spend and sales.</a:t>
            </a:r>
          </a:p>
          <a:p>
            <a:r>
              <a:rPr lang="en-US" b="1" dirty="0"/>
              <a:t>Specify</a:t>
            </a:r>
            <a:r>
              <a:rPr lang="en-US" dirty="0"/>
              <a:t> the transfer function and noise model.</a:t>
            </a:r>
          </a:p>
          <a:p>
            <a:r>
              <a:rPr lang="en-US" b="1" dirty="0"/>
              <a:t>Estimate</a:t>
            </a:r>
            <a:r>
              <a:rPr lang="en-US" dirty="0"/>
              <a:t> the parameters.</a:t>
            </a:r>
          </a:p>
          <a:p>
            <a:r>
              <a:rPr lang="en-US" b="1" dirty="0"/>
              <a:t>Validate</a:t>
            </a:r>
            <a:r>
              <a:rPr lang="en-US" dirty="0"/>
              <a:t> the model.</a:t>
            </a:r>
          </a:p>
          <a:p>
            <a:r>
              <a:rPr lang="en-US" b="1" dirty="0"/>
              <a:t>Forecast</a:t>
            </a:r>
            <a:r>
              <a:rPr lang="en-US" dirty="0"/>
              <a:t> future sales based on projected advertising spend.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how you can implement a Transfer Function–Noise (TFN) model in R for forecasting. This example assumes you have two time series: </a:t>
            </a:r>
            <a:r>
              <a:rPr lang="en-US" dirty="0" err="1" smtClean="0"/>
              <a:t>input_series</a:t>
            </a:r>
            <a:r>
              <a:rPr lang="en-US" dirty="0" smtClean="0"/>
              <a:t> (e.g., advertising spend) and </a:t>
            </a:r>
            <a:r>
              <a:rPr lang="en-US" dirty="0" err="1" smtClean="0"/>
              <a:t>output_series</a:t>
            </a:r>
            <a:r>
              <a:rPr lang="en-US" dirty="0" smtClean="0"/>
              <a:t> (e.g., sales).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1946" y="3756063"/>
            <a:ext cx="10249468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Step-by-Step R Code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Load Necessary Libraries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install.packages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("forecast")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install.packages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("TSA") library(forecast) library(TSA)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1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8991" y="365125"/>
            <a:ext cx="10384809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2. Prepare the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# Example data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(c(1, 2, 3, 4, 5, 6, 7, 8, 9, 10), frequency = 12)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output_series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(c(2, 3, 5, 7, 11, 13, 17, 19, 23, 29), frequency = 12)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68991" y="3111205"/>
            <a:ext cx="9894627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3. Identify the Transfer 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# Cross-correlation function to identify lags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ccf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output_series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62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2559" y="1301933"/>
            <a:ext cx="10306879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4. Fit the Transfer Function–Noise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# Fit the transfer function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tf_model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arimax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output_series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order = c(1, 0, 0),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xtransf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input_series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transfer = list(c(0, 1))) summary(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tf_model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3425" y="4038297"/>
            <a:ext cx="10045149" cy="22528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5. Check Residuals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# Check residuals to ensure they are white noise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tsdisplay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(residuals(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tf_model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37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696" y="1086961"/>
            <a:ext cx="10412104" cy="483817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6. Forecasting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# Forecast future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forecast_horizon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future_input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(c(11, 12, 13, 14, 15, 16, 17, 18, 19, 20, 21, 22), frequency = 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forecasts &lt;- predict(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tf_model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n.ahead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forecast_horizon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newxreg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future_input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plot(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forecasts$pred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type = "l", col = "blue",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ylim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range(c(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output_series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forecasts$pred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lines(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output_series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col = "black")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Key Components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Input </a:t>
            </a:r>
            <a:r>
              <a:rPr lang="en-US" b="1" dirty="0"/>
              <a:t>Series</a:t>
            </a:r>
            <a:r>
              <a:rPr lang="en-US" dirty="0"/>
              <a:t>: The external variable that influences the output series.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Output Series</a:t>
            </a:r>
            <a:r>
              <a:rPr lang="en-US" dirty="0"/>
              <a:t>: The main time series you are trying to forecast.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Transfer Function</a:t>
            </a:r>
            <a:r>
              <a:rPr lang="en-US" dirty="0"/>
              <a:t>: Describes how the input series affects the output series over time.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43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42544"/>
            <a:ext cx="10515600" cy="491750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Explanation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Load Necessary Libraries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Install and load the required libraries.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Prepare the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Create example time series data for input and output.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Identify the Transfer Function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Use the cross-correlation function to identify the relationship between input and output.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Fit the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Fit the TFN model using the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arimax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Check Residuals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Ensure the residuals are white noise.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Forecasting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 Generate forecasts for future periods and plot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71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Intervention analysis is a statistical technique used to evaluate the impact of an intervention or event on a time series of data. This method is particularly useful in fields like economics, public health, and social sciences to assess the effectiveness of policies, treatments, or other interventions.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1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Here are the key steps involved in conducting an intervention analysis:</a:t>
            </a:r>
          </a:p>
          <a:p>
            <a:r>
              <a:rPr lang="en-US" b="1" dirty="0"/>
              <a:t>Identify the Intervention</a:t>
            </a:r>
            <a:r>
              <a:rPr lang="en-US" dirty="0"/>
              <a:t>: Determine the point in time when the intervention occurred.</a:t>
            </a:r>
          </a:p>
          <a:p>
            <a:r>
              <a:rPr lang="en-US" b="1" dirty="0"/>
              <a:t>Collect Data</a:t>
            </a:r>
            <a:r>
              <a:rPr lang="en-US" dirty="0"/>
              <a:t>: Gather time series data before and after the intervention.</a:t>
            </a:r>
          </a:p>
          <a:p>
            <a:r>
              <a:rPr lang="en-US" b="1" dirty="0"/>
              <a:t>Model the Data</a:t>
            </a:r>
            <a:r>
              <a:rPr lang="en-US" dirty="0"/>
              <a:t>: Use statistical models (e.g., ARIMA) to understand the underlying patterns in the data.</a:t>
            </a:r>
          </a:p>
          <a:p>
            <a:r>
              <a:rPr lang="en-US" b="1" dirty="0"/>
              <a:t>Estimate the Impact</a:t>
            </a:r>
            <a:r>
              <a:rPr lang="en-US" dirty="0"/>
              <a:t>: Assess the change in the time series data attributable to the intervention.</a:t>
            </a:r>
          </a:p>
          <a:p>
            <a:r>
              <a:rPr lang="en-US" b="1" dirty="0"/>
              <a:t>Validate the Results</a:t>
            </a:r>
            <a:r>
              <a:rPr lang="en-US" dirty="0"/>
              <a:t>: Check the robustness of the findings using diagnostic tests and validation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2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Intervention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Step-by-Step Example:</a:t>
            </a:r>
          </a:p>
          <a:p>
            <a:pPr marL="0" indent="0">
              <a:buNone/>
            </a:pPr>
            <a:r>
              <a:rPr lang="en-US" b="1" dirty="0" smtClean="0"/>
              <a:t>1. Identify </a:t>
            </a:r>
            <a:r>
              <a:rPr lang="en-US" b="1" dirty="0"/>
              <a:t>the Intervention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Intervention</a:t>
            </a:r>
            <a:r>
              <a:rPr lang="en-US" dirty="0"/>
              <a:t>: Implementation of the new traffic law.</a:t>
            </a:r>
          </a:p>
          <a:p>
            <a:pPr lvl="1"/>
            <a:r>
              <a:rPr lang="en-US" b="1" dirty="0"/>
              <a:t>Date of Intervention</a:t>
            </a:r>
            <a:r>
              <a:rPr lang="en-US" dirty="0"/>
              <a:t>: January 1, 2023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2. Collect </a:t>
            </a:r>
            <a:r>
              <a:rPr lang="en-US" b="1" dirty="0"/>
              <a:t>Data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Time Series Data</a:t>
            </a:r>
            <a:r>
              <a:rPr lang="en-US" dirty="0"/>
              <a:t>: Monthly number of road accidents from January 2020 to December 2023.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72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4. Model </a:t>
            </a:r>
            <a:r>
              <a:rPr lang="en-US" b="1" dirty="0"/>
              <a:t>the Data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Pre-Intervention Period</a:t>
            </a:r>
            <a:r>
              <a:rPr lang="en-US" dirty="0"/>
              <a:t>: January 2020 to December 2022.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Post-Intervention Period</a:t>
            </a:r>
            <a:r>
              <a:rPr lang="en-US" dirty="0"/>
              <a:t>: January 2023 to December 2023.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an ARIMA model to fit the data and account for trends and seasonality.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5. Estimate </a:t>
            </a:r>
            <a:r>
              <a:rPr lang="en-US" b="1" dirty="0"/>
              <a:t>the Impact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Compare the predicted number of accidents (based on the pre-intervention model) with the actual number of accidents after the intervention.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Calculate the difference to estimate the impact of the new traffic law.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06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5. Validate </a:t>
            </a:r>
            <a:r>
              <a:rPr lang="en-US" b="1" dirty="0"/>
              <a:t>the Results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Perform diagnostic checks on the model residuals to ensure they are randomly distributed.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additional statistical tests (e.g., t-tests) to confirm the significance of the observed changes.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687471"/>
              </p:ext>
            </p:extLst>
          </p:nvPr>
        </p:nvGraphicFramePr>
        <p:xfrm>
          <a:off x="2773678" y="2797331"/>
          <a:ext cx="7841312" cy="2477033"/>
        </p:xfrm>
        <a:graphic>
          <a:graphicData uri="http://schemas.openxmlformats.org/drawingml/2006/table">
            <a:tbl>
              <a:tblPr/>
              <a:tblGrid>
                <a:gridCol w="1960328">
                  <a:extLst>
                    <a:ext uri="{9D8B030D-6E8A-4147-A177-3AD203B41FA5}">
                      <a16:colId xmlns:a16="http://schemas.microsoft.com/office/drawing/2014/main" val="2088373697"/>
                    </a:ext>
                  </a:extLst>
                </a:gridCol>
                <a:gridCol w="1960328">
                  <a:extLst>
                    <a:ext uri="{9D8B030D-6E8A-4147-A177-3AD203B41FA5}">
                      <a16:colId xmlns:a16="http://schemas.microsoft.com/office/drawing/2014/main" val="3267447731"/>
                    </a:ext>
                  </a:extLst>
                </a:gridCol>
                <a:gridCol w="1960328">
                  <a:extLst>
                    <a:ext uri="{9D8B030D-6E8A-4147-A177-3AD203B41FA5}">
                      <a16:colId xmlns:a16="http://schemas.microsoft.com/office/drawing/2014/main" val="655656372"/>
                    </a:ext>
                  </a:extLst>
                </a:gridCol>
                <a:gridCol w="1960328">
                  <a:extLst>
                    <a:ext uri="{9D8B030D-6E8A-4147-A177-3AD203B41FA5}">
                      <a16:colId xmlns:a16="http://schemas.microsoft.com/office/drawing/2014/main" val="1029525820"/>
                    </a:ext>
                  </a:extLst>
                </a:gridCol>
              </a:tblGrid>
              <a:tr h="72116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Month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Actual Accidents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Predicted Accidents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 smtClean="0">
                          <a:effectLst/>
                        </a:rPr>
                        <a:t>Difference</a:t>
                      </a:r>
                      <a:endParaRPr lang="en-US" b="1" dirty="0">
                        <a:effectLst/>
                      </a:endParaRP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98731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January 2023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80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-20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77688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February 2023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75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95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-20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544524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…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…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…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…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087320"/>
                  </a:ext>
                </a:extLst>
              </a:tr>
              <a:tr h="438968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December 2023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60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effectLst/>
                        </a:rPr>
                        <a:t>90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effectLst/>
                        </a:rPr>
                        <a:t>-30</a:t>
                      </a:r>
                    </a:p>
                  </a:txBody>
                  <a:tcPr marL="38100" marR="381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04610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73363" y="2797175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Table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9855" y="1874599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-apple-system"/>
              </a:rPr>
              <a:t>Example Data and Results:</a:t>
            </a:r>
            <a:endParaRPr lang="en-US" b="1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3340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implement an intervention analysis in R to evaluate the impact of a new traffic law on the number of road accidents.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3388" y="2690203"/>
            <a:ext cx="10290412" cy="262218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Step-by-Step Implementation in 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Load the necessary libraries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library(forecast)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library(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tseries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084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1168" y="1766874"/>
            <a:ext cx="10518467" cy="44688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2. Simulate the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set.seed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(123)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pre_intervention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rnorm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(36, mean = 100,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sd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10) # Data from Jan 2020 to Dec 2022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post_intervention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rnorm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(12, mean = 80,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sd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10) # Data from Jan 2023 to Dec 2023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accidents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(c(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pre_intervention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post_intervention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), start = c(2020, 1), frequency = 12)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04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75354"/>
            <a:ext cx="9935817" cy="336084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3. Plot the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plot(accidents, main = "Monthly Road Accidents",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ylab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"Number of Accidents",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xlab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"Time")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abline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(v = 2023, col = "red",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lwd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= 2) # Mark the intervention point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8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Intervention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Intervention </a:t>
            </a:r>
            <a:r>
              <a:rPr lang="en-US" dirty="0"/>
              <a:t>models, also known as </a:t>
            </a:r>
            <a:r>
              <a:rPr lang="en-US" b="1" dirty="0"/>
              <a:t>interrupted time series analysis, </a:t>
            </a:r>
            <a:r>
              <a:rPr lang="en-US" dirty="0"/>
              <a:t>are used </a:t>
            </a:r>
            <a:r>
              <a:rPr lang="en-US" b="1" dirty="0">
                <a:solidFill>
                  <a:srgbClr val="FF0000"/>
                </a:solidFill>
              </a:rPr>
              <a:t>to evaluate the impact of an intervention or event on a time series. 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hlinkClick r:id="rId2"/>
              </a:rPr>
              <a:t>This </a:t>
            </a:r>
            <a:r>
              <a:rPr lang="en-US" dirty="0">
                <a:hlinkClick r:id="rId2"/>
              </a:rPr>
              <a:t>could be a policy change, a new regulation, or any significant event that might disrupt the usual pattern of the data</a:t>
            </a:r>
            <a:r>
              <a:rPr lang="en-US" baseline="30000" dirty="0">
                <a:hlinkClick r:id="rId2"/>
              </a:rPr>
              <a:t>2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Definition: Intervention models are frameworks used to evaluate the impact of specific actions or policies aimed at changing an outcome. </a:t>
            </a:r>
            <a:endParaRPr lang="en-US" b="1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They </a:t>
            </a:r>
            <a:r>
              <a:rPr lang="en-US" dirty="0" smtClean="0"/>
              <a:t>are commonly employed in social sciences, health interventions, and program evaluations.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4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2452" y="1969079"/>
            <a:ext cx="10121348" cy="299151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4. Fit an ARIMA model to the pre-intervention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pre_intervention_data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window(accidents, end = c(2022, 12))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fit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auto.arima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pre_intervention_data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summary(fit)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1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1904" y="1807885"/>
            <a:ext cx="10031896" cy="27452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5. Forecast the post-intervention period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forecasted &lt;- forecast(fit, h = 12)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plot(forecasted)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lines(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post_intervention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, col = "red")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067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86678" y="1209846"/>
            <a:ext cx="6864626" cy="44688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6. Compare the actual post-intervention data with the forecasted values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actual_post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window(accidents, start = c(2023, 1))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forecasted_values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forecasted$mean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difference &lt;-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actual_post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-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forecasted_values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difference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51304" y="1560315"/>
            <a:ext cx="3992218" cy="461664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Interpretation: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Arial Unicode MS" panose="020B0604020202020204" pitchFamily="34" charset="-128"/>
              </a:rPr>
              <a:t>difference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vector will show the difference between the actual and forecasted number of accidents for each month in the post-intervention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Negative values indicate a reduction in accidents, suggesting the intervention was effective.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93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3791" y="2107797"/>
            <a:ext cx="10164417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Commands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Libraries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library(forecast) and library(ggplot2)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 a synthetic time series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Variable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intervention variable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Model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to fit the model including the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Residuals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checkresiduals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forecast() and plot with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autoplot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r>
              <a:rPr lang="en-US" dirty="0" smtClean="0"/>
              <a:t>: An intervention model typically includes: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Inputs</a:t>
            </a:r>
            <a:r>
              <a:rPr lang="en-US" dirty="0" smtClean="0"/>
              <a:t>: Resources, actions, or strategies implemented.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Outputs</a:t>
            </a:r>
            <a:r>
              <a:rPr lang="en-US" dirty="0" smtClean="0"/>
              <a:t>: Immediate results or responses from the intervention.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Outcomes</a:t>
            </a:r>
            <a:r>
              <a:rPr lang="en-US" dirty="0" smtClean="0"/>
              <a:t>: Long-term effects or changes in behavior, health, or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1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Types</a:t>
            </a:r>
            <a:r>
              <a:rPr lang="en-US" dirty="0" smtClean="0"/>
              <a:t>: Common types of intervention models include: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Logic Models</a:t>
            </a:r>
            <a:r>
              <a:rPr lang="en-US" dirty="0" smtClean="0"/>
              <a:t>: Visual representations that outline the relationship between resources, activities, outputs, and outcomes.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Causal Models</a:t>
            </a:r>
            <a:r>
              <a:rPr lang="en-US" dirty="0" smtClean="0"/>
              <a:t>: Used to understand the cause-and-effect relationships in interventions.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6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Intervention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Applications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Economics</a:t>
            </a:r>
            <a:r>
              <a:rPr lang="en-US" dirty="0"/>
              <a:t>: Evaluating the impact of policy changes on economic indicators.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Healthcare</a:t>
            </a:r>
            <a:r>
              <a:rPr lang="en-US" dirty="0"/>
              <a:t>: Assessing the effect of new treatments or health policies.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Marketing</a:t>
            </a:r>
            <a:r>
              <a:rPr lang="en-US" dirty="0"/>
              <a:t>: Measuring the impact of advertising campaigns on sales.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4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Transfer Function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Transfer </a:t>
            </a:r>
            <a:r>
              <a:rPr lang="en-US" dirty="0"/>
              <a:t>function models are a </a:t>
            </a:r>
            <a:r>
              <a:rPr lang="en-US" b="1" dirty="0"/>
              <a:t>powerful tool in time series analysis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used to model the relationship between an input (or exogenous) time series and an output (or dependent) time series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4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2996</Words>
  <Application>Microsoft Office PowerPoint</Application>
  <PresentationFormat>Widescreen</PresentationFormat>
  <Paragraphs>349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 Unicode MS</vt:lpstr>
      <vt:lpstr>-apple-system</vt:lpstr>
      <vt:lpstr>Arial</vt:lpstr>
      <vt:lpstr>Calibri</vt:lpstr>
      <vt:lpstr>Calibri Light</vt:lpstr>
      <vt:lpstr>Times New Roman</vt:lpstr>
      <vt:lpstr>Office Theme</vt:lpstr>
      <vt:lpstr>TRANSFER FUNCTIONS AND INTERVENTION MODELS</vt:lpstr>
      <vt:lpstr>Introduction</vt:lpstr>
      <vt:lpstr>Transfer Function Models</vt:lpstr>
      <vt:lpstr>Transfer Function Models</vt:lpstr>
      <vt:lpstr>Intervention Models</vt:lpstr>
      <vt:lpstr>PowerPoint Presentation</vt:lpstr>
      <vt:lpstr>PowerPoint Presentation</vt:lpstr>
      <vt:lpstr>Intervention Models</vt:lpstr>
      <vt:lpstr>Transfer Function Models</vt:lpstr>
      <vt:lpstr>PowerPoint Presentation</vt:lpstr>
      <vt:lpstr>PowerPoint Presentation</vt:lpstr>
      <vt:lpstr>Steps to Build a Transfer Function Model</vt:lpstr>
      <vt:lpstr>Example: Transfer Function Model in R</vt:lpstr>
      <vt:lpstr>Example: Transfer Function Model in R</vt:lpstr>
      <vt:lpstr>PowerPoint Presentation</vt:lpstr>
      <vt:lpstr>Transfer Function–Noise Models</vt:lpstr>
      <vt:lpstr>PowerPoint Presentation</vt:lpstr>
      <vt:lpstr>PowerPoint Presentation</vt:lpstr>
      <vt:lpstr>Steps to Build a Transfer Function–Noise Model</vt:lpstr>
      <vt:lpstr>Transfer Function–Noise Models in R using the tfarima package: Example</vt:lpstr>
      <vt:lpstr>Transfer Function–Noise Models in R using the tfarima package: Example</vt:lpstr>
      <vt:lpstr>Transfer Function–Noise Models in R using the tfarima package: Example</vt:lpstr>
      <vt:lpstr>Cross-correlation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Transfer Function–Noise Model Specification</vt:lpstr>
      <vt:lpstr>PowerPoint Presentation</vt:lpstr>
      <vt:lpstr>PowerPoint Presentation</vt:lpstr>
      <vt:lpstr>Forecasting with Transfer Function–Noise Models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Intervention Analysis</vt:lpstr>
      <vt:lpstr>Intervention Analysis</vt:lpstr>
      <vt:lpstr>Intervention Analysis</vt:lpstr>
      <vt:lpstr>PowerPoint Presentation</vt:lpstr>
      <vt:lpstr>PowerPoint Presentation</vt:lpstr>
      <vt:lpstr>PowerPoint Presentation</vt:lpstr>
      <vt:lpstr>Let’s implement an intervention analysis in R to evaluate the impact of a new traffic law on the number of road accidents.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TechMahindra</dc:creator>
  <cp:lastModifiedBy>TechMahindra</cp:lastModifiedBy>
  <cp:revision>58</cp:revision>
  <dcterms:created xsi:type="dcterms:W3CDTF">2024-09-22T23:12:40Z</dcterms:created>
  <dcterms:modified xsi:type="dcterms:W3CDTF">2024-09-29T23:25:43Z</dcterms:modified>
</cp:coreProperties>
</file>