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45538-5172-4B1F-9D24-50B3B4E531F3}" type="datetimeFigureOut">
              <a:rPr lang="en-IN" smtClean="0"/>
              <a:t>31-07-2024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6D59B-167A-40BD-8CA5-C7F83642925E}" type="slidenum">
              <a:rPr lang="en-IN" smtClean="0"/>
              <a:t>‹#›</a:t>
            </a:fld>
            <a:endParaRPr lang="en-IN"/>
          </a:p>
        </p:txBody>
      </p:sp>
    </p:spTree>
    <p:extLst>
      <p:ext uri="{BB962C8B-B14F-4D97-AF65-F5344CB8AC3E}">
        <p14:creationId xmlns:p14="http://schemas.microsoft.com/office/powerpoint/2010/main" val="3993864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https://www.geeksforgeeks.org/step-by-step-guide-to-modeling-time-series-data-using-linear-regression/</a:t>
            </a:r>
          </a:p>
        </p:txBody>
      </p:sp>
      <p:sp>
        <p:nvSpPr>
          <p:cNvPr id="4" name="Slide Number Placeholder 3"/>
          <p:cNvSpPr>
            <a:spLocks noGrp="1"/>
          </p:cNvSpPr>
          <p:nvPr>
            <p:ph type="sldNum" sz="quarter" idx="5"/>
          </p:nvPr>
        </p:nvSpPr>
        <p:spPr/>
        <p:txBody>
          <a:bodyPr/>
          <a:lstStyle/>
          <a:p>
            <a:fld id="{3B66D59B-167A-40BD-8CA5-C7F83642925E}" type="slidenum">
              <a:rPr lang="en-IN" smtClean="0"/>
              <a:t>8</a:t>
            </a:fld>
            <a:endParaRPr lang="en-IN"/>
          </a:p>
        </p:txBody>
      </p:sp>
    </p:spTree>
    <p:extLst>
      <p:ext uri="{BB962C8B-B14F-4D97-AF65-F5344CB8AC3E}">
        <p14:creationId xmlns:p14="http://schemas.microsoft.com/office/powerpoint/2010/main" val="11015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9D3A-619D-A27D-1493-DFC0DEE102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FE419E-8690-FA0F-F7D7-004FDADE9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7C6AFC-F0F6-C88B-EFAA-1DFE61C7B2F7}"/>
              </a:ext>
            </a:extLst>
          </p:cNvPr>
          <p:cNvSpPr>
            <a:spLocks noGrp="1"/>
          </p:cNvSpPr>
          <p:nvPr>
            <p:ph type="dt" sz="half" idx="10"/>
          </p:nvPr>
        </p:nvSpPr>
        <p:spPr/>
        <p:txBody>
          <a:bodyPr/>
          <a:lstStyle/>
          <a:p>
            <a:fld id="{1DBC16F2-E755-4740-9499-431370FF783E}" type="datetimeFigureOut">
              <a:rPr lang="en-IN" smtClean="0"/>
              <a:t>31-07-2024</a:t>
            </a:fld>
            <a:endParaRPr lang="en-IN"/>
          </a:p>
        </p:txBody>
      </p:sp>
      <p:sp>
        <p:nvSpPr>
          <p:cNvPr id="5" name="Footer Placeholder 4">
            <a:extLst>
              <a:ext uri="{FF2B5EF4-FFF2-40B4-BE49-F238E27FC236}">
                <a16:creationId xmlns:a16="http://schemas.microsoft.com/office/drawing/2014/main" id="{1952F842-F8D2-EED5-793D-CFEEF17288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6474D-485B-58D0-2A6F-CF45170BB7E6}"/>
              </a:ext>
            </a:extLst>
          </p:cNvPr>
          <p:cNvSpPr>
            <a:spLocks noGrp="1"/>
          </p:cNvSpPr>
          <p:nvPr>
            <p:ph type="sldNum" sz="quarter" idx="12"/>
          </p:nvPr>
        </p:nvSpPr>
        <p:spPr/>
        <p:txBody>
          <a:bodyPr/>
          <a:lstStyle/>
          <a:p>
            <a:fld id="{DF13AA55-F187-44AA-A8B3-92BE5BF234EE}" type="slidenum">
              <a:rPr lang="en-IN" smtClean="0"/>
              <a:t>‹#›</a:t>
            </a:fld>
            <a:endParaRPr lang="en-IN"/>
          </a:p>
        </p:txBody>
      </p:sp>
    </p:spTree>
    <p:extLst>
      <p:ext uri="{BB962C8B-B14F-4D97-AF65-F5344CB8AC3E}">
        <p14:creationId xmlns:p14="http://schemas.microsoft.com/office/powerpoint/2010/main" val="253373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870F-B335-1698-D767-41A56125A4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F0A4A4-4C41-2C01-65B6-D02BA66154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C7B4B5-6DBB-5E82-3333-C9BBFBA2A611}"/>
              </a:ext>
            </a:extLst>
          </p:cNvPr>
          <p:cNvSpPr>
            <a:spLocks noGrp="1"/>
          </p:cNvSpPr>
          <p:nvPr>
            <p:ph type="dt" sz="half" idx="10"/>
          </p:nvPr>
        </p:nvSpPr>
        <p:spPr/>
        <p:txBody>
          <a:bodyPr/>
          <a:lstStyle/>
          <a:p>
            <a:fld id="{1DBC16F2-E755-4740-9499-431370FF783E}" type="datetimeFigureOut">
              <a:rPr lang="en-IN" smtClean="0"/>
              <a:t>31-07-2024</a:t>
            </a:fld>
            <a:endParaRPr lang="en-IN"/>
          </a:p>
        </p:txBody>
      </p:sp>
      <p:sp>
        <p:nvSpPr>
          <p:cNvPr id="5" name="Footer Placeholder 4">
            <a:extLst>
              <a:ext uri="{FF2B5EF4-FFF2-40B4-BE49-F238E27FC236}">
                <a16:creationId xmlns:a16="http://schemas.microsoft.com/office/drawing/2014/main" id="{0434E3A6-8886-3E5E-2274-3463FD6D3A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A09510-CD27-87CF-1F45-55C6B4ADCDC1}"/>
              </a:ext>
            </a:extLst>
          </p:cNvPr>
          <p:cNvSpPr>
            <a:spLocks noGrp="1"/>
          </p:cNvSpPr>
          <p:nvPr>
            <p:ph type="sldNum" sz="quarter" idx="12"/>
          </p:nvPr>
        </p:nvSpPr>
        <p:spPr/>
        <p:txBody>
          <a:bodyPr/>
          <a:lstStyle/>
          <a:p>
            <a:fld id="{DF13AA55-F187-44AA-A8B3-92BE5BF234EE}" type="slidenum">
              <a:rPr lang="en-IN" smtClean="0"/>
              <a:t>‹#›</a:t>
            </a:fld>
            <a:endParaRPr lang="en-IN"/>
          </a:p>
        </p:txBody>
      </p:sp>
    </p:spTree>
    <p:extLst>
      <p:ext uri="{BB962C8B-B14F-4D97-AF65-F5344CB8AC3E}">
        <p14:creationId xmlns:p14="http://schemas.microsoft.com/office/powerpoint/2010/main" val="404879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E7DEFD-8630-4B71-76E8-F124394BB5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97A9FA-A72F-DF93-C388-FEBFC1A76E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DC1F6E-02D5-70E4-3F89-EE896ED88F42}"/>
              </a:ext>
            </a:extLst>
          </p:cNvPr>
          <p:cNvSpPr>
            <a:spLocks noGrp="1"/>
          </p:cNvSpPr>
          <p:nvPr>
            <p:ph type="dt" sz="half" idx="10"/>
          </p:nvPr>
        </p:nvSpPr>
        <p:spPr/>
        <p:txBody>
          <a:bodyPr/>
          <a:lstStyle/>
          <a:p>
            <a:fld id="{1DBC16F2-E755-4740-9499-431370FF783E}" type="datetimeFigureOut">
              <a:rPr lang="en-IN" smtClean="0"/>
              <a:t>31-07-2024</a:t>
            </a:fld>
            <a:endParaRPr lang="en-IN"/>
          </a:p>
        </p:txBody>
      </p:sp>
      <p:sp>
        <p:nvSpPr>
          <p:cNvPr id="5" name="Footer Placeholder 4">
            <a:extLst>
              <a:ext uri="{FF2B5EF4-FFF2-40B4-BE49-F238E27FC236}">
                <a16:creationId xmlns:a16="http://schemas.microsoft.com/office/drawing/2014/main" id="{E4D2FF90-90B9-4CA4-CCB2-8A061918E7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6D239D-9965-37C2-719A-1FC955EE3F5F}"/>
              </a:ext>
            </a:extLst>
          </p:cNvPr>
          <p:cNvSpPr>
            <a:spLocks noGrp="1"/>
          </p:cNvSpPr>
          <p:nvPr>
            <p:ph type="sldNum" sz="quarter" idx="12"/>
          </p:nvPr>
        </p:nvSpPr>
        <p:spPr/>
        <p:txBody>
          <a:bodyPr/>
          <a:lstStyle/>
          <a:p>
            <a:fld id="{DF13AA55-F187-44AA-A8B3-92BE5BF234EE}" type="slidenum">
              <a:rPr lang="en-IN" smtClean="0"/>
              <a:t>‹#›</a:t>
            </a:fld>
            <a:endParaRPr lang="en-IN"/>
          </a:p>
        </p:txBody>
      </p:sp>
    </p:spTree>
    <p:extLst>
      <p:ext uri="{BB962C8B-B14F-4D97-AF65-F5344CB8AC3E}">
        <p14:creationId xmlns:p14="http://schemas.microsoft.com/office/powerpoint/2010/main" val="89926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2038-D519-D572-27B5-6C88361D4B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F5E255-08CA-806E-464B-5148604E97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FBBEEE-2D1A-8C9F-E089-C16A0AA26ABC}"/>
              </a:ext>
            </a:extLst>
          </p:cNvPr>
          <p:cNvSpPr>
            <a:spLocks noGrp="1"/>
          </p:cNvSpPr>
          <p:nvPr>
            <p:ph type="dt" sz="half" idx="10"/>
          </p:nvPr>
        </p:nvSpPr>
        <p:spPr/>
        <p:txBody>
          <a:bodyPr/>
          <a:lstStyle/>
          <a:p>
            <a:fld id="{1DBC16F2-E755-4740-9499-431370FF783E}" type="datetimeFigureOut">
              <a:rPr lang="en-IN" smtClean="0"/>
              <a:t>31-07-2024</a:t>
            </a:fld>
            <a:endParaRPr lang="en-IN"/>
          </a:p>
        </p:txBody>
      </p:sp>
      <p:sp>
        <p:nvSpPr>
          <p:cNvPr id="5" name="Footer Placeholder 4">
            <a:extLst>
              <a:ext uri="{FF2B5EF4-FFF2-40B4-BE49-F238E27FC236}">
                <a16:creationId xmlns:a16="http://schemas.microsoft.com/office/drawing/2014/main" id="{1B3CE410-37C2-6DE7-0364-19EDE86E16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68266C-A77A-E31D-8D58-50D6064B6A12}"/>
              </a:ext>
            </a:extLst>
          </p:cNvPr>
          <p:cNvSpPr>
            <a:spLocks noGrp="1"/>
          </p:cNvSpPr>
          <p:nvPr>
            <p:ph type="sldNum" sz="quarter" idx="12"/>
          </p:nvPr>
        </p:nvSpPr>
        <p:spPr/>
        <p:txBody>
          <a:bodyPr/>
          <a:lstStyle/>
          <a:p>
            <a:fld id="{DF13AA55-F187-44AA-A8B3-92BE5BF234EE}" type="slidenum">
              <a:rPr lang="en-IN" smtClean="0"/>
              <a:t>‹#›</a:t>
            </a:fld>
            <a:endParaRPr lang="en-IN"/>
          </a:p>
        </p:txBody>
      </p:sp>
    </p:spTree>
    <p:extLst>
      <p:ext uri="{BB962C8B-B14F-4D97-AF65-F5344CB8AC3E}">
        <p14:creationId xmlns:p14="http://schemas.microsoft.com/office/powerpoint/2010/main" val="162529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326C-C9E5-D0CF-5D28-323C6D6C3C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109C7B-23F6-6314-49BE-5ED89FEAC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77DA2E-22BB-5083-AB7A-12618AC566D1}"/>
              </a:ext>
            </a:extLst>
          </p:cNvPr>
          <p:cNvSpPr>
            <a:spLocks noGrp="1"/>
          </p:cNvSpPr>
          <p:nvPr>
            <p:ph type="dt" sz="half" idx="10"/>
          </p:nvPr>
        </p:nvSpPr>
        <p:spPr/>
        <p:txBody>
          <a:bodyPr/>
          <a:lstStyle/>
          <a:p>
            <a:fld id="{1DBC16F2-E755-4740-9499-431370FF783E}" type="datetimeFigureOut">
              <a:rPr lang="en-IN" smtClean="0"/>
              <a:t>31-07-2024</a:t>
            </a:fld>
            <a:endParaRPr lang="en-IN"/>
          </a:p>
        </p:txBody>
      </p:sp>
      <p:sp>
        <p:nvSpPr>
          <p:cNvPr id="5" name="Footer Placeholder 4">
            <a:extLst>
              <a:ext uri="{FF2B5EF4-FFF2-40B4-BE49-F238E27FC236}">
                <a16:creationId xmlns:a16="http://schemas.microsoft.com/office/drawing/2014/main" id="{B68025E4-435B-7BD0-F537-395BC689C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F85D5C-9374-B7E4-4D3B-7121B45F5B76}"/>
              </a:ext>
            </a:extLst>
          </p:cNvPr>
          <p:cNvSpPr>
            <a:spLocks noGrp="1"/>
          </p:cNvSpPr>
          <p:nvPr>
            <p:ph type="sldNum" sz="quarter" idx="12"/>
          </p:nvPr>
        </p:nvSpPr>
        <p:spPr/>
        <p:txBody>
          <a:bodyPr/>
          <a:lstStyle/>
          <a:p>
            <a:fld id="{DF13AA55-F187-44AA-A8B3-92BE5BF234EE}" type="slidenum">
              <a:rPr lang="en-IN" smtClean="0"/>
              <a:t>‹#›</a:t>
            </a:fld>
            <a:endParaRPr lang="en-IN"/>
          </a:p>
        </p:txBody>
      </p:sp>
    </p:spTree>
    <p:extLst>
      <p:ext uri="{BB962C8B-B14F-4D97-AF65-F5344CB8AC3E}">
        <p14:creationId xmlns:p14="http://schemas.microsoft.com/office/powerpoint/2010/main" val="290939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0C49-1FF2-E8DE-7265-D38D5FAFA6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C169DB-3277-767D-AD8F-9F75D75433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8D83EF-0FA6-E2CF-3A66-8629DB38E0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7567F4-442D-1909-E264-C7C39A7A5892}"/>
              </a:ext>
            </a:extLst>
          </p:cNvPr>
          <p:cNvSpPr>
            <a:spLocks noGrp="1"/>
          </p:cNvSpPr>
          <p:nvPr>
            <p:ph type="dt" sz="half" idx="10"/>
          </p:nvPr>
        </p:nvSpPr>
        <p:spPr/>
        <p:txBody>
          <a:bodyPr/>
          <a:lstStyle/>
          <a:p>
            <a:fld id="{1DBC16F2-E755-4740-9499-431370FF783E}" type="datetimeFigureOut">
              <a:rPr lang="en-IN" smtClean="0"/>
              <a:t>31-07-2024</a:t>
            </a:fld>
            <a:endParaRPr lang="en-IN"/>
          </a:p>
        </p:txBody>
      </p:sp>
      <p:sp>
        <p:nvSpPr>
          <p:cNvPr id="6" name="Footer Placeholder 5">
            <a:extLst>
              <a:ext uri="{FF2B5EF4-FFF2-40B4-BE49-F238E27FC236}">
                <a16:creationId xmlns:a16="http://schemas.microsoft.com/office/drawing/2014/main" id="{03971840-DC83-1A86-E244-649E89AEED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D650AC-4A16-E592-4D9B-239CF38C0533}"/>
              </a:ext>
            </a:extLst>
          </p:cNvPr>
          <p:cNvSpPr>
            <a:spLocks noGrp="1"/>
          </p:cNvSpPr>
          <p:nvPr>
            <p:ph type="sldNum" sz="quarter" idx="12"/>
          </p:nvPr>
        </p:nvSpPr>
        <p:spPr/>
        <p:txBody>
          <a:bodyPr/>
          <a:lstStyle/>
          <a:p>
            <a:fld id="{DF13AA55-F187-44AA-A8B3-92BE5BF234EE}" type="slidenum">
              <a:rPr lang="en-IN" smtClean="0"/>
              <a:t>‹#›</a:t>
            </a:fld>
            <a:endParaRPr lang="en-IN"/>
          </a:p>
        </p:txBody>
      </p:sp>
    </p:spTree>
    <p:extLst>
      <p:ext uri="{BB962C8B-B14F-4D97-AF65-F5344CB8AC3E}">
        <p14:creationId xmlns:p14="http://schemas.microsoft.com/office/powerpoint/2010/main" val="869565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A065-1AD0-663D-8292-C181EC7383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286958-7A5A-2524-BD92-7C3AA526C0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596A7-32F6-6CB1-3587-A97DAC7964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7807A6-5635-57BB-CD9E-73B0A3A4A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10E1F5-A190-8013-991E-2C85D53FA2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849BF1-02BF-AEC1-577C-52ED6BE422CB}"/>
              </a:ext>
            </a:extLst>
          </p:cNvPr>
          <p:cNvSpPr>
            <a:spLocks noGrp="1"/>
          </p:cNvSpPr>
          <p:nvPr>
            <p:ph type="dt" sz="half" idx="10"/>
          </p:nvPr>
        </p:nvSpPr>
        <p:spPr/>
        <p:txBody>
          <a:bodyPr/>
          <a:lstStyle/>
          <a:p>
            <a:fld id="{1DBC16F2-E755-4740-9499-431370FF783E}" type="datetimeFigureOut">
              <a:rPr lang="en-IN" smtClean="0"/>
              <a:t>31-07-2024</a:t>
            </a:fld>
            <a:endParaRPr lang="en-IN"/>
          </a:p>
        </p:txBody>
      </p:sp>
      <p:sp>
        <p:nvSpPr>
          <p:cNvPr id="8" name="Footer Placeholder 7">
            <a:extLst>
              <a:ext uri="{FF2B5EF4-FFF2-40B4-BE49-F238E27FC236}">
                <a16:creationId xmlns:a16="http://schemas.microsoft.com/office/drawing/2014/main" id="{946706E7-D835-F92E-FD68-67DA77E23C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E66AF0-5019-8941-7687-705F815010BB}"/>
              </a:ext>
            </a:extLst>
          </p:cNvPr>
          <p:cNvSpPr>
            <a:spLocks noGrp="1"/>
          </p:cNvSpPr>
          <p:nvPr>
            <p:ph type="sldNum" sz="quarter" idx="12"/>
          </p:nvPr>
        </p:nvSpPr>
        <p:spPr/>
        <p:txBody>
          <a:bodyPr/>
          <a:lstStyle/>
          <a:p>
            <a:fld id="{DF13AA55-F187-44AA-A8B3-92BE5BF234EE}" type="slidenum">
              <a:rPr lang="en-IN" smtClean="0"/>
              <a:t>‹#›</a:t>
            </a:fld>
            <a:endParaRPr lang="en-IN"/>
          </a:p>
        </p:txBody>
      </p:sp>
    </p:spTree>
    <p:extLst>
      <p:ext uri="{BB962C8B-B14F-4D97-AF65-F5344CB8AC3E}">
        <p14:creationId xmlns:p14="http://schemas.microsoft.com/office/powerpoint/2010/main" val="180643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63D4-41DE-3645-2EE0-AC85C5933A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1708B4-7B2E-AC48-4898-E1420E4F246C}"/>
              </a:ext>
            </a:extLst>
          </p:cNvPr>
          <p:cNvSpPr>
            <a:spLocks noGrp="1"/>
          </p:cNvSpPr>
          <p:nvPr>
            <p:ph type="dt" sz="half" idx="10"/>
          </p:nvPr>
        </p:nvSpPr>
        <p:spPr/>
        <p:txBody>
          <a:bodyPr/>
          <a:lstStyle/>
          <a:p>
            <a:fld id="{1DBC16F2-E755-4740-9499-431370FF783E}" type="datetimeFigureOut">
              <a:rPr lang="en-IN" smtClean="0"/>
              <a:t>31-07-2024</a:t>
            </a:fld>
            <a:endParaRPr lang="en-IN"/>
          </a:p>
        </p:txBody>
      </p:sp>
      <p:sp>
        <p:nvSpPr>
          <p:cNvPr id="4" name="Footer Placeholder 3">
            <a:extLst>
              <a:ext uri="{FF2B5EF4-FFF2-40B4-BE49-F238E27FC236}">
                <a16:creationId xmlns:a16="http://schemas.microsoft.com/office/drawing/2014/main" id="{B431E724-5BC6-8126-9E15-13E098270B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EA21C8-1AFD-4792-12ED-281C4D48ECD2}"/>
              </a:ext>
            </a:extLst>
          </p:cNvPr>
          <p:cNvSpPr>
            <a:spLocks noGrp="1"/>
          </p:cNvSpPr>
          <p:nvPr>
            <p:ph type="sldNum" sz="quarter" idx="12"/>
          </p:nvPr>
        </p:nvSpPr>
        <p:spPr/>
        <p:txBody>
          <a:bodyPr/>
          <a:lstStyle/>
          <a:p>
            <a:fld id="{DF13AA55-F187-44AA-A8B3-92BE5BF234EE}" type="slidenum">
              <a:rPr lang="en-IN" smtClean="0"/>
              <a:t>‹#›</a:t>
            </a:fld>
            <a:endParaRPr lang="en-IN"/>
          </a:p>
        </p:txBody>
      </p:sp>
    </p:spTree>
    <p:extLst>
      <p:ext uri="{BB962C8B-B14F-4D97-AF65-F5344CB8AC3E}">
        <p14:creationId xmlns:p14="http://schemas.microsoft.com/office/powerpoint/2010/main" val="349440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FD6FA-A89E-EFEF-4D45-DA26E3A73B7C}"/>
              </a:ext>
            </a:extLst>
          </p:cNvPr>
          <p:cNvSpPr>
            <a:spLocks noGrp="1"/>
          </p:cNvSpPr>
          <p:nvPr>
            <p:ph type="dt" sz="half" idx="10"/>
          </p:nvPr>
        </p:nvSpPr>
        <p:spPr/>
        <p:txBody>
          <a:bodyPr/>
          <a:lstStyle/>
          <a:p>
            <a:fld id="{1DBC16F2-E755-4740-9499-431370FF783E}" type="datetimeFigureOut">
              <a:rPr lang="en-IN" smtClean="0"/>
              <a:t>31-07-2024</a:t>
            </a:fld>
            <a:endParaRPr lang="en-IN"/>
          </a:p>
        </p:txBody>
      </p:sp>
      <p:sp>
        <p:nvSpPr>
          <p:cNvPr id="3" name="Footer Placeholder 2">
            <a:extLst>
              <a:ext uri="{FF2B5EF4-FFF2-40B4-BE49-F238E27FC236}">
                <a16:creationId xmlns:a16="http://schemas.microsoft.com/office/drawing/2014/main" id="{6E3668BE-FBF6-DFAE-0617-1EEBF13DD8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368D95-95D3-98CE-89ED-5C722397B25C}"/>
              </a:ext>
            </a:extLst>
          </p:cNvPr>
          <p:cNvSpPr>
            <a:spLocks noGrp="1"/>
          </p:cNvSpPr>
          <p:nvPr>
            <p:ph type="sldNum" sz="quarter" idx="12"/>
          </p:nvPr>
        </p:nvSpPr>
        <p:spPr/>
        <p:txBody>
          <a:bodyPr/>
          <a:lstStyle/>
          <a:p>
            <a:fld id="{DF13AA55-F187-44AA-A8B3-92BE5BF234EE}" type="slidenum">
              <a:rPr lang="en-IN" smtClean="0"/>
              <a:t>‹#›</a:t>
            </a:fld>
            <a:endParaRPr lang="en-IN"/>
          </a:p>
        </p:txBody>
      </p:sp>
    </p:spTree>
    <p:extLst>
      <p:ext uri="{BB962C8B-B14F-4D97-AF65-F5344CB8AC3E}">
        <p14:creationId xmlns:p14="http://schemas.microsoft.com/office/powerpoint/2010/main" val="3527269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2BE1-AF8C-7A2D-478B-3C169E222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C6613B-218C-3BC9-459C-0734DEB1D1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46E131-03EC-B976-A1EB-410F5889C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585FF-8463-946C-4E64-2C70FA4758B2}"/>
              </a:ext>
            </a:extLst>
          </p:cNvPr>
          <p:cNvSpPr>
            <a:spLocks noGrp="1"/>
          </p:cNvSpPr>
          <p:nvPr>
            <p:ph type="dt" sz="half" idx="10"/>
          </p:nvPr>
        </p:nvSpPr>
        <p:spPr/>
        <p:txBody>
          <a:bodyPr/>
          <a:lstStyle/>
          <a:p>
            <a:fld id="{1DBC16F2-E755-4740-9499-431370FF783E}" type="datetimeFigureOut">
              <a:rPr lang="en-IN" smtClean="0"/>
              <a:t>31-07-2024</a:t>
            </a:fld>
            <a:endParaRPr lang="en-IN"/>
          </a:p>
        </p:txBody>
      </p:sp>
      <p:sp>
        <p:nvSpPr>
          <p:cNvPr id="6" name="Footer Placeholder 5">
            <a:extLst>
              <a:ext uri="{FF2B5EF4-FFF2-40B4-BE49-F238E27FC236}">
                <a16:creationId xmlns:a16="http://schemas.microsoft.com/office/drawing/2014/main" id="{DC608F03-A1BF-1FA1-3FD1-3431359977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DA82B5-B552-5B27-E547-637EFA87B163}"/>
              </a:ext>
            </a:extLst>
          </p:cNvPr>
          <p:cNvSpPr>
            <a:spLocks noGrp="1"/>
          </p:cNvSpPr>
          <p:nvPr>
            <p:ph type="sldNum" sz="quarter" idx="12"/>
          </p:nvPr>
        </p:nvSpPr>
        <p:spPr/>
        <p:txBody>
          <a:bodyPr/>
          <a:lstStyle/>
          <a:p>
            <a:fld id="{DF13AA55-F187-44AA-A8B3-92BE5BF234EE}" type="slidenum">
              <a:rPr lang="en-IN" smtClean="0"/>
              <a:t>‹#›</a:t>
            </a:fld>
            <a:endParaRPr lang="en-IN"/>
          </a:p>
        </p:txBody>
      </p:sp>
    </p:spTree>
    <p:extLst>
      <p:ext uri="{BB962C8B-B14F-4D97-AF65-F5344CB8AC3E}">
        <p14:creationId xmlns:p14="http://schemas.microsoft.com/office/powerpoint/2010/main" val="13920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DF1A-1981-2F1D-DBDD-CD54E1041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48B419-CB8A-A458-0F26-12DA645CB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486D9F-B8EC-B6C0-CEDD-1EA3C0111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E9276-AD2C-8B77-D09E-B765FF3D59CC}"/>
              </a:ext>
            </a:extLst>
          </p:cNvPr>
          <p:cNvSpPr>
            <a:spLocks noGrp="1"/>
          </p:cNvSpPr>
          <p:nvPr>
            <p:ph type="dt" sz="half" idx="10"/>
          </p:nvPr>
        </p:nvSpPr>
        <p:spPr/>
        <p:txBody>
          <a:bodyPr/>
          <a:lstStyle/>
          <a:p>
            <a:fld id="{1DBC16F2-E755-4740-9499-431370FF783E}" type="datetimeFigureOut">
              <a:rPr lang="en-IN" smtClean="0"/>
              <a:t>31-07-2024</a:t>
            </a:fld>
            <a:endParaRPr lang="en-IN"/>
          </a:p>
        </p:txBody>
      </p:sp>
      <p:sp>
        <p:nvSpPr>
          <p:cNvPr id="6" name="Footer Placeholder 5">
            <a:extLst>
              <a:ext uri="{FF2B5EF4-FFF2-40B4-BE49-F238E27FC236}">
                <a16:creationId xmlns:a16="http://schemas.microsoft.com/office/drawing/2014/main" id="{7CB438EA-6E92-2D77-19A6-5813718901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603D6B-EAE7-70F3-DBAE-65903AE453F5}"/>
              </a:ext>
            </a:extLst>
          </p:cNvPr>
          <p:cNvSpPr>
            <a:spLocks noGrp="1"/>
          </p:cNvSpPr>
          <p:nvPr>
            <p:ph type="sldNum" sz="quarter" idx="12"/>
          </p:nvPr>
        </p:nvSpPr>
        <p:spPr/>
        <p:txBody>
          <a:bodyPr/>
          <a:lstStyle/>
          <a:p>
            <a:fld id="{DF13AA55-F187-44AA-A8B3-92BE5BF234EE}" type="slidenum">
              <a:rPr lang="en-IN" smtClean="0"/>
              <a:t>‹#›</a:t>
            </a:fld>
            <a:endParaRPr lang="en-IN"/>
          </a:p>
        </p:txBody>
      </p:sp>
    </p:spTree>
    <p:extLst>
      <p:ext uri="{BB962C8B-B14F-4D97-AF65-F5344CB8AC3E}">
        <p14:creationId xmlns:p14="http://schemas.microsoft.com/office/powerpoint/2010/main" val="427472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400E85-C2D6-FB8C-147B-CFCA58642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F85067-A603-6F51-DCA3-94F535D54F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1798A7-1330-126C-7ECD-A281B9BFD0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C16F2-E755-4740-9499-431370FF783E}" type="datetimeFigureOut">
              <a:rPr lang="en-IN" smtClean="0"/>
              <a:t>31-07-2024</a:t>
            </a:fld>
            <a:endParaRPr lang="en-IN"/>
          </a:p>
        </p:txBody>
      </p:sp>
      <p:sp>
        <p:nvSpPr>
          <p:cNvPr id="5" name="Footer Placeholder 4">
            <a:extLst>
              <a:ext uri="{FF2B5EF4-FFF2-40B4-BE49-F238E27FC236}">
                <a16:creationId xmlns:a16="http://schemas.microsoft.com/office/drawing/2014/main" id="{CCD5DF12-B20D-D9FD-82B7-1698EFC70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C48380-5CD6-E4AF-CDD4-213E79129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3AA55-F187-44AA-A8B3-92BE5BF234EE}" type="slidenum">
              <a:rPr lang="en-IN" smtClean="0"/>
              <a:t>‹#›</a:t>
            </a:fld>
            <a:endParaRPr lang="en-IN"/>
          </a:p>
        </p:txBody>
      </p:sp>
    </p:spTree>
    <p:extLst>
      <p:ext uri="{BB962C8B-B14F-4D97-AF65-F5344CB8AC3E}">
        <p14:creationId xmlns:p14="http://schemas.microsoft.com/office/powerpoint/2010/main" val="295870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5CB5-F021-2EFB-8F3A-C09B26D36851}"/>
              </a:ext>
            </a:extLst>
          </p:cNvPr>
          <p:cNvSpPr>
            <a:spLocks noGrp="1"/>
          </p:cNvSpPr>
          <p:nvPr>
            <p:ph type="ctrTitle"/>
          </p:nvPr>
        </p:nvSpPr>
        <p:spPr/>
        <p:txBody>
          <a:bodyPr>
            <a:normAutofit/>
          </a:bodyPr>
          <a:lstStyle/>
          <a:p>
            <a:r>
              <a:rPr lang="en-US" sz="4000" dirty="0"/>
              <a:t>Unit I - INTRODUCTION TO FORECASTING</a:t>
            </a:r>
            <a:endParaRPr lang="en-IN" sz="4000" dirty="0"/>
          </a:p>
        </p:txBody>
      </p:sp>
      <p:sp>
        <p:nvSpPr>
          <p:cNvPr id="3" name="Subtitle 2">
            <a:extLst>
              <a:ext uri="{FF2B5EF4-FFF2-40B4-BE49-F238E27FC236}">
                <a16:creationId xmlns:a16="http://schemas.microsoft.com/office/drawing/2014/main" id="{627E2BF1-8736-7BBE-F89B-9473A9C7570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298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2E5D-12B7-B1CD-8DD5-3D0550E9F6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CDBBD1-8A29-2278-4240-11ECC3C6BD64}"/>
              </a:ext>
            </a:extLst>
          </p:cNvPr>
          <p:cNvSpPr>
            <a:spLocks noGrp="1"/>
          </p:cNvSpPr>
          <p:nvPr>
            <p:ph idx="1"/>
          </p:nvPr>
        </p:nvSpPr>
        <p:spPr>
          <a:xfrm>
            <a:off x="838200" y="1825625"/>
            <a:ext cx="10515600" cy="4761988"/>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Step 3: Data Preparation for Linear Regression</a:t>
            </a:r>
          </a:p>
          <a:p>
            <a:pPr marL="0" indent="0">
              <a:buNone/>
            </a:pPr>
            <a:r>
              <a:rPr lang="en-IN" dirty="0">
                <a:latin typeface="Times New Roman" panose="02020603050405020304" pitchFamily="18" charset="0"/>
                <a:cs typeface="Times New Roman" panose="02020603050405020304" pitchFamily="18" charset="0"/>
              </a:rPr>
              <a:t># Creating the lagged features and preparing the data for linear regression</a:t>
            </a:r>
          </a:p>
          <a:p>
            <a:pPr marL="0" indent="0">
              <a:buNone/>
            </a:pPr>
            <a:r>
              <a:rPr lang="en-IN" dirty="0">
                <a:latin typeface="Times New Roman" panose="02020603050405020304" pitchFamily="18" charset="0"/>
                <a:cs typeface="Times New Roman" panose="02020603050405020304" pitchFamily="18" charset="0"/>
              </a:rPr>
              <a:t>data['Month'] = </a:t>
            </a:r>
            <a:r>
              <a:rPr lang="en-IN" dirty="0" err="1">
                <a:latin typeface="Times New Roman" panose="02020603050405020304" pitchFamily="18" charset="0"/>
                <a:cs typeface="Times New Roman" panose="02020603050405020304" pitchFamily="18" charset="0"/>
              </a:rPr>
              <a:t>data.index</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data['Month'] = data['Month'].map(</a:t>
            </a:r>
            <a:r>
              <a:rPr lang="en-IN" dirty="0" err="1">
                <a:latin typeface="Times New Roman" panose="02020603050405020304" pitchFamily="18" charset="0"/>
                <a:cs typeface="Times New Roman" panose="02020603050405020304" pitchFamily="18" charset="0"/>
              </a:rPr>
              <a:t>pd.Timestamp.toordinal</a:t>
            </a: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Defining the feature (X) and target (y) variables</a:t>
            </a:r>
          </a:p>
          <a:p>
            <a:pPr marL="0" indent="0">
              <a:buNone/>
            </a:pPr>
            <a:r>
              <a:rPr lang="en-IN" dirty="0">
                <a:latin typeface="Times New Roman" panose="02020603050405020304" pitchFamily="18" charset="0"/>
                <a:cs typeface="Times New Roman" panose="02020603050405020304" pitchFamily="18" charset="0"/>
              </a:rPr>
              <a:t>X = data[['Month']]</a:t>
            </a:r>
          </a:p>
          <a:p>
            <a:pPr marL="0" indent="0">
              <a:buNone/>
            </a:pPr>
            <a:r>
              <a:rPr lang="en-IN" dirty="0">
                <a:latin typeface="Times New Roman" panose="02020603050405020304" pitchFamily="18" charset="0"/>
                <a:cs typeface="Times New Roman" panose="02020603050405020304" pitchFamily="18" charset="0"/>
              </a:rPr>
              <a:t>y = data['Passengers']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Splitting the data into training and test sets in proportion of 80% and 20% respectively</a:t>
            </a:r>
          </a:p>
          <a:p>
            <a:pPr marL="0" indent="0">
              <a:buNone/>
            </a:pPr>
            <a:r>
              <a:rPr lang="en-IN" dirty="0" err="1">
                <a:latin typeface="Times New Roman" panose="02020603050405020304" pitchFamily="18" charset="0"/>
                <a:cs typeface="Times New Roman" panose="02020603050405020304" pitchFamily="18" charset="0"/>
              </a:rPr>
              <a:t>X_train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X_test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y_train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y_test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train_test_split</a:t>
            </a:r>
            <a:r>
              <a:rPr lang="en-IN" dirty="0">
                <a:latin typeface="Times New Roman" panose="02020603050405020304" pitchFamily="18" charset="0"/>
                <a:cs typeface="Times New Roman" panose="02020603050405020304" pitchFamily="18" charset="0"/>
              </a:rPr>
              <a:t>(X, y, </a:t>
            </a:r>
            <a:r>
              <a:rPr lang="en-IN" dirty="0" err="1">
                <a:latin typeface="Times New Roman" panose="02020603050405020304" pitchFamily="18" charset="0"/>
                <a:cs typeface="Times New Roman" panose="02020603050405020304" pitchFamily="18" charset="0"/>
              </a:rPr>
              <a:t>test_size</a:t>
            </a:r>
            <a:r>
              <a:rPr lang="en-IN" dirty="0">
                <a:latin typeface="Times New Roman" panose="02020603050405020304" pitchFamily="18" charset="0"/>
                <a:cs typeface="Times New Roman" panose="02020603050405020304" pitchFamily="18" charset="0"/>
              </a:rPr>
              <a:t>=0.2, shuffle=False)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41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3D07-A866-36E6-5C27-07DE4B98F7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3F4461-1C79-5782-D0CF-7B2C5BF793DF}"/>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Step 4: Fitting the Linear Regression Model</a:t>
            </a:r>
          </a:p>
          <a:p>
            <a:r>
              <a:rPr lang="en-US" sz="2400" dirty="0">
                <a:latin typeface="Times New Roman" panose="02020603050405020304" pitchFamily="18" charset="0"/>
                <a:cs typeface="Times New Roman" panose="02020603050405020304" pitchFamily="18" charset="0"/>
              </a:rPr>
              <a:t># Initializing the linear regression model</a:t>
            </a:r>
          </a:p>
          <a:p>
            <a:r>
              <a:rPr lang="en-US" sz="2400" dirty="0">
                <a:latin typeface="Times New Roman" panose="02020603050405020304" pitchFamily="18" charset="0"/>
                <a:cs typeface="Times New Roman" panose="02020603050405020304" pitchFamily="18" charset="0"/>
              </a:rPr>
              <a:t>model = </a:t>
            </a:r>
            <a:r>
              <a:rPr lang="en-US" sz="2400" dirty="0" err="1">
                <a:latin typeface="Times New Roman" panose="02020603050405020304" pitchFamily="18" charset="0"/>
                <a:cs typeface="Times New Roman" panose="02020603050405020304" pitchFamily="18" charset="0"/>
              </a:rPr>
              <a:t>LinearRegression</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Training the model on the training data available</a:t>
            </a:r>
          </a:p>
          <a:p>
            <a:r>
              <a:rPr lang="en-US" sz="2400" dirty="0" err="1">
                <a:latin typeface="Times New Roman" panose="02020603050405020304" pitchFamily="18" charset="0"/>
                <a:cs typeface="Times New Roman" panose="02020603050405020304" pitchFamily="18" charset="0"/>
              </a:rPr>
              <a:t>model.fit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X_train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y_train</a:t>
            </a:r>
            <a:r>
              <a:rPr lang="en-US"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58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0610-B6DD-D72A-8B7D-153781C0A0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E8380C-C75C-0F77-151C-501F24602B31}"/>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Step 5: Make Predictions</a:t>
            </a:r>
          </a:p>
          <a:p>
            <a:r>
              <a:rPr lang="en-US" sz="2400" dirty="0">
                <a:latin typeface="Times New Roman" panose="02020603050405020304" pitchFamily="18" charset="0"/>
                <a:cs typeface="Times New Roman" panose="02020603050405020304" pitchFamily="18" charset="0"/>
              </a:rPr>
              <a:t># Making predictions on the testing data</a:t>
            </a:r>
          </a:p>
          <a:p>
            <a:r>
              <a:rPr lang="en-US" sz="2400" dirty="0" err="1">
                <a:latin typeface="Times New Roman" panose="02020603050405020304" pitchFamily="18" charset="0"/>
                <a:cs typeface="Times New Roman" panose="02020603050405020304" pitchFamily="18" charset="0"/>
              </a:rPr>
              <a:t>y_pred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model.predict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X_test</a:t>
            </a:r>
            <a:r>
              <a:rPr lang="en-US"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Step 6: Model Evaluation</a:t>
            </a:r>
          </a:p>
          <a:p>
            <a:pPr marL="0" indent="0">
              <a:buNone/>
            </a:pPr>
            <a:r>
              <a:rPr lang="en-US" sz="2400" dirty="0">
                <a:latin typeface="Times New Roman" panose="02020603050405020304" pitchFamily="18" charset="0"/>
                <a:cs typeface="Times New Roman" panose="02020603050405020304" pitchFamily="18" charset="0"/>
              </a:rPr>
              <a:t># Evaluating the models using MSE metric</a:t>
            </a:r>
          </a:p>
          <a:p>
            <a:pPr marL="0" indent="0">
              <a:buNone/>
            </a:pPr>
            <a:r>
              <a:rPr lang="en-US" sz="2400" dirty="0" err="1">
                <a:latin typeface="Times New Roman" panose="02020603050405020304" pitchFamily="18" charset="0"/>
                <a:cs typeface="Times New Roman" panose="02020603050405020304" pitchFamily="18" charset="0"/>
              </a:rPr>
              <a:t>mse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mean_squared_error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y_test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y_pred</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print(</a:t>
            </a:r>
            <a:r>
              <a:rPr lang="en-US" sz="2400" dirty="0" err="1">
                <a:latin typeface="Times New Roman" panose="02020603050405020304" pitchFamily="18" charset="0"/>
                <a:cs typeface="Times New Roman" panose="02020603050405020304" pitchFamily="18" charset="0"/>
              </a:rPr>
              <a:t>f'Mean</a:t>
            </a:r>
            <a:r>
              <a:rPr lang="en-US" sz="2400" dirty="0">
                <a:latin typeface="Times New Roman" panose="02020603050405020304" pitchFamily="18" charset="0"/>
                <a:cs typeface="Times New Roman" panose="02020603050405020304" pitchFamily="18" charset="0"/>
              </a:rPr>
              <a:t> Squared Error: {</a:t>
            </a:r>
            <a:r>
              <a:rPr lang="en-US" sz="2400" dirty="0" err="1">
                <a:latin typeface="Times New Roman" panose="02020603050405020304" pitchFamily="18" charset="0"/>
                <a:cs typeface="Times New Roman" panose="02020603050405020304" pitchFamily="18" charset="0"/>
              </a:rPr>
              <a:t>mse</a:t>
            </a:r>
            <a:r>
              <a:rPr lang="en-US"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45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35634E-1607-0558-0E56-DB1F4BCB2A0C}"/>
              </a:ext>
            </a:extLst>
          </p:cNvPr>
          <p:cNvSpPr>
            <a:spLocks noGrp="1"/>
          </p:cNvSpPr>
          <p:nvPr>
            <p:ph idx="1"/>
          </p:nvPr>
        </p:nvSpPr>
        <p:spPr>
          <a:xfrm>
            <a:off x="838201" y="365126"/>
            <a:ext cx="6388510" cy="6281480"/>
          </a:xfrm>
        </p:spPr>
        <p:txBody>
          <a:bodyPr>
            <a:normAutofit/>
          </a:bodyPr>
          <a:lstStyle/>
          <a:p>
            <a:r>
              <a:rPr lang="en-US" dirty="0">
                <a:latin typeface="Times New Roman" panose="02020603050405020304" pitchFamily="18" charset="0"/>
                <a:cs typeface="Times New Roman" panose="02020603050405020304" pitchFamily="18" charset="0"/>
              </a:rPr>
              <a:t>Step 7: Visualize the Results</a:t>
            </a:r>
          </a:p>
          <a:p>
            <a:pPr marL="0" indent="0">
              <a:buNone/>
            </a:pPr>
            <a:r>
              <a:rPr lang="en-IN" sz="2200" dirty="0">
                <a:latin typeface="Times New Roman" panose="02020603050405020304" pitchFamily="18" charset="0"/>
                <a:cs typeface="Times New Roman" panose="02020603050405020304" pitchFamily="18" charset="0"/>
              </a:rPr>
              <a:t># Plotting the actual vs predicted values </a:t>
            </a:r>
            <a:r>
              <a:rPr lang="en-IN" sz="2200" dirty="0" err="1">
                <a:latin typeface="Times New Roman" panose="02020603050405020304" pitchFamily="18" charset="0"/>
                <a:cs typeface="Times New Roman" panose="02020603050405020304" pitchFamily="18" charset="0"/>
              </a:rPr>
              <a:t>inorder</a:t>
            </a:r>
            <a:r>
              <a:rPr lang="en-IN" sz="2200" dirty="0">
                <a:latin typeface="Times New Roman" panose="02020603050405020304" pitchFamily="18" charset="0"/>
                <a:cs typeface="Times New Roman" panose="02020603050405020304" pitchFamily="18" charset="0"/>
              </a:rPr>
              <a:t> to visualize model performance</a:t>
            </a:r>
          </a:p>
          <a:p>
            <a:pPr marL="0" indent="0">
              <a:buNone/>
            </a:pPr>
            <a:r>
              <a:rPr lang="en-IN" sz="2200" dirty="0" err="1">
                <a:latin typeface="Times New Roman" panose="02020603050405020304" pitchFamily="18" charset="0"/>
                <a:cs typeface="Times New Roman" panose="02020603050405020304" pitchFamily="18" charset="0"/>
              </a:rPr>
              <a:t>plt.figure</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figsize</a:t>
            </a:r>
            <a:r>
              <a:rPr lang="en-IN" sz="2200" dirty="0">
                <a:latin typeface="Times New Roman" panose="02020603050405020304" pitchFamily="18" charset="0"/>
                <a:cs typeface="Times New Roman" panose="02020603050405020304" pitchFamily="18" charset="0"/>
              </a:rPr>
              <a:t>=(10, 6))</a:t>
            </a:r>
          </a:p>
          <a:p>
            <a:pPr marL="0" indent="0">
              <a:buNone/>
            </a:pPr>
            <a:r>
              <a:rPr lang="en-IN" sz="2200" dirty="0" err="1">
                <a:latin typeface="Times New Roman" panose="02020603050405020304" pitchFamily="18" charset="0"/>
                <a:cs typeface="Times New Roman" panose="02020603050405020304" pitchFamily="18" charset="0"/>
              </a:rPr>
              <a:t>plt.plot</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data.index</a:t>
            </a:r>
            <a:r>
              <a:rPr lang="en-IN" sz="2200" dirty="0">
                <a:latin typeface="Times New Roman" panose="02020603050405020304" pitchFamily="18" charset="0"/>
                <a:cs typeface="Times New Roman" panose="02020603050405020304" pitchFamily="18" charset="0"/>
              </a:rPr>
              <a:t>, data['Passengers'], label='Actual')</a:t>
            </a:r>
          </a:p>
          <a:p>
            <a:pPr marL="0" indent="0">
              <a:buNone/>
            </a:pPr>
            <a:r>
              <a:rPr lang="en-IN" sz="2200" dirty="0" err="1">
                <a:latin typeface="Times New Roman" panose="02020603050405020304" pitchFamily="18" charset="0"/>
                <a:cs typeface="Times New Roman" panose="02020603050405020304" pitchFamily="18" charset="0"/>
              </a:rPr>
              <a:t>plt.plot</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X_test.index</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y_pred</a:t>
            </a:r>
            <a:r>
              <a:rPr lang="en-IN" sz="2200" dirty="0">
                <a:latin typeface="Times New Roman" panose="02020603050405020304" pitchFamily="18" charset="0"/>
                <a:cs typeface="Times New Roman" panose="02020603050405020304" pitchFamily="18" charset="0"/>
              </a:rPr>
              <a:t>, label='Predicted', </a:t>
            </a:r>
            <a:r>
              <a:rPr lang="en-IN" sz="2200" dirty="0" err="1">
                <a:latin typeface="Times New Roman" panose="02020603050405020304" pitchFamily="18" charset="0"/>
                <a:cs typeface="Times New Roman" panose="02020603050405020304" pitchFamily="18" charset="0"/>
              </a:rPr>
              <a:t>color</a:t>
            </a:r>
            <a:r>
              <a:rPr lang="en-IN" sz="2200" dirty="0">
                <a:latin typeface="Times New Roman" panose="02020603050405020304" pitchFamily="18" charset="0"/>
                <a:cs typeface="Times New Roman" panose="02020603050405020304" pitchFamily="18" charset="0"/>
              </a:rPr>
              <a:t>='red')</a:t>
            </a:r>
          </a:p>
          <a:p>
            <a:pPr marL="0" indent="0">
              <a:buNone/>
            </a:pPr>
            <a:r>
              <a:rPr lang="en-IN" sz="2200" dirty="0" err="1">
                <a:latin typeface="Times New Roman" panose="02020603050405020304" pitchFamily="18" charset="0"/>
                <a:cs typeface="Times New Roman" panose="02020603050405020304" pitchFamily="18" charset="0"/>
              </a:rPr>
              <a:t>plt.title</a:t>
            </a:r>
            <a:r>
              <a:rPr lang="en-IN" sz="2200" dirty="0">
                <a:latin typeface="Times New Roman" panose="02020603050405020304" pitchFamily="18" charset="0"/>
                <a:cs typeface="Times New Roman" panose="02020603050405020304" pitchFamily="18" charset="0"/>
              </a:rPr>
              <a:t>('Actual vs Predicted Airline Passengers')</a:t>
            </a:r>
          </a:p>
          <a:p>
            <a:pPr marL="0" indent="0">
              <a:buNone/>
            </a:pPr>
            <a:r>
              <a:rPr lang="en-IN" sz="2200" dirty="0" err="1">
                <a:latin typeface="Times New Roman" panose="02020603050405020304" pitchFamily="18" charset="0"/>
                <a:cs typeface="Times New Roman" panose="02020603050405020304" pitchFamily="18" charset="0"/>
              </a:rPr>
              <a:t>plt.xlabel</a:t>
            </a:r>
            <a:r>
              <a:rPr lang="en-IN" sz="2200" dirty="0">
                <a:latin typeface="Times New Roman" panose="02020603050405020304" pitchFamily="18" charset="0"/>
                <a:cs typeface="Times New Roman" panose="02020603050405020304" pitchFamily="18" charset="0"/>
              </a:rPr>
              <a:t>('Date')</a:t>
            </a:r>
          </a:p>
          <a:p>
            <a:pPr marL="0" indent="0">
              <a:buNone/>
            </a:pPr>
            <a:r>
              <a:rPr lang="en-IN" sz="2200" dirty="0" err="1">
                <a:latin typeface="Times New Roman" panose="02020603050405020304" pitchFamily="18" charset="0"/>
                <a:cs typeface="Times New Roman" panose="02020603050405020304" pitchFamily="18" charset="0"/>
              </a:rPr>
              <a:t>plt.ylabel</a:t>
            </a:r>
            <a:r>
              <a:rPr lang="en-IN" sz="2200" dirty="0">
                <a:latin typeface="Times New Roman" panose="02020603050405020304" pitchFamily="18" charset="0"/>
                <a:cs typeface="Times New Roman" panose="02020603050405020304" pitchFamily="18" charset="0"/>
              </a:rPr>
              <a:t>('Number of Passengers')</a:t>
            </a:r>
          </a:p>
          <a:p>
            <a:pPr marL="0" indent="0">
              <a:buNone/>
            </a:pPr>
            <a:r>
              <a:rPr lang="en-IN" sz="2200" dirty="0" err="1">
                <a:latin typeface="Times New Roman" panose="02020603050405020304" pitchFamily="18" charset="0"/>
                <a:cs typeface="Times New Roman" panose="02020603050405020304" pitchFamily="18" charset="0"/>
              </a:rPr>
              <a:t>plt.legend</a:t>
            </a: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Saving the plot as an image</a:t>
            </a:r>
          </a:p>
          <a:p>
            <a:pPr marL="0" indent="0">
              <a:buNone/>
            </a:pPr>
            <a:r>
              <a:rPr lang="en-IN" sz="2200" dirty="0" err="1">
                <a:latin typeface="Times New Roman" panose="02020603050405020304" pitchFamily="18" charset="0"/>
                <a:cs typeface="Times New Roman" panose="02020603050405020304" pitchFamily="18" charset="0"/>
              </a:rPr>
              <a:t>plt.savefig</a:t>
            </a:r>
            <a:r>
              <a:rPr lang="en-IN" sz="2200" dirty="0">
                <a:latin typeface="Times New Roman" panose="02020603050405020304" pitchFamily="18" charset="0"/>
                <a:cs typeface="Times New Roman" panose="02020603050405020304" pitchFamily="18" charset="0"/>
              </a:rPr>
              <a:t>('actual_vs_predicted.png')</a:t>
            </a:r>
          </a:p>
          <a:p>
            <a:pPr marL="0" indent="0">
              <a:buNone/>
            </a:pPr>
            <a:r>
              <a:rPr lang="en-IN" sz="2200" dirty="0" err="1">
                <a:latin typeface="Times New Roman" panose="02020603050405020304" pitchFamily="18" charset="0"/>
                <a:cs typeface="Times New Roman" panose="02020603050405020304" pitchFamily="18" charset="0"/>
              </a:rPr>
              <a:t>plt.show</a:t>
            </a:r>
            <a:r>
              <a:rPr lang="en-IN" sz="2200"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pic>
        <p:nvPicPr>
          <p:cNvPr id="1026" name="Picture 2" descr="Lightbox">
            <a:extLst>
              <a:ext uri="{FF2B5EF4-FFF2-40B4-BE49-F238E27FC236}">
                <a16:creationId xmlns:a16="http://schemas.microsoft.com/office/drawing/2014/main" id="{B939373E-6D78-5551-8B7D-32895EE23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748" y="487670"/>
            <a:ext cx="4697976" cy="28102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ghtbox">
            <a:extLst>
              <a:ext uri="{FF2B5EF4-FFF2-40B4-BE49-F238E27FC236}">
                <a16:creationId xmlns:a16="http://schemas.microsoft.com/office/drawing/2014/main" id="{E4323628-C52B-F1C2-557D-E4FEA4223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078" y="3297914"/>
            <a:ext cx="4973279" cy="2979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59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8E57-ED96-EF94-3853-9A3E36DD67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6A7586-47CC-8753-46EF-1228A89C588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0556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D6C3-0F5E-03D1-B6F0-8F58DF894395}"/>
              </a:ext>
            </a:extLst>
          </p:cNvPr>
          <p:cNvSpPr>
            <a:spLocks noGrp="1"/>
          </p:cNvSpPr>
          <p:nvPr>
            <p:ph type="title"/>
          </p:nvPr>
        </p:nvSpPr>
        <p:spPr/>
        <p:txBody>
          <a:bodyPr/>
          <a:lstStyle/>
          <a:p>
            <a:r>
              <a:rPr lang="en-US" dirty="0"/>
              <a:t>General Approach to Time Series Modelling and Forecasting</a:t>
            </a:r>
            <a:endParaRPr lang="en-IN" dirty="0"/>
          </a:p>
        </p:txBody>
      </p:sp>
      <p:sp>
        <p:nvSpPr>
          <p:cNvPr id="3" name="Content Placeholder 2">
            <a:extLst>
              <a:ext uri="{FF2B5EF4-FFF2-40B4-BE49-F238E27FC236}">
                <a16:creationId xmlns:a16="http://schemas.microsoft.com/office/drawing/2014/main" id="{C5F1039D-5B7B-85A2-A7B1-0C1F1438F590}"/>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basic steps in modeling and forecasting a time series are as follows:</a:t>
            </a:r>
          </a:p>
          <a:p>
            <a:pPr algn="l"/>
            <a:r>
              <a:rPr lang="en-US" sz="2400" b="1" i="0" u="none" strike="noStrike" baseline="0" dirty="0">
                <a:latin typeface="Times New Roman" panose="02020603050405020304" pitchFamily="18" charset="0"/>
                <a:cs typeface="Times New Roman" panose="02020603050405020304" pitchFamily="18" charset="0"/>
              </a:rPr>
              <a:t>1. Plot the time series and determine its basic features, such as whether trends or seasonal behavior or both are present. </a:t>
            </a:r>
            <a:r>
              <a:rPr lang="en-US" sz="2400" b="0" i="0" u="none" strike="noStrike" baseline="0" dirty="0">
                <a:latin typeface="Times New Roman" panose="02020603050405020304" pitchFamily="18" charset="0"/>
                <a:cs typeface="Times New Roman" panose="02020603050405020304" pitchFamily="18" charset="0"/>
              </a:rPr>
              <a:t>Look for possible outliers or any indication that the time series has changed with respect to its basic features (such as trends or seasonality) over the time period </a:t>
            </a:r>
            <a:r>
              <a:rPr lang="en-IN" sz="2400" b="0" i="0" u="none" strike="noStrike" baseline="0" dirty="0">
                <a:latin typeface="Times New Roman" panose="02020603050405020304" pitchFamily="18" charset="0"/>
                <a:cs typeface="Times New Roman" panose="02020603050405020304" pitchFamily="18" charset="0"/>
              </a:rPr>
              <a:t>history.</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390A324-379A-A6B4-D36B-F8CC06EEC09C}"/>
              </a:ext>
            </a:extLst>
          </p:cNvPr>
          <p:cNvPicPr>
            <a:picLocks noChangeAspect="1"/>
          </p:cNvPicPr>
          <p:nvPr/>
        </p:nvPicPr>
        <p:blipFill>
          <a:blip r:embed="rId2"/>
          <a:stretch>
            <a:fillRect/>
          </a:stretch>
        </p:blipFill>
        <p:spPr>
          <a:xfrm>
            <a:off x="2499927" y="4222509"/>
            <a:ext cx="6759526" cy="1775614"/>
          </a:xfrm>
          <a:prstGeom prst="rect">
            <a:avLst/>
          </a:prstGeom>
        </p:spPr>
      </p:pic>
    </p:spTree>
    <p:extLst>
      <p:ext uri="{BB962C8B-B14F-4D97-AF65-F5344CB8AC3E}">
        <p14:creationId xmlns:p14="http://schemas.microsoft.com/office/powerpoint/2010/main" val="200576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627C-D7D8-6AD5-5102-C9BFBD7343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37657B-E996-35FA-DD63-BBDE17C88205}"/>
              </a:ext>
            </a:extLst>
          </p:cNvPr>
          <p:cNvSpPr>
            <a:spLocks noGrp="1"/>
          </p:cNvSpPr>
          <p:nvPr>
            <p:ph idx="1"/>
          </p:nvPr>
        </p:nvSpPr>
        <p:spPr>
          <a:xfrm>
            <a:off x="838200" y="1825625"/>
            <a:ext cx="4930567" cy="4351338"/>
          </a:xfrm>
        </p:spPr>
        <p:txBody>
          <a:bodyPr>
            <a:normAutofit/>
          </a:bodyPr>
          <a:lstStyle/>
          <a:p>
            <a:pPr algn="l"/>
            <a:r>
              <a:rPr lang="en-US" sz="2400" b="1" i="0" u="none" strike="noStrike" baseline="0" dirty="0">
                <a:latin typeface="Times New Roman" panose="02020603050405020304" pitchFamily="18" charset="0"/>
                <a:cs typeface="Times New Roman" panose="02020603050405020304" pitchFamily="18" charset="0"/>
              </a:rPr>
              <a:t>2. Eliminate any trend or seasonal components, either by differencing or by fitting an appropriate model to the data</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0" i="0" u="none" strike="noStrike" baseline="0" dirty="0">
                <a:latin typeface="Times New Roman" panose="02020603050405020304" pitchFamily="18" charset="0"/>
                <a:cs typeface="Times New Roman" panose="02020603050405020304" pitchFamily="18" charset="0"/>
              </a:rPr>
              <a:t>Also consider using data transformations, particularly if the variability in the time series seems to be proportional to the average level of the series. The objective of these operations is to produce a set of stationary residuals.</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E52DD2-E9FB-3998-F4B3-2ECF283D1594}"/>
              </a:ext>
            </a:extLst>
          </p:cNvPr>
          <p:cNvPicPr>
            <a:picLocks noChangeAspect="1"/>
          </p:cNvPicPr>
          <p:nvPr/>
        </p:nvPicPr>
        <p:blipFill>
          <a:blip r:embed="rId2"/>
          <a:stretch>
            <a:fillRect/>
          </a:stretch>
        </p:blipFill>
        <p:spPr>
          <a:xfrm>
            <a:off x="7466989" y="0"/>
            <a:ext cx="3864077" cy="3893939"/>
          </a:xfrm>
          <a:prstGeom prst="rect">
            <a:avLst/>
          </a:prstGeom>
        </p:spPr>
      </p:pic>
      <p:pic>
        <p:nvPicPr>
          <p:cNvPr id="7" name="Picture 6">
            <a:extLst>
              <a:ext uri="{FF2B5EF4-FFF2-40B4-BE49-F238E27FC236}">
                <a16:creationId xmlns:a16="http://schemas.microsoft.com/office/drawing/2014/main" id="{22CC86C4-C61D-FEC2-6FFE-F95097484D94}"/>
              </a:ext>
            </a:extLst>
          </p:cNvPr>
          <p:cNvPicPr>
            <a:picLocks noChangeAspect="1"/>
          </p:cNvPicPr>
          <p:nvPr/>
        </p:nvPicPr>
        <p:blipFill>
          <a:blip r:embed="rId3"/>
          <a:stretch>
            <a:fillRect/>
          </a:stretch>
        </p:blipFill>
        <p:spPr>
          <a:xfrm>
            <a:off x="6606056" y="3893939"/>
            <a:ext cx="5585944" cy="3139712"/>
          </a:xfrm>
          <a:prstGeom prst="rect">
            <a:avLst/>
          </a:prstGeom>
        </p:spPr>
      </p:pic>
    </p:spTree>
    <p:extLst>
      <p:ext uri="{BB962C8B-B14F-4D97-AF65-F5344CB8AC3E}">
        <p14:creationId xmlns:p14="http://schemas.microsoft.com/office/powerpoint/2010/main" val="170821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EF11-8163-5E32-B5E2-422C7597DA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C1C8BC-7C8E-7A57-5911-DE75665D8FEF}"/>
              </a:ext>
            </a:extLst>
          </p:cNvPr>
          <p:cNvSpPr>
            <a:spLocks noGrp="1"/>
          </p:cNvSpPr>
          <p:nvPr>
            <p:ph idx="1"/>
          </p:nvPr>
        </p:nvSpPr>
        <p:spPr/>
        <p:txBody>
          <a:bodyPr>
            <a:normAutofit/>
          </a:bodyPr>
          <a:lstStyle/>
          <a:p>
            <a:pPr algn="l"/>
            <a:r>
              <a:rPr lang="en-US" sz="2400" b="1" i="0" u="none" strike="noStrike" baseline="0" dirty="0">
                <a:latin typeface="Times New Roman" panose="02020603050405020304" pitchFamily="18" charset="0"/>
                <a:cs typeface="Times New Roman" panose="02020603050405020304" pitchFamily="18" charset="0"/>
              </a:rPr>
              <a:t>3. Develop a forecasting model for the residuals. </a:t>
            </a:r>
            <a:r>
              <a:rPr lang="en-US" sz="2400" b="0" i="0" u="none" strike="noStrike" baseline="0" dirty="0">
                <a:latin typeface="Times New Roman" panose="02020603050405020304" pitchFamily="18" charset="0"/>
                <a:cs typeface="Times New Roman" panose="02020603050405020304" pitchFamily="18" charset="0"/>
              </a:rPr>
              <a:t>It is not unusual to find that there are several plausible models, and additional analysis will have to be performed to determine the best one to deploy. </a:t>
            </a:r>
          </a:p>
          <a:p>
            <a:pPr algn="l"/>
            <a:r>
              <a:rPr lang="en-US" sz="2400" b="0" i="0" u="none" strike="noStrike" baseline="0" dirty="0">
                <a:latin typeface="Times New Roman" panose="02020603050405020304" pitchFamily="18" charset="0"/>
                <a:cs typeface="Times New Roman" panose="02020603050405020304" pitchFamily="18" charset="0"/>
              </a:rPr>
              <a:t>Sometimes potential models can be eliminated on the basis of their fit to the historical data. It is unlikely that a model that fits poorly will produce </a:t>
            </a:r>
            <a:r>
              <a:rPr lang="en-IN" sz="2400" b="0" i="0" u="none" strike="noStrike" baseline="0" dirty="0">
                <a:latin typeface="Times New Roman" panose="02020603050405020304" pitchFamily="18" charset="0"/>
                <a:cs typeface="Times New Roman" panose="02020603050405020304" pitchFamily="18" charset="0"/>
              </a:rPr>
              <a:t>good forecasts.</a:t>
            </a:r>
          </a:p>
          <a:p>
            <a:pPr algn="l"/>
            <a:r>
              <a:rPr lang="en-US" sz="2400" b="1" i="0" u="none" strike="noStrike" baseline="0" dirty="0">
                <a:latin typeface="Times New Roman" panose="02020603050405020304" pitchFamily="18" charset="0"/>
                <a:cs typeface="Times New Roman" panose="02020603050405020304" pitchFamily="18" charset="0"/>
              </a:rPr>
              <a:t>4. Validate the performance of the model (or models) from the previous step</a:t>
            </a:r>
            <a:r>
              <a:rPr lang="en-US" sz="2400" b="0" i="0" u="none" strike="noStrike" baseline="0" dirty="0">
                <a:latin typeface="Times New Roman" panose="02020603050405020304" pitchFamily="18" charset="0"/>
                <a:cs typeface="Times New Roman" panose="02020603050405020304" pitchFamily="18" charset="0"/>
              </a:rPr>
              <a:t>. This will probably involve some type of split-sample or cross validation procedure. The objective of this step is to select a model </a:t>
            </a:r>
            <a:r>
              <a:rPr lang="en-IN" sz="2400" b="0" i="0" u="none" strike="noStrike" baseline="0" dirty="0">
                <a:latin typeface="Times New Roman" panose="02020603050405020304" pitchFamily="18" charset="0"/>
                <a:cs typeface="Times New Roman" panose="02020603050405020304" pitchFamily="18" charset="0"/>
              </a:rPr>
              <a:t>to use in forecasting</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97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BE3-13BC-4CC5-4412-A51C369226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4E7DE9-AD1A-739B-3950-F5F6A0CF88D4}"/>
              </a:ext>
            </a:extLst>
          </p:cNvPr>
          <p:cNvSpPr>
            <a:spLocks noGrp="1"/>
          </p:cNvSpPr>
          <p:nvPr>
            <p:ph idx="1"/>
          </p:nvPr>
        </p:nvSpPr>
        <p:spPr/>
        <p:txBody>
          <a:bodyPr>
            <a:normAutofit/>
          </a:bodyPr>
          <a:lstStyle/>
          <a:p>
            <a:pPr algn="l"/>
            <a:r>
              <a:rPr lang="en-US" sz="2400" b="1" i="0" u="none" strike="noStrike" baseline="0" dirty="0">
                <a:latin typeface="Times New Roman" panose="02020603050405020304" pitchFamily="18" charset="0"/>
                <a:cs typeface="Times New Roman" panose="02020603050405020304" pitchFamily="18" charset="0"/>
              </a:rPr>
              <a:t>5. Also of interest are the differences between the original time series </a:t>
            </a:r>
            <a:r>
              <a:rPr lang="en-US" sz="2400" b="1" i="1" u="none" strike="noStrike" baseline="0" dirty="0" err="1">
                <a:latin typeface="Times New Roman" panose="02020603050405020304" pitchFamily="18" charset="0"/>
                <a:cs typeface="Times New Roman" panose="02020603050405020304" pitchFamily="18" charset="0"/>
              </a:rPr>
              <a:t>yt</a:t>
            </a:r>
            <a:r>
              <a:rPr lang="en-US" sz="2400" b="1" i="1"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a:latin typeface="Times New Roman" panose="02020603050405020304" pitchFamily="18" charset="0"/>
                <a:cs typeface="Times New Roman" panose="02020603050405020304" pitchFamily="18" charset="0"/>
              </a:rPr>
              <a:t>and the values that would be forecast by the model on the original scale. </a:t>
            </a:r>
          </a:p>
          <a:p>
            <a:pPr algn="l"/>
            <a:r>
              <a:rPr lang="en-US" sz="2400" b="0" i="0" u="none" strike="noStrike" baseline="0" dirty="0">
                <a:latin typeface="Times New Roman" panose="02020603050405020304" pitchFamily="18" charset="0"/>
                <a:cs typeface="Times New Roman" panose="02020603050405020304" pitchFamily="18" charset="0"/>
              </a:rPr>
              <a:t>To forecast values on the scale of the original time series </a:t>
            </a:r>
            <a:r>
              <a:rPr lang="en-US" sz="2400" b="0" i="1" u="none" strike="noStrike" baseline="0" dirty="0" err="1">
                <a:latin typeface="Times New Roman" panose="02020603050405020304" pitchFamily="18" charset="0"/>
                <a:cs typeface="Times New Roman" panose="02020603050405020304" pitchFamily="18" charset="0"/>
              </a:rPr>
              <a:t>yt</a:t>
            </a:r>
            <a:r>
              <a:rPr lang="en-US" sz="2400" b="0" i="0" u="none" strike="noStrike" baseline="0" dirty="0">
                <a:latin typeface="Times New Roman" panose="02020603050405020304" pitchFamily="18" charset="0"/>
                <a:cs typeface="Times New Roman" panose="02020603050405020304" pitchFamily="18" charset="0"/>
              </a:rPr>
              <a:t>, reverse the transformations and any differencing adjustments made to remove trends or seasonal effects.  </a:t>
            </a:r>
          </a:p>
          <a:p>
            <a:pPr algn="l"/>
            <a:endParaRPr lang="en-US" sz="2400" dirty="0">
              <a:latin typeface="Times New Roman" panose="02020603050405020304" pitchFamily="18" charset="0"/>
              <a:cs typeface="Times New Roman" panose="02020603050405020304" pitchFamily="18" charset="0"/>
            </a:endParaRPr>
          </a:p>
          <a:p>
            <a:pPr algn="l"/>
            <a:r>
              <a:rPr lang="en-US" sz="2400" b="1" i="0" u="none" strike="noStrike" baseline="0" dirty="0">
                <a:latin typeface="Times New Roman" panose="02020603050405020304" pitchFamily="18" charset="0"/>
                <a:cs typeface="Times New Roman" panose="02020603050405020304" pitchFamily="18" charset="0"/>
              </a:rPr>
              <a:t>6. For forecasts of future values in period </a:t>
            </a:r>
            <a:r>
              <a:rPr lang="en-US" sz="2400" b="1" i="1" u="none" strike="noStrike" baseline="0" dirty="0">
                <a:latin typeface="Times New Roman" panose="02020603050405020304" pitchFamily="18" charset="0"/>
                <a:cs typeface="Times New Roman" panose="02020603050405020304" pitchFamily="18" charset="0"/>
              </a:rPr>
              <a:t>T </a:t>
            </a:r>
            <a:r>
              <a:rPr lang="en-US" sz="2400" b="1" i="0" u="none" strike="noStrike" baseline="0" dirty="0">
                <a:latin typeface="Times New Roman" panose="02020603050405020304" pitchFamily="18" charset="0"/>
                <a:cs typeface="Times New Roman" panose="02020603050405020304" pitchFamily="18" charset="0"/>
              </a:rPr>
              <a:t>+ </a:t>
            </a:r>
            <a:r>
              <a:rPr lang="en-US" sz="2400" b="1" i="1" u="none" strike="noStrike" baseline="0" dirty="0">
                <a:latin typeface="Times New Roman" panose="02020603050405020304" pitchFamily="18" charset="0"/>
                <a:cs typeface="Times New Roman" panose="02020603050405020304" pitchFamily="18" charset="0"/>
              </a:rPr>
              <a:t>𝜏 </a:t>
            </a:r>
            <a:r>
              <a:rPr lang="en-US" sz="2400" b="1" i="0" u="none" strike="noStrike" baseline="0" dirty="0">
                <a:latin typeface="Times New Roman" panose="02020603050405020304" pitchFamily="18" charset="0"/>
                <a:cs typeface="Times New Roman" panose="02020603050405020304" pitchFamily="18" charset="0"/>
              </a:rPr>
              <a:t>on the original scale, if a transformation was used, say, </a:t>
            </a:r>
            <a:r>
              <a:rPr lang="en-US" sz="2400" b="1" i="1" u="none" strike="noStrike" baseline="0" dirty="0" err="1">
                <a:latin typeface="Times New Roman" panose="02020603050405020304" pitchFamily="18" charset="0"/>
                <a:cs typeface="Times New Roman" panose="02020603050405020304" pitchFamily="18" charset="0"/>
              </a:rPr>
              <a:t>xt</a:t>
            </a:r>
            <a:r>
              <a:rPr lang="en-US" sz="2400" b="1" i="1"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a:latin typeface="Times New Roman" panose="02020603050405020304" pitchFamily="18" charset="0"/>
                <a:cs typeface="Times New Roman" panose="02020603050405020304" pitchFamily="18" charset="0"/>
              </a:rPr>
              <a:t>= ln </a:t>
            </a:r>
            <a:r>
              <a:rPr lang="en-US" sz="2400" b="1" i="1" u="none" strike="noStrike" baseline="0" dirty="0" err="1">
                <a:latin typeface="Times New Roman" panose="02020603050405020304" pitchFamily="18" charset="0"/>
                <a:cs typeface="Times New Roman" panose="02020603050405020304" pitchFamily="18" charset="0"/>
              </a:rPr>
              <a:t>yt</a:t>
            </a:r>
            <a:r>
              <a:rPr lang="en-US" sz="2400" b="1" i="0" u="none" strike="noStrike" baseline="0" dirty="0">
                <a:latin typeface="Times New Roman" panose="02020603050405020304" pitchFamily="18" charset="0"/>
                <a:cs typeface="Times New Roman" panose="02020603050405020304" pitchFamily="18" charset="0"/>
              </a:rPr>
              <a:t>,</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57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AE88-4F10-C447-6C30-A3D9F7FE35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952D3C-B387-C6F3-6E01-DA0C8D388810}"/>
              </a:ext>
            </a:extLst>
          </p:cNvPr>
          <p:cNvSpPr>
            <a:spLocks noGrp="1"/>
          </p:cNvSpPr>
          <p:nvPr>
            <p:ph idx="1"/>
          </p:nvPr>
        </p:nvSpPr>
        <p:spPr/>
        <p:txBody>
          <a:bodyPr>
            <a:normAutofit/>
          </a:bodyPr>
          <a:lstStyle/>
          <a:p>
            <a:pPr algn="l">
              <a:lnSpc>
                <a:spcPct val="150000"/>
              </a:lnSpc>
            </a:pPr>
            <a:r>
              <a:rPr lang="en-US" sz="2400" b="1" i="0" u="none" strike="noStrike" baseline="0" dirty="0">
                <a:latin typeface="Times New Roman" panose="02020603050405020304" pitchFamily="18" charset="0"/>
                <a:cs typeface="Times New Roman" panose="02020603050405020304" pitchFamily="18" charset="0"/>
              </a:rPr>
              <a:t>7. If prediction intervals are desired for the forecast </a:t>
            </a:r>
            <a:r>
              <a:rPr lang="en-US" sz="2400" b="0" i="0" u="none" strike="noStrike" baseline="0" dirty="0">
                <a:latin typeface="Times New Roman" panose="02020603050405020304" pitchFamily="18" charset="0"/>
                <a:cs typeface="Times New Roman" panose="02020603050405020304" pitchFamily="18" charset="0"/>
              </a:rPr>
              <a:t>(and we recommend doing this), </a:t>
            </a:r>
            <a:r>
              <a:rPr lang="en-US" sz="2400" b="1" i="0" u="none" strike="noStrike" baseline="0" dirty="0">
                <a:latin typeface="Times New Roman" panose="02020603050405020304" pitchFamily="18" charset="0"/>
                <a:cs typeface="Times New Roman" panose="02020603050405020304" pitchFamily="18" charset="0"/>
              </a:rPr>
              <a:t>construct prediction intervals for the residuals and then reverse the transformations made to produce the residuals as </a:t>
            </a:r>
            <a:r>
              <a:rPr lang="en-IN" sz="2400" b="1" i="0" u="none" strike="noStrike" baseline="0" dirty="0">
                <a:latin typeface="Times New Roman" panose="02020603050405020304" pitchFamily="18" charset="0"/>
                <a:cs typeface="Times New Roman" panose="02020603050405020304" pitchFamily="18" charset="0"/>
              </a:rPr>
              <a:t>described earlier.</a:t>
            </a:r>
          </a:p>
          <a:p>
            <a:pPr algn="l">
              <a:lnSpc>
                <a:spcPct val="150000"/>
              </a:lnSpc>
            </a:pPr>
            <a:r>
              <a:rPr lang="en-US" sz="2400" b="1" i="0" u="none" strike="noStrike" baseline="0" dirty="0">
                <a:latin typeface="Times New Roman" panose="02020603050405020304" pitchFamily="18" charset="0"/>
                <a:cs typeface="Times New Roman" panose="02020603050405020304" pitchFamily="18" charset="0"/>
              </a:rPr>
              <a:t>8. Develop and implement a procedure for monitoring the forecast to ensure that deterioration in performance will be detected reasonably quickly. </a:t>
            </a:r>
            <a:r>
              <a:rPr lang="en-US" sz="2400" b="0" i="0" u="none" strike="noStrike" baseline="0" dirty="0">
                <a:latin typeface="Times New Roman" panose="02020603050405020304" pitchFamily="18" charset="0"/>
                <a:cs typeface="Times New Roman" panose="02020603050405020304" pitchFamily="18" charset="0"/>
              </a:rPr>
              <a:t>Forecast monitoring is usually done by evaluating the stream of forecast errors that are experienced.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45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E4E7-B43B-1B3D-6C4F-F42678CD51F6}"/>
              </a:ext>
            </a:extLst>
          </p:cNvPr>
          <p:cNvSpPr>
            <a:spLocks noGrp="1"/>
          </p:cNvSpPr>
          <p:nvPr>
            <p:ph type="title"/>
          </p:nvPr>
        </p:nvSpPr>
        <p:spPr/>
        <p:txBody>
          <a:bodyPr/>
          <a:lstStyle/>
          <a:p>
            <a:r>
              <a:rPr lang="en-US" dirty="0"/>
              <a:t>Step-by-Step Guide to Modeling Time Series Data Using Linear Regression</a:t>
            </a:r>
            <a:endParaRPr lang="en-IN" dirty="0"/>
          </a:p>
        </p:txBody>
      </p:sp>
      <p:sp>
        <p:nvSpPr>
          <p:cNvPr id="3" name="Content Placeholder 2">
            <a:extLst>
              <a:ext uri="{FF2B5EF4-FFF2-40B4-BE49-F238E27FC236}">
                <a16:creationId xmlns:a16="http://schemas.microsoft.com/office/drawing/2014/main" id="{D9EA71BF-AA49-D049-90F7-0386D0B13781}"/>
              </a:ext>
            </a:extLst>
          </p:cNvPr>
          <p:cNvSpPr>
            <a:spLocks noGrp="1"/>
          </p:cNvSpPr>
          <p:nvPr>
            <p:ph idx="1"/>
          </p:nvPr>
        </p:nvSpPr>
        <p:spPr>
          <a:xfrm>
            <a:off x="838200" y="1825625"/>
            <a:ext cx="4854677" cy="4351338"/>
          </a:xfrm>
        </p:spPr>
        <p:txBody>
          <a:bodyPr>
            <a:normAutofit/>
          </a:bodyPr>
          <a:lstStyle/>
          <a:p>
            <a:pPr algn="l" fontAlgn="base"/>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Problem Statement</a:t>
            </a:r>
          </a:p>
          <a:p>
            <a:pPr algn="l" fontAlgn="base">
              <a:buFont typeface="Arial" panose="020B0604020202020204" pitchFamily="34" charset="0"/>
              <a:buChar char="•"/>
            </a:pPr>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Objective</a:t>
            </a: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 Develop a forecasting model for airline passenger numbers using time series data and linear regression.</a:t>
            </a:r>
          </a:p>
          <a:p>
            <a:pPr algn="l" fontAlgn="base">
              <a:buFont typeface="Arial" panose="020B0604020202020204" pitchFamily="34" charset="0"/>
              <a:buChar char="•"/>
            </a:pPr>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Data</a:t>
            </a: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 Historical airline passenger data, collected monthly.</a:t>
            </a:r>
          </a:p>
          <a:p>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Step 1: Import Libraries and Load Data</a:t>
            </a:r>
          </a:p>
          <a:p>
            <a:endPar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endPar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8DB572-86DB-765E-29AC-24696085B54A}"/>
              </a:ext>
            </a:extLst>
          </p:cNvPr>
          <p:cNvSpPr txBox="1"/>
          <p:nvPr/>
        </p:nvSpPr>
        <p:spPr>
          <a:xfrm>
            <a:off x="5909188" y="1929646"/>
            <a:ext cx="6096000" cy="4708981"/>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 Importing the Required libraries</a:t>
            </a:r>
          </a:p>
          <a:p>
            <a:r>
              <a:rPr lang="en-IN" sz="2000" dirty="0">
                <a:latin typeface="Times New Roman" panose="02020603050405020304" pitchFamily="18" charset="0"/>
                <a:cs typeface="Times New Roman" panose="02020603050405020304" pitchFamily="18" charset="0"/>
              </a:rPr>
              <a:t>import pandas as pd</a:t>
            </a:r>
          </a:p>
          <a:p>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as np</a:t>
            </a:r>
          </a:p>
          <a:p>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matplotlib.pyplot</a:t>
            </a:r>
            <a:r>
              <a:rPr lang="en-IN" sz="2000" dirty="0">
                <a:latin typeface="Times New Roman" panose="02020603050405020304" pitchFamily="18" charset="0"/>
                <a:cs typeface="Times New Roman" panose="02020603050405020304" pitchFamily="18" charset="0"/>
              </a:rPr>
              <a:t> as </a:t>
            </a:r>
            <a:r>
              <a:rPr lang="en-IN" sz="2000" dirty="0" err="1">
                <a:latin typeface="Times New Roman" panose="02020603050405020304" pitchFamily="18" charset="0"/>
                <a:cs typeface="Times New Roman" panose="02020603050405020304" pitchFamily="18" charset="0"/>
              </a:rPr>
              <a:t>plt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sklearn.model_selection</a:t>
            </a:r>
            <a:r>
              <a:rPr lang="en-IN" sz="2000" dirty="0">
                <a:latin typeface="Times New Roman" panose="02020603050405020304" pitchFamily="18" charset="0"/>
                <a:cs typeface="Times New Roman" panose="02020603050405020304" pitchFamily="18" charset="0"/>
              </a:rPr>
              <a:t> import </a:t>
            </a:r>
            <a:r>
              <a:rPr lang="en-IN" sz="2000" dirty="0" err="1">
                <a:latin typeface="Times New Roman" panose="02020603050405020304" pitchFamily="18" charset="0"/>
                <a:cs typeface="Times New Roman" panose="02020603050405020304" pitchFamily="18" charset="0"/>
              </a:rPr>
              <a:t>train_test_split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sklearn.linear_model</a:t>
            </a:r>
            <a:r>
              <a:rPr lang="en-IN" sz="2000" dirty="0">
                <a:latin typeface="Times New Roman" panose="02020603050405020304" pitchFamily="18" charset="0"/>
                <a:cs typeface="Times New Roman" panose="02020603050405020304" pitchFamily="18" charset="0"/>
              </a:rPr>
              <a:t> import </a:t>
            </a:r>
            <a:r>
              <a:rPr lang="en-IN" sz="2000" dirty="0" err="1">
                <a:latin typeface="Times New Roman" panose="02020603050405020304" pitchFamily="18" charset="0"/>
                <a:cs typeface="Times New Roman" panose="02020603050405020304" pitchFamily="18" charset="0"/>
              </a:rPr>
              <a:t>LinearRegression</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sklearn.metrics</a:t>
            </a:r>
            <a:r>
              <a:rPr lang="en-IN" sz="2000" dirty="0">
                <a:latin typeface="Times New Roman" panose="02020603050405020304" pitchFamily="18" charset="0"/>
                <a:cs typeface="Times New Roman" panose="02020603050405020304" pitchFamily="18" charset="0"/>
              </a:rPr>
              <a:t> import </a:t>
            </a:r>
            <a:r>
              <a:rPr lang="en-IN" sz="2000" dirty="0" err="1">
                <a:latin typeface="Times New Roman" panose="02020603050405020304" pitchFamily="18" charset="0"/>
                <a:cs typeface="Times New Roman" panose="02020603050405020304" pitchFamily="18" charset="0"/>
              </a:rPr>
              <a:t>mean_squared_error</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Loading the dataset from the URL</a:t>
            </a:r>
          </a:p>
          <a:p>
            <a:r>
              <a:rPr lang="en-IN" sz="2000" dirty="0" err="1">
                <a:latin typeface="Times New Roman" panose="02020603050405020304" pitchFamily="18" charset="0"/>
                <a:cs typeface="Times New Roman" panose="02020603050405020304" pitchFamily="18" charset="0"/>
              </a:rPr>
              <a:t>url</a:t>
            </a:r>
            <a:r>
              <a:rPr lang="en-IN" sz="2000" dirty="0">
                <a:latin typeface="Times New Roman" panose="02020603050405020304" pitchFamily="18" charset="0"/>
                <a:cs typeface="Times New Roman" panose="02020603050405020304" pitchFamily="18" charset="0"/>
              </a:rPr>
              <a:t> = 'https://raw.githubusercontent.com/</a:t>
            </a:r>
            <a:r>
              <a:rPr lang="en-IN" sz="2000" dirty="0" err="1">
                <a:latin typeface="Times New Roman" panose="02020603050405020304" pitchFamily="18" charset="0"/>
                <a:cs typeface="Times New Roman" panose="02020603050405020304" pitchFamily="18" charset="0"/>
              </a:rPr>
              <a:t>jbrownlee</a:t>
            </a:r>
            <a:r>
              <a:rPr lang="en-IN" sz="2000" dirty="0">
                <a:latin typeface="Times New Roman" panose="02020603050405020304" pitchFamily="18" charset="0"/>
                <a:cs typeface="Times New Roman" panose="02020603050405020304" pitchFamily="18" charset="0"/>
              </a:rPr>
              <a:t>/Datasets/master/airline-passengers.csv'</a:t>
            </a:r>
          </a:p>
          <a:p>
            <a:r>
              <a:rPr lang="en-IN" sz="2000" dirty="0">
                <a:latin typeface="Times New Roman" panose="02020603050405020304" pitchFamily="18" charset="0"/>
                <a:cs typeface="Times New Roman" panose="02020603050405020304" pitchFamily="18" charset="0"/>
              </a:rPr>
              <a:t>data = </a:t>
            </a:r>
            <a:r>
              <a:rPr lang="en-IN" sz="2000" dirty="0" err="1">
                <a:latin typeface="Times New Roman" panose="02020603050405020304" pitchFamily="18" charset="0"/>
                <a:cs typeface="Times New Roman" panose="02020603050405020304" pitchFamily="18" charset="0"/>
              </a:rPr>
              <a:t>pd.read_csv</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url</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parse_dates</a:t>
            </a:r>
            <a:r>
              <a:rPr lang="en-IN" sz="2000" dirty="0">
                <a:latin typeface="Times New Roman" panose="02020603050405020304" pitchFamily="18" charset="0"/>
                <a:cs typeface="Times New Roman" panose="02020603050405020304" pitchFamily="18" charset="0"/>
              </a:rPr>
              <a:t>=['Month'], </a:t>
            </a:r>
            <a:r>
              <a:rPr lang="en-IN" sz="2000" dirty="0" err="1">
                <a:latin typeface="Times New Roman" panose="02020603050405020304" pitchFamily="18" charset="0"/>
                <a:cs typeface="Times New Roman" panose="02020603050405020304" pitchFamily="18" charset="0"/>
              </a:rPr>
              <a:t>index_col</a:t>
            </a:r>
            <a:r>
              <a:rPr lang="en-IN" sz="2000" dirty="0">
                <a:latin typeface="Times New Roman" panose="02020603050405020304" pitchFamily="18" charset="0"/>
                <a:cs typeface="Times New Roman" panose="02020603050405020304" pitchFamily="18" charset="0"/>
              </a:rPr>
              <a:t>='Month')</a:t>
            </a:r>
          </a:p>
          <a:p>
            <a:r>
              <a:rPr lang="en-IN" sz="2000" dirty="0" err="1">
                <a:latin typeface="Times New Roman" panose="02020603050405020304" pitchFamily="18" charset="0"/>
                <a:cs typeface="Times New Roman" panose="02020603050405020304" pitchFamily="18" charset="0"/>
              </a:rPr>
              <a:t>data.head</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5621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5F0C-7D77-3A90-CE93-1281AD27FC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75ABB3-ADDA-3699-84E4-60D18C43BE68}"/>
              </a:ext>
            </a:extLst>
          </p:cNvPr>
          <p:cNvSpPr>
            <a:spLocks noGrp="1"/>
          </p:cNvSpPr>
          <p:nvPr>
            <p:ph idx="1"/>
          </p:nvPr>
        </p:nvSpPr>
        <p:spPr>
          <a:xfrm>
            <a:off x="838200" y="1825624"/>
            <a:ext cx="10515600" cy="4948801"/>
          </a:xfrm>
        </p:spPr>
        <p:txBody>
          <a:bodyPr>
            <a:noAutofit/>
          </a:bodyPr>
          <a:lstStyle/>
          <a:p>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Step 2: Visualize the Time Series Data</a:t>
            </a:r>
          </a:p>
          <a:p>
            <a:pPr marL="0" indent="0">
              <a:buNone/>
            </a:pPr>
            <a:r>
              <a:rPr lang="en-US" sz="2000" i="0" dirty="0">
                <a:solidFill>
                  <a:srgbClr val="273239"/>
                </a:solidFill>
                <a:effectLst/>
                <a:highlight>
                  <a:srgbClr val="FFFFFF"/>
                </a:highlight>
                <a:latin typeface="Times New Roman" panose="02020603050405020304" pitchFamily="18" charset="0"/>
                <a:cs typeface="Times New Roman" panose="02020603050405020304" pitchFamily="18" charset="0"/>
              </a:rPr>
              <a:t># plotting the time series data to visualize the trends or patterns</a:t>
            </a:r>
          </a:p>
          <a:p>
            <a:pPr marL="0" indent="0">
              <a:buNone/>
            </a:pPr>
            <a:r>
              <a:rPr lang="en-US" sz="2000" i="0" dirty="0" err="1">
                <a:solidFill>
                  <a:srgbClr val="273239"/>
                </a:solidFill>
                <a:effectLst/>
                <a:highlight>
                  <a:srgbClr val="FFFFFF"/>
                </a:highlight>
                <a:latin typeface="Times New Roman" panose="02020603050405020304" pitchFamily="18" charset="0"/>
                <a:cs typeface="Times New Roman" panose="02020603050405020304" pitchFamily="18" charset="0"/>
              </a:rPr>
              <a:t>plt.figure</a:t>
            </a:r>
            <a:r>
              <a:rPr lang="en-US" sz="2000" i="0" dirty="0">
                <a:solidFill>
                  <a:srgbClr val="273239"/>
                </a:solidFill>
                <a:effectLst/>
                <a:highlight>
                  <a:srgbClr val="FFFFFF"/>
                </a:highlight>
                <a:latin typeface="Times New Roman" panose="02020603050405020304" pitchFamily="18" charset="0"/>
                <a:cs typeface="Times New Roman" panose="02020603050405020304" pitchFamily="18" charset="0"/>
              </a:rPr>
              <a:t>(</a:t>
            </a:r>
            <a:r>
              <a:rPr lang="en-US" sz="2000" i="0" dirty="0" err="1">
                <a:solidFill>
                  <a:srgbClr val="273239"/>
                </a:solidFill>
                <a:effectLst/>
                <a:highlight>
                  <a:srgbClr val="FFFFFF"/>
                </a:highlight>
                <a:latin typeface="Times New Roman" panose="02020603050405020304" pitchFamily="18" charset="0"/>
                <a:cs typeface="Times New Roman" panose="02020603050405020304" pitchFamily="18" charset="0"/>
              </a:rPr>
              <a:t>figsize</a:t>
            </a:r>
            <a:r>
              <a:rPr lang="en-US" sz="2000" i="0" dirty="0">
                <a:solidFill>
                  <a:srgbClr val="273239"/>
                </a:solidFill>
                <a:effectLst/>
                <a:highlight>
                  <a:srgbClr val="FFFFFF"/>
                </a:highlight>
                <a:latin typeface="Times New Roman" panose="02020603050405020304" pitchFamily="18" charset="0"/>
                <a:cs typeface="Times New Roman" panose="02020603050405020304" pitchFamily="18" charset="0"/>
              </a:rPr>
              <a:t>=(10, 6))</a:t>
            </a:r>
          </a:p>
          <a:p>
            <a:pPr marL="0" indent="0">
              <a:buNone/>
            </a:pPr>
            <a:r>
              <a:rPr lang="en-US" sz="2000" i="0" dirty="0" err="1">
                <a:solidFill>
                  <a:srgbClr val="273239"/>
                </a:solidFill>
                <a:effectLst/>
                <a:highlight>
                  <a:srgbClr val="FFFFFF"/>
                </a:highlight>
                <a:latin typeface="Times New Roman" panose="02020603050405020304" pitchFamily="18" charset="0"/>
                <a:cs typeface="Times New Roman" panose="02020603050405020304" pitchFamily="18" charset="0"/>
              </a:rPr>
              <a:t>plt.plot</a:t>
            </a:r>
            <a:r>
              <a:rPr lang="en-US" sz="2000" i="0" dirty="0">
                <a:solidFill>
                  <a:srgbClr val="273239"/>
                </a:solidFill>
                <a:effectLst/>
                <a:highlight>
                  <a:srgbClr val="FFFFFF"/>
                </a:highlight>
                <a:latin typeface="Times New Roman" panose="02020603050405020304" pitchFamily="18" charset="0"/>
                <a:cs typeface="Times New Roman" panose="02020603050405020304" pitchFamily="18" charset="0"/>
              </a:rPr>
              <a:t>(data, label='Monthly airline passengers')</a:t>
            </a:r>
          </a:p>
          <a:p>
            <a:pPr marL="0" indent="0">
              <a:buNone/>
            </a:pPr>
            <a:r>
              <a:rPr lang="en-US" sz="2000" i="0" dirty="0" err="1">
                <a:solidFill>
                  <a:srgbClr val="273239"/>
                </a:solidFill>
                <a:effectLst/>
                <a:highlight>
                  <a:srgbClr val="FFFFFF"/>
                </a:highlight>
                <a:latin typeface="Times New Roman" panose="02020603050405020304" pitchFamily="18" charset="0"/>
                <a:cs typeface="Times New Roman" panose="02020603050405020304" pitchFamily="18" charset="0"/>
              </a:rPr>
              <a:t>plt.title</a:t>
            </a:r>
            <a:r>
              <a:rPr lang="en-US" sz="2000" i="0" dirty="0">
                <a:solidFill>
                  <a:srgbClr val="273239"/>
                </a:solidFill>
                <a:effectLst/>
                <a:highlight>
                  <a:srgbClr val="FFFFFF"/>
                </a:highlight>
                <a:latin typeface="Times New Roman" panose="02020603050405020304" pitchFamily="18" charset="0"/>
                <a:cs typeface="Times New Roman" panose="02020603050405020304" pitchFamily="18" charset="0"/>
              </a:rPr>
              <a:t>('Airline Passengers Over Time')</a:t>
            </a:r>
          </a:p>
          <a:p>
            <a:pPr marL="0" indent="0">
              <a:buNone/>
            </a:pPr>
            <a:r>
              <a:rPr lang="en-US" sz="2000" i="0" dirty="0" err="1">
                <a:solidFill>
                  <a:srgbClr val="273239"/>
                </a:solidFill>
                <a:effectLst/>
                <a:highlight>
                  <a:srgbClr val="FFFFFF"/>
                </a:highlight>
                <a:latin typeface="Times New Roman" panose="02020603050405020304" pitchFamily="18" charset="0"/>
                <a:cs typeface="Times New Roman" panose="02020603050405020304" pitchFamily="18" charset="0"/>
              </a:rPr>
              <a:t>plt.xlabel</a:t>
            </a:r>
            <a:r>
              <a:rPr lang="en-US" sz="2000" i="0" dirty="0">
                <a:solidFill>
                  <a:srgbClr val="273239"/>
                </a:solidFill>
                <a:effectLst/>
                <a:highlight>
                  <a:srgbClr val="FFFFFF"/>
                </a:highlight>
                <a:latin typeface="Times New Roman" panose="02020603050405020304" pitchFamily="18" charset="0"/>
                <a:cs typeface="Times New Roman" panose="02020603050405020304" pitchFamily="18" charset="0"/>
              </a:rPr>
              <a:t>('Date')</a:t>
            </a:r>
          </a:p>
          <a:p>
            <a:pPr marL="0" indent="0">
              <a:buNone/>
            </a:pPr>
            <a:r>
              <a:rPr lang="en-US" sz="2000" i="0" dirty="0" err="1">
                <a:solidFill>
                  <a:srgbClr val="273239"/>
                </a:solidFill>
                <a:effectLst/>
                <a:highlight>
                  <a:srgbClr val="FFFFFF"/>
                </a:highlight>
                <a:latin typeface="Times New Roman" panose="02020603050405020304" pitchFamily="18" charset="0"/>
                <a:cs typeface="Times New Roman" panose="02020603050405020304" pitchFamily="18" charset="0"/>
              </a:rPr>
              <a:t>plt.ylabel</a:t>
            </a:r>
            <a:r>
              <a:rPr lang="en-US" sz="2000" i="0" dirty="0">
                <a:solidFill>
                  <a:srgbClr val="273239"/>
                </a:solidFill>
                <a:effectLst/>
                <a:highlight>
                  <a:srgbClr val="FFFFFF"/>
                </a:highlight>
                <a:latin typeface="Times New Roman" panose="02020603050405020304" pitchFamily="18" charset="0"/>
                <a:cs typeface="Times New Roman" panose="02020603050405020304" pitchFamily="18" charset="0"/>
              </a:rPr>
              <a:t>('Number of Passengers')</a:t>
            </a:r>
          </a:p>
          <a:p>
            <a:pPr marL="0" indent="0">
              <a:buNone/>
            </a:pPr>
            <a:r>
              <a:rPr lang="en-US" sz="2000" i="0" dirty="0" err="1">
                <a:solidFill>
                  <a:srgbClr val="273239"/>
                </a:solidFill>
                <a:effectLst/>
                <a:highlight>
                  <a:srgbClr val="FFFFFF"/>
                </a:highlight>
                <a:latin typeface="Times New Roman" panose="02020603050405020304" pitchFamily="18" charset="0"/>
                <a:cs typeface="Times New Roman" panose="02020603050405020304" pitchFamily="18" charset="0"/>
              </a:rPr>
              <a:t>plt.legend</a:t>
            </a:r>
            <a:r>
              <a:rPr lang="en-US" sz="2000" i="0" dirty="0">
                <a:solidFill>
                  <a:srgbClr val="273239"/>
                </a:solidFill>
                <a:effectLst/>
                <a:highlight>
                  <a:srgbClr val="FFFFFF"/>
                </a:highlight>
                <a:latin typeface="Times New Roman" panose="02020603050405020304" pitchFamily="18" charset="0"/>
                <a:cs typeface="Times New Roman" panose="02020603050405020304" pitchFamily="18" charset="0"/>
              </a:rPr>
              <a:t>()</a:t>
            </a:r>
          </a:p>
          <a:p>
            <a:pPr marL="0" indent="0">
              <a:buNone/>
            </a:pPr>
            <a:r>
              <a:rPr lang="en-US" sz="2000" i="0" dirty="0">
                <a:solidFill>
                  <a:srgbClr val="273239"/>
                </a:solidFill>
                <a:effectLst/>
                <a:highlight>
                  <a:srgbClr val="FFFFFF"/>
                </a:highlight>
                <a:latin typeface="Times New Roman" panose="02020603050405020304" pitchFamily="18" charset="0"/>
                <a:cs typeface="Times New Roman" panose="02020603050405020304" pitchFamily="18" charset="0"/>
              </a:rPr>
              <a:t># saving the plot as an image</a:t>
            </a:r>
          </a:p>
          <a:p>
            <a:pPr marL="0" indent="0">
              <a:buNone/>
            </a:pPr>
            <a:r>
              <a:rPr lang="en-US" sz="2000" i="0" dirty="0" err="1">
                <a:solidFill>
                  <a:srgbClr val="273239"/>
                </a:solidFill>
                <a:effectLst/>
                <a:highlight>
                  <a:srgbClr val="FFFFFF"/>
                </a:highlight>
                <a:latin typeface="Times New Roman" panose="02020603050405020304" pitchFamily="18" charset="0"/>
                <a:cs typeface="Times New Roman" panose="02020603050405020304" pitchFamily="18" charset="0"/>
              </a:rPr>
              <a:t>plt.savefig</a:t>
            </a:r>
            <a:r>
              <a:rPr lang="en-US" sz="2000" i="0" dirty="0">
                <a:solidFill>
                  <a:srgbClr val="273239"/>
                </a:solidFill>
                <a:effectLst/>
                <a:highlight>
                  <a:srgbClr val="FFFFFF"/>
                </a:highlight>
                <a:latin typeface="Times New Roman" panose="02020603050405020304" pitchFamily="18" charset="0"/>
                <a:cs typeface="Times New Roman" panose="02020603050405020304" pitchFamily="18" charset="0"/>
              </a:rPr>
              <a:t>('timeseries_plot.png')</a:t>
            </a:r>
          </a:p>
          <a:p>
            <a:pPr marL="0" indent="0">
              <a:buNone/>
            </a:pPr>
            <a:r>
              <a:rPr lang="en-US" sz="2000" i="0" dirty="0" err="1">
                <a:solidFill>
                  <a:srgbClr val="273239"/>
                </a:solidFill>
                <a:effectLst/>
                <a:highlight>
                  <a:srgbClr val="FFFFFF"/>
                </a:highlight>
                <a:latin typeface="Times New Roman" panose="02020603050405020304" pitchFamily="18" charset="0"/>
                <a:cs typeface="Times New Roman" panose="02020603050405020304" pitchFamily="18" charset="0"/>
              </a:rPr>
              <a:t>plt.show</a:t>
            </a:r>
            <a:r>
              <a:rPr lang="en-US" sz="2000" i="0" dirty="0">
                <a:solidFill>
                  <a:srgbClr val="273239"/>
                </a:solidFill>
                <a:effectLst/>
                <a:highlight>
                  <a:srgbClr val="FFFFFF"/>
                </a:highlight>
                <a:latin typeface="Times New Roman" panose="02020603050405020304" pitchFamily="18" charset="0"/>
                <a:cs typeface="Times New Roman" panose="02020603050405020304" pitchFamily="18" charset="0"/>
              </a:rPr>
              <a:t>()</a:t>
            </a:r>
          </a:p>
          <a:p>
            <a:endParaRPr lang="en-US" sz="2000" b="1"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570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1015</Words>
  <Application>Microsoft Office PowerPoint</Application>
  <PresentationFormat>Widescreen</PresentationFormat>
  <Paragraphs>83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Unit I - INTRODUCTION TO FORECASTING</vt:lpstr>
      <vt:lpstr>PowerPoint Presentation</vt:lpstr>
      <vt:lpstr>General Approach to Time Series Modelling and Forecasting</vt:lpstr>
      <vt:lpstr>PowerPoint Presentation</vt:lpstr>
      <vt:lpstr>PowerPoint Presentation</vt:lpstr>
      <vt:lpstr>PowerPoint Presentation</vt:lpstr>
      <vt:lpstr>PowerPoint Presentation</vt:lpstr>
      <vt:lpstr>Step-by-Step Guide to Modeling Time Series Data Using Linear Regression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Satish Pise</dc:creator>
  <cp:lastModifiedBy>Satish Pise</cp:lastModifiedBy>
  <cp:revision>27</cp:revision>
  <dcterms:created xsi:type="dcterms:W3CDTF">2024-07-31T02:33:52Z</dcterms:created>
  <dcterms:modified xsi:type="dcterms:W3CDTF">2024-07-31T03:08:48Z</dcterms:modified>
</cp:coreProperties>
</file>