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69" r:id="rId5"/>
    <p:sldId id="259" r:id="rId6"/>
    <p:sldId id="270" r:id="rId7"/>
    <p:sldId id="260" r:id="rId8"/>
    <p:sldId id="271" r:id="rId9"/>
    <p:sldId id="261" r:id="rId10"/>
    <p:sldId id="262" r:id="rId11"/>
    <p:sldId id="263" r:id="rId12"/>
    <p:sldId id="264" r:id="rId13"/>
    <p:sldId id="272" r:id="rId14"/>
    <p:sldId id="267" r:id="rId15"/>
    <p:sldId id="273" r:id="rId16"/>
    <p:sldId id="265" r:id="rId17"/>
    <p:sldId id="274" r:id="rId18"/>
    <p:sldId id="266" r:id="rId19"/>
    <p:sldId id="275" r:id="rId20"/>
    <p:sldId id="276" r:id="rId21"/>
    <p:sldId id="277" r:id="rId22"/>
    <p:sldId id="278" r:id="rId23"/>
    <p:sldId id="279" r:id="rId24"/>
    <p:sldId id="280" r:id="rId25"/>
    <p:sldId id="281" r:id="rId26"/>
    <p:sldId id="282" r:id="rId27"/>
    <p:sldId id="283" r:id="rId28"/>
    <p:sldId id="284" r:id="rId29"/>
    <p:sldId id="285" r:id="rId30"/>
    <p:sldId id="290"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KTE" initials="D" lastIdx="1" clrIdx="0">
    <p:extLst>
      <p:ext uri="{19B8F6BF-5375-455C-9EA6-DF929625EA0E}">
        <p15:presenceInfo xmlns:p15="http://schemas.microsoft.com/office/powerpoint/2012/main" userId="DKT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963" autoAdjust="0"/>
  </p:normalViewPr>
  <p:slideViewPr>
    <p:cSldViewPr snapToGrid="0">
      <p:cViewPr varScale="1">
        <p:scale>
          <a:sx n="63" d="100"/>
          <a:sy n="63" d="100"/>
        </p:scale>
        <p:origin x="10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7-31T11:21:06.218" idx="1">
    <p:pos x="3580" y="3164"/>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E4DD09-3F85-4AA8-A8F3-27C998EF2211}" type="datetimeFigureOut">
              <a:rPr lang="en-IN" smtClean="0"/>
              <a:t>05-08-2024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AFE21-8DF0-4BB9-B9FE-68824E5F280F}" type="slidenum">
              <a:rPr lang="en-IN" smtClean="0"/>
              <a:t>‹#›</a:t>
            </a:fld>
            <a:endParaRPr lang="en-IN"/>
          </a:p>
        </p:txBody>
      </p:sp>
    </p:spTree>
    <p:extLst>
      <p:ext uri="{BB962C8B-B14F-4D97-AF65-F5344CB8AC3E}">
        <p14:creationId xmlns:p14="http://schemas.microsoft.com/office/powerpoint/2010/main" val="4226667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https://www.geeksforgeeks.org/evaluating-forecast-accuracy/</a:t>
            </a:r>
          </a:p>
        </p:txBody>
      </p:sp>
      <p:sp>
        <p:nvSpPr>
          <p:cNvPr id="4" name="Slide Number Placeholder 3"/>
          <p:cNvSpPr>
            <a:spLocks noGrp="1"/>
          </p:cNvSpPr>
          <p:nvPr>
            <p:ph type="sldNum" sz="quarter" idx="5"/>
          </p:nvPr>
        </p:nvSpPr>
        <p:spPr/>
        <p:txBody>
          <a:bodyPr/>
          <a:lstStyle/>
          <a:p>
            <a:fld id="{7E4AFE21-8DF0-4BB9-B9FE-68824E5F280F}" type="slidenum">
              <a:rPr lang="en-IN" smtClean="0"/>
              <a:t>12</a:t>
            </a:fld>
            <a:endParaRPr lang="en-IN"/>
          </a:p>
        </p:txBody>
      </p:sp>
    </p:spTree>
    <p:extLst>
      <p:ext uri="{BB962C8B-B14F-4D97-AF65-F5344CB8AC3E}">
        <p14:creationId xmlns:p14="http://schemas.microsoft.com/office/powerpoint/2010/main" val="449816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https://www.geeksforgeeks.org/evaluating-forecast-accuracy/</a:t>
            </a:r>
          </a:p>
        </p:txBody>
      </p:sp>
      <p:sp>
        <p:nvSpPr>
          <p:cNvPr id="4" name="Slide Number Placeholder 3"/>
          <p:cNvSpPr>
            <a:spLocks noGrp="1"/>
          </p:cNvSpPr>
          <p:nvPr>
            <p:ph type="sldNum" sz="quarter" idx="5"/>
          </p:nvPr>
        </p:nvSpPr>
        <p:spPr/>
        <p:txBody>
          <a:bodyPr/>
          <a:lstStyle/>
          <a:p>
            <a:fld id="{7E4AFE21-8DF0-4BB9-B9FE-68824E5F280F}" type="slidenum">
              <a:rPr lang="en-IN" smtClean="0"/>
              <a:t>16</a:t>
            </a:fld>
            <a:endParaRPr lang="en-IN"/>
          </a:p>
        </p:txBody>
      </p:sp>
    </p:spTree>
    <p:extLst>
      <p:ext uri="{BB962C8B-B14F-4D97-AF65-F5344CB8AC3E}">
        <p14:creationId xmlns:p14="http://schemas.microsoft.com/office/powerpoint/2010/main" val="3738097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https://machinelearningmastery.com/time-series-forecasting-performance-measures-with-python/</a:t>
            </a:r>
          </a:p>
          <a:p>
            <a:r>
              <a:rPr lang="en-IN" dirty="0"/>
              <a:t>https://cran.r-project.org/web/packages/forecast/forecast.pdf</a:t>
            </a:r>
          </a:p>
        </p:txBody>
      </p:sp>
      <p:sp>
        <p:nvSpPr>
          <p:cNvPr id="4" name="Slide Number Placeholder 3"/>
          <p:cNvSpPr>
            <a:spLocks noGrp="1"/>
          </p:cNvSpPr>
          <p:nvPr>
            <p:ph type="sldNum" sz="quarter" idx="5"/>
          </p:nvPr>
        </p:nvSpPr>
        <p:spPr/>
        <p:txBody>
          <a:bodyPr/>
          <a:lstStyle/>
          <a:p>
            <a:fld id="{7E4AFE21-8DF0-4BB9-B9FE-68824E5F280F}" type="slidenum">
              <a:rPr lang="en-IN" smtClean="0"/>
              <a:t>18</a:t>
            </a:fld>
            <a:endParaRPr lang="en-IN"/>
          </a:p>
        </p:txBody>
      </p:sp>
    </p:spTree>
    <p:extLst>
      <p:ext uri="{BB962C8B-B14F-4D97-AF65-F5344CB8AC3E}">
        <p14:creationId xmlns:p14="http://schemas.microsoft.com/office/powerpoint/2010/main" val="526384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4AFE21-8DF0-4BB9-B9FE-68824E5F280F}" type="slidenum">
              <a:rPr lang="en-IN" smtClean="0"/>
              <a:t>20</a:t>
            </a:fld>
            <a:endParaRPr lang="en-IN"/>
          </a:p>
        </p:txBody>
      </p:sp>
    </p:spTree>
    <p:extLst>
      <p:ext uri="{BB962C8B-B14F-4D97-AF65-F5344CB8AC3E}">
        <p14:creationId xmlns:p14="http://schemas.microsoft.com/office/powerpoint/2010/main" val="4177807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https://medium.com/analytics-vidhya/assessment-of-accuracy-metrics-for-time-series-forecasting-bc115b655705</a:t>
            </a:r>
          </a:p>
        </p:txBody>
      </p:sp>
      <p:sp>
        <p:nvSpPr>
          <p:cNvPr id="4" name="Slide Number Placeholder 3"/>
          <p:cNvSpPr>
            <a:spLocks noGrp="1"/>
          </p:cNvSpPr>
          <p:nvPr>
            <p:ph type="sldNum" sz="quarter" idx="5"/>
          </p:nvPr>
        </p:nvSpPr>
        <p:spPr/>
        <p:txBody>
          <a:bodyPr/>
          <a:lstStyle/>
          <a:p>
            <a:fld id="{7E4AFE21-8DF0-4BB9-B9FE-68824E5F280F}" type="slidenum">
              <a:rPr lang="en-IN" smtClean="0"/>
              <a:t>22</a:t>
            </a:fld>
            <a:endParaRPr lang="en-IN"/>
          </a:p>
        </p:txBody>
      </p:sp>
    </p:spTree>
    <p:extLst>
      <p:ext uri="{BB962C8B-B14F-4D97-AF65-F5344CB8AC3E}">
        <p14:creationId xmlns:p14="http://schemas.microsoft.com/office/powerpoint/2010/main" val="3143219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https://medium.com/analytics-vidhya/assessment-of-accuracy-metrics-for-time-series-forecasting-bc115b655705</a:t>
            </a:r>
          </a:p>
        </p:txBody>
      </p:sp>
      <p:sp>
        <p:nvSpPr>
          <p:cNvPr id="4" name="Slide Number Placeholder 3"/>
          <p:cNvSpPr>
            <a:spLocks noGrp="1"/>
          </p:cNvSpPr>
          <p:nvPr>
            <p:ph type="sldNum" sz="quarter" idx="5"/>
          </p:nvPr>
        </p:nvSpPr>
        <p:spPr/>
        <p:txBody>
          <a:bodyPr/>
          <a:lstStyle/>
          <a:p>
            <a:fld id="{7E4AFE21-8DF0-4BB9-B9FE-68824E5F280F}" type="slidenum">
              <a:rPr lang="en-IN" smtClean="0"/>
              <a:t>28</a:t>
            </a:fld>
            <a:endParaRPr lang="en-IN"/>
          </a:p>
        </p:txBody>
      </p:sp>
    </p:spTree>
    <p:extLst>
      <p:ext uri="{BB962C8B-B14F-4D97-AF65-F5344CB8AC3E}">
        <p14:creationId xmlns:p14="http://schemas.microsoft.com/office/powerpoint/2010/main" val="2939891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https://otexts.com/fpp2/the-forecast-package-in-r.html</a:t>
            </a:r>
            <a:endParaRPr lang="en-US" dirty="0"/>
          </a:p>
        </p:txBody>
      </p:sp>
      <p:sp>
        <p:nvSpPr>
          <p:cNvPr id="4" name="Slide Number Placeholder 3"/>
          <p:cNvSpPr>
            <a:spLocks noGrp="1"/>
          </p:cNvSpPr>
          <p:nvPr>
            <p:ph type="sldNum" sz="quarter" idx="10"/>
          </p:nvPr>
        </p:nvSpPr>
        <p:spPr/>
        <p:txBody>
          <a:bodyPr/>
          <a:lstStyle/>
          <a:p>
            <a:fld id="{7E4AFE21-8DF0-4BB9-B9FE-68824E5F280F}" type="slidenum">
              <a:rPr lang="en-IN" smtClean="0"/>
              <a:t>30</a:t>
            </a:fld>
            <a:endParaRPr lang="en-IN"/>
          </a:p>
        </p:txBody>
      </p:sp>
    </p:spTree>
    <p:extLst>
      <p:ext uri="{BB962C8B-B14F-4D97-AF65-F5344CB8AC3E}">
        <p14:creationId xmlns:p14="http://schemas.microsoft.com/office/powerpoint/2010/main" val="3228680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https://www.tutorialspoint.com/r/r_time_series_analysis.htm</a:t>
            </a:r>
          </a:p>
        </p:txBody>
      </p:sp>
      <p:sp>
        <p:nvSpPr>
          <p:cNvPr id="4" name="Slide Number Placeholder 3"/>
          <p:cNvSpPr>
            <a:spLocks noGrp="1"/>
          </p:cNvSpPr>
          <p:nvPr>
            <p:ph type="sldNum" sz="quarter" idx="5"/>
          </p:nvPr>
        </p:nvSpPr>
        <p:spPr/>
        <p:txBody>
          <a:bodyPr/>
          <a:lstStyle/>
          <a:p>
            <a:fld id="{7E4AFE21-8DF0-4BB9-B9FE-68824E5F280F}" type="slidenum">
              <a:rPr lang="en-IN" smtClean="0"/>
              <a:t>34</a:t>
            </a:fld>
            <a:endParaRPr lang="en-IN"/>
          </a:p>
        </p:txBody>
      </p:sp>
    </p:spTree>
    <p:extLst>
      <p:ext uri="{BB962C8B-B14F-4D97-AF65-F5344CB8AC3E}">
        <p14:creationId xmlns:p14="http://schemas.microsoft.com/office/powerpoint/2010/main" val="1868721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49196-998E-FD1B-2CFB-64272EE27E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B5A8E8-AC84-C9D2-24B9-549A53296E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37D4D3-B848-DDF1-D021-BC3BBF027302}"/>
              </a:ext>
            </a:extLst>
          </p:cNvPr>
          <p:cNvSpPr>
            <a:spLocks noGrp="1"/>
          </p:cNvSpPr>
          <p:nvPr>
            <p:ph type="dt" sz="half" idx="10"/>
          </p:nvPr>
        </p:nvSpPr>
        <p:spPr/>
        <p:txBody>
          <a:bodyPr/>
          <a:lstStyle/>
          <a:p>
            <a:fld id="{33A74B75-95F0-4678-8C55-CE9474DD9A94}" type="datetimeFigureOut">
              <a:rPr lang="en-IN" smtClean="0"/>
              <a:t>05-08-2024</a:t>
            </a:fld>
            <a:endParaRPr lang="en-IN"/>
          </a:p>
        </p:txBody>
      </p:sp>
      <p:sp>
        <p:nvSpPr>
          <p:cNvPr id="5" name="Footer Placeholder 4">
            <a:extLst>
              <a:ext uri="{FF2B5EF4-FFF2-40B4-BE49-F238E27FC236}">
                <a16:creationId xmlns:a16="http://schemas.microsoft.com/office/drawing/2014/main" id="{3EC4F317-3071-E346-8A76-367CEC6B05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08EB7B-62A3-59A9-3021-8F7F9220CE0F}"/>
              </a:ext>
            </a:extLst>
          </p:cNvPr>
          <p:cNvSpPr>
            <a:spLocks noGrp="1"/>
          </p:cNvSpPr>
          <p:nvPr>
            <p:ph type="sldNum" sz="quarter" idx="12"/>
          </p:nvPr>
        </p:nvSpPr>
        <p:spPr/>
        <p:txBody>
          <a:bodyPr/>
          <a:lstStyle/>
          <a:p>
            <a:fld id="{4FDC9FCE-0D5A-40C0-B878-E85DFD021577}" type="slidenum">
              <a:rPr lang="en-IN" smtClean="0"/>
              <a:t>‹#›</a:t>
            </a:fld>
            <a:endParaRPr lang="en-IN"/>
          </a:p>
        </p:txBody>
      </p:sp>
    </p:spTree>
    <p:extLst>
      <p:ext uri="{BB962C8B-B14F-4D97-AF65-F5344CB8AC3E}">
        <p14:creationId xmlns:p14="http://schemas.microsoft.com/office/powerpoint/2010/main" val="12404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5FFD7-BA57-510E-EF5D-30EA40908B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EC1ECE-C5D2-0638-2D39-30D61C117B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F64D54-3389-8B04-466C-19FD6CA0E05B}"/>
              </a:ext>
            </a:extLst>
          </p:cNvPr>
          <p:cNvSpPr>
            <a:spLocks noGrp="1"/>
          </p:cNvSpPr>
          <p:nvPr>
            <p:ph type="dt" sz="half" idx="10"/>
          </p:nvPr>
        </p:nvSpPr>
        <p:spPr/>
        <p:txBody>
          <a:bodyPr/>
          <a:lstStyle/>
          <a:p>
            <a:fld id="{33A74B75-95F0-4678-8C55-CE9474DD9A94}" type="datetimeFigureOut">
              <a:rPr lang="en-IN" smtClean="0"/>
              <a:t>05-08-2024</a:t>
            </a:fld>
            <a:endParaRPr lang="en-IN"/>
          </a:p>
        </p:txBody>
      </p:sp>
      <p:sp>
        <p:nvSpPr>
          <p:cNvPr id="5" name="Footer Placeholder 4">
            <a:extLst>
              <a:ext uri="{FF2B5EF4-FFF2-40B4-BE49-F238E27FC236}">
                <a16:creationId xmlns:a16="http://schemas.microsoft.com/office/drawing/2014/main" id="{E7DD32FF-55F2-6FDD-039D-A00670CABE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08D42E-3E18-5253-C37E-B12AAEE9C67E}"/>
              </a:ext>
            </a:extLst>
          </p:cNvPr>
          <p:cNvSpPr>
            <a:spLocks noGrp="1"/>
          </p:cNvSpPr>
          <p:nvPr>
            <p:ph type="sldNum" sz="quarter" idx="12"/>
          </p:nvPr>
        </p:nvSpPr>
        <p:spPr/>
        <p:txBody>
          <a:bodyPr/>
          <a:lstStyle/>
          <a:p>
            <a:fld id="{4FDC9FCE-0D5A-40C0-B878-E85DFD021577}" type="slidenum">
              <a:rPr lang="en-IN" smtClean="0"/>
              <a:t>‹#›</a:t>
            </a:fld>
            <a:endParaRPr lang="en-IN"/>
          </a:p>
        </p:txBody>
      </p:sp>
    </p:spTree>
    <p:extLst>
      <p:ext uri="{BB962C8B-B14F-4D97-AF65-F5344CB8AC3E}">
        <p14:creationId xmlns:p14="http://schemas.microsoft.com/office/powerpoint/2010/main" val="32915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84044F-3BA1-371B-67FC-CDC3B45B63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E17BF6-6CA0-5B63-3477-F7FA1D0ECE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C791D3-9BC2-447D-B19E-A80EEDE75403}"/>
              </a:ext>
            </a:extLst>
          </p:cNvPr>
          <p:cNvSpPr>
            <a:spLocks noGrp="1"/>
          </p:cNvSpPr>
          <p:nvPr>
            <p:ph type="dt" sz="half" idx="10"/>
          </p:nvPr>
        </p:nvSpPr>
        <p:spPr/>
        <p:txBody>
          <a:bodyPr/>
          <a:lstStyle/>
          <a:p>
            <a:fld id="{33A74B75-95F0-4678-8C55-CE9474DD9A94}" type="datetimeFigureOut">
              <a:rPr lang="en-IN" smtClean="0"/>
              <a:t>05-08-2024</a:t>
            </a:fld>
            <a:endParaRPr lang="en-IN"/>
          </a:p>
        </p:txBody>
      </p:sp>
      <p:sp>
        <p:nvSpPr>
          <p:cNvPr id="5" name="Footer Placeholder 4">
            <a:extLst>
              <a:ext uri="{FF2B5EF4-FFF2-40B4-BE49-F238E27FC236}">
                <a16:creationId xmlns:a16="http://schemas.microsoft.com/office/drawing/2014/main" id="{D0814A60-CA1D-CD7E-5B59-977C9F9FAB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91004D-1D2D-5F93-2E54-9B409D37C841}"/>
              </a:ext>
            </a:extLst>
          </p:cNvPr>
          <p:cNvSpPr>
            <a:spLocks noGrp="1"/>
          </p:cNvSpPr>
          <p:nvPr>
            <p:ph type="sldNum" sz="quarter" idx="12"/>
          </p:nvPr>
        </p:nvSpPr>
        <p:spPr/>
        <p:txBody>
          <a:bodyPr/>
          <a:lstStyle/>
          <a:p>
            <a:fld id="{4FDC9FCE-0D5A-40C0-B878-E85DFD021577}" type="slidenum">
              <a:rPr lang="en-IN" smtClean="0"/>
              <a:t>‹#›</a:t>
            </a:fld>
            <a:endParaRPr lang="en-IN"/>
          </a:p>
        </p:txBody>
      </p:sp>
    </p:spTree>
    <p:extLst>
      <p:ext uri="{BB962C8B-B14F-4D97-AF65-F5344CB8AC3E}">
        <p14:creationId xmlns:p14="http://schemas.microsoft.com/office/powerpoint/2010/main" val="2782900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D8DFD-CF1A-0D4E-42CA-38FAD6C681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7C0EBB-908C-9330-BDE7-B58E8DCCDC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0474F7-403E-4199-5771-B5DAEFFCCC7A}"/>
              </a:ext>
            </a:extLst>
          </p:cNvPr>
          <p:cNvSpPr>
            <a:spLocks noGrp="1"/>
          </p:cNvSpPr>
          <p:nvPr>
            <p:ph type="dt" sz="half" idx="10"/>
          </p:nvPr>
        </p:nvSpPr>
        <p:spPr/>
        <p:txBody>
          <a:bodyPr/>
          <a:lstStyle/>
          <a:p>
            <a:fld id="{33A74B75-95F0-4678-8C55-CE9474DD9A94}" type="datetimeFigureOut">
              <a:rPr lang="en-IN" smtClean="0"/>
              <a:t>05-08-2024</a:t>
            </a:fld>
            <a:endParaRPr lang="en-IN"/>
          </a:p>
        </p:txBody>
      </p:sp>
      <p:sp>
        <p:nvSpPr>
          <p:cNvPr id="5" name="Footer Placeholder 4">
            <a:extLst>
              <a:ext uri="{FF2B5EF4-FFF2-40B4-BE49-F238E27FC236}">
                <a16:creationId xmlns:a16="http://schemas.microsoft.com/office/drawing/2014/main" id="{CFA9F743-4239-9A42-8C35-68CAD3A18E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5B2D2-37B2-2411-28E9-836A7D175EAD}"/>
              </a:ext>
            </a:extLst>
          </p:cNvPr>
          <p:cNvSpPr>
            <a:spLocks noGrp="1"/>
          </p:cNvSpPr>
          <p:nvPr>
            <p:ph type="sldNum" sz="quarter" idx="12"/>
          </p:nvPr>
        </p:nvSpPr>
        <p:spPr/>
        <p:txBody>
          <a:bodyPr/>
          <a:lstStyle/>
          <a:p>
            <a:fld id="{4FDC9FCE-0D5A-40C0-B878-E85DFD021577}" type="slidenum">
              <a:rPr lang="en-IN" smtClean="0"/>
              <a:t>‹#›</a:t>
            </a:fld>
            <a:endParaRPr lang="en-IN"/>
          </a:p>
        </p:txBody>
      </p:sp>
    </p:spTree>
    <p:extLst>
      <p:ext uri="{BB962C8B-B14F-4D97-AF65-F5344CB8AC3E}">
        <p14:creationId xmlns:p14="http://schemas.microsoft.com/office/powerpoint/2010/main" val="3135065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0B4F2-42A9-0DFF-1159-CC1B1956BD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073B4A-123C-7B9F-BFC3-DA81E54F03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D5C406-102A-B0C0-388E-F1056C368494}"/>
              </a:ext>
            </a:extLst>
          </p:cNvPr>
          <p:cNvSpPr>
            <a:spLocks noGrp="1"/>
          </p:cNvSpPr>
          <p:nvPr>
            <p:ph type="dt" sz="half" idx="10"/>
          </p:nvPr>
        </p:nvSpPr>
        <p:spPr/>
        <p:txBody>
          <a:bodyPr/>
          <a:lstStyle/>
          <a:p>
            <a:fld id="{33A74B75-95F0-4678-8C55-CE9474DD9A94}" type="datetimeFigureOut">
              <a:rPr lang="en-IN" smtClean="0"/>
              <a:t>05-08-2024</a:t>
            </a:fld>
            <a:endParaRPr lang="en-IN"/>
          </a:p>
        </p:txBody>
      </p:sp>
      <p:sp>
        <p:nvSpPr>
          <p:cNvPr id="5" name="Footer Placeholder 4">
            <a:extLst>
              <a:ext uri="{FF2B5EF4-FFF2-40B4-BE49-F238E27FC236}">
                <a16:creationId xmlns:a16="http://schemas.microsoft.com/office/drawing/2014/main" id="{6AF14A0C-E032-1773-3C83-ADAB8BA1AE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F5411A-2CC7-7824-AD98-4C7A3485388A}"/>
              </a:ext>
            </a:extLst>
          </p:cNvPr>
          <p:cNvSpPr>
            <a:spLocks noGrp="1"/>
          </p:cNvSpPr>
          <p:nvPr>
            <p:ph type="sldNum" sz="quarter" idx="12"/>
          </p:nvPr>
        </p:nvSpPr>
        <p:spPr/>
        <p:txBody>
          <a:bodyPr/>
          <a:lstStyle/>
          <a:p>
            <a:fld id="{4FDC9FCE-0D5A-40C0-B878-E85DFD021577}" type="slidenum">
              <a:rPr lang="en-IN" smtClean="0"/>
              <a:t>‹#›</a:t>
            </a:fld>
            <a:endParaRPr lang="en-IN"/>
          </a:p>
        </p:txBody>
      </p:sp>
    </p:spTree>
    <p:extLst>
      <p:ext uri="{BB962C8B-B14F-4D97-AF65-F5344CB8AC3E}">
        <p14:creationId xmlns:p14="http://schemas.microsoft.com/office/powerpoint/2010/main" val="531818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D6054-F28E-F5AB-583C-F09B691E18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9CD8CC-2CE0-65B5-A01D-1B3F2A06C7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E5B911-950C-D686-1A12-FD22BBC45A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AFD84A-0BE0-59BB-21BF-807B84568601}"/>
              </a:ext>
            </a:extLst>
          </p:cNvPr>
          <p:cNvSpPr>
            <a:spLocks noGrp="1"/>
          </p:cNvSpPr>
          <p:nvPr>
            <p:ph type="dt" sz="half" idx="10"/>
          </p:nvPr>
        </p:nvSpPr>
        <p:spPr/>
        <p:txBody>
          <a:bodyPr/>
          <a:lstStyle/>
          <a:p>
            <a:fld id="{33A74B75-95F0-4678-8C55-CE9474DD9A94}" type="datetimeFigureOut">
              <a:rPr lang="en-IN" smtClean="0"/>
              <a:t>05-08-2024</a:t>
            </a:fld>
            <a:endParaRPr lang="en-IN"/>
          </a:p>
        </p:txBody>
      </p:sp>
      <p:sp>
        <p:nvSpPr>
          <p:cNvPr id="6" name="Footer Placeholder 5">
            <a:extLst>
              <a:ext uri="{FF2B5EF4-FFF2-40B4-BE49-F238E27FC236}">
                <a16:creationId xmlns:a16="http://schemas.microsoft.com/office/drawing/2014/main" id="{BF3AB0E5-C120-A9DE-EB01-079229FD11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F7EF30-271B-E261-542A-21061EAFE5D6}"/>
              </a:ext>
            </a:extLst>
          </p:cNvPr>
          <p:cNvSpPr>
            <a:spLocks noGrp="1"/>
          </p:cNvSpPr>
          <p:nvPr>
            <p:ph type="sldNum" sz="quarter" idx="12"/>
          </p:nvPr>
        </p:nvSpPr>
        <p:spPr/>
        <p:txBody>
          <a:bodyPr/>
          <a:lstStyle/>
          <a:p>
            <a:fld id="{4FDC9FCE-0D5A-40C0-B878-E85DFD021577}" type="slidenum">
              <a:rPr lang="en-IN" smtClean="0"/>
              <a:t>‹#›</a:t>
            </a:fld>
            <a:endParaRPr lang="en-IN"/>
          </a:p>
        </p:txBody>
      </p:sp>
    </p:spTree>
    <p:extLst>
      <p:ext uri="{BB962C8B-B14F-4D97-AF65-F5344CB8AC3E}">
        <p14:creationId xmlns:p14="http://schemas.microsoft.com/office/powerpoint/2010/main" val="264296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03FF9-CA4D-8CC2-4D82-B3DC3DA6C45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0AA2A6-A8CE-CB07-2C88-782E8DD9EA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D6501B-3059-7033-1F7D-D118CBE588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25EBBE-B3D0-B8B2-37AB-A472FE6813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F1DB11-B0BC-A471-4BD0-608E4F1F0A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C3B8FD-4992-0297-3B59-61160E996E39}"/>
              </a:ext>
            </a:extLst>
          </p:cNvPr>
          <p:cNvSpPr>
            <a:spLocks noGrp="1"/>
          </p:cNvSpPr>
          <p:nvPr>
            <p:ph type="dt" sz="half" idx="10"/>
          </p:nvPr>
        </p:nvSpPr>
        <p:spPr/>
        <p:txBody>
          <a:bodyPr/>
          <a:lstStyle/>
          <a:p>
            <a:fld id="{33A74B75-95F0-4678-8C55-CE9474DD9A94}" type="datetimeFigureOut">
              <a:rPr lang="en-IN" smtClean="0"/>
              <a:t>05-08-2024</a:t>
            </a:fld>
            <a:endParaRPr lang="en-IN"/>
          </a:p>
        </p:txBody>
      </p:sp>
      <p:sp>
        <p:nvSpPr>
          <p:cNvPr id="8" name="Footer Placeholder 7">
            <a:extLst>
              <a:ext uri="{FF2B5EF4-FFF2-40B4-BE49-F238E27FC236}">
                <a16:creationId xmlns:a16="http://schemas.microsoft.com/office/drawing/2014/main" id="{930CE6F4-ACAF-9229-1EB7-9D218F372B7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17BD3B-6EAB-9498-59C1-F3F4D7031571}"/>
              </a:ext>
            </a:extLst>
          </p:cNvPr>
          <p:cNvSpPr>
            <a:spLocks noGrp="1"/>
          </p:cNvSpPr>
          <p:nvPr>
            <p:ph type="sldNum" sz="quarter" idx="12"/>
          </p:nvPr>
        </p:nvSpPr>
        <p:spPr/>
        <p:txBody>
          <a:bodyPr/>
          <a:lstStyle/>
          <a:p>
            <a:fld id="{4FDC9FCE-0D5A-40C0-B878-E85DFD021577}" type="slidenum">
              <a:rPr lang="en-IN" smtClean="0"/>
              <a:t>‹#›</a:t>
            </a:fld>
            <a:endParaRPr lang="en-IN"/>
          </a:p>
        </p:txBody>
      </p:sp>
    </p:spTree>
    <p:extLst>
      <p:ext uri="{BB962C8B-B14F-4D97-AF65-F5344CB8AC3E}">
        <p14:creationId xmlns:p14="http://schemas.microsoft.com/office/powerpoint/2010/main" val="3507321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3DE1A-76D8-D0EF-EA11-742F683C23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42A123-2C8D-E775-F44C-A6AD1CE52038}"/>
              </a:ext>
            </a:extLst>
          </p:cNvPr>
          <p:cNvSpPr>
            <a:spLocks noGrp="1"/>
          </p:cNvSpPr>
          <p:nvPr>
            <p:ph type="dt" sz="half" idx="10"/>
          </p:nvPr>
        </p:nvSpPr>
        <p:spPr/>
        <p:txBody>
          <a:bodyPr/>
          <a:lstStyle/>
          <a:p>
            <a:fld id="{33A74B75-95F0-4678-8C55-CE9474DD9A94}" type="datetimeFigureOut">
              <a:rPr lang="en-IN" smtClean="0"/>
              <a:t>05-08-2024</a:t>
            </a:fld>
            <a:endParaRPr lang="en-IN"/>
          </a:p>
        </p:txBody>
      </p:sp>
      <p:sp>
        <p:nvSpPr>
          <p:cNvPr id="4" name="Footer Placeholder 3">
            <a:extLst>
              <a:ext uri="{FF2B5EF4-FFF2-40B4-BE49-F238E27FC236}">
                <a16:creationId xmlns:a16="http://schemas.microsoft.com/office/drawing/2014/main" id="{58365996-F9E8-08C3-B7A8-0BBB2DE7E4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F3BD281-0B1F-0BA3-EAD0-402E1D73CB00}"/>
              </a:ext>
            </a:extLst>
          </p:cNvPr>
          <p:cNvSpPr>
            <a:spLocks noGrp="1"/>
          </p:cNvSpPr>
          <p:nvPr>
            <p:ph type="sldNum" sz="quarter" idx="12"/>
          </p:nvPr>
        </p:nvSpPr>
        <p:spPr/>
        <p:txBody>
          <a:bodyPr/>
          <a:lstStyle/>
          <a:p>
            <a:fld id="{4FDC9FCE-0D5A-40C0-B878-E85DFD021577}" type="slidenum">
              <a:rPr lang="en-IN" smtClean="0"/>
              <a:t>‹#›</a:t>
            </a:fld>
            <a:endParaRPr lang="en-IN"/>
          </a:p>
        </p:txBody>
      </p:sp>
    </p:spTree>
    <p:extLst>
      <p:ext uri="{BB962C8B-B14F-4D97-AF65-F5344CB8AC3E}">
        <p14:creationId xmlns:p14="http://schemas.microsoft.com/office/powerpoint/2010/main" val="4255699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3660E6-0C6B-6EA6-D458-4A3392484816}"/>
              </a:ext>
            </a:extLst>
          </p:cNvPr>
          <p:cNvSpPr>
            <a:spLocks noGrp="1"/>
          </p:cNvSpPr>
          <p:nvPr>
            <p:ph type="dt" sz="half" idx="10"/>
          </p:nvPr>
        </p:nvSpPr>
        <p:spPr/>
        <p:txBody>
          <a:bodyPr/>
          <a:lstStyle/>
          <a:p>
            <a:fld id="{33A74B75-95F0-4678-8C55-CE9474DD9A94}" type="datetimeFigureOut">
              <a:rPr lang="en-IN" smtClean="0"/>
              <a:t>05-08-2024</a:t>
            </a:fld>
            <a:endParaRPr lang="en-IN"/>
          </a:p>
        </p:txBody>
      </p:sp>
      <p:sp>
        <p:nvSpPr>
          <p:cNvPr id="3" name="Footer Placeholder 2">
            <a:extLst>
              <a:ext uri="{FF2B5EF4-FFF2-40B4-BE49-F238E27FC236}">
                <a16:creationId xmlns:a16="http://schemas.microsoft.com/office/drawing/2014/main" id="{FC45D53A-23AF-1B4C-138D-047E90EF0A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DFBFFC-3804-44B8-2940-0C9492DA926C}"/>
              </a:ext>
            </a:extLst>
          </p:cNvPr>
          <p:cNvSpPr>
            <a:spLocks noGrp="1"/>
          </p:cNvSpPr>
          <p:nvPr>
            <p:ph type="sldNum" sz="quarter" idx="12"/>
          </p:nvPr>
        </p:nvSpPr>
        <p:spPr/>
        <p:txBody>
          <a:bodyPr/>
          <a:lstStyle/>
          <a:p>
            <a:fld id="{4FDC9FCE-0D5A-40C0-B878-E85DFD021577}" type="slidenum">
              <a:rPr lang="en-IN" smtClean="0"/>
              <a:t>‹#›</a:t>
            </a:fld>
            <a:endParaRPr lang="en-IN"/>
          </a:p>
        </p:txBody>
      </p:sp>
    </p:spTree>
    <p:extLst>
      <p:ext uri="{BB962C8B-B14F-4D97-AF65-F5344CB8AC3E}">
        <p14:creationId xmlns:p14="http://schemas.microsoft.com/office/powerpoint/2010/main" val="111572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18D32-850B-F209-E013-A53FD66223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12292B-5F99-D2B4-B2B1-51ADCA08B8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31F7B3-9FBC-6990-CA11-4483F5B42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A56CC-C00B-B77F-F326-CA7DB434EF4E}"/>
              </a:ext>
            </a:extLst>
          </p:cNvPr>
          <p:cNvSpPr>
            <a:spLocks noGrp="1"/>
          </p:cNvSpPr>
          <p:nvPr>
            <p:ph type="dt" sz="half" idx="10"/>
          </p:nvPr>
        </p:nvSpPr>
        <p:spPr/>
        <p:txBody>
          <a:bodyPr/>
          <a:lstStyle/>
          <a:p>
            <a:fld id="{33A74B75-95F0-4678-8C55-CE9474DD9A94}" type="datetimeFigureOut">
              <a:rPr lang="en-IN" smtClean="0"/>
              <a:t>05-08-2024</a:t>
            </a:fld>
            <a:endParaRPr lang="en-IN"/>
          </a:p>
        </p:txBody>
      </p:sp>
      <p:sp>
        <p:nvSpPr>
          <p:cNvPr id="6" name="Footer Placeholder 5">
            <a:extLst>
              <a:ext uri="{FF2B5EF4-FFF2-40B4-BE49-F238E27FC236}">
                <a16:creationId xmlns:a16="http://schemas.microsoft.com/office/drawing/2014/main" id="{057461B1-BF26-6A1D-FBC1-3C677F7E18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20A53E-559E-D765-A807-7751BB180889}"/>
              </a:ext>
            </a:extLst>
          </p:cNvPr>
          <p:cNvSpPr>
            <a:spLocks noGrp="1"/>
          </p:cNvSpPr>
          <p:nvPr>
            <p:ph type="sldNum" sz="quarter" idx="12"/>
          </p:nvPr>
        </p:nvSpPr>
        <p:spPr/>
        <p:txBody>
          <a:bodyPr/>
          <a:lstStyle/>
          <a:p>
            <a:fld id="{4FDC9FCE-0D5A-40C0-B878-E85DFD021577}" type="slidenum">
              <a:rPr lang="en-IN" smtClean="0"/>
              <a:t>‹#›</a:t>
            </a:fld>
            <a:endParaRPr lang="en-IN"/>
          </a:p>
        </p:txBody>
      </p:sp>
    </p:spTree>
    <p:extLst>
      <p:ext uri="{BB962C8B-B14F-4D97-AF65-F5344CB8AC3E}">
        <p14:creationId xmlns:p14="http://schemas.microsoft.com/office/powerpoint/2010/main" val="1444065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6B0C-C1B0-5AE9-9A5D-EAAAAC5D9D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7632F60-F6FA-F159-AA41-6EF4F63490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B3FB84-358C-EE0E-5551-AB24210918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352D37-47AB-59C3-211A-671002BC8603}"/>
              </a:ext>
            </a:extLst>
          </p:cNvPr>
          <p:cNvSpPr>
            <a:spLocks noGrp="1"/>
          </p:cNvSpPr>
          <p:nvPr>
            <p:ph type="dt" sz="half" idx="10"/>
          </p:nvPr>
        </p:nvSpPr>
        <p:spPr/>
        <p:txBody>
          <a:bodyPr/>
          <a:lstStyle/>
          <a:p>
            <a:fld id="{33A74B75-95F0-4678-8C55-CE9474DD9A94}" type="datetimeFigureOut">
              <a:rPr lang="en-IN" smtClean="0"/>
              <a:t>05-08-2024</a:t>
            </a:fld>
            <a:endParaRPr lang="en-IN"/>
          </a:p>
        </p:txBody>
      </p:sp>
      <p:sp>
        <p:nvSpPr>
          <p:cNvPr id="6" name="Footer Placeholder 5">
            <a:extLst>
              <a:ext uri="{FF2B5EF4-FFF2-40B4-BE49-F238E27FC236}">
                <a16:creationId xmlns:a16="http://schemas.microsoft.com/office/drawing/2014/main" id="{2351DC9C-1FAC-C903-52AD-6DE340A205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829173-7F9B-CAE2-3DFA-84F8604EA5F4}"/>
              </a:ext>
            </a:extLst>
          </p:cNvPr>
          <p:cNvSpPr>
            <a:spLocks noGrp="1"/>
          </p:cNvSpPr>
          <p:nvPr>
            <p:ph type="sldNum" sz="quarter" idx="12"/>
          </p:nvPr>
        </p:nvSpPr>
        <p:spPr/>
        <p:txBody>
          <a:bodyPr/>
          <a:lstStyle/>
          <a:p>
            <a:fld id="{4FDC9FCE-0D5A-40C0-B878-E85DFD021577}" type="slidenum">
              <a:rPr lang="en-IN" smtClean="0"/>
              <a:t>‹#›</a:t>
            </a:fld>
            <a:endParaRPr lang="en-IN"/>
          </a:p>
        </p:txBody>
      </p:sp>
    </p:spTree>
    <p:extLst>
      <p:ext uri="{BB962C8B-B14F-4D97-AF65-F5344CB8AC3E}">
        <p14:creationId xmlns:p14="http://schemas.microsoft.com/office/powerpoint/2010/main" val="329472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B94FE3-0C5A-FBAA-B787-97AB345144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CC3920-3F49-E762-F9C6-D7A1196739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907025-E91F-6B87-6D7E-82EF0F5615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A74B75-95F0-4678-8C55-CE9474DD9A94}" type="datetimeFigureOut">
              <a:rPr lang="en-IN" smtClean="0"/>
              <a:t>05-08-2024</a:t>
            </a:fld>
            <a:endParaRPr lang="en-IN"/>
          </a:p>
        </p:txBody>
      </p:sp>
      <p:sp>
        <p:nvSpPr>
          <p:cNvPr id="5" name="Footer Placeholder 4">
            <a:extLst>
              <a:ext uri="{FF2B5EF4-FFF2-40B4-BE49-F238E27FC236}">
                <a16:creationId xmlns:a16="http://schemas.microsoft.com/office/drawing/2014/main" id="{3C1B0A54-795F-72B6-46D5-DF98D11232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822B366-1366-A943-B85D-C483CE753D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C9FCE-0D5A-40C0-B878-E85DFD021577}" type="slidenum">
              <a:rPr lang="en-IN" smtClean="0"/>
              <a:t>‹#›</a:t>
            </a:fld>
            <a:endParaRPr lang="en-IN"/>
          </a:p>
        </p:txBody>
      </p:sp>
    </p:spTree>
    <p:extLst>
      <p:ext uri="{BB962C8B-B14F-4D97-AF65-F5344CB8AC3E}">
        <p14:creationId xmlns:p14="http://schemas.microsoft.com/office/powerpoint/2010/main" val="2794240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statmethods.net/advstats/timeseries.html" TargetMode="External"/><Relationship Id="rId2" Type="http://schemas.openxmlformats.org/officeDocument/2006/relationships/hyperlink" Target="https://cran.r-project.org/web/views/TimeSerie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r-programming-language-introduc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29857-911E-B149-3E3B-F4DFE310A31A}"/>
              </a:ext>
            </a:extLst>
          </p:cNvPr>
          <p:cNvSpPr>
            <a:spLocks noGrp="1"/>
          </p:cNvSpPr>
          <p:nvPr>
            <p:ph type="ctrTitle"/>
          </p:nvPr>
        </p:nvSpPr>
        <p:spPr/>
        <p:txBody>
          <a:bodyPr>
            <a:normAutofit/>
          </a:bodyPr>
          <a:lstStyle/>
          <a:p>
            <a:r>
              <a:rPr lang="en-US" sz="4000" dirty="0"/>
              <a:t>Unit I - INTRODUCTION TO FORECASTING</a:t>
            </a:r>
            <a:endParaRPr lang="en-IN" sz="4000" dirty="0"/>
          </a:p>
        </p:txBody>
      </p:sp>
      <p:sp>
        <p:nvSpPr>
          <p:cNvPr id="3" name="Subtitle 2">
            <a:extLst>
              <a:ext uri="{FF2B5EF4-FFF2-40B4-BE49-F238E27FC236}">
                <a16:creationId xmlns:a16="http://schemas.microsoft.com/office/drawing/2014/main" id="{5F1137AF-313D-0A63-2F3E-2FE999E48E6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676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335F-C01D-9B91-6088-B1F4374CAA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2A0F04-D6A2-3B2A-DE64-A3A3F19CB5E0}"/>
              </a:ext>
            </a:extLst>
          </p:cNvPr>
          <p:cNvSpPr>
            <a:spLocks noGrp="1"/>
          </p:cNvSpPr>
          <p:nvPr>
            <p:ph idx="1"/>
          </p:nvPr>
        </p:nvSpPr>
        <p:spPr/>
        <p:txBody>
          <a:bodyPr>
            <a:normAutofit fontScale="92500" lnSpcReduction="10000"/>
          </a:bodyPr>
          <a:lstStyle/>
          <a:p>
            <a:r>
              <a:rPr lang="en-US" b="1" dirty="0"/>
              <a:t>How to Calculate Mean Absolute Deviation?</a:t>
            </a:r>
          </a:p>
          <a:p>
            <a:r>
              <a:rPr lang="en-US" dirty="0"/>
              <a:t>To calculate the mean absolute deviation for a set of values, we can use the following steps:</a:t>
            </a:r>
          </a:p>
          <a:p>
            <a:r>
              <a:rPr lang="en-US" dirty="0"/>
              <a:t>Step 1: Identify whether the data set is either grouped or ungrouped and calculate the Mean.</a:t>
            </a:r>
          </a:p>
          <a:p>
            <a:r>
              <a:rPr lang="en-US" dirty="0"/>
              <a:t>Step 2: Calculate the absolute difference between each data point and the mean.</a:t>
            </a:r>
          </a:p>
          <a:p>
            <a:r>
              <a:rPr lang="en-US" dirty="0"/>
              <a:t>Step 3: Add the Absolute Difference calculated for each data point in the step 2.</a:t>
            </a:r>
          </a:p>
          <a:p>
            <a:r>
              <a:rPr lang="en-US" dirty="0"/>
              <a:t>Step 4: Dividing the sum of absolute difference by the number of data points given to calculate the mean </a:t>
            </a:r>
            <a:r>
              <a:rPr lang="en-US" dirty="0" err="1"/>
              <a:t>abosolute</a:t>
            </a:r>
            <a:r>
              <a:rPr lang="en-US" dirty="0"/>
              <a:t> deviation.</a:t>
            </a:r>
            <a:endParaRPr lang="en-IN" dirty="0"/>
          </a:p>
        </p:txBody>
      </p:sp>
    </p:spTree>
    <p:extLst>
      <p:ext uri="{BB962C8B-B14F-4D97-AF65-F5344CB8AC3E}">
        <p14:creationId xmlns:p14="http://schemas.microsoft.com/office/powerpoint/2010/main" val="8067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F55C-5E5B-0F8A-77D9-64A8FB12BE1D}"/>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98D170EA-68D6-1D3D-63EC-6AA16BE93127}"/>
              </a:ext>
            </a:extLst>
          </p:cNvPr>
          <p:cNvGraphicFramePr>
            <a:graphicFrameLocks noGrp="1"/>
          </p:cNvGraphicFramePr>
          <p:nvPr>
            <p:ph idx="1"/>
            <p:extLst>
              <p:ext uri="{D42A27DB-BD31-4B8C-83A1-F6EECF244321}">
                <p14:modId xmlns:p14="http://schemas.microsoft.com/office/powerpoint/2010/main" val="3606931944"/>
              </p:ext>
            </p:extLst>
          </p:nvPr>
        </p:nvGraphicFramePr>
        <p:xfrm>
          <a:off x="749710" y="1454191"/>
          <a:ext cx="10515600" cy="5059680"/>
        </p:xfrm>
        <a:graphic>
          <a:graphicData uri="http://schemas.openxmlformats.org/drawingml/2006/table">
            <a:tbl>
              <a:tblPr/>
              <a:tblGrid>
                <a:gridCol w="1728019">
                  <a:extLst>
                    <a:ext uri="{9D8B030D-6E8A-4147-A177-3AD203B41FA5}">
                      <a16:colId xmlns:a16="http://schemas.microsoft.com/office/drawing/2014/main" val="2373627341"/>
                    </a:ext>
                  </a:extLst>
                </a:gridCol>
                <a:gridCol w="4698181">
                  <a:extLst>
                    <a:ext uri="{9D8B030D-6E8A-4147-A177-3AD203B41FA5}">
                      <a16:colId xmlns:a16="http://schemas.microsoft.com/office/drawing/2014/main" val="1947018183"/>
                    </a:ext>
                  </a:extLst>
                </a:gridCol>
                <a:gridCol w="4089400">
                  <a:extLst>
                    <a:ext uri="{9D8B030D-6E8A-4147-A177-3AD203B41FA5}">
                      <a16:colId xmlns:a16="http://schemas.microsoft.com/office/drawing/2014/main" val="1427839354"/>
                    </a:ext>
                  </a:extLst>
                </a:gridCol>
              </a:tblGrid>
              <a:tr h="0">
                <a:tc>
                  <a:txBody>
                    <a:bodyPr/>
                    <a:lstStyle/>
                    <a:p>
                      <a:pPr algn="l" rtl="0" fontAlgn="base"/>
                      <a:r>
                        <a:rPr lang="en-IN" sz="2000" b="1">
                          <a:effectLst/>
                          <a:latin typeface="Times New Roman" panose="02020603050405020304" pitchFamily="18" charset="0"/>
                          <a:cs typeface="Times New Roman" panose="02020603050405020304" pitchFamily="18" charset="0"/>
                        </a:rPr>
                        <a:t>Parameters</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2000" b="1" dirty="0">
                          <a:effectLst/>
                          <a:latin typeface="Times New Roman" panose="02020603050405020304" pitchFamily="18" charset="0"/>
                          <a:cs typeface="Times New Roman" panose="02020603050405020304" pitchFamily="18" charset="0"/>
                        </a:rPr>
                        <a:t>Mean Absolute Deviation</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2000" b="1">
                          <a:effectLst/>
                          <a:latin typeface="Times New Roman" panose="02020603050405020304" pitchFamily="18" charset="0"/>
                          <a:cs typeface="Times New Roman" panose="02020603050405020304" pitchFamily="18" charset="0"/>
                        </a:rPr>
                        <a:t>Standard Deviation</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413214470"/>
                  </a:ext>
                </a:extLst>
              </a:tr>
              <a:tr h="0">
                <a:tc>
                  <a:txBody>
                    <a:bodyPr/>
                    <a:lstStyle/>
                    <a:p>
                      <a:pPr algn="l" rtl="0" fontAlgn="base"/>
                      <a:r>
                        <a:rPr lang="en-IN" sz="2000" b="1">
                          <a:effectLst/>
                          <a:latin typeface="Times New Roman" panose="02020603050405020304" pitchFamily="18" charset="0"/>
                          <a:cs typeface="Times New Roman" panose="02020603050405020304" pitchFamily="18" charset="0"/>
                        </a:rPr>
                        <a:t>Definition</a:t>
                      </a:r>
                    </a:p>
                  </a:txBody>
                  <a:tcPr marL="38100" marR="38100" marT="55154" marB="5515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dirty="0">
                          <a:effectLst/>
                          <a:latin typeface="Times New Roman" panose="02020603050405020304" pitchFamily="18" charset="0"/>
                          <a:cs typeface="Times New Roman" panose="02020603050405020304" pitchFamily="18" charset="0"/>
                        </a:rPr>
                        <a:t>The average distance between each </a:t>
                      </a:r>
                      <a:br>
                        <a:rPr lang="en-US" sz="2000" b="0" dirty="0">
                          <a:effectLst/>
                          <a:latin typeface="Times New Roman" panose="02020603050405020304" pitchFamily="18" charset="0"/>
                          <a:cs typeface="Times New Roman" panose="02020603050405020304" pitchFamily="18" charset="0"/>
                        </a:rPr>
                      </a:br>
                      <a:r>
                        <a:rPr lang="en-US" sz="2000" b="0" dirty="0">
                          <a:effectLst/>
                          <a:latin typeface="Times New Roman" panose="02020603050405020304" pitchFamily="18" charset="0"/>
                          <a:cs typeface="Times New Roman" panose="02020603050405020304" pitchFamily="18" charset="0"/>
                        </a:rPr>
                        <a:t>data point and the mean.</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a:effectLst/>
                          <a:latin typeface="Times New Roman" panose="02020603050405020304" pitchFamily="18" charset="0"/>
                          <a:cs typeface="Times New Roman" panose="02020603050405020304" pitchFamily="18" charset="0"/>
                        </a:rPr>
                        <a:t>The measure of how spread out the data is from the mean.</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49152948"/>
                  </a:ext>
                </a:extLst>
              </a:tr>
              <a:tr h="0">
                <a:tc>
                  <a:txBody>
                    <a:bodyPr/>
                    <a:lstStyle/>
                    <a:p>
                      <a:pPr algn="l" rtl="0" fontAlgn="base"/>
                      <a:r>
                        <a:rPr lang="en-IN" sz="2000" b="1">
                          <a:effectLst/>
                          <a:latin typeface="Times New Roman" panose="02020603050405020304" pitchFamily="18" charset="0"/>
                          <a:cs typeface="Times New Roman" panose="02020603050405020304" pitchFamily="18" charset="0"/>
                        </a:rPr>
                        <a:t>Calculation</a:t>
                      </a:r>
                    </a:p>
                  </a:txBody>
                  <a:tcPr marL="38100" marR="38100" marT="55154" marB="5515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dirty="0">
                          <a:effectLst/>
                          <a:latin typeface="Times New Roman" panose="02020603050405020304" pitchFamily="18" charset="0"/>
                          <a:cs typeface="Times New Roman" panose="02020603050405020304" pitchFamily="18" charset="0"/>
                        </a:rPr>
                        <a:t>1. Calculate the mean of the data set. </a:t>
                      </a:r>
                      <a:br>
                        <a:rPr lang="en-US" sz="2000" b="0" dirty="0">
                          <a:effectLst/>
                          <a:latin typeface="Times New Roman" panose="02020603050405020304" pitchFamily="18" charset="0"/>
                          <a:cs typeface="Times New Roman" panose="02020603050405020304" pitchFamily="18" charset="0"/>
                        </a:rPr>
                      </a:br>
                      <a:r>
                        <a:rPr lang="en-US" sz="2000" b="0" dirty="0">
                          <a:effectLst/>
                          <a:latin typeface="Times New Roman" panose="02020603050405020304" pitchFamily="18" charset="0"/>
                          <a:cs typeface="Times New Roman" panose="02020603050405020304" pitchFamily="18" charset="0"/>
                        </a:rPr>
                        <a:t>2. Calculate the absolute value of the difference </a:t>
                      </a:r>
                      <a:br>
                        <a:rPr lang="en-US" sz="2000" b="0" dirty="0">
                          <a:effectLst/>
                          <a:latin typeface="Times New Roman" panose="02020603050405020304" pitchFamily="18" charset="0"/>
                          <a:cs typeface="Times New Roman" panose="02020603050405020304" pitchFamily="18" charset="0"/>
                        </a:rPr>
                      </a:br>
                      <a:r>
                        <a:rPr lang="en-US" sz="2000" b="0" dirty="0">
                          <a:effectLst/>
                          <a:latin typeface="Times New Roman" panose="02020603050405020304" pitchFamily="18" charset="0"/>
                          <a:cs typeface="Times New Roman" panose="02020603050405020304" pitchFamily="18" charset="0"/>
                        </a:rPr>
                        <a:t>between each data point and the mean. </a:t>
                      </a:r>
                      <a:br>
                        <a:rPr lang="en-US" sz="2000" b="0" dirty="0">
                          <a:effectLst/>
                          <a:latin typeface="Times New Roman" panose="02020603050405020304" pitchFamily="18" charset="0"/>
                          <a:cs typeface="Times New Roman" panose="02020603050405020304" pitchFamily="18" charset="0"/>
                        </a:rPr>
                      </a:br>
                      <a:r>
                        <a:rPr lang="en-US" sz="2000" b="0" dirty="0">
                          <a:effectLst/>
                          <a:latin typeface="Times New Roman" panose="02020603050405020304" pitchFamily="18" charset="0"/>
                          <a:cs typeface="Times New Roman" panose="02020603050405020304" pitchFamily="18" charset="0"/>
                        </a:rPr>
                        <a:t>3. Take the average of those absolute values.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dirty="0">
                          <a:effectLst/>
                          <a:latin typeface="Times New Roman" panose="02020603050405020304" pitchFamily="18" charset="0"/>
                          <a:cs typeface="Times New Roman" panose="02020603050405020304" pitchFamily="18" charset="0"/>
                        </a:rPr>
                        <a:t>1. Calculate the mean of the data set. </a:t>
                      </a:r>
                      <a:br>
                        <a:rPr lang="en-US" sz="2000" b="0" dirty="0">
                          <a:effectLst/>
                          <a:latin typeface="Times New Roman" panose="02020603050405020304" pitchFamily="18" charset="0"/>
                          <a:cs typeface="Times New Roman" panose="02020603050405020304" pitchFamily="18" charset="0"/>
                        </a:rPr>
                      </a:br>
                      <a:r>
                        <a:rPr lang="en-US" sz="2000" b="0" dirty="0">
                          <a:effectLst/>
                          <a:latin typeface="Times New Roman" panose="02020603050405020304" pitchFamily="18" charset="0"/>
                          <a:cs typeface="Times New Roman" panose="02020603050405020304" pitchFamily="18" charset="0"/>
                        </a:rPr>
                        <a:t>2. Calculate the difference between each data point and the mean. </a:t>
                      </a:r>
                      <a:br>
                        <a:rPr lang="en-US" sz="2000" b="0" dirty="0">
                          <a:effectLst/>
                          <a:latin typeface="Times New Roman" panose="02020603050405020304" pitchFamily="18" charset="0"/>
                          <a:cs typeface="Times New Roman" panose="02020603050405020304" pitchFamily="18" charset="0"/>
                        </a:rPr>
                      </a:br>
                      <a:r>
                        <a:rPr lang="en-US" sz="2000" b="0" dirty="0">
                          <a:effectLst/>
                          <a:latin typeface="Times New Roman" panose="02020603050405020304" pitchFamily="18" charset="0"/>
                          <a:cs typeface="Times New Roman" panose="02020603050405020304" pitchFamily="18" charset="0"/>
                        </a:rPr>
                        <a:t>3. Square each of those differences. </a:t>
                      </a:r>
                      <a:br>
                        <a:rPr lang="en-US" sz="2000" b="0" dirty="0">
                          <a:effectLst/>
                          <a:latin typeface="Times New Roman" panose="02020603050405020304" pitchFamily="18" charset="0"/>
                          <a:cs typeface="Times New Roman" panose="02020603050405020304" pitchFamily="18" charset="0"/>
                        </a:rPr>
                      </a:br>
                      <a:r>
                        <a:rPr lang="en-US" sz="2000" b="0" dirty="0">
                          <a:effectLst/>
                          <a:latin typeface="Times New Roman" panose="02020603050405020304" pitchFamily="18" charset="0"/>
                          <a:cs typeface="Times New Roman" panose="02020603050405020304" pitchFamily="18" charset="0"/>
                        </a:rPr>
                        <a:t>4. Take the average of the squared differences. </a:t>
                      </a:r>
                      <a:br>
                        <a:rPr lang="en-US" sz="2000" b="0" dirty="0">
                          <a:effectLst/>
                          <a:latin typeface="Times New Roman" panose="02020603050405020304" pitchFamily="18" charset="0"/>
                          <a:cs typeface="Times New Roman" panose="02020603050405020304" pitchFamily="18" charset="0"/>
                        </a:rPr>
                      </a:br>
                      <a:r>
                        <a:rPr lang="en-US" sz="2000" b="0" dirty="0">
                          <a:effectLst/>
                          <a:latin typeface="Times New Roman" panose="02020603050405020304" pitchFamily="18" charset="0"/>
                          <a:cs typeface="Times New Roman" panose="02020603050405020304" pitchFamily="18" charset="0"/>
                        </a:rPr>
                        <a:t>5. Take the square root of the result.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60097445"/>
                  </a:ext>
                </a:extLst>
              </a:tr>
              <a:tr h="0">
                <a:tc>
                  <a:txBody>
                    <a:bodyPr/>
                    <a:lstStyle/>
                    <a:p>
                      <a:pPr algn="l" rtl="0" fontAlgn="base"/>
                      <a:r>
                        <a:rPr lang="en-IN" sz="2000" b="1">
                          <a:effectLst/>
                          <a:latin typeface="Times New Roman" panose="02020603050405020304" pitchFamily="18" charset="0"/>
                          <a:cs typeface="Times New Roman" panose="02020603050405020304" pitchFamily="18" charset="0"/>
                        </a:rPr>
                        <a:t>Use</a:t>
                      </a:r>
                    </a:p>
                  </a:txBody>
                  <a:tcPr marL="38100" marR="38100" marT="55154" marB="5515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a:effectLst/>
                          <a:latin typeface="Times New Roman" panose="02020603050405020304" pitchFamily="18" charset="0"/>
                          <a:cs typeface="Times New Roman" panose="02020603050405020304" pitchFamily="18" charset="0"/>
                        </a:rPr>
                        <a:t>Useful when the data set contains outliers, as it </a:t>
                      </a:r>
                      <a:br>
                        <a:rPr lang="en-US" sz="2000" b="0">
                          <a:effectLst/>
                          <a:latin typeface="Times New Roman" panose="02020603050405020304" pitchFamily="18" charset="0"/>
                          <a:cs typeface="Times New Roman" panose="02020603050405020304" pitchFamily="18" charset="0"/>
                        </a:rPr>
                      </a:br>
                      <a:r>
                        <a:rPr lang="en-US" sz="2000" b="0">
                          <a:effectLst/>
                          <a:latin typeface="Times New Roman" panose="02020603050405020304" pitchFamily="18" charset="0"/>
                          <a:cs typeface="Times New Roman" panose="02020603050405020304" pitchFamily="18" charset="0"/>
                        </a:rPr>
                        <a:t>is not affected by extreme values.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dirty="0">
                          <a:effectLst/>
                          <a:latin typeface="Times New Roman" panose="02020603050405020304" pitchFamily="18" charset="0"/>
                          <a:cs typeface="Times New Roman" panose="02020603050405020304" pitchFamily="18" charset="0"/>
                        </a:rPr>
                        <a:t>Useful when the data set does not contain outliers, </a:t>
                      </a:r>
                      <a:br>
                        <a:rPr lang="en-US" sz="2000" b="0" dirty="0">
                          <a:effectLst/>
                          <a:latin typeface="Times New Roman" panose="02020603050405020304" pitchFamily="18" charset="0"/>
                          <a:cs typeface="Times New Roman" panose="02020603050405020304" pitchFamily="18" charset="0"/>
                        </a:rPr>
                      </a:br>
                      <a:r>
                        <a:rPr lang="en-US" sz="2000" b="0" dirty="0">
                          <a:effectLst/>
                          <a:latin typeface="Times New Roman" panose="02020603050405020304" pitchFamily="18" charset="0"/>
                          <a:cs typeface="Times New Roman" panose="02020603050405020304" pitchFamily="18" charset="0"/>
                        </a:rPr>
                        <a:t>as it provides a more accurate measure of the spread of the data.</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59304221"/>
                  </a:ext>
                </a:extLst>
              </a:tr>
            </a:tbl>
          </a:graphicData>
        </a:graphic>
      </p:graphicFrame>
    </p:spTree>
    <p:extLst>
      <p:ext uri="{BB962C8B-B14F-4D97-AF65-F5344CB8AC3E}">
        <p14:creationId xmlns:p14="http://schemas.microsoft.com/office/powerpoint/2010/main" val="1460048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1DE3D-51AC-CB6B-5059-8384089C1966}"/>
              </a:ext>
            </a:extLst>
          </p:cNvPr>
          <p:cNvSpPr>
            <a:spLocks noGrp="1"/>
          </p:cNvSpPr>
          <p:nvPr>
            <p:ph type="title"/>
          </p:nvPr>
        </p:nvSpPr>
        <p:spPr/>
        <p:txBody>
          <a:bodyPr/>
          <a:lstStyle/>
          <a:p>
            <a:r>
              <a:rPr lang="en-US" b="1" dirty="0"/>
              <a:t>Root Mean Squared Error (RMSE)</a:t>
            </a:r>
            <a:endParaRPr lang="en-IN" dirty="0"/>
          </a:p>
        </p:txBody>
      </p:sp>
      <p:sp>
        <p:nvSpPr>
          <p:cNvPr id="3" name="Content Placeholder 2">
            <a:extLst>
              <a:ext uri="{FF2B5EF4-FFF2-40B4-BE49-F238E27FC236}">
                <a16:creationId xmlns:a16="http://schemas.microsoft.com/office/drawing/2014/main" id="{AAF74F72-7D2C-C0A2-282D-525060790226}"/>
              </a:ext>
            </a:extLst>
          </p:cNvPr>
          <p:cNvSpPr>
            <a:spLocks noGrp="1"/>
          </p:cNvSpPr>
          <p:nvPr>
            <p:ph idx="1"/>
          </p:nvPr>
        </p:nvSpPr>
        <p:spPr/>
        <p:txBody>
          <a:bodyPr/>
          <a:lstStyle/>
          <a:p>
            <a:r>
              <a:rPr lang="en-US" b="0" i="0" dirty="0">
                <a:solidFill>
                  <a:srgbClr val="242424"/>
                </a:solidFill>
                <a:effectLst/>
                <a:highlight>
                  <a:srgbClr val="FFFFFF"/>
                </a:highlight>
                <a:latin typeface="source-serif-pro"/>
              </a:rPr>
              <a:t>The </a:t>
            </a:r>
            <a:r>
              <a:rPr lang="en-US" b="1" i="0" dirty="0">
                <a:solidFill>
                  <a:srgbClr val="242424"/>
                </a:solidFill>
                <a:effectLst/>
                <a:highlight>
                  <a:srgbClr val="FFFFFF"/>
                </a:highlight>
                <a:latin typeface="source-serif-pro"/>
              </a:rPr>
              <a:t>Root Mean Squared Error (RMSE)</a:t>
            </a:r>
            <a:r>
              <a:rPr lang="en-US" b="0" i="0" dirty="0">
                <a:solidFill>
                  <a:srgbClr val="242424"/>
                </a:solidFill>
                <a:effectLst/>
                <a:highlight>
                  <a:srgbClr val="FFFFFF"/>
                </a:highlight>
                <a:latin typeface="source-serif-pro"/>
              </a:rPr>
              <a:t> is another widely used metric for measuring the accuracy of predictions or forecasts.</a:t>
            </a:r>
          </a:p>
          <a:p>
            <a:r>
              <a:rPr lang="en-US" b="0" i="0" dirty="0">
                <a:solidFill>
                  <a:srgbClr val="242424"/>
                </a:solidFill>
                <a:effectLst/>
                <a:highlight>
                  <a:srgbClr val="FFFFFF"/>
                </a:highlight>
                <a:latin typeface="source-serif-pro"/>
              </a:rPr>
              <a:t>RMSE quantifies the average magnitude of errors between the predicted or forecasted values and the actual values, giving more weight to larger errors.</a:t>
            </a:r>
          </a:p>
          <a:p>
            <a:r>
              <a:rPr lang="en-US" b="0" i="0" dirty="0">
                <a:solidFill>
                  <a:srgbClr val="242424"/>
                </a:solidFill>
                <a:effectLst/>
                <a:highlight>
                  <a:srgbClr val="FFFFFF"/>
                </a:highlight>
                <a:latin typeface="source-serif-pro"/>
              </a:rPr>
              <a:t>It’s an important metric, especially when larger errors are of greater concern. </a:t>
            </a:r>
            <a:endParaRPr lang="en-IN" dirty="0"/>
          </a:p>
        </p:txBody>
      </p:sp>
    </p:spTree>
    <p:extLst>
      <p:ext uri="{BB962C8B-B14F-4D97-AF65-F5344CB8AC3E}">
        <p14:creationId xmlns:p14="http://schemas.microsoft.com/office/powerpoint/2010/main" val="2887929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9CE6B-3E29-24B2-9530-B24FDF9FEB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6C23A9-7035-8222-D769-ACE7133EA2B7}"/>
              </a:ext>
            </a:extLst>
          </p:cNvPr>
          <p:cNvSpPr>
            <a:spLocks noGrp="1"/>
          </p:cNvSpPr>
          <p:nvPr>
            <p:ph idx="1"/>
          </p:nvPr>
        </p:nvSpPr>
        <p:spPr>
          <a:xfrm>
            <a:off x="838200" y="1825625"/>
            <a:ext cx="5257800" cy="4814326"/>
          </a:xfrm>
        </p:spPr>
        <p:txBody>
          <a:bodyPr>
            <a:normAutofit fontScale="92500" lnSpcReduction="20000"/>
          </a:bodyPr>
          <a:lstStyle/>
          <a:p>
            <a:pPr algn="l"/>
            <a:r>
              <a:rPr lang="en-US" b="1" i="0" dirty="0">
                <a:solidFill>
                  <a:srgbClr val="242424"/>
                </a:solidFill>
                <a:effectLst/>
                <a:highlight>
                  <a:srgbClr val="FFFFFF"/>
                </a:highlight>
                <a:latin typeface="source-serif-pro"/>
              </a:rPr>
              <a:t>RMSE = √((1 / n) * Σ(actual — forecast)²)</a:t>
            </a:r>
            <a:endParaRPr lang="en-US" b="0" i="0" dirty="0">
              <a:solidFill>
                <a:srgbClr val="242424"/>
              </a:solidFill>
              <a:effectLst/>
              <a:highlight>
                <a:srgbClr val="FFFFFF"/>
              </a:highlight>
              <a:latin typeface="source-serif-pro"/>
            </a:endParaRPr>
          </a:p>
          <a:p>
            <a:pPr algn="l"/>
            <a:r>
              <a:rPr lang="en-US" b="0" i="0" dirty="0">
                <a:solidFill>
                  <a:srgbClr val="242424"/>
                </a:solidFill>
                <a:effectLst/>
                <a:highlight>
                  <a:srgbClr val="FFFFFF"/>
                </a:highlight>
                <a:latin typeface="source-serif-pro"/>
              </a:rPr>
              <a:t>Where:</a:t>
            </a:r>
          </a:p>
          <a:p>
            <a:pPr algn="l"/>
            <a:r>
              <a:rPr lang="en-US" b="0" i="1" dirty="0">
                <a:solidFill>
                  <a:srgbClr val="242424"/>
                </a:solidFill>
                <a:effectLst/>
                <a:highlight>
                  <a:srgbClr val="FFFFFF"/>
                </a:highlight>
                <a:latin typeface="source-serif-pro"/>
              </a:rPr>
              <a:t>RMSE is the Root Mean Squared Error.</a:t>
            </a:r>
            <a:endParaRPr lang="en-US" b="0" i="0" dirty="0">
              <a:solidFill>
                <a:srgbClr val="242424"/>
              </a:solidFill>
              <a:effectLst/>
              <a:highlight>
                <a:srgbClr val="FFFFFF"/>
              </a:highlight>
              <a:latin typeface="source-serif-pro"/>
            </a:endParaRPr>
          </a:p>
          <a:p>
            <a:pPr algn="l"/>
            <a:r>
              <a:rPr lang="en-US" b="0" i="1" dirty="0">
                <a:solidFill>
                  <a:srgbClr val="242424"/>
                </a:solidFill>
                <a:effectLst/>
                <a:highlight>
                  <a:srgbClr val="FFFFFF"/>
                </a:highlight>
                <a:latin typeface="source-serif-pro"/>
              </a:rPr>
              <a:t>n is the number of data points (samples).</a:t>
            </a:r>
            <a:endParaRPr lang="en-US" b="0" i="0" dirty="0">
              <a:solidFill>
                <a:srgbClr val="242424"/>
              </a:solidFill>
              <a:effectLst/>
              <a:highlight>
                <a:srgbClr val="FFFFFF"/>
              </a:highlight>
              <a:latin typeface="source-serif-pro"/>
            </a:endParaRPr>
          </a:p>
          <a:p>
            <a:pPr algn="l"/>
            <a:r>
              <a:rPr lang="en-US" b="0" i="1" dirty="0">
                <a:solidFill>
                  <a:srgbClr val="242424"/>
                </a:solidFill>
                <a:effectLst/>
                <a:highlight>
                  <a:srgbClr val="FFFFFF"/>
                </a:highlight>
                <a:latin typeface="source-serif-pro"/>
              </a:rPr>
              <a:t>Σ represents the sum over all data points.</a:t>
            </a:r>
            <a:endParaRPr lang="en-US" b="0" i="0" dirty="0">
              <a:solidFill>
                <a:srgbClr val="242424"/>
              </a:solidFill>
              <a:effectLst/>
              <a:highlight>
                <a:srgbClr val="FFFFFF"/>
              </a:highlight>
              <a:latin typeface="source-serif-pro"/>
            </a:endParaRPr>
          </a:p>
          <a:p>
            <a:pPr algn="l"/>
            <a:r>
              <a:rPr lang="en-US" b="0" i="1" dirty="0">
                <a:solidFill>
                  <a:srgbClr val="242424"/>
                </a:solidFill>
                <a:effectLst/>
                <a:highlight>
                  <a:srgbClr val="FFFFFF"/>
                </a:highlight>
                <a:latin typeface="source-serif-pro"/>
              </a:rPr>
              <a:t>(actual — forecast)² is the squared difference between the actual value and the forecasted value for each data point.</a:t>
            </a:r>
            <a:endParaRPr lang="en-US" b="0" i="0" dirty="0">
              <a:solidFill>
                <a:srgbClr val="242424"/>
              </a:solidFill>
              <a:effectLst/>
              <a:highlight>
                <a:srgbClr val="FFFFFF"/>
              </a:highlight>
              <a:latin typeface="source-serif-pro"/>
            </a:endParaRPr>
          </a:p>
          <a:p>
            <a:endParaRPr lang="en-US" dirty="0"/>
          </a:p>
        </p:txBody>
      </p:sp>
      <p:sp>
        <p:nvSpPr>
          <p:cNvPr id="5" name="TextBox 4">
            <a:extLst>
              <a:ext uri="{FF2B5EF4-FFF2-40B4-BE49-F238E27FC236}">
                <a16:creationId xmlns:a16="http://schemas.microsoft.com/office/drawing/2014/main" id="{5DEC6ACD-8163-7D2A-10BA-FDE823870E64}"/>
              </a:ext>
            </a:extLst>
          </p:cNvPr>
          <p:cNvSpPr txBox="1"/>
          <p:nvPr/>
        </p:nvSpPr>
        <p:spPr>
          <a:xfrm>
            <a:off x="6636434" y="2413337"/>
            <a:ext cx="5257800" cy="3785652"/>
          </a:xfrm>
          <a:prstGeom prst="rect">
            <a:avLst/>
          </a:prstGeom>
          <a:noFill/>
        </p:spPr>
        <p:txBody>
          <a:bodyPr wrap="square">
            <a:spAutoFit/>
          </a:bodyPr>
          <a:lstStyle/>
          <a:p>
            <a:r>
              <a:rPr lang="en-US" sz="2400" b="0" i="0" dirty="0">
                <a:solidFill>
                  <a:srgbClr val="007400"/>
                </a:solidFill>
                <a:effectLst/>
                <a:highlight>
                  <a:srgbClr val="F9F9F9"/>
                </a:highlight>
                <a:latin typeface="source-code-pro"/>
              </a:rPr>
              <a:t># Calculate the Root Mean Squared Error (RMSE)</a:t>
            </a:r>
            <a:r>
              <a:rPr lang="en-US" sz="2400" dirty="0"/>
              <a:t/>
            </a:r>
            <a:br>
              <a:rPr lang="en-US" sz="2400" dirty="0"/>
            </a:br>
            <a:r>
              <a:rPr lang="en-US" sz="2400" b="0" i="0" dirty="0" err="1">
                <a:solidFill>
                  <a:srgbClr val="242424"/>
                </a:solidFill>
                <a:effectLst/>
                <a:highlight>
                  <a:srgbClr val="F9F9F9"/>
                </a:highlight>
                <a:latin typeface="source-code-pro"/>
              </a:rPr>
              <a:t>rmse</a:t>
            </a:r>
            <a:r>
              <a:rPr lang="en-US" sz="2400" b="0" i="0" dirty="0">
                <a:solidFill>
                  <a:srgbClr val="242424"/>
                </a:solidFill>
                <a:effectLst/>
                <a:highlight>
                  <a:srgbClr val="F9F9F9"/>
                </a:highlight>
                <a:latin typeface="source-code-pro"/>
              </a:rPr>
              <a:t> = </a:t>
            </a:r>
            <a:r>
              <a:rPr lang="en-US" sz="2400" b="0" i="0" dirty="0" err="1">
                <a:solidFill>
                  <a:srgbClr val="242424"/>
                </a:solidFill>
                <a:effectLst/>
                <a:highlight>
                  <a:srgbClr val="F9F9F9"/>
                </a:highlight>
                <a:latin typeface="source-code-pro"/>
              </a:rPr>
              <a:t>mean_squared_error</a:t>
            </a:r>
            <a:r>
              <a:rPr lang="en-US" sz="2400" b="0" i="0" dirty="0">
                <a:solidFill>
                  <a:srgbClr val="242424"/>
                </a:solidFill>
                <a:effectLst/>
                <a:highlight>
                  <a:srgbClr val="F9F9F9"/>
                </a:highlight>
                <a:latin typeface="source-code-pro"/>
              </a:rPr>
              <a:t>(</a:t>
            </a:r>
            <a:r>
              <a:rPr lang="en-US" sz="2400" b="0" i="0" dirty="0" err="1">
                <a:solidFill>
                  <a:srgbClr val="242424"/>
                </a:solidFill>
                <a:effectLst/>
                <a:highlight>
                  <a:srgbClr val="F9F9F9"/>
                </a:highlight>
                <a:latin typeface="source-code-pro"/>
              </a:rPr>
              <a:t>final_test_data</a:t>
            </a:r>
            <a:r>
              <a:rPr lang="en-US" sz="2400" b="0" i="0" dirty="0">
                <a:solidFill>
                  <a:srgbClr val="242424"/>
                </a:solidFill>
                <a:effectLst/>
                <a:highlight>
                  <a:srgbClr val="F9F9F9"/>
                </a:highlight>
                <a:latin typeface="source-code-pro"/>
              </a:rPr>
              <a:t>[</a:t>
            </a:r>
            <a:r>
              <a:rPr lang="en-US" sz="2400" b="0" i="0" dirty="0">
                <a:solidFill>
                  <a:srgbClr val="C41A16"/>
                </a:solidFill>
                <a:effectLst/>
                <a:highlight>
                  <a:srgbClr val="F9F9F9"/>
                </a:highlight>
                <a:latin typeface="source-code-pro"/>
              </a:rPr>
              <a:t>'y'</a:t>
            </a:r>
            <a:r>
              <a:rPr lang="en-US" sz="2400" b="0" i="0" dirty="0">
                <a:solidFill>
                  <a:srgbClr val="242424"/>
                </a:solidFill>
                <a:effectLst/>
                <a:highlight>
                  <a:srgbClr val="F9F9F9"/>
                </a:highlight>
                <a:latin typeface="source-code-pro"/>
              </a:rPr>
              <a:t>], </a:t>
            </a:r>
            <a:r>
              <a:rPr lang="en-US" sz="2400" b="0" i="0" dirty="0" err="1">
                <a:solidFill>
                  <a:srgbClr val="242424"/>
                </a:solidFill>
                <a:effectLst/>
                <a:highlight>
                  <a:srgbClr val="F9F9F9"/>
                </a:highlight>
                <a:latin typeface="source-code-pro"/>
              </a:rPr>
              <a:t>final_test_data</a:t>
            </a:r>
            <a:r>
              <a:rPr lang="en-US" sz="2400" b="0" i="0" dirty="0">
                <a:solidFill>
                  <a:srgbClr val="242424"/>
                </a:solidFill>
                <a:effectLst/>
                <a:highlight>
                  <a:srgbClr val="F9F9F9"/>
                </a:highlight>
                <a:latin typeface="source-code-pro"/>
              </a:rPr>
              <a:t>[</a:t>
            </a:r>
            <a:r>
              <a:rPr lang="en-US" sz="2400" b="0" i="0" dirty="0">
                <a:solidFill>
                  <a:srgbClr val="C41A16"/>
                </a:solidFill>
                <a:effectLst/>
                <a:highlight>
                  <a:srgbClr val="F9F9F9"/>
                </a:highlight>
                <a:latin typeface="source-code-pro"/>
              </a:rPr>
              <a:t>'</a:t>
            </a:r>
            <a:r>
              <a:rPr lang="en-US" sz="2400" b="0" i="0" dirty="0" err="1">
                <a:solidFill>
                  <a:srgbClr val="C41A16"/>
                </a:solidFill>
                <a:effectLst/>
                <a:highlight>
                  <a:srgbClr val="F9F9F9"/>
                </a:highlight>
                <a:latin typeface="source-code-pro"/>
              </a:rPr>
              <a:t>AutoARIMA</a:t>
            </a:r>
            <a:r>
              <a:rPr lang="en-US" sz="2400" b="0" i="0" dirty="0">
                <a:solidFill>
                  <a:srgbClr val="C41A16"/>
                </a:solidFill>
                <a:effectLst/>
                <a:highlight>
                  <a:srgbClr val="F9F9F9"/>
                </a:highlight>
                <a:latin typeface="source-code-pro"/>
              </a:rPr>
              <a:t>'</a:t>
            </a:r>
            <a:r>
              <a:rPr lang="en-US" sz="2400" b="0" i="0" dirty="0">
                <a:solidFill>
                  <a:srgbClr val="242424"/>
                </a:solidFill>
                <a:effectLst/>
                <a:highlight>
                  <a:srgbClr val="F9F9F9"/>
                </a:highlight>
                <a:latin typeface="source-code-pro"/>
              </a:rPr>
              <a:t>],</a:t>
            </a:r>
            <a:r>
              <a:rPr lang="en-US" sz="2400" dirty="0"/>
              <a:t/>
            </a:r>
            <a:br>
              <a:rPr lang="en-US" sz="2400" dirty="0"/>
            </a:br>
            <a:r>
              <a:rPr lang="en-US" sz="2400" b="0" i="0" dirty="0">
                <a:solidFill>
                  <a:srgbClr val="242424"/>
                </a:solidFill>
                <a:effectLst/>
                <a:highlight>
                  <a:srgbClr val="F9F9F9"/>
                </a:highlight>
                <a:latin typeface="source-code-pro"/>
              </a:rPr>
              <a:t>squared=</a:t>
            </a:r>
            <a:r>
              <a:rPr lang="en-US" sz="2400" b="0" i="0" dirty="0">
                <a:solidFill>
                  <a:srgbClr val="AA0D91"/>
                </a:solidFill>
                <a:effectLst/>
                <a:highlight>
                  <a:srgbClr val="F9F9F9"/>
                </a:highlight>
                <a:latin typeface="source-code-pro"/>
              </a:rPr>
              <a:t>False</a:t>
            </a:r>
            <a:r>
              <a:rPr lang="en-US" sz="2400" b="0" i="0" dirty="0">
                <a:solidFill>
                  <a:srgbClr val="242424"/>
                </a:solidFill>
                <a:effectLst/>
                <a:highlight>
                  <a:srgbClr val="F9F9F9"/>
                </a:highlight>
                <a:latin typeface="source-code-pro"/>
              </a:rPr>
              <a:t>)</a:t>
            </a:r>
            <a:r>
              <a:rPr lang="en-US" sz="2400" dirty="0"/>
              <a:t/>
            </a:r>
            <a:br>
              <a:rPr lang="en-US" sz="2400" dirty="0"/>
            </a:br>
            <a:r>
              <a:rPr lang="en-US" sz="2400" dirty="0"/>
              <a:t/>
            </a:r>
            <a:br>
              <a:rPr lang="en-US" sz="2400" dirty="0"/>
            </a:br>
            <a:r>
              <a:rPr lang="en-US" sz="2400" b="0" i="0" dirty="0">
                <a:solidFill>
                  <a:srgbClr val="007400"/>
                </a:solidFill>
                <a:effectLst/>
                <a:highlight>
                  <a:srgbClr val="F9F9F9"/>
                </a:highlight>
                <a:latin typeface="source-code-pro"/>
              </a:rPr>
              <a:t># Print the RMSE</a:t>
            </a:r>
            <a:r>
              <a:rPr lang="en-US" sz="2400" dirty="0"/>
              <a:t/>
            </a:r>
            <a:br>
              <a:rPr lang="en-US" sz="2400" dirty="0"/>
            </a:br>
            <a:r>
              <a:rPr lang="en-US" sz="2400" b="0" i="0" dirty="0">
                <a:solidFill>
                  <a:srgbClr val="5C2699"/>
                </a:solidFill>
                <a:effectLst/>
                <a:highlight>
                  <a:srgbClr val="F9F9F9"/>
                </a:highlight>
                <a:latin typeface="source-code-pro"/>
              </a:rPr>
              <a:t>print</a:t>
            </a:r>
            <a:r>
              <a:rPr lang="en-US" sz="2400" b="0" i="0" dirty="0">
                <a:solidFill>
                  <a:srgbClr val="242424"/>
                </a:solidFill>
                <a:effectLst/>
                <a:highlight>
                  <a:srgbClr val="F9F9F9"/>
                </a:highlight>
                <a:latin typeface="source-code-pro"/>
              </a:rPr>
              <a:t>(</a:t>
            </a:r>
            <a:r>
              <a:rPr lang="en-US" sz="2400" b="0" i="0" dirty="0" err="1">
                <a:solidFill>
                  <a:srgbClr val="C41A16"/>
                </a:solidFill>
                <a:effectLst/>
                <a:highlight>
                  <a:srgbClr val="F9F9F9"/>
                </a:highlight>
                <a:latin typeface="source-code-pro"/>
              </a:rPr>
              <a:t>f"Root</a:t>
            </a:r>
            <a:r>
              <a:rPr lang="en-US" sz="2400" b="0" i="0" dirty="0">
                <a:solidFill>
                  <a:srgbClr val="C41A16"/>
                </a:solidFill>
                <a:effectLst/>
                <a:highlight>
                  <a:srgbClr val="F9F9F9"/>
                </a:highlight>
                <a:latin typeface="source-code-pro"/>
              </a:rPr>
              <a:t> Mean Squared Error (RMSE): </a:t>
            </a:r>
            <a:r>
              <a:rPr lang="en-US" sz="2400" b="0" i="0" dirty="0">
                <a:solidFill>
                  <a:srgbClr val="000000"/>
                </a:solidFill>
                <a:effectLst/>
                <a:highlight>
                  <a:srgbClr val="F9F9F9"/>
                </a:highlight>
                <a:latin typeface="source-code-pro"/>
              </a:rPr>
              <a:t>{rmse:</a:t>
            </a:r>
            <a:r>
              <a:rPr lang="en-US" sz="2400" b="0" i="0" dirty="0">
                <a:solidFill>
                  <a:srgbClr val="1C00CF"/>
                </a:solidFill>
                <a:effectLst/>
                <a:highlight>
                  <a:srgbClr val="F9F9F9"/>
                </a:highlight>
                <a:latin typeface="source-code-pro"/>
              </a:rPr>
              <a:t>.4</a:t>
            </a:r>
            <a:r>
              <a:rPr lang="en-US" sz="2400" b="0" i="0" dirty="0">
                <a:solidFill>
                  <a:srgbClr val="000000"/>
                </a:solidFill>
                <a:effectLst/>
                <a:highlight>
                  <a:srgbClr val="F9F9F9"/>
                </a:highlight>
                <a:latin typeface="source-code-pro"/>
              </a:rPr>
              <a:t>f}</a:t>
            </a:r>
            <a:r>
              <a:rPr lang="en-US" sz="2400" b="0" i="0" dirty="0">
                <a:solidFill>
                  <a:srgbClr val="C41A16"/>
                </a:solidFill>
                <a:effectLst/>
                <a:highlight>
                  <a:srgbClr val="F9F9F9"/>
                </a:highlight>
                <a:latin typeface="source-code-pro"/>
              </a:rPr>
              <a:t>"</a:t>
            </a:r>
            <a:r>
              <a:rPr lang="en-US" sz="2400" b="0" i="0" dirty="0">
                <a:solidFill>
                  <a:srgbClr val="242424"/>
                </a:solidFill>
                <a:effectLst/>
                <a:highlight>
                  <a:srgbClr val="F9F9F9"/>
                </a:highlight>
                <a:latin typeface="source-code-pro"/>
              </a:rPr>
              <a:t>)</a:t>
            </a:r>
            <a:endParaRPr lang="en-US" sz="2400" dirty="0"/>
          </a:p>
        </p:txBody>
      </p:sp>
    </p:spTree>
    <p:extLst>
      <p:ext uri="{BB962C8B-B14F-4D97-AF65-F5344CB8AC3E}">
        <p14:creationId xmlns:p14="http://schemas.microsoft.com/office/powerpoint/2010/main" val="2754862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291CA-47CE-CE05-DDA9-E587F26613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3D81892-DB21-AB51-B593-3438B199749B}"/>
              </a:ext>
            </a:extLst>
          </p:cNvPr>
          <p:cNvSpPr>
            <a:spLocks noGrp="1"/>
          </p:cNvSpPr>
          <p:nvPr>
            <p:ph idx="1"/>
          </p:nvPr>
        </p:nvSpPr>
        <p:spPr/>
        <p:txBody>
          <a:bodyPr>
            <a:normAutofit lnSpcReduction="10000"/>
          </a:bodyPr>
          <a:lstStyle/>
          <a:p>
            <a:pPr marL="0" indent="0">
              <a:buNone/>
            </a:pPr>
            <a:r>
              <a:rPr lang="en-US" sz="2400" dirty="0"/>
              <a:t># R program to illustrate RMSE </a:t>
            </a:r>
          </a:p>
          <a:p>
            <a:pPr marL="0" indent="0">
              <a:buNone/>
            </a:pPr>
            <a:r>
              <a:rPr lang="en-US" sz="2400" dirty="0"/>
              <a:t># Importing the required package </a:t>
            </a:r>
          </a:p>
          <a:p>
            <a:pPr marL="0" indent="0">
              <a:buNone/>
            </a:pPr>
            <a:r>
              <a:rPr lang="en-US" sz="2400" dirty="0"/>
              <a:t>library(Metrics) </a:t>
            </a:r>
          </a:p>
          <a:p>
            <a:pPr marL="0" indent="0">
              <a:buNone/>
            </a:pPr>
            <a:r>
              <a:rPr lang="en-US" sz="2400" dirty="0"/>
              <a:t># Taking two vectors </a:t>
            </a:r>
          </a:p>
          <a:p>
            <a:pPr marL="0" indent="0">
              <a:buNone/>
            </a:pPr>
            <a:r>
              <a:rPr lang="en-US" sz="2400" dirty="0"/>
              <a:t>actual = c(1.5, 1.0, 2.0, 7.4, 5.8, 6.6)		 </a:t>
            </a:r>
          </a:p>
          <a:p>
            <a:pPr marL="0" indent="0">
              <a:buNone/>
            </a:pPr>
            <a:r>
              <a:rPr lang="en-US" sz="2400" dirty="0"/>
              <a:t>predicted = c(1.0, 1.1, 2.5, 7.3, 6.0, 6.2)	 </a:t>
            </a:r>
          </a:p>
          <a:p>
            <a:pPr marL="0" indent="0">
              <a:buNone/>
            </a:pPr>
            <a:r>
              <a:rPr lang="en-US" sz="2400" dirty="0"/>
              <a:t># Calculating RMSE using </a:t>
            </a:r>
            <a:r>
              <a:rPr lang="en-US" sz="2400" dirty="0" err="1"/>
              <a:t>rmse</a:t>
            </a:r>
            <a:r>
              <a:rPr lang="en-US" sz="2400" dirty="0"/>
              <a:t>()		 </a:t>
            </a:r>
          </a:p>
          <a:p>
            <a:pPr marL="0" indent="0">
              <a:buNone/>
            </a:pPr>
            <a:r>
              <a:rPr lang="en-US" sz="2400" dirty="0"/>
              <a:t>result = </a:t>
            </a:r>
            <a:r>
              <a:rPr lang="en-US" sz="2400" dirty="0" err="1"/>
              <a:t>rmse</a:t>
            </a:r>
            <a:r>
              <a:rPr lang="en-US" sz="2400" dirty="0"/>
              <a:t>(actual, predicted) </a:t>
            </a:r>
          </a:p>
          <a:p>
            <a:pPr marL="0" indent="0">
              <a:buNone/>
            </a:pPr>
            <a:r>
              <a:rPr lang="en-US" sz="2400" dirty="0"/>
              <a:t># Printing the value </a:t>
            </a:r>
          </a:p>
          <a:p>
            <a:pPr marL="0" indent="0">
              <a:buNone/>
            </a:pPr>
            <a:r>
              <a:rPr lang="en-US" sz="2400" dirty="0"/>
              <a:t>print(result)	 </a:t>
            </a:r>
          </a:p>
          <a:p>
            <a:pPr marL="0" indent="0">
              <a:buNone/>
            </a:pPr>
            <a:endParaRPr lang="en-IN" sz="2400" dirty="0"/>
          </a:p>
        </p:txBody>
      </p:sp>
    </p:spTree>
    <p:extLst>
      <p:ext uri="{BB962C8B-B14F-4D97-AF65-F5344CB8AC3E}">
        <p14:creationId xmlns:p14="http://schemas.microsoft.com/office/powerpoint/2010/main" val="3567579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5B092-7C8F-D2EC-DEB2-0019CCE67A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92C68E-25D3-A252-CEC3-7463423E3363}"/>
              </a:ext>
            </a:extLst>
          </p:cNvPr>
          <p:cNvSpPr>
            <a:spLocks noGrp="1"/>
          </p:cNvSpPr>
          <p:nvPr>
            <p:ph idx="1"/>
          </p:nvPr>
        </p:nvSpPr>
        <p:spPr/>
        <p:txBody>
          <a:bodyPr/>
          <a:lstStyle/>
          <a:p>
            <a:endParaRPr lang="en-US"/>
          </a:p>
        </p:txBody>
      </p:sp>
      <p:pic>
        <p:nvPicPr>
          <p:cNvPr id="3074" name="Picture 2">
            <a:extLst>
              <a:ext uri="{FF2B5EF4-FFF2-40B4-BE49-F238E27FC236}">
                <a16:creationId xmlns:a16="http://schemas.microsoft.com/office/drawing/2014/main" id="{4188CC39-A787-8C30-8405-7C16897B3A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466" y="1937751"/>
            <a:ext cx="9397361" cy="3450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476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8998-9816-0722-1DB9-5AE2E9905E1A}"/>
              </a:ext>
            </a:extLst>
          </p:cNvPr>
          <p:cNvSpPr>
            <a:spLocks noGrp="1"/>
          </p:cNvSpPr>
          <p:nvPr>
            <p:ph type="title"/>
          </p:nvPr>
        </p:nvSpPr>
        <p:spPr/>
        <p:txBody>
          <a:bodyPr/>
          <a:lstStyle/>
          <a:p>
            <a:r>
              <a:rPr lang="en-US" b="1" dirty="0"/>
              <a:t>Mean Absolute Percentage Error (MAPE)</a:t>
            </a:r>
            <a:endParaRPr lang="en-IN" b="1" dirty="0"/>
          </a:p>
        </p:txBody>
      </p:sp>
      <p:sp>
        <p:nvSpPr>
          <p:cNvPr id="3" name="Content Placeholder 2">
            <a:extLst>
              <a:ext uri="{FF2B5EF4-FFF2-40B4-BE49-F238E27FC236}">
                <a16:creationId xmlns:a16="http://schemas.microsoft.com/office/drawing/2014/main" id="{334231B0-3D95-2E5D-720F-F7A6A838EB4E}"/>
              </a:ext>
            </a:extLst>
          </p:cNvPr>
          <p:cNvSpPr>
            <a:spLocks noGrp="1"/>
          </p:cNvSpPr>
          <p:nvPr>
            <p:ph idx="1"/>
          </p:nvPr>
        </p:nvSpPr>
        <p:spPr>
          <a:xfrm>
            <a:off x="838200" y="1908789"/>
            <a:ext cx="10055942" cy="4351338"/>
          </a:xfrm>
        </p:spPr>
        <p:txBody>
          <a:bodyPr/>
          <a:lstStyle/>
          <a:p>
            <a:r>
              <a:rPr lang="en-US" dirty="0"/>
              <a:t>Definition 1:The Mean Absolute Percentage Error (MAPE) is a metric used to measure the accuracy of predictions or forecasts as a percentage of the actual values.</a:t>
            </a:r>
          </a:p>
          <a:p>
            <a:r>
              <a:rPr lang="en-US" dirty="0"/>
              <a:t>Definition 2: Mean Absolute Percentage Error (MAPE) expresses the forecast accuracy as a percentage of the absolute percentage difference between the predicted and actual values.</a:t>
            </a:r>
          </a:p>
          <a:p>
            <a:r>
              <a:rPr lang="en-US" b="0" i="0" dirty="0">
                <a:solidFill>
                  <a:srgbClr val="242424"/>
                </a:solidFill>
                <a:effectLst/>
                <a:highlight>
                  <a:srgbClr val="FFFFFF"/>
                </a:highlight>
                <a:latin typeface="source-serif-pro"/>
              </a:rPr>
              <a:t>It quantifies the average percentage difference between the predicted or forecasted values and the actual values.</a:t>
            </a:r>
            <a:endParaRPr lang="en-IN" dirty="0"/>
          </a:p>
        </p:txBody>
      </p:sp>
      <p:sp>
        <p:nvSpPr>
          <p:cNvPr id="7" name="TextBox 6">
            <a:extLst>
              <a:ext uri="{FF2B5EF4-FFF2-40B4-BE49-F238E27FC236}">
                <a16:creationId xmlns:a16="http://schemas.microsoft.com/office/drawing/2014/main" id="{8E97F61F-89F0-8A7D-88C6-CAC3FF5D8C45}"/>
              </a:ext>
            </a:extLst>
          </p:cNvPr>
          <p:cNvSpPr txBox="1"/>
          <p:nvPr/>
        </p:nvSpPr>
        <p:spPr>
          <a:xfrm>
            <a:off x="1076632" y="5372273"/>
            <a:ext cx="10038736" cy="1200329"/>
          </a:xfrm>
          <a:prstGeom prst="rect">
            <a:avLst/>
          </a:prstGeom>
          <a:noFill/>
        </p:spPr>
        <p:txBody>
          <a:bodyPr wrap="square">
            <a:spAutoFit/>
          </a:bodyPr>
          <a:lstStyle/>
          <a:p>
            <a:r>
              <a:rPr lang="en-IN" sz="2400" dirty="0"/>
              <a:t># Calculate Mean Absolute Percentage Error (MAPE)</a:t>
            </a:r>
          </a:p>
          <a:p>
            <a:r>
              <a:rPr lang="en-IN" sz="2400" dirty="0" err="1"/>
              <a:t>mape</a:t>
            </a:r>
            <a:r>
              <a:rPr lang="en-IN" sz="2400" dirty="0"/>
              <a:t> &lt;- mean(abs((</a:t>
            </a:r>
            <a:r>
              <a:rPr lang="en-IN" sz="2400" dirty="0" err="1"/>
              <a:t>actual_data</a:t>
            </a:r>
            <a:r>
              <a:rPr lang="en-IN" sz="2400" dirty="0"/>
              <a:t> - </a:t>
            </a:r>
            <a:r>
              <a:rPr lang="en-IN" sz="2400" dirty="0" err="1"/>
              <a:t>forecast_data</a:t>
            </a:r>
            <a:r>
              <a:rPr lang="en-IN" sz="2400" dirty="0"/>
              <a:t>) / </a:t>
            </a:r>
            <a:r>
              <a:rPr lang="en-IN" sz="2400" dirty="0" err="1"/>
              <a:t>actual_data</a:t>
            </a:r>
            <a:r>
              <a:rPr lang="en-IN" sz="2400" dirty="0"/>
              <a:t>)) * 100</a:t>
            </a:r>
          </a:p>
          <a:p>
            <a:r>
              <a:rPr lang="en-IN" sz="2400" dirty="0"/>
              <a:t>cat("Mean Absolute Percentage Error (MAPE):", </a:t>
            </a:r>
            <a:r>
              <a:rPr lang="en-IN" sz="2400" dirty="0" err="1"/>
              <a:t>mape</a:t>
            </a:r>
            <a:r>
              <a:rPr lang="en-IN" sz="2400" dirty="0"/>
              <a:t>, "%\n")</a:t>
            </a:r>
          </a:p>
        </p:txBody>
      </p:sp>
    </p:spTree>
    <p:extLst>
      <p:ext uri="{BB962C8B-B14F-4D97-AF65-F5344CB8AC3E}">
        <p14:creationId xmlns:p14="http://schemas.microsoft.com/office/powerpoint/2010/main" val="995581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0E123-B312-E78C-F3FE-723D9C868D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C64DB9-42F0-28BC-EF3F-2AB902E6865C}"/>
              </a:ext>
            </a:extLst>
          </p:cNvPr>
          <p:cNvSpPr>
            <a:spLocks noGrp="1"/>
          </p:cNvSpPr>
          <p:nvPr>
            <p:ph idx="1"/>
          </p:nvPr>
        </p:nvSpPr>
        <p:spPr>
          <a:xfrm>
            <a:off x="838200" y="1825625"/>
            <a:ext cx="5661074" cy="4351338"/>
          </a:xfrm>
        </p:spPr>
        <p:txBody>
          <a:bodyPr>
            <a:normAutofit fontScale="92500" lnSpcReduction="20000"/>
          </a:bodyPr>
          <a:lstStyle/>
          <a:p>
            <a:pPr algn="l"/>
            <a:r>
              <a:rPr lang="en-US" b="1" i="0" dirty="0">
                <a:solidFill>
                  <a:srgbClr val="242424"/>
                </a:solidFill>
                <a:effectLst/>
                <a:highlight>
                  <a:srgbClr val="FFFFFF"/>
                </a:highlight>
                <a:latin typeface="source-serif-pro"/>
              </a:rPr>
              <a:t>MAPE = (1 / n) * Σ(|(actual — forecast) / actual|) * 100%</a:t>
            </a:r>
            <a:endParaRPr lang="en-US" b="0" i="0" dirty="0">
              <a:solidFill>
                <a:srgbClr val="242424"/>
              </a:solidFill>
              <a:effectLst/>
              <a:highlight>
                <a:srgbClr val="FFFFFF"/>
              </a:highlight>
              <a:latin typeface="source-serif-pro"/>
            </a:endParaRPr>
          </a:p>
          <a:p>
            <a:pPr algn="l"/>
            <a:r>
              <a:rPr lang="en-US" b="0" i="0" dirty="0">
                <a:solidFill>
                  <a:srgbClr val="242424"/>
                </a:solidFill>
                <a:effectLst/>
                <a:highlight>
                  <a:srgbClr val="FFFFFF"/>
                </a:highlight>
                <a:latin typeface="source-serif-pro"/>
              </a:rPr>
              <a:t>Where:</a:t>
            </a:r>
          </a:p>
          <a:p>
            <a:pPr algn="l"/>
            <a:r>
              <a:rPr lang="en-US" b="0" i="1" dirty="0">
                <a:solidFill>
                  <a:srgbClr val="242424"/>
                </a:solidFill>
                <a:effectLst/>
                <a:highlight>
                  <a:srgbClr val="FFFFFF"/>
                </a:highlight>
                <a:latin typeface="source-serif-pro"/>
              </a:rPr>
              <a:t>n is the number of data points (samples)</a:t>
            </a:r>
            <a:r>
              <a:rPr lang="en-US" b="0" i="0" dirty="0">
                <a:solidFill>
                  <a:srgbClr val="242424"/>
                </a:solidFill>
                <a:effectLst/>
                <a:highlight>
                  <a:srgbClr val="FFFFFF"/>
                </a:highlight>
                <a:latin typeface="source-serif-pro"/>
              </a:rPr>
              <a:t>.</a:t>
            </a:r>
          </a:p>
          <a:p>
            <a:pPr algn="l"/>
            <a:r>
              <a:rPr lang="en-US" b="0" i="1" dirty="0">
                <a:solidFill>
                  <a:srgbClr val="242424"/>
                </a:solidFill>
                <a:effectLst/>
                <a:highlight>
                  <a:srgbClr val="FFFFFF"/>
                </a:highlight>
                <a:latin typeface="source-serif-pro"/>
              </a:rPr>
              <a:t>Σ represents the sum over all data points</a:t>
            </a:r>
            <a:r>
              <a:rPr lang="en-US" b="0" i="0" dirty="0">
                <a:solidFill>
                  <a:srgbClr val="242424"/>
                </a:solidFill>
                <a:effectLst/>
                <a:highlight>
                  <a:srgbClr val="FFFFFF"/>
                </a:highlight>
                <a:latin typeface="source-serif-pro"/>
              </a:rPr>
              <a:t>.</a:t>
            </a:r>
          </a:p>
          <a:p>
            <a:pPr algn="l"/>
            <a:r>
              <a:rPr lang="en-US" b="0" i="1" dirty="0">
                <a:solidFill>
                  <a:srgbClr val="242424"/>
                </a:solidFill>
                <a:effectLst/>
                <a:highlight>
                  <a:srgbClr val="FFFFFF"/>
                </a:highlight>
                <a:latin typeface="source-serif-pro"/>
              </a:rPr>
              <a:t>|(actual — forecast) / actual| is the absolute percentage difference between the actual value and the forecasted value for each data point.</a:t>
            </a:r>
            <a:endParaRPr lang="en-US" b="0" i="0" dirty="0">
              <a:solidFill>
                <a:srgbClr val="242424"/>
              </a:solidFill>
              <a:effectLst/>
              <a:highlight>
                <a:srgbClr val="FFFFFF"/>
              </a:highlight>
              <a:latin typeface="source-serif-pro"/>
            </a:endParaRPr>
          </a:p>
          <a:p>
            <a:endParaRPr lang="en-US" dirty="0"/>
          </a:p>
        </p:txBody>
      </p:sp>
      <p:sp>
        <p:nvSpPr>
          <p:cNvPr id="5" name="TextBox 4">
            <a:extLst>
              <a:ext uri="{FF2B5EF4-FFF2-40B4-BE49-F238E27FC236}">
                <a16:creationId xmlns:a16="http://schemas.microsoft.com/office/drawing/2014/main" id="{7B45D738-0B5C-F84D-306E-BD7D08EFA1CA}"/>
              </a:ext>
            </a:extLst>
          </p:cNvPr>
          <p:cNvSpPr txBox="1"/>
          <p:nvPr/>
        </p:nvSpPr>
        <p:spPr>
          <a:xfrm>
            <a:off x="6312876" y="2967335"/>
            <a:ext cx="5349241" cy="1631216"/>
          </a:xfrm>
          <a:prstGeom prst="rect">
            <a:avLst/>
          </a:prstGeom>
          <a:noFill/>
        </p:spPr>
        <p:txBody>
          <a:bodyPr wrap="square">
            <a:spAutoFit/>
          </a:bodyPr>
          <a:lstStyle/>
          <a:p>
            <a:r>
              <a:rPr lang="en-US" sz="2000" b="0" i="0" dirty="0" err="1">
                <a:solidFill>
                  <a:srgbClr val="242424"/>
                </a:solidFill>
                <a:effectLst/>
                <a:highlight>
                  <a:srgbClr val="F9F9F9"/>
                </a:highlight>
                <a:latin typeface="source-code-pro"/>
              </a:rPr>
              <a:t>mape</a:t>
            </a:r>
            <a:r>
              <a:rPr lang="en-US" sz="2000" b="0" i="0" dirty="0">
                <a:solidFill>
                  <a:srgbClr val="242424"/>
                </a:solidFill>
                <a:effectLst/>
                <a:highlight>
                  <a:srgbClr val="F9F9F9"/>
                </a:highlight>
                <a:latin typeface="source-code-pro"/>
              </a:rPr>
              <a:t> = </a:t>
            </a:r>
            <a:r>
              <a:rPr lang="en-US" sz="2000" b="0" i="0" dirty="0" err="1">
                <a:solidFill>
                  <a:srgbClr val="242424"/>
                </a:solidFill>
                <a:effectLst/>
                <a:highlight>
                  <a:srgbClr val="F9F9F9"/>
                </a:highlight>
                <a:latin typeface="source-code-pro"/>
              </a:rPr>
              <a:t>np.mean</a:t>
            </a:r>
            <a:r>
              <a:rPr lang="en-US" sz="2000" b="0" i="0" dirty="0">
                <a:solidFill>
                  <a:srgbClr val="242424"/>
                </a:solidFill>
                <a:effectLst/>
                <a:highlight>
                  <a:srgbClr val="F9F9F9"/>
                </a:highlight>
                <a:latin typeface="source-code-pro"/>
              </a:rPr>
              <a:t>(</a:t>
            </a:r>
            <a:r>
              <a:rPr lang="en-US" sz="2000" b="0" i="0" dirty="0" err="1">
                <a:solidFill>
                  <a:srgbClr val="242424"/>
                </a:solidFill>
                <a:effectLst/>
                <a:highlight>
                  <a:srgbClr val="F9F9F9"/>
                </a:highlight>
                <a:latin typeface="source-code-pro"/>
              </a:rPr>
              <a:t>np.</a:t>
            </a:r>
            <a:r>
              <a:rPr lang="en-US" sz="2000" b="0" i="0" dirty="0" err="1">
                <a:solidFill>
                  <a:srgbClr val="5C2699"/>
                </a:solidFill>
                <a:effectLst/>
                <a:highlight>
                  <a:srgbClr val="F9F9F9"/>
                </a:highlight>
                <a:latin typeface="source-code-pro"/>
              </a:rPr>
              <a:t>abs</a:t>
            </a:r>
            <a:r>
              <a:rPr lang="en-US" sz="2000" b="0" i="0" dirty="0">
                <a:solidFill>
                  <a:srgbClr val="242424"/>
                </a:solidFill>
                <a:effectLst/>
                <a:highlight>
                  <a:srgbClr val="F9F9F9"/>
                </a:highlight>
                <a:latin typeface="source-code-pro"/>
              </a:rPr>
              <a:t>((</a:t>
            </a:r>
            <a:r>
              <a:rPr lang="en-US" sz="2000" b="0" i="0" dirty="0" err="1">
                <a:solidFill>
                  <a:srgbClr val="242424"/>
                </a:solidFill>
                <a:effectLst/>
                <a:highlight>
                  <a:srgbClr val="F9F9F9"/>
                </a:highlight>
                <a:latin typeface="source-code-pro"/>
              </a:rPr>
              <a:t>final_test_data</a:t>
            </a:r>
            <a:r>
              <a:rPr lang="en-US" sz="2000" b="0" i="0" dirty="0">
                <a:solidFill>
                  <a:srgbClr val="242424"/>
                </a:solidFill>
                <a:effectLst/>
                <a:highlight>
                  <a:srgbClr val="F9F9F9"/>
                </a:highlight>
                <a:latin typeface="source-code-pro"/>
              </a:rPr>
              <a:t>[</a:t>
            </a:r>
            <a:r>
              <a:rPr lang="en-US" sz="2000" b="0" i="0" dirty="0">
                <a:solidFill>
                  <a:srgbClr val="C41A16"/>
                </a:solidFill>
                <a:effectLst/>
                <a:highlight>
                  <a:srgbClr val="F9F9F9"/>
                </a:highlight>
                <a:latin typeface="source-code-pro"/>
              </a:rPr>
              <a:t>'y'</a:t>
            </a:r>
            <a:r>
              <a:rPr lang="en-US" sz="2000" b="0" i="0" dirty="0">
                <a:solidFill>
                  <a:srgbClr val="242424"/>
                </a:solidFill>
                <a:effectLst/>
                <a:highlight>
                  <a:srgbClr val="F9F9F9"/>
                </a:highlight>
                <a:latin typeface="source-code-pro"/>
              </a:rPr>
              <a:t>] - </a:t>
            </a:r>
            <a:r>
              <a:rPr lang="en-US" sz="2000" b="0" i="0" dirty="0" err="1">
                <a:solidFill>
                  <a:srgbClr val="242424"/>
                </a:solidFill>
                <a:effectLst/>
                <a:highlight>
                  <a:srgbClr val="F9F9F9"/>
                </a:highlight>
                <a:latin typeface="source-code-pro"/>
              </a:rPr>
              <a:t>final_test_data</a:t>
            </a:r>
            <a:r>
              <a:rPr lang="en-US" sz="2000" b="0" i="0" dirty="0">
                <a:solidFill>
                  <a:srgbClr val="242424"/>
                </a:solidFill>
                <a:effectLst/>
                <a:highlight>
                  <a:srgbClr val="F9F9F9"/>
                </a:highlight>
                <a:latin typeface="source-code-pro"/>
              </a:rPr>
              <a:t>[</a:t>
            </a:r>
            <a:r>
              <a:rPr lang="en-US" sz="2000" b="0" i="0" dirty="0">
                <a:solidFill>
                  <a:srgbClr val="C41A16"/>
                </a:solidFill>
                <a:effectLst/>
                <a:highlight>
                  <a:srgbClr val="F9F9F9"/>
                </a:highlight>
                <a:latin typeface="source-code-pro"/>
              </a:rPr>
              <a:t>'</a:t>
            </a:r>
            <a:r>
              <a:rPr lang="en-US" sz="2000" b="0" i="0" dirty="0" err="1">
                <a:solidFill>
                  <a:srgbClr val="C41A16"/>
                </a:solidFill>
                <a:effectLst/>
                <a:highlight>
                  <a:srgbClr val="F9F9F9"/>
                </a:highlight>
                <a:latin typeface="source-code-pro"/>
              </a:rPr>
              <a:t>AutoARIMA</a:t>
            </a:r>
            <a:r>
              <a:rPr lang="en-US" sz="2000" b="0" i="0" dirty="0">
                <a:solidFill>
                  <a:srgbClr val="C41A16"/>
                </a:solidFill>
                <a:effectLst/>
                <a:highlight>
                  <a:srgbClr val="F9F9F9"/>
                </a:highlight>
                <a:latin typeface="source-code-pro"/>
              </a:rPr>
              <a:t>'</a:t>
            </a:r>
            <a:r>
              <a:rPr lang="en-US" sz="2000" b="0" i="0" dirty="0">
                <a:solidFill>
                  <a:srgbClr val="242424"/>
                </a:solidFill>
                <a:effectLst/>
                <a:highlight>
                  <a:srgbClr val="F9F9F9"/>
                </a:highlight>
                <a:latin typeface="source-code-pro"/>
              </a:rPr>
              <a:t>])/ </a:t>
            </a:r>
            <a:r>
              <a:rPr lang="en-US" sz="2000" b="0" i="0" dirty="0" err="1">
                <a:solidFill>
                  <a:srgbClr val="242424"/>
                </a:solidFill>
                <a:effectLst/>
                <a:highlight>
                  <a:srgbClr val="F9F9F9"/>
                </a:highlight>
                <a:latin typeface="source-code-pro"/>
              </a:rPr>
              <a:t>final_test_data</a:t>
            </a:r>
            <a:r>
              <a:rPr lang="en-US" sz="2000" b="0" i="0" dirty="0">
                <a:solidFill>
                  <a:srgbClr val="242424"/>
                </a:solidFill>
                <a:effectLst/>
                <a:highlight>
                  <a:srgbClr val="F9F9F9"/>
                </a:highlight>
                <a:latin typeface="source-code-pro"/>
              </a:rPr>
              <a:t>[</a:t>
            </a:r>
            <a:r>
              <a:rPr lang="en-US" sz="2000" b="0" i="0" dirty="0">
                <a:solidFill>
                  <a:srgbClr val="C41A16"/>
                </a:solidFill>
                <a:effectLst/>
                <a:highlight>
                  <a:srgbClr val="F9F9F9"/>
                </a:highlight>
                <a:latin typeface="source-code-pro"/>
              </a:rPr>
              <a:t>'y'</a:t>
            </a:r>
            <a:r>
              <a:rPr lang="en-US" sz="2000" b="0" i="0" dirty="0">
                <a:solidFill>
                  <a:srgbClr val="242424"/>
                </a:solidFill>
                <a:effectLst/>
                <a:highlight>
                  <a:srgbClr val="F9F9F9"/>
                </a:highlight>
                <a:latin typeface="source-code-pro"/>
              </a:rPr>
              <a:t>])) * </a:t>
            </a:r>
            <a:r>
              <a:rPr lang="en-US" sz="2000" b="0" i="0" dirty="0">
                <a:solidFill>
                  <a:srgbClr val="1C00CF"/>
                </a:solidFill>
                <a:effectLst/>
                <a:highlight>
                  <a:srgbClr val="F9F9F9"/>
                </a:highlight>
                <a:latin typeface="source-code-pro"/>
              </a:rPr>
              <a:t>100</a:t>
            </a:r>
            <a:r>
              <a:rPr lang="en-US" sz="2000" dirty="0"/>
              <a:t/>
            </a:r>
            <a:br>
              <a:rPr lang="en-US" sz="2000" dirty="0"/>
            </a:br>
            <a:r>
              <a:rPr lang="en-US" sz="2000" b="0" i="0" dirty="0">
                <a:solidFill>
                  <a:srgbClr val="5C2699"/>
                </a:solidFill>
                <a:effectLst/>
                <a:highlight>
                  <a:srgbClr val="F9F9F9"/>
                </a:highlight>
                <a:latin typeface="source-code-pro"/>
              </a:rPr>
              <a:t>print</a:t>
            </a:r>
            <a:r>
              <a:rPr lang="en-US" sz="2000" b="0" i="0" dirty="0">
                <a:solidFill>
                  <a:srgbClr val="242424"/>
                </a:solidFill>
                <a:effectLst/>
                <a:highlight>
                  <a:srgbClr val="F9F9F9"/>
                </a:highlight>
                <a:latin typeface="source-code-pro"/>
              </a:rPr>
              <a:t>(</a:t>
            </a:r>
            <a:r>
              <a:rPr lang="en-US" sz="2000" b="0" i="0" dirty="0" err="1">
                <a:solidFill>
                  <a:srgbClr val="C41A16"/>
                </a:solidFill>
                <a:effectLst/>
                <a:highlight>
                  <a:srgbClr val="F9F9F9"/>
                </a:highlight>
                <a:latin typeface="source-code-pro"/>
              </a:rPr>
              <a:t>f"Mean</a:t>
            </a:r>
            <a:r>
              <a:rPr lang="en-US" sz="2000" b="0" i="0" dirty="0">
                <a:solidFill>
                  <a:srgbClr val="C41A16"/>
                </a:solidFill>
                <a:effectLst/>
                <a:highlight>
                  <a:srgbClr val="F9F9F9"/>
                </a:highlight>
                <a:latin typeface="source-code-pro"/>
              </a:rPr>
              <a:t> Absolute Percentage Error (MAPE): </a:t>
            </a:r>
            <a:r>
              <a:rPr lang="en-US" sz="2000" b="0" i="0" dirty="0">
                <a:solidFill>
                  <a:srgbClr val="000000"/>
                </a:solidFill>
                <a:effectLst/>
                <a:highlight>
                  <a:srgbClr val="F9F9F9"/>
                </a:highlight>
                <a:latin typeface="source-code-pro"/>
              </a:rPr>
              <a:t>{mape:</a:t>
            </a:r>
            <a:r>
              <a:rPr lang="en-US" sz="2000" b="0" i="0" dirty="0">
                <a:solidFill>
                  <a:srgbClr val="1C00CF"/>
                </a:solidFill>
                <a:effectLst/>
                <a:highlight>
                  <a:srgbClr val="F9F9F9"/>
                </a:highlight>
                <a:latin typeface="source-code-pro"/>
              </a:rPr>
              <a:t>.4</a:t>
            </a:r>
            <a:r>
              <a:rPr lang="en-US" sz="2000" b="0" i="0" dirty="0">
                <a:solidFill>
                  <a:srgbClr val="000000"/>
                </a:solidFill>
                <a:effectLst/>
                <a:highlight>
                  <a:srgbClr val="F9F9F9"/>
                </a:highlight>
                <a:latin typeface="source-code-pro"/>
              </a:rPr>
              <a:t>f}</a:t>
            </a:r>
            <a:r>
              <a:rPr lang="en-US" sz="2000" b="0" i="0" dirty="0">
                <a:solidFill>
                  <a:srgbClr val="C41A16"/>
                </a:solidFill>
                <a:effectLst/>
                <a:highlight>
                  <a:srgbClr val="F9F9F9"/>
                </a:highlight>
                <a:latin typeface="source-code-pro"/>
              </a:rPr>
              <a:t>"</a:t>
            </a:r>
            <a:r>
              <a:rPr lang="en-US" sz="2000" b="0" i="0" dirty="0">
                <a:solidFill>
                  <a:srgbClr val="242424"/>
                </a:solidFill>
                <a:effectLst/>
                <a:highlight>
                  <a:srgbClr val="F9F9F9"/>
                </a:highlight>
                <a:latin typeface="source-code-pro"/>
              </a:rPr>
              <a:t>)</a:t>
            </a:r>
            <a:endParaRPr lang="en-US" sz="2000" dirty="0"/>
          </a:p>
        </p:txBody>
      </p:sp>
    </p:spTree>
    <p:extLst>
      <p:ext uri="{BB962C8B-B14F-4D97-AF65-F5344CB8AC3E}">
        <p14:creationId xmlns:p14="http://schemas.microsoft.com/office/powerpoint/2010/main" val="2130314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34EC5-B35F-CA83-9CC7-0BEF077B54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D340F1-8A7D-4901-4865-6FA5FF52CABE}"/>
              </a:ext>
            </a:extLst>
          </p:cNvPr>
          <p:cNvSpPr>
            <a:spLocks noGrp="1"/>
          </p:cNvSpPr>
          <p:nvPr>
            <p:ph idx="1"/>
          </p:nvPr>
        </p:nvSpPr>
        <p:spPr/>
        <p:txBody>
          <a:bodyPr>
            <a:normAutofit fontScale="92500"/>
          </a:bodyPr>
          <a:lstStyle/>
          <a:p>
            <a:pPr marL="0" indent="0">
              <a:buNone/>
            </a:pPr>
            <a:r>
              <a:rPr lang="en-US" dirty="0"/>
              <a:t># Import library R code</a:t>
            </a:r>
          </a:p>
          <a:p>
            <a:pPr marL="0" indent="0">
              <a:buNone/>
            </a:pPr>
            <a:r>
              <a:rPr lang="en-US" dirty="0"/>
              <a:t>library("</a:t>
            </a:r>
            <a:r>
              <a:rPr lang="en-US" dirty="0" err="1"/>
              <a:t>MLmetrics</a:t>
            </a:r>
            <a:r>
              <a:rPr lang="en-US" dirty="0"/>
              <a:t>")</a:t>
            </a:r>
          </a:p>
          <a:p>
            <a:pPr marL="0" indent="0">
              <a:buNone/>
            </a:pPr>
            <a:endParaRPr lang="en-US" dirty="0"/>
          </a:p>
          <a:p>
            <a:pPr marL="0" indent="0">
              <a:buNone/>
            </a:pPr>
            <a:r>
              <a:rPr lang="en-US" dirty="0"/>
              <a:t># Create a </a:t>
            </a:r>
            <a:r>
              <a:rPr lang="en-US" dirty="0" err="1"/>
              <a:t>dataframe</a:t>
            </a:r>
            <a:endParaRPr lang="en-US" dirty="0"/>
          </a:p>
          <a:p>
            <a:pPr marL="0" indent="0">
              <a:buNone/>
            </a:pPr>
            <a:r>
              <a:rPr lang="en-US" dirty="0" err="1"/>
              <a:t>dataframe</a:t>
            </a:r>
            <a:r>
              <a:rPr lang="en-US" dirty="0"/>
              <a:t> &lt;- </a:t>
            </a:r>
            <a:r>
              <a:rPr lang="en-US" dirty="0" err="1"/>
              <a:t>data.frame</a:t>
            </a:r>
            <a:r>
              <a:rPr lang="en-US" dirty="0"/>
              <a:t>(At=c(15, 40, 41, 32, 48, 28, 21, 47,	36, 37, 11, 14),</a:t>
            </a:r>
          </a:p>
          <a:p>
            <a:pPr marL="0" indent="0">
              <a:buNone/>
            </a:pPr>
            <a:r>
              <a:rPr lang="en-US" dirty="0"/>
              <a:t>				Ft=c(32, 41, 43, 54, 66,51, 46, 45, 37, 33,	25, 26))</a:t>
            </a:r>
          </a:p>
          <a:p>
            <a:pPr marL="0" indent="0">
              <a:buNone/>
            </a:pPr>
            <a:r>
              <a:rPr lang="en-US" dirty="0"/>
              <a:t># Compute MAPE</a:t>
            </a:r>
          </a:p>
          <a:p>
            <a:pPr marL="0" indent="0">
              <a:buNone/>
            </a:pPr>
            <a:r>
              <a:rPr lang="en-US" dirty="0"/>
              <a:t>MAPE(</a:t>
            </a:r>
            <a:r>
              <a:rPr lang="en-US" dirty="0" err="1"/>
              <a:t>dataframe$Ft</a:t>
            </a:r>
            <a:r>
              <a:rPr lang="en-US" dirty="0"/>
              <a:t>, </a:t>
            </a:r>
            <a:r>
              <a:rPr lang="en-US" dirty="0" err="1"/>
              <a:t>dataframe$At</a:t>
            </a:r>
            <a:r>
              <a:rPr lang="en-US" dirty="0"/>
              <a:t>)</a:t>
            </a:r>
          </a:p>
          <a:p>
            <a:endParaRPr lang="en-IN" dirty="0"/>
          </a:p>
        </p:txBody>
      </p:sp>
    </p:spTree>
    <p:extLst>
      <p:ext uri="{BB962C8B-B14F-4D97-AF65-F5344CB8AC3E}">
        <p14:creationId xmlns:p14="http://schemas.microsoft.com/office/powerpoint/2010/main" val="2149300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7ECE4-3FF8-77A6-1EE8-23357C83F0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EB7A58-3C65-71D2-033D-06F732FB34E7}"/>
              </a:ext>
            </a:extLst>
          </p:cNvPr>
          <p:cNvSpPr>
            <a:spLocks noGrp="1"/>
          </p:cNvSpPr>
          <p:nvPr>
            <p:ph idx="1"/>
          </p:nvPr>
        </p:nvSpPr>
        <p:spPr/>
        <p:txBody>
          <a:bodyPr/>
          <a:lstStyle/>
          <a:p>
            <a:endParaRPr lang="en-US"/>
          </a:p>
        </p:txBody>
      </p:sp>
      <p:pic>
        <p:nvPicPr>
          <p:cNvPr id="4098" name="Picture 2">
            <a:extLst>
              <a:ext uri="{FF2B5EF4-FFF2-40B4-BE49-F238E27FC236}">
                <a16:creationId xmlns:a16="http://schemas.microsoft.com/office/drawing/2014/main" id="{9372BD73-4FAE-CD31-D409-D96A397AF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867" y="2289591"/>
            <a:ext cx="10004266" cy="3887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984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851C0-290A-41F3-C5D4-CEFA823E9126}"/>
              </a:ext>
            </a:extLst>
          </p:cNvPr>
          <p:cNvSpPr>
            <a:spLocks noGrp="1"/>
          </p:cNvSpPr>
          <p:nvPr>
            <p:ph type="title"/>
          </p:nvPr>
        </p:nvSpPr>
        <p:spPr/>
        <p:txBody>
          <a:bodyPr/>
          <a:lstStyle/>
          <a:p>
            <a:r>
              <a:rPr lang="en-US" dirty="0"/>
              <a:t>Evaluating and Monitoring Forecasting Model Performance, R Commands.</a:t>
            </a:r>
            <a:endParaRPr lang="en-IN" dirty="0"/>
          </a:p>
        </p:txBody>
      </p:sp>
      <p:sp>
        <p:nvSpPr>
          <p:cNvPr id="3" name="Content Placeholder 2">
            <a:extLst>
              <a:ext uri="{FF2B5EF4-FFF2-40B4-BE49-F238E27FC236}">
                <a16:creationId xmlns:a16="http://schemas.microsoft.com/office/drawing/2014/main" id="{3FD58084-72F3-A233-8101-1939048A63E5}"/>
              </a:ext>
            </a:extLst>
          </p:cNvPr>
          <p:cNvSpPr>
            <a:spLocks noGrp="1"/>
          </p:cNvSpPr>
          <p:nvPr>
            <p:ph idx="1"/>
          </p:nvPr>
        </p:nvSpPr>
        <p:spPr>
          <a:xfrm>
            <a:off x="838200" y="1825624"/>
            <a:ext cx="10515600" cy="5548569"/>
          </a:xfrm>
        </p:spPr>
        <p:txBody>
          <a:bodyPr>
            <a:normAutofit/>
          </a:bodyPr>
          <a:lstStyle/>
          <a:p>
            <a:r>
              <a:rPr lang="en-US" sz="2400" dirty="0">
                <a:latin typeface="Times New Roman" panose="02020603050405020304" pitchFamily="18" charset="0"/>
                <a:cs typeface="Times New Roman" panose="02020603050405020304" pitchFamily="18" charset="0"/>
              </a:rPr>
              <a:t>It is important to carefully define the meaning of performance. </a:t>
            </a:r>
          </a:p>
          <a:p>
            <a:r>
              <a:rPr lang="en-US" sz="2400" dirty="0">
                <a:latin typeface="Times New Roman" panose="02020603050405020304" pitchFamily="18" charset="0"/>
                <a:cs typeface="Times New Roman" panose="02020603050405020304" pitchFamily="18" charset="0"/>
              </a:rPr>
              <a:t>It is tempting to evaluate performance on the basis of the fit of the  forecasting or time series model to historical data.</a:t>
            </a:r>
          </a:p>
          <a:p>
            <a:r>
              <a:rPr lang="en-US" sz="2400" dirty="0">
                <a:latin typeface="Times New Roman" panose="02020603050405020304" pitchFamily="18" charset="0"/>
                <a:cs typeface="Times New Roman" panose="02020603050405020304" pitchFamily="18" charset="0"/>
              </a:rPr>
              <a:t>When choosing models, it is common practice to separate the </a:t>
            </a:r>
            <a:r>
              <a:rPr lang="en-US" sz="2400" b="1" dirty="0">
                <a:solidFill>
                  <a:srgbClr val="FF0000"/>
                </a:solidFill>
                <a:latin typeface="Times New Roman" panose="02020603050405020304" pitchFamily="18" charset="0"/>
                <a:cs typeface="Times New Roman" panose="02020603050405020304" pitchFamily="18" charset="0"/>
              </a:rPr>
              <a:t>available data into two portions, training and test data</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where the </a:t>
            </a:r>
            <a:r>
              <a:rPr lang="en-US" sz="2400" b="1" dirty="0">
                <a:latin typeface="Times New Roman" panose="02020603050405020304" pitchFamily="18" charset="0"/>
                <a:cs typeface="Times New Roman" panose="02020603050405020304" pitchFamily="18" charset="0"/>
              </a:rPr>
              <a:t>training data </a:t>
            </a:r>
            <a:r>
              <a:rPr lang="en-US" sz="2400" dirty="0">
                <a:latin typeface="Times New Roman" panose="02020603050405020304" pitchFamily="18" charset="0"/>
                <a:cs typeface="Times New Roman" panose="02020603050405020304" pitchFamily="18" charset="0"/>
              </a:rPr>
              <a:t>is used to estimate any parameters of a forecasting method and </a:t>
            </a:r>
          </a:p>
          <a:p>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test data </a:t>
            </a:r>
            <a:r>
              <a:rPr lang="en-US" sz="2400" dirty="0">
                <a:latin typeface="Times New Roman" panose="02020603050405020304" pitchFamily="18" charset="0"/>
                <a:cs typeface="Times New Roman" panose="02020603050405020304" pitchFamily="18" charset="0"/>
              </a:rPr>
              <a:t>is used to evaluate its accuracy.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b="0" i="0" dirty="0">
                <a:solidFill>
                  <a:srgbClr val="333333"/>
                </a:solidFill>
                <a:effectLst/>
                <a:highlight>
                  <a:srgbClr val="FFFFFF"/>
                </a:highlight>
                <a:latin typeface="Merriweather" panose="00000500000000000000" pitchFamily="2" charset="0"/>
              </a:rPr>
              <a:t>The size of the test set is typically about </a:t>
            </a:r>
            <a:r>
              <a:rPr lang="en-US" sz="2000" b="1" i="0" dirty="0">
                <a:solidFill>
                  <a:srgbClr val="333333"/>
                </a:solidFill>
                <a:effectLst/>
                <a:highlight>
                  <a:srgbClr val="FFFFFF"/>
                </a:highlight>
                <a:latin typeface="Merriweather" panose="00000500000000000000" pitchFamily="2" charset="0"/>
              </a:rPr>
              <a:t>20%</a:t>
            </a:r>
            <a:r>
              <a:rPr lang="en-US" sz="2000" b="0" i="0" dirty="0">
                <a:solidFill>
                  <a:srgbClr val="333333"/>
                </a:solidFill>
                <a:effectLst/>
                <a:highlight>
                  <a:srgbClr val="FFFFFF"/>
                </a:highlight>
                <a:latin typeface="Merriweather" panose="00000500000000000000" pitchFamily="2" charset="0"/>
              </a:rPr>
              <a:t> of the total sample</a:t>
            </a:r>
            <a:endParaRPr lang="en-IN" sz="32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0B55B51E-E8D7-CF7A-A5C3-05752CA3C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387" y="5166878"/>
            <a:ext cx="10127226" cy="1010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963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68640-A006-FDB0-0DA4-24245707693D}"/>
              </a:ext>
            </a:extLst>
          </p:cNvPr>
          <p:cNvSpPr>
            <a:spLocks noGrp="1"/>
          </p:cNvSpPr>
          <p:nvPr>
            <p:ph type="title"/>
          </p:nvPr>
        </p:nvSpPr>
        <p:spPr/>
        <p:txBody>
          <a:bodyPr/>
          <a:lstStyle/>
          <a:p>
            <a:r>
              <a:rPr lang="en-US" b="1" dirty="0"/>
              <a:t>Symmetric Mean Absolute Percentage Error (SMAPE)</a:t>
            </a:r>
          </a:p>
        </p:txBody>
      </p:sp>
      <p:sp>
        <p:nvSpPr>
          <p:cNvPr id="3" name="Content Placeholder 2">
            <a:extLst>
              <a:ext uri="{FF2B5EF4-FFF2-40B4-BE49-F238E27FC236}">
                <a16:creationId xmlns:a16="http://schemas.microsoft.com/office/drawing/2014/main" id="{41CAE661-4A1E-D225-EB4A-260E1729B856}"/>
              </a:ext>
            </a:extLst>
          </p:cNvPr>
          <p:cNvSpPr>
            <a:spLocks noGrp="1"/>
          </p:cNvSpPr>
          <p:nvPr>
            <p:ph idx="1"/>
          </p:nvPr>
        </p:nvSpPr>
        <p:spPr/>
        <p:txBody>
          <a:bodyPr/>
          <a:lstStyle/>
          <a:p>
            <a:r>
              <a:rPr lang="en-US" b="0" i="0" dirty="0">
                <a:solidFill>
                  <a:srgbClr val="242424"/>
                </a:solidFill>
                <a:effectLst/>
                <a:highlight>
                  <a:srgbClr val="FFFFFF"/>
                </a:highlight>
                <a:latin typeface="source-serif-pro"/>
              </a:rPr>
              <a:t>The </a:t>
            </a:r>
            <a:r>
              <a:rPr lang="en-US" b="1" i="0" dirty="0">
                <a:solidFill>
                  <a:srgbClr val="242424"/>
                </a:solidFill>
                <a:effectLst/>
                <a:highlight>
                  <a:srgbClr val="FFFFFF"/>
                </a:highlight>
                <a:latin typeface="source-serif-pro"/>
              </a:rPr>
              <a:t>Symmetric Mean Absolute Percentage Error (SMAPE)</a:t>
            </a:r>
            <a:r>
              <a:rPr lang="en-US" b="0" i="0" dirty="0">
                <a:solidFill>
                  <a:srgbClr val="242424"/>
                </a:solidFill>
                <a:effectLst/>
                <a:highlight>
                  <a:srgbClr val="FFFFFF"/>
                </a:highlight>
                <a:latin typeface="source-serif-pro"/>
              </a:rPr>
              <a:t> is a metric used for measuring the accuracy of predictions or forecasts in time series analysis. </a:t>
            </a:r>
          </a:p>
          <a:p>
            <a:r>
              <a:rPr lang="en-US" b="0" i="0" dirty="0">
                <a:solidFill>
                  <a:srgbClr val="242424"/>
                </a:solidFill>
                <a:effectLst/>
                <a:highlight>
                  <a:srgbClr val="FFFFFF"/>
                </a:highlight>
                <a:latin typeface="source-serif-pro"/>
              </a:rPr>
              <a:t>It’s particularly useful when you want to assess forecast accuracy while considering both overestimation and underestimation errors.</a:t>
            </a:r>
          </a:p>
          <a:p>
            <a:r>
              <a:rPr lang="en-US" b="0" i="1" dirty="0">
                <a:solidFill>
                  <a:srgbClr val="242424"/>
                </a:solidFill>
                <a:effectLst/>
                <a:highlight>
                  <a:srgbClr val="FFFFFF"/>
                </a:highlight>
                <a:latin typeface="source-serif-pro"/>
              </a:rPr>
              <a:t>The result is multiplied by 100% to express the error as a percentage.</a:t>
            </a:r>
            <a:endParaRPr lang="en-US" dirty="0"/>
          </a:p>
        </p:txBody>
      </p:sp>
    </p:spTree>
    <p:extLst>
      <p:ext uri="{BB962C8B-B14F-4D97-AF65-F5344CB8AC3E}">
        <p14:creationId xmlns:p14="http://schemas.microsoft.com/office/powerpoint/2010/main" val="13706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EB8E-2911-3262-7348-30D71FDBBA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A92501-5696-D4EC-0F41-EE5A7EE8B756}"/>
              </a:ext>
            </a:extLst>
          </p:cNvPr>
          <p:cNvSpPr>
            <a:spLocks noGrp="1"/>
          </p:cNvSpPr>
          <p:nvPr>
            <p:ph idx="1"/>
          </p:nvPr>
        </p:nvSpPr>
        <p:spPr>
          <a:xfrm>
            <a:off x="838200" y="1825624"/>
            <a:ext cx="6519203" cy="5032375"/>
          </a:xfrm>
        </p:spPr>
        <p:txBody>
          <a:bodyPr>
            <a:normAutofit fontScale="92500" lnSpcReduction="20000"/>
          </a:bodyPr>
          <a:lstStyle/>
          <a:p>
            <a:pPr algn="l"/>
            <a:r>
              <a:rPr lang="en-US" b="1" i="0" dirty="0">
                <a:solidFill>
                  <a:srgbClr val="242424"/>
                </a:solidFill>
                <a:effectLst/>
                <a:highlight>
                  <a:srgbClr val="FFFFFF"/>
                </a:highlight>
                <a:latin typeface="source-serif-pro"/>
              </a:rPr>
              <a:t>SMAPE = (1 / n) * Σ(2 * |actual — forecast| / (|actual| + |forecast|)) * 100%</a:t>
            </a:r>
            <a:endParaRPr lang="en-US" b="0" i="0" dirty="0">
              <a:solidFill>
                <a:srgbClr val="242424"/>
              </a:solidFill>
              <a:effectLst/>
              <a:highlight>
                <a:srgbClr val="FFFFFF"/>
              </a:highlight>
              <a:latin typeface="source-serif-pro"/>
            </a:endParaRPr>
          </a:p>
          <a:p>
            <a:pPr algn="l"/>
            <a:r>
              <a:rPr lang="en-US" b="0" i="0" dirty="0">
                <a:solidFill>
                  <a:srgbClr val="242424"/>
                </a:solidFill>
                <a:effectLst/>
                <a:highlight>
                  <a:srgbClr val="FFFFFF"/>
                </a:highlight>
                <a:latin typeface="source-serif-pro"/>
              </a:rPr>
              <a:t>Where:</a:t>
            </a:r>
          </a:p>
          <a:p>
            <a:pPr algn="l"/>
            <a:r>
              <a:rPr lang="en-US" b="0" i="1" dirty="0">
                <a:solidFill>
                  <a:srgbClr val="242424"/>
                </a:solidFill>
                <a:effectLst/>
                <a:highlight>
                  <a:srgbClr val="FFFFFF"/>
                </a:highlight>
                <a:latin typeface="source-serif-pro"/>
              </a:rPr>
              <a:t>SMAPE is the Symmetric Mean Absolute Percentage Error, expressed as a percentage.</a:t>
            </a:r>
            <a:endParaRPr lang="en-US" b="0" i="0" dirty="0">
              <a:solidFill>
                <a:srgbClr val="242424"/>
              </a:solidFill>
              <a:effectLst/>
              <a:highlight>
                <a:srgbClr val="FFFFFF"/>
              </a:highlight>
              <a:latin typeface="source-serif-pro"/>
            </a:endParaRPr>
          </a:p>
          <a:p>
            <a:pPr algn="l"/>
            <a:r>
              <a:rPr lang="en-US" b="0" i="1" dirty="0">
                <a:solidFill>
                  <a:srgbClr val="242424"/>
                </a:solidFill>
                <a:effectLst/>
                <a:highlight>
                  <a:srgbClr val="FFFFFF"/>
                </a:highlight>
                <a:latin typeface="source-serif-pro"/>
              </a:rPr>
              <a:t>n is the number of data points (samples).</a:t>
            </a:r>
            <a:endParaRPr lang="en-US" b="0" i="0" dirty="0">
              <a:solidFill>
                <a:srgbClr val="242424"/>
              </a:solidFill>
              <a:effectLst/>
              <a:highlight>
                <a:srgbClr val="FFFFFF"/>
              </a:highlight>
              <a:latin typeface="source-serif-pro"/>
            </a:endParaRPr>
          </a:p>
          <a:p>
            <a:pPr algn="l"/>
            <a:r>
              <a:rPr lang="en-US" b="0" i="1" dirty="0">
                <a:solidFill>
                  <a:srgbClr val="242424"/>
                </a:solidFill>
                <a:effectLst/>
                <a:highlight>
                  <a:srgbClr val="FFFFFF"/>
                </a:highlight>
                <a:latin typeface="source-serif-pro"/>
              </a:rPr>
              <a:t>Σ represents the sum over all data points.</a:t>
            </a:r>
            <a:endParaRPr lang="en-US" b="0" i="0" dirty="0">
              <a:solidFill>
                <a:srgbClr val="242424"/>
              </a:solidFill>
              <a:effectLst/>
              <a:highlight>
                <a:srgbClr val="FFFFFF"/>
              </a:highlight>
              <a:latin typeface="source-serif-pro"/>
            </a:endParaRPr>
          </a:p>
          <a:p>
            <a:pPr algn="l"/>
            <a:r>
              <a:rPr lang="en-US" b="0" i="1" dirty="0">
                <a:solidFill>
                  <a:srgbClr val="242424"/>
                </a:solidFill>
                <a:effectLst/>
                <a:highlight>
                  <a:srgbClr val="FFFFFF"/>
                </a:highlight>
                <a:latin typeface="source-serif-pro"/>
              </a:rPr>
              <a:t>|actual — forecast| is the absolute difference between the actual value and the forecasted value for each data point. |actual| and |forecast| are the absolute values of the actual and forecasted values, respectively.</a:t>
            </a:r>
            <a:endParaRPr lang="en-US" b="0" i="0" dirty="0">
              <a:solidFill>
                <a:srgbClr val="242424"/>
              </a:solidFill>
              <a:effectLst/>
              <a:highlight>
                <a:srgbClr val="FFFFFF"/>
              </a:highlight>
              <a:latin typeface="source-serif-pro"/>
            </a:endParaRPr>
          </a:p>
          <a:p>
            <a:endParaRPr lang="en-US" dirty="0"/>
          </a:p>
        </p:txBody>
      </p:sp>
      <p:sp>
        <p:nvSpPr>
          <p:cNvPr id="5" name="TextBox 4">
            <a:extLst>
              <a:ext uri="{FF2B5EF4-FFF2-40B4-BE49-F238E27FC236}">
                <a16:creationId xmlns:a16="http://schemas.microsoft.com/office/drawing/2014/main" id="{5C878663-295E-310E-8131-258C1D917EAC}"/>
              </a:ext>
            </a:extLst>
          </p:cNvPr>
          <p:cNvSpPr txBox="1"/>
          <p:nvPr/>
        </p:nvSpPr>
        <p:spPr>
          <a:xfrm>
            <a:off x="7357403" y="2757157"/>
            <a:ext cx="4308231" cy="2862322"/>
          </a:xfrm>
          <a:prstGeom prst="rect">
            <a:avLst/>
          </a:prstGeom>
          <a:noFill/>
        </p:spPr>
        <p:txBody>
          <a:bodyPr wrap="square">
            <a:spAutoFit/>
          </a:bodyPr>
          <a:lstStyle/>
          <a:p>
            <a:r>
              <a:rPr lang="en-US" sz="2000" b="0" i="0" dirty="0" err="1">
                <a:solidFill>
                  <a:srgbClr val="242424"/>
                </a:solidFill>
                <a:effectLst/>
                <a:highlight>
                  <a:srgbClr val="F9F9F9"/>
                </a:highlight>
                <a:latin typeface="source-code-pro"/>
              </a:rPr>
              <a:t>smape</a:t>
            </a:r>
            <a:r>
              <a:rPr lang="en-US" sz="2000" b="0" i="0" dirty="0">
                <a:solidFill>
                  <a:srgbClr val="242424"/>
                </a:solidFill>
                <a:effectLst/>
                <a:highlight>
                  <a:srgbClr val="F9F9F9"/>
                </a:highlight>
                <a:latin typeface="source-code-pro"/>
              </a:rPr>
              <a:t> = </a:t>
            </a:r>
            <a:r>
              <a:rPr lang="en-US" sz="2000" b="0" i="0" dirty="0" err="1">
                <a:solidFill>
                  <a:srgbClr val="242424"/>
                </a:solidFill>
                <a:effectLst/>
                <a:highlight>
                  <a:srgbClr val="F9F9F9"/>
                </a:highlight>
                <a:latin typeface="source-code-pro"/>
              </a:rPr>
              <a:t>np.mean</a:t>
            </a:r>
            <a:r>
              <a:rPr lang="en-US" sz="2000" b="0" i="0" dirty="0">
                <a:solidFill>
                  <a:srgbClr val="242424"/>
                </a:solidFill>
                <a:effectLst/>
                <a:highlight>
                  <a:srgbClr val="F9F9F9"/>
                </a:highlight>
                <a:latin typeface="source-code-pro"/>
              </a:rPr>
              <a:t>((</a:t>
            </a:r>
            <a:r>
              <a:rPr lang="en-US" sz="2000" b="0" i="0" dirty="0" err="1">
                <a:solidFill>
                  <a:srgbClr val="242424"/>
                </a:solidFill>
                <a:effectLst/>
                <a:highlight>
                  <a:srgbClr val="F9F9F9"/>
                </a:highlight>
                <a:latin typeface="source-code-pro"/>
              </a:rPr>
              <a:t>np.</a:t>
            </a:r>
            <a:r>
              <a:rPr lang="en-US" sz="2000" b="0" i="0" dirty="0" err="1">
                <a:solidFill>
                  <a:srgbClr val="5C2699"/>
                </a:solidFill>
                <a:effectLst/>
                <a:highlight>
                  <a:srgbClr val="F9F9F9"/>
                </a:highlight>
                <a:latin typeface="source-code-pro"/>
              </a:rPr>
              <a:t>abs</a:t>
            </a:r>
            <a:r>
              <a:rPr lang="en-US" sz="2000" b="0" i="0" dirty="0">
                <a:solidFill>
                  <a:srgbClr val="242424"/>
                </a:solidFill>
                <a:effectLst/>
                <a:highlight>
                  <a:srgbClr val="F9F9F9"/>
                </a:highlight>
                <a:latin typeface="source-code-pro"/>
              </a:rPr>
              <a:t>(</a:t>
            </a:r>
            <a:r>
              <a:rPr lang="en-US" sz="2000" b="0" i="0" dirty="0" err="1">
                <a:solidFill>
                  <a:srgbClr val="242424"/>
                </a:solidFill>
                <a:effectLst/>
                <a:highlight>
                  <a:srgbClr val="F9F9F9"/>
                </a:highlight>
                <a:latin typeface="source-code-pro"/>
              </a:rPr>
              <a:t>final_test_data</a:t>
            </a:r>
            <a:r>
              <a:rPr lang="en-US" sz="2000" b="0" i="0" dirty="0">
                <a:solidFill>
                  <a:srgbClr val="242424"/>
                </a:solidFill>
                <a:effectLst/>
                <a:highlight>
                  <a:srgbClr val="F9F9F9"/>
                </a:highlight>
                <a:latin typeface="source-code-pro"/>
              </a:rPr>
              <a:t>[</a:t>
            </a:r>
            <a:r>
              <a:rPr lang="en-US" sz="2000" b="0" i="0" dirty="0">
                <a:solidFill>
                  <a:srgbClr val="C41A16"/>
                </a:solidFill>
                <a:effectLst/>
                <a:highlight>
                  <a:srgbClr val="F9F9F9"/>
                </a:highlight>
                <a:latin typeface="source-code-pro"/>
              </a:rPr>
              <a:t>'y'</a:t>
            </a:r>
            <a:r>
              <a:rPr lang="en-US" sz="2000" b="0" i="0" dirty="0">
                <a:solidFill>
                  <a:srgbClr val="242424"/>
                </a:solidFill>
                <a:effectLst/>
                <a:highlight>
                  <a:srgbClr val="F9F9F9"/>
                </a:highlight>
                <a:latin typeface="source-code-pro"/>
              </a:rPr>
              <a:t>] - </a:t>
            </a:r>
            <a:r>
              <a:rPr lang="en-US" sz="2000" b="0" i="0" dirty="0" err="1">
                <a:solidFill>
                  <a:srgbClr val="242424"/>
                </a:solidFill>
                <a:effectLst/>
                <a:highlight>
                  <a:srgbClr val="F9F9F9"/>
                </a:highlight>
                <a:latin typeface="source-code-pro"/>
              </a:rPr>
              <a:t>final_test_data</a:t>
            </a:r>
            <a:r>
              <a:rPr lang="en-US" sz="2000" b="0" i="0" dirty="0">
                <a:solidFill>
                  <a:srgbClr val="242424"/>
                </a:solidFill>
                <a:effectLst/>
                <a:highlight>
                  <a:srgbClr val="F9F9F9"/>
                </a:highlight>
                <a:latin typeface="source-code-pro"/>
              </a:rPr>
              <a:t>[</a:t>
            </a:r>
            <a:r>
              <a:rPr lang="en-US" sz="2000" b="0" i="0" dirty="0">
                <a:solidFill>
                  <a:srgbClr val="C41A16"/>
                </a:solidFill>
                <a:effectLst/>
                <a:highlight>
                  <a:srgbClr val="F9F9F9"/>
                </a:highlight>
                <a:latin typeface="source-code-pro"/>
              </a:rPr>
              <a:t>'</a:t>
            </a:r>
            <a:r>
              <a:rPr lang="en-US" sz="2000" b="0" i="0" dirty="0" err="1">
                <a:solidFill>
                  <a:srgbClr val="C41A16"/>
                </a:solidFill>
                <a:effectLst/>
                <a:highlight>
                  <a:srgbClr val="F9F9F9"/>
                </a:highlight>
                <a:latin typeface="source-code-pro"/>
              </a:rPr>
              <a:t>AutoARIMA</a:t>
            </a:r>
            <a:r>
              <a:rPr lang="en-US" sz="2000" b="0" i="0" dirty="0">
                <a:solidFill>
                  <a:srgbClr val="C41A16"/>
                </a:solidFill>
                <a:effectLst/>
                <a:highlight>
                  <a:srgbClr val="F9F9F9"/>
                </a:highlight>
                <a:latin typeface="source-code-pro"/>
              </a:rPr>
              <a:t>'</a:t>
            </a:r>
            <a:r>
              <a:rPr lang="en-US" sz="2000" b="0" i="0" dirty="0">
                <a:solidFill>
                  <a:srgbClr val="242424"/>
                </a:solidFill>
                <a:effectLst/>
                <a:highlight>
                  <a:srgbClr val="F9F9F9"/>
                </a:highlight>
                <a:latin typeface="source-code-pro"/>
              </a:rPr>
              <a:t>]) /((</a:t>
            </a:r>
            <a:r>
              <a:rPr lang="en-US" sz="2000" b="0" i="0" dirty="0" err="1">
                <a:solidFill>
                  <a:srgbClr val="242424"/>
                </a:solidFill>
                <a:effectLst/>
                <a:highlight>
                  <a:srgbClr val="F9F9F9"/>
                </a:highlight>
                <a:latin typeface="source-code-pro"/>
              </a:rPr>
              <a:t>np.</a:t>
            </a:r>
            <a:r>
              <a:rPr lang="en-US" sz="2000" b="0" i="0" dirty="0" err="1">
                <a:solidFill>
                  <a:srgbClr val="5C2699"/>
                </a:solidFill>
                <a:effectLst/>
                <a:highlight>
                  <a:srgbClr val="F9F9F9"/>
                </a:highlight>
                <a:latin typeface="source-code-pro"/>
              </a:rPr>
              <a:t>abs</a:t>
            </a:r>
            <a:r>
              <a:rPr lang="en-US" sz="2000" b="0" i="0" dirty="0">
                <a:solidFill>
                  <a:srgbClr val="242424"/>
                </a:solidFill>
                <a:effectLst/>
                <a:highlight>
                  <a:srgbClr val="F9F9F9"/>
                </a:highlight>
                <a:latin typeface="source-code-pro"/>
              </a:rPr>
              <a:t>(</a:t>
            </a:r>
            <a:r>
              <a:rPr lang="en-US" sz="2000" b="0" i="0" dirty="0" err="1">
                <a:solidFill>
                  <a:srgbClr val="242424"/>
                </a:solidFill>
                <a:effectLst/>
                <a:highlight>
                  <a:srgbClr val="F9F9F9"/>
                </a:highlight>
                <a:latin typeface="source-code-pro"/>
              </a:rPr>
              <a:t>final_test_data</a:t>
            </a:r>
            <a:r>
              <a:rPr lang="en-US" sz="2000" b="0" i="0" dirty="0">
                <a:solidFill>
                  <a:srgbClr val="242424"/>
                </a:solidFill>
                <a:effectLst/>
                <a:highlight>
                  <a:srgbClr val="F9F9F9"/>
                </a:highlight>
                <a:latin typeface="source-code-pro"/>
              </a:rPr>
              <a:t>[</a:t>
            </a:r>
            <a:r>
              <a:rPr lang="en-US" sz="2000" b="0" i="0" dirty="0">
                <a:solidFill>
                  <a:srgbClr val="C41A16"/>
                </a:solidFill>
                <a:effectLst/>
                <a:highlight>
                  <a:srgbClr val="F9F9F9"/>
                </a:highlight>
                <a:latin typeface="source-code-pro"/>
              </a:rPr>
              <a:t>'y'</a:t>
            </a:r>
            <a:r>
              <a:rPr lang="en-US" sz="2000" b="0" i="0" dirty="0">
                <a:solidFill>
                  <a:srgbClr val="242424"/>
                </a:solidFill>
                <a:effectLst/>
                <a:highlight>
                  <a:srgbClr val="F9F9F9"/>
                </a:highlight>
                <a:latin typeface="source-code-pro"/>
              </a:rPr>
              <a:t>] +</a:t>
            </a:r>
            <a:r>
              <a:rPr lang="en-US" sz="2000" b="0" i="0" dirty="0" err="1">
                <a:solidFill>
                  <a:srgbClr val="242424"/>
                </a:solidFill>
                <a:effectLst/>
                <a:highlight>
                  <a:srgbClr val="F9F9F9"/>
                </a:highlight>
                <a:latin typeface="source-code-pro"/>
              </a:rPr>
              <a:t>np.</a:t>
            </a:r>
            <a:r>
              <a:rPr lang="en-US" sz="2000" b="0" i="0" dirty="0" err="1">
                <a:solidFill>
                  <a:srgbClr val="5C2699"/>
                </a:solidFill>
                <a:effectLst/>
                <a:highlight>
                  <a:srgbClr val="F9F9F9"/>
                </a:highlight>
                <a:latin typeface="source-code-pro"/>
              </a:rPr>
              <a:t>abs</a:t>
            </a:r>
            <a:r>
              <a:rPr lang="en-US" sz="2000" b="0" i="0" dirty="0">
                <a:solidFill>
                  <a:srgbClr val="242424"/>
                </a:solidFill>
                <a:effectLst/>
                <a:highlight>
                  <a:srgbClr val="F9F9F9"/>
                </a:highlight>
                <a:latin typeface="source-code-pro"/>
              </a:rPr>
              <a:t>(</a:t>
            </a:r>
            <a:r>
              <a:rPr lang="en-US" sz="2000" b="0" i="0" dirty="0" err="1">
                <a:solidFill>
                  <a:srgbClr val="242424"/>
                </a:solidFill>
                <a:effectLst/>
                <a:highlight>
                  <a:srgbClr val="F9F9F9"/>
                </a:highlight>
                <a:latin typeface="source-code-pro"/>
              </a:rPr>
              <a:t>final_test_data</a:t>
            </a:r>
            <a:r>
              <a:rPr lang="en-US" sz="2000" b="0" i="0" dirty="0">
                <a:solidFill>
                  <a:srgbClr val="242424"/>
                </a:solidFill>
                <a:effectLst/>
                <a:highlight>
                  <a:srgbClr val="F9F9F9"/>
                </a:highlight>
                <a:latin typeface="source-code-pro"/>
              </a:rPr>
              <a:t>[</a:t>
            </a:r>
            <a:r>
              <a:rPr lang="en-US" sz="2000" b="0" i="0" dirty="0">
                <a:solidFill>
                  <a:srgbClr val="C41A16"/>
                </a:solidFill>
                <a:effectLst/>
                <a:highlight>
                  <a:srgbClr val="F9F9F9"/>
                </a:highlight>
                <a:latin typeface="source-code-pro"/>
              </a:rPr>
              <a:t>'</a:t>
            </a:r>
            <a:r>
              <a:rPr lang="en-US" sz="2000" b="0" i="0" dirty="0" err="1">
                <a:solidFill>
                  <a:srgbClr val="C41A16"/>
                </a:solidFill>
                <a:effectLst/>
                <a:highlight>
                  <a:srgbClr val="F9F9F9"/>
                </a:highlight>
                <a:latin typeface="source-code-pro"/>
              </a:rPr>
              <a:t>AutoARIMA</a:t>
            </a:r>
            <a:r>
              <a:rPr lang="en-US" sz="2000" b="0" i="0" dirty="0">
                <a:solidFill>
                  <a:srgbClr val="C41A16"/>
                </a:solidFill>
                <a:effectLst/>
                <a:highlight>
                  <a:srgbClr val="F9F9F9"/>
                </a:highlight>
                <a:latin typeface="source-code-pro"/>
              </a:rPr>
              <a:t>'</a:t>
            </a:r>
            <a:r>
              <a:rPr lang="en-US" sz="2000" b="0" i="0" dirty="0">
                <a:solidFill>
                  <a:srgbClr val="242424"/>
                </a:solidFill>
                <a:effectLst/>
                <a:highlight>
                  <a:srgbClr val="F9F9F9"/>
                </a:highlight>
                <a:latin typeface="source-code-pro"/>
              </a:rPr>
              <a:t>])) / </a:t>
            </a:r>
            <a:r>
              <a:rPr lang="en-US" sz="2000" b="0" i="0" dirty="0">
                <a:solidFill>
                  <a:srgbClr val="1C00CF"/>
                </a:solidFill>
                <a:effectLst/>
                <a:highlight>
                  <a:srgbClr val="F9F9F9"/>
                </a:highlight>
                <a:latin typeface="source-code-pro"/>
              </a:rPr>
              <a:t>2</a:t>
            </a:r>
            <a:r>
              <a:rPr lang="en-US" sz="2000" b="0" i="0" dirty="0">
                <a:solidFill>
                  <a:srgbClr val="242424"/>
                </a:solidFill>
                <a:effectLst/>
                <a:highlight>
                  <a:srgbClr val="F9F9F9"/>
                </a:highlight>
                <a:latin typeface="source-code-pro"/>
              </a:rPr>
              <a:t>))) * </a:t>
            </a:r>
            <a:r>
              <a:rPr lang="en-US" sz="2000" b="0" i="0" dirty="0">
                <a:solidFill>
                  <a:srgbClr val="1C00CF"/>
                </a:solidFill>
                <a:effectLst/>
                <a:highlight>
                  <a:srgbClr val="F9F9F9"/>
                </a:highlight>
                <a:latin typeface="source-code-pro"/>
              </a:rPr>
              <a:t>100</a:t>
            </a:r>
            <a:r>
              <a:rPr lang="en-US" sz="2000" dirty="0"/>
              <a:t/>
            </a:r>
            <a:br>
              <a:rPr lang="en-US" sz="2000" dirty="0"/>
            </a:br>
            <a:r>
              <a:rPr lang="en-US" sz="2000" b="0" i="0" dirty="0">
                <a:solidFill>
                  <a:srgbClr val="5C2699"/>
                </a:solidFill>
                <a:effectLst/>
                <a:highlight>
                  <a:srgbClr val="F9F9F9"/>
                </a:highlight>
                <a:latin typeface="source-code-pro"/>
              </a:rPr>
              <a:t>print</a:t>
            </a:r>
            <a:r>
              <a:rPr lang="en-US" sz="2000" b="0" i="0" dirty="0">
                <a:solidFill>
                  <a:srgbClr val="242424"/>
                </a:solidFill>
                <a:effectLst/>
                <a:highlight>
                  <a:srgbClr val="F9F9F9"/>
                </a:highlight>
                <a:latin typeface="source-code-pro"/>
              </a:rPr>
              <a:t>(</a:t>
            </a:r>
            <a:r>
              <a:rPr lang="en-US" sz="2000" b="0" i="0" dirty="0" err="1">
                <a:solidFill>
                  <a:srgbClr val="C41A16"/>
                </a:solidFill>
                <a:effectLst/>
                <a:highlight>
                  <a:srgbClr val="F9F9F9"/>
                </a:highlight>
                <a:latin typeface="source-code-pro"/>
              </a:rPr>
              <a:t>f"Symmetric</a:t>
            </a:r>
            <a:r>
              <a:rPr lang="en-US" sz="2000" b="0" i="0" dirty="0">
                <a:solidFill>
                  <a:srgbClr val="C41A16"/>
                </a:solidFill>
                <a:effectLst/>
                <a:highlight>
                  <a:srgbClr val="F9F9F9"/>
                </a:highlight>
                <a:latin typeface="source-code-pro"/>
              </a:rPr>
              <a:t> Mean Absolute Percentage Error (SMAPE): </a:t>
            </a:r>
            <a:r>
              <a:rPr lang="en-US" sz="2000" b="0" i="0" dirty="0">
                <a:solidFill>
                  <a:srgbClr val="000000"/>
                </a:solidFill>
                <a:effectLst/>
                <a:highlight>
                  <a:srgbClr val="F9F9F9"/>
                </a:highlight>
                <a:latin typeface="source-code-pro"/>
              </a:rPr>
              <a:t>{smape:</a:t>
            </a:r>
            <a:r>
              <a:rPr lang="en-US" sz="2000" b="0" i="0" dirty="0">
                <a:solidFill>
                  <a:srgbClr val="1C00CF"/>
                </a:solidFill>
                <a:effectLst/>
                <a:highlight>
                  <a:srgbClr val="F9F9F9"/>
                </a:highlight>
                <a:latin typeface="source-code-pro"/>
              </a:rPr>
              <a:t>.4</a:t>
            </a:r>
            <a:r>
              <a:rPr lang="en-US" sz="2000" b="0" i="0" dirty="0">
                <a:solidFill>
                  <a:srgbClr val="000000"/>
                </a:solidFill>
                <a:effectLst/>
                <a:highlight>
                  <a:srgbClr val="F9F9F9"/>
                </a:highlight>
                <a:latin typeface="source-code-pro"/>
              </a:rPr>
              <a:t>f}</a:t>
            </a:r>
            <a:r>
              <a:rPr lang="en-US" sz="2000" b="0" i="0" dirty="0">
                <a:solidFill>
                  <a:srgbClr val="C41A16"/>
                </a:solidFill>
                <a:effectLst/>
                <a:highlight>
                  <a:srgbClr val="F9F9F9"/>
                </a:highlight>
                <a:latin typeface="source-code-pro"/>
              </a:rPr>
              <a:t>"</a:t>
            </a:r>
            <a:r>
              <a:rPr lang="en-US" sz="2000" b="0" i="0" dirty="0">
                <a:solidFill>
                  <a:srgbClr val="242424"/>
                </a:solidFill>
                <a:effectLst/>
                <a:highlight>
                  <a:srgbClr val="F9F9F9"/>
                </a:highlight>
                <a:latin typeface="source-code-pro"/>
              </a:rPr>
              <a:t>)</a:t>
            </a:r>
            <a:endParaRPr lang="en-US" sz="2000" dirty="0"/>
          </a:p>
        </p:txBody>
      </p:sp>
    </p:spTree>
    <p:extLst>
      <p:ext uri="{BB962C8B-B14F-4D97-AF65-F5344CB8AC3E}">
        <p14:creationId xmlns:p14="http://schemas.microsoft.com/office/powerpoint/2010/main" val="4047845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34B23-9842-AFA6-ECAF-FF7C2B0F77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DFB66A-A26B-58CC-BD47-DC89DC6FDD17}"/>
              </a:ext>
            </a:extLst>
          </p:cNvPr>
          <p:cNvSpPr>
            <a:spLocks noGrp="1"/>
          </p:cNvSpPr>
          <p:nvPr>
            <p:ph idx="1"/>
          </p:nvPr>
        </p:nvSpPr>
        <p:spPr/>
        <p:txBody>
          <a:bodyPr/>
          <a:lstStyle/>
          <a:p>
            <a:endParaRPr lang="en-US"/>
          </a:p>
        </p:txBody>
      </p:sp>
      <p:pic>
        <p:nvPicPr>
          <p:cNvPr id="5122" name="Picture 2">
            <a:extLst>
              <a:ext uri="{FF2B5EF4-FFF2-40B4-BE49-F238E27FC236}">
                <a16:creationId xmlns:a16="http://schemas.microsoft.com/office/drawing/2014/main" id="{CD5F98CC-9DAD-F25B-3092-911268EA87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546" y="2566695"/>
            <a:ext cx="8880318" cy="3158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541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20C7-8C93-33A0-7C14-7F0EA5A8CA35}"/>
              </a:ext>
            </a:extLst>
          </p:cNvPr>
          <p:cNvSpPr>
            <a:spLocks noGrp="1"/>
          </p:cNvSpPr>
          <p:nvPr>
            <p:ph type="title"/>
          </p:nvPr>
        </p:nvSpPr>
        <p:spPr/>
        <p:txBody>
          <a:bodyPr/>
          <a:lstStyle/>
          <a:p>
            <a:r>
              <a:rPr lang="es-ES" b="1" dirty="0"/>
              <a:t>Median Absolute </a:t>
            </a:r>
            <a:r>
              <a:rPr lang="es-ES" b="1" dirty="0" err="1"/>
              <a:t>Percentage</a:t>
            </a:r>
            <a:r>
              <a:rPr lang="es-ES" b="1" dirty="0"/>
              <a:t> Error (MDAPE)</a:t>
            </a:r>
            <a:endParaRPr lang="en-US" b="1" dirty="0"/>
          </a:p>
        </p:txBody>
      </p:sp>
      <p:sp>
        <p:nvSpPr>
          <p:cNvPr id="3" name="Content Placeholder 2">
            <a:extLst>
              <a:ext uri="{FF2B5EF4-FFF2-40B4-BE49-F238E27FC236}">
                <a16:creationId xmlns:a16="http://schemas.microsoft.com/office/drawing/2014/main" id="{B9A217C1-0922-BBE7-93DD-C04C5AA41BC7}"/>
              </a:ext>
            </a:extLst>
          </p:cNvPr>
          <p:cNvSpPr>
            <a:spLocks noGrp="1"/>
          </p:cNvSpPr>
          <p:nvPr>
            <p:ph idx="1"/>
          </p:nvPr>
        </p:nvSpPr>
        <p:spPr>
          <a:xfrm>
            <a:off x="838200" y="1825624"/>
            <a:ext cx="10515600" cy="5032375"/>
          </a:xfrm>
        </p:spPr>
        <p:txBody>
          <a:bodyPr>
            <a:normAutofit fontScale="92500" lnSpcReduction="10000"/>
          </a:bodyPr>
          <a:lstStyle/>
          <a:p>
            <a:r>
              <a:rPr lang="en-US" dirty="0"/>
              <a:t>MDAPE stands for Median Absolute Percentage Error. </a:t>
            </a:r>
          </a:p>
          <a:p>
            <a:r>
              <a:rPr lang="en-US" dirty="0"/>
              <a:t>It is a performance metric used to evaluate the accuracy of forecasts in time series analysis.</a:t>
            </a:r>
          </a:p>
          <a:p>
            <a:pPr algn="l"/>
            <a:r>
              <a:rPr lang="en-US" b="1" i="0" dirty="0">
                <a:solidFill>
                  <a:srgbClr val="242424"/>
                </a:solidFill>
                <a:effectLst/>
                <a:highlight>
                  <a:srgbClr val="FFFFFF"/>
                </a:highlight>
                <a:latin typeface="source-serif-pro"/>
              </a:rPr>
              <a:t>MDAPE = Median(|(Actual — Forecast) / Actual|) * 100%</a:t>
            </a:r>
            <a:endParaRPr lang="en-US" b="0" i="0" dirty="0">
              <a:solidFill>
                <a:srgbClr val="242424"/>
              </a:solidFill>
              <a:effectLst/>
              <a:highlight>
                <a:srgbClr val="FFFFFF"/>
              </a:highlight>
              <a:latin typeface="source-serif-pro"/>
            </a:endParaRPr>
          </a:p>
          <a:p>
            <a:pPr algn="l"/>
            <a:r>
              <a:rPr lang="en-US" b="0" i="0" dirty="0">
                <a:solidFill>
                  <a:srgbClr val="242424"/>
                </a:solidFill>
                <a:effectLst/>
                <a:highlight>
                  <a:srgbClr val="FFFFFF"/>
                </a:highlight>
                <a:latin typeface="source-serif-pro"/>
              </a:rPr>
              <a:t>Where:</a:t>
            </a:r>
          </a:p>
          <a:p>
            <a:pPr algn="l"/>
            <a:r>
              <a:rPr lang="en-US" b="0" i="1" dirty="0">
                <a:solidFill>
                  <a:srgbClr val="242424"/>
                </a:solidFill>
                <a:effectLst/>
                <a:highlight>
                  <a:srgbClr val="FFFFFF"/>
                </a:highlight>
                <a:latin typeface="source-serif-pro"/>
              </a:rPr>
              <a:t>Actual represents the actual values or observations in the time series.</a:t>
            </a:r>
            <a:endParaRPr lang="en-US" b="0" i="0" dirty="0">
              <a:solidFill>
                <a:srgbClr val="242424"/>
              </a:solidFill>
              <a:effectLst/>
              <a:highlight>
                <a:srgbClr val="FFFFFF"/>
              </a:highlight>
              <a:latin typeface="source-serif-pro"/>
            </a:endParaRPr>
          </a:p>
          <a:p>
            <a:pPr algn="l"/>
            <a:r>
              <a:rPr lang="en-US" b="0" i="1" dirty="0">
                <a:solidFill>
                  <a:srgbClr val="242424"/>
                </a:solidFill>
                <a:effectLst/>
                <a:highlight>
                  <a:srgbClr val="FFFFFF"/>
                </a:highlight>
                <a:latin typeface="source-serif-pro"/>
              </a:rPr>
              <a:t>Forecast represents the corresponding forecasted values.</a:t>
            </a:r>
            <a:endParaRPr lang="en-US" b="0" i="0" dirty="0">
              <a:solidFill>
                <a:srgbClr val="242424"/>
              </a:solidFill>
              <a:effectLst/>
              <a:highlight>
                <a:srgbClr val="FFFFFF"/>
              </a:highlight>
              <a:latin typeface="source-serif-pro"/>
            </a:endParaRPr>
          </a:p>
          <a:p>
            <a:pPr algn="l"/>
            <a:r>
              <a:rPr lang="en-US" b="0" i="1" dirty="0">
                <a:solidFill>
                  <a:srgbClr val="242424"/>
                </a:solidFill>
                <a:effectLst/>
                <a:highlight>
                  <a:srgbClr val="FFFFFF"/>
                </a:highlight>
                <a:latin typeface="source-serif-pro"/>
              </a:rPr>
              <a:t>MDAPE is expressed as a percentage, and it measures the median percentage difference between the actual and forecasted values. It is particularly useful when dealing with time series data that may have extreme values or outliers because it focuses on the middle value of the distribution of percentage errors.</a:t>
            </a:r>
            <a:endParaRPr lang="en-US" b="0" i="0" dirty="0">
              <a:solidFill>
                <a:srgbClr val="242424"/>
              </a:solidFill>
              <a:effectLst/>
              <a:highlight>
                <a:srgbClr val="FFFFFF"/>
              </a:highlight>
              <a:latin typeface="source-serif-pro"/>
            </a:endParaRPr>
          </a:p>
          <a:p>
            <a:endParaRPr lang="en-US" dirty="0"/>
          </a:p>
        </p:txBody>
      </p:sp>
    </p:spTree>
    <p:extLst>
      <p:ext uri="{BB962C8B-B14F-4D97-AF65-F5344CB8AC3E}">
        <p14:creationId xmlns:p14="http://schemas.microsoft.com/office/powerpoint/2010/main" val="2233299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2B9C9-6268-0858-8A80-9A8A7D72AE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E353D8-CBD1-48D9-D937-3C9AF74AD22C}"/>
              </a:ext>
            </a:extLst>
          </p:cNvPr>
          <p:cNvSpPr>
            <a:spLocks noGrp="1"/>
          </p:cNvSpPr>
          <p:nvPr>
            <p:ph idx="1"/>
          </p:nvPr>
        </p:nvSpPr>
        <p:spPr/>
        <p:txBody>
          <a:bodyPr/>
          <a:lstStyle/>
          <a:p>
            <a:endParaRPr lang="en-US" dirty="0"/>
          </a:p>
        </p:txBody>
      </p:sp>
      <p:sp>
        <p:nvSpPr>
          <p:cNvPr id="5" name="TextBox 4">
            <a:extLst>
              <a:ext uri="{FF2B5EF4-FFF2-40B4-BE49-F238E27FC236}">
                <a16:creationId xmlns:a16="http://schemas.microsoft.com/office/drawing/2014/main" id="{16375C48-BCA3-BC8C-BE95-BCEE09C11EAA}"/>
              </a:ext>
            </a:extLst>
          </p:cNvPr>
          <p:cNvSpPr txBox="1"/>
          <p:nvPr/>
        </p:nvSpPr>
        <p:spPr>
          <a:xfrm>
            <a:off x="994117" y="2288402"/>
            <a:ext cx="10203766" cy="1200329"/>
          </a:xfrm>
          <a:prstGeom prst="rect">
            <a:avLst/>
          </a:prstGeom>
          <a:noFill/>
        </p:spPr>
        <p:txBody>
          <a:bodyPr wrap="square">
            <a:spAutoFit/>
          </a:bodyPr>
          <a:lstStyle/>
          <a:p>
            <a:r>
              <a:rPr lang="en-US" sz="2400" b="0" i="0" dirty="0" err="1">
                <a:solidFill>
                  <a:srgbClr val="242424"/>
                </a:solidFill>
                <a:effectLst/>
                <a:highlight>
                  <a:srgbClr val="F9F9F9"/>
                </a:highlight>
                <a:latin typeface="source-code-pro"/>
              </a:rPr>
              <a:t>mdape</a:t>
            </a:r>
            <a:r>
              <a:rPr lang="en-US" sz="2400" b="0" i="0" dirty="0">
                <a:solidFill>
                  <a:srgbClr val="242424"/>
                </a:solidFill>
                <a:effectLst/>
                <a:highlight>
                  <a:srgbClr val="F9F9F9"/>
                </a:highlight>
                <a:latin typeface="source-code-pro"/>
              </a:rPr>
              <a:t> = </a:t>
            </a:r>
            <a:r>
              <a:rPr lang="en-US" sz="2400" b="0" i="0" dirty="0" err="1">
                <a:solidFill>
                  <a:srgbClr val="242424"/>
                </a:solidFill>
                <a:effectLst/>
                <a:highlight>
                  <a:srgbClr val="F9F9F9"/>
                </a:highlight>
                <a:latin typeface="source-code-pro"/>
              </a:rPr>
              <a:t>np.median</a:t>
            </a:r>
            <a:r>
              <a:rPr lang="en-US" sz="2400" b="0" i="0" dirty="0">
                <a:solidFill>
                  <a:srgbClr val="242424"/>
                </a:solidFill>
                <a:effectLst/>
                <a:highlight>
                  <a:srgbClr val="F9F9F9"/>
                </a:highlight>
                <a:latin typeface="source-code-pro"/>
              </a:rPr>
              <a:t>(</a:t>
            </a:r>
            <a:r>
              <a:rPr lang="en-US" sz="2400" b="0" i="0" dirty="0" err="1">
                <a:solidFill>
                  <a:srgbClr val="242424"/>
                </a:solidFill>
                <a:effectLst/>
                <a:highlight>
                  <a:srgbClr val="F9F9F9"/>
                </a:highlight>
                <a:latin typeface="source-code-pro"/>
              </a:rPr>
              <a:t>np.</a:t>
            </a:r>
            <a:r>
              <a:rPr lang="en-US" sz="2400" b="0" i="0" dirty="0" err="1">
                <a:solidFill>
                  <a:srgbClr val="5C2699"/>
                </a:solidFill>
                <a:effectLst/>
                <a:highlight>
                  <a:srgbClr val="F9F9F9"/>
                </a:highlight>
                <a:latin typeface="source-code-pro"/>
              </a:rPr>
              <a:t>abs</a:t>
            </a:r>
            <a:r>
              <a:rPr lang="en-US" sz="2400" b="0" i="0" dirty="0">
                <a:solidFill>
                  <a:srgbClr val="242424"/>
                </a:solidFill>
                <a:effectLst/>
                <a:highlight>
                  <a:srgbClr val="F9F9F9"/>
                </a:highlight>
                <a:latin typeface="source-code-pro"/>
              </a:rPr>
              <a:t>((</a:t>
            </a:r>
            <a:r>
              <a:rPr lang="en-US" sz="2400" b="0" i="0" dirty="0" err="1">
                <a:solidFill>
                  <a:srgbClr val="242424"/>
                </a:solidFill>
                <a:effectLst/>
                <a:highlight>
                  <a:srgbClr val="F9F9F9"/>
                </a:highlight>
                <a:latin typeface="source-code-pro"/>
              </a:rPr>
              <a:t>final_test_data</a:t>
            </a:r>
            <a:r>
              <a:rPr lang="en-US" sz="2400" b="0" i="0" dirty="0">
                <a:solidFill>
                  <a:srgbClr val="242424"/>
                </a:solidFill>
                <a:effectLst/>
                <a:highlight>
                  <a:srgbClr val="F9F9F9"/>
                </a:highlight>
                <a:latin typeface="source-code-pro"/>
              </a:rPr>
              <a:t>[</a:t>
            </a:r>
            <a:r>
              <a:rPr lang="en-US" sz="2400" b="0" i="0" dirty="0">
                <a:solidFill>
                  <a:srgbClr val="C41A16"/>
                </a:solidFill>
                <a:effectLst/>
                <a:highlight>
                  <a:srgbClr val="F9F9F9"/>
                </a:highlight>
                <a:latin typeface="source-code-pro"/>
              </a:rPr>
              <a:t>'y'</a:t>
            </a:r>
            <a:r>
              <a:rPr lang="en-US" sz="2400" b="0" i="0" dirty="0">
                <a:solidFill>
                  <a:srgbClr val="242424"/>
                </a:solidFill>
                <a:effectLst/>
                <a:highlight>
                  <a:srgbClr val="F9F9F9"/>
                </a:highlight>
                <a:latin typeface="source-code-pro"/>
              </a:rPr>
              <a:t>] - </a:t>
            </a:r>
            <a:r>
              <a:rPr lang="en-US" sz="2400" b="0" i="0" dirty="0" err="1">
                <a:solidFill>
                  <a:srgbClr val="242424"/>
                </a:solidFill>
                <a:effectLst/>
                <a:highlight>
                  <a:srgbClr val="F9F9F9"/>
                </a:highlight>
                <a:latin typeface="source-code-pro"/>
              </a:rPr>
              <a:t>final_test_data</a:t>
            </a:r>
            <a:r>
              <a:rPr lang="en-US" sz="2400" b="0" i="0" dirty="0">
                <a:solidFill>
                  <a:srgbClr val="242424"/>
                </a:solidFill>
                <a:effectLst/>
                <a:highlight>
                  <a:srgbClr val="F9F9F9"/>
                </a:highlight>
                <a:latin typeface="source-code-pro"/>
              </a:rPr>
              <a:t>[</a:t>
            </a:r>
            <a:r>
              <a:rPr lang="en-US" sz="2400" b="0" i="0" dirty="0">
                <a:solidFill>
                  <a:srgbClr val="C41A16"/>
                </a:solidFill>
                <a:effectLst/>
                <a:highlight>
                  <a:srgbClr val="F9F9F9"/>
                </a:highlight>
                <a:latin typeface="source-code-pro"/>
              </a:rPr>
              <a:t>'</a:t>
            </a:r>
            <a:r>
              <a:rPr lang="en-US" sz="2400" b="0" i="0" dirty="0" err="1">
                <a:solidFill>
                  <a:srgbClr val="C41A16"/>
                </a:solidFill>
                <a:effectLst/>
                <a:highlight>
                  <a:srgbClr val="F9F9F9"/>
                </a:highlight>
                <a:latin typeface="source-code-pro"/>
              </a:rPr>
              <a:t>AutoARIMA</a:t>
            </a:r>
            <a:r>
              <a:rPr lang="en-US" sz="2400" b="0" i="0" dirty="0">
                <a:solidFill>
                  <a:srgbClr val="C41A16"/>
                </a:solidFill>
                <a:effectLst/>
                <a:highlight>
                  <a:srgbClr val="F9F9F9"/>
                </a:highlight>
                <a:latin typeface="source-code-pro"/>
              </a:rPr>
              <a:t>'</a:t>
            </a:r>
            <a:r>
              <a:rPr lang="en-US" sz="2400" b="0" i="0" dirty="0">
                <a:solidFill>
                  <a:srgbClr val="242424"/>
                </a:solidFill>
                <a:effectLst/>
                <a:highlight>
                  <a:srgbClr val="F9F9F9"/>
                </a:highlight>
                <a:latin typeface="source-code-pro"/>
              </a:rPr>
              <a:t>])/ </a:t>
            </a:r>
            <a:r>
              <a:rPr lang="en-US" sz="2400" b="0" i="0" dirty="0" err="1">
                <a:solidFill>
                  <a:srgbClr val="242424"/>
                </a:solidFill>
                <a:effectLst/>
                <a:highlight>
                  <a:srgbClr val="F9F9F9"/>
                </a:highlight>
                <a:latin typeface="source-code-pro"/>
              </a:rPr>
              <a:t>final_test_data</a:t>
            </a:r>
            <a:r>
              <a:rPr lang="en-US" sz="2400" b="0" i="0" dirty="0">
                <a:solidFill>
                  <a:srgbClr val="242424"/>
                </a:solidFill>
                <a:effectLst/>
                <a:highlight>
                  <a:srgbClr val="F9F9F9"/>
                </a:highlight>
                <a:latin typeface="source-code-pro"/>
              </a:rPr>
              <a:t>[</a:t>
            </a:r>
            <a:r>
              <a:rPr lang="en-US" sz="2400" b="0" i="0" dirty="0">
                <a:solidFill>
                  <a:srgbClr val="C41A16"/>
                </a:solidFill>
                <a:effectLst/>
                <a:highlight>
                  <a:srgbClr val="F9F9F9"/>
                </a:highlight>
                <a:latin typeface="source-code-pro"/>
              </a:rPr>
              <a:t>'y'</a:t>
            </a:r>
            <a:r>
              <a:rPr lang="en-US" sz="2400" b="0" i="0" dirty="0">
                <a:solidFill>
                  <a:srgbClr val="242424"/>
                </a:solidFill>
                <a:effectLst/>
                <a:highlight>
                  <a:srgbClr val="F9F9F9"/>
                </a:highlight>
                <a:latin typeface="source-code-pro"/>
              </a:rPr>
              <a:t>]))*</a:t>
            </a:r>
            <a:r>
              <a:rPr lang="en-US" sz="2400" b="0" i="0" dirty="0">
                <a:solidFill>
                  <a:srgbClr val="1C00CF"/>
                </a:solidFill>
                <a:effectLst/>
                <a:highlight>
                  <a:srgbClr val="F9F9F9"/>
                </a:highlight>
                <a:latin typeface="source-code-pro"/>
              </a:rPr>
              <a:t>100</a:t>
            </a:r>
            <a:r>
              <a:rPr lang="en-US" sz="2400" dirty="0"/>
              <a:t/>
            </a:r>
            <a:br>
              <a:rPr lang="en-US" sz="2400" dirty="0"/>
            </a:br>
            <a:r>
              <a:rPr lang="en-US" sz="2400" b="0" i="0" dirty="0">
                <a:solidFill>
                  <a:srgbClr val="5C2699"/>
                </a:solidFill>
                <a:effectLst/>
                <a:highlight>
                  <a:srgbClr val="F9F9F9"/>
                </a:highlight>
                <a:latin typeface="source-code-pro"/>
              </a:rPr>
              <a:t>print</a:t>
            </a:r>
            <a:r>
              <a:rPr lang="en-US" sz="2400" b="0" i="0" dirty="0">
                <a:solidFill>
                  <a:srgbClr val="242424"/>
                </a:solidFill>
                <a:effectLst/>
                <a:highlight>
                  <a:srgbClr val="F9F9F9"/>
                </a:highlight>
                <a:latin typeface="source-code-pro"/>
              </a:rPr>
              <a:t>(</a:t>
            </a:r>
            <a:r>
              <a:rPr lang="en-US" sz="2400" b="0" i="0" dirty="0" err="1">
                <a:solidFill>
                  <a:srgbClr val="C41A16"/>
                </a:solidFill>
                <a:effectLst/>
                <a:highlight>
                  <a:srgbClr val="F9F9F9"/>
                </a:highlight>
                <a:latin typeface="source-code-pro"/>
              </a:rPr>
              <a:t>f"Median</a:t>
            </a:r>
            <a:r>
              <a:rPr lang="en-US" sz="2400" b="0" i="0" dirty="0">
                <a:solidFill>
                  <a:srgbClr val="C41A16"/>
                </a:solidFill>
                <a:effectLst/>
                <a:highlight>
                  <a:srgbClr val="F9F9F9"/>
                </a:highlight>
                <a:latin typeface="source-code-pro"/>
              </a:rPr>
              <a:t> Absolute Percentage Error (MDAPE): </a:t>
            </a:r>
            <a:r>
              <a:rPr lang="en-US" sz="2400" b="0" i="0" dirty="0">
                <a:solidFill>
                  <a:srgbClr val="000000"/>
                </a:solidFill>
                <a:effectLst/>
                <a:highlight>
                  <a:srgbClr val="F9F9F9"/>
                </a:highlight>
                <a:latin typeface="source-code-pro"/>
              </a:rPr>
              <a:t>{mdape:</a:t>
            </a:r>
            <a:r>
              <a:rPr lang="en-US" sz="2400" b="0" i="0" dirty="0">
                <a:solidFill>
                  <a:srgbClr val="1C00CF"/>
                </a:solidFill>
                <a:effectLst/>
                <a:highlight>
                  <a:srgbClr val="F9F9F9"/>
                </a:highlight>
                <a:latin typeface="source-code-pro"/>
              </a:rPr>
              <a:t>.4</a:t>
            </a:r>
            <a:r>
              <a:rPr lang="en-US" sz="2400" b="0" i="0" dirty="0">
                <a:solidFill>
                  <a:srgbClr val="000000"/>
                </a:solidFill>
                <a:effectLst/>
                <a:highlight>
                  <a:srgbClr val="F9F9F9"/>
                </a:highlight>
                <a:latin typeface="source-code-pro"/>
              </a:rPr>
              <a:t>f}</a:t>
            </a:r>
            <a:r>
              <a:rPr lang="en-US" sz="2400" b="0" i="0" dirty="0">
                <a:solidFill>
                  <a:srgbClr val="C41A16"/>
                </a:solidFill>
                <a:effectLst/>
                <a:highlight>
                  <a:srgbClr val="F9F9F9"/>
                </a:highlight>
                <a:latin typeface="source-code-pro"/>
              </a:rPr>
              <a:t>"</a:t>
            </a:r>
            <a:r>
              <a:rPr lang="en-US" sz="2400" b="0" i="0" dirty="0">
                <a:solidFill>
                  <a:srgbClr val="242424"/>
                </a:solidFill>
                <a:effectLst/>
                <a:highlight>
                  <a:srgbClr val="F9F9F9"/>
                </a:highlight>
                <a:latin typeface="source-code-pro"/>
              </a:rPr>
              <a:t>)</a:t>
            </a:r>
            <a:endParaRPr lang="en-US" sz="2400" dirty="0"/>
          </a:p>
        </p:txBody>
      </p:sp>
    </p:spTree>
    <p:extLst>
      <p:ext uri="{BB962C8B-B14F-4D97-AF65-F5344CB8AC3E}">
        <p14:creationId xmlns:p14="http://schemas.microsoft.com/office/powerpoint/2010/main" val="699179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CC25-70B2-88AF-ADA7-7E09221520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2022DD-B6B3-9A73-20BB-2DFA0FBA9398}"/>
              </a:ext>
            </a:extLst>
          </p:cNvPr>
          <p:cNvSpPr>
            <a:spLocks noGrp="1"/>
          </p:cNvSpPr>
          <p:nvPr>
            <p:ph idx="1"/>
          </p:nvPr>
        </p:nvSpPr>
        <p:spPr/>
        <p:txBody>
          <a:bodyPr/>
          <a:lstStyle/>
          <a:p>
            <a:endParaRPr lang="en-US"/>
          </a:p>
        </p:txBody>
      </p:sp>
      <p:pic>
        <p:nvPicPr>
          <p:cNvPr id="6146" name="Picture 2">
            <a:extLst>
              <a:ext uri="{FF2B5EF4-FFF2-40B4-BE49-F238E27FC236}">
                <a16:creationId xmlns:a16="http://schemas.microsoft.com/office/drawing/2014/main" id="{B9A06FE2-8BB7-213D-77F5-36A38F9E86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19786"/>
            <a:ext cx="10216410" cy="4787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831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431F-6959-D826-B220-64D7F5BDD335}"/>
              </a:ext>
            </a:extLst>
          </p:cNvPr>
          <p:cNvSpPr>
            <a:spLocks noGrp="1"/>
          </p:cNvSpPr>
          <p:nvPr>
            <p:ph type="title"/>
          </p:nvPr>
        </p:nvSpPr>
        <p:spPr/>
        <p:txBody>
          <a:bodyPr>
            <a:normAutofit/>
          </a:bodyPr>
          <a:lstStyle/>
          <a:p>
            <a:r>
              <a:rPr lang="en-US" b="1" i="0" dirty="0">
                <a:solidFill>
                  <a:srgbClr val="242424"/>
                </a:solidFill>
                <a:effectLst/>
                <a:highlight>
                  <a:srgbClr val="FFFFFF"/>
                </a:highlight>
                <a:latin typeface="sohne"/>
              </a:rPr>
              <a:t>Geometric Mean Relative Absolute Error (GMRAE)</a:t>
            </a:r>
            <a:endParaRPr lang="en-US" dirty="0"/>
          </a:p>
        </p:txBody>
      </p:sp>
      <p:sp>
        <p:nvSpPr>
          <p:cNvPr id="3" name="Content Placeholder 2">
            <a:extLst>
              <a:ext uri="{FF2B5EF4-FFF2-40B4-BE49-F238E27FC236}">
                <a16:creationId xmlns:a16="http://schemas.microsoft.com/office/drawing/2014/main" id="{4751D3A7-1EFC-4F24-E7DA-F1395EF37ADF}"/>
              </a:ext>
            </a:extLst>
          </p:cNvPr>
          <p:cNvSpPr>
            <a:spLocks noGrp="1"/>
          </p:cNvSpPr>
          <p:nvPr>
            <p:ph idx="1"/>
          </p:nvPr>
        </p:nvSpPr>
        <p:spPr/>
        <p:txBody>
          <a:bodyPr/>
          <a:lstStyle/>
          <a:p>
            <a:pPr algn="l"/>
            <a:r>
              <a:rPr lang="en-US" b="0" i="0" dirty="0">
                <a:solidFill>
                  <a:srgbClr val="242424"/>
                </a:solidFill>
                <a:effectLst/>
                <a:highlight>
                  <a:srgbClr val="FFFFFF"/>
                </a:highlight>
                <a:latin typeface="source-serif-pro"/>
              </a:rPr>
              <a:t>The </a:t>
            </a:r>
            <a:r>
              <a:rPr lang="en-US" b="1" i="0" dirty="0">
                <a:solidFill>
                  <a:srgbClr val="242424"/>
                </a:solidFill>
                <a:effectLst/>
                <a:highlight>
                  <a:srgbClr val="FFFFFF"/>
                </a:highlight>
                <a:latin typeface="source-serif-pro"/>
              </a:rPr>
              <a:t>Geometric Mean Relative Absolute Error (GMRAE)</a:t>
            </a:r>
            <a:r>
              <a:rPr lang="en-US" b="0" i="0" dirty="0">
                <a:solidFill>
                  <a:srgbClr val="242424"/>
                </a:solidFill>
                <a:effectLst/>
                <a:highlight>
                  <a:srgbClr val="FFFFFF"/>
                </a:highlight>
                <a:latin typeface="source-serif-pro"/>
              </a:rPr>
              <a:t> is a metric used to assess the accuracy of predictions or forecasts in time series analysis. </a:t>
            </a:r>
          </a:p>
          <a:p>
            <a:pPr algn="l"/>
            <a:r>
              <a:rPr lang="en-US" b="0" i="0" dirty="0">
                <a:solidFill>
                  <a:srgbClr val="242424"/>
                </a:solidFill>
                <a:effectLst/>
                <a:highlight>
                  <a:srgbClr val="FFFFFF"/>
                </a:highlight>
                <a:latin typeface="source-serif-pro"/>
              </a:rPr>
              <a:t>It takes the geometric mean of the relative absolute errors, providing a single aggregated measure of forecast accuracy.</a:t>
            </a:r>
          </a:p>
          <a:p>
            <a:endParaRPr lang="en-US" dirty="0"/>
          </a:p>
        </p:txBody>
      </p:sp>
    </p:spTree>
    <p:extLst>
      <p:ext uri="{BB962C8B-B14F-4D97-AF65-F5344CB8AC3E}">
        <p14:creationId xmlns:p14="http://schemas.microsoft.com/office/powerpoint/2010/main" val="2185683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6411A8-F6FB-73D5-3DD4-A2016C5CB8AC}"/>
              </a:ext>
            </a:extLst>
          </p:cNvPr>
          <p:cNvSpPr>
            <a:spLocks noGrp="1"/>
          </p:cNvSpPr>
          <p:nvPr>
            <p:ph idx="1"/>
          </p:nvPr>
        </p:nvSpPr>
        <p:spPr>
          <a:xfrm>
            <a:off x="838200" y="365126"/>
            <a:ext cx="11049000" cy="6331096"/>
          </a:xfrm>
        </p:spPr>
        <p:txBody>
          <a:bodyPr>
            <a:normAutofit/>
          </a:bodyPr>
          <a:lstStyle/>
          <a:p>
            <a:pPr algn="l"/>
            <a:r>
              <a:rPr lang="en-US" b="1" i="0" dirty="0">
                <a:solidFill>
                  <a:srgbClr val="242424"/>
                </a:solidFill>
                <a:effectLst/>
                <a:highlight>
                  <a:srgbClr val="FFFFFF"/>
                </a:highlight>
                <a:latin typeface="source-serif-pro"/>
              </a:rPr>
              <a:t>GMRAE = (Π |(actual — forecast) / actual|)^(1/n) * 100%</a:t>
            </a:r>
            <a:endParaRPr lang="en-US" b="0" i="0" dirty="0">
              <a:solidFill>
                <a:srgbClr val="242424"/>
              </a:solidFill>
              <a:effectLst/>
              <a:highlight>
                <a:srgbClr val="FFFFFF"/>
              </a:highlight>
              <a:latin typeface="source-serif-pro"/>
            </a:endParaRPr>
          </a:p>
          <a:p>
            <a:pPr algn="l"/>
            <a:r>
              <a:rPr lang="en-US" b="0" i="0" dirty="0">
                <a:solidFill>
                  <a:srgbClr val="242424"/>
                </a:solidFill>
                <a:effectLst/>
                <a:highlight>
                  <a:srgbClr val="FFFFFF"/>
                </a:highlight>
                <a:latin typeface="source-serif-pro"/>
              </a:rPr>
              <a:t>Where:</a:t>
            </a:r>
          </a:p>
          <a:p>
            <a:pPr algn="l"/>
            <a:r>
              <a:rPr lang="en-US" b="0" i="1" dirty="0">
                <a:solidFill>
                  <a:srgbClr val="242424"/>
                </a:solidFill>
                <a:effectLst/>
                <a:highlight>
                  <a:srgbClr val="FFFFFF"/>
                </a:highlight>
                <a:latin typeface="source-serif-pro"/>
              </a:rPr>
              <a:t>GMRAE is the Geometric Mean Relative Absolute Error, expressed as a percentage.</a:t>
            </a:r>
            <a:endParaRPr lang="en-US" b="0" i="0" dirty="0">
              <a:solidFill>
                <a:srgbClr val="242424"/>
              </a:solidFill>
              <a:effectLst/>
              <a:highlight>
                <a:srgbClr val="FFFFFF"/>
              </a:highlight>
              <a:latin typeface="source-serif-pro"/>
            </a:endParaRPr>
          </a:p>
          <a:p>
            <a:pPr algn="l"/>
            <a:r>
              <a:rPr lang="en-US" b="0" i="1" dirty="0">
                <a:solidFill>
                  <a:srgbClr val="242424"/>
                </a:solidFill>
                <a:effectLst/>
                <a:highlight>
                  <a:srgbClr val="FFFFFF"/>
                </a:highlight>
                <a:latin typeface="source-serif-pro"/>
              </a:rPr>
              <a:t>Π represents the product over all data points</a:t>
            </a:r>
            <a:r>
              <a:rPr lang="en-US" b="0" i="0" dirty="0">
                <a:solidFill>
                  <a:srgbClr val="242424"/>
                </a:solidFill>
                <a:effectLst/>
                <a:highlight>
                  <a:srgbClr val="FFFFFF"/>
                </a:highlight>
                <a:latin typeface="source-serif-pro"/>
              </a:rPr>
              <a:t>.</a:t>
            </a:r>
          </a:p>
          <a:p>
            <a:pPr algn="l"/>
            <a:r>
              <a:rPr lang="en-US" b="0" i="1" dirty="0">
                <a:solidFill>
                  <a:srgbClr val="242424"/>
                </a:solidFill>
                <a:effectLst/>
                <a:highlight>
                  <a:srgbClr val="FFFFFF"/>
                </a:highlight>
                <a:latin typeface="source-serif-pro"/>
              </a:rPr>
              <a:t>|actual — forecast| is the absolute difference between the actual value and the forecasted value for each data point. |(actual — forecast) / actual| is the relative absolute error for each data point.</a:t>
            </a:r>
            <a:endParaRPr lang="en-US" b="0" i="0" dirty="0">
              <a:solidFill>
                <a:srgbClr val="242424"/>
              </a:solidFill>
              <a:effectLst/>
              <a:highlight>
                <a:srgbClr val="FFFFFF"/>
              </a:highlight>
              <a:latin typeface="source-serif-pro"/>
            </a:endParaRPr>
          </a:p>
          <a:p>
            <a:pPr algn="l"/>
            <a:r>
              <a:rPr lang="en-US" b="0" i="1" dirty="0">
                <a:solidFill>
                  <a:srgbClr val="242424"/>
                </a:solidFill>
                <a:effectLst/>
                <a:highlight>
                  <a:srgbClr val="FFFFFF"/>
                </a:highlight>
                <a:latin typeface="source-serif-pro"/>
              </a:rPr>
              <a:t>n is the number of data points (samples).</a:t>
            </a:r>
            <a:endParaRPr lang="en-US" b="0" i="0" dirty="0">
              <a:solidFill>
                <a:srgbClr val="242424"/>
              </a:solidFill>
              <a:effectLst/>
              <a:highlight>
                <a:srgbClr val="FFFFFF"/>
              </a:highlight>
              <a:latin typeface="source-serif-pro"/>
            </a:endParaRPr>
          </a:p>
          <a:p>
            <a:endParaRPr lang="en-US" dirty="0"/>
          </a:p>
        </p:txBody>
      </p:sp>
      <p:sp>
        <p:nvSpPr>
          <p:cNvPr id="5" name="TextBox 4">
            <a:extLst>
              <a:ext uri="{FF2B5EF4-FFF2-40B4-BE49-F238E27FC236}">
                <a16:creationId xmlns:a16="http://schemas.microsoft.com/office/drawing/2014/main" id="{06F79344-6D20-4EEB-431B-47001C83C2FB}"/>
              </a:ext>
            </a:extLst>
          </p:cNvPr>
          <p:cNvSpPr txBox="1"/>
          <p:nvPr/>
        </p:nvSpPr>
        <p:spPr>
          <a:xfrm>
            <a:off x="2351649" y="4566718"/>
            <a:ext cx="8747759" cy="2308324"/>
          </a:xfrm>
          <a:prstGeom prst="rect">
            <a:avLst/>
          </a:prstGeom>
          <a:noFill/>
        </p:spPr>
        <p:txBody>
          <a:bodyPr wrap="square">
            <a:spAutoFit/>
          </a:bodyPr>
          <a:lstStyle/>
          <a:p>
            <a:r>
              <a:rPr lang="en-US" sz="2400" b="0" i="0" dirty="0" err="1">
                <a:solidFill>
                  <a:srgbClr val="242424"/>
                </a:solidFill>
                <a:effectLst/>
                <a:highlight>
                  <a:srgbClr val="F9F9F9"/>
                </a:highlight>
                <a:latin typeface="source-code-pro"/>
              </a:rPr>
              <a:t>gmrae</a:t>
            </a:r>
            <a:r>
              <a:rPr lang="en-US" sz="2400" b="0" i="0" dirty="0">
                <a:solidFill>
                  <a:srgbClr val="242424"/>
                </a:solidFill>
                <a:effectLst/>
                <a:highlight>
                  <a:srgbClr val="F9F9F9"/>
                </a:highlight>
                <a:latin typeface="source-code-pro"/>
              </a:rPr>
              <a:t> =</a:t>
            </a:r>
            <a:r>
              <a:rPr lang="en-US" sz="2400" b="0" i="0" dirty="0" err="1">
                <a:solidFill>
                  <a:srgbClr val="242424"/>
                </a:solidFill>
                <a:effectLst/>
                <a:highlight>
                  <a:srgbClr val="F9F9F9"/>
                </a:highlight>
                <a:latin typeface="source-code-pro"/>
              </a:rPr>
              <a:t>np.prod</a:t>
            </a:r>
            <a:r>
              <a:rPr lang="en-US" sz="2400" b="0" i="0" dirty="0">
                <a:solidFill>
                  <a:srgbClr val="242424"/>
                </a:solidFill>
                <a:effectLst/>
                <a:highlight>
                  <a:srgbClr val="F9F9F9"/>
                </a:highlight>
                <a:latin typeface="source-code-pro"/>
              </a:rPr>
              <a:t>(</a:t>
            </a:r>
            <a:r>
              <a:rPr lang="en-US" sz="2400" b="0" i="0" dirty="0" err="1">
                <a:solidFill>
                  <a:srgbClr val="242424"/>
                </a:solidFill>
                <a:effectLst/>
                <a:highlight>
                  <a:srgbClr val="F9F9F9"/>
                </a:highlight>
                <a:latin typeface="source-code-pro"/>
              </a:rPr>
              <a:t>np.</a:t>
            </a:r>
            <a:r>
              <a:rPr lang="en-US" sz="2400" b="0" i="0" dirty="0" err="1">
                <a:solidFill>
                  <a:srgbClr val="5C2699"/>
                </a:solidFill>
                <a:effectLst/>
                <a:highlight>
                  <a:srgbClr val="F9F9F9"/>
                </a:highlight>
                <a:latin typeface="source-code-pro"/>
              </a:rPr>
              <a:t>abs</a:t>
            </a:r>
            <a:r>
              <a:rPr lang="en-US" sz="2400" b="0" i="0" dirty="0">
                <a:solidFill>
                  <a:srgbClr val="242424"/>
                </a:solidFill>
                <a:effectLst/>
                <a:highlight>
                  <a:srgbClr val="F9F9F9"/>
                </a:highlight>
                <a:latin typeface="source-code-pro"/>
              </a:rPr>
              <a:t>((</a:t>
            </a:r>
            <a:r>
              <a:rPr lang="en-US" sz="2400" b="0" i="0" dirty="0" err="1">
                <a:solidFill>
                  <a:srgbClr val="242424"/>
                </a:solidFill>
                <a:effectLst/>
                <a:highlight>
                  <a:srgbClr val="F9F9F9"/>
                </a:highlight>
                <a:latin typeface="source-code-pro"/>
              </a:rPr>
              <a:t>final_test_data</a:t>
            </a:r>
            <a:r>
              <a:rPr lang="en-US" sz="2400" b="0" i="0" dirty="0">
                <a:solidFill>
                  <a:srgbClr val="242424"/>
                </a:solidFill>
                <a:effectLst/>
                <a:highlight>
                  <a:srgbClr val="F9F9F9"/>
                </a:highlight>
                <a:latin typeface="source-code-pro"/>
              </a:rPr>
              <a:t>[</a:t>
            </a:r>
            <a:r>
              <a:rPr lang="en-US" sz="2400" b="0" i="0" dirty="0">
                <a:solidFill>
                  <a:srgbClr val="C41A16"/>
                </a:solidFill>
                <a:effectLst/>
                <a:highlight>
                  <a:srgbClr val="F9F9F9"/>
                </a:highlight>
                <a:latin typeface="source-code-pro"/>
              </a:rPr>
              <a:t>'y'</a:t>
            </a:r>
            <a:r>
              <a:rPr lang="en-US" sz="2400" b="0" i="0" dirty="0">
                <a:solidFill>
                  <a:srgbClr val="242424"/>
                </a:solidFill>
                <a:effectLst/>
                <a:highlight>
                  <a:srgbClr val="F9F9F9"/>
                </a:highlight>
                <a:latin typeface="source-code-pro"/>
              </a:rPr>
              <a:t>] - </a:t>
            </a:r>
            <a:r>
              <a:rPr lang="en-US" sz="2400" b="0" i="0" dirty="0" err="1">
                <a:solidFill>
                  <a:srgbClr val="242424"/>
                </a:solidFill>
                <a:effectLst/>
                <a:highlight>
                  <a:srgbClr val="F9F9F9"/>
                </a:highlight>
                <a:latin typeface="source-code-pro"/>
              </a:rPr>
              <a:t>final_test_data</a:t>
            </a:r>
            <a:r>
              <a:rPr lang="en-US" sz="2400" b="0" i="0" dirty="0">
                <a:solidFill>
                  <a:srgbClr val="242424"/>
                </a:solidFill>
                <a:effectLst/>
                <a:highlight>
                  <a:srgbClr val="F9F9F9"/>
                </a:highlight>
                <a:latin typeface="source-code-pro"/>
              </a:rPr>
              <a:t>[</a:t>
            </a:r>
            <a:r>
              <a:rPr lang="en-US" sz="2400" b="0" i="0" dirty="0">
                <a:solidFill>
                  <a:srgbClr val="C41A16"/>
                </a:solidFill>
                <a:effectLst/>
                <a:highlight>
                  <a:srgbClr val="F9F9F9"/>
                </a:highlight>
                <a:latin typeface="source-code-pro"/>
              </a:rPr>
              <a:t>'</a:t>
            </a:r>
            <a:r>
              <a:rPr lang="en-US" sz="2400" b="0" i="0" dirty="0" err="1">
                <a:solidFill>
                  <a:srgbClr val="C41A16"/>
                </a:solidFill>
                <a:effectLst/>
                <a:highlight>
                  <a:srgbClr val="F9F9F9"/>
                </a:highlight>
                <a:latin typeface="source-code-pro"/>
              </a:rPr>
              <a:t>AutoARIMA</a:t>
            </a:r>
            <a:r>
              <a:rPr lang="en-US" sz="2400" b="0" i="0" dirty="0">
                <a:solidFill>
                  <a:srgbClr val="C41A16"/>
                </a:solidFill>
                <a:effectLst/>
                <a:highlight>
                  <a:srgbClr val="F9F9F9"/>
                </a:highlight>
                <a:latin typeface="source-code-pro"/>
              </a:rPr>
              <a:t>'</a:t>
            </a:r>
            <a:r>
              <a:rPr lang="en-US" sz="2400" b="0" i="0" dirty="0">
                <a:solidFill>
                  <a:srgbClr val="242424"/>
                </a:solidFill>
                <a:effectLst/>
                <a:highlight>
                  <a:srgbClr val="F9F9F9"/>
                </a:highlight>
                <a:latin typeface="source-code-pro"/>
              </a:rPr>
              <a:t>])/ </a:t>
            </a:r>
            <a:r>
              <a:rPr lang="en-US" sz="2400" b="0" i="0" dirty="0" err="1">
                <a:solidFill>
                  <a:srgbClr val="242424"/>
                </a:solidFill>
                <a:effectLst/>
                <a:highlight>
                  <a:srgbClr val="F9F9F9"/>
                </a:highlight>
                <a:latin typeface="source-code-pro"/>
              </a:rPr>
              <a:t>final_test_data</a:t>
            </a:r>
            <a:r>
              <a:rPr lang="en-US" sz="2400" b="0" i="0" dirty="0">
                <a:solidFill>
                  <a:srgbClr val="242424"/>
                </a:solidFill>
                <a:effectLst/>
                <a:highlight>
                  <a:srgbClr val="F9F9F9"/>
                </a:highlight>
                <a:latin typeface="source-code-pro"/>
              </a:rPr>
              <a:t>[</a:t>
            </a:r>
            <a:r>
              <a:rPr lang="en-US" sz="2400" b="0" i="0" dirty="0">
                <a:solidFill>
                  <a:srgbClr val="C41A16"/>
                </a:solidFill>
                <a:effectLst/>
                <a:highlight>
                  <a:srgbClr val="F9F9F9"/>
                </a:highlight>
                <a:latin typeface="source-code-pro"/>
              </a:rPr>
              <a:t>'y'</a:t>
            </a:r>
            <a:r>
              <a:rPr lang="en-US" sz="2400" b="0" i="0" dirty="0">
                <a:solidFill>
                  <a:srgbClr val="242424"/>
                </a:solidFill>
                <a:effectLst/>
                <a:highlight>
                  <a:srgbClr val="F9F9F9"/>
                </a:highlight>
                <a:latin typeface="source-code-pro"/>
              </a:rPr>
              <a:t>]) ** (</a:t>
            </a:r>
            <a:r>
              <a:rPr lang="en-US" sz="2400" b="0" i="0" dirty="0">
                <a:solidFill>
                  <a:srgbClr val="1C00CF"/>
                </a:solidFill>
                <a:effectLst/>
                <a:highlight>
                  <a:srgbClr val="F9F9F9"/>
                </a:highlight>
                <a:latin typeface="source-code-pro"/>
              </a:rPr>
              <a:t>1</a:t>
            </a:r>
            <a:r>
              <a:rPr lang="en-US" sz="2400" b="0" i="0" dirty="0">
                <a:solidFill>
                  <a:srgbClr val="242424"/>
                </a:solidFill>
                <a:effectLst/>
                <a:highlight>
                  <a:srgbClr val="F9F9F9"/>
                </a:highlight>
                <a:latin typeface="source-code-pro"/>
              </a:rPr>
              <a:t>/</a:t>
            </a:r>
            <a:r>
              <a:rPr lang="en-US" sz="2400" b="0" i="0" dirty="0" err="1">
                <a:solidFill>
                  <a:srgbClr val="5C2699"/>
                </a:solidFill>
                <a:effectLst/>
                <a:highlight>
                  <a:srgbClr val="F9F9F9"/>
                </a:highlight>
                <a:latin typeface="source-code-pro"/>
              </a:rPr>
              <a:t>len</a:t>
            </a:r>
            <a:r>
              <a:rPr lang="en-US" sz="2400" b="0" i="0" dirty="0">
                <a:solidFill>
                  <a:srgbClr val="242424"/>
                </a:solidFill>
                <a:effectLst/>
                <a:highlight>
                  <a:srgbClr val="F9F9F9"/>
                </a:highlight>
                <a:latin typeface="source-code-pro"/>
              </a:rPr>
              <a:t>(</a:t>
            </a:r>
            <a:r>
              <a:rPr lang="en-US" sz="2400" b="0" i="0" dirty="0" err="1">
                <a:solidFill>
                  <a:srgbClr val="242424"/>
                </a:solidFill>
                <a:effectLst/>
                <a:highlight>
                  <a:srgbClr val="F9F9F9"/>
                </a:highlight>
                <a:latin typeface="source-code-pro"/>
              </a:rPr>
              <a:t>final_test_data</a:t>
            </a:r>
            <a:r>
              <a:rPr lang="en-US" sz="2400" b="0" i="0" dirty="0">
                <a:solidFill>
                  <a:srgbClr val="242424"/>
                </a:solidFill>
                <a:effectLst/>
                <a:highlight>
                  <a:srgbClr val="F9F9F9"/>
                </a:highlight>
                <a:latin typeface="source-code-pro"/>
              </a:rPr>
              <a:t>[</a:t>
            </a:r>
            <a:r>
              <a:rPr lang="en-US" sz="2400" b="0" i="0" dirty="0">
                <a:solidFill>
                  <a:srgbClr val="C41A16"/>
                </a:solidFill>
                <a:effectLst/>
                <a:highlight>
                  <a:srgbClr val="F9F9F9"/>
                </a:highlight>
                <a:latin typeface="source-code-pro"/>
              </a:rPr>
              <a:t>"y"</a:t>
            </a:r>
            <a:r>
              <a:rPr lang="en-US" sz="2400" b="0" i="0" dirty="0">
                <a:solidFill>
                  <a:srgbClr val="242424"/>
                </a:solidFill>
                <a:effectLst/>
                <a:highlight>
                  <a:srgbClr val="F9F9F9"/>
                </a:highlight>
                <a:latin typeface="source-code-pro"/>
              </a:rPr>
              <a:t>])))*</a:t>
            </a:r>
            <a:r>
              <a:rPr lang="en-US" sz="2400" b="0" i="0" dirty="0">
                <a:solidFill>
                  <a:srgbClr val="1C00CF"/>
                </a:solidFill>
                <a:effectLst/>
                <a:highlight>
                  <a:srgbClr val="F9F9F9"/>
                </a:highlight>
                <a:latin typeface="source-code-pro"/>
              </a:rPr>
              <a:t>100</a:t>
            </a:r>
            <a:r>
              <a:rPr lang="en-US" sz="2400" dirty="0"/>
              <a:t/>
            </a:r>
            <a:br>
              <a:rPr lang="en-US" sz="2400" dirty="0"/>
            </a:br>
            <a:r>
              <a:rPr lang="en-US" sz="2400" dirty="0"/>
              <a:t/>
            </a:r>
            <a:br>
              <a:rPr lang="en-US" sz="2400" dirty="0"/>
            </a:br>
            <a:r>
              <a:rPr lang="en-US" sz="2400" b="0" i="0" dirty="0">
                <a:solidFill>
                  <a:srgbClr val="5C2699"/>
                </a:solidFill>
                <a:effectLst/>
                <a:highlight>
                  <a:srgbClr val="F9F9F9"/>
                </a:highlight>
                <a:latin typeface="source-code-pro"/>
              </a:rPr>
              <a:t>print</a:t>
            </a:r>
            <a:r>
              <a:rPr lang="en-US" sz="2400" b="0" i="0" dirty="0">
                <a:solidFill>
                  <a:srgbClr val="242424"/>
                </a:solidFill>
                <a:effectLst/>
                <a:highlight>
                  <a:srgbClr val="F9F9F9"/>
                </a:highlight>
                <a:latin typeface="source-code-pro"/>
              </a:rPr>
              <a:t>(</a:t>
            </a:r>
            <a:r>
              <a:rPr lang="en-US" sz="2400" b="0" i="0" dirty="0" err="1">
                <a:solidFill>
                  <a:srgbClr val="C41A16"/>
                </a:solidFill>
                <a:effectLst/>
                <a:highlight>
                  <a:srgbClr val="F9F9F9"/>
                </a:highlight>
                <a:latin typeface="source-code-pro"/>
              </a:rPr>
              <a:t>f"Geometric</a:t>
            </a:r>
            <a:r>
              <a:rPr lang="en-US" sz="2400" b="0" i="0" dirty="0">
                <a:solidFill>
                  <a:srgbClr val="C41A16"/>
                </a:solidFill>
                <a:effectLst/>
                <a:highlight>
                  <a:srgbClr val="F9F9F9"/>
                </a:highlight>
                <a:latin typeface="source-code-pro"/>
              </a:rPr>
              <a:t> Mean Relative Absolute Error (GMRAE): </a:t>
            </a:r>
            <a:r>
              <a:rPr lang="en-US" sz="2400" b="0" i="0" dirty="0">
                <a:solidFill>
                  <a:srgbClr val="000000"/>
                </a:solidFill>
                <a:effectLst/>
                <a:highlight>
                  <a:srgbClr val="F9F9F9"/>
                </a:highlight>
                <a:latin typeface="source-code-pro"/>
              </a:rPr>
              <a:t>{gmrae:</a:t>
            </a:r>
            <a:r>
              <a:rPr lang="en-US" sz="2400" b="0" i="0" dirty="0">
                <a:solidFill>
                  <a:srgbClr val="1C00CF"/>
                </a:solidFill>
                <a:effectLst/>
                <a:highlight>
                  <a:srgbClr val="F9F9F9"/>
                </a:highlight>
                <a:latin typeface="source-code-pro"/>
              </a:rPr>
              <a:t>.4</a:t>
            </a:r>
            <a:r>
              <a:rPr lang="en-US" sz="2400" b="0" i="0" dirty="0">
                <a:solidFill>
                  <a:srgbClr val="000000"/>
                </a:solidFill>
                <a:effectLst/>
                <a:highlight>
                  <a:srgbClr val="F9F9F9"/>
                </a:highlight>
                <a:latin typeface="source-code-pro"/>
              </a:rPr>
              <a:t>f}</a:t>
            </a:r>
            <a:r>
              <a:rPr lang="en-US" sz="2400" b="0" i="0" dirty="0">
                <a:solidFill>
                  <a:srgbClr val="C41A16"/>
                </a:solidFill>
                <a:effectLst/>
                <a:highlight>
                  <a:srgbClr val="F9F9F9"/>
                </a:highlight>
                <a:latin typeface="source-code-pro"/>
              </a:rPr>
              <a:t>"</a:t>
            </a:r>
            <a:r>
              <a:rPr lang="en-US" sz="2400" b="0" i="0" dirty="0">
                <a:solidFill>
                  <a:srgbClr val="242424"/>
                </a:solidFill>
                <a:effectLst/>
                <a:highlight>
                  <a:srgbClr val="F9F9F9"/>
                </a:highlight>
                <a:latin typeface="source-code-pro"/>
              </a:rPr>
              <a:t>)</a:t>
            </a:r>
            <a:endParaRPr lang="en-US" sz="2400" dirty="0"/>
          </a:p>
        </p:txBody>
      </p:sp>
    </p:spTree>
    <p:extLst>
      <p:ext uri="{BB962C8B-B14F-4D97-AF65-F5344CB8AC3E}">
        <p14:creationId xmlns:p14="http://schemas.microsoft.com/office/powerpoint/2010/main" val="791393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4D47-7D34-CC6A-1CCA-368554A933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FAE8DB-DD24-1385-14C3-323575A86B9B}"/>
              </a:ext>
            </a:extLst>
          </p:cNvPr>
          <p:cNvSpPr>
            <a:spLocks noGrp="1"/>
          </p:cNvSpPr>
          <p:nvPr>
            <p:ph idx="1"/>
          </p:nvPr>
        </p:nvSpPr>
        <p:spPr/>
        <p:txBody>
          <a:bodyPr/>
          <a:lstStyle/>
          <a:p>
            <a:endParaRPr lang="en-US"/>
          </a:p>
        </p:txBody>
      </p:sp>
      <p:pic>
        <p:nvPicPr>
          <p:cNvPr id="7170" name="Picture 2">
            <a:extLst>
              <a:ext uri="{FF2B5EF4-FFF2-40B4-BE49-F238E27FC236}">
                <a16:creationId xmlns:a16="http://schemas.microsoft.com/office/drawing/2014/main" id="{2452C8AF-8585-3AD0-C87D-A23D27D775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234" y="1527027"/>
            <a:ext cx="8833977" cy="4997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420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9E85-D5A7-98A9-55E8-0357D970C485}"/>
              </a:ext>
            </a:extLst>
          </p:cNvPr>
          <p:cNvSpPr>
            <a:spLocks noGrp="1"/>
          </p:cNvSpPr>
          <p:nvPr>
            <p:ph type="title"/>
          </p:nvPr>
        </p:nvSpPr>
        <p:spPr/>
        <p:txBody>
          <a:bodyPr/>
          <a:lstStyle/>
          <a:p>
            <a:r>
              <a:rPr lang="en-US" dirty="0"/>
              <a:t>R Commands</a:t>
            </a:r>
          </a:p>
        </p:txBody>
      </p:sp>
      <p:sp>
        <p:nvSpPr>
          <p:cNvPr id="3" name="Content Placeholder 2">
            <a:extLst>
              <a:ext uri="{FF2B5EF4-FFF2-40B4-BE49-F238E27FC236}">
                <a16:creationId xmlns:a16="http://schemas.microsoft.com/office/drawing/2014/main" id="{170AFEF6-602E-6EEB-689F-E696E6A3CFD7}"/>
              </a:ext>
            </a:extLst>
          </p:cNvPr>
          <p:cNvSpPr>
            <a:spLocks noGrp="1"/>
          </p:cNvSpPr>
          <p:nvPr>
            <p:ph idx="1"/>
          </p:nvPr>
        </p:nvSpPr>
        <p:spPr/>
        <p:txBody>
          <a:bodyPr/>
          <a:lstStyle/>
          <a:p>
            <a:r>
              <a:rPr lang="en-US" dirty="0">
                <a:hlinkClick r:id="rId2"/>
              </a:rPr>
              <a:t>https://cran.r-project.org/web/views/TimeSeries.html</a:t>
            </a:r>
            <a:endParaRPr lang="en-US" dirty="0"/>
          </a:p>
          <a:p>
            <a:r>
              <a:rPr lang="en-US" dirty="0">
                <a:hlinkClick r:id="rId3"/>
              </a:rPr>
              <a:t>https://www.statmethods.net/advstats/timeseries.html</a:t>
            </a:r>
            <a:endParaRPr lang="en-US" dirty="0"/>
          </a:p>
          <a:p>
            <a:endParaRPr lang="en-US" dirty="0"/>
          </a:p>
        </p:txBody>
      </p:sp>
    </p:spTree>
    <p:extLst>
      <p:ext uri="{BB962C8B-B14F-4D97-AF65-F5344CB8AC3E}">
        <p14:creationId xmlns:p14="http://schemas.microsoft.com/office/powerpoint/2010/main" val="1063238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9A013-6D76-F0BA-9654-667F5EB9DEF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81F78E-B313-E814-F149-A873AFC7A853}"/>
              </a:ext>
            </a:extLst>
          </p:cNvPr>
          <p:cNvSpPr>
            <a:spLocks noGrp="1"/>
          </p:cNvSpPr>
          <p:nvPr>
            <p:ph idx="1"/>
          </p:nvPr>
        </p:nvSpPr>
        <p:spPr/>
        <p:txBody>
          <a:bodyPr>
            <a:normAutofit/>
          </a:bodyPr>
          <a:lstStyle/>
          <a:p>
            <a:r>
              <a:rPr lang="en-US" sz="2400" dirty="0"/>
              <a:t>The </a:t>
            </a:r>
            <a:r>
              <a:rPr lang="en-US" sz="2400" dirty="0">
                <a:solidFill>
                  <a:srgbClr val="FF0000"/>
                </a:solidFill>
              </a:rPr>
              <a:t>test set </a:t>
            </a:r>
            <a:r>
              <a:rPr lang="en-US" sz="2400" dirty="0"/>
              <a:t>should ideally be at least as large as the maximum forecast horizon required. </a:t>
            </a:r>
          </a:p>
          <a:p>
            <a:r>
              <a:rPr lang="en-US" sz="2400" dirty="0"/>
              <a:t>The following points should be noted.</a:t>
            </a:r>
          </a:p>
          <a:p>
            <a:pPr lvl="1"/>
            <a:r>
              <a:rPr lang="en-US" dirty="0"/>
              <a:t>A model which fits the training data well will not necessarily forecast well.</a:t>
            </a:r>
          </a:p>
          <a:p>
            <a:pPr lvl="1"/>
            <a:r>
              <a:rPr lang="en-US" dirty="0"/>
              <a:t>A perfect fit can always be obtained by using a model with enough parameters.</a:t>
            </a:r>
          </a:p>
          <a:p>
            <a:pPr lvl="1"/>
            <a:r>
              <a:rPr lang="en-US" dirty="0"/>
              <a:t>Over-fitting a model to data is just as bad as failing to identify a systematic pattern in the data.</a:t>
            </a:r>
            <a:endParaRPr lang="en-IN" dirty="0"/>
          </a:p>
        </p:txBody>
      </p:sp>
    </p:spTree>
    <p:extLst>
      <p:ext uri="{BB962C8B-B14F-4D97-AF65-F5344CB8AC3E}">
        <p14:creationId xmlns:p14="http://schemas.microsoft.com/office/powerpoint/2010/main" val="1450271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forecast package in R</a:t>
            </a:r>
          </a:p>
        </p:txBody>
      </p:sp>
      <p:sp>
        <p:nvSpPr>
          <p:cNvPr id="3" name="Content Placeholder 2"/>
          <p:cNvSpPr>
            <a:spLocks noGrp="1"/>
          </p:cNvSpPr>
          <p:nvPr>
            <p:ph idx="1"/>
          </p:nvPr>
        </p:nvSpPr>
        <p:spPr/>
        <p:txBody>
          <a:bodyPr>
            <a:normAutofit fontScale="77500" lnSpcReduction="20000"/>
          </a:bodyPr>
          <a:lstStyle/>
          <a:p>
            <a:r>
              <a:rPr lang="en-US" dirty="0"/>
              <a:t>The following list shows all the functions that produce forecast objects.</a:t>
            </a:r>
          </a:p>
          <a:p>
            <a:endParaRPr lang="en-US" dirty="0"/>
          </a:p>
          <a:p>
            <a:r>
              <a:rPr lang="en-US" dirty="0" err="1"/>
              <a:t>meanf</a:t>
            </a:r>
            <a:r>
              <a:rPr lang="en-US" dirty="0"/>
              <a:t>()</a:t>
            </a:r>
          </a:p>
          <a:p>
            <a:r>
              <a:rPr lang="en-US" dirty="0"/>
              <a:t>naive(), </a:t>
            </a:r>
            <a:r>
              <a:rPr lang="en-US" dirty="0" err="1"/>
              <a:t>snaive</a:t>
            </a:r>
            <a:r>
              <a:rPr lang="en-US" dirty="0"/>
              <a:t>()</a:t>
            </a:r>
          </a:p>
          <a:p>
            <a:r>
              <a:rPr lang="en-US" dirty="0" err="1"/>
              <a:t>rwf</a:t>
            </a:r>
            <a:r>
              <a:rPr lang="en-US" dirty="0"/>
              <a:t>()</a:t>
            </a:r>
          </a:p>
          <a:p>
            <a:r>
              <a:rPr lang="en-US" dirty="0" err="1"/>
              <a:t>croston</a:t>
            </a:r>
            <a:r>
              <a:rPr lang="en-US" dirty="0"/>
              <a:t>()</a:t>
            </a:r>
          </a:p>
          <a:p>
            <a:r>
              <a:rPr lang="en-US" dirty="0" err="1"/>
              <a:t>stlf</a:t>
            </a:r>
            <a:r>
              <a:rPr lang="en-US" dirty="0"/>
              <a:t>()</a:t>
            </a:r>
          </a:p>
          <a:p>
            <a:r>
              <a:rPr lang="en-US" dirty="0" err="1"/>
              <a:t>ses</a:t>
            </a:r>
            <a:r>
              <a:rPr lang="en-US" dirty="0"/>
              <a:t>()</a:t>
            </a:r>
          </a:p>
          <a:p>
            <a:r>
              <a:rPr lang="en-US" dirty="0"/>
              <a:t>holt(), </a:t>
            </a:r>
            <a:r>
              <a:rPr lang="en-US" dirty="0" err="1"/>
              <a:t>hw</a:t>
            </a:r>
            <a:r>
              <a:rPr lang="en-US" dirty="0"/>
              <a:t>()</a:t>
            </a:r>
          </a:p>
          <a:p>
            <a:r>
              <a:rPr lang="en-US" dirty="0" err="1"/>
              <a:t>splinef</a:t>
            </a:r>
            <a:r>
              <a:rPr lang="en-US" dirty="0"/>
              <a:t>()</a:t>
            </a:r>
          </a:p>
          <a:p>
            <a:r>
              <a:rPr lang="en-US" dirty="0" err="1"/>
              <a:t>thetaf</a:t>
            </a:r>
            <a:r>
              <a:rPr lang="en-US" dirty="0"/>
              <a:t>()</a:t>
            </a:r>
          </a:p>
          <a:p>
            <a:r>
              <a:rPr lang="en-US" dirty="0"/>
              <a:t>forecast()</a:t>
            </a:r>
          </a:p>
        </p:txBody>
      </p:sp>
    </p:spTree>
    <p:extLst>
      <p:ext uri="{BB962C8B-B14F-4D97-AF65-F5344CB8AC3E}">
        <p14:creationId xmlns:p14="http://schemas.microsoft.com/office/powerpoint/2010/main" val="1681136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4B732-52D4-8EBC-35AD-97DBC921A7F9}"/>
              </a:ext>
            </a:extLst>
          </p:cNvPr>
          <p:cNvSpPr>
            <a:spLocks noGrp="1"/>
          </p:cNvSpPr>
          <p:nvPr>
            <p:ph type="title"/>
          </p:nvPr>
        </p:nvSpPr>
        <p:spPr/>
        <p:txBody>
          <a:bodyPr/>
          <a:lstStyle/>
          <a:p>
            <a:r>
              <a:rPr lang="en-US" dirty="0"/>
              <a:t>Ts class</a:t>
            </a:r>
          </a:p>
        </p:txBody>
      </p:sp>
      <p:sp>
        <p:nvSpPr>
          <p:cNvPr id="3" name="Content Placeholder 2">
            <a:extLst>
              <a:ext uri="{FF2B5EF4-FFF2-40B4-BE49-F238E27FC236}">
                <a16:creationId xmlns:a16="http://schemas.microsoft.com/office/drawing/2014/main" id="{FB0917FE-8187-8061-0B95-B08BE9B95045}"/>
              </a:ext>
            </a:extLst>
          </p:cNvPr>
          <p:cNvSpPr>
            <a:spLocks noGrp="1"/>
          </p:cNvSpPr>
          <p:nvPr>
            <p:ph idx="1"/>
          </p:nvPr>
        </p:nvSpPr>
        <p:spPr/>
        <p:txBody>
          <a:bodyPr>
            <a:normAutofit lnSpcReduction="10000"/>
          </a:bodyPr>
          <a:lstStyle/>
          <a:p>
            <a:pPr marL="0" indent="0">
              <a:buNone/>
            </a:pPr>
            <a:r>
              <a:rPr lang="en-US" dirty="0"/>
              <a:t>The easiest way to create a time series object in R is to use the </a:t>
            </a:r>
            <a:r>
              <a:rPr lang="en-US" dirty="0" err="1"/>
              <a:t>ts</a:t>
            </a:r>
            <a:r>
              <a:rPr lang="en-US" dirty="0"/>
              <a:t>() function.</a:t>
            </a:r>
          </a:p>
          <a:p>
            <a:pPr marL="0" indent="0">
              <a:buNone/>
            </a:pPr>
            <a:r>
              <a:rPr lang="en-US" dirty="0"/>
              <a:t>This function uses the following basic syntax:</a:t>
            </a:r>
          </a:p>
          <a:p>
            <a:pPr marL="0" indent="0">
              <a:buNone/>
            </a:pPr>
            <a:r>
              <a:rPr lang="en-US" b="1" dirty="0" err="1"/>
              <a:t>ts</a:t>
            </a:r>
            <a:r>
              <a:rPr lang="en-US" b="1" dirty="0"/>
              <a:t>(data, start, end, frequency)</a:t>
            </a:r>
          </a:p>
          <a:p>
            <a:pPr marL="0" indent="0">
              <a:buNone/>
            </a:pPr>
            <a:r>
              <a:rPr lang="en-US" dirty="0"/>
              <a:t>where:</a:t>
            </a:r>
          </a:p>
          <a:p>
            <a:pPr marL="0" indent="0">
              <a:buNone/>
            </a:pPr>
            <a:r>
              <a:rPr lang="en-US" dirty="0"/>
              <a:t>data: A vector or matrix of time series values</a:t>
            </a:r>
          </a:p>
          <a:p>
            <a:pPr marL="0" indent="0">
              <a:buNone/>
            </a:pPr>
            <a:r>
              <a:rPr lang="en-US" dirty="0"/>
              <a:t>start: The time of the first observation</a:t>
            </a:r>
          </a:p>
          <a:p>
            <a:pPr marL="0" indent="0">
              <a:buNone/>
            </a:pPr>
            <a:r>
              <a:rPr lang="en-US" dirty="0"/>
              <a:t>end: The time of the last observation</a:t>
            </a:r>
          </a:p>
          <a:p>
            <a:pPr marL="0" indent="0">
              <a:buNone/>
            </a:pPr>
            <a:r>
              <a:rPr lang="en-US" dirty="0"/>
              <a:t>frequency: The number of observations per unit of time.</a:t>
            </a:r>
          </a:p>
        </p:txBody>
      </p:sp>
    </p:spTree>
    <p:extLst>
      <p:ext uri="{BB962C8B-B14F-4D97-AF65-F5344CB8AC3E}">
        <p14:creationId xmlns:p14="http://schemas.microsoft.com/office/powerpoint/2010/main" val="2348318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DDAB1-FA4D-D70F-3A73-C0FCF6C0F0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A435C1-9AD8-B4D0-7127-17F68306BB18}"/>
              </a:ext>
            </a:extLst>
          </p:cNvPr>
          <p:cNvSpPr>
            <a:spLocks noGrp="1"/>
          </p:cNvSpPr>
          <p:nvPr>
            <p:ph idx="1"/>
          </p:nvPr>
        </p:nvSpPr>
        <p:spPr/>
        <p:txBody>
          <a:bodyPr/>
          <a:lstStyle/>
          <a:p>
            <a:r>
              <a:rPr lang="en-US" b="1" i="0" dirty="0">
                <a:solidFill>
                  <a:srgbClr val="000000"/>
                </a:solidFill>
                <a:effectLst/>
                <a:highlight>
                  <a:srgbClr val="FFFFFF"/>
                </a:highlight>
                <a:latin typeface="inherit"/>
              </a:rPr>
              <a:t>Example 1: Create Time Series with Monthly Data</a:t>
            </a:r>
            <a:endParaRPr lang="en-US" b="1" i="0" dirty="0">
              <a:solidFill>
                <a:srgbClr val="020202"/>
              </a:solidFill>
              <a:effectLst/>
              <a:highlight>
                <a:srgbClr val="FFFFFF"/>
              </a:highlight>
              <a:latin typeface="Montserrat" panose="020F0502020204030204" pitchFamily="2" charset="0"/>
            </a:endParaRPr>
          </a:p>
          <a:p>
            <a:r>
              <a:rPr lang="en-US" b="0" i="0" dirty="0">
                <a:solidFill>
                  <a:srgbClr val="000000"/>
                </a:solidFill>
                <a:effectLst/>
                <a:highlight>
                  <a:srgbClr val="FFFFFF"/>
                </a:highlight>
                <a:latin typeface="Helvetica" panose="020B0604020202020204" pitchFamily="34" charset="0"/>
              </a:rPr>
              <a:t>Suppose we have the following vector called </a:t>
            </a:r>
            <a:r>
              <a:rPr lang="en-US" b="1" i="0" dirty="0">
                <a:solidFill>
                  <a:srgbClr val="000000"/>
                </a:solidFill>
                <a:effectLst/>
                <a:highlight>
                  <a:srgbClr val="FFFFFF"/>
                </a:highlight>
                <a:latin typeface="Helvetica" panose="020B0604020202020204" pitchFamily="34" charset="0"/>
              </a:rPr>
              <a:t>data</a:t>
            </a:r>
            <a:r>
              <a:rPr lang="en-US" b="0" i="0" dirty="0">
                <a:solidFill>
                  <a:srgbClr val="000000"/>
                </a:solidFill>
                <a:effectLst/>
                <a:highlight>
                  <a:srgbClr val="FFFFFF"/>
                </a:highlight>
                <a:latin typeface="Helvetica" panose="020B0604020202020204" pitchFamily="34" charset="0"/>
              </a:rPr>
              <a:t> that contains the number of sales made by some retail store during 20 consecutive months, starting on October 1st, 2023:</a:t>
            </a:r>
          </a:p>
          <a:p>
            <a:pPr marL="0" indent="0">
              <a:buNone/>
            </a:pPr>
            <a:r>
              <a:rPr lang="en-US" dirty="0"/>
              <a:t>#create vector of 20 values</a:t>
            </a:r>
          </a:p>
          <a:p>
            <a:pPr marL="0" indent="0">
              <a:buNone/>
            </a:pPr>
            <a:r>
              <a:rPr lang="en-US" dirty="0"/>
              <a:t>data &lt;- c(6, 7, 7, 7, 8, 5, 8, 9, 4, 9, 12, 14, 14, 15, 18, 24, 20, 15, 24, 26)</a:t>
            </a:r>
          </a:p>
        </p:txBody>
      </p:sp>
    </p:spTree>
    <p:extLst>
      <p:ext uri="{BB962C8B-B14F-4D97-AF65-F5344CB8AC3E}">
        <p14:creationId xmlns:p14="http://schemas.microsoft.com/office/powerpoint/2010/main" val="30111822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CE29-8017-A4B8-7AE8-AAFAB8896F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4B3DAE-24CE-B232-4CFF-C9CEB6A374C3}"/>
              </a:ext>
            </a:extLst>
          </p:cNvPr>
          <p:cNvSpPr>
            <a:spLocks noGrp="1"/>
          </p:cNvSpPr>
          <p:nvPr>
            <p:ph idx="1"/>
          </p:nvPr>
        </p:nvSpPr>
        <p:spPr/>
        <p:txBody>
          <a:bodyPr>
            <a:normAutofit/>
          </a:bodyPr>
          <a:lstStyle/>
          <a:p>
            <a:r>
              <a:rPr lang="en-US" dirty="0"/>
              <a:t>We can use the </a:t>
            </a:r>
            <a:r>
              <a:rPr lang="en-US" dirty="0" err="1"/>
              <a:t>ts</a:t>
            </a:r>
            <a:r>
              <a:rPr lang="en-US" dirty="0"/>
              <a:t>() function and specify frequency=12 to create a time series object from this vector:</a:t>
            </a:r>
          </a:p>
          <a:p>
            <a:endParaRPr lang="en-US" dirty="0"/>
          </a:p>
        </p:txBody>
      </p:sp>
      <p:pic>
        <p:nvPicPr>
          <p:cNvPr id="6" name="Picture 5">
            <a:extLst>
              <a:ext uri="{FF2B5EF4-FFF2-40B4-BE49-F238E27FC236}">
                <a16:creationId xmlns:a16="http://schemas.microsoft.com/office/drawing/2014/main" id="{671DA97A-C567-AF0E-A844-B90940C10830}"/>
              </a:ext>
            </a:extLst>
          </p:cNvPr>
          <p:cNvPicPr>
            <a:picLocks noChangeAspect="1"/>
          </p:cNvPicPr>
          <p:nvPr/>
        </p:nvPicPr>
        <p:blipFill>
          <a:blip r:embed="rId2"/>
          <a:stretch>
            <a:fillRect/>
          </a:stretch>
        </p:blipFill>
        <p:spPr>
          <a:xfrm>
            <a:off x="1353355" y="2617109"/>
            <a:ext cx="7002854" cy="4160258"/>
          </a:xfrm>
          <a:prstGeom prst="rect">
            <a:avLst/>
          </a:prstGeom>
        </p:spPr>
      </p:pic>
    </p:spTree>
    <p:extLst>
      <p:ext uri="{BB962C8B-B14F-4D97-AF65-F5344CB8AC3E}">
        <p14:creationId xmlns:p14="http://schemas.microsoft.com/office/powerpoint/2010/main" val="1848515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224EA-2EAB-B733-7120-E156B7A7BB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0A550B-B59F-8680-2703-EEFA4702AD76}"/>
              </a:ext>
            </a:extLst>
          </p:cNvPr>
          <p:cNvSpPr>
            <a:spLocks noGrp="1"/>
          </p:cNvSpPr>
          <p:nvPr>
            <p:ph idx="1"/>
          </p:nvPr>
        </p:nvSpPr>
        <p:spPr>
          <a:xfrm>
            <a:off x="838200" y="1825625"/>
            <a:ext cx="4999892" cy="4351338"/>
          </a:xfrm>
        </p:spPr>
        <p:txBody>
          <a:bodyPr/>
          <a:lstStyle/>
          <a:p>
            <a:r>
              <a:rPr lang="en-US" b="1" i="0" dirty="0">
                <a:solidFill>
                  <a:srgbClr val="000000"/>
                </a:solidFill>
                <a:effectLst/>
                <a:highlight>
                  <a:srgbClr val="FFFFFF"/>
                </a:highlight>
                <a:latin typeface="inherit"/>
              </a:rPr>
              <a:t>Example 2: Create Time Series with Yearly Data</a:t>
            </a:r>
            <a:endParaRPr lang="en-US" b="1" i="0" dirty="0">
              <a:solidFill>
                <a:srgbClr val="020202"/>
              </a:solidFill>
              <a:effectLst/>
              <a:highlight>
                <a:srgbClr val="FFFFFF"/>
              </a:highlight>
              <a:latin typeface="Montserrat" panose="00000500000000000000" pitchFamily="2" charset="0"/>
            </a:endParaRPr>
          </a:p>
          <a:p>
            <a:r>
              <a:rPr lang="en-US" b="0" i="0" dirty="0">
                <a:solidFill>
                  <a:srgbClr val="000000"/>
                </a:solidFill>
                <a:effectLst/>
                <a:highlight>
                  <a:srgbClr val="FFFFFF"/>
                </a:highlight>
                <a:latin typeface="Helvetica" panose="020B0604020202020204" pitchFamily="34" charset="0"/>
              </a:rPr>
              <a:t>Suppose we have the following vector called </a:t>
            </a:r>
            <a:r>
              <a:rPr lang="en-US" b="1" i="0" dirty="0">
                <a:solidFill>
                  <a:srgbClr val="000000"/>
                </a:solidFill>
                <a:effectLst/>
                <a:highlight>
                  <a:srgbClr val="FFFFFF"/>
                </a:highlight>
                <a:latin typeface="Helvetica" panose="020B0604020202020204" pitchFamily="34" charset="0"/>
              </a:rPr>
              <a:t>data</a:t>
            </a:r>
            <a:r>
              <a:rPr lang="en-US" b="0" i="0" dirty="0">
                <a:solidFill>
                  <a:srgbClr val="000000"/>
                </a:solidFill>
                <a:effectLst/>
                <a:highlight>
                  <a:srgbClr val="FFFFFF"/>
                </a:highlight>
                <a:latin typeface="Helvetica" panose="020B0604020202020204" pitchFamily="34" charset="0"/>
              </a:rPr>
              <a:t> that contains the number of sales made by some retail store during 20 consecutive years, starting in 2000:</a:t>
            </a:r>
            <a:endParaRPr lang="en-US" dirty="0"/>
          </a:p>
        </p:txBody>
      </p:sp>
      <p:sp>
        <p:nvSpPr>
          <p:cNvPr id="4" name="Rectangle 1">
            <a:extLst>
              <a:ext uri="{FF2B5EF4-FFF2-40B4-BE49-F238E27FC236}">
                <a16:creationId xmlns:a16="http://schemas.microsoft.com/office/drawing/2014/main" id="{F4B3C4A6-6043-7737-9090-178A3F137D41}"/>
              </a:ext>
            </a:extLst>
          </p:cNvPr>
          <p:cNvSpPr>
            <a:spLocks noChangeArrowheads="1"/>
          </p:cNvSpPr>
          <p:nvPr/>
        </p:nvSpPr>
        <p:spPr bwMode="auto">
          <a:xfrm>
            <a:off x="5838092" y="1687126"/>
            <a:ext cx="6189785" cy="5539978"/>
          </a:xfrm>
          <a:prstGeom prst="rect">
            <a:avLst/>
          </a:prstGeom>
          <a:solidFill>
            <a:srgbClr val="ECECE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8080"/>
                </a:solidFill>
                <a:effectLst/>
                <a:latin typeface="inherit"/>
              </a:rPr>
              <a:t>#create vector of 20 values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20202"/>
                </a:solidFill>
                <a:effectLst/>
                <a:latin typeface="inherit"/>
              </a:rPr>
              <a:t>data &lt;- c(6, 7, 7, 7, 8, 5, 8, 9, 4, 9, 12, 14, 14, 15, 18, 24, 20, 15, 24, 26)</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20202"/>
                </a:solidFill>
                <a:latin typeface="inherit"/>
              </a:rPr>
              <a:t>#create time series object from vector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err="1">
                <a:solidFill>
                  <a:srgbClr val="020202"/>
                </a:solidFill>
                <a:latin typeface="inherit"/>
              </a:rPr>
              <a:t>ts_data</a:t>
            </a:r>
            <a:r>
              <a:rPr lang="en-US" altLang="en-US" b="1" dirty="0">
                <a:solidFill>
                  <a:srgbClr val="020202"/>
                </a:solidFill>
                <a:latin typeface="inherit"/>
              </a:rPr>
              <a:t> &lt;- </a:t>
            </a:r>
            <a:r>
              <a:rPr lang="en-US" altLang="en-US" b="1" dirty="0" err="1">
                <a:solidFill>
                  <a:srgbClr val="020202"/>
                </a:solidFill>
                <a:latin typeface="inherit"/>
              </a:rPr>
              <a:t>ts</a:t>
            </a:r>
            <a:r>
              <a:rPr lang="en-US" altLang="en-US" b="1" dirty="0">
                <a:solidFill>
                  <a:srgbClr val="020202"/>
                </a:solidFill>
                <a:latin typeface="inherit"/>
              </a:rPr>
              <a:t>(data, start=2023, frequency=1)</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rgbClr val="020202"/>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20202"/>
                </a:solidFill>
                <a:latin typeface="inherit"/>
              </a:rPr>
              <a:t>#view time series object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20202"/>
                </a:solidFill>
                <a:latin typeface="inherit"/>
              </a:rPr>
              <a:t>Time Series: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20202"/>
                </a:solidFill>
                <a:latin typeface="inherit"/>
              </a:rPr>
              <a:t>Start = 2000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20202"/>
                </a:solidFill>
                <a:latin typeface="inherit"/>
              </a:rPr>
              <a:t>End = 2019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20202"/>
                </a:solidFill>
                <a:latin typeface="inherit"/>
              </a:rPr>
              <a:t>Frequency =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20202"/>
                </a:solidFill>
                <a:latin typeface="inherit"/>
              </a:rPr>
              <a:t> [1]  6  7  7  7  8  5  8  9  4  9 12 14 14 15 18 24 20 15 24 26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20202"/>
                </a:solidFill>
                <a:latin typeface="inherit"/>
              </a:rPr>
              <a:t>#display class of </a:t>
            </a:r>
            <a:r>
              <a:rPr lang="en-US" altLang="en-US" b="1" dirty="0" err="1">
                <a:solidFill>
                  <a:srgbClr val="020202"/>
                </a:solidFill>
                <a:latin typeface="inherit"/>
              </a:rPr>
              <a:t>ts_data</a:t>
            </a:r>
            <a:r>
              <a:rPr lang="en-US" altLang="en-US" b="1" dirty="0">
                <a:solidFill>
                  <a:srgbClr val="020202"/>
                </a:solidFill>
                <a:latin typeface="inherit"/>
              </a:rPr>
              <a:t> object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20202"/>
                </a:solidFill>
                <a:latin typeface="inherit"/>
              </a:rPr>
              <a:t>class(</a:t>
            </a:r>
            <a:r>
              <a:rPr lang="en-US" altLang="en-US" b="1" dirty="0" err="1">
                <a:solidFill>
                  <a:srgbClr val="020202"/>
                </a:solidFill>
                <a:latin typeface="inherit"/>
              </a:rPr>
              <a:t>ts_data</a:t>
            </a:r>
            <a:r>
              <a:rPr lang="en-US" altLang="en-US" b="1" dirty="0">
                <a:solidFill>
                  <a:srgbClr val="020202"/>
                </a:solidFill>
                <a:latin typeface="inheri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20202"/>
                </a:solidFill>
                <a:latin typeface="inherit"/>
              </a:rPr>
              <a:t> [1] "</a:t>
            </a:r>
            <a:r>
              <a:rPr lang="en-US" altLang="en-US" b="1" dirty="0" err="1">
                <a:solidFill>
                  <a:srgbClr val="020202"/>
                </a:solidFill>
                <a:latin typeface="inherit"/>
              </a:rPr>
              <a:t>ts</a:t>
            </a:r>
            <a:r>
              <a:rPr lang="en-US" altLang="en-US" b="1" dirty="0">
                <a:solidFill>
                  <a:srgbClr val="020202"/>
                </a:solidFill>
                <a:latin typeface="inheri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20202"/>
                </a:solidFill>
                <a:latin typeface="inherit"/>
              </a:rPr>
              <a:t>#create line plot of time series data</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20202"/>
                </a:solidFill>
                <a:latin typeface="inherit"/>
              </a:rPr>
              <a:t>plot(</a:t>
            </a:r>
            <a:r>
              <a:rPr lang="en-US" altLang="en-US" b="1" dirty="0" err="1">
                <a:solidFill>
                  <a:srgbClr val="020202"/>
                </a:solidFill>
                <a:latin typeface="inherit"/>
              </a:rPr>
              <a:t>ts_data</a:t>
            </a:r>
            <a:r>
              <a:rPr lang="en-US" altLang="en-US" b="1" dirty="0">
                <a:solidFill>
                  <a:srgbClr val="020202"/>
                </a:solidFill>
                <a:latin typeface="inherit"/>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rgbClr val="020202"/>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020202"/>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5494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4FD93-C5C3-70B8-D6F6-0EDE972E28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CE5FD5-7D44-211B-2963-F866E477F2F8}"/>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021B3823-9663-62EA-1CAB-CDD5FCE4A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9536" y="2023549"/>
            <a:ext cx="6667500"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271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D478-FFF4-4C86-3EC0-639A377120E4}"/>
              </a:ext>
            </a:extLst>
          </p:cNvPr>
          <p:cNvSpPr>
            <a:spLocks noGrp="1"/>
          </p:cNvSpPr>
          <p:nvPr>
            <p:ph type="title"/>
          </p:nvPr>
        </p:nvSpPr>
        <p:spPr/>
        <p:txBody>
          <a:bodyPr/>
          <a:lstStyle/>
          <a:p>
            <a:r>
              <a:rPr lang="en-US" sz="4400" b="1" i="0" dirty="0">
                <a:solidFill>
                  <a:srgbClr val="273239"/>
                </a:solidFill>
                <a:effectLst/>
                <a:highlight>
                  <a:srgbClr val="FFFFFF"/>
                </a:highlight>
                <a:latin typeface="Times New Roman" panose="02020603050405020304" pitchFamily="18" charset="0"/>
                <a:cs typeface="Times New Roman" panose="02020603050405020304" pitchFamily="18" charset="0"/>
              </a:rPr>
              <a:t>Mean Absolute Error (MAE)</a:t>
            </a:r>
            <a:endParaRPr lang="en-IN" dirty="0"/>
          </a:p>
        </p:txBody>
      </p:sp>
      <p:sp>
        <p:nvSpPr>
          <p:cNvPr id="3" name="Content Placeholder 2">
            <a:extLst>
              <a:ext uri="{FF2B5EF4-FFF2-40B4-BE49-F238E27FC236}">
                <a16:creationId xmlns:a16="http://schemas.microsoft.com/office/drawing/2014/main" id="{C53BCE94-89A3-2A28-3E3F-CB9121BA4DA2}"/>
              </a:ext>
            </a:extLst>
          </p:cNvPr>
          <p:cNvSpPr>
            <a:spLocks noGrp="1"/>
          </p:cNvSpPr>
          <p:nvPr>
            <p:ph idx="1"/>
          </p:nvPr>
        </p:nvSpPr>
        <p:spPr>
          <a:xfrm>
            <a:off x="838200" y="1547446"/>
            <a:ext cx="5407855" cy="4220307"/>
          </a:xfrm>
        </p:spPr>
        <p:txBody>
          <a:bodyPr>
            <a:noAutofit/>
          </a:bodyPr>
          <a:lstStyle/>
          <a:p>
            <a:pPr algn="l" rtl="0" fontAlgn="base"/>
            <a:r>
              <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In </a:t>
            </a:r>
            <a:r>
              <a:rPr lang="en-US" sz="2400" b="0" i="0" u="sng" dirty="0">
                <a:solidFill>
                  <a:srgbClr val="273239"/>
                </a:solidFill>
                <a:effectLst/>
                <a:highlight>
                  <a:srgbClr val="FFFFFF"/>
                </a:highlight>
                <a:latin typeface="Times New Roman" panose="02020603050405020304" pitchFamily="18" charset="0"/>
                <a:cs typeface="Times New Roman" panose="02020603050405020304" pitchFamily="18" charset="0"/>
                <a:hlinkClick r:id="rId2"/>
              </a:rPr>
              <a:t>R Programming Language</a:t>
            </a:r>
            <a:r>
              <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 Mean Absolute Error (MAE) measures the average absolute difference between the predicted and actual values. It provides a straightforward assessment of forecast accuracy.</a:t>
            </a:r>
          </a:p>
          <a:p>
            <a:pPr algn="l" rtl="0" fontAlgn="base"/>
            <a:r>
              <a:rPr lang="en-US" sz="2400" b="0" i="0" dirty="0">
                <a:solidFill>
                  <a:srgbClr val="242424"/>
                </a:solidFill>
                <a:effectLst/>
                <a:highlight>
                  <a:srgbClr val="FFFFFF"/>
                </a:highlight>
                <a:latin typeface="Times New Roman" panose="02020603050405020304" pitchFamily="18" charset="0"/>
                <a:cs typeface="Times New Roman" panose="02020603050405020304" pitchFamily="18" charset="0"/>
              </a:rPr>
              <a:t>The Mean Absolute Error (MAE) is a commonly used metric for measuring the accuracy of predictions or forecasts. </a:t>
            </a:r>
            <a:endParaRPr lang="en-US" sz="2400" dirty="0">
              <a:solidFill>
                <a:srgbClr val="273239"/>
              </a:solidFill>
              <a:highlight>
                <a:srgbClr val="FFFFFF"/>
              </a:highlight>
              <a:latin typeface="Times New Roman" panose="02020603050405020304" pitchFamily="18" charset="0"/>
              <a:cs typeface="Times New Roman" panose="02020603050405020304" pitchFamily="18" charset="0"/>
            </a:endParaRPr>
          </a:p>
          <a:p>
            <a:pPr algn="l" rtl="0" fontAlgn="base"/>
            <a:endPar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endParaRPr>
          </a:p>
          <a:p>
            <a:pPr algn="l" rtl="0" fontAlgn="base"/>
            <a:endPar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93C23DF-9137-CAD0-1320-62B01FAA02D5}"/>
              </a:ext>
            </a:extLst>
          </p:cNvPr>
          <p:cNvSpPr txBox="1"/>
          <p:nvPr/>
        </p:nvSpPr>
        <p:spPr>
          <a:xfrm>
            <a:off x="6489290" y="2056918"/>
            <a:ext cx="5201265" cy="2031325"/>
          </a:xfrm>
          <a:prstGeom prst="rect">
            <a:avLst/>
          </a:prstGeom>
          <a:noFill/>
        </p:spPr>
        <p:txBody>
          <a:bodyPr wrap="square">
            <a:spAutoFit/>
          </a:bodyPr>
          <a:lstStyle/>
          <a:p>
            <a:r>
              <a:rPr lang="en-IN" dirty="0" err="1"/>
              <a:t>set.seed</a:t>
            </a:r>
            <a:r>
              <a:rPr lang="en-IN" dirty="0"/>
              <a:t>(123)</a:t>
            </a:r>
          </a:p>
          <a:p>
            <a:r>
              <a:rPr lang="en-IN" dirty="0" err="1"/>
              <a:t>actual_data</a:t>
            </a:r>
            <a:r>
              <a:rPr lang="en-IN" dirty="0"/>
              <a:t> &lt;- </a:t>
            </a:r>
            <a:r>
              <a:rPr lang="en-IN" dirty="0" err="1"/>
              <a:t>rnorm</a:t>
            </a:r>
            <a:r>
              <a:rPr lang="en-IN" dirty="0"/>
              <a:t>(100)</a:t>
            </a:r>
          </a:p>
          <a:p>
            <a:r>
              <a:rPr lang="en-IN" dirty="0" err="1"/>
              <a:t>forecast_data</a:t>
            </a:r>
            <a:r>
              <a:rPr lang="en-IN" dirty="0"/>
              <a:t> &lt;- </a:t>
            </a:r>
            <a:r>
              <a:rPr lang="en-IN" dirty="0" err="1"/>
              <a:t>actual_data</a:t>
            </a:r>
            <a:r>
              <a:rPr lang="en-IN" dirty="0"/>
              <a:t> + </a:t>
            </a:r>
            <a:r>
              <a:rPr lang="en-IN" dirty="0" err="1"/>
              <a:t>rnorm</a:t>
            </a:r>
            <a:r>
              <a:rPr lang="en-IN" dirty="0"/>
              <a:t>(100, </a:t>
            </a:r>
            <a:r>
              <a:rPr lang="en-IN" dirty="0" err="1"/>
              <a:t>sd</a:t>
            </a:r>
            <a:r>
              <a:rPr lang="en-IN" dirty="0"/>
              <a:t> = 0.5)</a:t>
            </a:r>
          </a:p>
          <a:p>
            <a:endParaRPr lang="en-IN" dirty="0"/>
          </a:p>
          <a:p>
            <a:r>
              <a:rPr lang="en-IN" dirty="0"/>
              <a:t># Calculate Mean Absolute Error (MAE)</a:t>
            </a:r>
          </a:p>
          <a:p>
            <a:r>
              <a:rPr lang="en-IN" dirty="0" err="1"/>
              <a:t>mae</a:t>
            </a:r>
            <a:r>
              <a:rPr lang="en-IN" dirty="0"/>
              <a:t> &lt;- mean(abs(</a:t>
            </a:r>
            <a:r>
              <a:rPr lang="en-IN" dirty="0" err="1"/>
              <a:t>actual_data</a:t>
            </a:r>
            <a:r>
              <a:rPr lang="en-IN" dirty="0"/>
              <a:t> - </a:t>
            </a:r>
            <a:r>
              <a:rPr lang="en-IN" dirty="0" err="1"/>
              <a:t>forecast_data</a:t>
            </a:r>
            <a:r>
              <a:rPr lang="en-IN" dirty="0"/>
              <a:t>))</a:t>
            </a:r>
          </a:p>
          <a:p>
            <a:r>
              <a:rPr lang="en-IN" dirty="0"/>
              <a:t>cat("Mean Absolute Error (MAE):", </a:t>
            </a:r>
            <a:r>
              <a:rPr lang="en-IN" dirty="0" err="1"/>
              <a:t>mae</a:t>
            </a:r>
            <a:r>
              <a:rPr lang="en-IN" dirty="0"/>
              <a:t>, "\n")</a:t>
            </a:r>
          </a:p>
        </p:txBody>
      </p:sp>
    </p:spTree>
    <p:extLst>
      <p:ext uri="{BB962C8B-B14F-4D97-AF65-F5344CB8AC3E}">
        <p14:creationId xmlns:p14="http://schemas.microsoft.com/office/powerpoint/2010/main" val="2716426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8022C-4F40-AE86-B26F-C00113BE02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677FF0-2E6B-BF2B-1A44-41B124EBFC4F}"/>
              </a:ext>
            </a:extLst>
          </p:cNvPr>
          <p:cNvSpPr>
            <a:spLocks noGrp="1"/>
          </p:cNvSpPr>
          <p:nvPr>
            <p:ph idx="1"/>
          </p:nvPr>
        </p:nvSpPr>
        <p:spPr/>
        <p:txBody>
          <a:bodyPr/>
          <a:lstStyle/>
          <a:p>
            <a:pPr algn="l"/>
            <a:r>
              <a:rPr lang="en-US" sz="2800" b="1" i="0" dirty="0">
                <a:solidFill>
                  <a:srgbClr val="242424"/>
                </a:solidFill>
                <a:effectLst/>
                <a:highlight>
                  <a:srgbClr val="FFFFFF"/>
                </a:highlight>
                <a:latin typeface="source-serif-pro"/>
              </a:rPr>
              <a:t>MAE = (1 / n) * Σ |actual — forecast|</a:t>
            </a:r>
            <a:endParaRPr lang="en-US" sz="2800" b="0" i="0" dirty="0">
              <a:solidFill>
                <a:srgbClr val="242424"/>
              </a:solidFill>
              <a:effectLst/>
              <a:highlight>
                <a:srgbClr val="FFFFFF"/>
              </a:highlight>
              <a:latin typeface="source-serif-pro"/>
            </a:endParaRPr>
          </a:p>
          <a:p>
            <a:pPr algn="l"/>
            <a:r>
              <a:rPr lang="en-US" sz="2800" b="0" i="0" dirty="0">
                <a:solidFill>
                  <a:srgbClr val="242424"/>
                </a:solidFill>
                <a:effectLst/>
                <a:highlight>
                  <a:srgbClr val="FFFFFF"/>
                </a:highlight>
                <a:latin typeface="source-serif-pro"/>
              </a:rPr>
              <a:t>Where:</a:t>
            </a:r>
          </a:p>
          <a:p>
            <a:pPr algn="l"/>
            <a:r>
              <a:rPr lang="en-US" sz="2800" b="0" i="1" dirty="0">
                <a:solidFill>
                  <a:srgbClr val="242424"/>
                </a:solidFill>
                <a:effectLst/>
                <a:highlight>
                  <a:srgbClr val="FFFFFF"/>
                </a:highlight>
                <a:latin typeface="source-serif-pro"/>
              </a:rPr>
              <a:t>MAE is the Mean Absolute Error.</a:t>
            </a:r>
            <a:endParaRPr lang="en-US" sz="2800" b="0" i="0" dirty="0">
              <a:solidFill>
                <a:srgbClr val="242424"/>
              </a:solidFill>
              <a:effectLst/>
              <a:highlight>
                <a:srgbClr val="FFFFFF"/>
              </a:highlight>
              <a:latin typeface="source-serif-pro"/>
            </a:endParaRPr>
          </a:p>
          <a:p>
            <a:pPr algn="l"/>
            <a:r>
              <a:rPr lang="en-US" sz="2800" b="0" i="1" dirty="0">
                <a:solidFill>
                  <a:srgbClr val="242424"/>
                </a:solidFill>
                <a:effectLst/>
                <a:highlight>
                  <a:srgbClr val="FFFFFF"/>
                </a:highlight>
                <a:latin typeface="source-serif-pro"/>
              </a:rPr>
              <a:t>n is the number of data points (samples). Σ represents the sum over all data points.  |actual — forecast| is the absolute difference between the actual value and the forecasted value for each data point.</a:t>
            </a:r>
            <a:endParaRPr lang="en-US" sz="2800" b="0" i="0" dirty="0">
              <a:solidFill>
                <a:srgbClr val="242424"/>
              </a:solidFill>
              <a:effectLst/>
              <a:highlight>
                <a:srgbClr val="FFFFFF"/>
              </a:highlight>
              <a:latin typeface="source-serif-pro"/>
            </a:endParaRPr>
          </a:p>
          <a:p>
            <a:endParaRPr lang="en-US" dirty="0"/>
          </a:p>
        </p:txBody>
      </p:sp>
      <p:sp>
        <p:nvSpPr>
          <p:cNvPr id="5" name="TextBox 4">
            <a:extLst>
              <a:ext uri="{FF2B5EF4-FFF2-40B4-BE49-F238E27FC236}">
                <a16:creationId xmlns:a16="http://schemas.microsoft.com/office/drawing/2014/main" id="{86F5C55C-87A2-22C0-75AC-067792FDB475}"/>
              </a:ext>
            </a:extLst>
          </p:cNvPr>
          <p:cNvSpPr txBox="1"/>
          <p:nvPr/>
        </p:nvSpPr>
        <p:spPr>
          <a:xfrm>
            <a:off x="1234439" y="4557574"/>
            <a:ext cx="9949375" cy="1938992"/>
          </a:xfrm>
          <a:prstGeom prst="rect">
            <a:avLst/>
          </a:prstGeom>
          <a:noFill/>
        </p:spPr>
        <p:txBody>
          <a:bodyPr wrap="square">
            <a:spAutoFit/>
          </a:bodyPr>
          <a:lstStyle/>
          <a:p>
            <a:r>
              <a:rPr lang="en-US" sz="2400" b="0" i="0" dirty="0">
                <a:solidFill>
                  <a:srgbClr val="007400"/>
                </a:solidFill>
                <a:effectLst/>
                <a:highlight>
                  <a:srgbClr val="F9F9F9"/>
                </a:highlight>
                <a:latin typeface="source-code-pro"/>
              </a:rPr>
              <a:t># Calculate Mean Absolute Error (MAE)</a:t>
            </a:r>
            <a:r>
              <a:rPr lang="en-US" sz="2400" dirty="0"/>
              <a:t/>
            </a:r>
            <a:br>
              <a:rPr lang="en-US" sz="2400" dirty="0"/>
            </a:br>
            <a:r>
              <a:rPr lang="en-US" sz="2400" b="0" i="0" dirty="0" err="1">
                <a:solidFill>
                  <a:srgbClr val="242424"/>
                </a:solidFill>
                <a:effectLst/>
                <a:highlight>
                  <a:srgbClr val="F9F9F9"/>
                </a:highlight>
                <a:latin typeface="source-code-pro"/>
              </a:rPr>
              <a:t>mae</a:t>
            </a:r>
            <a:r>
              <a:rPr lang="en-US" sz="2400" b="0" i="0" dirty="0">
                <a:solidFill>
                  <a:srgbClr val="242424"/>
                </a:solidFill>
                <a:effectLst/>
                <a:highlight>
                  <a:srgbClr val="F9F9F9"/>
                </a:highlight>
                <a:latin typeface="source-code-pro"/>
              </a:rPr>
              <a:t> = </a:t>
            </a:r>
            <a:r>
              <a:rPr lang="en-US" sz="2400" b="0" i="0" dirty="0" err="1">
                <a:solidFill>
                  <a:srgbClr val="242424"/>
                </a:solidFill>
                <a:effectLst/>
                <a:highlight>
                  <a:srgbClr val="F9F9F9"/>
                </a:highlight>
                <a:latin typeface="source-code-pro"/>
              </a:rPr>
              <a:t>mean_absolute_error</a:t>
            </a:r>
            <a:r>
              <a:rPr lang="en-US" sz="2400" b="0" i="0" dirty="0">
                <a:solidFill>
                  <a:srgbClr val="242424"/>
                </a:solidFill>
                <a:effectLst/>
                <a:highlight>
                  <a:srgbClr val="F9F9F9"/>
                </a:highlight>
                <a:latin typeface="source-code-pro"/>
              </a:rPr>
              <a:t>(</a:t>
            </a:r>
            <a:r>
              <a:rPr lang="en-US" sz="2400" b="0" i="0" dirty="0" err="1">
                <a:solidFill>
                  <a:srgbClr val="242424"/>
                </a:solidFill>
                <a:effectLst/>
                <a:highlight>
                  <a:srgbClr val="F9F9F9"/>
                </a:highlight>
                <a:latin typeface="source-code-pro"/>
              </a:rPr>
              <a:t>final_test_data</a:t>
            </a:r>
            <a:r>
              <a:rPr lang="en-US" sz="2400" b="0" i="0" dirty="0">
                <a:solidFill>
                  <a:srgbClr val="242424"/>
                </a:solidFill>
                <a:effectLst/>
                <a:highlight>
                  <a:srgbClr val="F9F9F9"/>
                </a:highlight>
                <a:latin typeface="source-code-pro"/>
              </a:rPr>
              <a:t>[</a:t>
            </a:r>
            <a:r>
              <a:rPr lang="en-US" sz="2400" b="0" i="0" dirty="0">
                <a:solidFill>
                  <a:srgbClr val="C41A16"/>
                </a:solidFill>
                <a:effectLst/>
                <a:highlight>
                  <a:srgbClr val="F9F9F9"/>
                </a:highlight>
                <a:latin typeface="source-code-pro"/>
              </a:rPr>
              <a:t>'y'</a:t>
            </a:r>
            <a:r>
              <a:rPr lang="en-US" sz="2400" b="0" i="0" dirty="0">
                <a:solidFill>
                  <a:srgbClr val="242424"/>
                </a:solidFill>
                <a:effectLst/>
                <a:highlight>
                  <a:srgbClr val="F9F9F9"/>
                </a:highlight>
                <a:latin typeface="source-code-pro"/>
              </a:rPr>
              <a:t>], </a:t>
            </a:r>
            <a:r>
              <a:rPr lang="en-US" sz="2400" b="0" i="0" dirty="0" err="1">
                <a:solidFill>
                  <a:srgbClr val="242424"/>
                </a:solidFill>
                <a:effectLst/>
                <a:highlight>
                  <a:srgbClr val="F9F9F9"/>
                </a:highlight>
                <a:latin typeface="source-code-pro"/>
              </a:rPr>
              <a:t>final_test_data</a:t>
            </a:r>
            <a:r>
              <a:rPr lang="en-US" sz="2400" b="0" i="0" dirty="0">
                <a:solidFill>
                  <a:srgbClr val="242424"/>
                </a:solidFill>
                <a:effectLst/>
                <a:highlight>
                  <a:srgbClr val="F9F9F9"/>
                </a:highlight>
                <a:latin typeface="source-code-pro"/>
              </a:rPr>
              <a:t>[</a:t>
            </a:r>
            <a:r>
              <a:rPr lang="en-US" sz="2400" b="0" i="0" dirty="0">
                <a:solidFill>
                  <a:srgbClr val="C41A16"/>
                </a:solidFill>
                <a:effectLst/>
                <a:highlight>
                  <a:srgbClr val="F9F9F9"/>
                </a:highlight>
                <a:latin typeface="source-code-pro"/>
              </a:rPr>
              <a:t>'</a:t>
            </a:r>
            <a:r>
              <a:rPr lang="en-US" sz="2400" b="0" i="0" dirty="0" err="1">
                <a:solidFill>
                  <a:srgbClr val="C41A16"/>
                </a:solidFill>
                <a:effectLst/>
                <a:highlight>
                  <a:srgbClr val="F9F9F9"/>
                </a:highlight>
                <a:latin typeface="source-code-pro"/>
              </a:rPr>
              <a:t>AutoARIMA</a:t>
            </a:r>
            <a:r>
              <a:rPr lang="en-US" sz="2400" b="0" i="0" dirty="0">
                <a:solidFill>
                  <a:srgbClr val="C41A16"/>
                </a:solidFill>
                <a:effectLst/>
                <a:highlight>
                  <a:srgbClr val="F9F9F9"/>
                </a:highlight>
                <a:latin typeface="source-code-pro"/>
              </a:rPr>
              <a:t>'</a:t>
            </a:r>
            <a:r>
              <a:rPr lang="en-US" sz="2400" b="0" i="0" dirty="0">
                <a:solidFill>
                  <a:srgbClr val="242424"/>
                </a:solidFill>
                <a:effectLst/>
                <a:highlight>
                  <a:srgbClr val="F9F9F9"/>
                </a:highlight>
                <a:latin typeface="source-code-pro"/>
              </a:rPr>
              <a:t>])</a:t>
            </a:r>
            <a:r>
              <a:rPr lang="en-US" sz="2400" dirty="0"/>
              <a:t/>
            </a:r>
            <a:br>
              <a:rPr lang="en-US" sz="2400" dirty="0"/>
            </a:br>
            <a:r>
              <a:rPr lang="en-US" sz="2400" b="0" i="0" dirty="0">
                <a:solidFill>
                  <a:srgbClr val="007400"/>
                </a:solidFill>
                <a:effectLst/>
                <a:highlight>
                  <a:srgbClr val="F9F9F9"/>
                </a:highlight>
                <a:latin typeface="source-code-pro"/>
              </a:rPr>
              <a:t># Print MAE</a:t>
            </a:r>
            <a:r>
              <a:rPr lang="en-US" sz="2400" dirty="0"/>
              <a:t/>
            </a:r>
            <a:br>
              <a:rPr lang="en-US" sz="2400" dirty="0"/>
            </a:br>
            <a:r>
              <a:rPr lang="en-US" sz="2400" b="0" i="0" dirty="0">
                <a:solidFill>
                  <a:srgbClr val="5C2699"/>
                </a:solidFill>
                <a:effectLst/>
                <a:highlight>
                  <a:srgbClr val="F9F9F9"/>
                </a:highlight>
                <a:latin typeface="source-code-pro"/>
              </a:rPr>
              <a:t>print</a:t>
            </a:r>
            <a:r>
              <a:rPr lang="en-US" sz="2400" b="0" i="0" dirty="0">
                <a:solidFill>
                  <a:srgbClr val="242424"/>
                </a:solidFill>
                <a:effectLst/>
                <a:highlight>
                  <a:srgbClr val="F9F9F9"/>
                </a:highlight>
                <a:latin typeface="source-code-pro"/>
              </a:rPr>
              <a:t>(</a:t>
            </a:r>
            <a:r>
              <a:rPr lang="en-US" sz="2400" b="0" i="0" dirty="0" err="1">
                <a:solidFill>
                  <a:srgbClr val="C41A16"/>
                </a:solidFill>
                <a:effectLst/>
                <a:highlight>
                  <a:srgbClr val="F9F9F9"/>
                </a:highlight>
                <a:latin typeface="source-code-pro"/>
              </a:rPr>
              <a:t>f"Mean</a:t>
            </a:r>
            <a:r>
              <a:rPr lang="en-US" sz="2400" b="0" i="0" dirty="0">
                <a:solidFill>
                  <a:srgbClr val="C41A16"/>
                </a:solidFill>
                <a:effectLst/>
                <a:highlight>
                  <a:srgbClr val="F9F9F9"/>
                </a:highlight>
                <a:latin typeface="source-code-pro"/>
              </a:rPr>
              <a:t> Absolute Error (MAE): </a:t>
            </a:r>
            <a:r>
              <a:rPr lang="en-US" sz="2400" b="0" i="0" dirty="0">
                <a:solidFill>
                  <a:srgbClr val="000000"/>
                </a:solidFill>
                <a:effectLst/>
                <a:highlight>
                  <a:srgbClr val="F9F9F9"/>
                </a:highlight>
                <a:latin typeface="source-code-pro"/>
              </a:rPr>
              <a:t>{mae:</a:t>
            </a:r>
            <a:r>
              <a:rPr lang="en-US" sz="2400" b="0" i="0" dirty="0">
                <a:solidFill>
                  <a:srgbClr val="1C00CF"/>
                </a:solidFill>
                <a:effectLst/>
                <a:highlight>
                  <a:srgbClr val="F9F9F9"/>
                </a:highlight>
                <a:latin typeface="source-code-pro"/>
              </a:rPr>
              <a:t>.4</a:t>
            </a:r>
            <a:r>
              <a:rPr lang="en-US" sz="2400" b="0" i="0" dirty="0">
                <a:solidFill>
                  <a:srgbClr val="000000"/>
                </a:solidFill>
                <a:effectLst/>
                <a:highlight>
                  <a:srgbClr val="F9F9F9"/>
                </a:highlight>
                <a:latin typeface="source-code-pro"/>
              </a:rPr>
              <a:t>f}</a:t>
            </a:r>
            <a:r>
              <a:rPr lang="en-US" sz="2400" b="0" i="0" dirty="0">
                <a:solidFill>
                  <a:srgbClr val="C41A16"/>
                </a:solidFill>
                <a:effectLst/>
                <a:highlight>
                  <a:srgbClr val="F9F9F9"/>
                </a:highlight>
                <a:latin typeface="source-code-pro"/>
              </a:rPr>
              <a:t>"</a:t>
            </a:r>
            <a:r>
              <a:rPr lang="en-US" sz="2400" b="0" i="0" dirty="0">
                <a:solidFill>
                  <a:srgbClr val="242424"/>
                </a:solidFill>
                <a:effectLst/>
                <a:highlight>
                  <a:srgbClr val="F9F9F9"/>
                </a:highlight>
                <a:latin typeface="source-code-pro"/>
              </a:rPr>
              <a:t>)</a:t>
            </a:r>
            <a:endParaRPr lang="en-US" sz="2400" dirty="0"/>
          </a:p>
        </p:txBody>
      </p:sp>
    </p:spTree>
    <p:extLst>
      <p:ext uri="{BB962C8B-B14F-4D97-AF65-F5344CB8AC3E}">
        <p14:creationId xmlns:p14="http://schemas.microsoft.com/office/powerpoint/2010/main" val="2689002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80F6E-F2A1-4085-E577-68FFAE49F144}"/>
              </a:ext>
            </a:extLst>
          </p:cNvPr>
          <p:cNvSpPr>
            <a:spLocks noGrp="1"/>
          </p:cNvSpPr>
          <p:nvPr>
            <p:ph type="title"/>
          </p:nvPr>
        </p:nvSpPr>
        <p:spPr/>
        <p:txBody>
          <a:bodyPr/>
          <a:lstStyle/>
          <a:p>
            <a:r>
              <a:rPr lang="en-US" b="1" dirty="0"/>
              <a:t>Mean Absolute Deviation (MAD)</a:t>
            </a:r>
            <a:endParaRPr lang="en-IN" dirty="0"/>
          </a:p>
        </p:txBody>
      </p:sp>
      <p:sp>
        <p:nvSpPr>
          <p:cNvPr id="3" name="Content Placeholder 2">
            <a:extLst>
              <a:ext uri="{FF2B5EF4-FFF2-40B4-BE49-F238E27FC236}">
                <a16:creationId xmlns:a16="http://schemas.microsoft.com/office/drawing/2014/main" id="{279F8051-D88F-2547-BBED-8A0C90B06470}"/>
              </a:ext>
            </a:extLst>
          </p:cNvPr>
          <p:cNvSpPr>
            <a:spLocks noGrp="1"/>
          </p:cNvSpPr>
          <p:nvPr>
            <p:ph idx="1"/>
          </p:nvPr>
        </p:nvSpPr>
        <p:spPr>
          <a:xfrm>
            <a:off x="838200" y="1825624"/>
            <a:ext cx="10515600" cy="4870143"/>
          </a:xfrm>
        </p:spPr>
        <p:txBody>
          <a:bodyPr>
            <a:normAutofit fontScale="92500" lnSpcReduction="20000"/>
          </a:bodyPr>
          <a:lstStyle/>
          <a:p>
            <a:r>
              <a:rPr lang="en-US" b="1" dirty="0"/>
              <a:t>Mean Absolute Deviation (MAD) </a:t>
            </a:r>
            <a:r>
              <a:rPr lang="en-US" dirty="0"/>
              <a:t>of a data set is the average distance between each data point of the data set and the mean of data.</a:t>
            </a:r>
          </a:p>
          <a:p>
            <a:r>
              <a:rPr lang="en-US" dirty="0"/>
              <a:t>For Ungrouped Data</a:t>
            </a:r>
          </a:p>
          <a:p>
            <a:r>
              <a:rPr lang="en-US" dirty="0"/>
              <a:t>The Mean Absolute Deviation Formula for ungrouped data is given as follows:</a:t>
            </a:r>
          </a:p>
          <a:p>
            <a:endParaRPr lang="en-US" dirty="0"/>
          </a:p>
          <a:p>
            <a:endParaRPr lang="en-US" dirty="0"/>
          </a:p>
          <a:p>
            <a:pPr algn="l" rtl="0" fontAlgn="base"/>
            <a:r>
              <a:rPr lang="en-US" sz="2600" b="0" i="1" dirty="0">
                <a:solidFill>
                  <a:srgbClr val="273239"/>
                </a:solidFill>
                <a:effectLst/>
                <a:latin typeface="Nunito" pitchFamily="2" charset="0"/>
              </a:rPr>
              <a:t>where,</a:t>
            </a:r>
          </a:p>
          <a:p>
            <a:pPr algn="l" fontAlgn="base">
              <a:buFont typeface="Arial" panose="020B0604020202020204" pitchFamily="34" charset="0"/>
              <a:buChar char="•"/>
            </a:pPr>
            <a:r>
              <a:rPr lang="en-US" sz="2600" b="1" i="1" dirty="0">
                <a:solidFill>
                  <a:srgbClr val="273239"/>
                </a:solidFill>
                <a:effectLst/>
                <a:latin typeface="Nunito" pitchFamily="2" charset="0"/>
              </a:rPr>
              <a:t>x</a:t>
            </a:r>
            <a:r>
              <a:rPr lang="en-US" sz="2600" b="1" i="1" baseline="-25000" dirty="0">
                <a:solidFill>
                  <a:srgbClr val="273239"/>
                </a:solidFill>
                <a:effectLst/>
                <a:latin typeface="Nunito" pitchFamily="2" charset="0"/>
              </a:rPr>
              <a:t>i</a:t>
            </a:r>
            <a:r>
              <a:rPr lang="en-US" sz="2600" b="1" i="1" dirty="0">
                <a:solidFill>
                  <a:srgbClr val="273239"/>
                </a:solidFill>
                <a:effectLst/>
                <a:latin typeface="Nunito" pitchFamily="2" charset="0"/>
              </a:rPr>
              <a:t> </a:t>
            </a:r>
            <a:r>
              <a:rPr lang="en-US" sz="2600" b="0" i="1" dirty="0">
                <a:solidFill>
                  <a:srgbClr val="273239"/>
                </a:solidFill>
                <a:effectLst/>
                <a:latin typeface="Nunito" pitchFamily="2" charset="0"/>
              </a:rPr>
              <a:t>represents the each observation of the dataset,</a:t>
            </a:r>
          </a:p>
          <a:p>
            <a:pPr algn="l" fontAlgn="base">
              <a:buFont typeface="Arial" panose="020B0604020202020204" pitchFamily="34" charset="0"/>
              <a:buChar char="•"/>
            </a:pPr>
            <a:r>
              <a:rPr lang="en-US" sz="2600" b="1" i="1" dirty="0">
                <a:solidFill>
                  <a:srgbClr val="273239"/>
                </a:solidFill>
                <a:effectLst/>
                <a:latin typeface="Nunito" pitchFamily="2" charset="0"/>
              </a:rPr>
              <a:t>μ</a:t>
            </a:r>
            <a:r>
              <a:rPr lang="en-US" sz="2600" b="0" i="1" dirty="0">
                <a:solidFill>
                  <a:srgbClr val="273239"/>
                </a:solidFill>
                <a:effectLst/>
                <a:latin typeface="Nunito" pitchFamily="2" charset="0"/>
              </a:rPr>
              <a:t> is the mean of the data set, and</a:t>
            </a:r>
          </a:p>
          <a:p>
            <a:pPr algn="l" fontAlgn="base">
              <a:buFont typeface="Arial" panose="020B0604020202020204" pitchFamily="34" charset="0"/>
              <a:buChar char="•"/>
            </a:pPr>
            <a:r>
              <a:rPr lang="en-US" sz="2600" b="1" i="1" dirty="0">
                <a:solidFill>
                  <a:srgbClr val="273239"/>
                </a:solidFill>
                <a:effectLst/>
                <a:latin typeface="Nunito" pitchFamily="2" charset="0"/>
              </a:rPr>
              <a:t>n</a:t>
            </a:r>
            <a:r>
              <a:rPr lang="en-US" sz="2600" b="0" i="1" dirty="0">
                <a:solidFill>
                  <a:srgbClr val="273239"/>
                </a:solidFill>
                <a:effectLst/>
                <a:latin typeface="Nunito" pitchFamily="2" charset="0"/>
              </a:rPr>
              <a:t> is the number of observations in the data set.</a:t>
            </a:r>
          </a:p>
          <a:p>
            <a:r>
              <a:rPr lang="en-US" dirty="0"/>
              <a:t>Both the mean absolute deviation (MAD) and the mean squared error (MSE) measure the </a:t>
            </a:r>
            <a:r>
              <a:rPr lang="en-US" b="1" dirty="0"/>
              <a:t>variability</a:t>
            </a:r>
            <a:r>
              <a:rPr lang="en-US" dirty="0"/>
              <a:t> in forecast errors.</a:t>
            </a:r>
          </a:p>
          <a:p>
            <a:endParaRPr lang="en-US" dirty="0"/>
          </a:p>
          <a:p>
            <a:endParaRPr lang="en-IN" dirty="0"/>
          </a:p>
        </p:txBody>
      </p:sp>
      <p:pic>
        <p:nvPicPr>
          <p:cNvPr id="7" name="Picture 6">
            <a:extLst>
              <a:ext uri="{FF2B5EF4-FFF2-40B4-BE49-F238E27FC236}">
                <a16:creationId xmlns:a16="http://schemas.microsoft.com/office/drawing/2014/main" id="{730A9625-7DF5-8E05-B891-FC1F90B5FDD5}"/>
              </a:ext>
            </a:extLst>
          </p:cNvPr>
          <p:cNvPicPr>
            <a:picLocks noChangeAspect="1"/>
          </p:cNvPicPr>
          <p:nvPr/>
        </p:nvPicPr>
        <p:blipFill>
          <a:blip r:embed="rId2"/>
          <a:stretch>
            <a:fillRect/>
          </a:stretch>
        </p:blipFill>
        <p:spPr>
          <a:xfrm>
            <a:off x="3290878" y="3880379"/>
            <a:ext cx="3876838" cy="778778"/>
          </a:xfrm>
          <a:prstGeom prst="rect">
            <a:avLst/>
          </a:prstGeom>
        </p:spPr>
      </p:pic>
    </p:spTree>
    <p:extLst>
      <p:ext uri="{BB962C8B-B14F-4D97-AF65-F5344CB8AC3E}">
        <p14:creationId xmlns:p14="http://schemas.microsoft.com/office/powerpoint/2010/main" val="3840033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9436-082E-C52B-4CE5-6D3B91DFD9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72A1F3-31D9-2B31-C882-B818DFB7F701}"/>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1E6E9391-E234-4C60-EB26-0185B93C59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4"/>
            <a:ext cx="10166405" cy="482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165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F636-F178-127F-26FB-701D964645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F6A251-C283-CAF7-30A2-AB27DA3E2609}"/>
              </a:ext>
            </a:extLst>
          </p:cNvPr>
          <p:cNvSpPr>
            <a:spLocks noGrp="1"/>
          </p:cNvSpPr>
          <p:nvPr>
            <p:ph idx="1"/>
          </p:nvPr>
        </p:nvSpPr>
        <p:spPr/>
        <p:txBody>
          <a:bodyPr>
            <a:normAutofit fontScale="92500" lnSpcReduction="20000"/>
          </a:bodyPr>
          <a:lstStyle/>
          <a:p>
            <a:pPr algn="l" fontAlgn="base"/>
            <a:r>
              <a:rPr lang="en-US" b="1" i="0" dirty="0">
                <a:solidFill>
                  <a:srgbClr val="273239"/>
                </a:solidFill>
                <a:effectLst/>
                <a:highlight>
                  <a:srgbClr val="FFFFFF"/>
                </a:highlight>
                <a:latin typeface="Nunito" pitchFamily="2" charset="0"/>
              </a:rPr>
              <a:t>For Grouped Data</a:t>
            </a:r>
          </a:p>
          <a:p>
            <a:pPr algn="l" rtl="0" fontAlgn="base"/>
            <a:r>
              <a:rPr lang="en-US" b="0" i="0" dirty="0">
                <a:solidFill>
                  <a:srgbClr val="273239"/>
                </a:solidFill>
                <a:effectLst/>
                <a:highlight>
                  <a:srgbClr val="FFFFFF"/>
                </a:highlight>
                <a:latin typeface="Nunito" pitchFamily="2" charset="0"/>
              </a:rPr>
              <a:t>The Mean Absolute Deviation Formula for grouped data is given as follows:</a:t>
            </a:r>
          </a:p>
          <a:p>
            <a:pPr algn="l" rtl="0" fontAlgn="base"/>
            <a:endParaRPr lang="en-US" b="0" i="0" dirty="0">
              <a:solidFill>
                <a:srgbClr val="273239"/>
              </a:solidFill>
              <a:effectLst/>
              <a:highlight>
                <a:srgbClr val="FFFFFF"/>
              </a:highlight>
              <a:latin typeface="Nunito" pitchFamily="2" charset="0"/>
            </a:endParaRPr>
          </a:p>
          <a:p>
            <a:pPr algn="l" rtl="0" fontAlgn="base"/>
            <a:endParaRPr lang="en-US" b="0" i="0" dirty="0">
              <a:solidFill>
                <a:srgbClr val="273239"/>
              </a:solidFill>
              <a:effectLst/>
              <a:highlight>
                <a:srgbClr val="FFFFFF"/>
              </a:highlight>
              <a:latin typeface="Nunito" pitchFamily="2" charset="0"/>
            </a:endParaRPr>
          </a:p>
          <a:p>
            <a:pPr algn="l" rtl="0" fontAlgn="base"/>
            <a:r>
              <a:rPr lang="en-US" b="0" i="0" dirty="0">
                <a:solidFill>
                  <a:srgbClr val="273239"/>
                </a:solidFill>
                <a:effectLst/>
                <a:highlight>
                  <a:srgbClr val="FFFFFF"/>
                </a:highlight>
                <a:latin typeface="Nunito" pitchFamily="2" charset="0"/>
              </a:rPr>
              <a:t>Where,</a:t>
            </a:r>
          </a:p>
          <a:p>
            <a:pPr algn="l" rtl="0" fontAlgn="base"/>
            <a:endParaRPr lang="en-US" b="0" i="0" dirty="0">
              <a:solidFill>
                <a:srgbClr val="273239"/>
              </a:solidFill>
              <a:effectLst/>
              <a:highlight>
                <a:srgbClr val="FFFFFF"/>
              </a:highlight>
              <a:latin typeface="Nunito" pitchFamily="2" charset="0"/>
            </a:endParaRPr>
          </a:p>
          <a:p>
            <a:pPr algn="l" rtl="0" fontAlgn="base"/>
            <a:r>
              <a:rPr lang="en-US" b="0" i="0" dirty="0">
                <a:solidFill>
                  <a:srgbClr val="273239"/>
                </a:solidFill>
                <a:effectLst/>
                <a:highlight>
                  <a:srgbClr val="FFFFFF"/>
                </a:highlight>
                <a:latin typeface="Nunito" pitchFamily="2" charset="0"/>
              </a:rPr>
              <a:t>xi represents the each observation of the dataset,</a:t>
            </a:r>
          </a:p>
          <a:p>
            <a:pPr algn="l" rtl="0" fontAlgn="base"/>
            <a:r>
              <a:rPr lang="en-US" b="0" i="0" dirty="0">
                <a:solidFill>
                  <a:srgbClr val="273239"/>
                </a:solidFill>
                <a:effectLst/>
                <a:highlight>
                  <a:srgbClr val="FFFFFF"/>
                </a:highlight>
                <a:latin typeface="Nunito" pitchFamily="2" charset="0"/>
              </a:rPr>
              <a:t>{x}   is mean of dataset</a:t>
            </a:r>
          </a:p>
          <a:p>
            <a:pPr algn="l" rtl="0" fontAlgn="base"/>
            <a:r>
              <a:rPr lang="en-US" b="0" i="0" dirty="0">
                <a:solidFill>
                  <a:srgbClr val="273239"/>
                </a:solidFill>
                <a:effectLst/>
                <a:highlight>
                  <a:srgbClr val="FFFFFF"/>
                </a:highlight>
                <a:latin typeface="Nunito" pitchFamily="2" charset="0"/>
              </a:rPr>
              <a:t>fi represents frequency of corresponding observation xi,</a:t>
            </a:r>
          </a:p>
          <a:p>
            <a:pPr algn="l" rtl="0" fontAlgn="base"/>
            <a:r>
              <a:rPr lang="en-US" b="0" i="0" dirty="0">
                <a:solidFill>
                  <a:srgbClr val="273239"/>
                </a:solidFill>
                <a:effectLst/>
                <a:highlight>
                  <a:srgbClr val="FFFFFF"/>
                </a:highlight>
                <a:latin typeface="Nunito" pitchFamily="2" charset="0"/>
              </a:rPr>
              <a:t>1 &lt; </a:t>
            </a:r>
            <a:r>
              <a:rPr lang="en-US" b="0" i="0" dirty="0" err="1">
                <a:solidFill>
                  <a:srgbClr val="273239"/>
                </a:solidFill>
                <a:effectLst/>
                <a:highlight>
                  <a:srgbClr val="FFFFFF"/>
                </a:highlight>
                <a:latin typeface="Nunito" pitchFamily="2" charset="0"/>
              </a:rPr>
              <a:t>i</a:t>
            </a:r>
            <a:r>
              <a:rPr lang="en-US" b="0" i="0" dirty="0">
                <a:solidFill>
                  <a:srgbClr val="273239"/>
                </a:solidFill>
                <a:effectLst/>
                <a:highlight>
                  <a:srgbClr val="FFFFFF"/>
                </a:highlight>
                <a:latin typeface="Nunito" pitchFamily="2" charset="0"/>
              </a:rPr>
              <a:t> &lt; n and n is the number of data points in the data set.</a:t>
            </a:r>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7195501D-6B9F-958E-C80F-EF3CD7308A0B}"/>
              </a:ext>
            </a:extLst>
          </p:cNvPr>
          <p:cNvPicPr>
            <a:picLocks noChangeAspect="1"/>
          </p:cNvPicPr>
          <p:nvPr/>
        </p:nvPicPr>
        <p:blipFill>
          <a:blip r:embed="rId2"/>
          <a:stretch>
            <a:fillRect/>
          </a:stretch>
        </p:blipFill>
        <p:spPr>
          <a:xfrm>
            <a:off x="4735633" y="3102404"/>
            <a:ext cx="4549534" cy="967824"/>
          </a:xfrm>
          <a:prstGeom prst="rect">
            <a:avLst/>
          </a:prstGeom>
        </p:spPr>
      </p:pic>
    </p:spTree>
    <p:extLst>
      <p:ext uri="{BB962C8B-B14F-4D97-AF65-F5344CB8AC3E}">
        <p14:creationId xmlns:p14="http://schemas.microsoft.com/office/powerpoint/2010/main" val="2522840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1677</Words>
  <Application>Microsoft Office PowerPoint</Application>
  <PresentationFormat>Widescreen</PresentationFormat>
  <Paragraphs>212</Paragraphs>
  <Slides>34</Slides>
  <Notes>8</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34</vt:i4>
      </vt:variant>
    </vt:vector>
  </HeadingPairs>
  <TitlesOfParts>
    <vt:vector size="47" baseType="lpstr">
      <vt:lpstr>Arial</vt:lpstr>
      <vt:lpstr>Calibri</vt:lpstr>
      <vt:lpstr>Calibri Light</vt:lpstr>
      <vt:lpstr>Helvetica</vt:lpstr>
      <vt:lpstr>inherit</vt:lpstr>
      <vt:lpstr>Merriweather</vt:lpstr>
      <vt:lpstr>Montserrat</vt:lpstr>
      <vt:lpstr>Nunito</vt:lpstr>
      <vt:lpstr>sohne</vt:lpstr>
      <vt:lpstr>source-code-pro</vt:lpstr>
      <vt:lpstr>source-serif-pro</vt:lpstr>
      <vt:lpstr>Times New Roman</vt:lpstr>
      <vt:lpstr>Office Theme</vt:lpstr>
      <vt:lpstr>Unit I - INTRODUCTION TO FORECASTING</vt:lpstr>
      <vt:lpstr>Evaluating and Monitoring Forecasting Model Performance, R Commands.</vt:lpstr>
      <vt:lpstr>PowerPoint Presentation</vt:lpstr>
      <vt:lpstr>PowerPoint Presentation</vt:lpstr>
      <vt:lpstr>Mean Absolute Error (MAE)</vt:lpstr>
      <vt:lpstr>PowerPoint Presentation</vt:lpstr>
      <vt:lpstr>Mean Absolute Deviation (MAD)</vt:lpstr>
      <vt:lpstr>PowerPoint Presentation</vt:lpstr>
      <vt:lpstr>PowerPoint Presentation</vt:lpstr>
      <vt:lpstr>PowerPoint Presentation</vt:lpstr>
      <vt:lpstr>PowerPoint Presentation</vt:lpstr>
      <vt:lpstr>Root Mean Squared Error (RMSE)</vt:lpstr>
      <vt:lpstr>PowerPoint Presentation</vt:lpstr>
      <vt:lpstr>PowerPoint Presentation</vt:lpstr>
      <vt:lpstr>PowerPoint Presentation</vt:lpstr>
      <vt:lpstr>Mean Absolute Percentage Error (MAPE)</vt:lpstr>
      <vt:lpstr>PowerPoint Presentation</vt:lpstr>
      <vt:lpstr>PowerPoint Presentation</vt:lpstr>
      <vt:lpstr>PowerPoint Presentation</vt:lpstr>
      <vt:lpstr>Symmetric Mean Absolute Percentage Error (SMAPE)</vt:lpstr>
      <vt:lpstr>PowerPoint Presentation</vt:lpstr>
      <vt:lpstr>PowerPoint Presentation</vt:lpstr>
      <vt:lpstr>Median Absolute Percentage Error (MDAPE)</vt:lpstr>
      <vt:lpstr>PowerPoint Presentation</vt:lpstr>
      <vt:lpstr>PowerPoint Presentation</vt:lpstr>
      <vt:lpstr>Geometric Mean Relative Absolute Error (GMRAE)</vt:lpstr>
      <vt:lpstr>PowerPoint Presentation</vt:lpstr>
      <vt:lpstr>PowerPoint Presentation</vt:lpstr>
      <vt:lpstr>R Commands</vt:lpstr>
      <vt:lpstr>The forecast package in R</vt:lpstr>
      <vt:lpstr>Ts class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 - INTRODUCTION TO FORECASTING</dc:title>
  <dc:creator>Satish Pise</dc:creator>
  <cp:lastModifiedBy>Admin</cp:lastModifiedBy>
  <cp:revision>67</cp:revision>
  <dcterms:created xsi:type="dcterms:W3CDTF">2024-07-31T03:12:46Z</dcterms:created>
  <dcterms:modified xsi:type="dcterms:W3CDTF">2024-08-05T18:02:28Z</dcterms:modified>
</cp:coreProperties>
</file>