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89" r:id="rId16"/>
    <p:sldId id="290" r:id="rId17"/>
    <p:sldId id="291" r:id="rId18"/>
    <p:sldId id="288" r:id="rId19"/>
    <p:sldId id="287" r:id="rId20"/>
    <p:sldId id="271" r:id="rId21"/>
    <p:sldId id="295" r:id="rId22"/>
    <p:sldId id="272" r:id="rId23"/>
    <p:sldId id="273" r:id="rId24"/>
    <p:sldId id="292" r:id="rId25"/>
    <p:sldId id="293" r:id="rId26"/>
    <p:sldId id="294" r:id="rId27"/>
    <p:sldId id="280" r:id="rId28"/>
    <p:sldId id="281" r:id="rId29"/>
    <p:sldId id="282" r:id="rId30"/>
    <p:sldId id="283" r:id="rId31"/>
    <p:sldId id="284" r:id="rId32"/>
    <p:sldId id="285" r:id="rId33"/>
    <p:sldId id="274" r:id="rId34"/>
    <p:sldId id="275" r:id="rId35"/>
    <p:sldId id="286" r:id="rId36"/>
    <p:sldId id="276" r:id="rId37"/>
    <p:sldId id="277" r:id="rId38"/>
    <p:sldId id="278" r:id="rId39"/>
    <p:sldId id="27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93C31-524F-4477-965A-F591C38112CD}"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D3BEC-A11D-4856-825E-E9F8C4F50897}" type="slidenum">
              <a:rPr lang="en-IN" smtClean="0"/>
              <a:t>‹#›</a:t>
            </a:fld>
            <a:endParaRPr lang="en-IN"/>
          </a:p>
        </p:txBody>
      </p:sp>
    </p:spTree>
    <p:extLst>
      <p:ext uri="{BB962C8B-B14F-4D97-AF65-F5344CB8AC3E}">
        <p14:creationId xmlns:p14="http://schemas.microsoft.com/office/powerpoint/2010/main" val="264483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errors are the result of recording or transmission problems, and can be corrected by working with the original data source to correct the problem. </a:t>
            </a:r>
          </a:p>
          <a:p>
            <a:endParaRPr lang="en-IN" dirty="0"/>
          </a:p>
        </p:txBody>
      </p:sp>
      <p:sp>
        <p:nvSpPr>
          <p:cNvPr id="4" name="Slide Number Placeholder 3"/>
          <p:cNvSpPr>
            <a:spLocks noGrp="1"/>
          </p:cNvSpPr>
          <p:nvPr>
            <p:ph type="sldNum" sz="quarter" idx="5"/>
          </p:nvPr>
        </p:nvSpPr>
        <p:spPr/>
        <p:txBody>
          <a:bodyPr/>
          <a:lstStyle/>
          <a:p>
            <a:fld id="{8F9D3BEC-A11D-4856-825E-E9F8C4F50897}" type="slidenum">
              <a:rPr lang="en-IN" smtClean="0"/>
              <a:t>12</a:t>
            </a:fld>
            <a:endParaRPr lang="en-IN"/>
          </a:p>
        </p:txBody>
      </p:sp>
    </p:spTree>
    <p:extLst>
      <p:ext uri="{BB962C8B-B14F-4D97-AF65-F5344CB8AC3E}">
        <p14:creationId xmlns:p14="http://schemas.microsoft.com/office/powerpoint/2010/main" val="200701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https://www.geeksforgeeks.org/time-series-analysis-and-forecasting/#components-of-time-series-data</a:t>
            </a:r>
          </a:p>
        </p:txBody>
      </p:sp>
      <p:sp>
        <p:nvSpPr>
          <p:cNvPr id="4" name="Slide Number Placeholder 3"/>
          <p:cNvSpPr>
            <a:spLocks noGrp="1"/>
          </p:cNvSpPr>
          <p:nvPr>
            <p:ph type="sldNum" sz="quarter" idx="5"/>
          </p:nvPr>
        </p:nvSpPr>
        <p:spPr/>
        <p:txBody>
          <a:bodyPr/>
          <a:lstStyle/>
          <a:p>
            <a:fld id="{8F9D3BEC-A11D-4856-825E-E9F8C4F50897}" type="slidenum">
              <a:rPr lang="en-IN" smtClean="0"/>
              <a:t>39</a:t>
            </a:fld>
            <a:endParaRPr lang="en-IN"/>
          </a:p>
        </p:txBody>
      </p:sp>
    </p:spTree>
    <p:extLst>
      <p:ext uri="{BB962C8B-B14F-4D97-AF65-F5344CB8AC3E}">
        <p14:creationId xmlns:p14="http://schemas.microsoft.com/office/powerpoint/2010/main" val="59546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https://www.kaggle.com/code/azminetoushikwasi/all-imputation-techniques-with-pros-and-cons</a:t>
            </a:r>
          </a:p>
        </p:txBody>
      </p:sp>
      <p:sp>
        <p:nvSpPr>
          <p:cNvPr id="4" name="Slide Number Placeholder 3"/>
          <p:cNvSpPr>
            <a:spLocks noGrp="1"/>
          </p:cNvSpPr>
          <p:nvPr>
            <p:ph type="sldNum" sz="quarter" idx="5"/>
          </p:nvPr>
        </p:nvSpPr>
        <p:spPr/>
        <p:txBody>
          <a:bodyPr/>
          <a:lstStyle/>
          <a:p>
            <a:fld id="{8F9D3BEC-A11D-4856-825E-E9F8C4F50897}" type="slidenum">
              <a:rPr lang="en-IN" smtClean="0"/>
              <a:t>17</a:t>
            </a:fld>
            <a:endParaRPr lang="en-IN"/>
          </a:p>
        </p:txBody>
      </p:sp>
    </p:spTree>
    <p:extLst>
      <p:ext uri="{BB962C8B-B14F-4D97-AF65-F5344CB8AC3E}">
        <p14:creationId xmlns:p14="http://schemas.microsoft.com/office/powerpoint/2010/main" val="1436289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https://www.kaggle.com/discussions/general/469217</a:t>
            </a:r>
          </a:p>
        </p:txBody>
      </p:sp>
      <p:sp>
        <p:nvSpPr>
          <p:cNvPr id="4" name="Slide Number Placeholder 3"/>
          <p:cNvSpPr>
            <a:spLocks noGrp="1"/>
          </p:cNvSpPr>
          <p:nvPr>
            <p:ph type="sldNum" sz="quarter" idx="5"/>
          </p:nvPr>
        </p:nvSpPr>
        <p:spPr/>
        <p:txBody>
          <a:bodyPr/>
          <a:lstStyle/>
          <a:p>
            <a:fld id="{8F9D3BEC-A11D-4856-825E-E9F8C4F50897}" type="slidenum">
              <a:rPr lang="en-IN" smtClean="0"/>
              <a:t>21</a:t>
            </a:fld>
            <a:endParaRPr lang="en-IN"/>
          </a:p>
        </p:txBody>
      </p:sp>
    </p:spTree>
    <p:extLst>
      <p:ext uri="{BB962C8B-B14F-4D97-AF65-F5344CB8AC3E}">
        <p14:creationId xmlns:p14="http://schemas.microsoft.com/office/powerpoint/2010/main" val="4279152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https://www.kaggle.com/code/shashankasubrahmanya/missing-data-imputation-using-regression</a:t>
            </a:r>
          </a:p>
        </p:txBody>
      </p:sp>
      <p:sp>
        <p:nvSpPr>
          <p:cNvPr id="4" name="Slide Number Placeholder 3"/>
          <p:cNvSpPr>
            <a:spLocks noGrp="1"/>
          </p:cNvSpPr>
          <p:nvPr>
            <p:ph type="sldNum" sz="quarter" idx="5"/>
          </p:nvPr>
        </p:nvSpPr>
        <p:spPr/>
        <p:txBody>
          <a:bodyPr/>
          <a:lstStyle/>
          <a:p>
            <a:fld id="{8F9D3BEC-A11D-4856-825E-E9F8C4F50897}" type="slidenum">
              <a:rPr lang="en-IN" smtClean="0"/>
              <a:t>22</a:t>
            </a:fld>
            <a:endParaRPr lang="en-IN"/>
          </a:p>
        </p:txBody>
      </p:sp>
    </p:spTree>
    <p:extLst>
      <p:ext uri="{BB962C8B-B14F-4D97-AF65-F5344CB8AC3E}">
        <p14:creationId xmlns:p14="http://schemas.microsoft.com/office/powerpoint/2010/main" val="2473691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https://www.geeksforgeeks.org/how-to-deal-with-missing-values-in-a-timeseries-in-python/</a:t>
            </a:r>
          </a:p>
        </p:txBody>
      </p:sp>
      <p:sp>
        <p:nvSpPr>
          <p:cNvPr id="4" name="Slide Number Placeholder 3"/>
          <p:cNvSpPr>
            <a:spLocks noGrp="1"/>
          </p:cNvSpPr>
          <p:nvPr>
            <p:ph type="sldNum" sz="quarter" idx="5"/>
          </p:nvPr>
        </p:nvSpPr>
        <p:spPr/>
        <p:txBody>
          <a:bodyPr/>
          <a:lstStyle/>
          <a:p>
            <a:fld id="{8F9D3BEC-A11D-4856-825E-E9F8C4F50897}" type="slidenum">
              <a:rPr lang="en-IN" smtClean="0"/>
              <a:t>27</a:t>
            </a:fld>
            <a:endParaRPr lang="en-IN"/>
          </a:p>
        </p:txBody>
      </p:sp>
    </p:spTree>
    <p:extLst>
      <p:ext uri="{BB962C8B-B14F-4D97-AF65-F5344CB8AC3E}">
        <p14:creationId xmlns:p14="http://schemas.microsoft.com/office/powerpoint/2010/main" val="186048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https://www.kaggle.com/code/shashankasubrahmanya/missing-data-imputation-using-regression</a:t>
            </a:r>
          </a:p>
          <a:p>
            <a:r>
              <a:rPr lang="en-US" dirty="0"/>
              <a:t>https://www.kaggle.com/code/parulpandey/a-guide-to-handling-missing-values-in-python</a:t>
            </a:r>
          </a:p>
        </p:txBody>
      </p:sp>
      <p:sp>
        <p:nvSpPr>
          <p:cNvPr id="4" name="Slide Number Placeholder 3"/>
          <p:cNvSpPr>
            <a:spLocks noGrp="1"/>
          </p:cNvSpPr>
          <p:nvPr>
            <p:ph type="sldNum" sz="quarter" idx="5"/>
          </p:nvPr>
        </p:nvSpPr>
        <p:spPr/>
        <p:txBody>
          <a:bodyPr/>
          <a:lstStyle/>
          <a:p>
            <a:fld id="{8F9D3BEC-A11D-4856-825E-E9F8C4F50897}" type="slidenum">
              <a:rPr lang="en-IN" smtClean="0"/>
              <a:t>35</a:t>
            </a:fld>
            <a:endParaRPr lang="en-IN"/>
          </a:p>
        </p:txBody>
      </p:sp>
    </p:spTree>
    <p:extLst>
      <p:ext uri="{BB962C8B-B14F-4D97-AF65-F5344CB8AC3E}">
        <p14:creationId xmlns:p14="http://schemas.microsoft.com/office/powerpoint/2010/main" val="3984092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https://unit8.com/resources/darts-time-series-made-easy-in-python/</a:t>
            </a:r>
          </a:p>
          <a:p>
            <a:r>
              <a:rPr lang="en-US" dirty="0"/>
              <a:t>https://unit8co.github.io/darts/generated_api/darts.timeseries.html</a:t>
            </a:r>
          </a:p>
          <a:p>
            <a:r>
              <a:rPr lang="en-US" dirty="0"/>
              <a:t>https://www.kaggle.com/code/prashant111/complete-guide-on-time-series-analysis-in-python#Table-of-Contents</a:t>
            </a:r>
          </a:p>
          <a:p>
            <a:r>
              <a:rPr lang="en-US" dirty="0"/>
              <a:t>https://www.kaggle.com/code/ankumagawa/time-series-forecast-a-comprehensive-guide</a:t>
            </a:r>
          </a:p>
        </p:txBody>
      </p:sp>
      <p:sp>
        <p:nvSpPr>
          <p:cNvPr id="4" name="Slide Number Placeholder 3"/>
          <p:cNvSpPr>
            <a:spLocks noGrp="1"/>
          </p:cNvSpPr>
          <p:nvPr>
            <p:ph type="sldNum" sz="quarter" idx="10"/>
          </p:nvPr>
        </p:nvSpPr>
        <p:spPr/>
        <p:txBody>
          <a:bodyPr/>
          <a:lstStyle/>
          <a:p>
            <a:fld id="{8F9D3BEC-A11D-4856-825E-E9F8C4F50897}" type="slidenum">
              <a:rPr lang="en-IN" smtClean="0"/>
              <a:t>36</a:t>
            </a:fld>
            <a:endParaRPr lang="en-IN"/>
          </a:p>
        </p:txBody>
      </p:sp>
    </p:spTree>
    <p:extLst>
      <p:ext uri="{BB962C8B-B14F-4D97-AF65-F5344CB8AC3E}">
        <p14:creationId xmlns:p14="http://schemas.microsoft.com/office/powerpoint/2010/main" val="2583403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https://www.geeksforgeeks.org/time-series-analysis-and-forecasting/#components-of-time-series-data</a:t>
            </a:r>
          </a:p>
        </p:txBody>
      </p:sp>
      <p:sp>
        <p:nvSpPr>
          <p:cNvPr id="4" name="Slide Number Placeholder 3"/>
          <p:cNvSpPr>
            <a:spLocks noGrp="1"/>
          </p:cNvSpPr>
          <p:nvPr>
            <p:ph type="sldNum" sz="quarter" idx="5"/>
          </p:nvPr>
        </p:nvSpPr>
        <p:spPr/>
        <p:txBody>
          <a:bodyPr/>
          <a:lstStyle/>
          <a:p>
            <a:fld id="{8F9D3BEC-A11D-4856-825E-E9F8C4F50897}" type="slidenum">
              <a:rPr lang="en-IN" smtClean="0"/>
              <a:t>37</a:t>
            </a:fld>
            <a:endParaRPr lang="en-IN"/>
          </a:p>
        </p:txBody>
      </p:sp>
    </p:spTree>
    <p:extLst>
      <p:ext uri="{BB962C8B-B14F-4D97-AF65-F5344CB8AC3E}">
        <p14:creationId xmlns:p14="http://schemas.microsoft.com/office/powerpoint/2010/main" val="938963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https://www.geeksforgeeks.org/time-series-analysis-and-forecasting/#components-of-time-series-data</a:t>
            </a:r>
          </a:p>
        </p:txBody>
      </p:sp>
      <p:sp>
        <p:nvSpPr>
          <p:cNvPr id="4" name="Slide Number Placeholder 3"/>
          <p:cNvSpPr>
            <a:spLocks noGrp="1"/>
          </p:cNvSpPr>
          <p:nvPr>
            <p:ph type="sldNum" sz="quarter" idx="5"/>
          </p:nvPr>
        </p:nvSpPr>
        <p:spPr/>
        <p:txBody>
          <a:bodyPr/>
          <a:lstStyle/>
          <a:p>
            <a:fld id="{8F9D3BEC-A11D-4856-825E-E9F8C4F50897}" type="slidenum">
              <a:rPr lang="en-IN" smtClean="0"/>
              <a:t>38</a:t>
            </a:fld>
            <a:endParaRPr lang="en-IN"/>
          </a:p>
        </p:txBody>
      </p:sp>
    </p:spTree>
    <p:extLst>
      <p:ext uri="{BB962C8B-B14F-4D97-AF65-F5344CB8AC3E}">
        <p14:creationId xmlns:p14="http://schemas.microsoft.com/office/powerpoint/2010/main" val="179678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2990-D6FD-72ED-AFB2-424341B5D7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43A5AC-6453-D848-480C-BEDF92FD4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A414C3-2809-9311-237A-43E8AC693CCA}"/>
              </a:ext>
            </a:extLst>
          </p:cNvPr>
          <p:cNvSpPr>
            <a:spLocks noGrp="1"/>
          </p:cNvSpPr>
          <p:nvPr>
            <p:ph type="dt" sz="half" idx="10"/>
          </p:nvPr>
        </p:nvSpPr>
        <p:spPr/>
        <p:txBody>
          <a:bodyPr/>
          <a:lstStyle/>
          <a:p>
            <a:fld id="{F4E72590-7727-404C-9251-9E6E0DBAFAE0}" type="datetimeFigureOut">
              <a:rPr lang="en-IN" smtClean="0"/>
              <a:t>30-07-2024</a:t>
            </a:fld>
            <a:endParaRPr lang="en-IN"/>
          </a:p>
        </p:txBody>
      </p:sp>
      <p:sp>
        <p:nvSpPr>
          <p:cNvPr id="5" name="Footer Placeholder 4">
            <a:extLst>
              <a:ext uri="{FF2B5EF4-FFF2-40B4-BE49-F238E27FC236}">
                <a16:creationId xmlns:a16="http://schemas.microsoft.com/office/drawing/2014/main" id="{1EBBAA66-4AC3-75EA-3287-26B4A0CDE0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8975C0-9917-5070-61FA-53AFDD58B12F}"/>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190339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BFA4-A2D1-BD2B-8CF5-7382C0E7BF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D7EE3-06FC-1154-828E-C797E15E15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79353-A5F8-20BB-EABA-47D8F828B164}"/>
              </a:ext>
            </a:extLst>
          </p:cNvPr>
          <p:cNvSpPr>
            <a:spLocks noGrp="1"/>
          </p:cNvSpPr>
          <p:nvPr>
            <p:ph type="dt" sz="half" idx="10"/>
          </p:nvPr>
        </p:nvSpPr>
        <p:spPr/>
        <p:txBody>
          <a:bodyPr/>
          <a:lstStyle/>
          <a:p>
            <a:fld id="{F4E72590-7727-404C-9251-9E6E0DBAFAE0}" type="datetimeFigureOut">
              <a:rPr lang="en-IN" smtClean="0"/>
              <a:t>30-07-2024</a:t>
            </a:fld>
            <a:endParaRPr lang="en-IN"/>
          </a:p>
        </p:txBody>
      </p:sp>
      <p:sp>
        <p:nvSpPr>
          <p:cNvPr id="5" name="Footer Placeholder 4">
            <a:extLst>
              <a:ext uri="{FF2B5EF4-FFF2-40B4-BE49-F238E27FC236}">
                <a16:creationId xmlns:a16="http://schemas.microsoft.com/office/drawing/2014/main" id="{84DD3338-9DCC-F0D9-8433-994F56E7A8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D36035-5E70-1438-3496-C8F5A4841D04}"/>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331578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83DFAF-EDF1-E563-007F-C98BE0B293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D19E32-C4A9-D134-AB09-99B7AE1BC5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87A97-A7B6-4685-0DA6-830B20289CB6}"/>
              </a:ext>
            </a:extLst>
          </p:cNvPr>
          <p:cNvSpPr>
            <a:spLocks noGrp="1"/>
          </p:cNvSpPr>
          <p:nvPr>
            <p:ph type="dt" sz="half" idx="10"/>
          </p:nvPr>
        </p:nvSpPr>
        <p:spPr/>
        <p:txBody>
          <a:bodyPr/>
          <a:lstStyle/>
          <a:p>
            <a:fld id="{F4E72590-7727-404C-9251-9E6E0DBAFAE0}" type="datetimeFigureOut">
              <a:rPr lang="en-IN" smtClean="0"/>
              <a:t>30-07-2024</a:t>
            </a:fld>
            <a:endParaRPr lang="en-IN"/>
          </a:p>
        </p:txBody>
      </p:sp>
      <p:sp>
        <p:nvSpPr>
          <p:cNvPr id="5" name="Footer Placeholder 4">
            <a:extLst>
              <a:ext uri="{FF2B5EF4-FFF2-40B4-BE49-F238E27FC236}">
                <a16:creationId xmlns:a16="http://schemas.microsoft.com/office/drawing/2014/main" id="{355F7603-F420-83F8-C5DE-7AB902539B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1900A7-DD01-DE84-F515-0A2072A5DB34}"/>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114227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AC82-710A-6E8A-6D60-969EC3D803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C63680-5251-E660-26C8-D416999DE6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CB823A-B806-493F-E895-A1FAFD3DDFFA}"/>
              </a:ext>
            </a:extLst>
          </p:cNvPr>
          <p:cNvSpPr>
            <a:spLocks noGrp="1"/>
          </p:cNvSpPr>
          <p:nvPr>
            <p:ph type="dt" sz="half" idx="10"/>
          </p:nvPr>
        </p:nvSpPr>
        <p:spPr/>
        <p:txBody>
          <a:bodyPr/>
          <a:lstStyle/>
          <a:p>
            <a:fld id="{F4E72590-7727-404C-9251-9E6E0DBAFAE0}" type="datetimeFigureOut">
              <a:rPr lang="en-IN" smtClean="0"/>
              <a:t>30-07-2024</a:t>
            </a:fld>
            <a:endParaRPr lang="en-IN"/>
          </a:p>
        </p:txBody>
      </p:sp>
      <p:sp>
        <p:nvSpPr>
          <p:cNvPr id="5" name="Footer Placeholder 4">
            <a:extLst>
              <a:ext uri="{FF2B5EF4-FFF2-40B4-BE49-F238E27FC236}">
                <a16:creationId xmlns:a16="http://schemas.microsoft.com/office/drawing/2014/main" id="{888B9A03-9ED9-7CB8-C3ED-9901CCC38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150CD-7108-E9AC-B5E9-3A550458DCA9}"/>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98998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C0E3-15AB-42C5-C506-6FA0465E2C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0D9962-94D1-CD88-F438-6C1841CD3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DB2CEA-D196-96DD-46C8-F9B180C219B7}"/>
              </a:ext>
            </a:extLst>
          </p:cNvPr>
          <p:cNvSpPr>
            <a:spLocks noGrp="1"/>
          </p:cNvSpPr>
          <p:nvPr>
            <p:ph type="dt" sz="half" idx="10"/>
          </p:nvPr>
        </p:nvSpPr>
        <p:spPr/>
        <p:txBody>
          <a:bodyPr/>
          <a:lstStyle/>
          <a:p>
            <a:fld id="{F4E72590-7727-404C-9251-9E6E0DBAFAE0}" type="datetimeFigureOut">
              <a:rPr lang="en-IN" smtClean="0"/>
              <a:t>30-07-2024</a:t>
            </a:fld>
            <a:endParaRPr lang="en-IN"/>
          </a:p>
        </p:txBody>
      </p:sp>
      <p:sp>
        <p:nvSpPr>
          <p:cNvPr id="5" name="Footer Placeholder 4">
            <a:extLst>
              <a:ext uri="{FF2B5EF4-FFF2-40B4-BE49-F238E27FC236}">
                <a16:creationId xmlns:a16="http://schemas.microsoft.com/office/drawing/2014/main" id="{89197BAC-9DA3-C8CA-3CDD-F5DC2E319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E8332-DB65-2260-7C48-6026686F52FE}"/>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324908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4653-18C2-5A16-4F46-E6A18D20C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4F90B8-B552-3482-1905-9F34CB2688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695FB0-4ED9-C707-FEC9-F592386EE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5FB75B-FBDA-715A-F860-C076FDC77D38}"/>
              </a:ext>
            </a:extLst>
          </p:cNvPr>
          <p:cNvSpPr>
            <a:spLocks noGrp="1"/>
          </p:cNvSpPr>
          <p:nvPr>
            <p:ph type="dt" sz="half" idx="10"/>
          </p:nvPr>
        </p:nvSpPr>
        <p:spPr/>
        <p:txBody>
          <a:bodyPr/>
          <a:lstStyle/>
          <a:p>
            <a:fld id="{F4E72590-7727-404C-9251-9E6E0DBAFAE0}" type="datetimeFigureOut">
              <a:rPr lang="en-IN" smtClean="0"/>
              <a:t>30-07-2024</a:t>
            </a:fld>
            <a:endParaRPr lang="en-IN"/>
          </a:p>
        </p:txBody>
      </p:sp>
      <p:sp>
        <p:nvSpPr>
          <p:cNvPr id="6" name="Footer Placeholder 5">
            <a:extLst>
              <a:ext uri="{FF2B5EF4-FFF2-40B4-BE49-F238E27FC236}">
                <a16:creationId xmlns:a16="http://schemas.microsoft.com/office/drawing/2014/main" id="{EEB05707-C588-2093-2D56-B21A2C3A2D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00E9D-C5D8-B2B1-0A49-861B3CFE32FF}"/>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61849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5F4E-066B-98B7-260F-38665BFFFA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760440-A305-9DEB-7CD6-49741EEEA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4269B1-AA66-E185-F802-7A7A8ECD31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157BC9-9A95-DACE-B733-599E57453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EDD398-2BB5-CE0C-DB34-BFC25984D1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586922-D7A9-FC45-27AF-92F3D72CF9CA}"/>
              </a:ext>
            </a:extLst>
          </p:cNvPr>
          <p:cNvSpPr>
            <a:spLocks noGrp="1"/>
          </p:cNvSpPr>
          <p:nvPr>
            <p:ph type="dt" sz="half" idx="10"/>
          </p:nvPr>
        </p:nvSpPr>
        <p:spPr/>
        <p:txBody>
          <a:bodyPr/>
          <a:lstStyle/>
          <a:p>
            <a:fld id="{F4E72590-7727-404C-9251-9E6E0DBAFAE0}" type="datetimeFigureOut">
              <a:rPr lang="en-IN" smtClean="0"/>
              <a:t>30-07-2024</a:t>
            </a:fld>
            <a:endParaRPr lang="en-IN"/>
          </a:p>
        </p:txBody>
      </p:sp>
      <p:sp>
        <p:nvSpPr>
          <p:cNvPr id="8" name="Footer Placeholder 7">
            <a:extLst>
              <a:ext uri="{FF2B5EF4-FFF2-40B4-BE49-F238E27FC236}">
                <a16:creationId xmlns:a16="http://schemas.microsoft.com/office/drawing/2014/main" id="{370285D0-2C22-117F-081A-368F5BD9B8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D4914F-BD20-7C36-FE9F-2898B6619FF0}"/>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419554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C3D5-2D88-27B0-BCFB-E3ADD0AE90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62F262-064E-D525-6E07-C87C1D2C00DE}"/>
              </a:ext>
            </a:extLst>
          </p:cNvPr>
          <p:cNvSpPr>
            <a:spLocks noGrp="1"/>
          </p:cNvSpPr>
          <p:nvPr>
            <p:ph type="dt" sz="half" idx="10"/>
          </p:nvPr>
        </p:nvSpPr>
        <p:spPr/>
        <p:txBody>
          <a:bodyPr/>
          <a:lstStyle/>
          <a:p>
            <a:fld id="{F4E72590-7727-404C-9251-9E6E0DBAFAE0}" type="datetimeFigureOut">
              <a:rPr lang="en-IN" smtClean="0"/>
              <a:t>30-07-2024</a:t>
            </a:fld>
            <a:endParaRPr lang="en-IN"/>
          </a:p>
        </p:txBody>
      </p:sp>
      <p:sp>
        <p:nvSpPr>
          <p:cNvPr id="4" name="Footer Placeholder 3">
            <a:extLst>
              <a:ext uri="{FF2B5EF4-FFF2-40B4-BE49-F238E27FC236}">
                <a16:creationId xmlns:a16="http://schemas.microsoft.com/office/drawing/2014/main" id="{4978DF77-355F-2FFD-D004-6A55182517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E60A88-8F4D-7EF1-D61D-2A68346FE982}"/>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195597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B25B66-8DF2-BD93-B61D-C1F0B0F68CC5}"/>
              </a:ext>
            </a:extLst>
          </p:cNvPr>
          <p:cNvSpPr>
            <a:spLocks noGrp="1"/>
          </p:cNvSpPr>
          <p:nvPr>
            <p:ph type="dt" sz="half" idx="10"/>
          </p:nvPr>
        </p:nvSpPr>
        <p:spPr/>
        <p:txBody>
          <a:bodyPr/>
          <a:lstStyle/>
          <a:p>
            <a:fld id="{F4E72590-7727-404C-9251-9E6E0DBAFAE0}" type="datetimeFigureOut">
              <a:rPr lang="en-IN" smtClean="0"/>
              <a:t>30-07-2024</a:t>
            </a:fld>
            <a:endParaRPr lang="en-IN"/>
          </a:p>
        </p:txBody>
      </p:sp>
      <p:sp>
        <p:nvSpPr>
          <p:cNvPr id="3" name="Footer Placeholder 2">
            <a:extLst>
              <a:ext uri="{FF2B5EF4-FFF2-40B4-BE49-F238E27FC236}">
                <a16:creationId xmlns:a16="http://schemas.microsoft.com/office/drawing/2014/main" id="{F40E55BC-DD54-CA91-499E-8A037CA663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07288D-FB4F-2DDD-4EC8-58B94D66D7CD}"/>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248897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CF31-A326-71CE-2588-B7F149AD2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C7084F-309A-82E0-FF13-A465E8363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A6901E-B656-FA02-6489-64CD06DB7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1583A-1336-50A2-81D3-159436E455AC}"/>
              </a:ext>
            </a:extLst>
          </p:cNvPr>
          <p:cNvSpPr>
            <a:spLocks noGrp="1"/>
          </p:cNvSpPr>
          <p:nvPr>
            <p:ph type="dt" sz="half" idx="10"/>
          </p:nvPr>
        </p:nvSpPr>
        <p:spPr/>
        <p:txBody>
          <a:bodyPr/>
          <a:lstStyle/>
          <a:p>
            <a:fld id="{F4E72590-7727-404C-9251-9E6E0DBAFAE0}" type="datetimeFigureOut">
              <a:rPr lang="en-IN" smtClean="0"/>
              <a:t>30-07-2024</a:t>
            </a:fld>
            <a:endParaRPr lang="en-IN"/>
          </a:p>
        </p:txBody>
      </p:sp>
      <p:sp>
        <p:nvSpPr>
          <p:cNvPr id="6" name="Footer Placeholder 5">
            <a:extLst>
              <a:ext uri="{FF2B5EF4-FFF2-40B4-BE49-F238E27FC236}">
                <a16:creationId xmlns:a16="http://schemas.microsoft.com/office/drawing/2014/main" id="{3A24D813-6658-DEE2-69EB-AC084C98A8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6EA532-FC9E-BFE7-6480-15E748127080}"/>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22091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BB54-4CFC-8433-2F92-71EB060EA5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486E1D-0E55-36A9-8671-164DE2502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28E866-F167-6E39-6672-4E5A597A6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A9C4DD-CBBE-2CE7-4586-4E9ED23C7228}"/>
              </a:ext>
            </a:extLst>
          </p:cNvPr>
          <p:cNvSpPr>
            <a:spLocks noGrp="1"/>
          </p:cNvSpPr>
          <p:nvPr>
            <p:ph type="dt" sz="half" idx="10"/>
          </p:nvPr>
        </p:nvSpPr>
        <p:spPr/>
        <p:txBody>
          <a:bodyPr/>
          <a:lstStyle/>
          <a:p>
            <a:fld id="{F4E72590-7727-404C-9251-9E6E0DBAFAE0}" type="datetimeFigureOut">
              <a:rPr lang="en-IN" smtClean="0"/>
              <a:t>30-07-2024</a:t>
            </a:fld>
            <a:endParaRPr lang="en-IN"/>
          </a:p>
        </p:txBody>
      </p:sp>
      <p:sp>
        <p:nvSpPr>
          <p:cNvPr id="6" name="Footer Placeholder 5">
            <a:extLst>
              <a:ext uri="{FF2B5EF4-FFF2-40B4-BE49-F238E27FC236}">
                <a16:creationId xmlns:a16="http://schemas.microsoft.com/office/drawing/2014/main" id="{9E885353-AA47-675D-160B-74BF7A5711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DFDBC-4AF8-2DAA-463E-EE1E73291E82}"/>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201238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7D3803-6FA4-BDF4-8006-7AF16B7B0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142093-7124-C602-64FD-8E375C687A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B4382-0C15-F616-6263-38A77B67D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72590-7727-404C-9251-9E6E0DBAFAE0}" type="datetimeFigureOut">
              <a:rPr lang="en-IN" smtClean="0"/>
              <a:t>30-07-2024</a:t>
            </a:fld>
            <a:endParaRPr lang="en-IN"/>
          </a:p>
        </p:txBody>
      </p:sp>
      <p:sp>
        <p:nvSpPr>
          <p:cNvPr id="5" name="Footer Placeholder 4">
            <a:extLst>
              <a:ext uri="{FF2B5EF4-FFF2-40B4-BE49-F238E27FC236}">
                <a16:creationId xmlns:a16="http://schemas.microsoft.com/office/drawing/2014/main" id="{56871667-C75B-6EC4-B1F7-2C2D3D90E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C8A72F-956B-9C5F-8B6A-F2DCE3B56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7633C-C4BA-45A7-A869-3DB59C0F81CE}" type="slidenum">
              <a:rPr lang="en-IN" smtClean="0"/>
              <a:t>‹#›</a:t>
            </a:fld>
            <a:endParaRPr lang="en-IN"/>
          </a:p>
        </p:txBody>
      </p:sp>
    </p:spTree>
    <p:extLst>
      <p:ext uri="{BB962C8B-B14F-4D97-AF65-F5344CB8AC3E}">
        <p14:creationId xmlns:p14="http://schemas.microsoft.com/office/powerpoint/2010/main" val="2309355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unit8co.github.io/dart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8" Type="http://schemas.openxmlformats.org/officeDocument/2006/relationships/hyperlink" Target="https://www.geeksforgeeks.org/how-to-calculate-an-exponential-moving-average-in-python/" TargetMode="External"/><Relationship Id="rId13" Type="http://schemas.openxmlformats.org/officeDocument/2006/relationships/hyperlink" Target="https://www.geeksforgeeks.org/anomaly-detection-in-time-series-in-r/" TargetMode="External"/><Relationship Id="rId18" Type="http://schemas.openxmlformats.org/officeDocument/2006/relationships/hyperlink" Target="https://www.geeksforgeeks.org/how-to-normalize-data-in-r/" TargetMode="External"/><Relationship Id="rId3" Type="http://schemas.openxmlformats.org/officeDocument/2006/relationships/hyperlink" Target="https://www.geeksforgeeks.org/how-to-check-if-time-series-data-is-stationary-with-python/" TargetMode="External"/><Relationship Id="rId7" Type="http://schemas.openxmlformats.org/officeDocument/2006/relationships/hyperlink" Target="https://www.geeksforgeeks.org/moving-averages-ma/" TargetMode="External"/><Relationship Id="rId12" Type="http://schemas.openxmlformats.org/officeDocument/2006/relationships/hyperlink" Target="https://www.geeksforgeeks.org/anomaly-detection-in-time-series-data/" TargetMode="External"/><Relationship Id="rId17" Type="http://schemas.openxmlformats.org/officeDocument/2006/relationships/hyperlink" Target="https://www.geeksforgeeks.org/data-normalization-with-pandas/" TargetMode="External"/><Relationship Id="rId2" Type="http://schemas.openxmlformats.org/officeDocument/2006/relationships/notesSlide" Target="../notesSlides/notesSlide8.xml"/><Relationship Id="rId16" Type="http://schemas.openxmlformats.org/officeDocument/2006/relationships/hyperlink" Target="https://www.geeksforgeeks.org/feature-scaling-using-r/" TargetMode="External"/><Relationship Id="rId1" Type="http://schemas.openxmlformats.org/officeDocument/2006/relationships/slideLayout" Target="../slideLayouts/slideLayout2.xml"/><Relationship Id="rId6" Type="http://schemas.openxmlformats.org/officeDocument/2006/relationships/hyperlink" Target="https://www.geeksforgeeks.org/understanding-the-moving-average-ma-in-time-series-data/" TargetMode="External"/><Relationship Id="rId11" Type="http://schemas.openxmlformats.org/officeDocument/2006/relationships/hyperlink" Target="https://www.geeksforgeeks.org/handling-missing-values-in-time-series-data/" TargetMode="External"/><Relationship Id="rId5" Type="http://schemas.openxmlformats.org/officeDocument/2006/relationships/hyperlink" Target="https://www.geeksforgeeks.org/seasonal-adjustment-and-differencing-in-time-series/" TargetMode="External"/><Relationship Id="rId15" Type="http://schemas.openxmlformats.org/officeDocument/2006/relationships/hyperlink" Target="https://www.geeksforgeeks.org/python-how-and-where-to-apply-feature-scaling/" TargetMode="External"/><Relationship Id="rId10" Type="http://schemas.openxmlformats.org/officeDocument/2006/relationships/hyperlink" Target="https://www.geeksforgeeks.org/how-to-deal-with-missing-values-in-a-timeseries-in-python/" TargetMode="External"/><Relationship Id="rId4" Type="http://schemas.openxmlformats.org/officeDocument/2006/relationships/hyperlink" Target="https://www.geeksforgeeks.org/stationarity-of-time-series-data-using-r/" TargetMode="External"/><Relationship Id="rId9" Type="http://schemas.openxmlformats.org/officeDocument/2006/relationships/hyperlink" Target="https://www.geeksforgeeks.org/how-to-calculate-an-exponential-moving-average-in-r/" TargetMode="External"/><Relationship Id="rId14" Type="http://schemas.openxmlformats.org/officeDocument/2006/relationships/hyperlink" Target="https://www.geeksforgeeks.org/how-to-transform-data-in-r/"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www.geeksforgeeks.org/seasonality-detection-in-time-series-data/" TargetMode="External"/><Relationship Id="rId13" Type="http://schemas.openxmlformats.org/officeDocument/2006/relationships/hyperlink" Target="https://www.geeksforgeeks.org/how-to-calculate-cross-correlation-in-r/" TargetMode="External"/><Relationship Id="rId3" Type="http://schemas.openxmlformats.org/officeDocument/2006/relationships/hyperlink" Target="https://www.geeksforgeeks.org/autocorrelation/" TargetMode="External"/><Relationship Id="rId7" Type="http://schemas.openxmlformats.org/officeDocument/2006/relationships/hyperlink" Target="https://www.geeksforgeeks.org/what-is-a-trend-in-time-series/" TargetMode="External"/><Relationship Id="rId12" Type="http://schemas.openxmlformats.org/officeDocument/2006/relationships/hyperlink" Target="https://www.geeksforgeeks.org/how-to-calculate-rolling-correlation-in-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geeksforgeeks.org/autocorrelation-and-partial-autocorrelation/" TargetMode="External"/><Relationship Id="rId11" Type="http://schemas.openxmlformats.org/officeDocument/2006/relationships/hyperlink" Target="https://www.geeksforgeeks.org/how-to-calculate-rolling-correlation-in-python/" TargetMode="External"/><Relationship Id="rId5" Type="http://schemas.openxmlformats.org/officeDocument/2006/relationships/hyperlink" Target="https://www.geeksforgeeks.org/understanding-partial-autocorrelation-functions-pacf-in-time-series-data/" TargetMode="External"/><Relationship Id="rId10" Type="http://schemas.openxmlformats.org/officeDocument/2006/relationships/hyperlink" Target="https://www.geeksforgeeks.org/seasonal-decomposition-of-time-series-by-loess-stl/" TargetMode="External"/><Relationship Id="rId4" Type="http://schemas.openxmlformats.org/officeDocument/2006/relationships/hyperlink" Target="https://www.geeksforgeeks.org/how-to-calculate-autocorrelation-in-r/" TargetMode="External"/><Relationship Id="rId9" Type="http://schemas.openxmlformats.org/officeDocument/2006/relationships/hyperlink" Target="https://www.geeksforgeeks.org/time-series-decomposition-techniques/" TargetMode="External"/><Relationship Id="rId14" Type="http://schemas.openxmlformats.org/officeDocument/2006/relationships/hyperlink" Target="https://www.geeksforgeeks.org/box-jenkins-methodology-for-arima-models/"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www.geeksforgeeks.org/exponential-smoothing-in-r-programming/" TargetMode="External"/><Relationship Id="rId13" Type="http://schemas.openxmlformats.org/officeDocument/2006/relationships/hyperlink" Target="https://www.geeksforgeeks.org/multivariate-time-series-forecasting-with-grus/" TargetMode="External"/><Relationship Id="rId3" Type="http://schemas.openxmlformats.org/officeDocument/2006/relationships/hyperlink" Target="https://www.geeksforgeeks.org/autoregressive-ar-model-for-time-series-forecasting/" TargetMode="External"/><Relationship Id="rId7" Type="http://schemas.openxmlformats.org/officeDocument/2006/relationships/hyperlink" Target="https://www.geeksforgeeks.org/complete-guide-to-sarimax-in-python/" TargetMode="External"/><Relationship Id="rId12" Type="http://schemas.openxmlformats.org/officeDocument/2006/relationships/hyperlink" Target="https://www.geeksforgeeks.org/multivariate-time-series-forecasting-with-lstms-in-kera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geeksforgeeks.org/sarima-seasonal-autoregressive-integrated-moving-average/" TargetMode="External"/><Relationship Id="rId11" Type="http://schemas.openxmlformats.org/officeDocument/2006/relationships/hyperlink" Target="https://www.geeksforgeeks.org/time-series-forecasting-using-recurrent-neural-networks-rnn-in-tensorflow/" TargetMode="External"/><Relationship Id="rId5" Type="http://schemas.openxmlformats.org/officeDocument/2006/relationships/hyperlink" Target="https://www.geeksforgeeks.org/time-series-analysis-using-arima-model-in-r-programming/" TargetMode="External"/><Relationship Id="rId10" Type="http://schemas.openxmlformats.org/officeDocument/2006/relationships/hyperlink" Target="https://www.geeksforgeeks.org/random-forest-for-time-series-forecasting-using-r/" TargetMode="External"/><Relationship Id="rId4" Type="http://schemas.openxmlformats.org/officeDocument/2006/relationships/hyperlink" Target="https://www.geeksforgeeks.org/python-arima-model-for-time-series-forecasting/" TargetMode="External"/><Relationship Id="rId9" Type="http://schemas.openxmlformats.org/officeDocument/2006/relationships/hyperlink" Target="https://www.geeksforgeeks.org/gaussian-process-regression-gp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00B7-9524-FB5E-F090-4250B2717B5C}"/>
              </a:ext>
            </a:extLst>
          </p:cNvPr>
          <p:cNvSpPr>
            <a:spLocks noGrp="1"/>
          </p:cNvSpPr>
          <p:nvPr>
            <p:ph type="ctrTitle"/>
          </p:nvPr>
        </p:nvSpPr>
        <p:spPr/>
        <p:txBody>
          <a:bodyPr/>
          <a:lstStyle/>
          <a:p>
            <a:r>
              <a:rPr lang="en-IN" dirty="0"/>
              <a:t>Unit I - INTRODUCTION TO FORECASTING</a:t>
            </a:r>
          </a:p>
        </p:txBody>
      </p:sp>
      <p:sp>
        <p:nvSpPr>
          <p:cNvPr id="3" name="Subtitle 2">
            <a:extLst>
              <a:ext uri="{FF2B5EF4-FFF2-40B4-BE49-F238E27FC236}">
                <a16:creationId xmlns:a16="http://schemas.microsoft.com/office/drawing/2014/main" id="{95503CD6-0DDA-49B9-BCBA-8C886F8AE7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19443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DB23-3569-C6BB-F40D-7F5A3D82D6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0C86F9-364D-CE78-EB93-A7604A4C8A8B}"/>
              </a:ext>
            </a:extLst>
          </p:cNvPr>
          <p:cNvSpPr>
            <a:spLocks noGrp="1"/>
          </p:cNvSpPr>
          <p:nvPr>
            <p:ph idx="1"/>
          </p:nvPr>
        </p:nvSpPr>
        <p:spPr/>
        <p:txBody>
          <a:bodyPr/>
          <a:lstStyle/>
          <a:p>
            <a:pPr marL="0" indent="0">
              <a:buNone/>
            </a:pPr>
            <a:r>
              <a:rPr lang="en-US" b="1" dirty="0"/>
              <a:t>7. Monitoring forecasting model performance </a:t>
            </a:r>
            <a:r>
              <a:rPr lang="en-US" dirty="0"/>
              <a:t>should be an ongoing activity after the model has been deployed to ensure that it is still performing satisfactorily.</a:t>
            </a:r>
          </a:p>
          <a:p>
            <a:pPr marL="0" indent="0">
              <a:buNone/>
            </a:pPr>
            <a:r>
              <a:rPr lang="en-US" dirty="0"/>
              <a:t>monitoring of forecast errors is an essential part of good forecasting system design.</a:t>
            </a:r>
          </a:p>
          <a:p>
            <a:pPr marL="0" indent="0">
              <a:buNone/>
            </a:pPr>
            <a:r>
              <a:rPr lang="en-US" dirty="0"/>
              <a:t>Control charts of forecast errors are a simple but effective way to routinely monitor the performance of a forecasting model.</a:t>
            </a:r>
            <a:endParaRPr lang="en-IN" dirty="0"/>
          </a:p>
        </p:txBody>
      </p:sp>
    </p:spTree>
    <p:extLst>
      <p:ext uri="{BB962C8B-B14F-4D97-AF65-F5344CB8AC3E}">
        <p14:creationId xmlns:p14="http://schemas.microsoft.com/office/powerpoint/2010/main" val="163207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242-1DE4-DDB4-1769-755E6C154A76}"/>
              </a:ext>
            </a:extLst>
          </p:cNvPr>
          <p:cNvSpPr>
            <a:spLocks noGrp="1"/>
          </p:cNvSpPr>
          <p:nvPr>
            <p:ph type="title"/>
          </p:nvPr>
        </p:nvSpPr>
        <p:spPr/>
        <p:txBody>
          <a:bodyPr/>
          <a:lstStyle/>
          <a:p>
            <a:r>
              <a:rPr lang="en-US" dirty="0"/>
              <a:t>Data for Forecasting- The Data Warehouse</a:t>
            </a:r>
            <a:endParaRPr lang="en-IN" dirty="0"/>
          </a:p>
        </p:txBody>
      </p:sp>
      <p:sp>
        <p:nvSpPr>
          <p:cNvPr id="3" name="Content Placeholder 2">
            <a:extLst>
              <a:ext uri="{FF2B5EF4-FFF2-40B4-BE49-F238E27FC236}">
                <a16:creationId xmlns:a16="http://schemas.microsoft.com/office/drawing/2014/main" id="{C943E2D0-0DC1-7366-BF70-FA14294217FC}"/>
              </a:ext>
            </a:extLst>
          </p:cNvPr>
          <p:cNvSpPr>
            <a:spLocks noGrp="1"/>
          </p:cNvSpPr>
          <p:nvPr>
            <p:ph idx="1"/>
          </p:nvPr>
        </p:nvSpPr>
        <p:spPr>
          <a:xfrm>
            <a:off x="838199" y="1825625"/>
            <a:ext cx="10842523" cy="4351338"/>
          </a:xfrm>
        </p:spPr>
        <p:txBody>
          <a:bodyPr/>
          <a:lstStyle/>
          <a:p>
            <a:r>
              <a:rPr lang="en-US" dirty="0"/>
              <a:t>In most modern organizations data regarding sales, transactions, company financial and business performance, supplier performance, and customer activity and relations are stored in a repository known as a </a:t>
            </a:r>
            <a:r>
              <a:rPr lang="en-US" b="1" dirty="0">
                <a:solidFill>
                  <a:schemeClr val="accent2"/>
                </a:solidFill>
              </a:rPr>
              <a:t>data warehouse.</a:t>
            </a:r>
            <a:endParaRPr lang="en-IN" b="1" dirty="0">
              <a:solidFill>
                <a:schemeClr val="accent2"/>
              </a:solidFill>
            </a:endParaRPr>
          </a:p>
        </p:txBody>
      </p:sp>
      <p:pic>
        <p:nvPicPr>
          <p:cNvPr id="1026" name="Picture 2" descr="Data Warehousing - How It Works Diagram">
            <a:extLst>
              <a:ext uri="{FF2B5EF4-FFF2-40B4-BE49-F238E27FC236}">
                <a16:creationId xmlns:a16="http://schemas.microsoft.com/office/drawing/2014/main" id="{0F3036DC-57E0-CA28-0AB1-89A737B9A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386" y="3615812"/>
            <a:ext cx="6272981" cy="3093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47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4670-0F99-45DF-86AF-4F50764EB9D8}"/>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C65A9D94-D05C-1BAF-CC62-750F33B4610A}"/>
              </a:ext>
            </a:extLst>
          </p:cNvPr>
          <p:cNvSpPr>
            <a:spLocks noGrp="1"/>
          </p:cNvSpPr>
          <p:nvPr>
            <p:ph idx="1"/>
          </p:nvPr>
        </p:nvSpPr>
        <p:spPr>
          <a:xfrm>
            <a:off x="838200" y="1825625"/>
            <a:ext cx="6467168" cy="4351338"/>
          </a:xfrm>
        </p:spPr>
        <p:txBody>
          <a:bodyPr>
            <a:normAutofit/>
          </a:bodyPr>
          <a:lstStyle/>
          <a:p>
            <a:r>
              <a:rPr lang="en-US" dirty="0"/>
              <a:t>Data cleaning is the process of examining data to detect potential errors, missing data, outliers or unusual values, or other inconsistencies and then correcting the errors or problems that are found. </a:t>
            </a:r>
          </a:p>
          <a:p>
            <a:r>
              <a:rPr lang="en-US" dirty="0"/>
              <a:t>Effective data cleaning can greatly improve the forecasting process.</a:t>
            </a:r>
            <a:endParaRPr lang="en-IN" dirty="0"/>
          </a:p>
        </p:txBody>
      </p:sp>
      <p:pic>
        <p:nvPicPr>
          <p:cNvPr id="2050" name="Picture 2" descr="Lightbox">
            <a:extLst>
              <a:ext uri="{FF2B5EF4-FFF2-40B4-BE49-F238E27FC236}">
                <a16:creationId xmlns:a16="http://schemas.microsoft.com/office/drawing/2014/main" id="{4966D7C2-92BF-ACCB-D33E-97BD92BC1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249" y="2035277"/>
            <a:ext cx="4838030" cy="3873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71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BEB8-74D5-9847-D710-AC58C7DA54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51D476B-6606-84B9-E765-B2176765FA41}"/>
              </a:ext>
            </a:extLst>
          </p:cNvPr>
          <p:cNvSpPr>
            <a:spLocks noGrp="1"/>
          </p:cNvSpPr>
          <p:nvPr>
            <p:ph idx="1"/>
          </p:nvPr>
        </p:nvSpPr>
        <p:spPr/>
        <p:txBody>
          <a:bodyPr/>
          <a:lstStyle/>
          <a:p>
            <a:pPr marL="0" indent="0">
              <a:buNone/>
            </a:pPr>
            <a:r>
              <a:rPr lang="en-US" dirty="0"/>
              <a:t>Data cleaning subjective to ask:</a:t>
            </a:r>
          </a:p>
          <a:p>
            <a:pPr marL="0" indent="0">
              <a:buNone/>
            </a:pPr>
            <a:r>
              <a:rPr lang="en-US" dirty="0"/>
              <a:t>1. Is there missing data?</a:t>
            </a:r>
          </a:p>
          <a:p>
            <a:pPr marL="0" indent="0">
              <a:buNone/>
            </a:pPr>
            <a:r>
              <a:rPr lang="en-US" dirty="0"/>
              <a:t>2. Does the data fall within an expected range?</a:t>
            </a:r>
          </a:p>
          <a:p>
            <a:pPr marL="0" indent="0">
              <a:buNone/>
            </a:pPr>
            <a:r>
              <a:rPr lang="en-US" dirty="0"/>
              <a:t>3. Are there potential outliers or other unusual values?</a:t>
            </a:r>
            <a:endParaRPr lang="en-IN" dirty="0"/>
          </a:p>
        </p:txBody>
      </p:sp>
    </p:spTree>
    <p:extLst>
      <p:ext uri="{BB962C8B-B14F-4D97-AF65-F5344CB8AC3E}">
        <p14:creationId xmlns:p14="http://schemas.microsoft.com/office/powerpoint/2010/main" val="81401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A414-8772-5D3D-6604-EEE2D31CCF66}"/>
              </a:ext>
            </a:extLst>
          </p:cNvPr>
          <p:cNvSpPr>
            <a:spLocks noGrp="1"/>
          </p:cNvSpPr>
          <p:nvPr>
            <p:ph type="title"/>
          </p:nvPr>
        </p:nvSpPr>
        <p:spPr/>
        <p:txBody>
          <a:bodyPr/>
          <a:lstStyle/>
          <a:p>
            <a:r>
              <a:rPr lang="en-IN" dirty="0"/>
              <a:t>Imputation</a:t>
            </a:r>
          </a:p>
        </p:txBody>
      </p:sp>
      <p:sp>
        <p:nvSpPr>
          <p:cNvPr id="3" name="Content Placeholder 2">
            <a:extLst>
              <a:ext uri="{FF2B5EF4-FFF2-40B4-BE49-F238E27FC236}">
                <a16:creationId xmlns:a16="http://schemas.microsoft.com/office/drawing/2014/main" id="{64949CF2-20EB-9639-9B75-2202D72E265D}"/>
              </a:ext>
            </a:extLst>
          </p:cNvPr>
          <p:cNvSpPr>
            <a:spLocks noGrp="1"/>
          </p:cNvSpPr>
          <p:nvPr>
            <p:ph idx="1"/>
          </p:nvPr>
        </p:nvSpPr>
        <p:spPr/>
        <p:txBody>
          <a:bodyPr/>
          <a:lstStyle/>
          <a:p>
            <a:r>
              <a:rPr lang="en-US" dirty="0"/>
              <a:t>Data imputation is the process of correcting missing data or replacing outliers with an estimation process. </a:t>
            </a:r>
          </a:p>
          <a:p>
            <a:r>
              <a:rPr lang="en-US" dirty="0"/>
              <a:t>Imputation replaces missing or erroneous values with a “likely” value based on other available information.</a:t>
            </a:r>
            <a:endParaRPr lang="en-IN" dirty="0"/>
          </a:p>
        </p:txBody>
      </p:sp>
      <p:pic>
        <p:nvPicPr>
          <p:cNvPr id="3074" name="Picture 2" descr="6 Different Ways to Compensate for Missing Values In a Dataset (Data  Imputation with examples) | by Will Badr | Towards Data Science">
            <a:extLst>
              <a:ext uri="{FF2B5EF4-FFF2-40B4-BE49-F238E27FC236}">
                <a16:creationId xmlns:a16="http://schemas.microsoft.com/office/drawing/2014/main" id="{9D4F0970-A120-D41E-B4CB-AB5A13A98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375" y="3836353"/>
            <a:ext cx="7629832" cy="212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9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F6DF-62BE-90BF-CB47-FC22F8AD89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2686CF-2BB8-F300-1FF5-F1599E8E4D67}"/>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A2F6614F-6664-81C4-BAA3-2AAF3C23D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7" y="1825625"/>
            <a:ext cx="8391525"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710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6E0A-4719-00A8-3B94-C223C6B5DB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94A448-10D5-E046-DE1D-97660BC61583}"/>
              </a:ext>
            </a:extLst>
          </p:cNvPr>
          <p:cNvSpPr>
            <a:spLocks noGrp="1"/>
          </p:cNvSpPr>
          <p:nvPr>
            <p:ph idx="1"/>
          </p:nvPr>
        </p:nvSpPr>
        <p:spPr/>
        <p:txBody>
          <a:bodyPr>
            <a:normAutofit/>
          </a:bodyPr>
          <a:lstStyle/>
          <a:p>
            <a:pPr>
              <a:lnSpc>
                <a:spcPct val="100000"/>
              </a:lnSpc>
            </a:pPr>
            <a:r>
              <a:rPr lang="en-US" sz="2200" b="1" dirty="0">
                <a:latin typeface="Times New Roman" panose="02020603050405020304" pitchFamily="18" charset="0"/>
                <a:cs typeface="Times New Roman" panose="02020603050405020304" pitchFamily="18" charset="0"/>
              </a:rPr>
              <a:t>Why Imputation is Important?</a:t>
            </a:r>
          </a:p>
          <a:p>
            <a:pPr>
              <a:lnSpc>
                <a:spcPct val="100000"/>
              </a:lnSpc>
            </a:pPr>
            <a:r>
              <a:rPr lang="en-US" sz="2200" dirty="0">
                <a:latin typeface="Times New Roman" panose="02020603050405020304" pitchFamily="18" charset="0"/>
                <a:cs typeface="Times New Roman" panose="02020603050405020304" pitchFamily="18" charset="0"/>
              </a:rPr>
              <a:t>Incompatible with most of the Python libraries used in Machine Learning:- Yes, you read it right. While using the libraries for ML(the most common is </a:t>
            </a:r>
            <a:r>
              <a:rPr lang="en-US" sz="2200" dirty="0" err="1">
                <a:latin typeface="Times New Roman" panose="02020603050405020304" pitchFamily="18" charset="0"/>
                <a:cs typeface="Times New Roman" panose="02020603050405020304" pitchFamily="18" charset="0"/>
              </a:rPr>
              <a:t>skLearn</a:t>
            </a:r>
            <a:r>
              <a:rPr lang="en-US" sz="2200" dirty="0">
                <a:latin typeface="Times New Roman" panose="02020603050405020304" pitchFamily="18" charset="0"/>
                <a:cs typeface="Times New Roman" panose="02020603050405020304" pitchFamily="18" charset="0"/>
              </a:rPr>
              <a:t>), they don’t have a provision to automatically handle these missing data and can lead to errors.</a:t>
            </a:r>
          </a:p>
          <a:p>
            <a:pPr>
              <a:lnSpc>
                <a:spcPct val="100000"/>
              </a:lnSpc>
            </a:pPr>
            <a:r>
              <a:rPr lang="en-US" sz="2200" dirty="0">
                <a:latin typeface="Times New Roman" panose="02020603050405020304" pitchFamily="18" charset="0"/>
                <a:cs typeface="Times New Roman" panose="02020603050405020304" pitchFamily="18" charset="0"/>
              </a:rPr>
              <a:t>Distortion in Dataset:- A huge amount of missing data can cause distortions in the variable distribution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it can increase or decrease the value of a particular category in the dataset.</a:t>
            </a:r>
          </a:p>
          <a:p>
            <a:pPr>
              <a:lnSpc>
                <a:spcPct val="100000"/>
              </a:lnSpc>
            </a:pPr>
            <a:r>
              <a:rPr lang="en-US" sz="2200" dirty="0">
                <a:latin typeface="Times New Roman" panose="02020603050405020304" pitchFamily="18" charset="0"/>
                <a:cs typeface="Times New Roman" panose="02020603050405020304" pitchFamily="18" charset="0"/>
              </a:rPr>
              <a:t>Affects the Final Model:- the missing data can cause a bias in the dataset and can lead to a faulty analysis by the model.</a:t>
            </a:r>
          </a:p>
        </p:txBody>
      </p:sp>
    </p:spTree>
    <p:extLst>
      <p:ext uri="{BB962C8B-B14F-4D97-AF65-F5344CB8AC3E}">
        <p14:creationId xmlns:p14="http://schemas.microsoft.com/office/powerpoint/2010/main" val="209912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1B7B-3CBF-52E7-1005-B227E5E1D4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280C73-40C5-0808-4975-45E840BAD1DF}"/>
              </a:ext>
            </a:extLst>
          </p:cNvPr>
          <p:cNvSpPr>
            <a:spLocks noGrp="1"/>
          </p:cNvSpPr>
          <p:nvPr>
            <p:ph idx="1"/>
          </p:nvPr>
        </p:nvSpPr>
        <p:spPr/>
        <p:txBody>
          <a:bodyPr/>
          <a:lstStyle/>
          <a:p>
            <a:r>
              <a:rPr lang="en-US" dirty="0"/>
              <a:t>Imputation Techniques of Different Types of Variables</a:t>
            </a:r>
          </a:p>
        </p:txBody>
      </p:sp>
      <p:pic>
        <p:nvPicPr>
          <p:cNvPr id="6146" name="Picture 2">
            <a:extLst>
              <a:ext uri="{FF2B5EF4-FFF2-40B4-BE49-F238E27FC236}">
                <a16:creationId xmlns:a16="http://schemas.microsoft.com/office/drawing/2014/main" id="{247EA843-B43B-FA3C-6FB1-40D6C7AEE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147" y="2257425"/>
            <a:ext cx="7448550"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512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3199-4A89-204A-7C60-2CBFA57DE9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7F3CFA-F310-71B9-8F66-31148CE93203}"/>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544E1FDC-285D-ACFB-3521-DB5F69F54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862012"/>
            <a:ext cx="11401425"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1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39557-A640-6130-E20E-B379100B82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C5B674-4639-003C-1CEC-C1E412644616}"/>
              </a:ext>
            </a:extLst>
          </p:cNvPr>
          <p:cNvSpPr>
            <a:spLocks noGrp="1"/>
          </p:cNvSpPr>
          <p:nvPr>
            <p:ph idx="1"/>
          </p:nvPr>
        </p:nvSpPr>
        <p:spPr>
          <a:xfrm>
            <a:off x="838200" y="1825625"/>
            <a:ext cx="4831080" cy="4351338"/>
          </a:xfrm>
        </p:spPr>
        <p:txBody>
          <a:bodyPr/>
          <a:lstStyle/>
          <a:p>
            <a:pPr algn="l" fontAlgn="base">
              <a:buFont typeface="Arial" panose="020B0604020202020204" pitchFamily="34" charset="0"/>
              <a:buChar char="•"/>
            </a:pPr>
            <a:r>
              <a:rPr lang="en-US" b="0" i="0" dirty="0">
                <a:solidFill>
                  <a:srgbClr val="3C4043"/>
                </a:solidFill>
                <a:effectLst/>
                <a:latin typeface="inherit"/>
              </a:rPr>
              <a:t>Basic Imputation Techniques</a:t>
            </a:r>
          </a:p>
          <a:p>
            <a:pPr marL="742950" lvl="1" indent="-285750" algn="l" fontAlgn="base">
              <a:buFont typeface="Arial" panose="020B0604020202020204" pitchFamily="34" charset="0"/>
              <a:buChar char="•"/>
            </a:pPr>
            <a:r>
              <a:rPr lang="en-US" b="0" i="0" dirty="0">
                <a:solidFill>
                  <a:srgbClr val="3C4043"/>
                </a:solidFill>
                <a:effectLst/>
                <a:latin typeface="inherit"/>
              </a:rPr>
              <a:t>'</a:t>
            </a:r>
            <a:r>
              <a:rPr lang="en-US" b="0" i="0" dirty="0" err="1">
                <a:solidFill>
                  <a:srgbClr val="3C4043"/>
                </a:solidFill>
                <a:effectLst/>
                <a:latin typeface="inherit"/>
              </a:rPr>
              <a:t>ffill</a:t>
            </a:r>
            <a:r>
              <a:rPr lang="en-US" b="0" i="0" dirty="0">
                <a:solidFill>
                  <a:srgbClr val="3C4043"/>
                </a:solidFill>
                <a:effectLst/>
                <a:latin typeface="inherit"/>
              </a:rPr>
              <a:t>' or 'pad' - Replace </a:t>
            </a:r>
            <a:r>
              <a:rPr lang="en-US" b="0" i="0" dirty="0" err="1">
                <a:solidFill>
                  <a:srgbClr val="3C4043"/>
                </a:solidFill>
                <a:effectLst/>
                <a:latin typeface="inherit"/>
              </a:rPr>
              <a:t>NaN</a:t>
            </a:r>
            <a:r>
              <a:rPr lang="en-US" b="0" i="0" dirty="0">
                <a:solidFill>
                  <a:srgbClr val="3C4043"/>
                </a:solidFill>
                <a:effectLst/>
                <a:latin typeface="inherit"/>
              </a:rPr>
              <a:t> s with last observed value</a:t>
            </a:r>
          </a:p>
          <a:p>
            <a:pPr marL="742950" lvl="1" indent="-285750" algn="l" fontAlgn="base">
              <a:buFont typeface="Arial" panose="020B0604020202020204" pitchFamily="34" charset="0"/>
              <a:buChar char="•"/>
            </a:pPr>
            <a:r>
              <a:rPr lang="en-US" b="0" i="0" dirty="0">
                <a:solidFill>
                  <a:srgbClr val="3C4043"/>
                </a:solidFill>
                <a:effectLst/>
                <a:latin typeface="inherit"/>
              </a:rPr>
              <a:t>'</a:t>
            </a:r>
            <a:r>
              <a:rPr lang="en-US" b="0" i="0" dirty="0" err="1">
                <a:solidFill>
                  <a:srgbClr val="3C4043"/>
                </a:solidFill>
                <a:effectLst/>
                <a:latin typeface="inherit"/>
              </a:rPr>
              <a:t>bfill</a:t>
            </a:r>
            <a:r>
              <a:rPr lang="en-US" b="0" i="0" dirty="0">
                <a:solidFill>
                  <a:srgbClr val="3C4043"/>
                </a:solidFill>
                <a:effectLst/>
                <a:latin typeface="inherit"/>
              </a:rPr>
              <a:t>' or 'backfill' - Replace </a:t>
            </a:r>
            <a:r>
              <a:rPr lang="en-US" b="0" i="0" dirty="0" err="1">
                <a:solidFill>
                  <a:srgbClr val="3C4043"/>
                </a:solidFill>
                <a:effectLst/>
                <a:latin typeface="inherit"/>
              </a:rPr>
              <a:t>NaN</a:t>
            </a:r>
            <a:r>
              <a:rPr lang="en-US" b="0" i="0" dirty="0">
                <a:solidFill>
                  <a:srgbClr val="3C4043"/>
                </a:solidFill>
                <a:effectLst/>
                <a:latin typeface="inherit"/>
              </a:rPr>
              <a:t> s with next observed value</a:t>
            </a:r>
          </a:p>
          <a:p>
            <a:pPr marL="742950" lvl="1" indent="-285750" algn="l" fontAlgn="base">
              <a:buFont typeface="Arial" panose="020B0604020202020204" pitchFamily="34" charset="0"/>
              <a:buChar char="•"/>
            </a:pPr>
            <a:r>
              <a:rPr lang="en-US" b="0" i="0" dirty="0">
                <a:solidFill>
                  <a:srgbClr val="3C4043"/>
                </a:solidFill>
                <a:effectLst/>
                <a:latin typeface="inherit"/>
              </a:rPr>
              <a:t>Linear interpolation method</a:t>
            </a:r>
          </a:p>
          <a:p>
            <a:endParaRPr lang="en-US" dirty="0"/>
          </a:p>
        </p:txBody>
      </p:sp>
      <p:pic>
        <p:nvPicPr>
          <p:cNvPr id="2050" name="Picture 2">
            <a:extLst>
              <a:ext uri="{FF2B5EF4-FFF2-40B4-BE49-F238E27FC236}">
                <a16:creationId xmlns:a16="http://schemas.microsoft.com/office/drawing/2014/main" id="{B8FA5040-6B68-9A37-0E15-B5012D2F6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161" y="1305977"/>
            <a:ext cx="5700894" cy="380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35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AB86-A81E-D5CB-372A-FD7D564C7E44}"/>
              </a:ext>
            </a:extLst>
          </p:cNvPr>
          <p:cNvSpPr>
            <a:spLocks noGrp="1"/>
          </p:cNvSpPr>
          <p:nvPr>
            <p:ph type="title"/>
          </p:nvPr>
        </p:nvSpPr>
        <p:spPr/>
        <p:txBody>
          <a:bodyPr/>
          <a:lstStyle/>
          <a:p>
            <a:r>
              <a:rPr lang="en-IN" dirty="0"/>
              <a:t>THE FORECASTING PROCESS</a:t>
            </a:r>
          </a:p>
        </p:txBody>
      </p:sp>
      <p:sp>
        <p:nvSpPr>
          <p:cNvPr id="3" name="Content Placeholder 2">
            <a:extLst>
              <a:ext uri="{FF2B5EF4-FFF2-40B4-BE49-F238E27FC236}">
                <a16:creationId xmlns:a16="http://schemas.microsoft.com/office/drawing/2014/main" id="{35982DBC-EFA9-40EA-EA4E-25CD7DD36934}"/>
              </a:ext>
            </a:extLst>
          </p:cNvPr>
          <p:cNvSpPr>
            <a:spLocks noGrp="1"/>
          </p:cNvSpPr>
          <p:nvPr>
            <p:ph idx="1"/>
          </p:nvPr>
        </p:nvSpPr>
        <p:spPr>
          <a:xfrm>
            <a:off x="838200" y="1825624"/>
            <a:ext cx="10515600" cy="5032375"/>
          </a:xfrm>
        </p:spPr>
        <p:txBody>
          <a:bodyPr>
            <a:normAutofit lnSpcReduction="10000"/>
          </a:bodyPr>
          <a:lstStyle/>
          <a:p>
            <a:r>
              <a:rPr lang="en-US" dirty="0"/>
              <a:t>A process is a series of connected activities that transform one or more inputs into one or more outputs. </a:t>
            </a:r>
          </a:p>
          <a:p>
            <a:r>
              <a:rPr lang="en-US" dirty="0"/>
              <a:t>All work activities are performed in processes, and forecasting is no exception. The activities in the forecasting  process are:</a:t>
            </a:r>
          </a:p>
          <a:p>
            <a:pPr marL="0" indent="0">
              <a:buNone/>
            </a:pPr>
            <a:r>
              <a:rPr lang="en-US" dirty="0"/>
              <a:t>1. Problem definition</a:t>
            </a:r>
          </a:p>
          <a:p>
            <a:pPr marL="0" indent="0">
              <a:buNone/>
            </a:pPr>
            <a:r>
              <a:rPr lang="en-US" dirty="0"/>
              <a:t>2. Data collection</a:t>
            </a:r>
          </a:p>
          <a:p>
            <a:pPr marL="0" indent="0">
              <a:buNone/>
            </a:pPr>
            <a:r>
              <a:rPr lang="en-US" dirty="0"/>
              <a:t>3. Data analysis</a:t>
            </a:r>
          </a:p>
          <a:p>
            <a:pPr marL="0" indent="0">
              <a:buNone/>
            </a:pPr>
            <a:r>
              <a:rPr lang="en-US" dirty="0"/>
              <a:t>4. Model selection and fitting</a:t>
            </a:r>
          </a:p>
          <a:p>
            <a:pPr marL="0" indent="0">
              <a:buNone/>
            </a:pPr>
            <a:r>
              <a:rPr lang="en-US" dirty="0"/>
              <a:t>5. Model validation</a:t>
            </a:r>
          </a:p>
          <a:p>
            <a:pPr marL="0" indent="0">
              <a:buNone/>
            </a:pPr>
            <a:r>
              <a:rPr lang="en-US" dirty="0"/>
              <a:t>6. Forecasting model deployment</a:t>
            </a:r>
          </a:p>
          <a:p>
            <a:pPr marL="0" indent="0">
              <a:buNone/>
            </a:pPr>
            <a:r>
              <a:rPr lang="en-US" dirty="0"/>
              <a:t>7. Monitoring forecasting model performance</a:t>
            </a:r>
            <a:endParaRPr lang="en-IN" dirty="0"/>
          </a:p>
        </p:txBody>
      </p:sp>
    </p:spTree>
    <p:extLst>
      <p:ext uri="{BB962C8B-B14F-4D97-AF65-F5344CB8AC3E}">
        <p14:creationId xmlns:p14="http://schemas.microsoft.com/office/powerpoint/2010/main" val="424463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D6F5-502A-AB0D-4077-138357E727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5E621A-FDF5-0895-AC3F-DD52F5C18102}"/>
              </a:ext>
            </a:extLst>
          </p:cNvPr>
          <p:cNvSpPr>
            <a:spLocks noGrp="1"/>
          </p:cNvSpPr>
          <p:nvPr>
            <p:ph idx="1"/>
          </p:nvPr>
        </p:nvSpPr>
        <p:spPr>
          <a:xfrm>
            <a:off x="838200" y="1825624"/>
            <a:ext cx="10515600" cy="5032375"/>
          </a:xfrm>
        </p:spPr>
        <p:txBody>
          <a:bodyPr>
            <a:normAutofit lnSpcReduction="10000"/>
          </a:bodyPr>
          <a:lstStyle/>
          <a:p>
            <a:r>
              <a:rPr lang="en-US" b="1" dirty="0"/>
              <a:t>Mean value imputation </a:t>
            </a:r>
            <a:r>
              <a:rPr lang="en-US" dirty="0"/>
              <a:t>consists of replacing a missing value with the sample average calculated from the non missing observations.</a:t>
            </a:r>
          </a:p>
          <a:p>
            <a:r>
              <a:rPr lang="en-US" dirty="0"/>
              <a:t>A variation of mean value imputation is to use a subset of the available historical data that reflects any trend or seasonal patterns in the data. </a:t>
            </a:r>
          </a:p>
          <a:p>
            <a:r>
              <a:rPr lang="en-US" dirty="0"/>
              <a:t>For example, consider the time series y1, y2,…, </a:t>
            </a:r>
            <a:r>
              <a:rPr lang="en-US" dirty="0" err="1"/>
              <a:t>yT</a:t>
            </a:r>
            <a:r>
              <a:rPr lang="en-US" dirty="0"/>
              <a:t> and suppose that one observation </a:t>
            </a:r>
            <a:r>
              <a:rPr lang="en-US" dirty="0" err="1"/>
              <a:t>yj</a:t>
            </a:r>
            <a:r>
              <a:rPr lang="en-US" dirty="0"/>
              <a:t> is missing.</a:t>
            </a:r>
          </a:p>
          <a:p>
            <a:r>
              <a:rPr lang="en-US" dirty="0"/>
              <a:t>We can impute the missing value as </a:t>
            </a:r>
          </a:p>
          <a:p>
            <a:endParaRPr lang="en-US" dirty="0"/>
          </a:p>
          <a:p>
            <a:endParaRPr lang="en-US" dirty="0"/>
          </a:p>
          <a:p>
            <a:r>
              <a:rPr lang="en-US" dirty="0"/>
              <a:t>where k would be based on the seasonal variability in the data</a:t>
            </a:r>
            <a:endParaRPr lang="en-IN" dirty="0"/>
          </a:p>
        </p:txBody>
      </p:sp>
      <p:pic>
        <p:nvPicPr>
          <p:cNvPr id="5" name="Picture 4">
            <a:extLst>
              <a:ext uri="{FF2B5EF4-FFF2-40B4-BE49-F238E27FC236}">
                <a16:creationId xmlns:a16="http://schemas.microsoft.com/office/drawing/2014/main" id="{D335BC89-1485-14F7-1EC9-13CA1FC6F5FC}"/>
              </a:ext>
            </a:extLst>
          </p:cNvPr>
          <p:cNvPicPr>
            <a:picLocks noChangeAspect="1"/>
          </p:cNvPicPr>
          <p:nvPr/>
        </p:nvPicPr>
        <p:blipFill>
          <a:blip r:embed="rId2"/>
          <a:stretch>
            <a:fillRect/>
          </a:stretch>
        </p:blipFill>
        <p:spPr>
          <a:xfrm>
            <a:off x="6621666" y="4374948"/>
            <a:ext cx="4524413" cy="1494909"/>
          </a:xfrm>
          <a:prstGeom prst="rect">
            <a:avLst/>
          </a:prstGeom>
        </p:spPr>
      </p:pic>
    </p:spTree>
    <p:extLst>
      <p:ext uri="{BB962C8B-B14F-4D97-AF65-F5344CB8AC3E}">
        <p14:creationId xmlns:p14="http://schemas.microsoft.com/office/powerpoint/2010/main" val="336548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343F-AB05-D7C0-3295-C6503693FE7F}"/>
              </a:ext>
            </a:extLst>
          </p:cNvPr>
          <p:cNvSpPr>
            <a:spLocks noGrp="1"/>
          </p:cNvSpPr>
          <p:nvPr>
            <p:ph type="title"/>
          </p:nvPr>
        </p:nvSpPr>
        <p:spPr/>
        <p:txBody>
          <a:bodyPr/>
          <a:lstStyle/>
          <a:p>
            <a:r>
              <a:rPr lang="en-US" dirty="0"/>
              <a:t>Regression Imputation</a:t>
            </a:r>
            <a:br>
              <a:rPr lang="en-US" dirty="0"/>
            </a:br>
            <a:endParaRPr lang="en-US" dirty="0"/>
          </a:p>
        </p:txBody>
      </p:sp>
      <p:sp>
        <p:nvSpPr>
          <p:cNvPr id="3" name="Content Placeholder 2">
            <a:extLst>
              <a:ext uri="{FF2B5EF4-FFF2-40B4-BE49-F238E27FC236}">
                <a16:creationId xmlns:a16="http://schemas.microsoft.com/office/drawing/2014/main" id="{E09731DF-71E9-40CA-8BE4-B5C82ADE0E2D}"/>
              </a:ext>
            </a:extLst>
          </p:cNvPr>
          <p:cNvSpPr>
            <a:spLocks noGrp="1"/>
          </p:cNvSpPr>
          <p:nvPr>
            <p:ph idx="1"/>
          </p:nvPr>
        </p:nvSpPr>
        <p:spPr>
          <a:xfrm>
            <a:off x="838200" y="1690688"/>
            <a:ext cx="10515600" cy="5167312"/>
          </a:xfrm>
        </p:spPr>
        <p:txBody>
          <a:bodyPr>
            <a:noAutofit/>
          </a:bodyPr>
          <a:lstStyle/>
          <a:p>
            <a:r>
              <a:rPr lang="en-US" sz="2200" dirty="0">
                <a:latin typeface="Times New Roman" panose="02020603050405020304" pitchFamily="18" charset="0"/>
                <a:cs typeface="Times New Roman" panose="02020603050405020304" pitchFamily="18" charset="0"/>
              </a:rPr>
              <a:t>Regression imputation </a:t>
            </a:r>
            <a:r>
              <a:rPr lang="en-US" sz="2200" dirty="0">
                <a:solidFill>
                  <a:srgbClr val="FF0000"/>
                </a:solidFill>
                <a:latin typeface="Times New Roman" panose="02020603050405020304" pitchFamily="18" charset="0"/>
                <a:cs typeface="Times New Roman" panose="02020603050405020304" pitchFamily="18" charset="0"/>
              </a:rPr>
              <a:t>predicts missing values using a regression model based on other variables in the dataset. </a:t>
            </a:r>
            <a:r>
              <a:rPr lang="en-US" sz="2200" dirty="0">
                <a:latin typeface="Times New Roman" panose="02020603050405020304" pitchFamily="18" charset="0"/>
                <a:cs typeface="Times New Roman" panose="02020603050405020304" pitchFamily="18" charset="0"/>
              </a:rPr>
              <a:t>It establishes a </a:t>
            </a:r>
            <a:r>
              <a:rPr lang="en-US" sz="2200" dirty="0">
                <a:solidFill>
                  <a:srgbClr val="FF0000"/>
                </a:solidFill>
                <a:latin typeface="Times New Roman" panose="02020603050405020304" pitchFamily="18" charset="0"/>
                <a:cs typeface="Times New Roman" panose="02020603050405020304" pitchFamily="18" charset="0"/>
              </a:rPr>
              <a:t>relationship</a:t>
            </a:r>
            <a:r>
              <a:rPr lang="en-US" sz="2200" dirty="0">
                <a:latin typeface="Times New Roman" panose="02020603050405020304" pitchFamily="18" charset="0"/>
                <a:cs typeface="Times New Roman" panose="02020603050405020304" pitchFamily="18" charset="0"/>
              </a:rPr>
              <a:t> between the </a:t>
            </a:r>
            <a:r>
              <a:rPr lang="en-US" sz="2200" dirty="0">
                <a:solidFill>
                  <a:srgbClr val="FF0000"/>
                </a:solidFill>
                <a:latin typeface="Times New Roman" panose="02020603050405020304" pitchFamily="18" charset="0"/>
                <a:cs typeface="Times New Roman" panose="02020603050405020304" pitchFamily="18" charset="0"/>
              </a:rPr>
              <a:t>variable</a:t>
            </a:r>
            <a:r>
              <a:rPr lang="en-US" sz="2200" dirty="0">
                <a:latin typeface="Times New Roman" panose="02020603050405020304" pitchFamily="18" charset="0"/>
                <a:cs typeface="Times New Roman" panose="02020603050405020304" pitchFamily="18" charset="0"/>
              </a:rPr>
              <a:t> with </a:t>
            </a:r>
            <a:r>
              <a:rPr lang="en-US" sz="2200" dirty="0">
                <a:solidFill>
                  <a:srgbClr val="FF0000"/>
                </a:solidFill>
                <a:latin typeface="Times New Roman" panose="02020603050405020304" pitchFamily="18" charset="0"/>
                <a:cs typeface="Times New Roman" panose="02020603050405020304" pitchFamily="18" charset="0"/>
              </a:rPr>
              <a:t>missing values </a:t>
            </a:r>
            <a:r>
              <a:rPr lang="en-US" sz="2200" dirty="0">
                <a:latin typeface="Times New Roman" panose="02020603050405020304" pitchFamily="18" charset="0"/>
                <a:cs typeface="Times New Roman" panose="02020603050405020304" pitchFamily="18" charset="0"/>
              </a:rPr>
              <a:t>and other relevant variables.</a:t>
            </a:r>
          </a:p>
          <a:p>
            <a:r>
              <a:rPr lang="en-US" sz="2200" dirty="0">
                <a:solidFill>
                  <a:srgbClr val="FF0000"/>
                </a:solidFill>
                <a:latin typeface="Times New Roman" panose="02020603050405020304" pitchFamily="18" charset="0"/>
                <a:cs typeface="Times New Roman" panose="02020603050405020304" pitchFamily="18" charset="0"/>
              </a:rPr>
              <a:t>Suitable when there's a discernible correlation between the variable with missing values </a:t>
            </a:r>
            <a:r>
              <a:rPr lang="en-US" sz="2200" dirty="0">
                <a:latin typeface="Times New Roman" panose="02020603050405020304" pitchFamily="18" charset="0"/>
                <a:cs typeface="Times New Roman" panose="02020603050405020304" pitchFamily="18" charset="0"/>
              </a:rPr>
              <a:t>and other variables in the dataset. It leverages the information from correlated features to make informed imputations.</a:t>
            </a:r>
          </a:p>
          <a:p>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Consider a dataset with housing prices and features like square footage and number of bedrooms. If the price is missing for some houses, regression imputation involves building a regression model using square footage and number of bedrooms as predictors to predict the missing prices based on the available data.</a:t>
            </a:r>
          </a:p>
          <a:p>
            <a:r>
              <a:rPr lang="en-US" sz="2200" dirty="0">
                <a:latin typeface="Times New Roman" panose="02020603050405020304" pitchFamily="18" charset="0"/>
                <a:cs typeface="Times New Roman" panose="02020603050405020304" pitchFamily="18" charset="0"/>
              </a:rPr>
              <a:t>Remember, </a:t>
            </a:r>
            <a:r>
              <a:rPr lang="en-US" sz="2200" dirty="0">
                <a:solidFill>
                  <a:srgbClr val="FF0000"/>
                </a:solidFill>
                <a:latin typeface="Times New Roman" panose="02020603050405020304" pitchFamily="18" charset="0"/>
                <a:cs typeface="Times New Roman" panose="02020603050405020304" pitchFamily="18" charset="0"/>
              </a:rPr>
              <a:t>if we fill missing values with wrong data, we are adding bias </a:t>
            </a:r>
            <a:r>
              <a:rPr lang="en-US" sz="2200" dirty="0">
                <a:latin typeface="Times New Roman" panose="02020603050405020304" pitchFamily="18" charset="0"/>
                <a:cs typeface="Times New Roman" panose="02020603050405020304" pitchFamily="18" charset="0"/>
              </a:rPr>
              <a:t>So, carefully consider the nature of your data, reasons for missingness, and the impact on your analysis. Experiment with multiple methods to find the one that best suits for your project.</a:t>
            </a:r>
          </a:p>
        </p:txBody>
      </p:sp>
    </p:spTree>
    <p:extLst>
      <p:ext uri="{BB962C8B-B14F-4D97-AF65-F5344CB8AC3E}">
        <p14:creationId xmlns:p14="http://schemas.microsoft.com/office/powerpoint/2010/main" val="411936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F53D-98A0-839A-86BB-353BC7D641CD}"/>
              </a:ext>
            </a:extLst>
          </p:cNvPr>
          <p:cNvSpPr>
            <a:spLocks noGrp="1"/>
          </p:cNvSpPr>
          <p:nvPr>
            <p:ph type="title"/>
          </p:nvPr>
        </p:nvSpPr>
        <p:spPr/>
        <p:txBody>
          <a:bodyPr/>
          <a:lstStyle/>
          <a:p>
            <a:r>
              <a:rPr lang="en-IN" dirty="0"/>
              <a:t>Missing Data Imputation using Regression</a:t>
            </a:r>
          </a:p>
        </p:txBody>
      </p:sp>
      <p:sp>
        <p:nvSpPr>
          <p:cNvPr id="3" name="Content Placeholder 2">
            <a:extLst>
              <a:ext uri="{FF2B5EF4-FFF2-40B4-BE49-F238E27FC236}">
                <a16:creationId xmlns:a16="http://schemas.microsoft.com/office/drawing/2014/main" id="{A0D48D55-2C57-57C2-F00D-8AA2B91CC8E4}"/>
              </a:ext>
            </a:extLst>
          </p:cNvPr>
          <p:cNvSpPr>
            <a:spLocks noGrp="1"/>
          </p:cNvSpPr>
          <p:nvPr>
            <p:ph idx="1"/>
          </p:nvPr>
        </p:nvSpPr>
        <p:spPr>
          <a:xfrm>
            <a:off x="838200" y="1825625"/>
            <a:ext cx="11049000" cy="4912800"/>
          </a:xfrm>
        </p:spPr>
        <p:txBody>
          <a:bodyPr>
            <a:normAutofit/>
          </a:bodyPr>
          <a:lstStyle/>
          <a:p>
            <a:r>
              <a:rPr lang="en-US" sz="2400" b="1" dirty="0">
                <a:latin typeface="Times New Roman" panose="02020603050405020304" pitchFamily="18" charset="0"/>
                <a:cs typeface="Times New Roman" panose="02020603050405020304" pitchFamily="18" charset="0"/>
              </a:rPr>
              <a:t>Regression imputation </a:t>
            </a:r>
            <a:r>
              <a:rPr lang="en-US" sz="2400" dirty="0">
                <a:latin typeface="Times New Roman" panose="02020603050405020304" pitchFamily="18" charset="0"/>
                <a:cs typeface="Times New Roman" panose="02020603050405020304" pitchFamily="18" charset="0"/>
              </a:rPr>
              <a:t>is a variation of mean value imputation where the imputed value is computed from a model used to predict the missing value. </a:t>
            </a:r>
          </a:p>
          <a:p>
            <a:r>
              <a:rPr lang="en-US" sz="2400" dirty="0">
                <a:latin typeface="Times New Roman" panose="02020603050405020304" pitchFamily="18" charset="0"/>
                <a:cs typeface="Times New Roman" panose="02020603050405020304" pitchFamily="18" charset="0"/>
              </a:rPr>
              <a:t>The prediction model does not have to be a linear regression model. For example, it could be a time series model.</a:t>
            </a:r>
          </a:p>
          <a:p>
            <a:endParaRPr lang="en-US" sz="24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The function </a:t>
            </a:r>
            <a:r>
              <a:rPr lang="en-US" sz="2200" b="1" dirty="0" err="1">
                <a:latin typeface="Times New Roman" panose="02020603050405020304" pitchFamily="18" charset="0"/>
                <a:cs typeface="Times New Roman" panose="02020603050405020304" pitchFamily="18" charset="0"/>
              </a:rPr>
              <a:t>random_imputation</a:t>
            </a:r>
            <a:r>
              <a:rPr lang="en-US" sz="2200" dirty="0">
                <a:latin typeface="Times New Roman" panose="02020603050405020304" pitchFamily="18" charset="0"/>
                <a:cs typeface="Times New Roman" panose="02020603050405020304" pitchFamily="18" charset="0"/>
              </a:rPr>
              <a:t> replaces the missing values with some random observed values of the variable. </a:t>
            </a:r>
          </a:p>
          <a:p>
            <a:pPr lvl="1"/>
            <a:r>
              <a:rPr lang="en-US" sz="2200" dirty="0">
                <a:latin typeface="Times New Roman" panose="02020603050405020304" pitchFamily="18" charset="0"/>
                <a:cs typeface="Times New Roman" panose="02020603050405020304" pitchFamily="18" charset="0"/>
              </a:rPr>
              <a:t>The method is repeated for all the variables containing missing values, after which they serve as parameters in the regression model to estimate other variable values.</a:t>
            </a:r>
          </a:p>
          <a:p>
            <a:pPr lvl="1"/>
            <a:r>
              <a:rPr lang="en-US" sz="2200" dirty="0">
                <a:latin typeface="Times New Roman" panose="02020603050405020304" pitchFamily="18" charset="0"/>
                <a:cs typeface="Times New Roman" panose="02020603050405020304" pitchFamily="18" charset="0"/>
              </a:rPr>
              <a:t>Simple Random Imputation is one of the crude methods since it ignores all the other available data and thus it's very rarely used. But it serves as a good starting point for regression imputation.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63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E2E1-078E-B68F-6D69-2EB057261D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5EDEED-596B-2F7F-5100-37E86DF75243}"/>
              </a:ext>
            </a:extLst>
          </p:cNvPr>
          <p:cNvSpPr>
            <a:spLocks noGrp="1"/>
          </p:cNvSpPr>
          <p:nvPr>
            <p:ph idx="1"/>
          </p:nvPr>
        </p:nvSpPr>
        <p:spPr/>
        <p:txBody>
          <a:bodyPr/>
          <a:lstStyle/>
          <a:p>
            <a:r>
              <a:rPr lang="en-US" b="1" dirty="0"/>
              <a:t>Hot deck imputation</a:t>
            </a:r>
            <a:r>
              <a:rPr lang="en-US" dirty="0"/>
              <a:t> is an old technique that is also known as the last value carried forward method. </a:t>
            </a:r>
          </a:p>
          <a:p>
            <a:r>
              <a:rPr lang="en-US" b="1" dirty="0"/>
              <a:t>Cold deck imputation </a:t>
            </a:r>
            <a:r>
              <a:rPr lang="en-US" dirty="0"/>
              <a:t>uses information from a deck of cards not currently in use. </a:t>
            </a:r>
            <a:endParaRPr lang="en-IN" dirty="0"/>
          </a:p>
        </p:txBody>
      </p:sp>
    </p:spTree>
    <p:extLst>
      <p:ext uri="{BB962C8B-B14F-4D97-AF65-F5344CB8AC3E}">
        <p14:creationId xmlns:p14="http://schemas.microsoft.com/office/powerpoint/2010/main" val="540581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082C-7DC3-5BC4-4D05-E2018F3855A3}"/>
              </a:ext>
            </a:extLst>
          </p:cNvPr>
          <p:cNvSpPr>
            <a:spLocks noGrp="1"/>
          </p:cNvSpPr>
          <p:nvPr>
            <p:ph type="title"/>
          </p:nvPr>
        </p:nvSpPr>
        <p:spPr/>
        <p:txBody>
          <a:bodyPr/>
          <a:lstStyle/>
          <a:p>
            <a:r>
              <a:rPr lang="en-US" dirty="0"/>
              <a:t>Strategies for Handling Missing Data</a:t>
            </a:r>
          </a:p>
        </p:txBody>
      </p:sp>
      <p:sp>
        <p:nvSpPr>
          <p:cNvPr id="3" name="Content Placeholder 2">
            <a:extLst>
              <a:ext uri="{FF2B5EF4-FFF2-40B4-BE49-F238E27FC236}">
                <a16:creationId xmlns:a16="http://schemas.microsoft.com/office/drawing/2014/main" id="{8401E307-E2AE-DB7F-0247-371CB1D45FE9}"/>
              </a:ext>
            </a:extLst>
          </p:cNvPr>
          <p:cNvSpPr>
            <a:spLocks noGrp="1"/>
          </p:cNvSpPr>
          <p:nvPr>
            <p:ph idx="1"/>
          </p:nvPr>
        </p:nvSpPr>
        <p:spPr/>
        <p:txBody>
          <a:bodyPr>
            <a:noAutofit/>
          </a:bodyPr>
          <a:lstStyle/>
          <a:p>
            <a:pPr>
              <a:lnSpc>
                <a:spcPct val="100000"/>
              </a:lnSpc>
            </a:pPr>
            <a:r>
              <a:rPr lang="en-US" sz="2200" b="1" dirty="0">
                <a:latin typeface="Times New Roman" panose="02020603050405020304" pitchFamily="18" charset="0"/>
                <a:cs typeface="Times New Roman" panose="02020603050405020304" pitchFamily="18" charset="0"/>
              </a:rPr>
              <a:t>1. Mean/Median/Mode Imputation</a:t>
            </a:r>
          </a:p>
          <a:p>
            <a:pPr>
              <a:lnSpc>
                <a:spcPct val="100000"/>
              </a:lnSpc>
            </a:pPr>
            <a:r>
              <a:rPr lang="en-US" sz="2200" dirty="0">
                <a:latin typeface="Times New Roman" panose="02020603050405020304" pitchFamily="18" charset="0"/>
                <a:cs typeface="Times New Roman" panose="02020603050405020304" pitchFamily="18" charset="0"/>
              </a:rPr>
              <a:t>This method involves replacing missing values with the mean, median, or mode of the respective column.</a:t>
            </a:r>
          </a:p>
          <a:p>
            <a:pPr>
              <a:lnSpc>
                <a:spcPct val="100000"/>
              </a:lnSpc>
            </a:pPr>
            <a:r>
              <a:rPr lang="en-US" sz="2200" dirty="0">
                <a:latin typeface="Times New Roman" panose="02020603050405020304" pitchFamily="18" charset="0"/>
                <a:cs typeface="Times New Roman" panose="02020603050405020304" pitchFamily="18" charset="0"/>
              </a:rPr>
              <a:t>Ideal for scenarios where missing data is randomly distributed and the overall distribution of the data is roughly normal. It provides a quick and straightforward solution without significantly affecting the original data distribution.</a:t>
            </a:r>
          </a:p>
          <a:p>
            <a:pPr>
              <a:lnSpc>
                <a:spcPct val="100000"/>
              </a:lnSpc>
            </a:pPr>
            <a:r>
              <a:rPr lang="en-US" sz="2200" dirty="0">
                <a:latin typeface="Times New Roman" panose="02020603050405020304" pitchFamily="18" charset="0"/>
                <a:cs typeface="Times New Roman" panose="02020603050405020304" pitchFamily="18" charset="0"/>
              </a:rPr>
              <a:t>Example:</a:t>
            </a:r>
          </a:p>
          <a:p>
            <a:pPr>
              <a:lnSpc>
                <a:spcPct val="100000"/>
              </a:lnSpc>
            </a:pPr>
            <a:r>
              <a:rPr lang="en-US" sz="2200" dirty="0">
                <a:latin typeface="Times New Roman" panose="02020603050405020304" pitchFamily="18" charset="0"/>
                <a:cs typeface="Times New Roman" panose="02020603050405020304" pitchFamily="18" charset="0"/>
              </a:rPr>
              <a:t>Consider a dataset with the ages of a group of people. If a few ages are missing, you can fill those missing values with the mean, median, or mode age of the group. For instance, if the ages are [25, 30, 22, </a:t>
            </a:r>
            <a:r>
              <a:rPr lang="en-US" sz="2200" dirty="0" err="1">
                <a:latin typeface="Times New Roman" panose="02020603050405020304" pitchFamily="18" charset="0"/>
                <a:cs typeface="Times New Roman" panose="02020603050405020304" pitchFamily="18" charset="0"/>
              </a:rPr>
              <a:t>NaN</a:t>
            </a:r>
            <a:r>
              <a:rPr lang="en-US" sz="2200" dirty="0">
                <a:latin typeface="Times New Roman" panose="02020603050405020304" pitchFamily="18" charset="0"/>
                <a:cs typeface="Times New Roman" panose="02020603050405020304" pitchFamily="18" charset="0"/>
              </a:rPr>
              <a:t>, 28], filling the missing value with the mean (26.5), median (25), or mode (28) would be a mean imputation.</a:t>
            </a:r>
          </a:p>
        </p:txBody>
      </p:sp>
    </p:spTree>
    <p:extLst>
      <p:ext uri="{BB962C8B-B14F-4D97-AF65-F5344CB8AC3E}">
        <p14:creationId xmlns:p14="http://schemas.microsoft.com/office/powerpoint/2010/main" val="244357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4E87-BE55-DD3E-3521-36C4ED8E40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60788B-C0B1-684C-E0BD-23F288AD47CA}"/>
              </a:ext>
            </a:extLst>
          </p:cNvPr>
          <p:cNvSpPr>
            <a:spLocks noGrp="1"/>
          </p:cNvSpPr>
          <p:nvPr>
            <p:ph idx="1"/>
          </p:nvPr>
        </p:nvSpPr>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2. Forward Fill or Backward Fill (for Time Series Data)</a:t>
            </a:r>
          </a:p>
          <a:p>
            <a:r>
              <a:rPr lang="en-US" sz="2200" dirty="0">
                <a:latin typeface="Times New Roman" panose="02020603050405020304" pitchFamily="18" charset="0"/>
                <a:cs typeface="Times New Roman" panose="02020603050405020304" pitchFamily="18" charset="0"/>
              </a:rPr>
              <a:t>This technique is suitable for time-ordered data. It propagates the last known value forward (forward fill) or the next known value backward (backward fill) to fill missing values.</a:t>
            </a:r>
          </a:p>
          <a:p>
            <a:r>
              <a:rPr lang="en-US" sz="2200" dirty="0">
                <a:latin typeface="Times New Roman" panose="02020603050405020304" pitchFamily="18" charset="0"/>
                <a:cs typeface="Times New Roman" panose="02020603050405020304" pitchFamily="18" charset="0"/>
              </a:rPr>
              <a:t>It's effective when dealing with sequential data, assuming that values tend to remain constant for a certain period. This method is especially relevant in time series analysis where the order of observations matters.</a:t>
            </a:r>
          </a:p>
          <a:p>
            <a:r>
              <a:rPr lang="en-US" sz="2200" dirty="0">
                <a:latin typeface="Times New Roman" panose="02020603050405020304" pitchFamily="18" charset="0"/>
                <a:cs typeface="Times New Roman" panose="02020603050405020304" pitchFamily="18" charset="0"/>
              </a:rPr>
              <a:t>Example:</a:t>
            </a:r>
          </a:p>
          <a:p>
            <a:r>
              <a:rPr lang="en-US" sz="2200" dirty="0">
                <a:latin typeface="Times New Roman" panose="02020603050405020304" pitchFamily="18" charset="0"/>
                <a:cs typeface="Times New Roman" panose="02020603050405020304" pitchFamily="18" charset="0"/>
              </a:rPr>
              <a:t>Imagine you have daily stock prices, and some days have missing values. Using forward fill, you'd take the last known stock price and use it for the missing values on subsequent days. Similarly, backward fill would use the next known stock price for the missing values on previous days.</a:t>
            </a:r>
          </a:p>
        </p:txBody>
      </p:sp>
    </p:spTree>
    <p:extLst>
      <p:ext uri="{BB962C8B-B14F-4D97-AF65-F5344CB8AC3E}">
        <p14:creationId xmlns:p14="http://schemas.microsoft.com/office/powerpoint/2010/main" val="3757134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8CFD-74D5-D206-50C1-9C56684072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576C2D-DEC5-2B3A-706C-670E79456FE0}"/>
              </a:ext>
            </a:extLst>
          </p:cNvPr>
          <p:cNvSpPr>
            <a:spLocks noGrp="1"/>
          </p:cNvSpPr>
          <p:nvPr>
            <p:ph idx="1"/>
          </p:nvPr>
        </p:nvSpPr>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3. Interpolation</a:t>
            </a:r>
          </a:p>
          <a:p>
            <a:r>
              <a:rPr lang="en-US" sz="2200" dirty="0">
                <a:latin typeface="Times New Roman" panose="02020603050405020304" pitchFamily="18" charset="0"/>
                <a:cs typeface="Times New Roman" panose="02020603050405020304" pitchFamily="18" charset="0"/>
              </a:rPr>
              <a:t>Interpolation involves estimating missing values based on the relationship between known data points. Linear interpolation assumes a linear relationship between consecutive data points.</a:t>
            </a:r>
          </a:p>
          <a:p>
            <a:r>
              <a:rPr lang="en-US" sz="2200" dirty="0">
                <a:latin typeface="Times New Roman" panose="02020603050405020304" pitchFamily="18" charset="0"/>
                <a:cs typeface="Times New Roman" panose="02020603050405020304" pitchFamily="18" charset="0"/>
              </a:rPr>
              <a:t>It is appropriate when there's a logical order or relationship between data points. It provides a more nuanced approach compared to mean/median/mode imputation, capturing trends in the data.</a:t>
            </a:r>
          </a:p>
          <a:p>
            <a:r>
              <a:rPr lang="en-US" sz="2200" dirty="0">
                <a:latin typeface="Times New Roman" panose="02020603050405020304" pitchFamily="18" charset="0"/>
                <a:cs typeface="Times New Roman" panose="02020603050405020304" pitchFamily="18" charset="0"/>
              </a:rPr>
              <a:t>Example:</a:t>
            </a:r>
          </a:p>
          <a:p>
            <a:r>
              <a:rPr lang="en-US" sz="2200" dirty="0">
                <a:latin typeface="Times New Roman" panose="02020603050405020304" pitchFamily="18" charset="0"/>
                <a:cs typeface="Times New Roman" panose="02020603050405020304" pitchFamily="18" charset="0"/>
              </a:rPr>
              <a:t>Suppose you have a dataset with temperature readings at different hours of the day. If the temperature at 12 PM is missing, you can estimate it by interpolating between the temperatures at 11 AM and 1 PM, assuming a linear relationship.</a:t>
            </a:r>
          </a:p>
        </p:txBody>
      </p:sp>
    </p:spTree>
    <p:extLst>
      <p:ext uri="{BB962C8B-B14F-4D97-AF65-F5344CB8AC3E}">
        <p14:creationId xmlns:p14="http://schemas.microsoft.com/office/powerpoint/2010/main" val="2074273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Missing Values in Time Series in Python</a:t>
            </a:r>
          </a:p>
        </p:txBody>
      </p:sp>
      <p:sp>
        <p:nvSpPr>
          <p:cNvPr id="3" name="Content Placeholder 2"/>
          <p:cNvSpPr>
            <a:spLocks noGrp="1"/>
          </p:cNvSpPr>
          <p:nvPr>
            <p:ph idx="1"/>
          </p:nvPr>
        </p:nvSpPr>
        <p:spPr>
          <a:xfrm>
            <a:off x="838200" y="1825625"/>
            <a:ext cx="4811973" cy="4351338"/>
          </a:xfrm>
        </p:spPr>
        <p:txBody>
          <a:bodyPr/>
          <a:lstStyle/>
          <a:p>
            <a:r>
              <a:rPr lang="en-US" dirty="0"/>
              <a:t>Step 1: Importing the Libraries</a:t>
            </a:r>
          </a:p>
          <a:p>
            <a:pPr marL="457200" lvl="1" indent="0">
              <a:buNone/>
            </a:pPr>
            <a:r>
              <a:rPr lang="en-US" dirty="0"/>
              <a:t>import pandas as </a:t>
            </a:r>
            <a:r>
              <a:rPr lang="en-US" dirty="0" err="1"/>
              <a:t>pd</a:t>
            </a:r>
            <a:endParaRPr lang="en-US" dirty="0"/>
          </a:p>
          <a:p>
            <a:pPr marL="457200" lvl="1" indent="0">
              <a:buNone/>
            </a:pPr>
            <a:r>
              <a:rPr lang="en-US" dirty="0"/>
              <a:t>import </a:t>
            </a:r>
            <a:r>
              <a:rPr lang="en-US" dirty="0" err="1"/>
              <a:t>numpy</a:t>
            </a:r>
            <a:r>
              <a:rPr lang="en-US" dirty="0"/>
              <a:t> as </a:t>
            </a:r>
            <a:r>
              <a:rPr lang="en-US" dirty="0" err="1"/>
              <a:t>np</a:t>
            </a:r>
            <a:endParaRPr lang="en-US" dirty="0"/>
          </a:p>
          <a:p>
            <a:pPr marL="457200" lvl="1" indent="0">
              <a:buNone/>
            </a:pPr>
            <a:r>
              <a:rPr lang="en-US" dirty="0"/>
              <a:t>import </a:t>
            </a:r>
            <a:r>
              <a:rPr lang="en-US" dirty="0" err="1"/>
              <a:t>matplotlib.pyplot</a:t>
            </a:r>
            <a:r>
              <a:rPr lang="en-US" dirty="0"/>
              <a:t> as </a:t>
            </a:r>
            <a:r>
              <a:rPr lang="en-US" dirty="0" err="1"/>
              <a:t>plt</a:t>
            </a:r>
            <a:endParaRPr lang="en-US" dirty="0"/>
          </a:p>
          <a:p>
            <a:pPr marL="457200" lvl="1" indent="0">
              <a:buNone/>
            </a:pPr>
            <a:r>
              <a:rPr lang="en-US" dirty="0"/>
              <a:t>import </a:t>
            </a:r>
            <a:r>
              <a:rPr lang="en-US" dirty="0" err="1"/>
              <a:t>seaborn</a:t>
            </a:r>
            <a:r>
              <a:rPr lang="en-US" dirty="0"/>
              <a:t> as </a:t>
            </a:r>
            <a:r>
              <a:rPr lang="en-US" dirty="0" err="1"/>
              <a:t>sns</a:t>
            </a:r>
            <a:endParaRPr lang="en-US" dirty="0"/>
          </a:p>
          <a:p>
            <a:r>
              <a:rPr lang="en-US" dirty="0"/>
              <a:t>Step 2: Importing the Dataset</a:t>
            </a:r>
          </a:p>
          <a:p>
            <a:endParaRPr lang="en-US" dirty="0"/>
          </a:p>
        </p:txBody>
      </p:sp>
      <p:sp>
        <p:nvSpPr>
          <p:cNvPr id="4" name="Rectangle 3"/>
          <p:cNvSpPr/>
          <p:nvPr/>
        </p:nvSpPr>
        <p:spPr>
          <a:xfrm>
            <a:off x="5650174" y="1600637"/>
            <a:ext cx="6293298" cy="501675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import the data</a:t>
            </a:r>
          </a:p>
          <a:p>
            <a:r>
              <a:rPr lang="en-US" sz="2000" dirty="0" err="1">
                <a:latin typeface="Times New Roman" panose="02020603050405020304" pitchFamily="18" charset="0"/>
                <a:cs typeface="Times New Roman" panose="02020603050405020304" pitchFamily="18" charset="0"/>
              </a:rPr>
              <a:t>df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pd.read_csv</a:t>
            </a:r>
            <a:r>
              <a:rPr lang="en-US" sz="2000" dirty="0">
                <a:latin typeface="Times New Roman" panose="02020603050405020304" pitchFamily="18" charset="0"/>
                <a:cs typeface="Times New Roman" panose="02020603050405020304" pitchFamily="18" charset="0"/>
              </a:rPr>
              <a:t>('/Time-Series.csv', header=None)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name the columns</a:t>
            </a:r>
          </a:p>
          <a:p>
            <a:r>
              <a:rPr lang="en-US" sz="2000" dirty="0" err="1">
                <a:latin typeface="Times New Roman" panose="02020603050405020304" pitchFamily="18" charset="0"/>
                <a:cs typeface="Times New Roman" panose="02020603050405020304" pitchFamily="18" charset="0"/>
              </a:rPr>
              <a:t>df.columns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Date','Customers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represent date column in date </a:t>
            </a:r>
            <a:r>
              <a:rPr lang="en-US" sz="2000" dirty="0" err="1">
                <a:latin typeface="Times New Roman" panose="02020603050405020304" pitchFamily="18" charset="0"/>
                <a:cs typeface="Times New Roman" panose="02020603050405020304" pitchFamily="18" charset="0"/>
              </a:rPr>
              <a:t>fromat</a:t>
            </a:r>
            <a:r>
              <a:rPr lang="en-US" sz="2000" dirty="0">
                <a:latin typeface="Times New Roman" panose="02020603050405020304" pitchFamily="18" charset="0"/>
                <a:cs typeface="Times New Roman" panose="02020603050405020304" pitchFamily="18" charset="0"/>
              </a:rPr>
              <a:t> in the order, Year, month and the day</a:t>
            </a:r>
          </a:p>
          <a:p>
            <a:r>
              <a:rPr lang="en-US" sz="2000" dirty="0" err="1">
                <a:latin typeface="Times New Roman" panose="02020603050405020304" pitchFamily="18" charset="0"/>
                <a:cs typeface="Times New Roman" panose="02020603050405020304" pitchFamily="18" charset="0"/>
              </a:rPr>
              <a:t>df</a:t>
            </a:r>
            <a:r>
              <a:rPr lang="en-US" sz="2000" dirty="0">
                <a:latin typeface="Times New Roman" panose="02020603050405020304" pitchFamily="18" charset="0"/>
                <a:cs typeface="Times New Roman" panose="02020603050405020304" pitchFamily="18" charset="0"/>
              </a:rPr>
              <a:t>['Date']=</a:t>
            </a:r>
            <a:r>
              <a:rPr lang="en-US" sz="2000" dirty="0" err="1">
                <a:latin typeface="Times New Roman" panose="02020603050405020304" pitchFamily="18" charset="0"/>
                <a:cs typeface="Times New Roman" panose="02020603050405020304" pitchFamily="18" charset="0"/>
              </a:rPr>
              <a:t>pd.to_datetime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df</a:t>
            </a:r>
            <a:r>
              <a:rPr lang="en-US" sz="2000" dirty="0">
                <a:latin typeface="Times New Roman" panose="02020603050405020304" pitchFamily="18" charset="0"/>
                <a:cs typeface="Times New Roman" panose="02020603050405020304" pitchFamily="18" charset="0"/>
              </a:rPr>
              <a:t>['Date'], format='%Y-%m’)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set the Date column be the index of our dataset</a:t>
            </a:r>
          </a:p>
          <a:p>
            <a:r>
              <a:rPr lang="en-US" sz="2000" dirty="0" err="1">
                <a:latin typeface="Times New Roman" panose="02020603050405020304" pitchFamily="18" charset="0"/>
                <a:cs typeface="Times New Roman" panose="02020603050405020304" pitchFamily="18" charset="0"/>
              </a:rPr>
              <a:t>df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df.set_index</a:t>
            </a:r>
            <a:r>
              <a:rPr lang="en-US" sz="2000" dirty="0">
                <a:latin typeface="Times New Roman" panose="02020603050405020304" pitchFamily="18" charset="0"/>
                <a:cs typeface="Times New Roman" panose="02020603050405020304" pitchFamily="18" charset="0"/>
              </a:rPr>
              <a:t>('Date’)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now check the data shape</a:t>
            </a:r>
          </a:p>
          <a:p>
            <a:r>
              <a:rPr lang="en-US" sz="2000" dirty="0" err="1">
                <a:latin typeface="Times New Roman" panose="02020603050405020304" pitchFamily="18" charset="0"/>
                <a:cs typeface="Times New Roman" panose="02020603050405020304" pitchFamily="18" charset="0"/>
              </a:rPr>
              <a:t>df.shape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print(</a:t>
            </a:r>
            <a:r>
              <a:rPr lang="en-US" sz="2000" dirty="0" err="1">
                <a:latin typeface="Times New Roman" panose="02020603050405020304" pitchFamily="18" charset="0"/>
                <a:cs typeface="Times New Roman" panose="02020603050405020304" pitchFamily="18" charset="0"/>
              </a:rPr>
              <a:t>df.head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85626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744"/>
            <a:ext cx="10739511" cy="6703255"/>
          </a:xfrm>
        </p:spPr>
        <p:txBody>
          <a:bodyPr>
            <a:normAutofit/>
          </a:bodyPr>
          <a:lstStyle/>
          <a:p>
            <a:pPr>
              <a:lnSpc>
                <a:spcPct val="110000"/>
              </a:lnSpc>
            </a:pPr>
            <a:r>
              <a:rPr lang="en-US" b="1" dirty="0"/>
              <a:t>Identifying missing values:</a:t>
            </a:r>
          </a:p>
          <a:p>
            <a:pPr>
              <a:lnSpc>
                <a:spcPct val="110000"/>
              </a:lnSpc>
            </a:pPr>
            <a:r>
              <a:rPr lang="en-US" sz="2400" dirty="0" err="1">
                <a:solidFill>
                  <a:srgbClr val="FF0000"/>
                </a:solidFill>
              </a:rPr>
              <a:t>nul_data</a:t>
            </a:r>
            <a:r>
              <a:rPr lang="en-US" sz="2400" dirty="0">
                <a:solidFill>
                  <a:srgbClr val="FF0000"/>
                </a:solidFill>
              </a:rPr>
              <a:t> = </a:t>
            </a:r>
            <a:r>
              <a:rPr lang="en-US" sz="2400" dirty="0" err="1">
                <a:solidFill>
                  <a:srgbClr val="FF0000"/>
                </a:solidFill>
              </a:rPr>
              <a:t>pd.isnull</a:t>
            </a:r>
            <a:r>
              <a:rPr lang="en-US" sz="2400" dirty="0">
                <a:solidFill>
                  <a:srgbClr val="FF0000"/>
                </a:solidFill>
              </a:rPr>
              <a:t>(</a:t>
            </a:r>
            <a:r>
              <a:rPr lang="en-US" sz="2400" dirty="0" err="1">
                <a:solidFill>
                  <a:srgbClr val="FF0000"/>
                </a:solidFill>
              </a:rPr>
              <a:t>df</a:t>
            </a:r>
            <a:r>
              <a:rPr lang="en-US" sz="2400" dirty="0">
                <a:solidFill>
                  <a:srgbClr val="FF0000"/>
                </a:solidFill>
              </a:rPr>
              <a:t>['Customers']): </a:t>
            </a:r>
            <a:r>
              <a:rPr lang="en-US" sz="2400" dirty="0"/>
              <a:t>This line uses the </a:t>
            </a:r>
            <a:r>
              <a:rPr lang="en-US" sz="2400" dirty="0" err="1"/>
              <a:t>pd.isnull</a:t>
            </a:r>
            <a:r>
              <a:rPr lang="en-US" sz="2400" dirty="0"/>
              <a:t> function from pandas to create a new Boolean Series (</a:t>
            </a:r>
            <a:r>
              <a:rPr lang="en-US" sz="2400" dirty="0" err="1"/>
              <a:t>nul_data</a:t>
            </a:r>
            <a:r>
              <a:rPr lang="en-US" sz="2400" dirty="0"/>
              <a:t>) containing True for every missing value in the “Customers” column of the </a:t>
            </a:r>
            <a:r>
              <a:rPr lang="en-US" sz="2400" dirty="0" err="1"/>
              <a:t>DataFrame</a:t>
            </a:r>
            <a:r>
              <a:rPr lang="en-US" sz="2400" dirty="0"/>
              <a:t> </a:t>
            </a:r>
            <a:r>
              <a:rPr lang="en-US" sz="2400" dirty="0" err="1"/>
              <a:t>df</a:t>
            </a:r>
            <a:r>
              <a:rPr lang="en-US" sz="2400" dirty="0"/>
              <a:t> and False otherwise.</a:t>
            </a:r>
          </a:p>
          <a:p>
            <a:pPr>
              <a:lnSpc>
                <a:spcPct val="110000"/>
              </a:lnSpc>
            </a:pPr>
            <a:r>
              <a:rPr lang="en-US" sz="2400" b="1" dirty="0"/>
              <a:t>Filtering and printing data:</a:t>
            </a:r>
          </a:p>
          <a:p>
            <a:pPr>
              <a:lnSpc>
                <a:spcPct val="110000"/>
              </a:lnSpc>
            </a:pPr>
            <a:r>
              <a:rPr lang="en-US" sz="2400" dirty="0" err="1">
                <a:solidFill>
                  <a:srgbClr val="FF0000"/>
                </a:solidFill>
              </a:rPr>
              <a:t>df</a:t>
            </a:r>
            <a:r>
              <a:rPr lang="en-US" sz="2400" dirty="0">
                <a:solidFill>
                  <a:srgbClr val="FF0000"/>
                </a:solidFill>
              </a:rPr>
              <a:t>[</a:t>
            </a:r>
            <a:r>
              <a:rPr lang="en-US" sz="2400" dirty="0" err="1">
                <a:solidFill>
                  <a:srgbClr val="FF0000"/>
                </a:solidFill>
              </a:rPr>
              <a:t>nul_data</a:t>
            </a:r>
            <a:r>
              <a:rPr lang="en-US" sz="2400" dirty="0">
                <a:solidFill>
                  <a:srgbClr val="FF0000"/>
                </a:solidFill>
              </a:rPr>
              <a:t>]: </a:t>
            </a:r>
            <a:r>
              <a:rPr lang="en-US" sz="2400" dirty="0"/>
              <a:t>This line uses Boolean indexing to filter the original </a:t>
            </a:r>
            <a:r>
              <a:rPr lang="en-US" sz="2400" dirty="0" err="1"/>
              <a:t>DataFrame</a:t>
            </a:r>
            <a:r>
              <a:rPr lang="en-US" sz="2400" dirty="0"/>
              <a:t> </a:t>
            </a:r>
            <a:r>
              <a:rPr lang="en-US" sz="2400" dirty="0" err="1"/>
              <a:t>df</a:t>
            </a:r>
            <a:r>
              <a:rPr lang="en-US" sz="2400" dirty="0"/>
              <a:t> based on the </a:t>
            </a:r>
            <a:r>
              <a:rPr lang="en-US" sz="2400" dirty="0" err="1"/>
              <a:t>nul_data</a:t>
            </a:r>
            <a:r>
              <a:rPr lang="en-US" sz="2400" dirty="0"/>
              <a:t> Series. It essentially selects only the rows where the “Customers” value is missing (i.e., True in the corresponding </a:t>
            </a:r>
            <a:r>
              <a:rPr lang="en-US" sz="2400" dirty="0" err="1"/>
              <a:t>nul_data</a:t>
            </a:r>
            <a:r>
              <a:rPr lang="en-US" sz="2400" dirty="0"/>
              <a:t> series).</a:t>
            </a:r>
          </a:p>
        </p:txBody>
      </p:sp>
      <p:sp>
        <p:nvSpPr>
          <p:cNvPr id="6" name="Rectangle 5"/>
          <p:cNvSpPr/>
          <p:nvPr/>
        </p:nvSpPr>
        <p:spPr>
          <a:xfrm>
            <a:off x="1553308" y="4120754"/>
            <a:ext cx="7042052" cy="1569660"/>
          </a:xfrm>
          <a:prstGeom prst="rect">
            <a:avLst/>
          </a:prstGeom>
        </p:spPr>
        <p:txBody>
          <a:bodyPr wrap="square">
            <a:spAutoFit/>
          </a:bodyPr>
          <a:lstStyle/>
          <a:p>
            <a:r>
              <a:rPr lang="en-US" sz="2400" dirty="0" err="1"/>
              <a:t>nul_data</a:t>
            </a:r>
            <a:r>
              <a:rPr lang="en-US" sz="2400" dirty="0"/>
              <a:t> = </a:t>
            </a:r>
            <a:r>
              <a:rPr lang="en-US" sz="2400" dirty="0" err="1"/>
              <a:t>pd.isnull</a:t>
            </a:r>
            <a:r>
              <a:rPr lang="en-US" sz="2400" dirty="0"/>
              <a:t>(</a:t>
            </a:r>
            <a:r>
              <a:rPr lang="en-US" sz="2400" dirty="0" err="1"/>
              <a:t>df</a:t>
            </a:r>
            <a:r>
              <a:rPr lang="en-US" sz="2400" dirty="0"/>
              <a:t>['Customers']) </a:t>
            </a:r>
          </a:p>
          <a:p>
            <a:r>
              <a:rPr lang="en-US" sz="2400" dirty="0"/>
              <a:t>	</a:t>
            </a:r>
          </a:p>
          <a:p>
            <a:r>
              <a:rPr lang="en-US" sz="2400" dirty="0"/>
              <a:t># print only the data, Customers = </a:t>
            </a:r>
            <a:r>
              <a:rPr lang="en-US" sz="2400" dirty="0" err="1"/>
              <a:t>NaN</a:t>
            </a:r>
            <a:r>
              <a:rPr lang="en-US" sz="2400" dirty="0"/>
              <a:t> </a:t>
            </a:r>
          </a:p>
          <a:p>
            <a:r>
              <a:rPr lang="en-US" sz="2400" dirty="0" err="1"/>
              <a:t>df</a:t>
            </a:r>
            <a:r>
              <a:rPr lang="en-US" sz="2400" dirty="0"/>
              <a:t>[</a:t>
            </a:r>
            <a:r>
              <a:rPr lang="en-US" sz="2400" dirty="0" err="1"/>
              <a:t>nul_data</a:t>
            </a:r>
            <a:r>
              <a:rPr lang="en-US" sz="2400" dirty="0"/>
              <a:t>]</a:t>
            </a:r>
          </a:p>
        </p:txBody>
      </p:sp>
    </p:spTree>
    <p:extLst>
      <p:ext uri="{BB962C8B-B14F-4D97-AF65-F5344CB8AC3E}">
        <p14:creationId xmlns:p14="http://schemas.microsoft.com/office/powerpoint/2010/main" val="675643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Plot the Graph</a:t>
            </a:r>
          </a:p>
          <a:p>
            <a:endParaRPr lang="en-US" dirty="0"/>
          </a:p>
        </p:txBody>
      </p:sp>
      <p:sp>
        <p:nvSpPr>
          <p:cNvPr id="5" name="TextBox 4">
            <a:extLst>
              <a:ext uri="{FF2B5EF4-FFF2-40B4-BE49-F238E27FC236}">
                <a16:creationId xmlns:a16="http://schemas.microsoft.com/office/drawing/2014/main" id="{4B65EB7E-B8B3-0552-8463-BA47C235FDD4}"/>
              </a:ext>
            </a:extLst>
          </p:cNvPr>
          <p:cNvSpPr txBox="1"/>
          <p:nvPr/>
        </p:nvSpPr>
        <p:spPr>
          <a:xfrm>
            <a:off x="1135966" y="2341660"/>
            <a:ext cx="8922434" cy="3046988"/>
          </a:xfrm>
          <a:prstGeom prst="rect">
            <a:avLst/>
          </a:prstGeom>
          <a:noFill/>
        </p:spPr>
        <p:txBody>
          <a:bodyPr wrap="square">
            <a:spAutoFit/>
          </a:bodyPr>
          <a:lstStyle/>
          <a:p>
            <a:r>
              <a:rPr lang="en-US" sz="2400" dirty="0" err="1"/>
              <a:t>plt.rcParams</a:t>
            </a:r>
            <a:r>
              <a:rPr lang="en-US" sz="2400" dirty="0"/>
              <a:t>['</a:t>
            </a:r>
            <a:r>
              <a:rPr lang="en-US" sz="2400" dirty="0" err="1"/>
              <a:t>figure.figsize</a:t>
            </a:r>
            <a:r>
              <a:rPr lang="en-US" sz="2400" dirty="0"/>
              <a:t>']=(15,7)</a:t>
            </a:r>
          </a:p>
          <a:p>
            <a:endParaRPr lang="en-US" sz="2400" dirty="0"/>
          </a:p>
          <a:p>
            <a:r>
              <a:rPr lang="en-US" sz="2400" dirty="0"/>
              <a:t># plots our series</a:t>
            </a:r>
          </a:p>
          <a:p>
            <a:r>
              <a:rPr lang="en-US" sz="2400" dirty="0" err="1"/>
              <a:t>plt.plot</a:t>
            </a:r>
            <a:r>
              <a:rPr lang="en-US" sz="2400" dirty="0"/>
              <a:t>(</a:t>
            </a:r>
            <a:r>
              <a:rPr lang="en-US" sz="2400" dirty="0" err="1"/>
              <a:t>df</a:t>
            </a:r>
            <a:r>
              <a:rPr lang="en-US" sz="2400" dirty="0"/>
              <a:t>, color='green')</a:t>
            </a:r>
          </a:p>
          <a:p>
            <a:endParaRPr lang="en-US" sz="2400" dirty="0"/>
          </a:p>
          <a:p>
            <a:r>
              <a:rPr lang="en-US" sz="2400" dirty="0" err="1"/>
              <a:t>plt.title</a:t>
            </a:r>
            <a:r>
              <a:rPr lang="en-US" sz="2400" dirty="0"/>
              <a:t>('Customers </a:t>
            </a:r>
            <a:r>
              <a:rPr lang="en-US" sz="2400" dirty="0" err="1"/>
              <a:t>visted</a:t>
            </a:r>
            <a:r>
              <a:rPr lang="en-US" sz="2400" dirty="0"/>
              <a:t> shop since 1950') </a:t>
            </a:r>
          </a:p>
          <a:p>
            <a:endParaRPr lang="en-US" sz="2400" dirty="0"/>
          </a:p>
          <a:p>
            <a:r>
              <a:rPr lang="en-US" sz="2400" dirty="0" err="1"/>
              <a:t>plt.show</a:t>
            </a:r>
            <a:r>
              <a:rPr lang="en-US" sz="2400" dirty="0"/>
              <a:t>()</a:t>
            </a:r>
          </a:p>
        </p:txBody>
      </p:sp>
    </p:spTree>
    <p:extLst>
      <p:ext uri="{BB962C8B-B14F-4D97-AF65-F5344CB8AC3E}">
        <p14:creationId xmlns:p14="http://schemas.microsoft.com/office/powerpoint/2010/main" val="142404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8DBC-EA88-7A2D-3331-1BA8779F18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C75A12-B178-E8CB-9912-5EEF3CE377E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E5E89AA-0C7E-DB53-9381-BB3CA437BF86}"/>
              </a:ext>
            </a:extLst>
          </p:cNvPr>
          <p:cNvPicPr>
            <a:picLocks noChangeAspect="1"/>
          </p:cNvPicPr>
          <p:nvPr/>
        </p:nvPicPr>
        <p:blipFill>
          <a:blip r:embed="rId2"/>
          <a:stretch>
            <a:fillRect/>
          </a:stretch>
        </p:blipFill>
        <p:spPr>
          <a:xfrm>
            <a:off x="755264" y="2744147"/>
            <a:ext cx="10890792" cy="2514293"/>
          </a:xfrm>
          <a:prstGeom prst="rect">
            <a:avLst/>
          </a:prstGeom>
        </p:spPr>
      </p:pic>
    </p:spTree>
    <p:extLst>
      <p:ext uri="{BB962C8B-B14F-4D97-AF65-F5344CB8AC3E}">
        <p14:creationId xmlns:p14="http://schemas.microsoft.com/office/powerpoint/2010/main" val="333069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5274-76B9-3829-D074-CF2354D15483}"/>
              </a:ext>
            </a:extLst>
          </p:cNvPr>
          <p:cNvSpPr>
            <a:spLocks noGrp="1"/>
          </p:cNvSpPr>
          <p:nvPr>
            <p:ph type="title"/>
          </p:nvPr>
        </p:nvSpPr>
        <p:spPr>
          <a:xfrm>
            <a:off x="838200" y="365126"/>
            <a:ext cx="10515600" cy="521140"/>
          </a:xfrm>
        </p:spPr>
        <p:txBody>
          <a:bodyPr>
            <a:normAutofit fontScale="90000"/>
          </a:bodyPr>
          <a:lstStyle/>
          <a:p>
            <a:r>
              <a:rPr lang="en-US" dirty="0"/>
              <a:t>Step 3: Imputing the Missing Values</a:t>
            </a:r>
          </a:p>
        </p:txBody>
      </p:sp>
      <p:sp>
        <p:nvSpPr>
          <p:cNvPr id="3" name="Content Placeholder 2">
            <a:extLst>
              <a:ext uri="{FF2B5EF4-FFF2-40B4-BE49-F238E27FC236}">
                <a16:creationId xmlns:a16="http://schemas.microsoft.com/office/drawing/2014/main" id="{A9EB39B4-634F-BFB4-888E-89EE9B985D20}"/>
              </a:ext>
            </a:extLst>
          </p:cNvPr>
          <p:cNvSpPr>
            <a:spLocks noGrp="1"/>
          </p:cNvSpPr>
          <p:nvPr>
            <p:ph idx="1"/>
          </p:nvPr>
        </p:nvSpPr>
        <p:spPr>
          <a:xfrm>
            <a:off x="838200" y="1167618"/>
            <a:ext cx="11353800" cy="5852160"/>
          </a:xfrm>
        </p:spPr>
        <p:txBody>
          <a:bodyPr>
            <a:noAutofit/>
          </a:bodyPr>
          <a:lstStyle/>
          <a:p>
            <a:pPr algn="l" rtl="0" fontAlgn="base">
              <a:lnSpc>
                <a:spcPct val="100000"/>
              </a:lnSpc>
            </a:pP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Here is the explanation of the techniques mentioned for handling missing values in time series data:</a:t>
            </a:r>
          </a:p>
          <a:p>
            <a:pPr algn="l" fontAlgn="base">
              <a:lnSpc>
                <a:spcPct val="100000"/>
              </a:lnSpc>
              <a:buFont typeface="+mj-lt"/>
              <a:buAutoNum type="arabicPeriod"/>
            </a:pPr>
            <a:r>
              <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rPr>
              <a:t>Mean Imputation:</a:t>
            </a: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 Replaces missing values with the average of the entire column. Simple and fast, but may not capture trends or local variations.</a:t>
            </a:r>
          </a:p>
          <a:p>
            <a:pPr algn="l" fontAlgn="base">
              <a:lnSpc>
                <a:spcPct val="100000"/>
              </a:lnSpc>
              <a:buFont typeface="+mj-lt"/>
              <a:buAutoNum type="arabicPeriod" startAt="2"/>
            </a:pPr>
            <a:r>
              <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rPr>
              <a:t>Median Imputation:</a:t>
            </a: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 Replaces missing values with the median of the entire column. Less sensitive to outliers than mean, but still lacks local context.</a:t>
            </a:r>
          </a:p>
          <a:p>
            <a:pPr algn="l" fontAlgn="base">
              <a:lnSpc>
                <a:spcPct val="100000"/>
              </a:lnSpc>
              <a:buFont typeface="+mj-lt"/>
              <a:buAutoNum type="arabicPeriod" startAt="3"/>
            </a:pPr>
            <a:r>
              <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rPr>
              <a:t>Last Observation Carried Forward (LOCF):</a:t>
            </a: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 Replaces missing values with the last known value. Works well for data with rising or constant trends, but can distort trends if they change direction.</a:t>
            </a:r>
          </a:p>
          <a:p>
            <a:pPr algn="l" fontAlgn="base">
              <a:lnSpc>
                <a:spcPct val="100000"/>
              </a:lnSpc>
              <a:buFont typeface="+mj-lt"/>
              <a:buAutoNum type="arabicPeriod" startAt="4"/>
            </a:pPr>
            <a:r>
              <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rPr>
              <a:t>Next Observation Carried Backward (NOCB):</a:t>
            </a: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 Replaces missing values with the next known value. Similar to LOCF but for downward trends. Both LOCF and NOCB can introduce artificial jumps or dips.</a:t>
            </a:r>
          </a:p>
          <a:p>
            <a:pPr algn="l" fontAlgn="base">
              <a:lnSpc>
                <a:spcPct val="100000"/>
              </a:lnSpc>
              <a:buFont typeface="+mj-lt"/>
              <a:buAutoNum type="arabicPeriod" startAt="5"/>
            </a:pPr>
            <a:r>
              <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rPr>
              <a:t>Linear Interpolation:</a:t>
            </a: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 Estimates missing values by drawing a straight line between the two nearest known data points. Good for capturing linear trends, but less accurate for complex patterns.</a:t>
            </a:r>
          </a:p>
          <a:p>
            <a:pPr algn="l" fontAlgn="base">
              <a:lnSpc>
                <a:spcPct val="100000"/>
              </a:lnSpc>
              <a:buFont typeface="+mj-lt"/>
              <a:buAutoNum type="arabicPeriod" startAt="6"/>
            </a:pPr>
            <a:r>
              <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rPr>
              <a:t>Spline Interpolation:</a:t>
            </a: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 Estimates missing values by fitting a flexible, curved line through the data points. More accurate for capturing complex trends and subtle changes than linear interpolation, but computationally more expensive.</a:t>
            </a:r>
          </a:p>
        </p:txBody>
      </p:sp>
    </p:spTree>
    <p:extLst>
      <p:ext uri="{BB962C8B-B14F-4D97-AF65-F5344CB8AC3E}">
        <p14:creationId xmlns:p14="http://schemas.microsoft.com/office/powerpoint/2010/main" val="2422303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A39E-4697-0241-F452-9718D70C72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5000E0-C99D-76C1-3934-06648CCE800F}"/>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1. Mean imputation</a:t>
            </a:r>
          </a:p>
          <a:p>
            <a:r>
              <a:rPr lang="en-US" sz="2000" dirty="0">
                <a:latin typeface="Times New Roman" panose="02020603050405020304" pitchFamily="18" charset="0"/>
                <a:cs typeface="Times New Roman" panose="02020603050405020304" pitchFamily="18" charset="0"/>
              </a:rPr>
              <a:t>It performs mean imputation on the “Customers” column of the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It creates a new column named “</a:t>
            </a:r>
            <a:r>
              <a:rPr lang="en-US" sz="2000" dirty="0" err="1">
                <a:latin typeface="Times New Roman" panose="02020603050405020304" pitchFamily="18" charset="0"/>
                <a:cs typeface="Times New Roman" panose="02020603050405020304" pitchFamily="18" charset="0"/>
              </a:rPr>
              <a:t>FillMean</a:t>
            </a:r>
            <a:r>
              <a:rPr lang="en-US" sz="2000" dirty="0">
                <a:latin typeface="Times New Roman" panose="02020603050405020304" pitchFamily="18" charset="0"/>
                <a:cs typeface="Times New Roman" panose="02020603050405020304" pitchFamily="18" charset="0"/>
              </a:rPr>
              <a:t>” containing the original values where available and the average value of the “Customers” column where missing.</a:t>
            </a:r>
          </a:p>
        </p:txBody>
      </p:sp>
      <p:sp>
        <p:nvSpPr>
          <p:cNvPr id="5" name="TextBox 4">
            <a:extLst>
              <a:ext uri="{FF2B5EF4-FFF2-40B4-BE49-F238E27FC236}">
                <a16:creationId xmlns:a16="http://schemas.microsoft.com/office/drawing/2014/main" id="{FE1B77CD-8EDF-1C10-C238-54DFDAFADE15}"/>
              </a:ext>
            </a:extLst>
          </p:cNvPr>
          <p:cNvSpPr txBox="1"/>
          <p:nvPr/>
        </p:nvSpPr>
        <p:spPr>
          <a:xfrm>
            <a:off x="975946" y="3429000"/>
            <a:ext cx="6282983" cy="3139321"/>
          </a:xfrm>
          <a:prstGeom prst="rect">
            <a:avLst/>
          </a:prstGeom>
          <a:noFill/>
        </p:spPr>
        <p:txBody>
          <a:bodyPr wrap="square">
            <a:spAutoFit/>
          </a:bodyPr>
          <a:lstStyle/>
          <a:p>
            <a:r>
              <a:rPr lang="en-US" b="1" dirty="0"/>
              <a:t>Python Code</a:t>
            </a:r>
          </a:p>
          <a:p>
            <a:r>
              <a:rPr lang="en-US" dirty="0" err="1"/>
              <a:t>plt.rcParams</a:t>
            </a:r>
            <a:r>
              <a:rPr lang="en-US" dirty="0"/>
              <a:t>['</a:t>
            </a:r>
            <a:r>
              <a:rPr lang="en-US" dirty="0" err="1"/>
              <a:t>figure.figsize</a:t>
            </a:r>
            <a:r>
              <a:rPr lang="en-US" dirty="0"/>
              <a:t>']=(15,7)</a:t>
            </a:r>
          </a:p>
          <a:p>
            <a:endParaRPr lang="en-US" dirty="0"/>
          </a:p>
          <a:p>
            <a:r>
              <a:rPr lang="en-US" dirty="0"/>
              <a:t># fill the missing data using the mean of the present observations</a:t>
            </a:r>
          </a:p>
          <a:p>
            <a:r>
              <a:rPr lang="en-US" dirty="0" err="1"/>
              <a:t>df</a:t>
            </a:r>
            <a:r>
              <a:rPr lang="en-US" dirty="0"/>
              <a:t> = </a:t>
            </a:r>
            <a:r>
              <a:rPr lang="en-US" dirty="0" err="1"/>
              <a:t>df.assign</a:t>
            </a:r>
            <a:r>
              <a:rPr lang="en-US" dirty="0"/>
              <a:t>(</a:t>
            </a:r>
            <a:r>
              <a:rPr lang="en-US" dirty="0" err="1"/>
              <a:t>FillMean</a:t>
            </a:r>
            <a:r>
              <a:rPr lang="en-US" dirty="0"/>
              <a:t>=</a:t>
            </a:r>
            <a:r>
              <a:rPr lang="en-US" dirty="0" err="1"/>
              <a:t>df.Customers.fillna</a:t>
            </a:r>
            <a:r>
              <a:rPr lang="en-US" dirty="0"/>
              <a:t>(</a:t>
            </a:r>
            <a:r>
              <a:rPr lang="en-US" dirty="0" err="1"/>
              <a:t>df.Customers.mean</a:t>
            </a:r>
            <a:r>
              <a:rPr lang="en-US" dirty="0"/>
              <a:t>()))</a:t>
            </a:r>
          </a:p>
          <a:p>
            <a:endParaRPr lang="en-US" dirty="0"/>
          </a:p>
          <a:p>
            <a:r>
              <a:rPr lang="en-US" dirty="0"/>
              <a:t># pass the data and declared the </a:t>
            </a:r>
            <a:r>
              <a:rPr lang="en-US" dirty="0" err="1"/>
              <a:t>colour</a:t>
            </a:r>
            <a:r>
              <a:rPr lang="en-US" dirty="0"/>
              <a:t> of your curve, i.e., blue</a:t>
            </a:r>
          </a:p>
          <a:p>
            <a:r>
              <a:rPr lang="en-US" dirty="0" err="1"/>
              <a:t>plt.plot</a:t>
            </a:r>
            <a:r>
              <a:rPr lang="en-US" dirty="0"/>
              <a:t>(</a:t>
            </a:r>
            <a:r>
              <a:rPr lang="en-US" dirty="0" err="1"/>
              <a:t>df</a:t>
            </a:r>
            <a:r>
              <a:rPr lang="en-US" dirty="0"/>
              <a:t>, color='green')</a:t>
            </a:r>
          </a:p>
          <a:p>
            <a:endParaRPr lang="en-US" dirty="0"/>
          </a:p>
          <a:p>
            <a:r>
              <a:rPr lang="en-US" dirty="0" err="1"/>
              <a:t>plt.title</a:t>
            </a:r>
            <a:r>
              <a:rPr lang="en-US" dirty="0"/>
              <a:t>('Mean Imputation')</a:t>
            </a:r>
          </a:p>
          <a:p>
            <a:r>
              <a:rPr lang="en-US" dirty="0" err="1"/>
              <a:t>plt.show</a:t>
            </a:r>
            <a:r>
              <a:rPr lang="en-US" dirty="0"/>
              <a:t>()</a:t>
            </a:r>
          </a:p>
        </p:txBody>
      </p:sp>
      <p:pic>
        <p:nvPicPr>
          <p:cNvPr id="8" name="Picture 7">
            <a:extLst>
              <a:ext uri="{FF2B5EF4-FFF2-40B4-BE49-F238E27FC236}">
                <a16:creationId xmlns:a16="http://schemas.microsoft.com/office/drawing/2014/main" id="{0B313D2E-3BD6-77B9-D2DB-EBACFB7B8BDF}"/>
              </a:ext>
            </a:extLst>
          </p:cNvPr>
          <p:cNvPicPr>
            <a:picLocks noChangeAspect="1"/>
          </p:cNvPicPr>
          <p:nvPr/>
        </p:nvPicPr>
        <p:blipFill>
          <a:blip r:embed="rId2"/>
          <a:stretch>
            <a:fillRect/>
          </a:stretch>
        </p:blipFill>
        <p:spPr>
          <a:xfrm>
            <a:off x="7796313" y="3425385"/>
            <a:ext cx="4260359" cy="2173239"/>
          </a:xfrm>
          <a:prstGeom prst="rect">
            <a:avLst/>
          </a:prstGeom>
        </p:spPr>
      </p:pic>
    </p:spTree>
    <p:extLst>
      <p:ext uri="{BB962C8B-B14F-4D97-AF65-F5344CB8AC3E}">
        <p14:creationId xmlns:p14="http://schemas.microsoft.com/office/powerpoint/2010/main" val="1714471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3279-BF6C-00EB-9B72-87C28580A8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9374C1-F9DA-C04C-8960-73CD1855C662}"/>
              </a:ext>
            </a:extLst>
          </p:cNvPr>
          <p:cNvSpPr>
            <a:spLocks noGrp="1"/>
          </p:cNvSpPr>
          <p:nvPr>
            <p:ph idx="1"/>
          </p:nvPr>
        </p:nvSpPr>
        <p:spPr>
          <a:xfrm>
            <a:off x="838200" y="1825625"/>
            <a:ext cx="10880188" cy="4351338"/>
          </a:xfrm>
        </p:spPr>
        <p:txBody>
          <a:bodyPr>
            <a:normAutofit/>
          </a:bodyPr>
          <a:lstStyle/>
          <a:p>
            <a:pPr>
              <a:lnSpc>
                <a:spcPct val="100000"/>
              </a:lnSpc>
            </a:pPr>
            <a:r>
              <a:rPr lang="en-US" sz="2000" b="1" dirty="0">
                <a:latin typeface="Times New Roman" panose="02020603050405020304" pitchFamily="18" charset="0"/>
                <a:cs typeface="Times New Roman" panose="02020603050405020304" pitchFamily="18" charset="0"/>
              </a:rPr>
              <a:t>2. Median imputation</a:t>
            </a:r>
          </a:p>
          <a:p>
            <a:pPr>
              <a:lnSpc>
                <a:spcPct val="100000"/>
              </a:lnSpc>
            </a:pPr>
            <a:r>
              <a:rPr lang="en-US" sz="2000" dirty="0">
                <a:latin typeface="Times New Roman" panose="02020603050405020304" pitchFamily="18" charset="0"/>
                <a:cs typeface="Times New Roman" panose="02020603050405020304" pitchFamily="18" charset="0"/>
              </a:rPr>
              <a:t>It performs median imputation on the dataset. It copies all existing columns and adds a new column named </a:t>
            </a:r>
            <a:r>
              <a:rPr lang="en-US" sz="2000" dirty="0" err="1">
                <a:latin typeface="Times New Roman" panose="02020603050405020304" pitchFamily="18" charset="0"/>
                <a:cs typeface="Times New Roman" panose="02020603050405020304" pitchFamily="18" charset="0"/>
              </a:rPr>
              <a:t>FillMedian</a:t>
            </a:r>
            <a:r>
              <a:rPr lang="en-US" sz="2000" dirty="0">
                <a:latin typeface="Times New Roman" panose="02020603050405020304" pitchFamily="18" charset="0"/>
                <a:cs typeface="Times New Roman" panose="02020603050405020304" pitchFamily="18" charset="0"/>
              </a:rPr>
              <a:t>. This new column fills in missing values in the Customers column using the median value of that column (</a:t>
            </a:r>
            <a:r>
              <a:rPr lang="en-US" sz="2000" dirty="0" err="1">
                <a:latin typeface="Times New Roman" panose="02020603050405020304" pitchFamily="18" charset="0"/>
                <a:cs typeface="Times New Roman" panose="02020603050405020304" pitchFamily="18" charset="0"/>
              </a:rPr>
              <a:t>df.Customers.median</a:t>
            </a:r>
            <a:r>
              <a:rPr lang="en-US" sz="20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8731BC0-F60B-D8A4-DB65-E68D9EC375EA}"/>
              </a:ext>
            </a:extLst>
          </p:cNvPr>
          <p:cNvSpPr txBox="1"/>
          <p:nvPr/>
        </p:nvSpPr>
        <p:spPr>
          <a:xfrm>
            <a:off x="1037492" y="3429000"/>
            <a:ext cx="6098344" cy="3416320"/>
          </a:xfrm>
          <a:prstGeom prst="rect">
            <a:avLst/>
          </a:prstGeom>
          <a:noFill/>
        </p:spPr>
        <p:txBody>
          <a:bodyPr wrap="square">
            <a:spAutoFit/>
          </a:bodyPr>
          <a:lstStyle/>
          <a:p>
            <a:r>
              <a:rPr lang="en-US" b="1" dirty="0"/>
              <a:t>Python code</a:t>
            </a:r>
          </a:p>
          <a:p>
            <a:r>
              <a:rPr lang="en-US" dirty="0" err="1"/>
              <a:t>plt.rcParams</a:t>
            </a:r>
            <a:r>
              <a:rPr lang="en-US" dirty="0"/>
              <a:t>['</a:t>
            </a:r>
            <a:r>
              <a:rPr lang="en-US" dirty="0" err="1"/>
              <a:t>figure.figsize</a:t>
            </a:r>
            <a:r>
              <a:rPr lang="en-US" dirty="0"/>
              <a:t>']=(15,7)</a:t>
            </a:r>
          </a:p>
          <a:p>
            <a:endParaRPr lang="en-US" dirty="0"/>
          </a:p>
          <a:p>
            <a:r>
              <a:rPr lang="en-US" dirty="0"/>
              <a:t># fill the missing data using the of the present observations</a:t>
            </a:r>
          </a:p>
          <a:p>
            <a:r>
              <a:rPr lang="en-US" dirty="0"/>
              <a:t>dataset = </a:t>
            </a:r>
            <a:r>
              <a:rPr lang="en-US" dirty="0" err="1"/>
              <a:t>df.assign</a:t>
            </a:r>
            <a:r>
              <a:rPr lang="en-US" dirty="0"/>
              <a:t>(</a:t>
            </a:r>
            <a:r>
              <a:rPr lang="en-US" dirty="0" err="1"/>
              <a:t>FillMean</a:t>
            </a:r>
            <a:r>
              <a:rPr lang="en-US" dirty="0"/>
              <a:t>=</a:t>
            </a:r>
            <a:r>
              <a:rPr lang="en-US" dirty="0" err="1"/>
              <a:t>df.Customers.fillna</a:t>
            </a:r>
            <a:r>
              <a:rPr lang="en-US" dirty="0"/>
              <a:t>(</a:t>
            </a:r>
            <a:r>
              <a:rPr lang="en-US" dirty="0" err="1"/>
              <a:t>df.Customers.median</a:t>
            </a:r>
            <a:r>
              <a:rPr lang="en-US" dirty="0"/>
              <a:t>()))</a:t>
            </a:r>
          </a:p>
          <a:p>
            <a:endParaRPr lang="en-US" dirty="0"/>
          </a:p>
          <a:p>
            <a:r>
              <a:rPr lang="en-US" dirty="0"/>
              <a:t># pass the data and declared the </a:t>
            </a:r>
            <a:r>
              <a:rPr lang="en-US" dirty="0" err="1"/>
              <a:t>colouyr</a:t>
            </a:r>
            <a:r>
              <a:rPr lang="en-US" dirty="0"/>
              <a:t> </a:t>
            </a:r>
            <a:r>
              <a:rPr lang="en-US" dirty="0" err="1"/>
              <a:t>opf</a:t>
            </a:r>
            <a:r>
              <a:rPr lang="en-US" dirty="0"/>
              <a:t> our curve as blue</a:t>
            </a:r>
          </a:p>
          <a:p>
            <a:r>
              <a:rPr lang="en-US" dirty="0" err="1"/>
              <a:t>plt.plot</a:t>
            </a:r>
            <a:r>
              <a:rPr lang="en-US" dirty="0"/>
              <a:t>(dataset, color='green')</a:t>
            </a:r>
          </a:p>
          <a:p>
            <a:endParaRPr lang="en-US" dirty="0"/>
          </a:p>
          <a:p>
            <a:r>
              <a:rPr lang="en-US" dirty="0" err="1"/>
              <a:t>plt.title</a:t>
            </a:r>
            <a:r>
              <a:rPr lang="en-US" dirty="0"/>
              <a:t>('Median Imputation')</a:t>
            </a:r>
          </a:p>
          <a:p>
            <a:r>
              <a:rPr lang="en-US" dirty="0" err="1"/>
              <a:t>plt.show</a:t>
            </a:r>
            <a:r>
              <a:rPr lang="en-US" dirty="0"/>
              <a:t>()</a:t>
            </a:r>
          </a:p>
        </p:txBody>
      </p:sp>
      <p:pic>
        <p:nvPicPr>
          <p:cNvPr id="7" name="Picture 6">
            <a:extLst>
              <a:ext uri="{FF2B5EF4-FFF2-40B4-BE49-F238E27FC236}">
                <a16:creationId xmlns:a16="http://schemas.microsoft.com/office/drawing/2014/main" id="{6B6C4B64-2BFA-5544-5D5C-F7B6EF72D178}"/>
              </a:ext>
            </a:extLst>
          </p:cNvPr>
          <p:cNvPicPr>
            <a:picLocks noChangeAspect="1"/>
          </p:cNvPicPr>
          <p:nvPr/>
        </p:nvPicPr>
        <p:blipFill>
          <a:blip r:embed="rId2"/>
          <a:stretch>
            <a:fillRect/>
          </a:stretch>
        </p:blipFill>
        <p:spPr>
          <a:xfrm>
            <a:off x="7446368" y="3685663"/>
            <a:ext cx="4745632" cy="2279040"/>
          </a:xfrm>
          <a:prstGeom prst="rect">
            <a:avLst/>
          </a:prstGeom>
        </p:spPr>
      </p:pic>
    </p:spTree>
    <p:extLst>
      <p:ext uri="{BB962C8B-B14F-4D97-AF65-F5344CB8AC3E}">
        <p14:creationId xmlns:p14="http://schemas.microsoft.com/office/powerpoint/2010/main" val="679616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1BB2-F30C-418B-8722-1965B45CD258}"/>
              </a:ext>
            </a:extLst>
          </p:cNvPr>
          <p:cNvSpPr>
            <a:spLocks noGrp="1"/>
          </p:cNvSpPr>
          <p:nvPr>
            <p:ph type="title"/>
          </p:nvPr>
        </p:nvSpPr>
        <p:spPr/>
        <p:txBody>
          <a:bodyPr/>
          <a:lstStyle/>
          <a:p>
            <a:r>
              <a:rPr lang="en-IN" dirty="0"/>
              <a:t>Resources for Forecasting</a:t>
            </a:r>
          </a:p>
        </p:txBody>
      </p:sp>
      <p:sp>
        <p:nvSpPr>
          <p:cNvPr id="3" name="Content Placeholder 2">
            <a:extLst>
              <a:ext uri="{FF2B5EF4-FFF2-40B4-BE49-F238E27FC236}">
                <a16:creationId xmlns:a16="http://schemas.microsoft.com/office/drawing/2014/main" id="{709C9E5F-06A2-B0E7-CEE5-7BF4A0960D86}"/>
              </a:ext>
            </a:extLst>
          </p:cNvPr>
          <p:cNvSpPr>
            <a:spLocks noGrp="1"/>
          </p:cNvSpPr>
          <p:nvPr>
            <p:ph idx="1"/>
          </p:nvPr>
        </p:nvSpPr>
        <p:spPr/>
        <p:txBody>
          <a:bodyPr/>
          <a:lstStyle/>
          <a:p>
            <a:r>
              <a:rPr lang="en-US" dirty="0"/>
              <a:t>There are three professional journals devoted to forecasting:</a:t>
            </a:r>
          </a:p>
          <a:p>
            <a:pPr marL="514350" indent="-514350">
              <a:buFont typeface="+mj-lt"/>
              <a:buAutoNum type="arabicPeriod"/>
            </a:pPr>
            <a:r>
              <a:rPr lang="en-US" dirty="0"/>
              <a:t>Journal of Forecasting</a:t>
            </a:r>
          </a:p>
          <a:p>
            <a:pPr marL="514350" indent="-514350">
              <a:buFont typeface="+mj-lt"/>
              <a:buAutoNum type="arabicPeriod"/>
            </a:pPr>
            <a:r>
              <a:rPr lang="en-US" dirty="0"/>
              <a:t>International Journal of Forecasting</a:t>
            </a:r>
          </a:p>
          <a:p>
            <a:pPr marL="514350" indent="-514350">
              <a:buFont typeface="+mj-lt"/>
              <a:buAutoNum type="arabicPeriod"/>
            </a:pPr>
            <a:r>
              <a:rPr lang="en-US" dirty="0"/>
              <a:t>Journal of Business Forecasting Methods and Systems</a:t>
            </a:r>
            <a:endParaRPr lang="en-IN" dirty="0"/>
          </a:p>
        </p:txBody>
      </p:sp>
    </p:spTree>
    <p:extLst>
      <p:ext uri="{BB962C8B-B14F-4D97-AF65-F5344CB8AC3E}">
        <p14:creationId xmlns:p14="http://schemas.microsoft.com/office/powerpoint/2010/main" val="1590416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E7E5-6B33-705D-4955-55DC10F3F1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31EA0A-806B-A962-7047-07E38F48794D}"/>
              </a:ext>
            </a:extLst>
          </p:cNvPr>
          <p:cNvSpPr>
            <a:spLocks noGrp="1"/>
          </p:cNvSpPr>
          <p:nvPr>
            <p:ph idx="1"/>
          </p:nvPr>
        </p:nvSpPr>
        <p:spPr/>
        <p:txBody>
          <a:bodyPr>
            <a:normAutofit/>
          </a:bodyPr>
          <a:lstStyle/>
          <a:p>
            <a:r>
              <a:rPr lang="en-US" dirty="0"/>
              <a:t>In addition to these specialized forecasting journals, there are several other mainstream statistics and operations research/management science journals that publish papers on forecasting, including:</a:t>
            </a:r>
          </a:p>
          <a:p>
            <a:pPr marL="514350" indent="-514350">
              <a:buFont typeface="+mj-lt"/>
              <a:buAutoNum type="arabicPeriod"/>
            </a:pPr>
            <a:r>
              <a:rPr lang="en-US" dirty="0"/>
              <a:t>Journal of Business and Economic Statistics</a:t>
            </a:r>
          </a:p>
          <a:p>
            <a:pPr marL="514350" indent="-514350">
              <a:buFont typeface="+mj-lt"/>
              <a:buAutoNum type="arabicPeriod"/>
            </a:pPr>
            <a:r>
              <a:rPr lang="en-US" dirty="0"/>
              <a:t>Management Science</a:t>
            </a:r>
          </a:p>
          <a:p>
            <a:pPr marL="514350" indent="-514350">
              <a:buFont typeface="+mj-lt"/>
              <a:buAutoNum type="arabicPeriod"/>
            </a:pPr>
            <a:r>
              <a:rPr lang="en-US" dirty="0"/>
              <a:t>Naval Research Logistics</a:t>
            </a:r>
          </a:p>
          <a:p>
            <a:pPr marL="514350" indent="-514350">
              <a:buFont typeface="+mj-lt"/>
              <a:buAutoNum type="arabicPeriod"/>
            </a:pPr>
            <a:r>
              <a:rPr lang="en-US" dirty="0"/>
              <a:t>Operations Research</a:t>
            </a:r>
          </a:p>
          <a:p>
            <a:pPr marL="514350" indent="-514350">
              <a:buFont typeface="+mj-lt"/>
              <a:buAutoNum type="arabicPeriod"/>
            </a:pPr>
            <a:r>
              <a:rPr lang="en-US" dirty="0"/>
              <a:t>International Journal of Production Research</a:t>
            </a:r>
          </a:p>
          <a:p>
            <a:pPr marL="514350" indent="-514350">
              <a:buFont typeface="+mj-lt"/>
              <a:buAutoNum type="arabicPeriod"/>
            </a:pPr>
            <a:r>
              <a:rPr lang="en-US" dirty="0"/>
              <a:t>Journal of Applied Statistics</a:t>
            </a:r>
            <a:endParaRPr lang="en-IN" dirty="0"/>
          </a:p>
        </p:txBody>
      </p:sp>
    </p:spTree>
    <p:extLst>
      <p:ext uri="{BB962C8B-B14F-4D97-AF65-F5344CB8AC3E}">
        <p14:creationId xmlns:p14="http://schemas.microsoft.com/office/powerpoint/2010/main" val="1756127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34C0-4379-4FA8-7F0C-930A59503B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6D7CCE-4920-3184-C140-18B269EE6A5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55463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Darts: Time Series Made Easy in Python</a:t>
            </a:r>
          </a:p>
        </p:txBody>
      </p:sp>
      <p:sp>
        <p:nvSpPr>
          <p:cNvPr id="3" name="Content Placeholder 2"/>
          <p:cNvSpPr>
            <a:spLocks noGrp="1"/>
          </p:cNvSpPr>
          <p:nvPr>
            <p:ph idx="1"/>
          </p:nvPr>
        </p:nvSpPr>
        <p:spPr/>
        <p:txBody>
          <a:bodyPr/>
          <a:lstStyle/>
          <a:p>
            <a:r>
              <a:rPr lang="en-US" dirty="0">
                <a:hlinkClick r:id="rId3"/>
              </a:rPr>
              <a:t>https://unit8co.github.io/darts/</a:t>
            </a:r>
            <a:endParaRPr lang="en-US" dirty="0"/>
          </a:p>
          <a:p>
            <a:endParaRPr lang="en-US" dirty="0"/>
          </a:p>
        </p:txBody>
      </p:sp>
      <p:pic>
        <p:nvPicPr>
          <p:cNvPr id="1026" name="Picture 2" descr="Forecast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2651" y="2822539"/>
            <a:ext cx="7885112" cy="3746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734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8360-2921-E0DA-9245-2440AAE897CE}"/>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F2051DBD-92E5-900F-8113-70F6D25BFB00}"/>
              </a:ext>
            </a:extLst>
          </p:cNvPr>
          <p:cNvGraphicFramePr>
            <a:graphicFrameLocks noGrp="1"/>
          </p:cNvGraphicFramePr>
          <p:nvPr>
            <p:ph idx="1"/>
            <p:extLst>
              <p:ext uri="{D42A27DB-BD31-4B8C-83A1-F6EECF244321}">
                <p14:modId xmlns:p14="http://schemas.microsoft.com/office/powerpoint/2010/main" val="730657944"/>
              </p:ext>
            </p:extLst>
          </p:nvPr>
        </p:nvGraphicFramePr>
        <p:xfrm>
          <a:off x="594851" y="628449"/>
          <a:ext cx="11002297" cy="6243607"/>
        </p:xfrm>
        <a:graphic>
          <a:graphicData uri="http://schemas.openxmlformats.org/drawingml/2006/table">
            <a:tbl>
              <a:tblPr/>
              <a:tblGrid>
                <a:gridCol w="4589998">
                  <a:extLst>
                    <a:ext uri="{9D8B030D-6E8A-4147-A177-3AD203B41FA5}">
                      <a16:colId xmlns:a16="http://schemas.microsoft.com/office/drawing/2014/main" val="1739698470"/>
                    </a:ext>
                  </a:extLst>
                </a:gridCol>
                <a:gridCol w="2133628">
                  <a:extLst>
                    <a:ext uri="{9D8B030D-6E8A-4147-A177-3AD203B41FA5}">
                      <a16:colId xmlns:a16="http://schemas.microsoft.com/office/drawing/2014/main" val="768232791"/>
                    </a:ext>
                  </a:extLst>
                </a:gridCol>
                <a:gridCol w="4278671">
                  <a:extLst>
                    <a:ext uri="{9D8B030D-6E8A-4147-A177-3AD203B41FA5}">
                      <a16:colId xmlns:a16="http://schemas.microsoft.com/office/drawing/2014/main" val="1348778413"/>
                    </a:ext>
                  </a:extLst>
                </a:gridCol>
              </a:tblGrid>
              <a:tr h="588315">
                <a:tc>
                  <a:txBody>
                    <a:bodyPr/>
                    <a:lstStyle/>
                    <a:p>
                      <a:pPr algn="l" rtl="0" fontAlgn="base"/>
                      <a:r>
                        <a:rPr lang="en-IN" sz="1800" b="1" dirty="0">
                          <a:effectLst/>
                        </a:rPr>
                        <a:t>Time Series Preprocessing Techniques</a:t>
                      </a:r>
                    </a:p>
                  </a:txBody>
                  <a:tcPr marL="26689" marR="26689" marT="53378" marB="5337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000" b="1">
                          <a:effectLst/>
                        </a:rPr>
                        <a:t>Python implementations</a:t>
                      </a:r>
                    </a:p>
                  </a:txBody>
                  <a:tcPr marL="53378" marR="53378" marT="53378" marB="5337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000" b="1" dirty="0">
                          <a:effectLst/>
                        </a:rPr>
                        <a:t>R Implementations</a:t>
                      </a:r>
                    </a:p>
                  </a:txBody>
                  <a:tcPr marL="53378" marR="53378" marT="53378" marB="5337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09735321"/>
                  </a:ext>
                </a:extLst>
              </a:tr>
              <a:tr h="314387">
                <a:tc>
                  <a:txBody>
                    <a:bodyPr/>
                    <a:lstStyle/>
                    <a:p>
                      <a:pPr algn="l" rtl="0" fontAlgn="base"/>
                      <a:r>
                        <a:rPr lang="en-IN" sz="1800" b="1" dirty="0">
                          <a:effectLst/>
                        </a:rPr>
                        <a:t>Stationarity</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3"/>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4"/>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40503739"/>
                  </a:ext>
                </a:extLst>
              </a:tr>
              <a:tr h="314387">
                <a:tc>
                  <a:txBody>
                    <a:bodyPr/>
                    <a:lstStyle/>
                    <a:p>
                      <a:pPr algn="l" rtl="0" fontAlgn="base"/>
                      <a:r>
                        <a:rPr lang="en-IN" sz="1800" b="1" dirty="0">
                          <a:effectLst/>
                        </a:rPr>
                        <a:t>Differencing</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5"/>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6934840"/>
                  </a:ext>
                </a:extLst>
              </a:tr>
              <a:tr h="314387">
                <a:tc>
                  <a:txBody>
                    <a:bodyPr/>
                    <a:lstStyle/>
                    <a:p>
                      <a:pPr algn="l" rtl="0" fontAlgn="base"/>
                      <a:r>
                        <a:rPr lang="en-IN" sz="1800" b="1" dirty="0">
                          <a:effectLst/>
                        </a:rPr>
                        <a:t>Detrending</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dirty="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29698134"/>
                  </a:ext>
                </a:extLst>
              </a:tr>
              <a:tr h="314387">
                <a:tc>
                  <a:txBody>
                    <a:bodyPr/>
                    <a:lstStyle/>
                    <a:p>
                      <a:pPr algn="l" rtl="0" fontAlgn="base"/>
                      <a:r>
                        <a:rPr lang="en-IN" sz="1800" b="1" dirty="0" err="1">
                          <a:effectLst/>
                        </a:rPr>
                        <a:t>Deseasonalizing</a:t>
                      </a:r>
                      <a:endParaRPr lang="en-IN" sz="1800" b="1" dirty="0">
                        <a:effectLst/>
                      </a:endParaRP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dirty="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51180172"/>
                  </a:ext>
                </a:extLst>
              </a:tr>
              <a:tr h="314387">
                <a:tc>
                  <a:txBody>
                    <a:bodyPr/>
                    <a:lstStyle/>
                    <a:p>
                      <a:pPr algn="l" rtl="0" fontAlgn="base"/>
                      <a:r>
                        <a:rPr lang="en-IN" sz="1800" b="1">
                          <a:effectLst/>
                        </a:rPr>
                        <a:t>Moving Average</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6"/>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7"/>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83065902"/>
                  </a:ext>
                </a:extLst>
              </a:tr>
              <a:tr h="571083">
                <a:tc>
                  <a:txBody>
                    <a:bodyPr/>
                    <a:lstStyle/>
                    <a:p>
                      <a:pPr algn="l" rtl="0" fontAlgn="base"/>
                      <a:r>
                        <a:rPr lang="en-IN" sz="1800" b="1" dirty="0">
                          <a:effectLst/>
                        </a:rPr>
                        <a:t>Exponential Moving Average</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8"/>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9"/>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30707209"/>
                  </a:ext>
                </a:extLst>
              </a:tr>
              <a:tr h="571083">
                <a:tc>
                  <a:txBody>
                    <a:bodyPr/>
                    <a:lstStyle/>
                    <a:p>
                      <a:pPr algn="l" rtl="0" fontAlgn="base"/>
                      <a:r>
                        <a:rPr lang="en-IN" sz="1800" b="1">
                          <a:effectLst/>
                        </a:rPr>
                        <a:t>Missing Value Imputation</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0"/>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1"/>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20701235"/>
                  </a:ext>
                </a:extLst>
              </a:tr>
              <a:tr h="571083">
                <a:tc>
                  <a:txBody>
                    <a:bodyPr/>
                    <a:lstStyle/>
                    <a:p>
                      <a:pPr algn="l" rtl="0" fontAlgn="base"/>
                      <a:r>
                        <a:rPr lang="en-IN" sz="1800" b="1" dirty="0">
                          <a:effectLst/>
                        </a:rPr>
                        <a:t>Outlier Detection and Removal</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2"/>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3"/>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23119214"/>
                  </a:ext>
                </a:extLst>
              </a:tr>
              <a:tr h="314387">
                <a:tc>
                  <a:txBody>
                    <a:bodyPr/>
                    <a:lstStyle/>
                    <a:p>
                      <a:pPr algn="l" rtl="0" fontAlgn="base"/>
                      <a:r>
                        <a:rPr lang="en-IN" sz="1800" b="1" dirty="0">
                          <a:effectLst/>
                        </a:rPr>
                        <a:t>Time Alignment</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dirty="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65040026"/>
                  </a:ext>
                </a:extLst>
              </a:tr>
              <a:tr h="314387">
                <a:tc>
                  <a:txBody>
                    <a:bodyPr/>
                    <a:lstStyle/>
                    <a:p>
                      <a:pPr algn="l" rtl="0" fontAlgn="base"/>
                      <a:r>
                        <a:rPr lang="en-IN" sz="1800" b="1" dirty="0">
                          <a:effectLst/>
                        </a:rPr>
                        <a:t>Data Transformation</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dirty="0">
                          <a:effectLst/>
                          <a:hlinkClick r:id="rId14"/>
                        </a:rPr>
                        <a:t>Read here</a:t>
                      </a:r>
                      <a:endParaRPr lang="en-IN" sz="1800" b="0" dirty="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00051453"/>
                  </a:ext>
                </a:extLst>
              </a:tr>
              <a:tr h="314387">
                <a:tc>
                  <a:txBody>
                    <a:bodyPr/>
                    <a:lstStyle/>
                    <a:p>
                      <a:pPr algn="l" rtl="0" fontAlgn="base"/>
                      <a:r>
                        <a:rPr lang="en-IN" sz="1800" b="1" dirty="0">
                          <a:effectLst/>
                        </a:rPr>
                        <a:t>Scaling</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5"/>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6"/>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73599382"/>
                  </a:ext>
                </a:extLst>
              </a:tr>
              <a:tr h="314387">
                <a:tc>
                  <a:txBody>
                    <a:bodyPr/>
                    <a:lstStyle/>
                    <a:p>
                      <a:pPr algn="l" rtl="0" fontAlgn="base"/>
                      <a:r>
                        <a:rPr lang="en-IN" sz="1800" b="1" dirty="0">
                          <a:effectLst/>
                        </a:rPr>
                        <a:t>Normalization</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7"/>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dirty="0">
                          <a:effectLst/>
                          <a:hlinkClick r:id="rId18"/>
                        </a:rPr>
                        <a:t>Read here</a:t>
                      </a:r>
                      <a:endParaRPr lang="en-IN" sz="1800" b="0" dirty="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46925364"/>
                  </a:ext>
                </a:extLst>
              </a:tr>
            </a:tbl>
          </a:graphicData>
        </a:graphic>
      </p:graphicFrame>
    </p:spTree>
    <p:extLst>
      <p:ext uri="{BB962C8B-B14F-4D97-AF65-F5344CB8AC3E}">
        <p14:creationId xmlns:p14="http://schemas.microsoft.com/office/powerpoint/2010/main" val="2672587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CA9B-A949-CC06-1E56-5D46F2683A31}"/>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5BF1E730-D4EC-BF1A-4B26-75D026F6BA7B}"/>
              </a:ext>
            </a:extLst>
          </p:cNvPr>
          <p:cNvGraphicFramePr>
            <a:graphicFrameLocks noGrp="1"/>
          </p:cNvGraphicFramePr>
          <p:nvPr>
            <p:ph idx="1"/>
            <p:extLst>
              <p:ext uri="{D42A27DB-BD31-4B8C-83A1-F6EECF244321}">
                <p14:modId xmlns:p14="http://schemas.microsoft.com/office/powerpoint/2010/main" val="3119990038"/>
              </p:ext>
            </p:extLst>
          </p:nvPr>
        </p:nvGraphicFramePr>
        <p:xfrm>
          <a:off x="589935" y="216966"/>
          <a:ext cx="11130117" cy="5706776"/>
        </p:xfrm>
        <a:graphic>
          <a:graphicData uri="http://schemas.openxmlformats.org/drawingml/2006/table">
            <a:tbl>
              <a:tblPr/>
              <a:tblGrid>
                <a:gridCol w="5584723">
                  <a:extLst>
                    <a:ext uri="{9D8B030D-6E8A-4147-A177-3AD203B41FA5}">
                      <a16:colId xmlns:a16="http://schemas.microsoft.com/office/drawing/2014/main" val="515705850"/>
                    </a:ext>
                  </a:extLst>
                </a:gridCol>
                <a:gridCol w="2792361">
                  <a:extLst>
                    <a:ext uri="{9D8B030D-6E8A-4147-A177-3AD203B41FA5}">
                      <a16:colId xmlns:a16="http://schemas.microsoft.com/office/drawing/2014/main" val="3811523300"/>
                    </a:ext>
                  </a:extLst>
                </a:gridCol>
                <a:gridCol w="2753033">
                  <a:extLst>
                    <a:ext uri="{9D8B030D-6E8A-4147-A177-3AD203B41FA5}">
                      <a16:colId xmlns:a16="http://schemas.microsoft.com/office/drawing/2014/main" val="1296218954"/>
                    </a:ext>
                  </a:extLst>
                </a:gridCol>
              </a:tblGrid>
              <a:tr h="434951">
                <a:tc>
                  <a:txBody>
                    <a:bodyPr/>
                    <a:lstStyle/>
                    <a:p>
                      <a:pPr algn="l" rtl="0" fontAlgn="base"/>
                      <a:r>
                        <a:rPr lang="en-IN" sz="2000" b="1" dirty="0">
                          <a:effectLst/>
                          <a:latin typeface="Times New Roman" panose="02020603050405020304" pitchFamily="18" charset="0"/>
                          <a:cs typeface="Times New Roman" panose="02020603050405020304" pitchFamily="18" charset="0"/>
                        </a:rPr>
                        <a:t>Time Series Analysis Techniques</a:t>
                      </a:r>
                    </a:p>
                  </a:txBody>
                  <a:tcPr marL="24907" marR="24907" marT="49815" marB="4981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2000" b="1">
                          <a:effectLst/>
                          <a:latin typeface="Times New Roman" panose="02020603050405020304" pitchFamily="18" charset="0"/>
                          <a:cs typeface="Times New Roman" panose="02020603050405020304" pitchFamily="18" charset="0"/>
                        </a:rPr>
                        <a:t>Python implementations</a:t>
                      </a:r>
                    </a:p>
                  </a:txBody>
                  <a:tcPr marL="49815" marR="49815" marT="49815" marB="4981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2000" b="1" dirty="0">
                          <a:effectLst/>
                          <a:latin typeface="Times New Roman" panose="02020603050405020304" pitchFamily="18" charset="0"/>
                          <a:cs typeface="Times New Roman" panose="02020603050405020304" pitchFamily="18" charset="0"/>
                        </a:rPr>
                        <a:t>R implementations</a:t>
                      </a:r>
                    </a:p>
                  </a:txBody>
                  <a:tcPr marL="49815" marR="49815" marT="49815" marB="4981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88818609"/>
                  </a:ext>
                </a:extLst>
              </a:tr>
              <a:tr h="515782">
                <a:tc>
                  <a:txBody>
                    <a:bodyPr/>
                    <a:lstStyle/>
                    <a:p>
                      <a:pPr algn="l" rtl="0" fontAlgn="base"/>
                      <a:r>
                        <a:rPr lang="en-IN" sz="1800" b="1" dirty="0">
                          <a:effectLst/>
                          <a:latin typeface="Times New Roman" panose="02020603050405020304" pitchFamily="18" charset="0"/>
                          <a:cs typeface="Times New Roman" panose="02020603050405020304" pitchFamily="18" charset="0"/>
                        </a:rPr>
                        <a:t>Autocorrelation Analysis</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3"/>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4"/>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43240604"/>
                  </a:ext>
                </a:extLst>
              </a:tr>
              <a:tr h="515782">
                <a:tc>
                  <a:txBody>
                    <a:bodyPr/>
                    <a:lstStyle/>
                    <a:p>
                      <a:pPr algn="l" rtl="0" fontAlgn="base"/>
                      <a:r>
                        <a:rPr lang="en-IN" sz="1800" b="1" dirty="0">
                          <a:effectLst/>
                          <a:latin typeface="Times New Roman" panose="02020603050405020304" pitchFamily="18" charset="0"/>
                          <a:cs typeface="Times New Roman" panose="02020603050405020304" pitchFamily="18" charset="0"/>
                        </a:rPr>
                        <a:t>Partial Autocorrelation Functions (PACF)</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5"/>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dirty="0">
                          <a:effectLst/>
                          <a:latin typeface="Times New Roman" panose="02020603050405020304" pitchFamily="18" charset="0"/>
                          <a:cs typeface="Times New Roman" panose="02020603050405020304" pitchFamily="18" charset="0"/>
                          <a:hlinkClick r:id="rId6"/>
                        </a:rPr>
                        <a:t>Read here</a:t>
                      </a:r>
                      <a:endParaRPr lang="en-IN" sz="1800" b="0" dirty="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50196868"/>
                  </a:ext>
                </a:extLst>
              </a:tr>
              <a:tr h="305679">
                <a:tc>
                  <a:txBody>
                    <a:bodyPr/>
                    <a:lstStyle/>
                    <a:p>
                      <a:pPr algn="l" rtl="0" fontAlgn="base"/>
                      <a:r>
                        <a:rPr lang="en-IN" sz="1800" b="1" dirty="0">
                          <a:effectLst/>
                          <a:latin typeface="Times New Roman" panose="02020603050405020304" pitchFamily="18" charset="0"/>
                          <a:cs typeface="Times New Roman" panose="02020603050405020304" pitchFamily="18" charset="0"/>
                        </a:rPr>
                        <a:t>Trend Analysis</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dirty="0">
                          <a:effectLst/>
                          <a:latin typeface="Times New Roman" panose="02020603050405020304" pitchFamily="18" charset="0"/>
                          <a:cs typeface="Times New Roman" panose="02020603050405020304" pitchFamily="18" charset="0"/>
                          <a:hlinkClick r:id="rId7"/>
                        </a:rPr>
                        <a:t>Read here</a:t>
                      </a:r>
                      <a:endParaRPr lang="en-IN" sz="1800" b="0" dirty="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dirty="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70087070"/>
                  </a:ext>
                </a:extLst>
              </a:tr>
              <a:tr h="305679">
                <a:tc>
                  <a:txBody>
                    <a:bodyPr/>
                    <a:lstStyle/>
                    <a:p>
                      <a:pPr algn="l" rtl="0" fontAlgn="base"/>
                      <a:r>
                        <a:rPr lang="en-IN" sz="1800" b="1" dirty="0">
                          <a:effectLst/>
                          <a:latin typeface="Times New Roman" panose="02020603050405020304" pitchFamily="18" charset="0"/>
                          <a:cs typeface="Times New Roman" panose="02020603050405020304" pitchFamily="18" charset="0"/>
                        </a:rPr>
                        <a:t>Seasonality Analysis</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8"/>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6955109"/>
                  </a:ext>
                </a:extLst>
              </a:tr>
              <a:tr h="305679">
                <a:tc>
                  <a:txBody>
                    <a:bodyPr/>
                    <a:lstStyle/>
                    <a:p>
                      <a:pPr algn="l" rtl="0" fontAlgn="base"/>
                      <a:r>
                        <a:rPr lang="en-IN" sz="1800" b="1" dirty="0">
                          <a:effectLst/>
                          <a:latin typeface="Times New Roman" panose="02020603050405020304" pitchFamily="18" charset="0"/>
                          <a:cs typeface="Times New Roman" panose="02020603050405020304" pitchFamily="18" charset="0"/>
                        </a:rPr>
                        <a:t>Decomposition</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9"/>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50421379"/>
                  </a:ext>
                </a:extLst>
              </a:tr>
              <a:tr h="305679">
                <a:tc>
                  <a:txBody>
                    <a:bodyPr/>
                    <a:lstStyle/>
                    <a:p>
                      <a:pPr algn="l" rtl="0" fontAlgn="base"/>
                      <a:r>
                        <a:rPr lang="en-IN" sz="1800" b="1" dirty="0">
                          <a:effectLst/>
                          <a:latin typeface="Times New Roman" panose="02020603050405020304" pitchFamily="18" charset="0"/>
                          <a:cs typeface="Times New Roman" panose="02020603050405020304" pitchFamily="18" charset="0"/>
                        </a:rPr>
                        <a:t>Spectrum Analysis</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dirty="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63376874"/>
                  </a:ext>
                </a:extLst>
              </a:tr>
              <a:tr h="725885">
                <a:tc>
                  <a:txBody>
                    <a:bodyPr/>
                    <a:lstStyle/>
                    <a:p>
                      <a:pPr algn="l" rtl="0" fontAlgn="base"/>
                      <a:r>
                        <a:rPr lang="en-US" sz="1800" b="1" dirty="0">
                          <a:effectLst/>
                          <a:latin typeface="Times New Roman" panose="02020603050405020304" pitchFamily="18" charset="0"/>
                          <a:cs typeface="Times New Roman" panose="02020603050405020304" pitchFamily="18" charset="0"/>
                        </a:rPr>
                        <a:t>Seasonal and Trend decomposition using Loess (STL)</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10"/>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1944778"/>
                  </a:ext>
                </a:extLst>
              </a:tr>
              <a:tr h="305679">
                <a:tc>
                  <a:txBody>
                    <a:bodyPr/>
                    <a:lstStyle/>
                    <a:p>
                      <a:pPr algn="l" rtl="0" fontAlgn="base"/>
                      <a:r>
                        <a:rPr lang="en-IN" sz="1800" b="1" dirty="0">
                          <a:effectLst/>
                          <a:latin typeface="Times New Roman" panose="02020603050405020304" pitchFamily="18" charset="0"/>
                          <a:cs typeface="Times New Roman" panose="02020603050405020304" pitchFamily="18" charset="0"/>
                        </a:rPr>
                        <a:t>Rolling correlation</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11"/>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dirty="0">
                          <a:effectLst/>
                          <a:latin typeface="Times New Roman" panose="02020603050405020304" pitchFamily="18" charset="0"/>
                          <a:cs typeface="Times New Roman" panose="02020603050405020304" pitchFamily="18" charset="0"/>
                          <a:hlinkClick r:id="rId12"/>
                        </a:rPr>
                        <a:t>Read here</a:t>
                      </a:r>
                      <a:endParaRPr lang="en-IN" sz="1800" b="0" dirty="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08722877"/>
                  </a:ext>
                </a:extLst>
              </a:tr>
              <a:tr h="515782">
                <a:tc>
                  <a:txBody>
                    <a:bodyPr/>
                    <a:lstStyle/>
                    <a:p>
                      <a:pPr algn="l" rtl="0" fontAlgn="base"/>
                      <a:r>
                        <a:rPr lang="en-IN" sz="1800" b="1" dirty="0">
                          <a:effectLst/>
                          <a:latin typeface="Times New Roman" panose="02020603050405020304" pitchFamily="18" charset="0"/>
                          <a:cs typeface="Times New Roman" panose="02020603050405020304" pitchFamily="18" charset="0"/>
                        </a:rPr>
                        <a:t>Cross-correlation Analysis</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13"/>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06731228"/>
                  </a:ext>
                </a:extLst>
              </a:tr>
              <a:tr h="305679">
                <a:tc>
                  <a:txBody>
                    <a:bodyPr/>
                    <a:lstStyle/>
                    <a:p>
                      <a:pPr algn="l" rtl="0" fontAlgn="base"/>
                      <a:r>
                        <a:rPr lang="en-IN" sz="1800" b="1" dirty="0">
                          <a:effectLst/>
                          <a:latin typeface="Times New Roman" panose="02020603050405020304" pitchFamily="18" charset="0"/>
                          <a:cs typeface="Times New Roman" panose="02020603050405020304" pitchFamily="18" charset="0"/>
                        </a:rPr>
                        <a:t>Box-Jenkins Method</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14"/>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4068771"/>
                  </a:ext>
                </a:extLst>
              </a:tr>
              <a:tr h="515782">
                <a:tc>
                  <a:txBody>
                    <a:bodyPr/>
                    <a:lstStyle/>
                    <a:p>
                      <a:pPr algn="l" rtl="0" fontAlgn="base"/>
                      <a:r>
                        <a:rPr lang="en-IN" sz="1800" b="1" dirty="0">
                          <a:effectLst/>
                          <a:latin typeface="Times New Roman" panose="02020603050405020304" pitchFamily="18" charset="0"/>
                          <a:cs typeface="Times New Roman" panose="02020603050405020304" pitchFamily="18" charset="0"/>
                        </a:rPr>
                        <a:t>Granger Causality Analysis</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dirty="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19395475"/>
                  </a:ext>
                </a:extLst>
              </a:tr>
            </a:tbl>
          </a:graphicData>
        </a:graphic>
      </p:graphicFrame>
    </p:spTree>
    <p:extLst>
      <p:ext uri="{BB962C8B-B14F-4D97-AF65-F5344CB8AC3E}">
        <p14:creationId xmlns:p14="http://schemas.microsoft.com/office/powerpoint/2010/main" val="328415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622D5E9-D8C4-662B-C2FA-84483FA7D608}"/>
              </a:ext>
            </a:extLst>
          </p:cNvPr>
          <p:cNvGraphicFramePr>
            <a:graphicFrameLocks noGrp="1"/>
          </p:cNvGraphicFramePr>
          <p:nvPr>
            <p:ph idx="1"/>
            <p:extLst>
              <p:ext uri="{D42A27DB-BD31-4B8C-83A1-F6EECF244321}">
                <p14:modId xmlns:p14="http://schemas.microsoft.com/office/powerpoint/2010/main" val="715201291"/>
              </p:ext>
            </p:extLst>
          </p:nvPr>
        </p:nvGraphicFramePr>
        <p:xfrm>
          <a:off x="953729" y="235289"/>
          <a:ext cx="10599175" cy="6257586"/>
        </p:xfrm>
        <a:graphic>
          <a:graphicData uri="http://schemas.openxmlformats.org/drawingml/2006/table">
            <a:tbl>
              <a:tblPr/>
              <a:tblGrid>
                <a:gridCol w="4070554">
                  <a:extLst>
                    <a:ext uri="{9D8B030D-6E8A-4147-A177-3AD203B41FA5}">
                      <a16:colId xmlns:a16="http://schemas.microsoft.com/office/drawing/2014/main" val="3907636964"/>
                    </a:ext>
                  </a:extLst>
                </a:gridCol>
                <a:gridCol w="3578942">
                  <a:extLst>
                    <a:ext uri="{9D8B030D-6E8A-4147-A177-3AD203B41FA5}">
                      <a16:colId xmlns:a16="http://schemas.microsoft.com/office/drawing/2014/main" val="2760064699"/>
                    </a:ext>
                  </a:extLst>
                </a:gridCol>
                <a:gridCol w="2949679">
                  <a:extLst>
                    <a:ext uri="{9D8B030D-6E8A-4147-A177-3AD203B41FA5}">
                      <a16:colId xmlns:a16="http://schemas.microsoft.com/office/drawing/2014/main" val="2273507128"/>
                    </a:ext>
                  </a:extLst>
                </a:gridCol>
              </a:tblGrid>
              <a:tr h="242845">
                <a:tc>
                  <a:txBody>
                    <a:bodyPr/>
                    <a:lstStyle/>
                    <a:p>
                      <a:pPr algn="l" rtl="0" fontAlgn="base"/>
                      <a:r>
                        <a:rPr lang="en-IN" sz="1600" b="1" dirty="0">
                          <a:effectLst/>
                        </a:rPr>
                        <a:t>Time Series Forecasting Algorithms</a:t>
                      </a:r>
                    </a:p>
                  </a:txBody>
                  <a:tcPr marL="15502" marR="15502" marT="31005" marB="3100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1" dirty="0">
                          <a:effectLst/>
                        </a:rPr>
                        <a:t>Python implementations</a:t>
                      </a:r>
                    </a:p>
                  </a:txBody>
                  <a:tcPr marL="31005" marR="31005" marT="31005" marB="3100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1" dirty="0">
                          <a:effectLst/>
                        </a:rPr>
                        <a:t>R implementations</a:t>
                      </a:r>
                    </a:p>
                  </a:txBody>
                  <a:tcPr marL="31005" marR="31005" marT="31005" marB="3100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93227611"/>
                  </a:ext>
                </a:extLst>
              </a:tr>
              <a:tr h="267332">
                <a:tc>
                  <a:txBody>
                    <a:bodyPr/>
                    <a:lstStyle/>
                    <a:p>
                      <a:pPr algn="l" rtl="0" fontAlgn="base"/>
                      <a:r>
                        <a:rPr lang="en-IN" sz="1800" b="1">
                          <a:effectLst/>
                        </a:rPr>
                        <a:t>Autoregressive (AR) Model</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dirty="0">
                          <a:effectLst/>
                          <a:hlinkClick r:id="rId3"/>
                        </a:rPr>
                        <a:t>Read here</a:t>
                      </a:r>
                      <a:endParaRPr lang="en-IN" sz="1600" b="0" dirty="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80396839"/>
                  </a:ext>
                </a:extLst>
              </a:tr>
              <a:tr h="162951">
                <a:tc>
                  <a:txBody>
                    <a:bodyPr/>
                    <a:lstStyle/>
                    <a:p>
                      <a:pPr algn="l" rtl="0" fontAlgn="base"/>
                      <a:r>
                        <a:rPr lang="en-IN" sz="1800" b="1">
                          <a:effectLst/>
                        </a:rPr>
                        <a:t>ARIMA</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dirty="0">
                          <a:effectLst/>
                          <a:hlinkClick r:id="rId4"/>
                        </a:rPr>
                        <a:t>Read here</a:t>
                      </a:r>
                      <a:endParaRPr lang="en-IN" sz="1600" b="0" dirty="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5"/>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33225569"/>
                  </a:ext>
                </a:extLst>
              </a:tr>
              <a:tr h="162951">
                <a:tc>
                  <a:txBody>
                    <a:bodyPr/>
                    <a:lstStyle/>
                    <a:p>
                      <a:pPr algn="l" rtl="0" fontAlgn="base"/>
                      <a:r>
                        <a:rPr lang="en-IN" sz="1800" b="1">
                          <a:effectLst/>
                        </a:rPr>
                        <a:t>ARIMAX</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57970431"/>
                  </a:ext>
                </a:extLst>
              </a:tr>
              <a:tr h="162951">
                <a:tc>
                  <a:txBody>
                    <a:bodyPr/>
                    <a:lstStyle/>
                    <a:p>
                      <a:pPr algn="l" rtl="0" fontAlgn="base"/>
                      <a:r>
                        <a:rPr lang="en-IN" sz="1800" b="1">
                          <a:effectLst/>
                        </a:rPr>
                        <a:t>SARIMA</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6"/>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91154718"/>
                  </a:ext>
                </a:extLst>
              </a:tr>
              <a:tr h="162951">
                <a:tc>
                  <a:txBody>
                    <a:bodyPr/>
                    <a:lstStyle/>
                    <a:p>
                      <a:pPr algn="l" rtl="0" fontAlgn="base"/>
                      <a:r>
                        <a:rPr lang="en-IN" sz="1800" b="1">
                          <a:effectLst/>
                        </a:rPr>
                        <a:t>SARIMAX</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dirty="0">
                          <a:effectLst/>
                          <a:hlinkClick r:id="rId7"/>
                        </a:rPr>
                        <a:t>Read here</a:t>
                      </a:r>
                      <a:endParaRPr lang="en-IN" sz="1600" b="0" dirty="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76390746"/>
                  </a:ext>
                </a:extLst>
              </a:tr>
              <a:tr h="267332">
                <a:tc>
                  <a:txBody>
                    <a:bodyPr/>
                    <a:lstStyle/>
                    <a:p>
                      <a:pPr algn="l" rtl="0" fontAlgn="base"/>
                      <a:r>
                        <a:rPr lang="en-IN" sz="1800" b="1">
                          <a:effectLst/>
                        </a:rPr>
                        <a:t>Vector Autoregression (VAR)</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60907196"/>
                  </a:ext>
                </a:extLst>
              </a:tr>
              <a:tr h="162951">
                <a:tc>
                  <a:txBody>
                    <a:bodyPr/>
                    <a:lstStyle/>
                    <a:p>
                      <a:pPr algn="l" rtl="0" fontAlgn="base"/>
                      <a:r>
                        <a:rPr lang="en-IN" sz="1800" b="1">
                          <a:effectLst/>
                        </a:rPr>
                        <a:t>Theta Method</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14773841"/>
                  </a:ext>
                </a:extLst>
              </a:tr>
              <a:tr h="267332">
                <a:tc>
                  <a:txBody>
                    <a:bodyPr/>
                    <a:lstStyle/>
                    <a:p>
                      <a:pPr algn="l" rtl="0" fontAlgn="base"/>
                      <a:r>
                        <a:rPr lang="en-IN" sz="1800" b="1">
                          <a:effectLst/>
                        </a:rPr>
                        <a:t>Exponential Smoothing Methods</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8"/>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80233176"/>
                  </a:ext>
                </a:extLst>
              </a:tr>
              <a:tr h="267332">
                <a:tc>
                  <a:txBody>
                    <a:bodyPr/>
                    <a:lstStyle/>
                    <a:p>
                      <a:pPr algn="l" rtl="0" fontAlgn="base"/>
                      <a:r>
                        <a:rPr lang="en-IN" sz="1800" b="1">
                          <a:effectLst/>
                        </a:rPr>
                        <a:t>Gaussian Processes Regression</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9"/>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18590888"/>
                  </a:ext>
                </a:extLst>
              </a:tr>
              <a:tr h="267332">
                <a:tc>
                  <a:txBody>
                    <a:bodyPr/>
                    <a:lstStyle/>
                    <a:p>
                      <a:pPr algn="l" rtl="0" fontAlgn="base"/>
                      <a:r>
                        <a:rPr lang="en-IN" sz="1800" b="1">
                          <a:effectLst/>
                        </a:rPr>
                        <a:t>Generalized Additive Models (GAM)</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18163701"/>
                  </a:ext>
                </a:extLst>
              </a:tr>
              <a:tr h="162951">
                <a:tc>
                  <a:txBody>
                    <a:bodyPr/>
                    <a:lstStyle/>
                    <a:p>
                      <a:pPr algn="l" rtl="0" fontAlgn="base"/>
                      <a:r>
                        <a:rPr lang="en-IN" sz="1800" b="1">
                          <a:effectLst/>
                        </a:rPr>
                        <a:t>Random Forests</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10"/>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58599763"/>
                  </a:ext>
                </a:extLst>
              </a:tr>
              <a:tr h="267332">
                <a:tc>
                  <a:txBody>
                    <a:bodyPr/>
                    <a:lstStyle/>
                    <a:p>
                      <a:pPr algn="l" rtl="0" fontAlgn="base"/>
                      <a:r>
                        <a:rPr lang="en-IN" sz="1800" b="1">
                          <a:effectLst/>
                        </a:rPr>
                        <a:t>Gradient Boosting Machines (GBM)</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71537987"/>
                  </a:ext>
                </a:extLst>
              </a:tr>
              <a:tr h="162951">
                <a:tc>
                  <a:txBody>
                    <a:bodyPr/>
                    <a:lstStyle/>
                    <a:p>
                      <a:pPr algn="l" rtl="0" fontAlgn="base"/>
                      <a:r>
                        <a:rPr lang="en-IN" sz="1800" b="1">
                          <a:effectLst/>
                        </a:rPr>
                        <a:t>State Space Models</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411252"/>
                  </a:ext>
                </a:extLst>
              </a:tr>
              <a:tr h="267332">
                <a:tc>
                  <a:txBody>
                    <a:bodyPr/>
                    <a:lstStyle/>
                    <a:p>
                      <a:pPr algn="l" rtl="0" fontAlgn="base"/>
                      <a:r>
                        <a:rPr lang="en-IN" sz="1800" b="1">
                          <a:effectLst/>
                        </a:rPr>
                        <a:t>Hidden Markov Model (HMM)</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05565819"/>
                  </a:ext>
                </a:extLst>
              </a:tr>
              <a:tr h="267332">
                <a:tc>
                  <a:txBody>
                    <a:bodyPr/>
                    <a:lstStyle/>
                    <a:p>
                      <a:pPr algn="l" rtl="0" fontAlgn="base"/>
                      <a:r>
                        <a:rPr lang="en-IN" sz="1800" b="1">
                          <a:effectLst/>
                        </a:rPr>
                        <a:t>Dynamic Linear Models (DLMs)</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8341063"/>
                  </a:ext>
                </a:extLst>
              </a:tr>
              <a:tr h="267332">
                <a:tc>
                  <a:txBody>
                    <a:bodyPr/>
                    <a:lstStyle/>
                    <a:p>
                      <a:pPr algn="l" rtl="0" fontAlgn="base"/>
                      <a:r>
                        <a:rPr lang="en-IN" sz="1800" b="1">
                          <a:effectLst/>
                        </a:rPr>
                        <a:t>Recurrent Neural Networks (RNNs)</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11"/>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66269991"/>
                  </a:ext>
                </a:extLst>
              </a:tr>
              <a:tr h="267332">
                <a:tc>
                  <a:txBody>
                    <a:bodyPr/>
                    <a:lstStyle/>
                    <a:p>
                      <a:pPr algn="l" rtl="0" fontAlgn="base"/>
                      <a:r>
                        <a:rPr lang="en-IN" sz="1800" b="1">
                          <a:effectLst/>
                        </a:rPr>
                        <a:t>Long Short-Term Memory (LSTM)</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12"/>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63863439"/>
                  </a:ext>
                </a:extLst>
              </a:tr>
              <a:tr h="267332">
                <a:tc>
                  <a:txBody>
                    <a:bodyPr/>
                    <a:lstStyle/>
                    <a:p>
                      <a:pPr algn="l" rtl="0" fontAlgn="base"/>
                      <a:r>
                        <a:rPr lang="en-IN" sz="1800" b="1">
                          <a:effectLst/>
                        </a:rPr>
                        <a:t>Gated Recurrent Unit (GRU)</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13"/>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80334533"/>
                  </a:ext>
                </a:extLst>
              </a:tr>
            </a:tbl>
          </a:graphicData>
        </a:graphic>
      </p:graphicFrame>
    </p:spTree>
    <p:extLst>
      <p:ext uri="{BB962C8B-B14F-4D97-AF65-F5344CB8AC3E}">
        <p14:creationId xmlns:p14="http://schemas.microsoft.com/office/powerpoint/2010/main" val="383658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CEA4-0D00-5D7C-8613-9AD0195D11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5B817F-1EC5-32F2-9E37-041F97908BC9}"/>
              </a:ext>
            </a:extLst>
          </p:cNvPr>
          <p:cNvSpPr>
            <a:spLocks noGrp="1"/>
          </p:cNvSpPr>
          <p:nvPr>
            <p:ph idx="1"/>
          </p:nvPr>
        </p:nvSpPr>
        <p:spPr>
          <a:xfrm>
            <a:off x="838200" y="1825624"/>
            <a:ext cx="10515600" cy="5106117"/>
          </a:xfrm>
        </p:spPr>
        <p:txBody>
          <a:bodyPr>
            <a:normAutofit/>
          </a:bodyPr>
          <a:lstStyle/>
          <a:p>
            <a:pPr marL="0" indent="0">
              <a:lnSpc>
                <a:spcPct val="100000"/>
              </a:lnSpc>
              <a:buNone/>
            </a:pPr>
            <a:r>
              <a:rPr lang="en-US" b="1" dirty="0"/>
              <a:t>1. Problem definition </a:t>
            </a:r>
            <a:r>
              <a:rPr lang="en-US" dirty="0"/>
              <a:t>involves developing understanding of how the forecast will be used along with the expectations of the “customer” (the user of the forecast). </a:t>
            </a:r>
          </a:p>
          <a:p>
            <a:pPr>
              <a:lnSpc>
                <a:spcPct val="100000"/>
              </a:lnSpc>
            </a:pPr>
            <a:r>
              <a:rPr lang="en-US" dirty="0"/>
              <a:t>Questions that must be addressed during this phase include the desired form of the forecast (e.g., are monthly forecasts required), the forecast </a:t>
            </a:r>
            <a:r>
              <a:rPr lang="en-US" b="1" dirty="0"/>
              <a:t>horizon</a:t>
            </a:r>
            <a:r>
              <a:rPr lang="en-US" dirty="0"/>
              <a:t> or </a:t>
            </a:r>
            <a:r>
              <a:rPr lang="en-US" b="1" dirty="0"/>
              <a:t>lead time</a:t>
            </a:r>
            <a:r>
              <a:rPr lang="en-US" dirty="0"/>
              <a:t>, how often the forecasts need to be revised </a:t>
            </a:r>
            <a:r>
              <a:rPr lang="en-US" b="1" dirty="0"/>
              <a:t>(the forecast interval), </a:t>
            </a:r>
            <a:r>
              <a:rPr lang="en-US" dirty="0"/>
              <a:t>and what level of </a:t>
            </a:r>
            <a:r>
              <a:rPr lang="en-US" b="1" dirty="0"/>
              <a:t>forecast accuracy </a:t>
            </a:r>
            <a:r>
              <a:rPr lang="en-US" dirty="0"/>
              <a:t>is required in order to make good business decisions. </a:t>
            </a:r>
          </a:p>
        </p:txBody>
      </p:sp>
    </p:spTree>
    <p:extLst>
      <p:ext uri="{BB962C8B-B14F-4D97-AF65-F5344CB8AC3E}">
        <p14:creationId xmlns:p14="http://schemas.microsoft.com/office/powerpoint/2010/main" val="94454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FFF2-2133-1930-9D78-87E9981178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C7894B-AE7D-5A1F-9A83-7DADD11A081B}"/>
              </a:ext>
            </a:extLst>
          </p:cNvPr>
          <p:cNvSpPr>
            <a:spLocks noGrp="1"/>
          </p:cNvSpPr>
          <p:nvPr>
            <p:ph idx="1"/>
          </p:nvPr>
        </p:nvSpPr>
        <p:spPr>
          <a:xfrm>
            <a:off x="838200" y="1825624"/>
            <a:ext cx="10515600" cy="5032375"/>
          </a:xfrm>
        </p:spPr>
        <p:txBody>
          <a:bodyPr>
            <a:normAutofit lnSpcReduction="10000"/>
          </a:bodyPr>
          <a:lstStyle/>
          <a:p>
            <a:pPr marL="0" indent="0">
              <a:buNone/>
            </a:pPr>
            <a:r>
              <a:rPr lang="en-US" b="1" dirty="0"/>
              <a:t>2. Data collection </a:t>
            </a:r>
            <a:r>
              <a:rPr lang="en-US" dirty="0"/>
              <a:t>consists of obtaining the relevant history for the variable(s) that are to be forecast, including historical information on potential predictor variables.</a:t>
            </a:r>
          </a:p>
          <a:p>
            <a:r>
              <a:rPr lang="en-US" dirty="0"/>
              <a:t>The key here is “relevant”; often information </a:t>
            </a:r>
            <a:r>
              <a:rPr lang="en-US" b="1" dirty="0">
                <a:solidFill>
                  <a:schemeClr val="accent2"/>
                </a:solidFill>
              </a:rPr>
              <a:t>collection and storage methods and systems change over time </a:t>
            </a:r>
            <a:r>
              <a:rPr lang="en-US" dirty="0"/>
              <a:t>and not all historical data are useful for the current problem.</a:t>
            </a:r>
          </a:p>
          <a:p>
            <a:r>
              <a:rPr lang="en-US" dirty="0"/>
              <a:t>Often it is necessary to deal with </a:t>
            </a:r>
            <a:r>
              <a:rPr lang="en-US" b="1" dirty="0">
                <a:solidFill>
                  <a:schemeClr val="accent2"/>
                </a:solidFill>
              </a:rPr>
              <a:t>missing values of some variables, potential outliers, or other data-related problems </a:t>
            </a:r>
            <a:r>
              <a:rPr lang="en-US" dirty="0"/>
              <a:t>that have occurred in the past. </a:t>
            </a:r>
          </a:p>
          <a:p>
            <a:r>
              <a:rPr lang="en-US" dirty="0"/>
              <a:t>During this phase, it is also useful to begin planning </a:t>
            </a:r>
            <a:r>
              <a:rPr lang="en-US" b="1" dirty="0">
                <a:solidFill>
                  <a:schemeClr val="accent2"/>
                </a:solidFill>
              </a:rPr>
              <a:t>how the data collection and storage issues in the future will be handled </a:t>
            </a:r>
            <a:r>
              <a:rPr lang="en-US" dirty="0"/>
              <a:t>so that the reliability and integrity of the data will be preserved.</a:t>
            </a:r>
            <a:endParaRPr lang="en-IN" dirty="0"/>
          </a:p>
        </p:txBody>
      </p:sp>
    </p:spTree>
    <p:extLst>
      <p:ext uri="{BB962C8B-B14F-4D97-AF65-F5344CB8AC3E}">
        <p14:creationId xmlns:p14="http://schemas.microsoft.com/office/powerpoint/2010/main" val="200206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6B85-4B96-A335-E5BF-4D689A9F89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2B2B95-B7E5-9132-4BCF-08E1D81205E4}"/>
              </a:ext>
            </a:extLst>
          </p:cNvPr>
          <p:cNvSpPr>
            <a:spLocks noGrp="1"/>
          </p:cNvSpPr>
          <p:nvPr>
            <p:ph idx="1"/>
          </p:nvPr>
        </p:nvSpPr>
        <p:spPr>
          <a:xfrm>
            <a:off x="838200" y="1825625"/>
            <a:ext cx="10515600" cy="5165110"/>
          </a:xfrm>
        </p:spPr>
        <p:txBody>
          <a:bodyPr>
            <a:normAutofit/>
          </a:bodyPr>
          <a:lstStyle/>
          <a:p>
            <a:pPr marL="0" indent="0">
              <a:buNone/>
            </a:pPr>
            <a:r>
              <a:rPr lang="en-US" b="1" dirty="0"/>
              <a:t>3. Data analysis </a:t>
            </a:r>
            <a:r>
              <a:rPr lang="en-US" dirty="0"/>
              <a:t>is an important preliminary step to the selection of the  forecasting model to be used. </a:t>
            </a:r>
          </a:p>
          <a:p>
            <a:r>
              <a:rPr lang="en-US" dirty="0"/>
              <a:t>Time series plots of the data should be constructed and visually inspected for recognizable patterns, such as trends and seasonal or other cyclical components.</a:t>
            </a:r>
          </a:p>
          <a:p>
            <a:r>
              <a:rPr lang="en-US" dirty="0"/>
              <a:t>The purpose of this preliminary data analysis is to obtain some “feel” for the data, and a sense of how strong the underlying patterns such as trend and seasonality are. </a:t>
            </a:r>
          </a:p>
          <a:p>
            <a:r>
              <a:rPr lang="en-US" dirty="0"/>
              <a:t>This information will usually suggest the initial types of quantitative forecasting methods and models to explore.</a:t>
            </a:r>
            <a:endParaRPr lang="en-IN" dirty="0"/>
          </a:p>
        </p:txBody>
      </p:sp>
    </p:spTree>
    <p:extLst>
      <p:ext uri="{BB962C8B-B14F-4D97-AF65-F5344CB8AC3E}">
        <p14:creationId xmlns:p14="http://schemas.microsoft.com/office/powerpoint/2010/main" val="30931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AD4E-9110-1B44-A2D4-C4E6C4848D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4707B7-AB0A-7717-DBA8-A0EBBF2D7398}"/>
              </a:ext>
            </a:extLst>
          </p:cNvPr>
          <p:cNvSpPr>
            <a:spLocks noGrp="1"/>
          </p:cNvSpPr>
          <p:nvPr>
            <p:ph idx="1"/>
          </p:nvPr>
        </p:nvSpPr>
        <p:spPr/>
        <p:txBody>
          <a:bodyPr/>
          <a:lstStyle/>
          <a:p>
            <a:pPr marL="0" indent="0">
              <a:buNone/>
            </a:pPr>
            <a:r>
              <a:rPr lang="en-US" b="1" dirty="0"/>
              <a:t>4. Model selection </a:t>
            </a:r>
            <a:r>
              <a:rPr lang="en-US" dirty="0"/>
              <a:t>and fitting consists of choosing one or more forecasting models and fitting the model to the data. By fitting, we mean estimating the unknown model parameters, usually by the method of least squares</a:t>
            </a:r>
            <a:endParaRPr lang="en-IN" dirty="0"/>
          </a:p>
        </p:txBody>
      </p:sp>
    </p:spTree>
    <p:extLst>
      <p:ext uri="{BB962C8B-B14F-4D97-AF65-F5344CB8AC3E}">
        <p14:creationId xmlns:p14="http://schemas.microsoft.com/office/powerpoint/2010/main" val="57099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4F47-7A60-0D16-CB92-606D356469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E17441-462F-4366-216E-3B07C25C8408}"/>
              </a:ext>
            </a:extLst>
          </p:cNvPr>
          <p:cNvSpPr>
            <a:spLocks noGrp="1"/>
          </p:cNvSpPr>
          <p:nvPr>
            <p:ph idx="1"/>
          </p:nvPr>
        </p:nvSpPr>
        <p:spPr/>
        <p:txBody>
          <a:bodyPr>
            <a:normAutofit/>
          </a:bodyPr>
          <a:lstStyle/>
          <a:p>
            <a:pPr marL="0" indent="0">
              <a:buNone/>
            </a:pPr>
            <a:r>
              <a:rPr lang="en-US" b="1" dirty="0"/>
              <a:t>5.Model validation </a:t>
            </a:r>
            <a:r>
              <a:rPr lang="en-US" dirty="0"/>
              <a:t>consists of an evaluation of the forecasting model to determine how it is likely to perform in the intended application.</a:t>
            </a:r>
          </a:p>
          <a:p>
            <a:r>
              <a:rPr lang="en-US" dirty="0"/>
              <a:t>must examine what magnitude of forecast errors will be experienced when the model is used to forecast “fresh” or new data. </a:t>
            </a:r>
          </a:p>
          <a:p>
            <a:r>
              <a:rPr lang="en-US" b="1" dirty="0">
                <a:solidFill>
                  <a:schemeClr val="accent2"/>
                </a:solidFill>
              </a:rPr>
              <a:t>data splitting</a:t>
            </a:r>
            <a:r>
              <a:rPr lang="en-US" dirty="0"/>
              <a:t>, where the data are divided into two segments—a </a:t>
            </a:r>
            <a:r>
              <a:rPr lang="en-US" dirty="0">
                <a:solidFill>
                  <a:schemeClr val="accent2"/>
                </a:solidFill>
              </a:rPr>
              <a:t>fitting segment and a forecasting segment</a:t>
            </a:r>
            <a:r>
              <a:rPr lang="en-US" dirty="0"/>
              <a:t>. </a:t>
            </a:r>
          </a:p>
          <a:p>
            <a:r>
              <a:rPr lang="en-US" dirty="0"/>
              <a:t>The model is fit to only the fitting data segment, and then forecasts from that model are simulated for the observations in the forecasting segment.</a:t>
            </a:r>
            <a:endParaRPr lang="en-IN" dirty="0"/>
          </a:p>
        </p:txBody>
      </p:sp>
    </p:spTree>
    <p:extLst>
      <p:ext uri="{BB962C8B-B14F-4D97-AF65-F5344CB8AC3E}">
        <p14:creationId xmlns:p14="http://schemas.microsoft.com/office/powerpoint/2010/main" val="422853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450C-2EDF-C362-D61E-0B2D70BEDB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F57FA7-7F41-4BE1-27FE-F3A8E07A36F4}"/>
              </a:ext>
            </a:extLst>
          </p:cNvPr>
          <p:cNvSpPr>
            <a:spLocks noGrp="1"/>
          </p:cNvSpPr>
          <p:nvPr>
            <p:ph idx="1"/>
          </p:nvPr>
        </p:nvSpPr>
        <p:spPr/>
        <p:txBody>
          <a:bodyPr/>
          <a:lstStyle/>
          <a:p>
            <a:pPr marL="0" indent="0">
              <a:buNone/>
            </a:pPr>
            <a:r>
              <a:rPr lang="en-US" b="1" dirty="0"/>
              <a:t>6. Forecasting model deployment </a:t>
            </a:r>
            <a:r>
              <a:rPr lang="en-US" dirty="0"/>
              <a:t>involves getting the model and the resulting forecasts in use by the customer. </a:t>
            </a:r>
          </a:p>
          <a:p>
            <a:pPr marL="0" indent="0">
              <a:buNone/>
            </a:pPr>
            <a:r>
              <a:rPr lang="en-US" dirty="0"/>
              <a:t>It is important to ensure that the customer understands how to use the model and that generating timely forecasts from the model becomes as routine as possible.</a:t>
            </a:r>
            <a:endParaRPr lang="en-IN" dirty="0"/>
          </a:p>
        </p:txBody>
      </p:sp>
    </p:spTree>
    <p:extLst>
      <p:ext uri="{BB962C8B-B14F-4D97-AF65-F5344CB8AC3E}">
        <p14:creationId xmlns:p14="http://schemas.microsoft.com/office/powerpoint/2010/main" val="276045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3188</Words>
  <Application>Microsoft Office PowerPoint</Application>
  <PresentationFormat>Widescreen</PresentationFormat>
  <Paragraphs>333</Paragraphs>
  <Slides>39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inherit</vt:lpstr>
      <vt:lpstr>Times New Roman</vt:lpstr>
      <vt:lpstr>Office Theme</vt:lpstr>
      <vt:lpstr>Unit I - INTRODUCTION TO FORECASTING</vt:lpstr>
      <vt:lpstr>THE FORECASTING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for Forecasting- The Data Warehouse</vt:lpstr>
      <vt:lpstr>Data Cleaning</vt:lpstr>
      <vt:lpstr>PowerPoint Presentation</vt:lpstr>
      <vt:lpstr>Imputation</vt:lpstr>
      <vt:lpstr>PowerPoint Presentation</vt:lpstr>
      <vt:lpstr>PowerPoint Presentation</vt:lpstr>
      <vt:lpstr>PowerPoint Presentation</vt:lpstr>
      <vt:lpstr>PowerPoint Presentation</vt:lpstr>
      <vt:lpstr>PowerPoint Presentation</vt:lpstr>
      <vt:lpstr>PowerPoint Presentation</vt:lpstr>
      <vt:lpstr>Regression Imputation </vt:lpstr>
      <vt:lpstr>Missing Data Imputation using Regression</vt:lpstr>
      <vt:lpstr>PowerPoint Presentation</vt:lpstr>
      <vt:lpstr>Strategies for Handling Missing Data</vt:lpstr>
      <vt:lpstr>PowerPoint Presentation</vt:lpstr>
      <vt:lpstr>PowerPoint Presentation</vt:lpstr>
      <vt:lpstr>Handle Missing Values in Time Series in Python</vt:lpstr>
      <vt:lpstr>PowerPoint Presentation</vt:lpstr>
      <vt:lpstr>PowerPoint Presentation</vt:lpstr>
      <vt:lpstr>Step 3: Imputing the Missing Values</vt:lpstr>
      <vt:lpstr>PowerPoint Presentation</vt:lpstr>
      <vt:lpstr>PowerPoint Presentation</vt:lpstr>
      <vt:lpstr>Resources for Forecasting</vt:lpstr>
      <vt:lpstr>PowerPoint Presentation</vt:lpstr>
      <vt:lpstr>PowerPoint Presentation</vt:lpstr>
      <vt:lpstr>Darts: Time Series Made Easy in Python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 INTRODUCTION TO FORECASTING</dc:title>
  <dc:creator>Satish Pise</dc:creator>
  <cp:lastModifiedBy>DKTE</cp:lastModifiedBy>
  <cp:revision>111</cp:revision>
  <dcterms:created xsi:type="dcterms:W3CDTF">2024-07-27T11:17:08Z</dcterms:created>
  <dcterms:modified xsi:type="dcterms:W3CDTF">2024-07-30T05:20:56Z</dcterms:modified>
</cp:coreProperties>
</file>