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4" r:id="rId3"/>
    <p:sldId id="257" r:id="rId4"/>
    <p:sldId id="285" r:id="rId5"/>
    <p:sldId id="286" r:id="rId6"/>
    <p:sldId id="287" r:id="rId7"/>
    <p:sldId id="288" r:id="rId8"/>
    <p:sldId id="289" r:id="rId9"/>
    <p:sldId id="291" r:id="rId10"/>
    <p:sldId id="290" r:id="rId11"/>
    <p:sldId id="292" r:id="rId12"/>
    <p:sldId id="293" r:id="rId13"/>
    <p:sldId id="294" r:id="rId14"/>
    <p:sldId id="295" r:id="rId15"/>
    <p:sldId id="296" r:id="rId16"/>
    <p:sldId id="29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B3A27-8F2E-432C-B3F3-0D3C32E4F90B}"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79EA5-5C99-4882-A017-9D1F3FAF75AB}" type="slidenum">
              <a:rPr lang="en-US" smtClean="0"/>
              <a:t>‹#›</a:t>
            </a:fld>
            <a:endParaRPr lang="en-US"/>
          </a:p>
        </p:txBody>
      </p:sp>
    </p:spTree>
    <p:extLst>
      <p:ext uri="{BB962C8B-B14F-4D97-AF65-F5344CB8AC3E}">
        <p14:creationId xmlns:p14="http://schemas.microsoft.com/office/powerpoint/2010/main" val="60492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E005DA-0F2E-43DC-9440-BE4654ED7F63}" type="slidenum">
              <a:rPr lang="en-IN" smtClean="0"/>
              <a:t>2</a:t>
            </a:fld>
            <a:endParaRPr lang="en-IN"/>
          </a:p>
        </p:txBody>
      </p:sp>
    </p:spTree>
    <p:extLst>
      <p:ext uri="{BB962C8B-B14F-4D97-AF65-F5344CB8AC3E}">
        <p14:creationId xmlns:p14="http://schemas.microsoft.com/office/powerpoint/2010/main" val="182014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https://www.geeksforgeeks.org/seasonal-adjustment-and-differencing-in-time-series/</a:t>
            </a:r>
          </a:p>
        </p:txBody>
      </p:sp>
      <p:sp>
        <p:nvSpPr>
          <p:cNvPr id="4" name="Slide Number Placeholder 3"/>
          <p:cNvSpPr>
            <a:spLocks noGrp="1"/>
          </p:cNvSpPr>
          <p:nvPr>
            <p:ph type="sldNum" sz="quarter" idx="5"/>
          </p:nvPr>
        </p:nvSpPr>
        <p:spPr/>
        <p:txBody>
          <a:bodyPr/>
          <a:lstStyle/>
          <a:p>
            <a:fld id="{66579EA5-5C99-4882-A017-9D1F3FAF75AB}" type="slidenum">
              <a:rPr lang="en-US" smtClean="0"/>
              <a:t>13</a:t>
            </a:fld>
            <a:endParaRPr lang="en-US"/>
          </a:p>
        </p:txBody>
      </p:sp>
    </p:spTree>
    <p:extLst>
      <p:ext uri="{BB962C8B-B14F-4D97-AF65-F5344CB8AC3E}">
        <p14:creationId xmlns:p14="http://schemas.microsoft.com/office/powerpoint/2010/main" val="97851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https://www.geeksforgeeks.org/seasonal-adjustment-and-differencing-in-time-series/</a:t>
            </a:r>
          </a:p>
        </p:txBody>
      </p:sp>
      <p:sp>
        <p:nvSpPr>
          <p:cNvPr id="4" name="Slide Number Placeholder 3"/>
          <p:cNvSpPr>
            <a:spLocks noGrp="1"/>
          </p:cNvSpPr>
          <p:nvPr>
            <p:ph type="sldNum" sz="quarter" idx="5"/>
          </p:nvPr>
        </p:nvSpPr>
        <p:spPr/>
        <p:txBody>
          <a:bodyPr/>
          <a:lstStyle/>
          <a:p>
            <a:fld id="{66579EA5-5C99-4882-A017-9D1F3FAF75AB}" type="slidenum">
              <a:rPr lang="en-US" smtClean="0"/>
              <a:t>14</a:t>
            </a:fld>
            <a:endParaRPr lang="en-US"/>
          </a:p>
        </p:txBody>
      </p:sp>
    </p:spTree>
    <p:extLst>
      <p:ext uri="{BB962C8B-B14F-4D97-AF65-F5344CB8AC3E}">
        <p14:creationId xmlns:p14="http://schemas.microsoft.com/office/powerpoint/2010/main" val="334799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AEED-FDFA-7C73-112E-3CCA7F550A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117C6F-DF22-241D-5157-4F636EA44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57EC7A-3FBB-7F34-EBAE-DBC4E28FB7D0}"/>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5" name="Footer Placeholder 4">
            <a:extLst>
              <a:ext uri="{FF2B5EF4-FFF2-40B4-BE49-F238E27FC236}">
                <a16:creationId xmlns:a16="http://schemas.microsoft.com/office/drawing/2014/main" id="{92E24B0D-F1CC-25B0-AFA6-48816A97E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6B5CD-942F-3835-DB91-EF6C3D0463E9}"/>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413036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17E3-C8E9-C5F0-CFB3-53EBF8AE7F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B817B-4D6C-3BA1-FB06-C6D35B534E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7F008-5845-7D4A-A0D1-9180073347C7}"/>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5" name="Footer Placeholder 4">
            <a:extLst>
              <a:ext uri="{FF2B5EF4-FFF2-40B4-BE49-F238E27FC236}">
                <a16:creationId xmlns:a16="http://schemas.microsoft.com/office/drawing/2014/main" id="{8A22F43A-C144-CED5-B830-DEB28CAB9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C727D-7273-15D7-5ED6-3919DB11888F}"/>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101125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0A4D0-2648-21DB-889A-ABD480D6B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836151-FB1F-DDC2-66D9-7BF4AC39DF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E3F75-C4ED-4179-95B7-EB68EC3F6AE5}"/>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5" name="Footer Placeholder 4">
            <a:extLst>
              <a:ext uri="{FF2B5EF4-FFF2-40B4-BE49-F238E27FC236}">
                <a16:creationId xmlns:a16="http://schemas.microsoft.com/office/drawing/2014/main" id="{473455B7-6A04-38E1-5377-A6E413497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95618-AC51-2870-DB52-A5425FAE1C43}"/>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30272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9C49-1198-44D7-3BF7-45887B7A3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DA68C-EBD8-3E2C-872D-F9AC7528F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3667E-895F-E85B-C9F3-489A9F7C21BA}"/>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5" name="Footer Placeholder 4">
            <a:extLst>
              <a:ext uri="{FF2B5EF4-FFF2-40B4-BE49-F238E27FC236}">
                <a16:creationId xmlns:a16="http://schemas.microsoft.com/office/drawing/2014/main" id="{962653CE-6884-C6E1-6025-9EDD51358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21F15-BD08-637C-A3AE-DA9539C82926}"/>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272203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9605-F46D-2D76-D1AE-9ADB52F683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710C66-4E23-62B1-E249-595D311D86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04DD0-60A2-405B-8A8F-305239167E7F}"/>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5" name="Footer Placeholder 4">
            <a:extLst>
              <a:ext uri="{FF2B5EF4-FFF2-40B4-BE49-F238E27FC236}">
                <a16:creationId xmlns:a16="http://schemas.microsoft.com/office/drawing/2014/main" id="{8A7A2FC3-57B4-223E-F1D1-21D28528F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9B09D-B178-C44B-FAF5-F7207D96D09C}"/>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278060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109B-2DBB-C969-E679-09B54D622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843E-281B-1DC4-E1F7-83C0E33B1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95C84-080D-9ABA-59AF-D2BBD5868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A9354-ABF4-7781-2C06-20E6A1DA5B5F}"/>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6" name="Footer Placeholder 5">
            <a:extLst>
              <a:ext uri="{FF2B5EF4-FFF2-40B4-BE49-F238E27FC236}">
                <a16:creationId xmlns:a16="http://schemas.microsoft.com/office/drawing/2014/main" id="{4A61AB6A-C679-89E2-29CD-DCC284F4B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0D90-A91A-3909-DAEC-EE508ACB578C}"/>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20502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C77E-63DC-385B-010A-ED955AC066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3BB7C1-5010-B605-B26A-B8D5A0EF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FB234-8EB4-1834-8921-75DBB098C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2F7C4-DFE3-EBCB-F9F3-7EF41744FC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25CFE-207E-C82E-837B-E1F1BE61F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5D1E6-4AA8-7C4E-399F-C402438B89A1}"/>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8" name="Footer Placeholder 7">
            <a:extLst>
              <a:ext uri="{FF2B5EF4-FFF2-40B4-BE49-F238E27FC236}">
                <a16:creationId xmlns:a16="http://schemas.microsoft.com/office/drawing/2014/main" id="{D38E38CF-132B-A79E-0727-82100DD9B7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773DE2-940E-C65C-71E7-62D1D967AB0B}"/>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235909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F3BC-1A16-E02B-E396-FFB3BDA4E3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189523-4F9E-BAF5-07B5-D0C6D5CDD870}"/>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4" name="Footer Placeholder 3">
            <a:extLst>
              <a:ext uri="{FF2B5EF4-FFF2-40B4-BE49-F238E27FC236}">
                <a16:creationId xmlns:a16="http://schemas.microsoft.com/office/drawing/2014/main" id="{CE113D8F-EEC2-415E-500C-09A4B4D37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09A08B-5AEE-380F-9D44-CDA1B7E832F7}"/>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26623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2EA08-45C7-CFE2-C74F-F11C01BEAD94}"/>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3" name="Footer Placeholder 2">
            <a:extLst>
              <a:ext uri="{FF2B5EF4-FFF2-40B4-BE49-F238E27FC236}">
                <a16:creationId xmlns:a16="http://schemas.microsoft.com/office/drawing/2014/main" id="{1D3AF6AF-81B6-53A8-B69D-444DD855B6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66A7D-82CD-70F8-624B-C7C7AE189F40}"/>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93269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4F42-6163-54BF-575B-2633ED1DB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8CAF03-0B87-6395-5E43-C7B78FEDF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497BE-C5B4-4F70-FC54-8D98A7279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0D49B-1B75-8D24-3C22-CCB416E01307}"/>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6" name="Footer Placeholder 5">
            <a:extLst>
              <a:ext uri="{FF2B5EF4-FFF2-40B4-BE49-F238E27FC236}">
                <a16:creationId xmlns:a16="http://schemas.microsoft.com/office/drawing/2014/main" id="{5582E771-311A-0E71-7EBC-1E9D78C32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F19A3-64DB-E6CC-4FF9-CCC540E90519}"/>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249545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DA45-CA0F-5CC1-4B87-59212E37F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23577-2EA8-95FA-A10C-5979D1D25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B8AC5-03B9-89AA-D320-E9D651723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AA89F-0B31-341D-7713-1D081B9BEC4F}"/>
              </a:ext>
            </a:extLst>
          </p:cNvPr>
          <p:cNvSpPr>
            <a:spLocks noGrp="1"/>
          </p:cNvSpPr>
          <p:nvPr>
            <p:ph type="dt" sz="half" idx="10"/>
          </p:nvPr>
        </p:nvSpPr>
        <p:spPr/>
        <p:txBody>
          <a:bodyPr/>
          <a:lstStyle/>
          <a:p>
            <a:fld id="{0047CAB3-52F1-4049-9D8B-3192368B2630}" type="datetimeFigureOut">
              <a:rPr lang="en-US" smtClean="0"/>
              <a:t>7/31/2024</a:t>
            </a:fld>
            <a:endParaRPr lang="en-US"/>
          </a:p>
        </p:txBody>
      </p:sp>
      <p:sp>
        <p:nvSpPr>
          <p:cNvPr id="6" name="Footer Placeholder 5">
            <a:extLst>
              <a:ext uri="{FF2B5EF4-FFF2-40B4-BE49-F238E27FC236}">
                <a16:creationId xmlns:a16="http://schemas.microsoft.com/office/drawing/2014/main" id="{EF14D2B3-2542-7DF1-4026-A9F494275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73652-9E15-8FDE-52EF-5FA1138B3236}"/>
              </a:ext>
            </a:extLst>
          </p:cNvPr>
          <p:cNvSpPr>
            <a:spLocks noGrp="1"/>
          </p:cNvSpPr>
          <p:nvPr>
            <p:ph type="sldNum" sz="quarter" idx="12"/>
          </p:nvPr>
        </p:nvSpPr>
        <p:spPr/>
        <p:txBody>
          <a:bodyPr/>
          <a:lstStyle/>
          <a:p>
            <a:fld id="{152EC63D-58FB-46AD-A028-4F6E0AE5AB2C}" type="slidenum">
              <a:rPr lang="en-US" smtClean="0"/>
              <a:t>‹#›</a:t>
            </a:fld>
            <a:endParaRPr lang="en-US"/>
          </a:p>
        </p:txBody>
      </p:sp>
    </p:spTree>
    <p:extLst>
      <p:ext uri="{BB962C8B-B14F-4D97-AF65-F5344CB8AC3E}">
        <p14:creationId xmlns:p14="http://schemas.microsoft.com/office/powerpoint/2010/main" val="416017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9CE389-DAF8-A065-296F-895D02779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88B418-7DC1-7D2C-D093-5467B3B63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111BC-D493-ED9A-F1B6-88B564D9F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7CAB3-52F1-4049-9D8B-3192368B2630}" type="datetimeFigureOut">
              <a:rPr lang="en-US" smtClean="0"/>
              <a:t>7/31/2024</a:t>
            </a:fld>
            <a:endParaRPr lang="en-US"/>
          </a:p>
        </p:txBody>
      </p:sp>
      <p:sp>
        <p:nvSpPr>
          <p:cNvPr id="5" name="Footer Placeholder 4">
            <a:extLst>
              <a:ext uri="{FF2B5EF4-FFF2-40B4-BE49-F238E27FC236}">
                <a16:creationId xmlns:a16="http://schemas.microsoft.com/office/drawing/2014/main" id="{E0EB7234-7BB3-BC81-2F50-B669C9957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7E7A8E-BB8E-7BFD-5CF3-6F26EC611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EC63D-58FB-46AD-A028-4F6E0AE5AB2C}" type="slidenum">
              <a:rPr lang="en-US" smtClean="0"/>
              <a:t>‹#›</a:t>
            </a:fld>
            <a:endParaRPr lang="en-US"/>
          </a:p>
        </p:txBody>
      </p:sp>
    </p:spTree>
    <p:extLst>
      <p:ext uri="{BB962C8B-B14F-4D97-AF65-F5344CB8AC3E}">
        <p14:creationId xmlns:p14="http://schemas.microsoft.com/office/powerpoint/2010/main" val="264205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what-is-a-trend-in-time-ser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heteroscedasticity-in-regression-analysis/" TargetMode="External"/><Relationship Id="rId2" Type="http://schemas.openxmlformats.org/officeDocument/2006/relationships/hyperlink" Target="https://www.geeksforgeeks.org/python-skew-normal-distribution-in-statist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time-series-analysis-using-arima-model-in-r-programm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normalization-vs-standardiz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normalization-vs-standard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B3F6-2112-FB71-8B3F-2A6F5B4AF7FE}"/>
              </a:ext>
            </a:extLst>
          </p:cNvPr>
          <p:cNvSpPr>
            <a:spLocks noGrp="1"/>
          </p:cNvSpPr>
          <p:nvPr>
            <p:ph type="ctrTitle"/>
          </p:nvPr>
        </p:nvSpPr>
        <p:spPr>
          <a:xfrm>
            <a:off x="1524000" y="1122363"/>
            <a:ext cx="9144000" cy="4673526"/>
          </a:xfrm>
        </p:spPr>
        <p:txBody>
          <a:bodyPr>
            <a:normAutofit fontScale="90000"/>
          </a:bodyPr>
          <a:lstStyle/>
          <a:p>
            <a:r>
              <a:rPr lang="en-US" sz="6000" dirty="0"/>
              <a:t>DKTES Textile and Engineering Institute, </a:t>
            </a:r>
            <a:r>
              <a:rPr lang="en-US" sz="6000" dirty="0" err="1"/>
              <a:t>Ichalkaranji</a:t>
            </a:r>
            <a:r>
              <a:rPr lang="en-US" sz="6000" dirty="0"/>
              <a:t>. Final Year B. Tech. </a:t>
            </a:r>
            <a:br>
              <a:rPr lang="en-US" sz="6000" dirty="0"/>
            </a:br>
            <a:r>
              <a:rPr lang="en-US" sz="6000" dirty="0"/>
              <a:t>(Semester – VII) </a:t>
            </a:r>
            <a:br>
              <a:rPr lang="en-US" sz="6000" dirty="0"/>
            </a:br>
            <a:r>
              <a:rPr lang="en-US" sz="6000" dirty="0"/>
              <a:t>Artificial Intelligence &amp; Data Science ADL405: TIME SERIES ANALYSIS AND FORECASTING</a:t>
            </a:r>
            <a:endParaRPr lang="en-US" dirty="0"/>
          </a:p>
        </p:txBody>
      </p:sp>
      <p:sp>
        <p:nvSpPr>
          <p:cNvPr id="3" name="Subtitle 2">
            <a:extLst>
              <a:ext uri="{FF2B5EF4-FFF2-40B4-BE49-F238E27FC236}">
                <a16:creationId xmlns:a16="http://schemas.microsoft.com/office/drawing/2014/main" id="{DAE09BF6-C4F7-D277-C5C9-B99F8972690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78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763-5EDD-5467-276B-548531EE60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029183-C95D-A848-C491-535DED7CC0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019BDC-ABA6-6847-61C7-2CEAC72A0279}"/>
              </a:ext>
            </a:extLst>
          </p:cNvPr>
          <p:cNvPicPr>
            <a:picLocks noChangeAspect="1"/>
          </p:cNvPicPr>
          <p:nvPr/>
        </p:nvPicPr>
        <p:blipFill>
          <a:blip r:embed="rId2"/>
          <a:stretch>
            <a:fillRect/>
          </a:stretch>
        </p:blipFill>
        <p:spPr>
          <a:xfrm>
            <a:off x="2665823" y="1772251"/>
            <a:ext cx="7292972" cy="4458086"/>
          </a:xfrm>
          <a:prstGeom prst="rect">
            <a:avLst/>
          </a:prstGeom>
        </p:spPr>
      </p:pic>
    </p:spTree>
    <p:extLst>
      <p:ext uri="{BB962C8B-B14F-4D97-AF65-F5344CB8AC3E}">
        <p14:creationId xmlns:p14="http://schemas.microsoft.com/office/powerpoint/2010/main" val="349078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63B7-35BA-F629-11A2-79EA6F7D40F6}"/>
              </a:ext>
            </a:extLst>
          </p:cNvPr>
          <p:cNvSpPr>
            <a:spLocks noGrp="1"/>
          </p:cNvSpPr>
          <p:nvPr>
            <p:ph type="title"/>
          </p:nvPr>
        </p:nvSpPr>
        <p:spPr/>
        <p:txBody>
          <a:bodyPr/>
          <a:lstStyle/>
          <a:p>
            <a:r>
              <a:rPr lang="en-US" dirty="0"/>
              <a:t>Key steps in seasonal adjustment include</a:t>
            </a:r>
            <a:endParaRPr lang="en-IN" dirty="0"/>
          </a:p>
        </p:txBody>
      </p:sp>
      <p:sp>
        <p:nvSpPr>
          <p:cNvPr id="3" name="Content Placeholder 2">
            <a:extLst>
              <a:ext uri="{FF2B5EF4-FFF2-40B4-BE49-F238E27FC236}">
                <a16:creationId xmlns:a16="http://schemas.microsoft.com/office/drawing/2014/main" id="{2B8C9FAB-D26B-31EA-CF55-7CA6F9492016}"/>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solidFill>
                  <a:srgbClr val="273239"/>
                </a:solidFill>
                <a:effectLst/>
                <a:highlight>
                  <a:srgbClr val="FFFFFF"/>
                </a:highlight>
                <a:latin typeface="Nunito" pitchFamily="2" charset="0"/>
              </a:rPr>
              <a:t>Identifying Seasonal Patterns:</a:t>
            </a:r>
            <a:endParaRPr lang="en-US" b="0" i="0" dirty="0">
              <a:solidFill>
                <a:srgbClr val="273239"/>
              </a:solidFill>
              <a:effectLst/>
              <a:highlight>
                <a:srgbClr val="FFFFFF"/>
              </a:highlight>
              <a:latin typeface="Nunito" pitchFamily="2" charset="0"/>
            </a:endParaRP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Analyze the time series to identify repeating patterns that occur at regular intervals. These patterns may be related to seasons, holidays, or other periodic events.</a:t>
            </a:r>
          </a:p>
          <a:p>
            <a:pPr algn="l" fontAlgn="base">
              <a:buFont typeface="+mj-lt"/>
              <a:buAutoNum type="arabicPeriod" startAt="2"/>
            </a:pPr>
            <a:r>
              <a:rPr lang="en-US" b="1" i="0" dirty="0">
                <a:solidFill>
                  <a:srgbClr val="273239"/>
                </a:solidFill>
                <a:effectLst/>
                <a:highlight>
                  <a:srgbClr val="FFFFFF"/>
                </a:highlight>
                <a:latin typeface="Nunito" pitchFamily="2" charset="0"/>
              </a:rPr>
              <a:t>Decomposition:</a:t>
            </a:r>
            <a:endParaRPr lang="en-US" b="0" i="0" dirty="0">
              <a:solidFill>
                <a:srgbClr val="273239"/>
              </a:solidFill>
              <a:effectLst/>
              <a:highlight>
                <a:srgbClr val="FFFFFF"/>
              </a:highlight>
              <a:latin typeface="Nunito" pitchFamily="2" charset="0"/>
            </a:endParaRPr>
          </a:p>
          <a:p>
            <a:pPr marL="742950" lvl="1" indent="-285750" algn="l" fontAlgn="base">
              <a:buFont typeface="+mj-lt"/>
              <a:buAutoNum type="arabicPeriod" startAt="2"/>
            </a:pPr>
            <a:r>
              <a:rPr lang="en-US" b="0" i="0" dirty="0">
                <a:solidFill>
                  <a:srgbClr val="273239"/>
                </a:solidFill>
                <a:effectLst/>
                <a:highlight>
                  <a:srgbClr val="FFFFFF"/>
                </a:highlight>
                <a:latin typeface="Nunito" pitchFamily="2" charset="0"/>
              </a:rPr>
              <a:t>Decompose the time series into its different components, typically separating it into </a:t>
            </a:r>
            <a:r>
              <a:rPr lang="en-US" b="0" i="0" u="sng" dirty="0">
                <a:solidFill>
                  <a:srgbClr val="273239"/>
                </a:solidFill>
                <a:effectLst/>
                <a:highlight>
                  <a:srgbClr val="FFFFFF"/>
                </a:highlight>
                <a:latin typeface="Nunito" pitchFamily="2" charset="0"/>
                <a:hlinkClick r:id="rId2"/>
              </a:rPr>
              <a:t>trend</a:t>
            </a:r>
            <a:r>
              <a:rPr lang="en-US" b="0" i="0" dirty="0">
                <a:solidFill>
                  <a:srgbClr val="273239"/>
                </a:solidFill>
                <a:effectLst/>
                <a:highlight>
                  <a:srgbClr val="FFFFFF"/>
                </a:highlight>
                <a:latin typeface="Nunito" pitchFamily="2" charset="0"/>
              </a:rPr>
              <a:t>, seasonal, and residual (error) components. The trend represents the long-term movement, the seasonal component captures the repeating patterns, and the residual component includes the irregular fluctuations.</a:t>
            </a:r>
          </a:p>
          <a:p>
            <a:pPr algn="l" fontAlgn="base">
              <a:buFont typeface="+mj-lt"/>
              <a:buAutoNum type="arabicPeriod" startAt="3"/>
            </a:pPr>
            <a:r>
              <a:rPr lang="en-US" b="1" i="0" dirty="0">
                <a:solidFill>
                  <a:srgbClr val="273239"/>
                </a:solidFill>
                <a:effectLst/>
                <a:highlight>
                  <a:srgbClr val="FFFFFF"/>
                </a:highlight>
                <a:latin typeface="Nunito" pitchFamily="2" charset="0"/>
              </a:rPr>
              <a:t>Adjustment:</a:t>
            </a:r>
            <a:endParaRPr lang="en-US" b="0" i="0" dirty="0">
              <a:solidFill>
                <a:srgbClr val="273239"/>
              </a:solidFill>
              <a:effectLst/>
              <a:highlight>
                <a:srgbClr val="FFFFFF"/>
              </a:highlight>
              <a:latin typeface="Nunito" pitchFamily="2" charset="0"/>
            </a:endParaRPr>
          </a:p>
          <a:p>
            <a:pPr marL="742950" lvl="1" indent="-285750" algn="l" fontAlgn="base">
              <a:buFont typeface="+mj-lt"/>
              <a:buAutoNum type="arabicPeriod" startAt="3"/>
            </a:pPr>
            <a:r>
              <a:rPr lang="en-US" b="0" i="0" dirty="0">
                <a:solidFill>
                  <a:srgbClr val="273239"/>
                </a:solidFill>
                <a:effectLst/>
                <a:highlight>
                  <a:srgbClr val="FFFFFF"/>
                </a:highlight>
                <a:latin typeface="Nunito" pitchFamily="2" charset="0"/>
              </a:rPr>
              <a:t>Adjust the time series by removing or smoothing out the seasonal component.</a:t>
            </a:r>
          </a:p>
          <a:p>
            <a:endParaRPr lang="en-IN" dirty="0"/>
          </a:p>
        </p:txBody>
      </p:sp>
    </p:spTree>
    <p:extLst>
      <p:ext uri="{BB962C8B-B14F-4D97-AF65-F5344CB8AC3E}">
        <p14:creationId xmlns:p14="http://schemas.microsoft.com/office/powerpoint/2010/main" val="208701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5F2A-7987-575C-A9CF-C885594A2FAC}"/>
              </a:ext>
            </a:extLst>
          </p:cNvPr>
          <p:cNvSpPr>
            <a:spLocks noGrp="1"/>
          </p:cNvSpPr>
          <p:nvPr>
            <p:ph type="title"/>
          </p:nvPr>
        </p:nvSpPr>
        <p:spPr/>
        <p:txBody>
          <a:bodyPr/>
          <a:lstStyle/>
          <a:p>
            <a:r>
              <a:rPr lang="en-IN" dirty="0"/>
              <a:t>Decomposing Time Series</a:t>
            </a:r>
          </a:p>
        </p:txBody>
      </p:sp>
      <p:sp>
        <p:nvSpPr>
          <p:cNvPr id="3" name="Content Placeholder 2">
            <a:extLst>
              <a:ext uri="{FF2B5EF4-FFF2-40B4-BE49-F238E27FC236}">
                <a16:creationId xmlns:a16="http://schemas.microsoft.com/office/drawing/2014/main" id="{39A86DE4-9E60-D9A2-4B24-669BA4F353A5}"/>
              </a:ext>
            </a:extLst>
          </p:cNvPr>
          <p:cNvSpPr>
            <a:spLocks noGrp="1"/>
          </p:cNvSpPr>
          <p:nvPr>
            <p:ph idx="1"/>
          </p:nvPr>
        </p:nvSpPr>
        <p:spPr>
          <a:xfrm>
            <a:off x="838200" y="1825625"/>
            <a:ext cx="10515600" cy="4830814"/>
          </a:xfrm>
        </p:spPr>
        <p:txBody>
          <a:bodyPr>
            <a:normAutofit fontScale="92500" lnSpcReduction="10000"/>
          </a:bodyPr>
          <a:lstStyle/>
          <a:p>
            <a:r>
              <a:rPr lang="en-US" dirty="0"/>
              <a:t>Seasonality in time series can be represented by breaking it down into a trend component, a seasonal component, and an irregular component. There are several methods to decompose a time series into its trend, seasonal, and residual components. The most common approach is Additive Decomposition.</a:t>
            </a:r>
          </a:p>
          <a:p>
            <a:r>
              <a:rPr lang="en-US" b="1" dirty="0"/>
              <a:t>Additive Decomposition</a:t>
            </a:r>
          </a:p>
          <a:p>
            <a:r>
              <a:rPr lang="en-US" dirty="0" err="1"/>
              <a:t>Y_t</a:t>
            </a:r>
            <a:r>
              <a:rPr lang="en-US" dirty="0"/>
              <a:t> = </a:t>
            </a:r>
            <a:r>
              <a:rPr lang="en-US" dirty="0" err="1"/>
              <a:t>T_t</a:t>
            </a:r>
            <a:r>
              <a:rPr lang="en-US" dirty="0"/>
              <a:t> + </a:t>
            </a:r>
            <a:r>
              <a:rPr lang="en-US" dirty="0" err="1"/>
              <a:t>S_t</a:t>
            </a:r>
            <a:r>
              <a:rPr lang="en-US" dirty="0"/>
              <a:t> + </a:t>
            </a:r>
            <a:r>
              <a:rPr lang="en-US" dirty="0" err="1"/>
              <a:t>E_t</a:t>
            </a:r>
            <a:r>
              <a:rPr lang="en-US" dirty="0"/>
              <a:t>    </a:t>
            </a:r>
          </a:p>
          <a:p>
            <a:r>
              <a:rPr lang="en-US" dirty="0"/>
              <a:t>where,</a:t>
            </a:r>
          </a:p>
          <a:p>
            <a:r>
              <a:rPr lang="en-US" dirty="0" err="1"/>
              <a:t>Y_t</a:t>
            </a:r>
            <a:r>
              <a:rPr lang="en-US" dirty="0"/>
              <a:t> is the actual value of the time series at time t.</a:t>
            </a:r>
          </a:p>
          <a:p>
            <a:r>
              <a:rPr lang="en-US" dirty="0" err="1"/>
              <a:t>T_t</a:t>
            </a:r>
            <a:r>
              <a:rPr lang="en-US" dirty="0"/>
              <a:t> is the trend component at time t.</a:t>
            </a:r>
          </a:p>
          <a:p>
            <a:r>
              <a:rPr lang="en-US" dirty="0" err="1"/>
              <a:t>S_t</a:t>
            </a:r>
            <a:r>
              <a:rPr lang="en-US" dirty="0"/>
              <a:t> is the seasonal component at time t.</a:t>
            </a:r>
          </a:p>
          <a:p>
            <a:r>
              <a:rPr lang="en-US" dirty="0" err="1"/>
              <a:t>E_t</a:t>
            </a:r>
            <a:r>
              <a:rPr lang="en-US" dirty="0"/>
              <a:t> is the irregular(error) component at time t.</a:t>
            </a:r>
          </a:p>
          <a:p>
            <a:endParaRPr lang="en-IN" dirty="0"/>
          </a:p>
        </p:txBody>
      </p:sp>
    </p:spTree>
    <p:extLst>
      <p:ext uri="{BB962C8B-B14F-4D97-AF65-F5344CB8AC3E}">
        <p14:creationId xmlns:p14="http://schemas.microsoft.com/office/powerpoint/2010/main" val="2004871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08F6-0644-4191-B456-89C56B45C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699331-179E-559F-D60D-960845AEDCF1}"/>
              </a:ext>
            </a:extLst>
          </p:cNvPr>
          <p:cNvSpPr>
            <a:spLocks noGrp="1"/>
          </p:cNvSpPr>
          <p:nvPr>
            <p:ph idx="1"/>
          </p:nvPr>
        </p:nvSpPr>
        <p:spPr>
          <a:xfrm>
            <a:off x="838200" y="914400"/>
            <a:ext cx="10515600" cy="5751871"/>
          </a:xfrm>
        </p:spPr>
        <p:txBody>
          <a:bodyPr>
            <a:normAutofit/>
          </a:bodyPr>
          <a:lstStyle/>
          <a:p>
            <a:r>
              <a:rPr lang="en-US" b="1" dirty="0"/>
              <a:t>Trend Estimation</a:t>
            </a:r>
          </a:p>
          <a:p>
            <a:r>
              <a:rPr lang="en-US" dirty="0"/>
              <a:t>Compute the moving average to capture the trend. We can use a simple moving average or other techniques like exponential smoothing. Here, we’re using moving average.</a:t>
            </a:r>
          </a:p>
          <a:p>
            <a:r>
              <a:rPr lang="en-US" dirty="0"/>
              <a:t>The trend component represents the long-term movement or underlying growth/decay pattern in the time series. It reflects the overall direction in which the time series is heading, abstracting from short-term fluctuations.</a:t>
            </a:r>
          </a:p>
          <a:p>
            <a:r>
              <a:rPr lang="en-US" dirty="0"/>
              <a:t>The moving average is computed by taking the average of the values over a specified number of periods, which is m in this case.</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9830272D-A5C2-9948-7D5E-F22F449C06F9}"/>
              </a:ext>
            </a:extLst>
          </p:cNvPr>
          <p:cNvPicPr>
            <a:picLocks noChangeAspect="1"/>
          </p:cNvPicPr>
          <p:nvPr/>
        </p:nvPicPr>
        <p:blipFill>
          <a:blip r:embed="rId3"/>
          <a:stretch>
            <a:fillRect/>
          </a:stretch>
        </p:blipFill>
        <p:spPr>
          <a:xfrm>
            <a:off x="3144457" y="5219637"/>
            <a:ext cx="4759878" cy="1638363"/>
          </a:xfrm>
          <a:prstGeom prst="rect">
            <a:avLst/>
          </a:prstGeom>
        </p:spPr>
      </p:pic>
    </p:spTree>
    <p:extLst>
      <p:ext uri="{BB962C8B-B14F-4D97-AF65-F5344CB8AC3E}">
        <p14:creationId xmlns:p14="http://schemas.microsoft.com/office/powerpoint/2010/main" val="74955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E557-BF23-DD31-F44B-A62BDEC6A1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7BDFE3-A0AF-2638-82C4-7863EBDA4985}"/>
              </a:ext>
            </a:extLst>
          </p:cNvPr>
          <p:cNvSpPr>
            <a:spLocks noGrp="1"/>
          </p:cNvSpPr>
          <p:nvPr>
            <p:ph idx="1"/>
          </p:nvPr>
        </p:nvSpPr>
        <p:spPr/>
        <p:txBody>
          <a:bodyPr>
            <a:normAutofit/>
          </a:bodyPr>
          <a:lstStyle/>
          <a:p>
            <a:pPr algn="l" fontAlgn="base"/>
            <a:r>
              <a:rPr lang="en-US" b="1" i="0" dirty="0">
                <a:solidFill>
                  <a:srgbClr val="273239"/>
                </a:solidFill>
                <a:effectLst/>
                <a:highlight>
                  <a:srgbClr val="FFFFFF"/>
                </a:highlight>
                <a:latin typeface="Nunito" pitchFamily="2" charset="0"/>
              </a:rPr>
              <a:t>Why it is important to adjust seasonal variation?</a:t>
            </a:r>
          </a:p>
          <a:p>
            <a:pPr algn="l" rtl="0" fontAlgn="base"/>
            <a:r>
              <a:rPr lang="en-US" b="0" i="0" dirty="0">
                <a:solidFill>
                  <a:srgbClr val="273239"/>
                </a:solidFill>
                <a:effectLst/>
                <a:highlight>
                  <a:srgbClr val="FFFFFF"/>
                </a:highlight>
                <a:latin typeface="Nunito" pitchFamily="2" charset="0"/>
              </a:rPr>
              <a:t>Seasonal changes are important for a number of reasons:</a:t>
            </a:r>
          </a:p>
          <a:p>
            <a:pPr algn="l" fontAlgn="base">
              <a:buFont typeface="+mj-lt"/>
              <a:buAutoNum type="arabicPeriod"/>
            </a:pPr>
            <a:r>
              <a:rPr lang="en-US" b="1" i="0" dirty="0">
                <a:solidFill>
                  <a:srgbClr val="273239"/>
                </a:solidFill>
                <a:effectLst/>
                <a:highlight>
                  <a:srgbClr val="FFFFFF"/>
                </a:highlight>
                <a:latin typeface="Nunito" pitchFamily="2" charset="0"/>
              </a:rPr>
              <a:t>Finding Trends and Cycles</a:t>
            </a:r>
            <a:r>
              <a:rPr lang="en-US" b="0" i="0" dirty="0">
                <a:solidFill>
                  <a:srgbClr val="273239"/>
                </a:solidFill>
                <a:effectLst/>
                <a:highlight>
                  <a:srgbClr val="FFFFFF"/>
                </a:highlight>
                <a:latin typeface="Nunito" pitchFamily="2" charset="0"/>
              </a:rPr>
              <a:t>: </a:t>
            </a:r>
          </a:p>
          <a:p>
            <a:pPr algn="l" fontAlgn="base">
              <a:buFont typeface="+mj-lt"/>
              <a:buAutoNum type="arabicPeriod"/>
            </a:pPr>
            <a:r>
              <a:rPr lang="en-US" b="1" i="0" dirty="0">
                <a:solidFill>
                  <a:srgbClr val="273239"/>
                </a:solidFill>
                <a:effectLst/>
                <a:highlight>
                  <a:srgbClr val="FFFFFF"/>
                </a:highlight>
                <a:latin typeface="Nunito" pitchFamily="2" charset="0"/>
              </a:rPr>
              <a:t>Comparing Data Points:</a:t>
            </a:r>
            <a:r>
              <a:rPr lang="en-US" b="0" i="0" dirty="0">
                <a:solidFill>
                  <a:srgbClr val="273239"/>
                </a:solidFill>
                <a:effectLst/>
                <a:highlight>
                  <a:srgbClr val="FFFFFF"/>
                </a:highlight>
                <a:latin typeface="Nunito" pitchFamily="2" charset="0"/>
              </a:rPr>
              <a:t> </a:t>
            </a:r>
          </a:p>
          <a:p>
            <a:pPr algn="l" fontAlgn="base">
              <a:buFont typeface="+mj-lt"/>
              <a:buAutoNum type="arabicPeriod" startAt="3"/>
            </a:pPr>
            <a:r>
              <a:rPr lang="en-US" b="1" i="0" dirty="0">
                <a:solidFill>
                  <a:srgbClr val="273239"/>
                </a:solidFill>
                <a:effectLst/>
                <a:highlight>
                  <a:srgbClr val="FFFFFF"/>
                </a:highlight>
                <a:latin typeface="Nunito" pitchFamily="2" charset="0"/>
              </a:rPr>
              <a:t>Forecasting and Analysis</a:t>
            </a:r>
            <a:r>
              <a:rPr lang="en-US"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136553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48D6-3FD5-DBAD-DD96-C2EFB19091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A19747-CCAD-6031-615F-DB2C7D383173}"/>
              </a:ext>
            </a:extLst>
          </p:cNvPr>
          <p:cNvSpPr>
            <a:spLocks noGrp="1"/>
          </p:cNvSpPr>
          <p:nvPr>
            <p:ph idx="1"/>
          </p:nvPr>
        </p:nvSpPr>
        <p:spPr>
          <a:xfrm>
            <a:off x="838200" y="1825625"/>
            <a:ext cx="10515600" cy="4899640"/>
          </a:xfrm>
        </p:spPr>
        <p:txBody>
          <a:bodyPr>
            <a:normAutofit fontScale="70000" lnSpcReduction="20000"/>
          </a:bodyPr>
          <a:lstStyle/>
          <a:p>
            <a:pPr algn="l" fontAlgn="base"/>
            <a:r>
              <a:rPr lang="en-US" b="1" i="0" dirty="0">
                <a:solidFill>
                  <a:srgbClr val="273239"/>
                </a:solidFill>
                <a:effectLst/>
                <a:highlight>
                  <a:srgbClr val="FFFFFF"/>
                </a:highlight>
                <a:latin typeface="Nunito" pitchFamily="2" charset="0"/>
              </a:rPr>
              <a:t>Advantages of Seasonal Adjustment</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Better Forecasting:</a:t>
            </a:r>
            <a:r>
              <a:rPr lang="en-US" b="0" i="0" dirty="0">
                <a:solidFill>
                  <a:srgbClr val="273239"/>
                </a:solidFill>
                <a:effectLst/>
                <a:highlight>
                  <a:srgbClr val="FFFFFF"/>
                </a:highlight>
                <a:latin typeface="Nunito" pitchFamily="2" charset="0"/>
              </a:rPr>
              <a:t> By exposing underlying patterns and trends that are independent of seasonal variations, seasonal adjustment enables more accurate forecasting.</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Improved Trend Analysis:</a:t>
            </a:r>
            <a:r>
              <a:rPr lang="en-US" b="0" i="0" dirty="0">
                <a:solidFill>
                  <a:srgbClr val="273239"/>
                </a:solidFill>
                <a:effectLst/>
                <a:highlight>
                  <a:srgbClr val="FFFFFF"/>
                </a:highlight>
                <a:latin typeface="Nunito" pitchFamily="2" charset="0"/>
              </a:rPr>
              <a:t> By separating the impacts of seasonality, it makes it easier to comprehend and analyze long-term patterns in the data.</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Comparability:</a:t>
            </a:r>
            <a:r>
              <a:rPr lang="en-US" b="0" i="0" dirty="0">
                <a:solidFill>
                  <a:srgbClr val="273239"/>
                </a:solidFill>
                <a:effectLst/>
                <a:highlight>
                  <a:srgbClr val="FFFFFF"/>
                </a:highlight>
                <a:latin typeface="Nunito" pitchFamily="2" charset="0"/>
              </a:rPr>
              <a:t> Since seasonal influences are eliminated, seasonally adjusted data facilitates the comparison and analysis of various time periods.</a:t>
            </a:r>
          </a:p>
          <a:p>
            <a:pPr algn="l" fontAlgn="base"/>
            <a:r>
              <a:rPr lang="en-US" b="1" i="0" dirty="0">
                <a:solidFill>
                  <a:srgbClr val="273239"/>
                </a:solidFill>
                <a:effectLst/>
                <a:highlight>
                  <a:srgbClr val="FFFFFF"/>
                </a:highlight>
                <a:latin typeface="Nunito" pitchFamily="2" charset="0"/>
              </a:rPr>
              <a:t>Disadvantages of Seasonal Adjustment</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Assumption of Consistency:</a:t>
            </a:r>
            <a:r>
              <a:rPr lang="en-US" b="0" i="0" dirty="0">
                <a:solidFill>
                  <a:srgbClr val="273239"/>
                </a:solidFill>
                <a:effectLst/>
                <a:highlight>
                  <a:srgbClr val="FFFFFF"/>
                </a:highlight>
                <a:latin typeface="Nunito" pitchFamily="2" charset="0"/>
              </a:rPr>
              <a:t> Seasonal adjustment is predicated on the idea that seasonal patterns would stay mostly unchanged over time. This assumption may not hold true if there are substantial changes in the underlying environmental or economic circumstances.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Data Smoothing:</a:t>
            </a:r>
            <a:r>
              <a:rPr lang="en-US" b="0" i="0" dirty="0">
                <a:solidFill>
                  <a:srgbClr val="273239"/>
                </a:solidFill>
                <a:effectLst/>
                <a:highlight>
                  <a:srgbClr val="FFFFFF"/>
                </a:highlight>
                <a:latin typeface="Nunito" pitchFamily="2" charset="0"/>
              </a:rPr>
              <a:t> The data is smoothed throughout the seasonal adjustment process, which may cause certain short-term swings to be lost and make it more difficult to spot abrupt shifts or abnormalities.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Complexity: </a:t>
            </a:r>
            <a:r>
              <a:rPr lang="en-US" b="0" i="0" dirty="0">
                <a:solidFill>
                  <a:srgbClr val="273239"/>
                </a:solidFill>
                <a:effectLst/>
                <a:highlight>
                  <a:srgbClr val="FFFFFF"/>
                </a:highlight>
                <a:latin typeface="Nunito" pitchFamily="2" charset="0"/>
              </a:rPr>
              <a:t>The implementation of some sophisticated seasonal adjustment methods might be challenging and call for a solid grasp of statistical methodology.</a:t>
            </a:r>
          </a:p>
          <a:p>
            <a:endParaRPr lang="en-IN" dirty="0"/>
          </a:p>
        </p:txBody>
      </p:sp>
    </p:spTree>
    <p:extLst>
      <p:ext uri="{BB962C8B-B14F-4D97-AF65-F5344CB8AC3E}">
        <p14:creationId xmlns:p14="http://schemas.microsoft.com/office/powerpoint/2010/main" val="133258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A60-50F2-25B7-A6DC-DF7970F131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194F51-5131-22DE-A54A-434A14D85986}"/>
              </a:ext>
            </a:extLst>
          </p:cNvPr>
          <p:cNvSpPr>
            <a:spLocks noGrp="1"/>
          </p:cNvSpPr>
          <p:nvPr>
            <p:ph idx="1"/>
          </p:nvPr>
        </p:nvSpPr>
        <p:spPr/>
        <p:txBody>
          <a:bodyPr/>
          <a:lstStyle/>
          <a:p>
            <a:r>
              <a:rPr lang="en-US" dirty="0"/>
              <a:t>Seasonal Adjustment and Differencing Implementation </a:t>
            </a:r>
            <a:r>
              <a:rPr lang="en-US" dirty="0" err="1"/>
              <a:t>Librarues</a:t>
            </a:r>
            <a:endParaRPr lang="en-US" dirty="0"/>
          </a:p>
          <a:p>
            <a:r>
              <a:rPr lang="en-US" dirty="0"/>
              <a:t>!pip install pandas</a:t>
            </a:r>
          </a:p>
          <a:p>
            <a:r>
              <a:rPr lang="en-US" dirty="0"/>
              <a:t>!pip install </a:t>
            </a:r>
            <a:r>
              <a:rPr lang="en-US" dirty="0" err="1"/>
              <a:t>statsmodels</a:t>
            </a:r>
            <a:endParaRPr lang="en-US" dirty="0"/>
          </a:p>
          <a:p>
            <a:r>
              <a:rPr lang="en-US" dirty="0"/>
              <a:t>!pip install matplotlib</a:t>
            </a:r>
            <a:endParaRPr lang="en-IN" dirty="0"/>
          </a:p>
        </p:txBody>
      </p:sp>
    </p:spTree>
    <p:extLst>
      <p:ext uri="{BB962C8B-B14F-4D97-AF65-F5344CB8AC3E}">
        <p14:creationId xmlns:p14="http://schemas.microsoft.com/office/powerpoint/2010/main" val="194550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9F52-8FD6-5881-BC90-1CA66080A91F}"/>
              </a:ext>
            </a:extLst>
          </p:cNvPr>
          <p:cNvSpPr>
            <a:spLocks noGrp="1"/>
          </p:cNvSpPr>
          <p:nvPr>
            <p:ph type="ctrTitle"/>
          </p:nvPr>
        </p:nvSpPr>
        <p:spPr>
          <a:xfrm>
            <a:off x="1524000" y="2175641"/>
            <a:ext cx="9144000" cy="1116809"/>
          </a:xfrm>
        </p:spPr>
        <p:txBody>
          <a:bodyPr>
            <a:noAutofit/>
          </a:bodyPr>
          <a:lstStyle/>
          <a:p>
            <a:r>
              <a:rPr lang="en-US" sz="4000" dirty="0"/>
              <a:t>Unit I - INTRODUCTION TO FORECASTING</a:t>
            </a:r>
            <a:endParaRPr lang="en-IN" sz="4000" dirty="0"/>
          </a:p>
        </p:txBody>
      </p:sp>
    </p:spTree>
    <p:extLst>
      <p:ext uri="{BB962C8B-B14F-4D97-AF65-F5344CB8AC3E}">
        <p14:creationId xmlns:p14="http://schemas.microsoft.com/office/powerpoint/2010/main" val="376628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C4310-96D8-EB1E-6D09-9777462F63A1}"/>
              </a:ext>
            </a:extLst>
          </p:cNvPr>
          <p:cNvSpPr>
            <a:spLocks noGrp="1"/>
          </p:cNvSpPr>
          <p:nvPr>
            <p:ph type="title"/>
          </p:nvPr>
        </p:nvSpPr>
        <p:spPr/>
        <p:txBody>
          <a:bodyPr/>
          <a:lstStyle/>
          <a:p>
            <a:r>
              <a:rPr lang="en-US" dirty="0"/>
              <a:t>Use of Data Transformations and Adjustments</a:t>
            </a:r>
          </a:p>
        </p:txBody>
      </p:sp>
      <p:sp>
        <p:nvSpPr>
          <p:cNvPr id="3" name="Content Placeholder 2">
            <a:extLst>
              <a:ext uri="{FF2B5EF4-FFF2-40B4-BE49-F238E27FC236}">
                <a16:creationId xmlns:a16="http://schemas.microsoft.com/office/drawing/2014/main" id="{236FE898-EAD2-B5F7-03B5-58E0378D54F2}"/>
              </a:ext>
            </a:extLst>
          </p:cNvPr>
          <p:cNvSpPr>
            <a:spLocks noGrp="1"/>
          </p:cNvSpPr>
          <p:nvPr>
            <p:ph idx="1"/>
          </p:nvPr>
        </p:nvSpPr>
        <p:spPr>
          <a:xfrm>
            <a:off x="838200" y="1825624"/>
            <a:ext cx="10515600" cy="5032375"/>
          </a:xfrm>
        </p:spPr>
        <p:txBody>
          <a:bodyPr>
            <a:normAutofit fontScale="92500" lnSpcReduction="20000"/>
          </a:bodyPr>
          <a:lstStyle/>
          <a:p>
            <a:r>
              <a:rPr lang="en-US" b="1" dirty="0"/>
              <a:t>Transformations</a:t>
            </a:r>
          </a:p>
          <a:p>
            <a:r>
              <a:rPr lang="en-US" dirty="0"/>
              <a:t>Data transformation refers to the process of converting, cleaning, and manipulating raw data into a structured format that is suitable for analysis or other data processing tasks.</a:t>
            </a:r>
          </a:p>
          <a:p>
            <a:r>
              <a:rPr lang="en-US" dirty="0"/>
              <a:t>it involves converting raw time series data into a format that is suitable for analysis and modelling.</a:t>
            </a:r>
          </a:p>
          <a:p>
            <a:r>
              <a:rPr lang="en-US" b="1" dirty="0"/>
              <a:t>Types of transformations</a:t>
            </a:r>
          </a:p>
          <a:p>
            <a:r>
              <a:rPr lang="en-US" dirty="0"/>
              <a:t>In univariate time series data, there are mainly four main types of transformations, that are used to make our data fit for model building.</a:t>
            </a:r>
          </a:p>
          <a:p>
            <a:r>
              <a:rPr lang="en-US" dirty="0"/>
              <a:t>They are :</a:t>
            </a:r>
          </a:p>
          <a:p>
            <a:pPr lvl="1"/>
            <a:r>
              <a:rPr lang="en-US" dirty="0"/>
              <a:t>Power Transform</a:t>
            </a:r>
          </a:p>
          <a:p>
            <a:pPr lvl="1"/>
            <a:r>
              <a:rPr lang="en-US" dirty="0"/>
              <a:t>Difference Transform</a:t>
            </a:r>
          </a:p>
          <a:p>
            <a:pPr lvl="1"/>
            <a:r>
              <a:rPr lang="en-US" dirty="0"/>
              <a:t>Standardization</a:t>
            </a:r>
          </a:p>
          <a:p>
            <a:pPr lvl="1"/>
            <a:r>
              <a:rPr lang="en-US" dirty="0"/>
              <a:t>Normalization</a:t>
            </a:r>
          </a:p>
        </p:txBody>
      </p:sp>
    </p:spTree>
    <p:extLst>
      <p:ext uri="{BB962C8B-B14F-4D97-AF65-F5344CB8AC3E}">
        <p14:creationId xmlns:p14="http://schemas.microsoft.com/office/powerpoint/2010/main" val="330663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360E-2167-6DDC-A6D6-24429EDF9F7B}"/>
              </a:ext>
            </a:extLst>
          </p:cNvPr>
          <p:cNvSpPr>
            <a:spLocks noGrp="1"/>
          </p:cNvSpPr>
          <p:nvPr>
            <p:ph type="title"/>
          </p:nvPr>
        </p:nvSpPr>
        <p:spPr/>
        <p:txBody>
          <a:bodyPr/>
          <a:lstStyle/>
          <a:p>
            <a:endParaRPr lang="en-US"/>
          </a:p>
        </p:txBody>
      </p:sp>
      <p:sp>
        <p:nvSpPr>
          <p:cNvPr id="10" name="TextBox 9">
            <a:extLst>
              <a:ext uri="{FF2B5EF4-FFF2-40B4-BE49-F238E27FC236}">
                <a16:creationId xmlns:a16="http://schemas.microsoft.com/office/drawing/2014/main" id="{B43C8DFE-EEF7-D395-388D-AEC54931EE1A}"/>
              </a:ext>
            </a:extLst>
          </p:cNvPr>
          <p:cNvSpPr txBox="1"/>
          <p:nvPr/>
        </p:nvSpPr>
        <p:spPr>
          <a:xfrm>
            <a:off x="6096000" y="1825625"/>
            <a:ext cx="5636455" cy="4524315"/>
          </a:xfrm>
          <a:prstGeom prst="rect">
            <a:avLst/>
          </a:prstGeom>
          <a:noFill/>
        </p:spPr>
        <p:txBody>
          <a:bodyPr wrap="square">
            <a:spAutoFit/>
          </a:bodyPr>
          <a:lstStyle/>
          <a:p>
            <a:r>
              <a:rPr lang="en-US" dirty="0"/>
              <a:t>from </a:t>
            </a:r>
            <a:r>
              <a:rPr lang="en-US" dirty="0" err="1"/>
              <a:t>sklearn.preprocessing</a:t>
            </a:r>
            <a:r>
              <a:rPr lang="en-US" dirty="0"/>
              <a:t> import </a:t>
            </a:r>
            <a:r>
              <a:rPr lang="en-US" dirty="0" err="1"/>
              <a:t>PowerTransformer</a:t>
            </a:r>
            <a:endParaRPr lang="en-US" dirty="0"/>
          </a:p>
          <a:p>
            <a:r>
              <a:rPr lang="en-US" dirty="0"/>
              <a:t># Compute variance of the original 'Temperature (C)' column</a:t>
            </a:r>
          </a:p>
          <a:p>
            <a:r>
              <a:rPr lang="en-US" dirty="0" err="1"/>
              <a:t>original_variance</a:t>
            </a:r>
            <a:r>
              <a:rPr lang="en-US" dirty="0"/>
              <a:t> = </a:t>
            </a:r>
            <a:r>
              <a:rPr lang="en-US" dirty="0" err="1"/>
              <a:t>df</a:t>
            </a:r>
            <a:r>
              <a:rPr lang="en-US" dirty="0"/>
              <a:t>['Temperature (C)'].var()</a:t>
            </a:r>
          </a:p>
          <a:p>
            <a:endParaRPr lang="en-US" dirty="0"/>
          </a:p>
          <a:p>
            <a:r>
              <a:rPr lang="en-US" dirty="0"/>
              <a:t># Apply power transform to 'Temperature (C)' column</a:t>
            </a:r>
          </a:p>
          <a:p>
            <a:r>
              <a:rPr lang="en-US" dirty="0"/>
              <a:t>pt = </a:t>
            </a:r>
            <a:r>
              <a:rPr lang="en-US" dirty="0" err="1"/>
              <a:t>PowerTransformer</a:t>
            </a:r>
            <a:r>
              <a:rPr lang="en-US" dirty="0"/>
              <a:t>(method='yeo-</a:t>
            </a:r>
            <a:r>
              <a:rPr lang="en-US" dirty="0" err="1"/>
              <a:t>johnson</a:t>
            </a:r>
            <a:r>
              <a:rPr lang="en-US" dirty="0"/>
              <a:t>')</a:t>
            </a:r>
          </a:p>
          <a:p>
            <a:r>
              <a:rPr lang="en-US" dirty="0" err="1"/>
              <a:t>df</a:t>
            </a:r>
            <a:r>
              <a:rPr lang="en-US" dirty="0"/>
              <a:t>['Temperature (C)'] = </a:t>
            </a:r>
            <a:r>
              <a:rPr lang="en-US" dirty="0" err="1"/>
              <a:t>pt.fit_transform</a:t>
            </a:r>
            <a:r>
              <a:rPr lang="en-US" dirty="0"/>
              <a:t>(</a:t>
            </a:r>
            <a:r>
              <a:rPr lang="en-US" dirty="0" err="1"/>
              <a:t>df</a:t>
            </a:r>
            <a:r>
              <a:rPr lang="en-US" dirty="0"/>
              <a:t>[['Temperature (C)']])</a:t>
            </a:r>
          </a:p>
          <a:p>
            <a:endParaRPr lang="en-US" dirty="0"/>
          </a:p>
          <a:p>
            <a:r>
              <a:rPr lang="en-US" dirty="0"/>
              <a:t># Compute variance of the transformed 'Temperature (C)' column</a:t>
            </a:r>
          </a:p>
          <a:p>
            <a:r>
              <a:rPr lang="en-US" dirty="0" err="1"/>
              <a:t>transformed_variance</a:t>
            </a:r>
            <a:r>
              <a:rPr lang="en-US" dirty="0"/>
              <a:t> = </a:t>
            </a:r>
            <a:r>
              <a:rPr lang="en-US" dirty="0" err="1"/>
              <a:t>df</a:t>
            </a:r>
            <a:r>
              <a:rPr lang="en-US" dirty="0"/>
              <a:t>['Temperature (C)'].var()</a:t>
            </a:r>
          </a:p>
          <a:p>
            <a:endParaRPr lang="en-US" dirty="0"/>
          </a:p>
          <a:p>
            <a:r>
              <a:rPr lang="en-US" dirty="0"/>
              <a:t>print("Original Variance:", </a:t>
            </a:r>
            <a:r>
              <a:rPr lang="en-US" dirty="0" err="1"/>
              <a:t>original_variance</a:t>
            </a:r>
            <a:r>
              <a:rPr lang="en-US" dirty="0"/>
              <a:t>)</a:t>
            </a:r>
          </a:p>
          <a:p>
            <a:r>
              <a:rPr lang="en-US" dirty="0"/>
              <a:t>print("Transformed Variance:", </a:t>
            </a:r>
            <a:r>
              <a:rPr lang="en-US" dirty="0" err="1"/>
              <a:t>transformed_variance</a:t>
            </a:r>
            <a:r>
              <a:rPr lang="en-US" dirty="0"/>
              <a:t>)</a:t>
            </a:r>
          </a:p>
        </p:txBody>
      </p:sp>
      <p:sp>
        <p:nvSpPr>
          <p:cNvPr id="12" name="Content Placeholder 11">
            <a:extLst>
              <a:ext uri="{FF2B5EF4-FFF2-40B4-BE49-F238E27FC236}">
                <a16:creationId xmlns:a16="http://schemas.microsoft.com/office/drawing/2014/main" id="{462FD4B3-C248-CE22-CD4C-798AEEF014FF}"/>
              </a:ext>
            </a:extLst>
          </p:cNvPr>
          <p:cNvSpPr>
            <a:spLocks noGrp="1"/>
          </p:cNvSpPr>
          <p:nvPr>
            <p:ph idx="1"/>
          </p:nvPr>
        </p:nvSpPr>
        <p:spPr/>
        <p:txBody>
          <a:bodyPr/>
          <a:lstStyle/>
          <a:p>
            <a:endParaRPr lang="en-US" dirty="0"/>
          </a:p>
        </p:txBody>
      </p:sp>
      <p:sp>
        <p:nvSpPr>
          <p:cNvPr id="14" name="TextBox 13">
            <a:extLst>
              <a:ext uri="{FF2B5EF4-FFF2-40B4-BE49-F238E27FC236}">
                <a16:creationId xmlns:a16="http://schemas.microsoft.com/office/drawing/2014/main" id="{B377A55B-5100-E341-1934-23141CC36ADB}"/>
              </a:ext>
            </a:extLst>
          </p:cNvPr>
          <p:cNvSpPr txBox="1"/>
          <p:nvPr/>
        </p:nvSpPr>
        <p:spPr>
          <a:xfrm>
            <a:off x="838200" y="1825625"/>
            <a:ext cx="4879145" cy="286232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1. Time Series Data Transformation Using Power Transform:</a:t>
            </a:r>
          </a:p>
          <a:p>
            <a:pPr algn="l" rtl="0" fontAlgn="base"/>
            <a:r>
              <a:rPr lang="en-US" b="0" i="0" dirty="0">
                <a:solidFill>
                  <a:srgbClr val="273239"/>
                </a:solidFill>
                <a:effectLst/>
                <a:highlight>
                  <a:srgbClr val="FFFFFF"/>
                </a:highlight>
                <a:latin typeface="Nunito" pitchFamily="2" charset="0"/>
              </a:rPr>
              <a:t>The power transform is mainly used to make the variance of the data constant. It involves mathematically transforming the data so it changes its distribution to be more Gaussian (normal). This can be particularly useful in cases where the data has a </a:t>
            </a:r>
            <a:r>
              <a:rPr lang="en-US" b="0" i="0" u="sng" dirty="0">
                <a:solidFill>
                  <a:srgbClr val="273239"/>
                </a:solidFill>
                <a:effectLst/>
                <a:highlight>
                  <a:srgbClr val="FFFFFF"/>
                </a:highlight>
                <a:latin typeface="Nunito" pitchFamily="2" charset="0"/>
                <a:hlinkClick r:id="rId2"/>
              </a:rPr>
              <a:t>skewed distribution</a:t>
            </a:r>
            <a:r>
              <a:rPr lang="en-US" b="0" i="0" dirty="0">
                <a:solidFill>
                  <a:srgbClr val="273239"/>
                </a:solidFill>
                <a:effectLst/>
                <a:highlight>
                  <a:srgbClr val="FFFFFF"/>
                </a:highlight>
                <a:latin typeface="Nunito" pitchFamily="2" charset="0"/>
              </a:rPr>
              <a:t> or </a:t>
            </a:r>
            <a:r>
              <a:rPr lang="en-US" b="0" i="0" u="sng" dirty="0">
                <a:solidFill>
                  <a:srgbClr val="273239"/>
                </a:solidFill>
                <a:effectLst/>
                <a:highlight>
                  <a:srgbClr val="FFFFFF"/>
                </a:highlight>
                <a:latin typeface="Nunito" pitchFamily="2" charset="0"/>
                <a:hlinkClick r:id="rId3"/>
              </a:rPr>
              <a:t>heteroscedasticity (</a:t>
            </a:r>
            <a:r>
              <a:rPr lang="en-US" b="0" i="0" dirty="0">
                <a:solidFill>
                  <a:srgbClr val="273239"/>
                </a:solidFill>
                <a:effectLst/>
                <a:highlight>
                  <a:srgbClr val="FFFFFF"/>
                </a:highlight>
                <a:latin typeface="Nunito" pitchFamily="2" charset="0"/>
              </a:rPr>
              <a:t>varying variance).</a:t>
            </a:r>
          </a:p>
        </p:txBody>
      </p:sp>
    </p:spTree>
    <p:extLst>
      <p:ext uri="{BB962C8B-B14F-4D97-AF65-F5344CB8AC3E}">
        <p14:creationId xmlns:p14="http://schemas.microsoft.com/office/powerpoint/2010/main" val="403103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6CB4-5423-5403-8DB2-D79B3B28DFD5}"/>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4E65B12D-49A6-01D5-8AF5-58DC46EDEEFF}"/>
              </a:ext>
            </a:extLst>
          </p:cNvPr>
          <p:cNvSpPr txBox="1"/>
          <p:nvPr/>
        </p:nvSpPr>
        <p:spPr>
          <a:xfrm>
            <a:off x="838200" y="1825625"/>
            <a:ext cx="5257800" cy="2585323"/>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2. Time Series Data Transformation Using Difference Transform:</a:t>
            </a:r>
          </a:p>
          <a:p>
            <a:pPr algn="l" rtl="0" fontAlgn="base"/>
            <a:r>
              <a:rPr lang="en-US" b="0" i="0" dirty="0">
                <a:solidFill>
                  <a:srgbClr val="273239"/>
                </a:solidFill>
                <a:effectLst/>
                <a:highlight>
                  <a:srgbClr val="FFFFFF"/>
                </a:highlight>
                <a:latin typeface="Nunito" pitchFamily="2" charset="0"/>
              </a:rPr>
              <a:t>The difference transform is a technique used to make a time series data stationary by computing the differences between consecutive observations. This transformation is useful for removing trends or seasonal patterns in the data, making it easier to model using techniques like</a:t>
            </a:r>
            <a:r>
              <a:rPr lang="en-US" b="0" i="0" u="sng" dirty="0">
                <a:solidFill>
                  <a:srgbClr val="273239"/>
                </a:solidFill>
                <a:effectLst/>
                <a:highlight>
                  <a:srgbClr val="FFFFFF"/>
                </a:highlight>
                <a:latin typeface="Nunito" pitchFamily="2" charset="0"/>
                <a:hlinkClick r:id="rId2"/>
              </a:rPr>
              <a:t> ARIMA.</a:t>
            </a:r>
            <a:endParaRPr lang="en-US" b="0" i="0" dirty="0">
              <a:solidFill>
                <a:srgbClr val="273239"/>
              </a:solidFill>
              <a:effectLst/>
              <a:highlight>
                <a:srgbClr val="FFFFFF"/>
              </a:highlight>
              <a:latin typeface="Nunito" pitchFamily="2" charset="0"/>
            </a:endParaRPr>
          </a:p>
        </p:txBody>
      </p:sp>
      <p:sp>
        <p:nvSpPr>
          <p:cNvPr id="7" name="TextBox 6">
            <a:extLst>
              <a:ext uri="{FF2B5EF4-FFF2-40B4-BE49-F238E27FC236}">
                <a16:creationId xmlns:a16="http://schemas.microsoft.com/office/drawing/2014/main" id="{34D3317C-B30B-9B6E-C8E8-905A0EEA5CE4}"/>
              </a:ext>
            </a:extLst>
          </p:cNvPr>
          <p:cNvSpPr txBox="1"/>
          <p:nvPr/>
        </p:nvSpPr>
        <p:spPr>
          <a:xfrm>
            <a:off x="6096000" y="1690688"/>
            <a:ext cx="5833403" cy="4247317"/>
          </a:xfrm>
          <a:prstGeom prst="rect">
            <a:avLst/>
          </a:prstGeom>
          <a:noFill/>
        </p:spPr>
        <p:txBody>
          <a:bodyPr wrap="square">
            <a:spAutoFit/>
          </a:bodyPr>
          <a:lstStyle/>
          <a:p>
            <a:r>
              <a:rPr lang="en-US" dirty="0"/>
              <a:t>from </a:t>
            </a:r>
            <a:r>
              <a:rPr lang="en-US" dirty="0" err="1"/>
              <a:t>sklearn.preprocessing</a:t>
            </a:r>
            <a:r>
              <a:rPr lang="en-US" dirty="0"/>
              <a:t> import </a:t>
            </a:r>
            <a:r>
              <a:rPr lang="en-US" dirty="0" err="1"/>
              <a:t>PowerTransformer</a:t>
            </a:r>
            <a:endParaRPr lang="en-US" dirty="0"/>
          </a:p>
          <a:p>
            <a:r>
              <a:rPr lang="en-US" dirty="0"/>
              <a:t># Compute variance of the original 'Temperature (C)' column</a:t>
            </a:r>
          </a:p>
          <a:p>
            <a:r>
              <a:rPr lang="en-US" dirty="0" err="1"/>
              <a:t>original_variance</a:t>
            </a:r>
            <a:r>
              <a:rPr lang="en-US" dirty="0"/>
              <a:t> = </a:t>
            </a:r>
            <a:r>
              <a:rPr lang="en-US" dirty="0" err="1"/>
              <a:t>df</a:t>
            </a:r>
            <a:r>
              <a:rPr lang="en-US" dirty="0"/>
              <a:t>['Temperature (C)'].var()</a:t>
            </a:r>
          </a:p>
          <a:p>
            <a:endParaRPr lang="en-US" dirty="0"/>
          </a:p>
          <a:p>
            <a:r>
              <a:rPr lang="en-US" dirty="0"/>
              <a:t># Apply power transform to 'Temperature (C)' column</a:t>
            </a:r>
          </a:p>
          <a:p>
            <a:r>
              <a:rPr lang="en-US" dirty="0"/>
              <a:t>pt = </a:t>
            </a:r>
            <a:r>
              <a:rPr lang="en-US" dirty="0" err="1"/>
              <a:t>PowerTransformer</a:t>
            </a:r>
            <a:r>
              <a:rPr lang="en-US" dirty="0"/>
              <a:t>(method='yeo-</a:t>
            </a:r>
            <a:r>
              <a:rPr lang="en-US" dirty="0" err="1"/>
              <a:t>johnson</a:t>
            </a:r>
            <a:r>
              <a:rPr lang="en-US" dirty="0"/>
              <a:t>')</a:t>
            </a:r>
          </a:p>
          <a:p>
            <a:r>
              <a:rPr lang="en-US" dirty="0" err="1"/>
              <a:t>df</a:t>
            </a:r>
            <a:r>
              <a:rPr lang="en-US" dirty="0"/>
              <a:t>['Temperature (C)'] = </a:t>
            </a:r>
            <a:r>
              <a:rPr lang="en-US" dirty="0" err="1"/>
              <a:t>pt.fit_transform</a:t>
            </a:r>
            <a:r>
              <a:rPr lang="en-US" dirty="0"/>
              <a:t>(</a:t>
            </a:r>
            <a:r>
              <a:rPr lang="en-US" dirty="0" err="1"/>
              <a:t>df</a:t>
            </a:r>
            <a:r>
              <a:rPr lang="en-US" dirty="0"/>
              <a:t>[['Temperature (C)']])</a:t>
            </a:r>
          </a:p>
          <a:p>
            <a:endParaRPr lang="en-US" dirty="0"/>
          </a:p>
          <a:p>
            <a:r>
              <a:rPr lang="en-US" dirty="0"/>
              <a:t># Compute variance of the transformed 'Temperature (C)' column</a:t>
            </a:r>
          </a:p>
          <a:p>
            <a:r>
              <a:rPr lang="en-US" dirty="0" err="1"/>
              <a:t>transformed_variance</a:t>
            </a:r>
            <a:r>
              <a:rPr lang="en-US" dirty="0"/>
              <a:t> = </a:t>
            </a:r>
            <a:r>
              <a:rPr lang="en-US" dirty="0" err="1"/>
              <a:t>df</a:t>
            </a:r>
            <a:r>
              <a:rPr lang="en-US" dirty="0"/>
              <a:t>['Temperature (C)'].var()</a:t>
            </a:r>
          </a:p>
          <a:p>
            <a:endParaRPr lang="en-US" dirty="0"/>
          </a:p>
          <a:p>
            <a:r>
              <a:rPr lang="en-US" dirty="0"/>
              <a:t>print("Original Variance:", </a:t>
            </a:r>
            <a:r>
              <a:rPr lang="en-US" dirty="0" err="1"/>
              <a:t>original_variance</a:t>
            </a:r>
            <a:r>
              <a:rPr lang="en-US" dirty="0"/>
              <a:t>)</a:t>
            </a:r>
          </a:p>
          <a:p>
            <a:r>
              <a:rPr lang="en-US" dirty="0"/>
              <a:t>print("Transformed Variance:", </a:t>
            </a:r>
            <a:r>
              <a:rPr lang="en-US" dirty="0" err="1"/>
              <a:t>transformed_variance</a:t>
            </a:r>
            <a:r>
              <a:rPr lang="en-US" dirty="0"/>
              <a:t>)</a:t>
            </a:r>
          </a:p>
        </p:txBody>
      </p:sp>
    </p:spTree>
    <p:extLst>
      <p:ext uri="{BB962C8B-B14F-4D97-AF65-F5344CB8AC3E}">
        <p14:creationId xmlns:p14="http://schemas.microsoft.com/office/powerpoint/2010/main" val="291028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EDF1-EC82-9A51-C6C1-0CA8A2ED89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F76184-37B0-6C86-9E9C-CE42B705673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F1ECB5F2-565E-0439-CA94-C57441F0484D}"/>
              </a:ext>
            </a:extLst>
          </p:cNvPr>
          <p:cNvSpPr txBox="1"/>
          <p:nvPr/>
        </p:nvSpPr>
        <p:spPr>
          <a:xfrm>
            <a:off x="838200" y="1825625"/>
            <a:ext cx="5084298" cy="2585323"/>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3. Time Series Data Transformation Using Standardization:</a:t>
            </a:r>
          </a:p>
          <a:p>
            <a:pPr algn="l" rtl="0" fontAlgn="base"/>
            <a:r>
              <a:rPr lang="en-US" b="0" i="0" u="sng" dirty="0">
                <a:solidFill>
                  <a:srgbClr val="273239"/>
                </a:solidFill>
                <a:effectLst/>
                <a:highlight>
                  <a:srgbClr val="FFFFFF"/>
                </a:highlight>
                <a:latin typeface="Nunito" pitchFamily="2" charset="0"/>
                <a:hlinkClick r:id="rId2"/>
              </a:rPr>
              <a:t>Standardization, </a:t>
            </a:r>
            <a:r>
              <a:rPr lang="en-US" b="0" i="0" dirty="0">
                <a:solidFill>
                  <a:srgbClr val="273239"/>
                </a:solidFill>
                <a:effectLst/>
                <a:highlight>
                  <a:srgbClr val="FFFFFF"/>
                </a:highlight>
                <a:latin typeface="Nunito" pitchFamily="2" charset="0"/>
              </a:rPr>
              <a:t>also known as z-score normalization, is a preprocessing technique used to scale the features of a dataset to have a mean of 0 and a standard deviation of 1. This transformation can be useful when working with features that have different scales, as it helps to bring all features to a similar scale.</a:t>
            </a:r>
          </a:p>
        </p:txBody>
      </p:sp>
      <p:sp>
        <p:nvSpPr>
          <p:cNvPr id="7" name="TextBox 6">
            <a:extLst>
              <a:ext uri="{FF2B5EF4-FFF2-40B4-BE49-F238E27FC236}">
                <a16:creationId xmlns:a16="http://schemas.microsoft.com/office/drawing/2014/main" id="{18AFB5CD-A6C1-2CDB-DCE6-FFAFB06A8875}"/>
              </a:ext>
            </a:extLst>
          </p:cNvPr>
          <p:cNvSpPr txBox="1"/>
          <p:nvPr/>
        </p:nvSpPr>
        <p:spPr>
          <a:xfrm>
            <a:off x="6411350" y="1825625"/>
            <a:ext cx="5644662" cy="3970318"/>
          </a:xfrm>
          <a:prstGeom prst="rect">
            <a:avLst/>
          </a:prstGeom>
          <a:noFill/>
        </p:spPr>
        <p:txBody>
          <a:bodyPr wrap="square">
            <a:spAutoFit/>
          </a:bodyPr>
          <a:lstStyle/>
          <a:p>
            <a:r>
              <a:rPr lang="en-US" dirty="0"/>
              <a:t>from </a:t>
            </a:r>
            <a:r>
              <a:rPr lang="en-US" dirty="0" err="1"/>
              <a:t>sklearn.preprocessing</a:t>
            </a:r>
            <a:r>
              <a:rPr lang="en-US" dirty="0"/>
              <a:t> import </a:t>
            </a:r>
            <a:r>
              <a:rPr lang="en-US" dirty="0" err="1"/>
              <a:t>StandardScaler</a:t>
            </a:r>
            <a:endParaRPr lang="en-US" dirty="0"/>
          </a:p>
          <a:p>
            <a:r>
              <a:rPr lang="en-US" dirty="0"/>
              <a:t># Create a </a:t>
            </a:r>
            <a:r>
              <a:rPr lang="en-US" dirty="0" err="1"/>
              <a:t>StandardScaler</a:t>
            </a:r>
            <a:r>
              <a:rPr lang="en-US" dirty="0"/>
              <a:t> object</a:t>
            </a:r>
          </a:p>
          <a:p>
            <a:r>
              <a:rPr lang="en-US" dirty="0"/>
              <a:t>scaler = </a:t>
            </a:r>
            <a:r>
              <a:rPr lang="en-US" dirty="0" err="1"/>
              <a:t>StandardScaler</a:t>
            </a:r>
            <a:r>
              <a:rPr lang="en-US" dirty="0"/>
              <a:t>()</a:t>
            </a:r>
          </a:p>
          <a:p>
            <a:endParaRPr lang="en-US" dirty="0"/>
          </a:p>
          <a:p>
            <a:r>
              <a:rPr lang="en-US" dirty="0"/>
              <a:t># Fit the scaler to the data and transform the 'Humidity' and 'Pressure (mbar)' columns</a:t>
            </a:r>
          </a:p>
          <a:p>
            <a:r>
              <a:rPr lang="en-US" dirty="0" err="1"/>
              <a:t>df</a:t>
            </a:r>
            <a:r>
              <a:rPr lang="en-US" dirty="0"/>
              <a:t>['Humidity standardized'] = </a:t>
            </a:r>
            <a:r>
              <a:rPr lang="en-US" dirty="0" err="1"/>
              <a:t>scaler.fit_transform</a:t>
            </a:r>
            <a:r>
              <a:rPr lang="en-US" dirty="0"/>
              <a:t>(</a:t>
            </a:r>
            <a:r>
              <a:rPr lang="en-US" dirty="0" err="1"/>
              <a:t>df</a:t>
            </a:r>
            <a:r>
              <a:rPr lang="en-US" dirty="0"/>
              <a:t>[['Humidity']])</a:t>
            </a:r>
          </a:p>
          <a:p>
            <a:r>
              <a:rPr lang="en-US" dirty="0" err="1"/>
              <a:t>df</a:t>
            </a:r>
            <a:r>
              <a:rPr lang="en-US" dirty="0"/>
              <a:t>['Pressure standardized'] = </a:t>
            </a:r>
            <a:r>
              <a:rPr lang="en-US" dirty="0" err="1"/>
              <a:t>scaler.fit_transform</a:t>
            </a:r>
            <a:r>
              <a:rPr lang="en-US" dirty="0"/>
              <a:t>(</a:t>
            </a:r>
            <a:r>
              <a:rPr lang="en-US" dirty="0" err="1"/>
              <a:t>df</a:t>
            </a:r>
            <a:r>
              <a:rPr lang="en-US" dirty="0"/>
              <a:t>[['Pressure (mbar)']])</a:t>
            </a:r>
          </a:p>
          <a:p>
            <a:endParaRPr lang="en-US" dirty="0"/>
          </a:p>
          <a:p>
            <a:r>
              <a:rPr lang="en-US" dirty="0"/>
              <a:t># Display the transformed </a:t>
            </a:r>
            <a:r>
              <a:rPr lang="en-US" dirty="0" err="1"/>
              <a:t>DataFrame</a:t>
            </a:r>
            <a:endParaRPr lang="en-US" dirty="0"/>
          </a:p>
          <a:p>
            <a:r>
              <a:rPr lang="en-US" dirty="0"/>
              <a:t>print(</a:t>
            </a:r>
            <a:r>
              <a:rPr lang="en-US" dirty="0" err="1"/>
              <a:t>df</a:t>
            </a:r>
            <a:r>
              <a:rPr lang="en-US" dirty="0"/>
              <a:t>[['Humidity standardized', 'Pressure standardized']].head())</a:t>
            </a:r>
          </a:p>
        </p:txBody>
      </p:sp>
    </p:spTree>
    <p:extLst>
      <p:ext uri="{BB962C8B-B14F-4D97-AF65-F5344CB8AC3E}">
        <p14:creationId xmlns:p14="http://schemas.microsoft.com/office/powerpoint/2010/main" val="14529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786F-5E77-AC83-5D11-6E93ED46E1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55E4BE-3447-8901-0DFB-298F6A552C7F}"/>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1C8364D6-9A30-EAA9-E96C-C1AC8A7E5EE9}"/>
              </a:ext>
            </a:extLst>
          </p:cNvPr>
          <p:cNvSpPr txBox="1"/>
          <p:nvPr/>
        </p:nvSpPr>
        <p:spPr>
          <a:xfrm>
            <a:off x="838200" y="1825625"/>
            <a:ext cx="4859215" cy="2585323"/>
          </a:xfrm>
          <a:prstGeom prst="rect">
            <a:avLst/>
          </a:prstGeom>
          <a:noFill/>
        </p:spPr>
        <p:txBody>
          <a:bodyPr wrap="square">
            <a:spAutoFit/>
          </a:bodyPr>
          <a:lstStyle/>
          <a:p>
            <a:pPr algn="l" rtl="0" fontAlgn="base"/>
            <a:r>
              <a:rPr lang="en-US" b="1" i="0" dirty="0">
                <a:effectLst/>
                <a:highlight>
                  <a:srgbClr val="FFFFFF"/>
                </a:highlight>
                <a:latin typeface="Nunito" pitchFamily="2" charset="0"/>
                <a:hlinkClick r:id="rId2">
                  <a:extLst>
                    <a:ext uri="{A12FA001-AC4F-418D-AE19-62706E023703}">
                      <ahyp:hlinkClr xmlns:ahyp="http://schemas.microsoft.com/office/drawing/2018/hyperlinkcolor" val="tx"/>
                    </a:ext>
                  </a:extLst>
                </a:hlinkClick>
              </a:rPr>
              <a:t>4. Time Series Data Transformation Using Normalization</a:t>
            </a:r>
          </a:p>
          <a:p>
            <a:pPr algn="l" rtl="0" fontAlgn="base"/>
            <a:r>
              <a:rPr lang="en-US" b="0" i="0" u="sng" dirty="0">
                <a:solidFill>
                  <a:srgbClr val="0563C1"/>
                </a:solidFill>
                <a:effectLst/>
                <a:highlight>
                  <a:srgbClr val="FFFFFF"/>
                </a:highlight>
                <a:latin typeface="Nunito" pitchFamily="2" charset="0"/>
                <a:hlinkClick r:id="rId2">
                  <a:extLst>
                    <a:ext uri="{A12FA001-AC4F-418D-AE19-62706E023703}">
                      <ahyp:hlinkClr xmlns:ahyp="http://schemas.microsoft.com/office/drawing/2018/hyperlinkcolor" val="tx"/>
                    </a:ext>
                  </a:extLst>
                </a:hlinkClick>
              </a:rPr>
              <a:t>Normalization</a:t>
            </a:r>
            <a:r>
              <a:rPr lang="en-US" b="0" i="0" dirty="0">
                <a:solidFill>
                  <a:srgbClr val="273239"/>
                </a:solidFill>
                <a:effectLst/>
                <a:highlight>
                  <a:srgbClr val="FFFFFF"/>
                </a:highlight>
                <a:latin typeface="Nunito" pitchFamily="2" charset="0"/>
              </a:rPr>
              <a:t> is another data preprocessing technique used to scale the features of a dataset to a fixed range. This is achieved by subtracting the minimum value of the feature and then dividing by the range of the feature. Normalization is particularly useful when the features have different ranges and unit.</a:t>
            </a:r>
          </a:p>
        </p:txBody>
      </p:sp>
      <p:sp>
        <p:nvSpPr>
          <p:cNvPr id="7" name="TextBox 6">
            <a:extLst>
              <a:ext uri="{FF2B5EF4-FFF2-40B4-BE49-F238E27FC236}">
                <a16:creationId xmlns:a16="http://schemas.microsoft.com/office/drawing/2014/main" id="{121DA281-E7F0-0F19-2376-78B83ED975A4}"/>
              </a:ext>
            </a:extLst>
          </p:cNvPr>
          <p:cNvSpPr txBox="1"/>
          <p:nvPr/>
        </p:nvSpPr>
        <p:spPr>
          <a:xfrm>
            <a:off x="6494587" y="1825625"/>
            <a:ext cx="4859213" cy="3139321"/>
          </a:xfrm>
          <a:prstGeom prst="rect">
            <a:avLst/>
          </a:prstGeom>
          <a:noFill/>
        </p:spPr>
        <p:txBody>
          <a:bodyPr wrap="square">
            <a:spAutoFit/>
          </a:bodyPr>
          <a:lstStyle/>
          <a:p>
            <a:r>
              <a:rPr lang="en-US" dirty="0"/>
              <a:t>from </a:t>
            </a:r>
            <a:r>
              <a:rPr lang="en-US" dirty="0" err="1"/>
              <a:t>sklearn.preprocessing</a:t>
            </a:r>
            <a:r>
              <a:rPr lang="en-US" dirty="0"/>
              <a:t> import </a:t>
            </a:r>
            <a:r>
              <a:rPr lang="en-US" dirty="0" err="1"/>
              <a:t>MinMaxScaler</a:t>
            </a:r>
            <a:endParaRPr lang="en-US" dirty="0"/>
          </a:p>
          <a:p>
            <a:r>
              <a:rPr lang="en-US" dirty="0"/>
              <a:t># Create a </a:t>
            </a:r>
            <a:r>
              <a:rPr lang="en-US" dirty="0" err="1"/>
              <a:t>MinMaxScaler</a:t>
            </a:r>
            <a:r>
              <a:rPr lang="en-US" dirty="0"/>
              <a:t> object</a:t>
            </a:r>
          </a:p>
          <a:p>
            <a:r>
              <a:rPr lang="en-US" dirty="0"/>
              <a:t>scaler = </a:t>
            </a:r>
            <a:r>
              <a:rPr lang="en-US" dirty="0" err="1"/>
              <a:t>MinMaxScaler</a:t>
            </a:r>
            <a:r>
              <a:rPr lang="en-US" dirty="0"/>
              <a:t>()</a:t>
            </a:r>
          </a:p>
          <a:p>
            <a:endParaRPr lang="en-US" dirty="0"/>
          </a:p>
          <a:p>
            <a:r>
              <a:rPr lang="en-US" dirty="0"/>
              <a:t># Fit the scaler to the data and transform the 'Humidity' column</a:t>
            </a:r>
          </a:p>
          <a:p>
            <a:r>
              <a:rPr lang="en-US" dirty="0" err="1"/>
              <a:t>df</a:t>
            </a:r>
            <a:r>
              <a:rPr lang="en-US" dirty="0"/>
              <a:t>['Humidity normalized'] = </a:t>
            </a:r>
            <a:r>
              <a:rPr lang="en-US" dirty="0" err="1"/>
              <a:t>scaler.fit_transform</a:t>
            </a:r>
            <a:r>
              <a:rPr lang="en-US" dirty="0"/>
              <a:t>(</a:t>
            </a:r>
            <a:r>
              <a:rPr lang="en-US" dirty="0" err="1"/>
              <a:t>df</a:t>
            </a:r>
            <a:r>
              <a:rPr lang="en-US" dirty="0"/>
              <a:t>[['Humidity']])</a:t>
            </a:r>
          </a:p>
          <a:p>
            <a:endParaRPr lang="en-US" dirty="0"/>
          </a:p>
          <a:p>
            <a:r>
              <a:rPr lang="en-US" dirty="0"/>
              <a:t># Display the transformed </a:t>
            </a:r>
            <a:r>
              <a:rPr lang="en-US" dirty="0" err="1"/>
              <a:t>DataFrame</a:t>
            </a:r>
            <a:endParaRPr lang="en-US" dirty="0"/>
          </a:p>
          <a:p>
            <a:r>
              <a:rPr lang="en-US" dirty="0"/>
              <a:t>print(</a:t>
            </a:r>
            <a:r>
              <a:rPr lang="en-US" dirty="0" err="1"/>
              <a:t>df</a:t>
            </a:r>
            <a:r>
              <a:rPr lang="en-US" dirty="0"/>
              <a:t>['Humidity normalized'].head())</a:t>
            </a:r>
          </a:p>
        </p:txBody>
      </p:sp>
    </p:spTree>
    <p:extLst>
      <p:ext uri="{BB962C8B-B14F-4D97-AF65-F5344CB8AC3E}">
        <p14:creationId xmlns:p14="http://schemas.microsoft.com/office/powerpoint/2010/main" val="382468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6CCF-1320-5833-6617-7173073D9843}"/>
              </a:ext>
            </a:extLst>
          </p:cNvPr>
          <p:cNvSpPr>
            <a:spLocks noGrp="1"/>
          </p:cNvSpPr>
          <p:nvPr>
            <p:ph type="title"/>
          </p:nvPr>
        </p:nvSpPr>
        <p:spPr/>
        <p:txBody>
          <a:bodyPr/>
          <a:lstStyle/>
          <a:p>
            <a:r>
              <a:rPr lang="en-US" dirty="0"/>
              <a:t>Trend and Seasonal Adjustments</a:t>
            </a:r>
          </a:p>
        </p:txBody>
      </p:sp>
      <p:sp>
        <p:nvSpPr>
          <p:cNvPr id="3" name="Content Placeholder 2">
            <a:extLst>
              <a:ext uri="{FF2B5EF4-FFF2-40B4-BE49-F238E27FC236}">
                <a16:creationId xmlns:a16="http://schemas.microsoft.com/office/drawing/2014/main" id="{F97E500D-A080-442A-DC45-3FE4492C8DF3}"/>
              </a:ext>
            </a:extLst>
          </p:cNvPr>
          <p:cNvSpPr>
            <a:spLocks noGrp="1"/>
          </p:cNvSpPr>
          <p:nvPr>
            <p:ph idx="1"/>
          </p:nvPr>
        </p:nvSpPr>
        <p:spPr>
          <a:xfrm>
            <a:off x="838200" y="1825624"/>
            <a:ext cx="10515600" cy="5032375"/>
          </a:xfrm>
        </p:spPr>
        <p:txBody>
          <a:bodyPr>
            <a:normAutofit lnSpcReduction="10000"/>
          </a:bodyPr>
          <a:lstStyle/>
          <a:p>
            <a:r>
              <a:rPr lang="en-US" b="1" dirty="0"/>
              <a:t>Seasonal Adjustment</a:t>
            </a:r>
          </a:p>
          <a:p>
            <a:r>
              <a:rPr lang="en-US" dirty="0">
                <a:solidFill>
                  <a:schemeClr val="accent1"/>
                </a:solidFill>
              </a:rPr>
              <a:t>Seasonal adjustment is a statistical technique used to remove the effects of regular, repeating patterns (seasonal variations) from a time series dataset. </a:t>
            </a:r>
          </a:p>
          <a:p>
            <a:r>
              <a:rPr lang="en-US" dirty="0"/>
              <a:t>Seasonal variations refer to the </a:t>
            </a:r>
            <a:r>
              <a:rPr lang="en-US" dirty="0">
                <a:solidFill>
                  <a:schemeClr val="accent1"/>
                </a:solidFill>
              </a:rPr>
              <a:t>predictable fluctuations or patterns </a:t>
            </a:r>
            <a:r>
              <a:rPr lang="en-US" dirty="0"/>
              <a:t>that occur at specific intervals, often corresponding to certain times of the year, months, weeks, or days. </a:t>
            </a:r>
          </a:p>
          <a:p>
            <a:r>
              <a:rPr lang="en-US" dirty="0"/>
              <a:t>These patterns can obscure the underlying trends and make it challenging to </a:t>
            </a:r>
            <a:r>
              <a:rPr lang="en-US" dirty="0">
                <a:solidFill>
                  <a:schemeClr val="accent1"/>
                </a:solidFill>
              </a:rPr>
              <a:t>analyze the true behavior of the data.</a:t>
            </a:r>
          </a:p>
          <a:p>
            <a:r>
              <a:rPr lang="en-US" dirty="0"/>
              <a:t>regression model describing the trend component to the data and then subtracting it out of the original observations, leaving a set of residuals that are free of trend.</a:t>
            </a:r>
          </a:p>
          <a:p>
            <a:endParaRPr lang="en-US" dirty="0"/>
          </a:p>
        </p:txBody>
      </p:sp>
    </p:spTree>
    <p:extLst>
      <p:ext uri="{BB962C8B-B14F-4D97-AF65-F5344CB8AC3E}">
        <p14:creationId xmlns:p14="http://schemas.microsoft.com/office/powerpoint/2010/main" val="175395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D9BD-9D44-EE5D-6747-05D89DFA01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827D4F-25D7-B866-39D6-23DE2B8C7423}"/>
              </a:ext>
            </a:extLst>
          </p:cNvPr>
          <p:cNvSpPr>
            <a:spLocks noGrp="1"/>
          </p:cNvSpPr>
          <p:nvPr>
            <p:ph idx="1"/>
          </p:nvPr>
        </p:nvSpPr>
        <p:spPr/>
        <p:txBody>
          <a:bodyPr/>
          <a:lstStyle/>
          <a:p>
            <a:r>
              <a:rPr lang="en-US" dirty="0"/>
              <a:t>he primary goal of seasonal adjustment is to </a:t>
            </a:r>
            <a:r>
              <a:rPr lang="en-US" b="1" dirty="0">
                <a:solidFill>
                  <a:schemeClr val="accent1"/>
                </a:solidFill>
              </a:rPr>
              <a:t>isolate and understand the non-seasonal components of a time series</a:t>
            </a:r>
            <a:r>
              <a:rPr lang="en-US" dirty="0"/>
              <a:t>, such as trends and irregular fluctuations. </a:t>
            </a:r>
          </a:p>
          <a:p>
            <a:r>
              <a:rPr lang="en-US" dirty="0"/>
              <a:t>This process allows for a clearer </a:t>
            </a:r>
            <a:r>
              <a:rPr lang="en-US" b="1" dirty="0">
                <a:solidFill>
                  <a:schemeClr val="accent1"/>
                </a:solidFill>
              </a:rPr>
              <a:t>analysis of the underlying patterns</a:t>
            </a:r>
            <a:r>
              <a:rPr lang="en-US" dirty="0"/>
              <a:t>, making it easier to identify long-term trends, make accurate forecasts, and detect unusual events.</a:t>
            </a:r>
            <a:endParaRPr lang="en-IN" dirty="0"/>
          </a:p>
        </p:txBody>
      </p:sp>
    </p:spTree>
    <p:extLst>
      <p:ext uri="{BB962C8B-B14F-4D97-AF65-F5344CB8AC3E}">
        <p14:creationId xmlns:p14="http://schemas.microsoft.com/office/powerpoint/2010/main" val="2364860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1475</Words>
  <Application>Microsoft Office PowerPoint</Application>
  <PresentationFormat>Widescreen</PresentationFormat>
  <Paragraphs>117</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Nunito</vt:lpstr>
      <vt:lpstr>Office Theme</vt:lpstr>
      <vt:lpstr>DKTES Textile and Engineering Institute, Ichalkaranji. Final Year B. Tech.  (Semester – VII)  Artificial Intelligence &amp; Data Science ADL405: TIME SERIES ANALYSIS AND FORECASTING</vt:lpstr>
      <vt:lpstr>Unit I - INTRODUCTION TO FORECASTING</vt:lpstr>
      <vt:lpstr>Use of Data Transformations and Adjustments</vt:lpstr>
      <vt:lpstr>PowerPoint Presentation</vt:lpstr>
      <vt:lpstr>PowerPoint Presentation</vt:lpstr>
      <vt:lpstr>PowerPoint Presentation</vt:lpstr>
      <vt:lpstr>PowerPoint Presentation</vt:lpstr>
      <vt:lpstr>Trend and Seasonal Adjustments</vt:lpstr>
      <vt:lpstr>PowerPoint Presentation</vt:lpstr>
      <vt:lpstr>PowerPoint Presentation</vt:lpstr>
      <vt:lpstr>Key steps in seasonal adjustment include</vt:lpstr>
      <vt:lpstr>Decomposing Time Series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DKTE</dc:creator>
  <cp:lastModifiedBy>Satish Pise</cp:lastModifiedBy>
  <cp:revision>34</cp:revision>
  <dcterms:created xsi:type="dcterms:W3CDTF">2024-07-30T05:56:50Z</dcterms:created>
  <dcterms:modified xsi:type="dcterms:W3CDTF">2024-07-31T02:32:48Z</dcterms:modified>
</cp:coreProperties>
</file>