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257" r:id="rId3"/>
    <p:sldId id="258" r:id="rId4"/>
    <p:sldId id="259" r:id="rId5"/>
    <p:sldId id="260" r:id="rId6"/>
    <p:sldId id="261" r:id="rId7"/>
    <p:sldId id="276" r:id="rId8"/>
    <p:sldId id="277" r:id="rId9"/>
    <p:sldId id="275" r:id="rId10"/>
    <p:sldId id="262" r:id="rId11"/>
    <p:sldId id="263" r:id="rId12"/>
    <p:sldId id="264" r:id="rId13"/>
    <p:sldId id="265" r:id="rId14"/>
    <p:sldId id="278" r:id="rId15"/>
    <p:sldId id="266" r:id="rId16"/>
    <p:sldId id="267" r:id="rId17"/>
    <p:sldId id="268" r:id="rId18"/>
    <p:sldId id="269" r:id="rId19"/>
    <p:sldId id="270" r:id="rId20"/>
    <p:sldId id="271" r:id="rId21"/>
    <p:sldId id="272" r:id="rId22"/>
    <p:sldId id="273"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45" r:id="rId85"/>
    <p:sldId id="344"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339" r:id="rId152"/>
    <p:sldId id="340" r:id="rId153"/>
    <p:sldId id="342" r:id="rId154"/>
    <p:sldId id="343" r:id="rId155"/>
    <p:sldId id="341"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52279-CFE3-444E-B632-6349F9E8256F}"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5C803-A537-488C-BAF4-62AF8EFF7FC6}" type="slidenum">
              <a:rPr lang="en-US" smtClean="0"/>
              <a:t>‹#›</a:t>
            </a:fld>
            <a:endParaRPr lang="en-US"/>
          </a:p>
        </p:txBody>
      </p:sp>
    </p:spTree>
    <p:extLst>
      <p:ext uri="{BB962C8B-B14F-4D97-AF65-F5344CB8AC3E}">
        <p14:creationId xmlns:p14="http://schemas.microsoft.com/office/powerpoint/2010/main" val="4106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https://www.geeksforgeeks.org/what-is-regression-analysis/</a:t>
            </a:r>
          </a:p>
        </p:txBody>
      </p:sp>
      <p:sp>
        <p:nvSpPr>
          <p:cNvPr id="4" name="Slide Number Placeholder 3"/>
          <p:cNvSpPr>
            <a:spLocks noGrp="1"/>
          </p:cNvSpPr>
          <p:nvPr>
            <p:ph type="sldNum" sz="quarter" idx="10"/>
          </p:nvPr>
        </p:nvSpPr>
        <p:spPr/>
        <p:txBody>
          <a:bodyPr/>
          <a:lstStyle/>
          <a:p>
            <a:fld id="{64A5C803-A537-488C-BAF4-62AF8EFF7FC6}" type="slidenum">
              <a:rPr lang="en-US" smtClean="0"/>
              <a:t>5</a:t>
            </a:fld>
            <a:endParaRPr lang="en-US"/>
          </a:p>
        </p:txBody>
      </p:sp>
    </p:spTree>
    <p:extLst>
      <p:ext uri="{BB962C8B-B14F-4D97-AF65-F5344CB8AC3E}">
        <p14:creationId xmlns:p14="http://schemas.microsoft.com/office/powerpoint/2010/main" val="18962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10"/>
          </p:nvPr>
        </p:nvSpPr>
        <p:spPr/>
        <p:txBody>
          <a:bodyPr/>
          <a:lstStyle/>
          <a:p>
            <a:fld id="{64A5C803-A537-488C-BAF4-62AF8EFF7FC6}" type="slidenum">
              <a:rPr lang="en-US" smtClean="0"/>
              <a:t>47</a:t>
            </a:fld>
            <a:endParaRPr lang="en-US"/>
          </a:p>
        </p:txBody>
      </p:sp>
    </p:spTree>
    <p:extLst>
      <p:ext uri="{BB962C8B-B14F-4D97-AF65-F5344CB8AC3E}">
        <p14:creationId xmlns:p14="http://schemas.microsoft.com/office/powerpoint/2010/main" val="2272188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10"/>
          </p:nvPr>
        </p:nvSpPr>
        <p:spPr/>
        <p:txBody>
          <a:bodyPr/>
          <a:lstStyle/>
          <a:p>
            <a:fld id="{64A5C803-A537-488C-BAF4-62AF8EFF7FC6}" type="slidenum">
              <a:rPr lang="en-US" smtClean="0"/>
              <a:t>62</a:t>
            </a:fld>
            <a:endParaRPr lang="en-US"/>
          </a:p>
        </p:txBody>
      </p:sp>
    </p:spTree>
    <p:extLst>
      <p:ext uri="{BB962C8B-B14F-4D97-AF65-F5344CB8AC3E}">
        <p14:creationId xmlns:p14="http://schemas.microsoft.com/office/powerpoint/2010/main" val="56481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https://www.kaggle.com/code/saurav9786/time-series-tutorial</a:t>
            </a:r>
          </a:p>
          <a:p>
            <a:r>
              <a:rPr lang="en-US" dirty="0"/>
              <a:t>https://math.libretexts.org/Workbench/Numerical_Methods_with_Applications_(Kaw)/6%3A_Regression/6.05%3A_Adequacy_of_Linear_Regression_Models</a:t>
            </a:r>
          </a:p>
        </p:txBody>
      </p:sp>
      <p:sp>
        <p:nvSpPr>
          <p:cNvPr id="4" name="Slide Number Placeholder 3"/>
          <p:cNvSpPr>
            <a:spLocks noGrp="1"/>
          </p:cNvSpPr>
          <p:nvPr>
            <p:ph type="sldNum" sz="quarter" idx="10"/>
          </p:nvPr>
        </p:nvSpPr>
        <p:spPr/>
        <p:txBody>
          <a:bodyPr/>
          <a:lstStyle/>
          <a:p>
            <a:fld id="{64A5C803-A537-488C-BAF4-62AF8EFF7FC6}" type="slidenum">
              <a:rPr lang="en-US" smtClean="0"/>
              <a:t>65</a:t>
            </a:fld>
            <a:endParaRPr lang="en-US"/>
          </a:p>
        </p:txBody>
      </p:sp>
    </p:spTree>
    <p:extLst>
      <p:ext uri="{BB962C8B-B14F-4D97-AF65-F5344CB8AC3E}">
        <p14:creationId xmlns:p14="http://schemas.microsoft.com/office/powerpoint/2010/main" val="424571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https://www.geeksforgeeks.org/what-is-regression-analysis/</a:t>
            </a:r>
          </a:p>
        </p:txBody>
      </p:sp>
      <p:sp>
        <p:nvSpPr>
          <p:cNvPr id="4" name="Slide Number Placeholder 3"/>
          <p:cNvSpPr>
            <a:spLocks noGrp="1"/>
          </p:cNvSpPr>
          <p:nvPr>
            <p:ph type="sldNum" sz="quarter" idx="10"/>
          </p:nvPr>
        </p:nvSpPr>
        <p:spPr/>
        <p:txBody>
          <a:bodyPr/>
          <a:lstStyle/>
          <a:p>
            <a:fld id="{64A5C803-A537-488C-BAF4-62AF8EFF7FC6}" type="slidenum">
              <a:rPr lang="en-US" smtClean="0"/>
              <a:t>16</a:t>
            </a:fld>
            <a:endParaRPr lang="en-US"/>
          </a:p>
        </p:txBody>
      </p:sp>
    </p:spTree>
    <p:extLst>
      <p:ext uri="{BB962C8B-B14F-4D97-AF65-F5344CB8AC3E}">
        <p14:creationId xmlns:p14="http://schemas.microsoft.com/office/powerpoint/2010/main" val="67953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https://otexts.com/fpp3/least-squares.html</a:t>
            </a:r>
          </a:p>
        </p:txBody>
      </p:sp>
      <p:sp>
        <p:nvSpPr>
          <p:cNvPr id="4" name="Slide Number Placeholder 3"/>
          <p:cNvSpPr>
            <a:spLocks noGrp="1"/>
          </p:cNvSpPr>
          <p:nvPr>
            <p:ph type="sldNum" sz="quarter" idx="10"/>
          </p:nvPr>
        </p:nvSpPr>
        <p:spPr/>
        <p:txBody>
          <a:bodyPr/>
          <a:lstStyle/>
          <a:p>
            <a:fld id="{64A5C803-A537-488C-BAF4-62AF8EFF7FC6}" type="slidenum">
              <a:rPr lang="en-US" smtClean="0"/>
              <a:t>19</a:t>
            </a:fld>
            <a:endParaRPr lang="en-US"/>
          </a:p>
        </p:txBody>
      </p:sp>
    </p:spTree>
    <p:extLst>
      <p:ext uri="{BB962C8B-B14F-4D97-AF65-F5344CB8AC3E}">
        <p14:creationId xmlns:p14="http://schemas.microsoft.com/office/powerpoint/2010/main" val="237457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https://ecampusontario.pressbooks.pub/introstats/chapter/8-1-introduction-to-hypothesis-testing/</a:t>
            </a:r>
          </a:p>
        </p:txBody>
      </p:sp>
      <p:sp>
        <p:nvSpPr>
          <p:cNvPr id="4" name="Slide Number Placeholder 3"/>
          <p:cNvSpPr>
            <a:spLocks noGrp="1"/>
          </p:cNvSpPr>
          <p:nvPr>
            <p:ph type="sldNum" sz="quarter" idx="5"/>
          </p:nvPr>
        </p:nvSpPr>
        <p:spPr/>
        <p:txBody>
          <a:bodyPr/>
          <a:lstStyle/>
          <a:p>
            <a:fld id="{64A5C803-A537-488C-BAF4-62AF8EFF7FC6}" type="slidenum">
              <a:rPr lang="en-US" smtClean="0"/>
              <a:t>32</a:t>
            </a:fld>
            <a:endParaRPr lang="en-US"/>
          </a:p>
        </p:txBody>
      </p:sp>
    </p:spTree>
    <p:extLst>
      <p:ext uri="{BB962C8B-B14F-4D97-AF65-F5344CB8AC3E}">
        <p14:creationId xmlns:p14="http://schemas.microsoft.com/office/powerpoint/2010/main" val="25707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https://www.kaggle.com/code/nargisbegum82/step-by-step-ml-linear-regression</a:t>
            </a:r>
          </a:p>
        </p:txBody>
      </p:sp>
      <p:sp>
        <p:nvSpPr>
          <p:cNvPr id="4" name="Slide Number Placeholder 3"/>
          <p:cNvSpPr>
            <a:spLocks noGrp="1"/>
          </p:cNvSpPr>
          <p:nvPr>
            <p:ph type="sldNum" sz="quarter" idx="10"/>
          </p:nvPr>
        </p:nvSpPr>
        <p:spPr/>
        <p:txBody>
          <a:bodyPr/>
          <a:lstStyle/>
          <a:p>
            <a:fld id="{64A5C803-A537-488C-BAF4-62AF8EFF7FC6}" type="slidenum">
              <a:rPr lang="en-US" smtClean="0"/>
              <a:t>34</a:t>
            </a:fld>
            <a:endParaRPr lang="en-US"/>
          </a:p>
        </p:txBody>
      </p:sp>
    </p:spTree>
    <p:extLst>
      <p:ext uri="{BB962C8B-B14F-4D97-AF65-F5344CB8AC3E}">
        <p14:creationId xmlns:p14="http://schemas.microsoft.com/office/powerpoint/2010/main" val="406386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37</a:t>
            </a:fld>
            <a:endParaRPr lang="en-US"/>
          </a:p>
        </p:txBody>
      </p:sp>
    </p:spTree>
    <p:extLst>
      <p:ext uri="{BB962C8B-B14F-4D97-AF65-F5344CB8AC3E}">
        <p14:creationId xmlns:p14="http://schemas.microsoft.com/office/powerpoint/2010/main" val="266036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https://www.stats4stem.org/inference-linear-regression</a:t>
            </a:r>
          </a:p>
        </p:txBody>
      </p:sp>
      <p:sp>
        <p:nvSpPr>
          <p:cNvPr id="4" name="Slide Number Placeholder 3"/>
          <p:cNvSpPr>
            <a:spLocks noGrp="1"/>
          </p:cNvSpPr>
          <p:nvPr>
            <p:ph type="sldNum" sz="quarter" idx="10"/>
          </p:nvPr>
        </p:nvSpPr>
        <p:spPr/>
        <p:txBody>
          <a:bodyPr/>
          <a:lstStyle/>
          <a:p>
            <a:fld id="{64A5C803-A537-488C-BAF4-62AF8EFF7FC6}" type="slidenum">
              <a:rPr lang="en-US" smtClean="0"/>
              <a:t>39</a:t>
            </a:fld>
            <a:endParaRPr lang="en-US"/>
          </a:p>
        </p:txBody>
      </p:sp>
    </p:spTree>
    <p:extLst>
      <p:ext uri="{BB962C8B-B14F-4D97-AF65-F5344CB8AC3E}">
        <p14:creationId xmlns:p14="http://schemas.microsoft.com/office/powerpoint/2010/main" val="99639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https://ecampusontario.pressbooks.pub/introstats/chapter/13-6-testing-the-regression-coefficients/</a:t>
            </a:r>
          </a:p>
          <a:p>
            <a:r>
              <a:rPr lang="en-US" dirty="0"/>
              <a:t>https://analystprep.com/cfa-level-1-exam/quantitative-methods/hypothesis-testing-in-regression-analysis/</a:t>
            </a:r>
          </a:p>
        </p:txBody>
      </p:sp>
      <p:sp>
        <p:nvSpPr>
          <p:cNvPr id="4" name="Slide Number Placeholder 3"/>
          <p:cNvSpPr>
            <a:spLocks noGrp="1"/>
          </p:cNvSpPr>
          <p:nvPr>
            <p:ph type="sldNum" sz="quarter" idx="10"/>
          </p:nvPr>
        </p:nvSpPr>
        <p:spPr/>
        <p:txBody>
          <a:bodyPr/>
          <a:lstStyle/>
          <a:p>
            <a:fld id="{64A5C803-A537-488C-BAF4-62AF8EFF7FC6}" type="slidenum">
              <a:rPr lang="en-US" smtClean="0"/>
              <a:t>40</a:t>
            </a:fld>
            <a:endParaRPr lang="en-US"/>
          </a:p>
        </p:txBody>
      </p:sp>
    </p:spTree>
    <p:extLst>
      <p:ext uri="{BB962C8B-B14F-4D97-AF65-F5344CB8AC3E}">
        <p14:creationId xmlns:p14="http://schemas.microsoft.com/office/powerpoint/2010/main" val="2841642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10"/>
          </p:nvPr>
        </p:nvSpPr>
        <p:spPr/>
        <p:txBody>
          <a:bodyPr/>
          <a:lstStyle/>
          <a:p>
            <a:fld id="{64A5C803-A537-488C-BAF4-62AF8EFF7FC6}" type="slidenum">
              <a:rPr lang="en-US" smtClean="0"/>
              <a:t>46</a:t>
            </a:fld>
            <a:endParaRPr lang="en-US"/>
          </a:p>
        </p:txBody>
      </p:sp>
    </p:spTree>
    <p:extLst>
      <p:ext uri="{BB962C8B-B14F-4D97-AF65-F5344CB8AC3E}">
        <p14:creationId xmlns:p14="http://schemas.microsoft.com/office/powerpoint/2010/main" val="299202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94C35A-A986-4433-844C-08AE38567F7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4827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83111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67937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2201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4C35A-A986-4433-844C-08AE38567F7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82496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94C35A-A986-4433-844C-08AE38567F7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34073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4C35A-A986-4433-844C-08AE38567F7F}"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7780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94C35A-A986-4433-844C-08AE38567F7F}"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74688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C35A-A986-4433-844C-08AE38567F7F}"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57532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40141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0192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4C35A-A986-4433-844C-08AE38567F7F}" type="datetimeFigureOut">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B6627-F9F5-46B0-A2C3-5005DA032DE8}" type="slidenum">
              <a:rPr lang="en-US" smtClean="0"/>
              <a:t>‹#›</a:t>
            </a:fld>
            <a:endParaRPr lang="en-US"/>
          </a:p>
        </p:txBody>
      </p:sp>
    </p:spTree>
    <p:extLst>
      <p:ext uri="{BB962C8B-B14F-4D97-AF65-F5344CB8AC3E}">
        <p14:creationId xmlns:p14="http://schemas.microsoft.com/office/powerpoint/2010/main" val="151057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Dependent_and_independent_variables" TargetMode="External"/><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hyperlink" Target="https://en.wikipedia.org/wiki/Errors_and_residuals" TargetMode="External"/><Relationship Id="rId4" Type="http://schemas.openxmlformats.org/officeDocument/2006/relationships/hyperlink" Target="https://en.wikipedia.org/wiki/Slope"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en.wikipedia.org/wiki/Standard_err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en.wikipedia.org/wiki/Studen%3c/ul%3e%3cp%3e%3cem%3ePr(%3e|t|)%3c/em%3e:%3c/p%3e%3cul%3e%3cli%3eThis%20number%20is%20the%20%3ca%20hre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 - REGRESSION ANALYSIS AND FORECASTING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43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600" y="238284"/>
            <a:ext cx="3987800" cy="4092575"/>
          </a:xfrm>
        </p:spPr>
        <p:txBody>
          <a:bodyPr>
            <a:normAutofit fontScale="92500" lnSpcReduction="10000"/>
          </a:bodyPr>
          <a:lstStyle/>
          <a:p>
            <a:r>
              <a:rPr lang="en-US" dirty="0"/>
              <a:t>Normal equations of the linear regression equation y= </a:t>
            </a:r>
            <a:r>
              <a:rPr lang="en-US" dirty="0" err="1"/>
              <a:t>b+ax</a:t>
            </a:r>
            <a:r>
              <a:rPr lang="en-US" dirty="0"/>
              <a:t> is.</a:t>
            </a:r>
          </a:p>
          <a:p>
            <a:r>
              <a:rPr lang="en-US" dirty="0"/>
              <a:t> ∑ y = n*b + a ∑ x</a:t>
            </a:r>
          </a:p>
          <a:p>
            <a:r>
              <a:rPr lang="en-US" dirty="0"/>
              <a:t>∑ x*y = b ∑ x + a ∑ x^2</a:t>
            </a:r>
          </a:p>
          <a:p>
            <a:r>
              <a:rPr lang="en-US" dirty="0"/>
              <a:t>where n is the total number of observations of the provided data/information for the above given information n=10</a:t>
            </a:r>
          </a:p>
        </p:txBody>
      </p:sp>
      <p:graphicFrame>
        <p:nvGraphicFramePr>
          <p:cNvPr id="6" name="Table 5"/>
          <p:cNvGraphicFramePr>
            <a:graphicFrameLocks noGrp="1"/>
          </p:cNvGraphicFramePr>
          <p:nvPr>
            <p:extLst>
              <p:ext uri="{D42A27DB-BD31-4B8C-83A1-F6EECF244321}">
                <p14:modId xmlns:p14="http://schemas.microsoft.com/office/powerpoint/2010/main" val="2660256668"/>
              </p:ext>
            </p:extLst>
          </p:nvPr>
        </p:nvGraphicFramePr>
        <p:xfrm>
          <a:off x="5559580" y="1457020"/>
          <a:ext cx="5768820" cy="5220512"/>
        </p:xfrm>
        <a:graphic>
          <a:graphicData uri="http://schemas.openxmlformats.org/drawingml/2006/table">
            <a:tbl>
              <a:tblPr/>
              <a:tblGrid>
                <a:gridCol w="1442205">
                  <a:extLst>
                    <a:ext uri="{9D8B030D-6E8A-4147-A177-3AD203B41FA5}">
                      <a16:colId xmlns:a16="http://schemas.microsoft.com/office/drawing/2014/main" val="20000"/>
                    </a:ext>
                  </a:extLst>
                </a:gridCol>
                <a:gridCol w="1442205">
                  <a:extLst>
                    <a:ext uri="{9D8B030D-6E8A-4147-A177-3AD203B41FA5}">
                      <a16:colId xmlns:a16="http://schemas.microsoft.com/office/drawing/2014/main" val="20001"/>
                    </a:ext>
                  </a:extLst>
                </a:gridCol>
                <a:gridCol w="1442205">
                  <a:extLst>
                    <a:ext uri="{9D8B030D-6E8A-4147-A177-3AD203B41FA5}">
                      <a16:colId xmlns:a16="http://schemas.microsoft.com/office/drawing/2014/main" val="20002"/>
                    </a:ext>
                  </a:extLst>
                </a:gridCol>
                <a:gridCol w="1442205">
                  <a:extLst>
                    <a:ext uri="{9D8B030D-6E8A-4147-A177-3AD203B41FA5}">
                      <a16:colId xmlns:a16="http://schemas.microsoft.com/office/drawing/2014/main" val="20003"/>
                    </a:ext>
                  </a:extLst>
                </a:gridCol>
              </a:tblGrid>
              <a:tr h="395576">
                <a:tc>
                  <a:txBody>
                    <a:bodyPr/>
                    <a:lstStyle/>
                    <a:p>
                      <a:pPr algn="ctr" rtl="0" fontAlgn="base"/>
                      <a:r>
                        <a:rPr lang="en-US" sz="1600" b="0" dirty="0">
                          <a:effectLst/>
                        </a:rPr>
                        <a:t>x</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600" b="0" dirty="0">
                          <a:effectLst/>
                        </a:rPr>
                        <a:t>y</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600" b="0">
                          <a:effectLst/>
                        </a:rPr>
                        <a:t>x^2</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600" b="0">
                          <a:effectLst/>
                        </a:rPr>
                        <a:t>xy</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5576">
                <a:tc>
                  <a:txBody>
                    <a:bodyPr/>
                    <a:lstStyle/>
                    <a:p>
                      <a:pPr algn="ctr" fontAlgn="base"/>
                      <a:r>
                        <a:rPr lang="en-US" sz="1600" b="0">
                          <a:effectLst/>
                        </a:rPr>
                        <a:t>8</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dirty="0">
                          <a:effectLst/>
                        </a:rPr>
                        <a:t>11</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64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88</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5576">
                <a:tc>
                  <a:txBody>
                    <a:bodyPr/>
                    <a:lstStyle/>
                    <a:p>
                      <a:pPr algn="ctr" fontAlgn="base"/>
                      <a:r>
                        <a:rPr lang="en-US" sz="1600" b="0">
                          <a:effectLst/>
                        </a:rPr>
                        <a:t>5</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10</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25</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50</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5576">
                <a:tc>
                  <a:txBody>
                    <a:bodyPr/>
                    <a:lstStyle/>
                    <a:p>
                      <a:pPr algn="ctr" fontAlgn="base"/>
                      <a:r>
                        <a:rPr lang="en-US" sz="1600" b="0">
                          <a:effectLst/>
                        </a:rPr>
                        <a:t>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16</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16</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5576">
                <a:tc>
                  <a:txBody>
                    <a:bodyPr/>
                    <a:lstStyle/>
                    <a:p>
                      <a:pPr algn="ctr" fontAlgn="base"/>
                      <a:r>
                        <a:rPr lang="en-US" sz="1600" b="0">
                          <a:effectLst/>
                        </a:rPr>
                        <a:t>6</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8</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36</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48</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5576">
                <a:tc>
                  <a:txBody>
                    <a:bodyPr/>
                    <a:lstStyle/>
                    <a:p>
                      <a:pPr algn="ctr" fontAlgn="base"/>
                      <a:r>
                        <a:rPr lang="en-US" sz="1600" b="0">
                          <a:effectLst/>
                        </a:rPr>
                        <a:t>7</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9</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49</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63</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5576">
                <a:tc>
                  <a:txBody>
                    <a:bodyPr/>
                    <a:lstStyle/>
                    <a:p>
                      <a:pPr algn="ctr" fontAlgn="base"/>
                      <a:r>
                        <a:rPr lang="en-US" sz="1600" b="0">
                          <a:effectLst/>
                        </a:rPr>
                        <a:t>9</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dirty="0">
                          <a:effectLst/>
                        </a:rPr>
                        <a:t>13</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81</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117</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5576">
                <a:tc>
                  <a:txBody>
                    <a:bodyPr/>
                    <a:lstStyle/>
                    <a:p>
                      <a:pPr algn="ctr" fontAlgn="base"/>
                      <a:r>
                        <a:rPr lang="en-US" sz="1600" b="0">
                          <a:effectLst/>
                        </a:rPr>
                        <a:t>10</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15</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100</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150</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95576">
                <a:tc>
                  <a:txBody>
                    <a:bodyPr/>
                    <a:lstStyle/>
                    <a:p>
                      <a:pPr algn="ctr" fontAlgn="base"/>
                      <a:r>
                        <a:rPr lang="en-US" sz="1600" b="0">
                          <a:effectLst/>
                        </a:rPr>
                        <a:t>3</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6</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9</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18</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95576">
                <a:tc>
                  <a:txBody>
                    <a:bodyPr/>
                    <a:lstStyle/>
                    <a:p>
                      <a:pPr algn="ctr" fontAlgn="base"/>
                      <a:r>
                        <a:rPr lang="en-US" sz="1600" b="0" dirty="0">
                          <a:effectLst/>
                        </a:rPr>
                        <a:t>2</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12</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24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95576">
                <a:tc>
                  <a:txBody>
                    <a:bodyPr/>
                    <a:lstStyle/>
                    <a:p>
                      <a:pPr algn="ctr" fontAlgn="base"/>
                      <a:r>
                        <a:rPr lang="en-US" sz="1600" b="0">
                          <a:effectLst/>
                        </a:rPr>
                        <a:t>12</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7</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a:effectLst/>
                        </a:rPr>
                        <a:t>144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0" dirty="0">
                          <a:effectLst/>
                        </a:rPr>
                        <a:t>84</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
        <p:nvSpPr>
          <p:cNvPr id="7" name="Rectangle 3"/>
          <p:cNvSpPr>
            <a:spLocks noChangeArrowheads="1"/>
          </p:cNvSpPr>
          <p:nvPr/>
        </p:nvSpPr>
        <p:spPr bwMode="auto">
          <a:xfrm>
            <a:off x="5802313" y="22842"/>
            <a:ext cx="51196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Nunito"/>
              </a:rPr>
              <a:t>Let us now calculate the value of a and b by solving the normal equations of the linear regression curve.</a:t>
            </a:r>
            <a:endParaRPr kumimoji="0" 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34242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218519" y="1447523"/>
            <a:ext cx="9754961" cy="3962953"/>
          </a:xfrm>
          <a:prstGeom prst="rect">
            <a:avLst/>
          </a:prstGeom>
        </p:spPr>
      </p:pic>
    </p:spTree>
    <p:extLst>
      <p:ext uri="{BB962C8B-B14F-4D97-AF65-F5344CB8AC3E}">
        <p14:creationId xmlns:p14="http://schemas.microsoft.com/office/powerpoint/2010/main" val="12213341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Step 2: Model Selection</a:t>
            </a:r>
          </a:p>
          <a:p>
            <a:pPr marL="0" indent="0">
              <a:buNone/>
            </a:pPr>
            <a:r>
              <a:rPr lang="en-US" b="1" dirty="0"/>
              <a:t>2.1 Choose a Model</a:t>
            </a:r>
          </a:p>
          <a:p>
            <a:pPr marL="0" indent="0">
              <a:buNone/>
            </a:pPr>
            <a:r>
              <a:rPr lang="en-US" dirty="0"/>
              <a:t>Depending on the characteristics of your time series data, select an appropriate model:</a:t>
            </a:r>
          </a:p>
          <a:p>
            <a:pPr lvl="1"/>
            <a:r>
              <a:rPr lang="en-US" b="1" dirty="0"/>
              <a:t>ARIMA</a:t>
            </a:r>
            <a:r>
              <a:rPr lang="en-US" dirty="0"/>
              <a:t>: </a:t>
            </a:r>
            <a:r>
              <a:rPr lang="en-US" dirty="0" err="1"/>
              <a:t>AutoRegressive</a:t>
            </a:r>
            <a:r>
              <a:rPr lang="en-US" dirty="0"/>
              <a:t> Integrated Moving Average for univariate time series.</a:t>
            </a:r>
          </a:p>
          <a:p>
            <a:pPr lvl="1"/>
            <a:r>
              <a:rPr lang="en-US" b="1" dirty="0"/>
              <a:t>SARIMA</a:t>
            </a:r>
            <a:r>
              <a:rPr lang="en-US" dirty="0"/>
              <a:t>: Seasonal ARIMA for time series with seasonality.</a:t>
            </a:r>
          </a:p>
          <a:p>
            <a:pPr lvl="1"/>
            <a:r>
              <a:rPr lang="en-US" b="1" dirty="0"/>
              <a:t>VAR</a:t>
            </a:r>
            <a:r>
              <a:rPr lang="en-US" dirty="0"/>
              <a:t>: Vector </a:t>
            </a:r>
            <a:r>
              <a:rPr lang="en-US" dirty="0" err="1"/>
              <a:t>AutoRegression</a:t>
            </a:r>
            <a:r>
              <a:rPr lang="en-US" dirty="0"/>
              <a:t> for multivariate time series.</a:t>
            </a:r>
          </a:p>
          <a:p>
            <a:pPr lvl="1"/>
            <a:r>
              <a:rPr lang="en-US" b="1" dirty="0"/>
              <a:t>SARIMAX</a:t>
            </a:r>
            <a:r>
              <a:rPr lang="en-US" dirty="0"/>
              <a:t>: Seasonal ARIMA with </a:t>
            </a:r>
            <a:r>
              <a:rPr lang="en-US" dirty="0" err="1"/>
              <a:t>eXogenous</a:t>
            </a:r>
            <a:r>
              <a:rPr lang="en-US" dirty="0"/>
              <a:t> </a:t>
            </a:r>
            <a:r>
              <a:rPr lang="en-US" dirty="0" err="1"/>
              <a:t>regressors</a:t>
            </a:r>
            <a:r>
              <a:rPr lang="en-US" dirty="0"/>
              <a:t>.</a:t>
            </a:r>
          </a:p>
          <a:p>
            <a:pPr lvl="1"/>
            <a:r>
              <a:rPr lang="en-US" b="1" dirty="0"/>
              <a:t>Holt-Winters</a:t>
            </a:r>
            <a:r>
              <a:rPr lang="en-US" dirty="0"/>
              <a:t>: Exponential smoothing for trend and seasonality.</a:t>
            </a:r>
          </a:p>
          <a:p>
            <a:pPr lvl="1"/>
            <a:r>
              <a:rPr lang="en-US" b="1" dirty="0"/>
              <a:t>Machine Learning Models</a:t>
            </a:r>
            <a:r>
              <a:rPr lang="en-US" dirty="0"/>
              <a:t>: Random Forest, </a:t>
            </a:r>
            <a:r>
              <a:rPr lang="en-US" dirty="0" err="1"/>
              <a:t>XGBoost</a:t>
            </a:r>
            <a:r>
              <a:rPr lang="en-US" dirty="0"/>
              <a:t>, etc., for capturing non-linear relationships.</a:t>
            </a:r>
          </a:p>
          <a:p>
            <a:pPr marL="0" indent="0">
              <a:buNone/>
            </a:pPr>
            <a:r>
              <a:rPr lang="en-US" b="1" dirty="0"/>
              <a:t>2.2 Split Data</a:t>
            </a:r>
          </a:p>
          <a:p>
            <a:pPr lvl="1"/>
            <a:r>
              <a:rPr lang="en-US" b="1" dirty="0"/>
              <a:t>Training and Testing Sets</a:t>
            </a:r>
            <a:r>
              <a:rPr lang="en-US" dirty="0"/>
              <a:t>: Split the data into training and testing sets to validate the model.</a:t>
            </a:r>
          </a:p>
          <a:p>
            <a:pPr marL="0" indent="0">
              <a:buNone/>
            </a:pPr>
            <a:endParaRPr lang="en-US" dirty="0"/>
          </a:p>
        </p:txBody>
      </p:sp>
    </p:spTree>
    <p:extLst>
      <p:ext uri="{BB962C8B-B14F-4D97-AF65-F5344CB8AC3E}">
        <p14:creationId xmlns:p14="http://schemas.microsoft.com/office/powerpoint/2010/main" val="38214970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3: Model Training</a:t>
            </a:r>
          </a:p>
          <a:p>
            <a:pPr marL="0" indent="0">
              <a:buNone/>
            </a:pPr>
            <a:r>
              <a:rPr lang="en-US" dirty="0"/>
              <a:t>3.1 Define the Model</a:t>
            </a:r>
          </a:p>
          <a:p>
            <a:pPr lvl="1"/>
            <a:r>
              <a:rPr lang="en-US" dirty="0"/>
              <a:t>Use appropriate libraries and methods to define the model. For example, using </a:t>
            </a:r>
            <a:r>
              <a:rPr lang="en-US" dirty="0" err="1"/>
              <a:t>statsmodels</a:t>
            </a:r>
            <a:r>
              <a:rPr lang="en-US" dirty="0"/>
              <a:t> for ARIMA:</a:t>
            </a:r>
          </a:p>
        </p:txBody>
      </p:sp>
      <p:sp>
        <p:nvSpPr>
          <p:cNvPr id="6" name="Rectangle 5"/>
          <p:cNvSpPr/>
          <p:nvPr/>
        </p:nvSpPr>
        <p:spPr>
          <a:xfrm>
            <a:off x="3367596" y="3868639"/>
            <a:ext cx="6096000" cy="2308324"/>
          </a:xfrm>
          <a:prstGeom prst="rect">
            <a:avLst/>
          </a:prstGeom>
        </p:spPr>
        <p:txBody>
          <a:bodyPr>
            <a:spAutoFit/>
          </a:bodyPr>
          <a:lstStyle/>
          <a:p>
            <a:r>
              <a:rPr lang="en-US" dirty="0"/>
              <a:t>import </a:t>
            </a:r>
            <a:r>
              <a:rPr lang="en-US" dirty="0" err="1"/>
              <a:t>statsmodels.api</a:t>
            </a:r>
            <a:r>
              <a:rPr lang="en-US" dirty="0"/>
              <a:t> as </a:t>
            </a:r>
            <a:r>
              <a:rPr lang="en-US" dirty="0" err="1"/>
              <a:t>sm</a:t>
            </a:r>
            <a:endParaRPr lang="en-US" dirty="0"/>
          </a:p>
          <a:p>
            <a:endParaRPr lang="en-US" dirty="0"/>
          </a:p>
          <a:p>
            <a:r>
              <a:rPr lang="en-US" dirty="0"/>
              <a:t># ARIMA model example</a:t>
            </a:r>
          </a:p>
          <a:p>
            <a:r>
              <a:rPr lang="en-US" dirty="0"/>
              <a:t>model = </a:t>
            </a:r>
            <a:r>
              <a:rPr lang="en-US" dirty="0" err="1"/>
              <a:t>sm.tsa.ARIMA</a:t>
            </a:r>
            <a:r>
              <a:rPr lang="en-US" dirty="0"/>
              <a:t>(</a:t>
            </a:r>
            <a:r>
              <a:rPr lang="en-US" dirty="0" err="1"/>
              <a:t>train_data</a:t>
            </a:r>
            <a:r>
              <a:rPr lang="en-US" dirty="0"/>
              <a:t>, order=(</a:t>
            </a:r>
            <a:r>
              <a:rPr lang="en-US" dirty="0" err="1"/>
              <a:t>p,d,q</a:t>
            </a:r>
            <a:r>
              <a:rPr lang="en-US" dirty="0"/>
              <a:t>))</a:t>
            </a:r>
          </a:p>
          <a:p>
            <a:endParaRPr lang="en-US" dirty="0"/>
          </a:p>
          <a:p>
            <a:r>
              <a:rPr lang="en-US" dirty="0"/>
              <a:t># SARIMAX model example</a:t>
            </a:r>
          </a:p>
          <a:p>
            <a:r>
              <a:rPr lang="en-US" dirty="0"/>
              <a:t>model = </a:t>
            </a:r>
            <a:r>
              <a:rPr lang="en-US" dirty="0" err="1"/>
              <a:t>sm.tsa.SARIMAX</a:t>
            </a:r>
            <a:r>
              <a:rPr lang="en-US" dirty="0"/>
              <a:t>(</a:t>
            </a:r>
            <a:r>
              <a:rPr lang="en-US" dirty="0" err="1"/>
              <a:t>train_data</a:t>
            </a:r>
            <a:r>
              <a:rPr lang="en-US" dirty="0"/>
              <a:t>, order=(</a:t>
            </a:r>
            <a:r>
              <a:rPr lang="en-US" dirty="0" err="1"/>
              <a:t>p,d,q</a:t>
            </a:r>
            <a:r>
              <a:rPr lang="en-US" dirty="0"/>
              <a:t>), </a:t>
            </a:r>
            <a:r>
              <a:rPr lang="en-US" dirty="0" err="1"/>
              <a:t>seasonal_order</a:t>
            </a:r>
            <a:r>
              <a:rPr lang="en-US" dirty="0"/>
              <a:t>=(P,D,Q,s), </a:t>
            </a:r>
            <a:r>
              <a:rPr lang="en-US" dirty="0" err="1"/>
              <a:t>exog</a:t>
            </a:r>
            <a:r>
              <a:rPr lang="en-US" dirty="0"/>
              <a:t>=</a:t>
            </a:r>
            <a:r>
              <a:rPr lang="en-US" dirty="0" err="1"/>
              <a:t>exog_train</a:t>
            </a:r>
            <a:r>
              <a:rPr lang="en-US" dirty="0"/>
              <a:t>)</a:t>
            </a:r>
          </a:p>
        </p:txBody>
      </p:sp>
    </p:spTree>
    <p:extLst>
      <p:ext uri="{BB962C8B-B14F-4D97-AF65-F5344CB8AC3E}">
        <p14:creationId xmlns:p14="http://schemas.microsoft.com/office/powerpoint/2010/main" val="5346533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3.2 Fit the Model</a:t>
            </a:r>
          </a:p>
          <a:p>
            <a:pPr lvl="1"/>
            <a:r>
              <a:rPr lang="en-US" dirty="0"/>
              <a:t>Fit the model to the training data:</a:t>
            </a:r>
          </a:p>
          <a:p>
            <a:pPr lvl="1"/>
            <a:endParaRPr lang="en-US" dirty="0"/>
          </a:p>
          <a:p>
            <a:pPr lvl="1"/>
            <a:endParaRPr lang="en-US" dirty="0"/>
          </a:p>
          <a:p>
            <a:pPr lvl="1"/>
            <a:endParaRPr lang="en-US" dirty="0"/>
          </a:p>
          <a:p>
            <a:pPr marL="0" indent="0">
              <a:buNone/>
            </a:pPr>
            <a:r>
              <a:rPr lang="en-US" b="1" dirty="0"/>
              <a:t>3.3 Diagnose the Model</a:t>
            </a:r>
          </a:p>
          <a:p>
            <a:r>
              <a:rPr lang="en-US" dirty="0"/>
              <a:t>Check residuals to ensure they are white noise:</a:t>
            </a:r>
          </a:p>
          <a:p>
            <a:pPr lvl="1"/>
            <a:r>
              <a:rPr lang="en-US" b="1" dirty="0"/>
              <a:t>Plot Residuals</a:t>
            </a:r>
            <a:r>
              <a:rPr lang="en-US" dirty="0"/>
              <a:t>: Residual plots should show no obvious patterns.</a:t>
            </a:r>
          </a:p>
          <a:p>
            <a:pPr lvl="1"/>
            <a:r>
              <a:rPr lang="en-US" b="1" dirty="0" err="1"/>
              <a:t>Ljung</a:t>
            </a:r>
            <a:r>
              <a:rPr lang="en-US" b="1" dirty="0"/>
              <a:t>-Box Test</a:t>
            </a:r>
            <a:r>
              <a:rPr lang="en-US" dirty="0"/>
              <a:t>: Test for autocorrelation in residuals.</a:t>
            </a:r>
          </a:p>
          <a:p>
            <a:pPr lvl="1"/>
            <a:r>
              <a:rPr lang="en-US" b="1" dirty="0"/>
              <a:t>ACF and PACF</a:t>
            </a:r>
            <a:r>
              <a:rPr lang="en-US" dirty="0"/>
              <a:t>: Autocorrelation Function and Partial Autocorrelation Function plots of residuals.</a:t>
            </a:r>
          </a:p>
          <a:p>
            <a:pPr lvl="1"/>
            <a:endParaRPr lang="en-US" dirty="0"/>
          </a:p>
        </p:txBody>
      </p:sp>
      <p:sp>
        <p:nvSpPr>
          <p:cNvPr id="5" name="Rectangle 4"/>
          <p:cNvSpPr/>
          <p:nvPr/>
        </p:nvSpPr>
        <p:spPr>
          <a:xfrm>
            <a:off x="3048000" y="2910526"/>
            <a:ext cx="6096000" cy="646331"/>
          </a:xfrm>
          <a:prstGeom prst="rect">
            <a:avLst/>
          </a:prstGeom>
        </p:spPr>
        <p:txBody>
          <a:bodyPr>
            <a:spAutoFit/>
          </a:bodyPr>
          <a:lstStyle/>
          <a:p>
            <a:r>
              <a:rPr lang="en-US" dirty="0" err="1"/>
              <a:t>model_fit</a:t>
            </a:r>
            <a:r>
              <a:rPr lang="en-US" dirty="0"/>
              <a:t> = </a:t>
            </a:r>
            <a:r>
              <a:rPr lang="en-US" dirty="0" err="1"/>
              <a:t>model.fit</a:t>
            </a:r>
            <a:r>
              <a:rPr lang="en-US" dirty="0"/>
              <a:t>(</a:t>
            </a:r>
            <a:r>
              <a:rPr lang="en-US" dirty="0" err="1"/>
              <a:t>disp</a:t>
            </a:r>
            <a:r>
              <a:rPr lang="en-US" dirty="0"/>
              <a:t>=False)</a:t>
            </a:r>
          </a:p>
          <a:p>
            <a:r>
              <a:rPr lang="en-US" dirty="0"/>
              <a:t>print(</a:t>
            </a:r>
            <a:r>
              <a:rPr lang="en-US" dirty="0" err="1"/>
              <a:t>model_fit.summary</a:t>
            </a:r>
            <a:r>
              <a:rPr lang="en-US" dirty="0"/>
              <a:t>())</a:t>
            </a:r>
          </a:p>
        </p:txBody>
      </p:sp>
    </p:spTree>
    <p:extLst>
      <p:ext uri="{BB962C8B-B14F-4D97-AF65-F5344CB8AC3E}">
        <p14:creationId xmlns:p14="http://schemas.microsoft.com/office/powerpoint/2010/main" val="3881052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4: Forecasting and Validation</a:t>
            </a:r>
          </a:p>
          <a:p>
            <a:pPr marL="0" indent="0">
              <a:buNone/>
            </a:pPr>
            <a:r>
              <a:rPr lang="en-US" b="1" dirty="0"/>
              <a:t>4.1 Make Predictions</a:t>
            </a:r>
          </a:p>
          <a:p>
            <a:pPr lvl="1"/>
            <a:r>
              <a:rPr lang="en-US" dirty="0"/>
              <a:t>Predict on the training set and forecast future values:</a:t>
            </a:r>
          </a:p>
          <a:p>
            <a:endParaRPr lang="en-US" dirty="0"/>
          </a:p>
        </p:txBody>
      </p:sp>
      <p:sp>
        <p:nvSpPr>
          <p:cNvPr id="4" name="Rectangle 3"/>
          <p:cNvSpPr/>
          <p:nvPr/>
        </p:nvSpPr>
        <p:spPr>
          <a:xfrm>
            <a:off x="2976979" y="3661546"/>
            <a:ext cx="6096000" cy="1754326"/>
          </a:xfrm>
          <a:prstGeom prst="rect">
            <a:avLst/>
          </a:prstGeom>
        </p:spPr>
        <p:txBody>
          <a:bodyPr>
            <a:spAutoFit/>
          </a:bodyPr>
          <a:lstStyle/>
          <a:p>
            <a:r>
              <a:rPr lang="en-US" dirty="0"/>
              <a:t># In-sample prediction</a:t>
            </a:r>
          </a:p>
          <a:p>
            <a:r>
              <a:rPr lang="en-US" dirty="0" err="1"/>
              <a:t>in_sample_pred</a:t>
            </a:r>
            <a:r>
              <a:rPr lang="en-US" dirty="0"/>
              <a:t> = </a:t>
            </a:r>
            <a:r>
              <a:rPr lang="en-US" dirty="0" err="1"/>
              <a:t>model_fit.predict</a:t>
            </a:r>
            <a:r>
              <a:rPr lang="en-US" dirty="0"/>
              <a:t>(start, end)</a:t>
            </a:r>
          </a:p>
          <a:p>
            <a:endParaRPr lang="en-US" dirty="0"/>
          </a:p>
          <a:p>
            <a:r>
              <a:rPr lang="en-US" dirty="0"/>
              <a:t># Out-of-sample forecast</a:t>
            </a:r>
          </a:p>
          <a:p>
            <a:r>
              <a:rPr lang="en-US" dirty="0"/>
              <a:t>forecast = </a:t>
            </a:r>
            <a:r>
              <a:rPr lang="en-US" dirty="0" err="1"/>
              <a:t>model_fit.forecast</a:t>
            </a:r>
            <a:r>
              <a:rPr lang="en-US" dirty="0"/>
              <a:t>(steps=</a:t>
            </a:r>
            <a:r>
              <a:rPr lang="en-US" dirty="0" err="1"/>
              <a:t>len</a:t>
            </a:r>
            <a:r>
              <a:rPr lang="en-US" dirty="0"/>
              <a:t>(</a:t>
            </a:r>
            <a:r>
              <a:rPr lang="en-US" dirty="0" err="1"/>
              <a:t>test_data</a:t>
            </a:r>
            <a:r>
              <a:rPr lang="en-US" dirty="0"/>
              <a:t>), </a:t>
            </a:r>
            <a:r>
              <a:rPr lang="en-US" dirty="0" err="1"/>
              <a:t>exog</a:t>
            </a:r>
            <a:r>
              <a:rPr lang="en-US" dirty="0"/>
              <a:t>=</a:t>
            </a:r>
            <a:r>
              <a:rPr lang="en-US" dirty="0" err="1"/>
              <a:t>exog_test</a:t>
            </a:r>
            <a:r>
              <a:rPr lang="en-US" dirty="0"/>
              <a:t>)</a:t>
            </a:r>
          </a:p>
        </p:txBody>
      </p:sp>
    </p:spTree>
    <p:extLst>
      <p:ext uri="{BB962C8B-B14F-4D97-AF65-F5344CB8AC3E}">
        <p14:creationId xmlns:p14="http://schemas.microsoft.com/office/powerpoint/2010/main" val="17274833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268" y="379828"/>
            <a:ext cx="10515600" cy="2465632"/>
          </a:xfrm>
        </p:spPr>
        <p:txBody>
          <a:bodyPr/>
          <a:lstStyle/>
          <a:p>
            <a:pPr marL="0" indent="0">
              <a:buNone/>
            </a:pPr>
            <a:r>
              <a:rPr lang="en-US" b="1" dirty="0"/>
              <a:t>4.2 Evaluate Model Performance</a:t>
            </a:r>
          </a:p>
          <a:p>
            <a:pPr marL="0" indent="0">
              <a:buNone/>
            </a:pPr>
            <a:r>
              <a:rPr lang="en-US" dirty="0"/>
              <a:t>Calculate performance metrics and visualize the results:</a:t>
            </a:r>
          </a:p>
          <a:p>
            <a:pPr lvl="1"/>
            <a:r>
              <a:rPr lang="en-US" b="1" dirty="0"/>
              <a:t>Metrics</a:t>
            </a:r>
            <a:r>
              <a:rPr lang="en-US" dirty="0"/>
              <a:t>: Mean Absolute Error (MAE), Mean Squared Error (MSE), Root Mean Squared Error (RMSE), etc.</a:t>
            </a:r>
          </a:p>
          <a:p>
            <a:pPr lvl="1"/>
            <a:r>
              <a:rPr lang="en-US" b="1" dirty="0"/>
              <a:t>Plot Actual vs. Predicted</a:t>
            </a:r>
            <a:r>
              <a:rPr lang="en-US" dirty="0"/>
              <a:t>: Compare actual values with predictions.</a:t>
            </a:r>
          </a:p>
          <a:p>
            <a:endParaRPr lang="en-US" dirty="0"/>
          </a:p>
        </p:txBody>
      </p:sp>
      <p:sp>
        <p:nvSpPr>
          <p:cNvPr id="4" name="Rectangle 3"/>
          <p:cNvSpPr/>
          <p:nvPr/>
        </p:nvSpPr>
        <p:spPr>
          <a:xfrm>
            <a:off x="4894555" y="2639107"/>
            <a:ext cx="6096000" cy="3970318"/>
          </a:xfrm>
          <a:prstGeom prst="rect">
            <a:avLst/>
          </a:prstGeom>
        </p:spPr>
        <p:txBody>
          <a:bodyPr>
            <a:spAutoFit/>
          </a:bodyPr>
          <a:lstStyle/>
          <a:p>
            <a:r>
              <a:rPr lang="en-US" dirty="0"/>
              <a:t>from </a:t>
            </a:r>
            <a:r>
              <a:rPr lang="en-US" dirty="0" err="1"/>
              <a:t>sklearn.metrics</a:t>
            </a:r>
            <a:r>
              <a:rPr lang="en-US" dirty="0"/>
              <a:t> import </a:t>
            </a:r>
            <a:r>
              <a:rPr lang="en-US" dirty="0" err="1"/>
              <a:t>mean_squared_error</a:t>
            </a:r>
            <a:endParaRPr lang="en-US" dirty="0"/>
          </a:p>
          <a:p>
            <a:endParaRPr lang="en-US" dirty="0"/>
          </a:p>
          <a:p>
            <a:r>
              <a:rPr lang="en-US" dirty="0" err="1"/>
              <a:t>rmse</a:t>
            </a:r>
            <a:r>
              <a:rPr lang="en-US" dirty="0"/>
              <a:t> = </a:t>
            </a:r>
            <a:r>
              <a:rPr lang="en-US" dirty="0" err="1"/>
              <a:t>mean_squared_error</a:t>
            </a:r>
            <a:r>
              <a:rPr lang="en-US" dirty="0"/>
              <a:t>(</a:t>
            </a:r>
            <a:r>
              <a:rPr lang="en-US" dirty="0" err="1"/>
              <a:t>test_data</a:t>
            </a:r>
            <a:r>
              <a:rPr lang="en-US" dirty="0"/>
              <a:t>, forecast, squared=False)</a:t>
            </a:r>
          </a:p>
          <a:p>
            <a:r>
              <a:rPr lang="en-US" dirty="0"/>
              <a:t>print(</a:t>
            </a:r>
            <a:r>
              <a:rPr lang="en-US" dirty="0" err="1"/>
              <a:t>f'RMSE</a:t>
            </a:r>
            <a:r>
              <a:rPr lang="en-US" dirty="0"/>
              <a:t>: {</a:t>
            </a:r>
            <a:r>
              <a:rPr lang="en-US" dirty="0" err="1"/>
              <a:t>rmse</a:t>
            </a:r>
            <a:r>
              <a:rPr lang="en-US" dirty="0"/>
              <a:t>}')</a:t>
            </a:r>
          </a:p>
          <a:p>
            <a:endParaRPr lang="en-US" dirty="0"/>
          </a:p>
          <a:p>
            <a:r>
              <a:rPr lang="en-US" dirty="0"/>
              <a:t>import </a:t>
            </a:r>
            <a:r>
              <a:rPr lang="en-US" dirty="0" err="1"/>
              <a:t>matplotlib.pyplot</a:t>
            </a:r>
            <a:r>
              <a:rPr lang="en-US" dirty="0"/>
              <a:t> as </a:t>
            </a:r>
            <a:r>
              <a:rPr lang="en-US" dirty="0" err="1"/>
              <a:t>plt</a:t>
            </a:r>
            <a:endParaRPr lang="en-US" dirty="0"/>
          </a:p>
          <a:p>
            <a:endParaRPr lang="en-US" dirty="0"/>
          </a:p>
          <a:p>
            <a:r>
              <a:rPr lang="en-US" dirty="0" err="1"/>
              <a:t>plt.figure</a:t>
            </a:r>
            <a:r>
              <a:rPr lang="en-US" dirty="0"/>
              <a:t>(</a:t>
            </a:r>
            <a:r>
              <a:rPr lang="en-US" dirty="0" err="1"/>
              <a:t>figsize</a:t>
            </a:r>
            <a:r>
              <a:rPr lang="en-US" dirty="0"/>
              <a:t>=(10,6))</a:t>
            </a:r>
          </a:p>
          <a:p>
            <a:r>
              <a:rPr lang="en-US" dirty="0" err="1"/>
              <a:t>plt.plot</a:t>
            </a:r>
            <a:r>
              <a:rPr lang="en-US" dirty="0"/>
              <a:t>(</a:t>
            </a:r>
            <a:r>
              <a:rPr lang="en-US" dirty="0" err="1"/>
              <a:t>train_data</a:t>
            </a:r>
            <a:r>
              <a:rPr lang="en-US" dirty="0"/>
              <a:t>, label='Train')</a:t>
            </a:r>
          </a:p>
          <a:p>
            <a:r>
              <a:rPr lang="en-US" dirty="0" err="1"/>
              <a:t>plt.plot</a:t>
            </a:r>
            <a:r>
              <a:rPr lang="en-US" dirty="0"/>
              <a:t>(</a:t>
            </a:r>
            <a:r>
              <a:rPr lang="en-US" dirty="0" err="1"/>
              <a:t>test_data</a:t>
            </a:r>
            <a:r>
              <a:rPr lang="en-US" dirty="0"/>
              <a:t>, label='Test')</a:t>
            </a:r>
          </a:p>
          <a:p>
            <a:r>
              <a:rPr lang="en-US" dirty="0" err="1"/>
              <a:t>plt.plot</a:t>
            </a:r>
            <a:r>
              <a:rPr lang="en-US" dirty="0"/>
              <a:t>(</a:t>
            </a:r>
            <a:r>
              <a:rPr lang="en-US" dirty="0" err="1"/>
              <a:t>test_data.index</a:t>
            </a:r>
            <a:r>
              <a:rPr lang="en-US" dirty="0"/>
              <a:t>, forecast, label='Forecast')</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20696319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4.3 Model Refinement</a:t>
            </a:r>
          </a:p>
          <a:p>
            <a:pPr lvl="1"/>
            <a:r>
              <a:rPr lang="en-US" b="1" dirty="0"/>
              <a:t>Parameter Tuning</a:t>
            </a:r>
            <a:r>
              <a:rPr lang="en-US" dirty="0"/>
              <a:t>: Adjust model parameters to improve performance.</a:t>
            </a:r>
          </a:p>
          <a:p>
            <a:pPr lvl="1"/>
            <a:r>
              <a:rPr lang="en-US" b="1" dirty="0"/>
              <a:t>Cross-Validation</a:t>
            </a:r>
            <a:r>
              <a:rPr lang="en-US" dirty="0"/>
              <a:t>: Validate the model with different subsets of the data.</a:t>
            </a:r>
          </a:p>
          <a:p>
            <a:endParaRPr lang="en-US" dirty="0"/>
          </a:p>
        </p:txBody>
      </p:sp>
    </p:spTree>
    <p:extLst>
      <p:ext uri="{BB962C8B-B14F-4D97-AF65-F5344CB8AC3E}">
        <p14:creationId xmlns:p14="http://schemas.microsoft.com/office/powerpoint/2010/main" val="21242844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5: Implementation</a:t>
            </a:r>
          </a:p>
          <a:p>
            <a:pPr marL="0" indent="0">
              <a:buNone/>
            </a:pPr>
            <a:r>
              <a:rPr lang="en-US" b="1" dirty="0"/>
              <a:t>5.1 Final Model Training</a:t>
            </a:r>
          </a:p>
          <a:p>
            <a:pPr lvl="1"/>
            <a:r>
              <a:rPr lang="en-US" dirty="0"/>
              <a:t>Train the model on the entire dataset for final implementation.</a:t>
            </a:r>
          </a:p>
          <a:p>
            <a:pPr marL="0" indent="0">
              <a:buNone/>
            </a:pPr>
            <a:r>
              <a:rPr lang="en-US" b="1" dirty="0"/>
              <a:t>5.2 Deployment</a:t>
            </a:r>
          </a:p>
          <a:p>
            <a:pPr lvl="1"/>
            <a:r>
              <a:rPr lang="en-US" b="1" dirty="0"/>
              <a:t>Deploy the Model</a:t>
            </a:r>
            <a:r>
              <a:rPr lang="en-US" dirty="0"/>
              <a:t>: For real-time or batch prediction.</a:t>
            </a:r>
          </a:p>
          <a:p>
            <a:pPr lvl="1"/>
            <a:r>
              <a:rPr lang="en-US" b="1" dirty="0"/>
              <a:t>Monitor Performance</a:t>
            </a:r>
            <a:r>
              <a:rPr lang="en-US" dirty="0"/>
              <a:t>: Continuously monitor model performance and retrain as necessary.</a:t>
            </a:r>
          </a:p>
          <a:p>
            <a:endParaRPr lang="en-US" dirty="0"/>
          </a:p>
        </p:txBody>
      </p:sp>
    </p:spTree>
    <p:extLst>
      <p:ext uri="{BB962C8B-B14F-4D97-AF65-F5344CB8AC3E}">
        <p14:creationId xmlns:p14="http://schemas.microsoft.com/office/powerpoint/2010/main" val="1412292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Step 6: Documentation and Reporting</a:t>
            </a:r>
          </a:p>
          <a:p>
            <a:pPr marL="0" indent="0">
              <a:buNone/>
            </a:pPr>
            <a:r>
              <a:rPr lang="en-US" b="1" dirty="0"/>
              <a:t>6.1 Documentation</a:t>
            </a:r>
          </a:p>
          <a:p>
            <a:pPr lvl="1"/>
            <a:r>
              <a:rPr lang="en-US" b="1" dirty="0"/>
              <a:t>Document Process</a:t>
            </a:r>
            <a:r>
              <a:rPr lang="en-US" dirty="0"/>
              <a:t>: Detail each step, including assumptions and decisions made.</a:t>
            </a:r>
          </a:p>
          <a:p>
            <a:pPr lvl="1"/>
            <a:r>
              <a:rPr lang="en-US" b="1" dirty="0"/>
              <a:t>Create Visualizations</a:t>
            </a:r>
            <a:r>
              <a:rPr lang="en-US" dirty="0"/>
              <a:t>: Use plots to illustrate findings and model performance.</a:t>
            </a:r>
          </a:p>
          <a:p>
            <a:pPr marL="0" indent="0">
              <a:buNone/>
            </a:pPr>
            <a:r>
              <a:rPr lang="en-US" b="1" dirty="0"/>
              <a:t>6.2 Reporting</a:t>
            </a:r>
          </a:p>
          <a:p>
            <a:pPr lvl="1"/>
            <a:r>
              <a:rPr lang="en-US" b="1" dirty="0"/>
              <a:t>Summary Report</a:t>
            </a:r>
            <a:r>
              <a:rPr lang="en-US" dirty="0"/>
              <a:t>: Present findings, model performance, and any recommendations.</a:t>
            </a:r>
          </a:p>
          <a:p>
            <a:pPr lvl="1"/>
            <a:r>
              <a:rPr lang="en-US" b="1" dirty="0"/>
              <a:t>Stakeholder Communication</a:t>
            </a:r>
            <a:r>
              <a:rPr lang="en-US" dirty="0"/>
              <a:t>: Clearly communicate results to stakeholders.</a:t>
            </a:r>
          </a:p>
          <a:p>
            <a:pPr marL="0" indent="0">
              <a:buNone/>
            </a:pPr>
            <a:endParaRPr lang="en-US" dirty="0"/>
          </a:p>
        </p:txBody>
      </p:sp>
    </p:spTree>
    <p:extLst>
      <p:ext uri="{BB962C8B-B14F-4D97-AF65-F5344CB8AC3E}">
        <p14:creationId xmlns:p14="http://schemas.microsoft.com/office/powerpoint/2010/main" val="7539346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942"/>
            <a:ext cx="10515600" cy="5955021"/>
          </a:xfrm>
        </p:spPr>
        <p:txBody>
          <a:bodyPr/>
          <a:lstStyle/>
          <a:p>
            <a:r>
              <a:rPr lang="en-US" b="1" dirty="0"/>
              <a:t>Example Code</a:t>
            </a:r>
          </a:p>
          <a:p>
            <a:r>
              <a:rPr lang="en-US" dirty="0"/>
              <a:t>Here's an example code snippet using ARIMA:</a:t>
            </a:r>
          </a:p>
          <a:p>
            <a:endParaRPr lang="en-US" dirty="0"/>
          </a:p>
        </p:txBody>
      </p:sp>
      <p:sp>
        <p:nvSpPr>
          <p:cNvPr id="5" name="Rectangle 4"/>
          <p:cNvSpPr/>
          <p:nvPr/>
        </p:nvSpPr>
        <p:spPr>
          <a:xfrm>
            <a:off x="704296" y="1415416"/>
            <a:ext cx="6096000" cy="4524315"/>
          </a:xfrm>
          <a:prstGeom prst="rect">
            <a:avLst/>
          </a:prstGeom>
        </p:spPr>
        <p:txBody>
          <a:bodyPr>
            <a:spAutoFit/>
          </a:bodyPr>
          <a:lstStyle/>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r>
              <a:rPr lang="en-US" dirty="0"/>
              <a:t>from </a:t>
            </a:r>
            <a:r>
              <a:rPr lang="en-US" dirty="0" err="1"/>
              <a:t>sklearn.metrics</a:t>
            </a:r>
            <a:r>
              <a:rPr lang="en-US" dirty="0"/>
              <a:t> import </a:t>
            </a:r>
            <a:r>
              <a:rPr lang="en-US" dirty="0" err="1"/>
              <a:t>mean_squared_error</a:t>
            </a:r>
            <a:endParaRPr lang="en-US" dirty="0"/>
          </a:p>
          <a:p>
            <a:endParaRPr lang="en-US" dirty="0"/>
          </a:p>
          <a:p>
            <a:r>
              <a:rPr lang="en-US" b="1" dirty="0"/>
              <a:t># Load data</a:t>
            </a:r>
          </a:p>
          <a:p>
            <a:r>
              <a:rPr lang="en-US" dirty="0"/>
              <a:t>data = </a:t>
            </a:r>
            <a:r>
              <a:rPr lang="en-US" dirty="0" err="1"/>
              <a:t>pd.read_csv</a:t>
            </a:r>
            <a:r>
              <a:rPr lang="en-US" dirty="0"/>
              <a:t>('time_series_data.csv', </a:t>
            </a:r>
            <a:r>
              <a:rPr lang="en-US" dirty="0" err="1"/>
              <a:t>index_col</a:t>
            </a:r>
            <a:r>
              <a:rPr lang="en-US" dirty="0"/>
              <a:t>='date', </a:t>
            </a:r>
            <a:r>
              <a:rPr lang="en-US" dirty="0" err="1"/>
              <a:t>parse_dates</a:t>
            </a:r>
            <a:r>
              <a:rPr lang="en-US" dirty="0"/>
              <a:t>=True)</a:t>
            </a:r>
          </a:p>
          <a:p>
            <a:endParaRPr lang="en-US" dirty="0"/>
          </a:p>
          <a:p>
            <a:r>
              <a:rPr lang="en-US" b="1" dirty="0"/>
              <a:t># Split data</a:t>
            </a:r>
          </a:p>
          <a:p>
            <a:r>
              <a:rPr lang="en-US" dirty="0" err="1"/>
              <a:t>train_data</a:t>
            </a:r>
            <a:r>
              <a:rPr lang="en-US" dirty="0"/>
              <a:t> = data[:'2022']</a:t>
            </a:r>
          </a:p>
          <a:p>
            <a:r>
              <a:rPr lang="en-US" dirty="0" err="1"/>
              <a:t>test_data</a:t>
            </a:r>
            <a:r>
              <a:rPr lang="en-US" dirty="0"/>
              <a:t> = data['2023':]</a:t>
            </a:r>
          </a:p>
          <a:p>
            <a:endParaRPr lang="en-US" dirty="0"/>
          </a:p>
          <a:p>
            <a:r>
              <a:rPr lang="en-US" b="1" dirty="0"/>
              <a:t># Fit ARIMA model</a:t>
            </a:r>
          </a:p>
          <a:p>
            <a:r>
              <a:rPr lang="en-US" dirty="0"/>
              <a:t>model = </a:t>
            </a:r>
            <a:r>
              <a:rPr lang="en-US" dirty="0" err="1"/>
              <a:t>sm.tsa.ARIMA</a:t>
            </a:r>
            <a:r>
              <a:rPr lang="en-US" dirty="0"/>
              <a:t>(</a:t>
            </a:r>
            <a:r>
              <a:rPr lang="en-US" dirty="0" err="1"/>
              <a:t>train_data</a:t>
            </a:r>
            <a:r>
              <a:rPr lang="en-US" dirty="0"/>
              <a:t>, order=(1,1,1))</a:t>
            </a:r>
          </a:p>
          <a:p>
            <a:r>
              <a:rPr lang="en-US" dirty="0" err="1"/>
              <a:t>model_fit</a:t>
            </a:r>
            <a:r>
              <a:rPr lang="en-US" dirty="0"/>
              <a:t> = </a:t>
            </a:r>
            <a:r>
              <a:rPr lang="en-US" dirty="0" err="1"/>
              <a:t>model.fit</a:t>
            </a:r>
            <a:r>
              <a:rPr lang="en-US" dirty="0"/>
              <a:t>(</a:t>
            </a:r>
            <a:r>
              <a:rPr lang="en-US" dirty="0" err="1"/>
              <a:t>disp</a:t>
            </a:r>
            <a:r>
              <a:rPr lang="en-US" dirty="0"/>
              <a:t>=False)</a:t>
            </a:r>
          </a:p>
          <a:p>
            <a:endParaRPr lang="en-US" dirty="0"/>
          </a:p>
        </p:txBody>
      </p:sp>
      <p:sp>
        <p:nvSpPr>
          <p:cNvPr id="6" name="Rectangle 5"/>
          <p:cNvSpPr/>
          <p:nvPr/>
        </p:nvSpPr>
        <p:spPr>
          <a:xfrm>
            <a:off x="6409678" y="1260018"/>
            <a:ext cx="5655075" cy="5632311"/>
          </a:xfrm>
          <a:prstGeom prst="rect">
            <a:avLst/>
          </a:prstGeom>
        </p:spPr>
        <p:txBody>
          <a:bodyPr wrap="square">
            <a:spAutoFit/>
          </a:bodyPr>
          <a:lstStyle/>
          <a:p>
            <a:r>
              <a:rPr lang="en-US" b="1" dirty="0"/>
              <a:t># In-sample prediction</a:t>
            </a:r>
          </a:p>
          <a:p>
            <a:r>
              <a:rPr lang="en-US" dirty="0" err="1"/>
              <a:t>in_sample_pred</a:t>
            </a:r>
            <a:r>
              <a:rPr lang="en-US" dirty="0"/>
              <a:t> = </a:t>
            </a:r>
            <a:r>
              <a:rPr lang="en-US" dirty="0" err="1"/>
              <a:t>model_fit.predict</a:t>
            </a:r>
            <a:r>
              <a:rPr lang="en-US" dirty="0"/>
              <a:t>(start=</a:t>
            </a:r>
            <a:r>
              <a:rPr lang="en-US" dirty="0" err="1"/>
              <a:t>len</a:t>
            </a:r>
            <a:r>
              <a:rPr lang="en-US" dirty="0"/>
              <a:t>(</a:t>
            </a:r>
            <a:r>
              <a:rPr lang="en-US" dirty="0" err="1"/>
              <a:t>train_data</a:t>
            </a:r>
            <a:r>
              <a:rPr lang="en-US" dirty="0"/>
              <a:t>), end=</a:t>
            </a:r>
            <a:r>
              <a:rPr lang="en-US" dirty="0" err="1"/>
              <a:t>len</a:t>
            </a:r>
            <a:r>
              <a:rPr lang="en-US" dirty="0"/>
              <a:t>(</a:t>
            </a:r>
            <a:r>
              <a:rPr lang="en-US" dirty="0" err="1"/>
              <a:t>train_data</a:t>
            </a:r>
            <a:r>
              <a:rPr lang="en-US" dirty="0"/>
              <a:t>)+</a:t>
            </a:r>
            <a:r>
              <a:rPr lang="en-US" dirty="0" err="1"/>
              <a:t>len</a:t>
            </a:r>
            <a:r>
              <a:rPr lang="en-US" dirty="0"/>
              <a:t>(</a:t>
            </a:r>
            <a:r>
              <a:rPr lang="en-US" dirty="0" err="1"/>
              <a:t>test_data</a:t>
            </a:r>
            <a:r>
              <a:rPr lang="en-US" dirty="0"/>
              <a:t>)-1, dynamic=False)</a:t>
            </a:r>
          </a:p>
          <a:p>
            <a:r>
              <a:rPr lang="en-US" b="1" dirty="0"/>
              <a:t># Forecast</a:t>
            </a:r>
          </a:p>
          <a:p>
            <a:endParaRPr lang="en-US" dirty="0"/>
          </a:p>
          <a:p>
            <a:r>
              <a:rPr lang="en-US" dirty="0"/>
              <a:t>forecast = </a:t>
            </a:r>
            <a:r>
              <a:rPr lang="en-US" dirty="0" err="1"/>
              <a:t>model_fit.forecast</a:t>
            </a:r>
            <a:r>
              <a:rPr lang="en-US" dirty="0"/>
              <a:t>(steps=</a:t>
            </a:r>
            <a:r>
              <a:rPr lang="en-US" dirty="0" err="1"/>
              <a:t>len</a:t>
            </a:r>
            <a:r>
              <a:rPr lang="en-US" dirty="0"/>
              <a:t>(</a:t>
            </a:r>
            <a:r>
              <a:rPr lang="en-US" dirty="0" err="1"/>
              <a:t>test_data</a:t>
            </a:r>
            <a:r>
              <a:rPr lang="en-US" dirty="0"/>
              <a:t>))[0]</a:t>
            </a:r>
          </a:p>
          <a:p>
            <a:endParaRPr lang="en-US" dirty="0"/>
          </a:p>
          <a:p>
            <a:r>
              <a:rPr lang="en-US" b="1" dirty="0"/>
              <a:t># Evaluate</a:t>
            </a:r>
          </a:p>
          <a:p>
            <a:r>
              <a:rPr lang="en-US" dirty="0" err="1"/>
              <a:t>rmse</a:t>
            </a:r>
            <a:r>
              <a:rPr lang="en-US" dirty="0"/>
              <a:t> = </a:t>
            </a:r>
            <a:r>
              <a:rPr lang="en-US" dirty="0" err="1"/>
              <a:t>mean_squared_error</a:t>
            </a:r>
            <a:r>
              <a:rPr lang="en-US" dirty="0"/>
              <a:t>(</a:t>
            </a:r>
            <a:r>
              <a:rPr lang="en-US" dirty="0" err="1"/>
              <a:t>test_data</a:t>
            </a:r>
            <a:r>
              <a:rPr lang="en-US" dirty="0"/>
              <a:t>, forecast, squared=False)</a:t>
            </a:r>
          </a:p>
          <a:p>
            <a:r>
              <a:rPr lang="en-US" dirty="0"/>
              <a:t>print(</a:t>
            </a:r>
            <a:r>
              <a:rPr lang="en-US" dirty="0" err="1"/>
              <a:t>f'RMSE</a:t>
            </a:r>
            <a:r>
              <a:rPr lang="en-US" dirty="0"/>
              <a:t>: {</a:t>
            </a:r>
            <a:r>
              <a:rPr lang="en-US" dirty="0" err="1"/>
              <a:t>rmse</a:t>
            </a:r>
            <a:r>
              <a:rPr lang="en-US" dirty="0"/>
              <a:t>}')</a:t>
            </a:r>
          </a:p>
          <a:p>
            <a:endParaRPr lang="en-US" dirty="0"/>
          </a:p>
          <a:p>
            <a:r>
              <a:rPr lang="en-US" b="1" dirty="0"/>
              <a:t># Plot</a:t>
            </a:r>
          </a:p>
          <a:p>
            <a:r>
              <a:rPr lang="en-US" dirty="0"/>
              <a:t>import </a:t>
            </a:r>
            <a:r>
              <a:rPr lang="en-US" dirty="0" err="1"/>
              <a:t>matplotlib.pyplot</a:t>
            </a:r>
            <a:r>
              <a:rPr lang="en-US" dirty="0"/>
              <a:t> as </a:t>
            </a:r>
            <a:r>
              <a:rPr lang="en-US" dirty="0" err="1"/>
              <a:t>plt</a:t>
            </a:r>
            <a:endParaRPr lang="en-US" dirty="0"/>
          </a:p>
          <a:p>
            <a:r>
              <a:rPr lang="en-US" dirty="0" err="1"/>
              <a:t>plt.figure</a:t>
            </a:r>
            <a:r>
              <a:rPr lang="en-US" dirty="0"/>
              <a:t>(</a:t>
            </a:r>
            <a:r>
              <a:rPr lang="en-US" dirty="0" err="1"/>
              <a:t>figsize</a:t>
            </a:r>
            <a:r>
              <a:rPr lang="en-US" dirty="0"/>
              <a:t>=(10,6))</a:t>
            </a:r>
          </a:p>
          <a:p>
            <a:r>
              <a:rPr lang="en-US" dirty="0" err="1"/>
              <a:t>plt.plot</a:t>
            </a:r>
            <a:r>
              <a:rPr lang="en-US" dirty="0"/>
              <a:t>(</a:t>
            </a:r>
            <a:r>
              <a:rPr lang="en-US" dirty="0" err="1"/>
              <a:t>train_data</a:t>
            </a:r>
            <a:r>
              <a:rPr lang="en-US" dirty="0"/>
              <a:t>, label='Train')</a:t>
            </a:r>
          </a:p>
          <a:p>
            <a:r>
              <a:rPr lang="en-US" dirty="0" err="1"/>
              <a:t>plt.plot</a:t>
            </a:r>
            <a:r>
              <a:rPr lang="en-US" dirty="0"/>
              <a:t>(</a:t>
            </a:r>
            <a:r>
              <a:rPr lang="en-US" dirty="0" err="1"/>
              <a:t>test_data</a:t>
            </a:r>
            <a:r>
              <a:rPr lang="en-US" dirty="0"/>
              <a:t>, label='Test')</a:t>
            </a:r>
          </a:p>
          <a:p>
            <a:r>
              <a:rPr lang="en-US" dirty="0" err="1"/>
              <a:t>plt.plot</a:t>
            </a:r>
            <a:r>
              <a:rPr lang="en-US" dirty="0"/>
              <a:t>(</a:t>
            </a:r>
            <a:r>
              <a:rPr lang="en-US" dirty="0" err="1"/>
              <a:t>test_data.index</a:t>
            </a:r>
            <a:r>
              <a:rPr lang="en-US" dirty="0"/>
              <a:t>, forecast, label='Forecast')</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90797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From the above table</a:t>
            </a:r>
          </a:p>
          <a:p>
            <a:r>
              <a:rPr lang="en-US" dirty="0"/>
              <a:t>n=10 , ∑ x = 66 , ∑ y = 95 , ∑ </a:t>
            </a:r>
            <a:r>
              <a:rPr lang="en-US" dirty="0" err="1"/>
              <a:t>xy</a:t>
            </a:r>
            <a:r>
              <a:rPr lang="en-US" dirty="0"/>
              <a:t> =1186 , ∑ x^2 = 528</a:t>
            </a:r>
          </a:p>
          <a:p>
            <a:r>
              <a:rPr lang="en-US" dirty="0"/>
              <a:t>Now the normal equations become :</a:t>
            </a:r>
          </a:p>
          <a:p>
            <a:r>
              <a:rPr lang="en-US" dirty="0"/>
              <a:t>95 = 10*b + 66a</a:t>
            </a:r>
          </a:p>
          <a:p>
            <a:r>
              <a:rPr lang="en-US" dirty="0"/>
              <a:t>1186 = 66*b + 528a</a:t>
            </a:r>
          </a:p>
          <a:p>
            <a:r>
              <a:rPr lang="en-US" dirty="0"/>
              <a:t>By solving the above two </a:t>
            </a:r>
            <a:r>
              <a:rPr lang="en-US" dirty="0" err="1"/>
              <a:t>euations</a:t>
            </a:r>
            <a:r>
              <a:rPr lang="en-US" dirty="0"/>
              <a:t> we get a = 6.05 and b = -30.429</a:t>
            </a:r>
          </a:p>
          <a:p>
            <a:r>
              <a:rPr lang="en-US" dirty="0"/>
              <a:t>The linear regression equation is y = -30.429 + 6.05 x.</a:t>
            </a:r>
          </a:p>
          <a:p>
            <a:r>
              <a:rPr lang="en-US" dirty="0"/>
              <a:t>Let us now discuss the implementation of the linear regression curve in R</a:t>
            </a:r>
          </a:p>
        </p:txBody>
      </p:sp>
    </p:spTree>
    <p:extLst>
      <p:ext uri="{BB962C8B-B14F-4D97-AF65-F5344CB8AC3E}">
        <p14:creationId xmlns:p14="http://schemas.microsoft.com/office/powerpoint/2010/main" val="7700632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Autocorrelation: The Durbin–Watson Test</a:t>
            </a:r>
            <a:endParaRPr lang="en-US" dirty="0"/>
          </a:p>
        </p:txBody>
      </p:sp>
      <p:sp>
        <p:nvSpPr>
          <p:cNvPr id="3" name="Content Placeholder 2"/>
          <p:cNvSpPr>
            <a:spLocks noGrp="1"/>
          </p:cNvSpPr>
          <p:nvPr>
            <p:ph idx="1"/>
          </p:nvPr>
        </p:nvSpPr>
        <p:spPr>
          <a:xfrm>
            <a:off x="838200" y="1589103"/>
            <a:ext cx="10515600" cy="4587860"/>
          </a:xfrm>
        </p:spPr>
        <p:txBody>
          <a:bodyPr>
            <a:normAutofit/>
          </a:bodyPr>
          <a:lstStyle/>
          <a:p>
            <a:r>
              <a:rPr lang="en-US" dirty="0"/>
              <a:t>The Durbin-Watson (DW) test is a statistical test used to detect the presence of autocorrelation at lag 1 in the residuals from a regression analysis. </a:t>
            </a:r>
          </a:p>
          <a:p>
            <a:r>
              <a:rPr lang="en-US" dirty="0"/>
              <a:t>Autocorrelation occurs when the residuals (errors) of a model are not independent of each other, which can lead to inefficient estimates and invalid statistical inferences.</a:t>
            </a:r>
          </a:p>
          <a:p>
            <a:r>
              <a:rPr lang="en-US" dirty="0"/>
              <a:t>The test developed by Durbin </a:t>
            </a:r>
            <a:r>
              <a:rPr lang="en-US" dirty="0" err="1"/>
              <a:t>andWatson</a:t>
            </a:r>
            <a:r>
              <a:rPr lang="en-US" dirty="0"/>
              <a:t> (1950, 1951, 1971) is a very widely used procedure. This test is based on the assumption that the errors in the regression model are generated by a </a:t>
            </a:r>
            <a:r>
              <a:rPr lang="en-US" b="1" dirty="0"/>
              <a:t>first-order autoregressive process </a:t>
            </a:r>
            <a:r>
              <a:rPr lang="en-US" dirty="0"/>
              <a:t>observed at equally spaced time periods; that is, </a:t>
            </a:r>
          </a:p>
        </p:txBody>
      </p:sp>
      <p:pic>
        <p:nvPicPr>
          <p:cNvPr id="4" name="Picture 3"/>
          <p:cNvPicPr>
            <a:picLocks noChangeAspect="1"/>
          </p:cNvPicPr>
          <p:nvPr/>
        </p:nvPicPr>
        <p:blipFill>
          <a:blip r:embed="rId2"/>
          <a:stretch>
            <a:fillRect/>
          </a:stretch>
        </p:blipFill>
        <p:spPr>
          <a:xfrm>
            <a:off x="3094831" y="5786383"/>
            <a:ext cx="2753109" cy="781159"/>
          </a:xfrm>
          <a:prstGeom prst="rect">
            <a:avLst/>
          </a:prstGeom>
        </p:spPr>
      </p:pic>
    </p:spTree>
    <p:extLst>
      <p:ext uri="{BB962C8B-B14F-4D97-AF65-F5344CB8AC3E}">
        <p14:creationId xmlns:p14="http://schemas.microsoft.com/office/powerpoint/2010/main" val="29171089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43"/>
            <a:ext cx="10515600" cy="6034920"/>
          </a:xfrm>
        </p:spPr>
        <p:txBody>
          <a:bodyPr/>
          <a:lstStyle/>
          <a:p>
            <a:r>
              <a:rPr lang="en-US" b="1" dirty="0"/>
              <a:t>Durbin-Watson Test Overview</a:t>
            </a:r>
          </a:p>
          <a:p>
            <a:r>
              <a:rPr lang="en-US" b="1" dirty="0"/>
              <a:t>Purpose:</a:t>
            </a:r>
          </a:p>
          <a:p>
            <a:r>
              <a:rPr lang="en-US" dirty="0"/>
              <a:t>The DW test assesses whether the residuals from a linear regression model are serially correlated. This is crucial because the presence of autocorrelation violates the assumption of independent errors, which is fundamental to the validity of many regression techniques.</a:t>
            </a:r>
          </a:p>
          <a:p>
            <a:r>
              <a:rPr lang="en-US" b="1" dirty="0"/>
              <a:t>Test Statistic:</a:t>
            </a:r>
          </a:p>
          <a:p>
            <a:r>
              <a:rPr lang="en-US" dirty="0"/>
              <a:t>The Durbin-Watson statistic is defined as:</a:t>
            </a:r>
          </a:p>
          <a:p>
            <a:endParaRPr lang="en-US" dirty="0"/>
          </a:p>
        </p:txBody>
      </p:sp>
      <p:pic>
        <p:nvPicPr>
          <p:cNvPr id="4" name="Picture 3"/>
          <p:cNvPicPr>
            <a:picLocks noChangeAspect="1"/>
          </p:cNvPicPr>
          <p:nvPr/>
        </p:nvPicPr>
        <p:blipFill>
          <a:blip r:embed="rId2"/>
          <a:stretch>
            <a:fillRect/>
          </a:stretch>
        </p:blipFill>
        <p:spPr>
          <a:xfrm>
            <a:off x="2240648" y="4002270"/>
            <a:ext cx="3707391" cy="2846746"/>
          </a:xfrm>
          <a:prstGeom prst="rect">
            <a:avLst/>
          </a:prstGeom>
        </p:spPr>
      </p:pic>
    </p:spTree>
    <p:extLst>
      <p:ext uri="{BB962C8B-B14F-4D97-AF65-F5344CB8AC3E}">
        <p14:creationId xmlns:p14="http://schemas.microsoft.com/office/powerpoint/2010/main" val="282063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984"/>
            <a:ext cx="10515600" cy="5812979"/>
          </a:xfrm>
        </p:spPr>
        <p:txBody>
          <a:bodyPr>
            <a:normAutofit/>
          </a:bodyPr>
          <a:lstStyle/>
          <a:p>
            <a:pPr marL="0" indent="0">
              <a:buNone/>
            </a:pPr>
            <a:r>
              <a:rPr lang="en-US" b="1" dirty="0"/>
              <a:t>Interpretation:</a:t>
            </a:r>
          </a:p>
          <a:p>
            <a:pPr lvl="1"/>
            <a:r>
              <a:rPr lang="en-US" b="1" dirty="0"/>
              <a:t>DW ≈ 2</a:t>
            </a:r>
            <a:r>
              <a:rPr lang="en-US" dirty="0"/>
              <a:t>: No autocorrelation.</a:t>
            </a:r>
          </a:p>
          <a:p>
            <a:pPr lvl="1"/>
            <a:r>
              <a:rPr lang="en-US" b="1" dirty="0"/>
              <a:t>DW &lt; 2</a:t>
            </a:r>
            <a:r>
              <a:rPr lang="en-US" dirty="0"/>
              <a:t>: Positive autocorrelation.</a:t>
            </a:r>
          </a:p>
          <a:p>
            <a:pPr lvl="1"/>
            <a:r>
              <a:rPr lang="en-US" b="1" dirty="0"/>
              <a:t>DW &gt; 2</a:t>
            </a:r>
            <a:r>
              <a:rPr lang="en-US" dirty="0"/>
              <a:t>: Negative autocorrelation.</a:t>
            </a:r>
          </a:p>
          <a:p>
            <a:pPr marL="0" indent="0">
              <a:buNone/>
            </a:pPr>
            <a:r>
              <a:rPr lang="en-US" dirty="0"/>
              <a:t>The DW statistic ranges from 0 to 4:</a:t>
            </a:r>
          </a:p>
          <a:p>
            <a:pPr lvl="1"/>
            <a:r>
              <a:rPr lang="en-US" dirty="0"/>
              <a:t>A value close to 0 indicates strong positive autocorrelation.</a:t>
            </a:r>
          </a:p>
          <a:p>
            <a:pPr lvl="1"/>
            <a:r>
              <a:rPr lang="en-US" dirty="0"/>
              <a:t>A value close to 4 indicates strong negative autocorrelation.</a:t>
            </a:r>
          </a:p>
          <a:p>
            <a:pPr lvl="1"/>
            <a:r>
              <a:rPr lang="en-US" dirty="0"/>
              <a:t>A value around 2 suggests no autocorrelation.</a:t>
            </a:r>
          </a:p>
          <a:p>
            <a:pPr marL="0" indent="0">
              <a:buNone/>
            </a:pPr>
            <a:r>
              <a:rPr lang="en-US" b="1" dirty="0"/>
              <a:t>Hypotheses:</a:t>
            </a:r>
          </a:p>
          <a:p>
            <a:pPr lvl="1"/>
            <a:r>
              <a:rPr lang="en-US" b="1" dirty="0"/>
              <a:t>Null Hypothesis (H0)</a:t>
            </a:r>
            <a:r>
              <a:rPr lang="en-US" dirty="0"/>
              <a:t>: There is no autocorrelation (rho = 0 or </a:t>
            </a:r>
            <a:r>
              <a:rPr lang="el-GR" dirty="0"/>
              <a:t>ρ=0).</a:t>
            </a:r>
          </a:p>
          <a:p>
            <a:pPr lvl="1"/>
            <a:r>
              <a:rPr lang="en-US" b="1" dirty="0"/>
              <a:t>Alternative Hypothesis (H1)</a:t>
            </a:r>
            <a:r>
              <a:rPr lang="en-US" dirty="0"/>
              <a:t>: There is autocorrelation (rho </a:t>
            </a:r>
            <a:r>
              <a:rPr lang="el-GR" dirty="0"/>
              <a:t>≠0 </a:t>
            </a:r>
            <a:r>
              <a:rPr lang="en-US" dirty="0"/>
              <a:t>or </a:t>
            </a:r>
            <a:r>
              <a:rPr lang="el-GR" dirty="0"/>
              <a:t>ρ≠0).</a:t>
            </a:r>
          </a:p>
          <a:p>
            <a:pPr marL="0" indent="0">
              <a:buNone/>
            </a:pPr>
            <a:endParaRPr lang="en-US" dirty="0"/>
          </a:p>
        </p:txBody>
      </p:sp>
    </p:spTree>
    <p:extLst>
      <p:ext uri="{BB962C8B-B14F-4D97-AF65-F5344CB8AC3E}">
        <p14:creationId xmlns:p14="http://schemas.microsoft.com/office/powerpoint/2010/main" val="23061890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b="1" dirty="0"/>
              <a:t>Conducting the Durbin-Watson Test</a:t>
            </a:r>
          </a:p>
          <a:p>
            <a:pPr marL="0" indent="0">
              <a:buNone/>
            </a:pPr>
            <a:r>
              <a:rPr lang="en-US" b="1" dirty="0"/>
              <a:t>Step-by-Step Procedure:</a:t>
            </a:r>
          </a:p>
          <a:p>
            <a:pPr marL="514350" indent="-514350">
              <a:buFont typeface="+mj-lt"/>
              <a:buAutoNum type="arabicPeriod"/>
            </a:pPr>
            <a:r>
              <a:rPr lang="en-US" b="1" dirty="0"/>
              <a:t>Fit the Regression Model</a:t>
            </a:r>
            <a:r>
              <a:rPr lang="en-US" dirty="0"/>
              <a:t>: Fit your linear regression model to obtain residuals.</a:t>
            </a:r>
          </a:p>
          <a:p>
            <a:pPr marL="514350" indent="-514350">
              <a:buFont typeface="+mj-lt"/>
              <a:buAutoNum type="arabicPeriod"/>
            </a:pPr>
            <a:r>
              <a:rPr lang="en-US" b="1" dirty="0"/>
              <a:t>Calculate Residuals</a:t>
            </a:r>
            <a:r>
              <a:rPr lang="en-US" dirty="0"/>
              <a:t>: Obtain the residuals from the regression model.</a:t>
            </a:r>
          </a:p>
          <a:p>
            <a:pPr marL="514350" indent="-514350">
              <a:buFont typeface="+mj-lt"/>
              <a:buAutoNum type="arabicPeriod"/>
            </a:pPr>
            <a:r>
              <a:rPr lang="en-US" b="1" dirty="0"/>
              <a:t>Compute the Durbin-Watson Statistic</a:t>
            </a:r>
            <a:r>
              <a:rPr lang="en-US" dirty="0"/>
              <a:t>: Use the formula provided above or utilize statistical software to calculate the DW statistic.</a:t>
            </a:r>
          </a:p>
          <a:p>
            <a:pPr marL="514350" indent="-514350">
              <a:buFont typeface="+mj-lt"/>
              <a:buAutoNum type="arabicPeriod"/>
            </a:pPr>
            <a:r>
              <a:rPr lang="en-US" b="1" dirty="0"/>
              <a:t>Interpret the Results</a:t>
            </a:r>
            <a:r>
              <a:rPr lang="en-US" dirty="0"/>
              <a:t>: Compare the DW statistic to the critical values or use the rule of thumb (around 2 indicates no autocorrelation).</a:t>
            </a:r>
          </a:p>
          <a:p>
            <a:pPr marL="0" indent="0">
              <a:buNone/>
            </a:pPr>
            <a:endParaRPr lang="en-US" dirty="0"/>
          </a:p>
        </p:txBody>
      </p:sp>
    </p:spTree>
    <p:extLst>
      <p:ext uri="{BB962C8B-B14F-4D97-AF65-F5344CB8AC3E}">
        <p14:creationId xmlns:p14="http://schemas.microsoft.com/office/powerpoint/2010/main" val="13265682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761"/>
            <a:ext cx="10515600" cy="5724202"/>
          </a:xfrm>
        </p:spPr>
        <p:txBody>
          <a:bodyPr/>
          <a:lstStyle/>
          <a:p>
            <a:pPr marL="0" indent="0">
              <a:buNone/>
            </a:pPr>
            <a:r>
              <a:rPr lang="en-US" b="1" dirty="0"/>
              <a:t>Example Using Python </a:t>
            </a:r>
          </a:p>
          <a:p>
            <a:r>
              <a:rPr lang="en-US" dirty="0"/>
              <a:t>Here is an example using Python with the stats models library to perform the Durbin-Watson test:</a:t>
            </a:r>
          </a:p>
        </p:txBody>
      </p:sp>
      <p:sp>
        <p:nvSpPr>
          <p:cNvPr id="6" name="Rectangle 5"/>
          <p:cNvSpPr/>
          <p:nvPr/>
        </p:nvSpPr>
        <p:spPr>
          <a:xfrm>
            <a:off x="1059402" y="2026146"/>
            <a:ext cx="5146089" cy="3970318"/>
          </a:xfrm>
          <a:prstGeom prst="rect">
            <a:avLst/>
          </a:prstGeom>
        </p:spPr>
        <p:txBody>
          <a:bodyPr wrap="square">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r>
              <a:rPr lang="en-US" dirty="0"/>
              <a:t>from </a:t>
            </a:r>
            <a:r>
              <a:rPr lang="en-US" dirty="0" err="1"/>
              <a:t>statsmodels.stats.stattools</a:t>
            </a:r>
            <a:r>
              <a:rPr lang="en-US" dirty="0"/>
              <a:t> import </a:t>
            </a:r>
            <a:r>
              <a:rPr lang="en-US" dirty="0" err="1"/>
              <a:t>durbin_watson</a:t>
            </a:r>
            <a:endParaRPr lang="en-US" dirty="0"/>
          </a:p>
          <a:p>
            <a:endParaRPr lang="en-US" dirty="0"/>
          </a:p>
          <a:p>
            <a:r>
              <a:rPr lang="en-US" b="1" dirty="0"/>
              <a:t># Example data</a:t>
            </a:r>
          </a:p>
          <a:p>
            <a:r>
              <a:rPr lang="en-US" dirty="0" err="1"/>
              <a:t>np.random.seed</a:t>
            </a:r>
            <a:r>
              <a:rPr lang="en-US" dirty="0"/>
              <a:t>(0)</a:t>
            </a:r>
          </a:p>
          <a:p>
            <a:r>
              <a:rPr lang="en-US" dirty="0"/>
              <a:t>X = </a:t>
            </a:r>
            <a:r>
              <a:rPr lang="en-US" dirty="0" err="1"/>
              <a:t>np.random.randn</a:t>
            </a:r>
            <a:r>
              <a:rPr lang="en-US" dirty="0"/>
              <a:t>(100, 2)</a:t>
            </a:r>
          </a:p>
          <a:p>
            <a:r>
              <a:rPr lang="en-US" dirty="0"/>
              <a:t>X = </a:t>
            </a:r>
            <a:r>
              <a:rPr lang="en-US" dirty="0" err="1"/>
              <a:t>sm.add_constant</a:t>
            </a:r>
            <a:r>
              <a:rPr lang="en-US" dirty="0"/>
              <a:t>(X)  # Adds a constant term to the predictor</a:t>
            </a:r>
          </a:p>
          <a:p>
            <a:r>
              <a:rPr lang="en-US" dirty="0"/>
              <a:t>y = X @ </a:t>
            </a:r>
            <a:r>
              <a:rPr lang="en-US" dirty="0" err="1"/>
              <a:t>np.array</a:t>
            </a:r>
            <a:r>
              <a:rPr lang="en-US" dirty="0"/>
              <a:t>([1, 0.5, -0.2]) + </a:t>
            </a:r>
            <a:r>
              <a:rPr lang="en-US" dirty="0" err="1"/>
              <a:t>np.random.randn</a:t>
            </a:r>
            <a:r>
              <a:rPr lang="en-US" dirty="0"/>
              <a:t>(100)  # Linear relation with noise</a:t>
            </a:r>
          </a:p>
          <a:p>
            <a:endParaRPr lang="en-US" dirty="0"/>
          </a:p>
        </p:txBody>
      </p:sp>
      <p:sp>
        <p:nvSpPr>
          <p:cNvPr id="7" name="Rectangle 6"/>
          <p:cNvSpPr/>
          <p:nvPr/>
        </p:nvSpPr>
        <p:spPr>
          <a:xfrm>
            <a:off x="6205491" y="2054816"/>
            <a:ext cx="6096000" cy="2862322"/>
          </a:xfrm>
          <a:prstGeom prst="rect">
            <a:avLst/>
          </a:prstGeom>
        </p:spPr>
        <p:txBody>
          <a:bodyPr>
            <a:spAutoFit/>
          </a:bodyPr>
          <a:lstStyle/>
          <a:p>
            <a:r>
              <a:rPr lang="en-US" b="1" dirty="0"/>
              <a:t># Fit the linear regression model</a:t>
            </a:r>
          </a:p>
          <a:p>
            <a:r>
              <a:rPr lang="en-US" dirty="0"/>
              <a:t>model = </a:t>
            </a:r>
            <a:r>
              <a:rPr lang="en-US" dirty="0" err="1"/>
              <a:t>sm.OLS</a:t>
            </a:r>
            <a:r>
              <a:rPr lang="en-US" dirty="0"/>
              <a:t>(y, X).fit()</a:t>
            </a:r>
          </a:p>
          <a:p>
            <a:endParaRPr lang="en-US" dirty="0"/>
          </a:p>
          <a:p>
            <a:r>
              <a:rPr lang="en-US" b="1" dirty="0"/>
              <a:t># Get the residuals</a:t>
            </a:r>
          </a:p>
          <a:p>
            <a:r>
              <a:rPr lang="en-US" dirty="0"/>
              <a:t>residuals = </a:t>
            </a:r>
            <a:r>
              <a:rPr lang="en-US" dirty="0" err="1"/>
              <a:t>model.resid</a:t>
            </a:r>
            <a:endParaRPr lang="en-US" dirty="0"/>
          </a:p>
          <a:p>
            <a:endParaRPr lang="en-US" dirty="0"/>
          </a:p>
          <a:p>
            <a:r>
              <a:rPr lang="en-US" b="1" dirty="0"/>
              <a:t># Perform the Durbin-Watson test</a:t>
            </a:r>
          </a:p>
          <a:p>
            <a:r>
              <a:rPr lang="en-US" dirty="0" err="1"/>
              <a:t>dw_statistic</a:t>
            </a:r>
            <a:r>
              <a:rPr lang="en-US" dirty="0"/>
              <a:t> = </a:t>
            </a:r>
            <a:r>
              <a:rPr lang="en-US" dirty="0" err="1"/>
              <a:t>durbin_watson</a:t>
            </a:r>
            <a:r>
              <a:rPr lang="en-US" dirty="0"/>
              <a:t>(residuals)</a:t>
            </a:r>
          </a:p>
          <a:p>
            <a:endParaRPr lang="en-US" dirty="0"/>
          </a:p>
          <a:p>
            <a:r>
              <a:rPr lang="en-US" dirty="0"/>
              <a:t>print(</a:t>
            </a:r>
            <a:r>
              <a:rPr lang="en-US" dirty="0" err="1"/>
              <a:t>f'Durbin</a:t>
            </a:r>
            <a:r>
              <a:rPr lang="en-US" dirty="0"/>
              <a:t>-Watson statistic: {</a:t>
            </a:r>
            <a:r>
              <a:rPr lang="en-US" dirty="0" err="1"/>
              <a:t>dw_statistic</a:t>
            </a:r>
            <a:r>
              <a:rPr lang="en-US" dirty="0"/>
              <a:t>}')</a:t>
            </a:r>
          </a:p>
        </p:txBody>
      </p:sp>
    </p:spTree>
    <p:extLst>
      <p:ext uri="{BB962C8B-B14F-4D97-AF65-F5344CB8AC3E}">
        <p14:creationId xmlns:p14="http://schemas.microsoft.com/office/powerpoint/2010/main" val="3553800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Estimating the Parameters in Time Series</a:t>
            </a:r>
            <a:br>
              <a:rPr lang="en-US" b="1" dirty="0"/>
            </a:br>
            <a:r>
              <a:rPr lang="en-US" b="1" dirty="0"/>
              <a:t>Regression Models</a:t>
            </a:r>
            <a:endParaRPr lang="en-US" dirty="0"/>
          </a:p>
        </p:txBody>
      </p:sp>
      <p:sp>
        <p:nvSpPr>
          <p:cNvPr id="3" name="Content Placeholder 2"/>
          <p:cNvSpPr>
            <a:spLocks noGrp="1"/>
          </p:cNvSpPr>
          <p:nvPr>
            <p:ph idx="1"/>
          </p:nvPr>
        </p:nvSpPr>
        <p:spPr/>
        <p:txBody>
          <a:bodyPr/>
          <a:lstStyle/>
          <a:p>
            <a:r>
              <a:rPr lang="en-US" b="1" dirty="0"/>
              <a:t>Definition:</a:t>
            </a:r>
          </a:p>
          <a:p>
            <a:r>
              <a:rPr lang="en-US" dirty="0"/>
              <a:t>Estimating parameters in time series regression models involves determining the coefficients that quantify the relationship between the dependent variable and one or more independent variables, while also accounting for temporal dependencies</a:t>
            </a:r>
            <a:r>
              <a:rPr lang="en-US"/>
              <a:t>. </a:t>
            </a:r>
          </a:p>
          <a:p>
            <a:r>
              <a:rPr lang="en-US"/>
              <a:t>This </a:t>
            </a:r>
            <a:r>
              <a:rPr lang="en-US" dirty="0"/>
              <a:t>process typically involves fitting a model to historical data and using statistical methods to derive the best estimates of the model parameters.</a:t>
            </a:r>
          </a:p>
          <a:p>
            <a:endParaRPr lang="en-US" dirty="0"/>
          </a:p>
        </p:txBody>
      </p:sp>
    </p:spTree>
    <p:extLst>
      <p:ext uri="{BB962C8B-B14F-4D97-AF65-F5344CB8AC3E}">
        <p14:creationId xmlns:p14="http://schemas.microsoft.com/office/powerpoint/2010/main" val="39450490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Purpose:</a:t>
            </a:r>
          </a:p>
          <a:p>
            <a:r>
              <a:rPr lang="en-US" dirty="0"/>
              <a:t>The primary purpose of estimating parameters in time series regression models is to:</a:t>
            </a:r>
          </a:p>
          <a:p>
            <a:r>
              <a:rPr lang="en-US" b="1" dirty="0"/>
              <a:t>Understand Relationships</a:t>
            </a:r>
            <a:r>
              <a:rPr lang="en-US" dirty="0"/>
              <a:t>: Quantify how predictor variables influence the response variable over time.</a:t>
            </a:r>
          </a:p>
          <a:p>
            <a:r>
              <a:rPr lang="en-US" b="1" dirty="0"/>
              <a:t>Forecasting</a:t>
            </a:r>
            <a:r>
              <a:rPr lang="en-US" dirty="0"/>
              <a:t>: Predict future values of the time series based on the historical data.</a:t>
            </a:r>
          </a:p>
          <a:p>
            <a:r>
              <a:rPr lang="en-US" b="1" dirty="0"/>
              <a:t>Control and Optimization</a:t>
            </a:r>
            <a:r>
              <a:rPr lang="en-US" dirty="0"/>
              <a:t>: Make informed decisions in fields like finance, economics, environmental studies, and engineering.</a:t>
            </a:r>
          </a:p>
          <a:p>
            <a:endParaRPr lang="en-US" dirty="0"/>
          </a:p>
        </p:txBody>
      </p:sp>
    </p:spTree>
    <p:extLst>
      <p:ext uri="{BB962C8B-B14F-4D97-AF65-F5344CB8AC3E}">
        <p14:creationId xmlns:p14="http://schemas.microsoft.com/office/powerpoint/2010/main" val="38154872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Steps in Estimating Parameters:</a:t>
            </a:r>
          </a:p>
          <a:p>
            <a:pPr marL="0" indent="0">
              <a:buNone/>
            </a:pPr>
            <a:r>
              <a:rPr lang="en-US" b="1" dirty="0"/>
              <a:t>1. Model Selection</a:t>
            </a:r>
          </a:p>
          <a:p>
            <a:pPr marL="0" indent="0">
              <a:buNone/>
            </a:pPr>
            <a:r>
              <a:rPr lang="en-US" dirty="0"/>
              <a:t>Choose an appropriate model based on the data characteristics:</a:t>
            </a:r>
          </a:p>
          <a:p>
            <a:pPr lvl="1"/>
            <a:r>
              <a:rPr lang="en-US" b="1" dirty="0"/>
              <a:t>ARIMA (</a:t>
            </a:r>
            <a:r>
              <a:rPr lang="en-US" b="1" dirty="0" err="1"/>
              <a:t>AutoRegressive</a:t>
            </a:r>
            <a:r>
              <a:rPr lang="en-US" b="1" dirty="0"/>
              <a:t> Integrated Moving Average)</a:t>
            </a:r>
            <a:r>
              <a:rPr lang="en-US" dirty="0"/>
              <a:t>: Suitable for univariate time series.</a:t>
            </a:r>
          </a:p>
          <a:p>
            <a:pPr lvl="1"/>
            <a:r>
              <a:rPr lang="en-US" b="1" dirty="0"/>
              <a:t>SARIMA (Seasonal ARIMA)</a:t>
            </a:r>
            <a:r>
              <a:rPr lang="en-US" dirty="0"/>
              <a:t>: Extends ARIMA to handle seasonality.</a:t>
            </a:r>
          </a:p>
          <a:p>
            <a:pPr lvl="1"/>
            <a:r>
              <a:rPr lang="en-US" b="1" dirty="0"/>
              <a:t>VAR (Vector </a:t>
            </a:r>
            <a:r>
              <a:rPr lang="en-US" b="1" dirty="0" err="1"/>
              <a:t>AutoRegression</a:t>
            </a:r>
            <a:r>
              <a:rPr lang="en-US" b="1" dirty="0"/>
              <a:t>)</a:t>
            </a:r>
            <a:r>
              <a:rPr lang="en-US" dirty="0"/>
              <a:t>: For multivariate time series.</a:t>
            </a:r>
          </a:p>
          <a:p>
            <a:pPr lvl="1"/>
            <a:r>
              <a:rPr lang="en-US" b="1" dirty="0"/>
              <a:t>SARIMAX (Seasonal ARIMA with </a:t>
            </a:r>
            <a:r>
              <a:rPr lang="en-US" b="1" dirty="0" err="1"/>
              <a:t>eXogenous</a:t>
            </a:r>
            <a:r>
              <a:rPr lang="en-US" b="1" dirty="0"/>
              <a:t> factors)</a:t>
            </a:r>
            <a:r>
              <a:rPr lang="en-US" dirty="0"/>
              <a:t>: ARIMA with additional explanatory variables.</a:t>
            </a:r>
          </a:p>
          <a:p>
            <a:pPr lvl="1"/>
            <a:r>
              <a:rPr lang="en-US" b="1" dirty="0"/>
              <a:t>Holt-Winters</a:t>
            </a:r>
            <a:r>
              <a:rPr lang="en-US" dirty="0"/>
              <a:t>: For capturing trends and seasonality in a time series.</a:t>
            </a:r>
          </a:p>
          <a:p>
            <a:pPr marL="0" indent="0">
              <a:buNone/>
            </a:pPr>
            <a:endParaRPr lang="en-US" dirty="0"/>
          </a:p>
        </p:txBody>
      </p:sp>
    </p:spTree>
    <p:extLst>
      <p:ext uri="{BB962C8B-B14F-4D97-AF65-F5344CB8AC3E}">
        <p14:creationId xmlns:p14="http://schemas.microsoft.com/office/powerpoint/2010/main" val="34416267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Model Specification</a:t>
            </a:r>
          </a:p>
          <a:p>
            <a:pPr marL="0" indent="0">
              <a:buNone/>
            </a:pPr>
            <a:r>
              <a:rPr lang="en-US" dirty="0"/>
              <a:t>Define the structure of the model, including the order of </a:t>
            </a:r>
            <a:r>
              <a:rPr lang="en-US" dirty="0" err="1"/>
              <a:t>autoregression</a:t>
            </a:r>
            <a:r>
              <a:rPr lang="en-US" dirty="0"/>
              <a:t> (p), differencing (d), and moving average (q) components for ARIMA models.</a:t>
            </a:r>
          </a:p>
          <a:p>
            <a:pPr marL="0" indent="0">
              <a:buNone/>
            </a:pPr>
            <a:r>
              <a:rPr lang="en-US" b="1" dirty="0"/>
              <a:t>3. Parameter Estimation</a:t>
            </a:r>
          </a:p>
          <a:p>
            <a:pPr marL="0" indent="0">
              <a:buNone/>
            </a:pPr>
            <a:r>
              <a:rPr lang="en-US" dirty="0"/>
              <a:t>Use historical data to estimate the parameters. This typically involves:</a:t>
            </a:r>
          </a:p>
          <a:p>
            <a:pPr lvl="1"/>
            <a:r>
              <a:rPr lang="en-US" b="1" dirty="0"/>
              <a:t>Maximum Likelihood Estimation (MLE)</a:t>
            </a:r>
            <a:r>
              <a:rPr lang="en-US" dirty="0"/>
              <a:t>: Commonly used for ARIMA models.</a:t>
            </a:r>
          </a:p>
          <a:p>
            <a:pPr lvl="1"/>
            <a:r>
              <a:rPr lang="en-US" b="1" dirty="0"/>
              <a:t>Least Squares</a:t>
            </a:r>
            <a:r>
              <a:rPr lang="en-US" dirty="0"/>
              <a:t>: Often used for models like regression and VAR.</a:t>
            </a:r>
          </a:p>
          <a:p>
            <a:pPr lvl="1"/>
            <a:r>
              <a:rPr lang="en-US" b="1" dirty="0"/>
              <a:t>Gradient Descent</a:t>
            </a:r>
            <a:r>
              <a:rPr lang="en-US" dirty="0"/>
              <a:t>: Used in more complex models and machine learning approaches.</a:t>
            </a:r>
          </a:p>
          <a:p>
            <a:pPr marL="0" indent="0">
              <a:buNone/>
            </a:pPr>
            <a:endParaRPr lang="en-US" dirty="0"/>
          </a:p>
        </p:txBody>
      </p:sp>
    </p:spTree>
    <p:extLst>
      <p:ext uri="{BB962C8B-B14F-4D97-AF65-F5344CB8AC3E}">
        <p14:creationId xmlns:p14="http://schemas.microsoft.com/office/powerpoint/2010/main" val="22166817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4. Model Fitting</a:t>
            </a:r>
          </a:p>
          <a:p>
            <a:pPr marL="457200" lvl="1" indent="0">
              <a:buNone/>
            </a:pPr>
            <a:r>
              <a:rPr lang="en-US" dirty="0"/>
              <a:t>Fit the model to the data to find the parameter values that best explain the observed time series. This involves optimizing the chosen estimation criterion (e.g., minimizing the sum of squared errors).</a:t>
            </a:r>
          </a:p>
          <a:p>
            <a:pPr marL="0" indent="0">
              <a:buNone/>
            </a:pPr>
            <a:r>
              <a:rPr lang="en-US" b="1" dirty="0"/>
              <a:t>5. Model Validation</a:t>
            </a:r>
          </a:p>
          <a:p>
            <a:pPr marL="0" indent="0">
              <a:buNone/>
            </a:pPr>
            <a:r>
              <a:rPr lang="en-US" dirty="0"/>
              <a:t>Validate the model using diagnostic checks:</a:t>
            </a:r>
          </a:p>
          <a:p>
            <a:pPr lvl="1"/>
            <a:r>
              <a:rPr lang="en-US" b="1" dirty="0"/>
              <a:t>Residual Analysis</a:t>
            </a:r>
            <a:r>
              <a:rPr lang="en-US" dirty="0"/>
              <a:t>: Check if residuals are white noise.</a:t>
            </a:r>
          </a:p>
          <a:p>
            <a:pPr lvl="1"/>
            <a:r>
              <a:rPr lang="en-US" b="1" dirty="0"/>
              <a:t>Goodness-of-Fit</a:t>
            </a:r>
            <a:r>
              <a:rPr lang="en-US" dirty="0"/>
              <a:t>: Use metrics like AIC, BIC, and R-squared.</a:t>
            </a:r>
          </a:p>
          <a:p>
            <a:pPr lvl="1"/>
            <a:r>
              <a:rPr lang="en-US" b="1" dirty="0"/>
              <a:t>Cross-Validation</a:t>
            </a:r>
            <a:r>
              <a:rPr lang="en-US" dirty="0"/>
              <a:t>: Split the data into training and testing sets to evaluate model performance.</a:t>
            </a:r>
          </a:p>
          <a:p>
            <a:pPr marL="0" indent="0">
              <a:buNone/>
            </a:pPr>
            <a:endParaRPr lang="en-US" dirty="0"/>
          </a:p>
        </p:txBody>
      </p:sp>
    </p:spTree>
    <p:extLst>
      <p:ext uri="{BB962C8B-B14F-4D97-AF65-F5344CB8AC3E}">
        <p14:creationId xmlns:p14="http://schemas.microsoft.com/office/powerpoint/2010/main" val="90885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Code</a:t>
            </a:r>
          </a:p>
          <a:p>
            <a:endParaRPr lang="en-US" dirty="0"/>
          </a:p>
        </p:txBody>
      </p:sp>
      <p:sp>
        <p:nvSpPr>
          <p:cNvPr id="4" name="Rectangle 3"/>
          <p:cNvSpPr/>
          <p:nvPr/>
        </p:nvSpPr>
        <p:spPr>
          <a:xfrm>
            <a:off x="1016000" y="2405440"/>
            <a:ext cx="8178800" cy="3477875"/>
          </a:xfrm>
          <a:prstGeom prst="rect">
            <a:avLst/>
          </a:prstGeom>
        </p:spPr>
        <p:txBody>
          <a:bodyPr wrap="square">
            <a:spAutoFit/>
          </a:bodyPr>
          <a:lstStyle/>
          <a:p>
            <a:r>
              <a:rPr lang="en-US" sz="2000" dirty="0"/>
              <a:t>#Storing the independent value X</a:t>
            </a:r>
          </a:p>
          <a:p>
            <a:r>
              <a:rPr lang="en-US" sz="2000" dirty="0" err="1"/>
              <a:t>independentX</a:t>
            </a:r>
            <a:r>
              <a:rPr lang="en-US" sz="2000" dirty="0"/>
              <a:t>&lt;-c(5,7,8,10,11,13,16)</a:t>
            </a:r>
          </a:p>
          <a:p>
            <a:r>
              <a:rPr lang="en-US" sz="2000" dirty="0"/>
              <a:t>#soring the dependent value</a:t>
            </a:r>
          </a:p>
          <a:p>
            <a:r>
              <a:rPr lang="en-US" sz="2000" dirty="0" err="1"/>
              <a:t>dependentY</a:t>
            </a:r>
            <a:r>
              <a:rPr lang="en-US" sz="2000" dirty="0"/>
              <a:t>&lt;-c(33,30,28,20,18,16,9)</a:t>
            </a:r>
          </a:p>
          <a:p>
            <a:r>
              <a:rPr lang="en-US" sz="2000" dirty="0"/>
              <a:t>#performing the regression analysis using the function lm</a:t>
            </a:r>
          </a:p>
          <a:p>
            <a:r>
              <a:rPr lang="en-US" sz="2000" dirty="0" err="1"/>
              <a:t>linearregression</a:t>
            </a:r>
            <a:r>
              <a:rPr lang="en-US" sz="2000" dirty="0"/>
              <a:t>&lt;-lm(</a:t>
            </a:r>
            <a:r>
              <a:rPr lang="en-US" sz="2000" dirty="0" err="1"/>
              <a:t>dependentY,independentX</a:t>
            </a:r>
            <a:r>
              <a:rPr lang="en-US" sz="2000" dirty="0"/>
              <a:t>)</a:t>
            </a:r>
          </a:p>
          <a:p>
            <a:r>
              <a:rPr lang="en-US" sz="2000" dirty="0"/>
              <a:t>#printing the summary of the result</a:t>
            </a:r>
          </a:p>
          <a:p>
            <a:r>
              <a:rPr lang="en-US" sz="2000" dirty="0"/>
              <a:t>summary(</a:t>
            </a:r>
            <a:r>
              <a:rPr lang="en-US" sz="2000" dirty="0" err="1"/>
              <a:t>linearregression</a:t>
            </a:r>
            <a:r>
              <a:rPr lang="en-US" sz="2000" dirty="0"/>
              <a:t>)</a:t>
            </a:r>
          </a:p>
          <a:p>
            <a:r>
              <a:rPr lang="en-US" sz="2000" dirty="0"/>
              <a:t>#</a:t>
            </a:r>
            <a:r>
              <a:rPr lang="en-US" sz="2000" dirty="0" err="1"/>
              <a:t>ploting</a:t>
            </a:r>
            <a:r>
              <a:rPr lang="en-US" sz="2000" dirty="0"/>
              <a:t> the model</a:t>
            </a:r>
          </a:p>
          <a:p>
            <a:r>
              <a:rPr lang="en-US" sz="2000" dirty="0"/>
              <a:t>plot(</a:t>
            </a:r>
            <a:r>
              <a:rPr lang="en-US" sz="2000" dirty="0" err="1"/>
              <a:t>linearregression</a:t>
            </a:r>
            <a:r>
              <a:rPr lang="en-US" sz="2000" dirty="0"/>
              <a:t>)</a:t>
            </a:r>
          </a:p>
          <a:p>
            <a:r>
              <a:rPr lang="en-US" sz="2000" dirty="0"/>
              <a:t>plot(</a:t>
            </a:r>
            <a:r>
              <a:rPr lang="en-US" sz="2000" dirty="0" err="1"/>
              <a:t>independentX,dependentY</a:t>
            </a:r>
            <a:r>
              <a:rPr lang="en-US" sz="2000" dirty="0"/>
              <a:t>)</a:t>
            </a:r>
          </a:p>
        </p:txBody>
      </p:sp>
      <p:pic>
        <p:nvPicPr>
          <p:cNvPr id="3074" name="Picture 2" descr="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825625"/>
            <a:ext cx="47910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5473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The Cochrane–</a:t>
            </a:r>
            <a:r>
              <a:rPr lang="en-US" b="1" dirty="0" err="1"/>
              <a:t>Orcutt</a:t>
            </a:r>
            <a:r>
              <a:rPr lang="en-US" b="1" dirty="0"/>
              <a:t> Method</a:t>
            </a:r>
          </a:p>
          <a:p>
            <a:pPr marL="0" indent="0">
              <a:buNone/>
            </a:pPr>
            <a:r>
              <a:rPr lang="en-US" b="1" dirty="0"/>
              <a:t>Definition:</a:t>
            </a:r>
          </a:p>
          <a:p>
            <a:r>
              <a:rPr lang="en-US" dirty="0"/>
              <a:t>The Cochrane–</a:t>
            </a:r>
            <a:r>
              <a:rPr lang="en-US" dirty="0" err="1"/>
              <a:t>Orcutt</a:t>
            </a:r>
            <a:r>
              <a:rPr lang="en-US" dirty="0"/>
              <a:t> method is an iterative procedure used to correct for serial correlation (autocorrelation) in the residuals of a linear regression model. </a:t>
            </a:r>
          </a:p>
          <a:p>
            <a:r>
              <a:rPr lang="en-US" dirty="0"/>
              <a:t>This method is specifically designed to handle the first-order autoregressive process, denoted as AR(1), where the residuals from the regression model are correlated with their own previous values.</a:t>
            </a:r>
          </a:p>
          <a:p>
            <a:endParaRPr lang="en-US" dirty="0"/>
          </a:p>
        </p:txBody>
      </p:sp>
    </p:spTree>
    <p:extLst>
      <p:ext uri="{BB962C8B-B14F-4D97-AF65-F5344CB8AC3E}">
        <p14:creationId xmlns:p14="http://schemas.microsoft.com/office/powerpoint/2010/main" val="15210962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Purpose:</a:t>
            </a:r>
          </a:p>
          <a:p>
            <a:r>
              <a:rPr lang="en-US" dirty="0"/>
              <a:t>The main purpose of the Cochrane–</a:t>
            </a:r>
            <a:r>
              <a:rPr lang="en-US" dirty="0" err="1"/>
              <a:t>Orcutt</a:t>
            </a:r>
            <a:r>
              <a:rPr lang="en-US" dirty="0"/>
              <a:t> method is to improve the efficiency of the parameter estimates in a linear regression model when the residuals exhibit autocorrelation. </a:t>
            </a:r>
          </a:p>
          <a:p>
            <a:r>
              <a:rPr lang="en-US" dirty="0"/>
              <a:t>Autocorrelation in residuals violates the classical assumption of ordinary least squares (OLS) regression, which assumes that the residuals are independent and identically distributed. </a:t>
            </a:r>
          </a:p>
          <a:p>
            <a:r>
              <a:rPr lang="en-US" dirty="0"/>
              <a:t>When autocorrelation is present, the OLS estimates are still unbiased but not efficient, meaning they do not have the smallest possible variance.</a:t>
            </a:r>
          </a:p>
          <a:p>
            <a:endParaRPr lang="en-US" dirty="0"/>
          </a:p>
        </p:txBody>
      </p:sp>
    </p:spTree>
    <p:extLst>
      <p:ext uri="{BB962C8B-B14F-4D97-AF65-F5344CB8AC3E}">
        <p14:creationId xmlns:p14="http://schemas.microsoft.com/office/powerpoint/2010/main" val="985242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to Use the Cochrane–</a:t>
            </a:r>
            <a:r>
              <a:rPr lang="en-US" b="1" dirty="0" err="1"/>
              <a:t>Orcutt</a:t>
            </a:r>
            <a:r>
              <a:rPr lang="en-US" b="1" dirty="0"/>
              <a:t> Method:</a:t>
            </a:r>
          </a:p>
          <a:p>
            <a:pPr marL="514350" indent="-514350">
              <a:buFont typeface="+mj-lt"/>
              <a:buAutoNum type="arabicPeriod"/>
            </a:pPr>
            <a:r>
              <a:rPr lang="en-US" b="1" dirty="0"/>
              <a:t>Initial Regression</a:t>
            </a:r>
            <a:r>
              <a:rPr lang="en-US" dirty="0"/>
              <a:t>:</a:t>
            </a:r>
          </a:p>
          <a:p>
            <a:pPr marL="514350" indent="-514350">
              <a:buFont typeface="+mj-lt"/>
              <a:buAutoNum type="arabicPeriod"/>
            </a:pPr>
            <a:r>
              <a:rPr lang="en-US" b="1" dirty="0"/>
              <a:t>Estimate the Autoregressive Parameter (ρ/rho)</a:t>
            </a:r>
            <a:r>
              <a:rPr lang="en-US" dirty="0"/>
              <a:t>:</a:t>
            </a:r>
          </a:p>
          <a:p>
            <a:pPr marL="514350" indent="-514350">
              <a:buFont typeface="+mj-lt"/>
              <a:buAutoNum type="arabicPeriod"/>
            </a:pPr>
            <a:r>
              <a:rPr lang="en-US" b="1" dirty="0"/>
              <a:t>Transform the Variables</a:t>
            </a:r>
            <a:r>
              <a:rPr lang="en-US" dirty="0"/>
              <a:t>:</a:t>
            </a:r>
          </a:p>
          <a:p>
            <a:pPr marL="514350" indent="-514350">
              <a:buFont typeface="+mj-lt"/>
              <a:buAutoNum type="arabicPeriod"/>
            </a:pPr>
            <a:r>
              <a:rPr lang="en-US" b="1" dirty="0"/>
              <a:t>Iterate</a:t>
            </a:r>
            <a:r>
              <a:rPr lang="en-US" dirty="0"/>
              <a:t>:</a:t>
            </a:r>
          </a:p>
          <a:p>
            <a:pPr marL="514350" indent="-514350">
              <a:buFont typeface="+mj-lt"/>
              <a:buAutoNum type="arabicPeriod"/>
            </a:pPr>
            <a:r>
              <a:rPr lang="en-US" b="1" dirty="0"/>
              <a:t>Final Model</a:t>
            </a:r>
            <a:r>
              <a:rPr lang="en-US" dirty="0"/>
              <a:t>:</a:t>
            </a:r>
          </a:p>
        </p:txBody>
      </p:sp>
    </p:spTree>
    <p:extLst>
      <p:ext uri="{BB962C8B-B14F-4D97-AF65-F5344CB8AC3E}">
        <p14:creationId xmlns:p14="http://schemas.microsoft.com/office/powerpoint/2010/main" val="33443771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85893"/>
          </a:xfrm>
        </p:spPr>
        <p:txBody>
          <a:bodyPr>
            <a:normAutofit lnSpcReduction="10000"/>
          </a:bodyPr>
          <a:lstStyle/>
          <a:p>
            <a:r>
              <a:rPr lang="en-US" b="1" dirty="0"/>
              <a:t>Key Points:</a:t>
            </a:r>
          </a:p>
          <a:p>
            <a:r>
              <a:rPr lang="en-US" b="1" dirty="0"/>
              <a:t>Initial OLS Regression</a:t>
            </a:r>
            <a:r>
              <a:rPr lang="en-US" dirty="0"/>
              <a:t>: Perform OLS regression and obtain residuals.</a:t>
            </a:r>
          </a:p>
          <a:p>
            <a:r>
              <a:rPr lang="en-US" b="1" dirty="0"/>
              <a:t>Estimate ρ/rho</a:t>
            </a:r>
            <a:r>
              <a:rPr lang="en-US" dirty="0"/>
              <a:t>: Regress residuals on their lagged values to estimate ρ/rho.</a:t>
            </a:r>
          </a:p>
          <a:p>
            <a:r>
              <a:rPr lang="en-US" b="1" dirty="0"/>
              <a:t>Transform Variables</a:t>
            </a:r>
            <a:r>
              <a:rPr lang="en-US" dirty="0"/>
              <a:t>: Adjust original variables based on ρ/rho.</a:t>
            </a:r>
          </a:p>
          <a:p>
            <a:r>
              <a:rPr lang="en-US" b="1" dirty="0"/>
              <a:t>Iterate</a:t>
            </a:r>
            <a:r>
              <a:rPr lang="en-US" dirty="0"/>
              <a:t>: Refit the model and update ρ/rho until convergence.</a:t>
            </a:r>
          </a:p>
          <a:p>
            <a:r>
              <a:rPr lang="en-US" b="1" dirty="0"/>
              <a:t>Final Model</a:t>
            </a:r>
            <a:r>
              <a:rPr lang="en-US" dirty="0"/>
              <a:t>: Use the transformed model for interpretation and prediction.</a:t>
            </a:r>
          </a:p>
          <a:p>
            <a:r>
              <a:rPr lang="en-US" dirty="0"/>
              <a:t>The Cochrane–</a:t>
            </a:r>
            <a:r>
              <a:rPr lang="en-US" dirty="0" err="1"/>
              <a:t>Orcutt</a:t>
            </a:r>
            <a:r>
              <a:rPr lang="en-US" dirty="0"/>
              <a:t> method is particularly useful when dealing with time series data where residuals are likely to be </a:t>
            </a:r>
            <a:r>
              <a:rPr lang="en-US" dirty="0" err="1"/>
              <a:t>autocorrelated</a:t>
            </a:r>
            <a:r>
              <a:rPr lang="en-US" dirty="0"/>
              <a:t>, thus improving the efficiency and reliability of the regression estimates.</a:t>
            </a:r>
          </a:p>
          <a:p>
            <a:endParaRPr lang="en-US" dirty="0"/>
          </a:p>
        </p:txBody>
      </p:sp>
    </p:spTree>
    <p:extLst>
      <p:ext uri="{BB962C8B-B14F-4D97-AF65-F5344CB8AC3E}">
        <p14:creationId xmlns:p14="http://schemas.microsoft.com/office/powerpoint/2010/main" val="39288497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normAutofit fontScale="92500" lnSpcReduction="10000"/>
          </a:bodyPr>
          <a:lstStyle/>
          <a:p>
            <a:r>
              <a:rPr lang="en-US" dirty="0"/>
              <a:t>Below is an example of how to implement and plot the Cochrane-</a:t>
            </a:r>
            <a:r>
              <a:rPr lang="en-US" dirty="0" err="1"/>
              <a:t>Orcutt</a:t>
            </a:r>
            <a:r>
              <a:rPr lang="en-US" dirty="0"/>
              <a:t> method for a sales model using Python.</a:t>
            </a:r>
          </a:p>
          <a:p>
            <a:pPr marL="0" indent="0">
              <a:buNone/>
            </a:pPr>
            <a:r>
              <a:rPr lang="en-US" b="1" dirty="0"/>
              <a:t>Step-by-Step Implementation</a:t>
            </a:r>
          </a:p>
          <a:p>
            <a:pPr marL="514350" indent="-514350">
              <a:buFont typeface="+mj-lt"/>
              <a:buAutoNum type="arabicPeriod"/>
            </a:pPr>
            <a:r>
              <a:rPr lang="en-US" b="1" dirty="0"/>
              <a:t>Simulate Sales Data</a:t>
            </a:r>
            <a:r>
              <a:rPr lang="en-US" dirty="0"/>
              <a:t>: We'll generate some synthetic sales data with a linear trend and </a:t>
            </a:r>
            <a:r>
              <a:rPr lang="en-US" dirty="0" err="1"/>
              <a:t>autocorrelated</a:t>
            </a:r>
            <a:r>
              <a:rPr lang="en-US" dirty="0"/>
              <a:t> residuals.</a:t>
            </a:r>
          </a:p>
          <a:p>
            <a:pPr marL="514350" indent="-514350">
              <a:buFont typeface="+mj-lt"/>
              <a:buAutoNum type="arabicPeriod"/>
            </a:pPr>
            <a:r>
              <a:rPr lang="en-US" b="1" dirty="0"/>
              <a:t>Initial OLS Regression</a:t>
            </a:r>
            <a:r>
              <a:rPr lang="en-US" dirty="0"/>
              <a:t>: Fit an ordinary least squares (OLS) regression model to the sales data.</a:t>
            </a:r>
          </a:p>
          <a:p>
            <a:pPr marL="514350" indent="-514350">
              <a:buFont typeface="+mj-lt"/>
              <a:buAutoNum type="arabicPeriod"/>
            </a:pPr>
            <a:r>
              <a:rPr lang="en-US" b="1" dirty="0"/>
              <a:t>Cochrane-</a:t>
            </a:r>
            <a:r>
              <a:rPr lang="en-US" b="1" dirty="0" err="1"/>
              <a:t>Orcutt</a:t>
            </a:r>
            <a:r>
              <a:rPr lang="en-US" b="1" dirty="0"/>
              <a:t> Transformation</a:t>
            </a:r>
            <a:r>
              <a:rPr lang="en-US" dirty="0"/>
              <a:t>: Apply the Cochrane-</a:t>
            </a:r>
            <a:r>
              <a:rPr lang="en-US" dirty="0" err="1"/>
              <a:t>Orcutt</a:t>
            </a:r>
            <a:r>
              <a:rPr lang="en-US" dirty="0"/>
              <a:t> transformation to correct for autocorrelation.</a:t>
            </a:r>
          </a:p>
          <a:p>
            <a:pPr marL="514350" indent="-514350">
              <a:buFont typeface="+mj-lt"/>
              <a:buAutoNum type="arabicPeriod"/>
            </a:pPr>
            <a:r>
              <a:rPr lang="en-US" b="1" dirty="0"/>
              <a:t>Plot the Results</a:t>
            </a:r>
            <a:r>
              <a:rPr lang="en-US" dirty="0"/>
              <a:t>: Plot the original sales data, the initial OLS fit, and the Cochrane-</a:t>
            </a:r>
            <a:r>
              <a:rPr lang="en-US" dirty="0" err="1"/>
              <a:t>Orcutt</a:t>
            </a:r>
            <a:r>
              <a:rPr lang="en-US" dirty="0"/>
              <a:t> corrected fit.</a:t>
            </a:r>
          </a:p>
          <a:p>
            <a:endParaRPr lang="en-US" dirty="0"/>
          </a:p>
        </p:txBody>
      </p:sp>
    </p:spTree>
    <p:extLst>
      <p:ext uri="{BB962C8B-B14F-4D97-AF65-F5344CB8AC3E}">
        <p14:creationId xmlns:p14="http://schemas.microsoft.com/office/powerpoint/2010/main" val="16933490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19956" y="1329158"/>
            <a:ext cx="8869013" cy="5344271"/>
          </a:xfrm>
          <a:prstGeom prst="rect">
            <a:avLst/>
          </a:prstGeom>
        </p:spPr>
      </p:pic>
    </p:spTree>
    <p:extLst>
      <p:ext uri="{BB962C8B-B14F-4D97-AF65-F5344CB8AC3E}">
        <p14:creationId xmlns:p14="http://schemas.microsoft.com/office/powerpoint/2010/main" val="31651004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Maximum Likelihood Approach in Regression Analysis</a:t>
            </a:r>
          </a:p>
        </p:txBody>
      </p:sp>
      <p:sp>
        <p:nvSpPr>
          <p:cNvPr id="3" name="Content Placeholder 2"/>
          <p:cNvSpPr>
            <a:spLocks noGrp="1"/>
          </p:cNvSpPr>
          <p:nvPr>
            <p:ph idx="1"/>
          </p:nvPr>
        </p:nvSpPr>
        <p:spPr/>
        <p:txBody>
          <a:bodyPr/>
          <a:lstStyle/>
          <a:p>
            <a:pPr>
              <a:lnSpc>
                <a:spcPct val="100000"/>
              </a:lnSpc>
            </a:pPr>
            <a:r>
              <a:rPr lang="en-US" b="1" dirty="0"/>
              <a:t>Definition:</a:t>
            </a:r>
          </a:p>
          <a:p>
            <a:pPr>
              <a:lnSpc>
                <a:spcPct val="100000"/>
              </a:lnSpc>
            </a:pPr>
            <a:r>
              <a:rPr lang="en-US" dirty="0"/>
              <a:t>The Maximum Likelihood (ML) approach is a method of estimating the parameters of a statistical model. In the context of regression analysis, it involves finding the parameter values that maximize the likelihood function, which measures how likely it is that the observed data were generated by the model with those parameters.</a:t>
            </a:r>
          </a:p>
          <a:p>
            <a:pPr>
              <a:lnSpc>
                <a:spcPct val="100000"/>
              </a:lnSpc>
            </a:pPr>
            <a:endParaRPr lang="en-US" dirty="0"/>
          </a:p>
        </p:txBody>
      </p:sp>
    </p:spTree>
    <p:extLst>
      <p:ext uri="{BB962C8B-B14F-4D97-AF65-F5344CB8AC3E}">
        <p14:creationId xmlns:p14="http://schemas.microsoft.com/office/powerpoint/2010/main" val="27129886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956915"/>
          </a:xfrm>
        </p:spPr>
        <p:txBody>
          <a:bodyPr>
            <a:normAutofit/>
          </a:bodyPr>
          <a:lstStyle/>
          <a:p>
            <a:pPr marL="0" indent="0">
              <a:lnSpc>
                <a:spcPct val="100000"/>
              </a:lnSpc>
              <a:buNone/>
            </a:pPr>
            <a:r>
              <a:rPr lang="en-US" b="1" dirty="0"/>
              <a:t>Purpose:</a:t>
            </a:r>
          </a:p>
          <a:p>
            <a:pPr marL="0" indent="0">
              <a:lnSpc>
                <a:spcPct val="100000"/>
              </a:lnSpc>
              <a:buNone/>
            </a:pPr>
            <a:r>
              <a:rPr lang="en-US" dirty="0"/>
              <a:t>The Maximum Likelihood approach is used for several reasons:</a:t>
            </a:r>
          </a:p>
          <a:p>
            <a:pPr marL="971550" lvl="1" indent="-514350">
              <a:lnSpc>
                <a:spcPct val="100000"/>
              </a:lnSpc>
              <a:buFont typeface="+mj-lt"/>
              <a:buAutoNum type="arabicPeriod"/>
            </a:pPr>
            <a:r>
              <a:rPr lang="en-US" b="1" dirty="0"/>
              <a:t>Efficiency</a:t>
            </a:r>
            <a:r>
              <a:rPr lang="en-US" dirty="0"/>
              <a:t>: ML estimators have desirable statistical properties, such as being asymptotically efficient, meaning they achieve the lowest possible variance among unbiased estimators as the sample size grows.</a:t>
            </a:r>
          </a:p>
          <a:p>
            <a:pPr marL="971550" lvl="1" indent="-514350">
              <a:lnSpc>
                <a:spcPct val="100000"/>
              </a:lnSpc>
              <a:buFont typeface="+mj-lt"/>
              <a:buAutoNum type="arabicPeriod"/>
            </a:pPr>
            <a:r>
              <a:rPr lang="en-US" b="1" dirty="0"/>
              <a:t>Flexibility</a:t>
            </a:r>
            <a:r>
              <a:rPr lang="en-US" dirty="0"/>
              <a:t>: ML can be applied to a wide range of models, including those with non-normal error distributions and complex relationships.</a:t>
            </a:r>
          </a:p>
          <a:p>
            <a:pPr marL="971550" lvl="1" indent="-514350">
              <a:lnSpc>
                <a:spcPct val="100000"/>
              </a:lnSpc>
              <a:buFont typeface="+mj-lt"/>
              <a:buAutoNum type="arabicPeriod"/>
            </a:pPr>
            <a:r>
              <a:rPr lang="en-US" b="1" dirty="0"/>
              <a:t>Inference</a:t>
            </a:r>
            <a:r>
              <a:rPr lang="en-US" dirty="0"/>
              <a:t>: ML allows for straightforward hypothesis testing and construction of confidence intervals.</a:t>
            </a:r>
          </a:p>
          <a:p>
            <a:pPr>
              <a:lnSpc>
                <a:spcPct val="100000"/>
              </a:lnSpc>
            </a:pPr>
            <a:endParaRPr lang="en-US" dirty="0"/>
          </a:p>
        </p:txBody>
      </p:sp>
    </p:spTree>
    <p:extLst>
      <p:ext uri="{BB962C8B-B14F-4D97-AF65-F5344CB8AC3E}">
        <p14:creationId xmlns:p14="http://schemas.microsoft.com/office/powerpoint/2010/main" val="9931595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Benefits of Maximum Likelihood:</a:t>
            </a:r>
          </a:p>
          <a:p>
            <a:pPr marL="971550" lvl="1" indent="-514350">
              <a:lnSpc>
                <a:spcPct val="100000"/>
              </a:lnSpc>
              <a:buFont typeface="+mj-lt"/>
              <a:buAutoNum type="arabicPeriod"/>
            </a:pPr>
            <a:r>
              <a:rPr lang="en-US" b="1" dirty="0"/>
              <a:t>Asymptotic Properties</a:t>
            </a:r>
            <a:r>
              <a:rPr lang="en-US" dirty="0"/>
              <a:t>: ML estimators are consistent, asymptotically normal, and efficient.</a:t>
            </a:r>
          </a:p>
          <a:p>
            <a:pPr marL="971550" lvl="1" indent="-514350">
              <a:lnSpc>
                <a:spcPct val="100000"/>
              </a:lnSpc>
              <a:buFont typeface="+mj-lt"/>
              <a:buAutoNum type="arabicPeriod"/>
            </a:pPr>
            <a:r>
              <a:rPr lang="en-US" b="1" dirty="0"/>
              <a:t>Adaptability</a:t>
            </a:r>
            <a:r>
              <a:rPr lang="en-US" dirty="0"/>
              <a:t>: It can be adapted to various types of data and models, including those with non-normal distributions.</a:t>
            </a:r>
          </a:p>
          <a:p>
            <a:pPr marL="971550" lvl="1" indent="-514350">
              <a:lnSpc>
                <a:spcPct val="100000"/>
              </a:lnSpc>
              <a:buFont typeface="+mj-lt"/>
              <a:buAutoNum type="arabicPeriod"/>
            </a:pPr>
            <a:r>
              <a:rPr lang="en-US" b="1" dirty="0"/>
              <a:t>Inference</a:t>
            </a:r>
            <a:r>
              <a:rPr lang="en-US" dirty="0"/>
              <a:t>: Facilitates hypothesis testing and confidence interval construction through the likelihood ratio test, Wald test, and score test.</a:t>
            </a:r>
          </a:p>
          <a:p>
            <a:pPr marL="0" indent="0">
              <a:buNone/>
            </a:pPr>
            <a:endParaRPr lang="en-US" dirty="0"/>
          </a:p>
        </p:txBody>
      </p:sp>
    </p:spTree>
    <p:extLst>
      <p:ext uri="{BB962C8B-B14F-4D97-AF65-F5344CB8AC3E}">
        <p14:creationId xmlns:p14="http://schemas.microsoft.com/office/powerpoint/2010/main" val="18435762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a:xfrm>
            <a:off x="838200" y="1429305"/>
            <a:ext cx="5840767" cy="4747658"/>
          </a:xfrm>
        </p:spPr>
        <p:txBody>
          <a:bodyPr>
            <a:normAutofit/>
          </a:bodyPr>
          <a:lstStyle/>
          <a:p>
            <a:r>
              <a:rPr lang="en-US" sz="2400" b="1" dirty="0"/>
              <a:t>How to Implement: </a:t>
            </a:r>
            <a:r>
              <a:rPr lang="en-US" sz="2400" dirty="0"/>
              <a:t>Here’s an example using Python and the </a:t>
            </a:r>
            <a:r>
              <a:rPr lang="en-US" sz="2400" dirty="0" err="1"/>
              <a:t>statsmodels</a:t>
            </a:r>
            <a:r>
              <a:rPr lang="en-US" sz="2400" dirty="0"/>
              <a:t> library to implement ML estimation for a linear regression model:</a:t>
            </a:r>
          </a:p>
        </p:txBody>
      </p:sp>
      <p:sp>
        <p:nvSpPr>
          <p:cNvPr id="5" name="Rectangle 4"/>
          <p:cNvSpPr/>
          <p:nvPr/>
        </p:nvSpPr>
        <p:spPr>
          <a:xfrm>
            <a:off x="6599068" y="1263977"/>
            <a:ext cx="5199355" cy="5355312"/>
          </a:xfrm>
          <a:prstGeom prst="rect">
            <a:avLst/>
          </a:prstGeom>
        </p:spPr>
        <p:txBody>
          <a:bodyPr wrap="square">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endParaRPr lang="en-US" dirty="0"/>
          </a:p>
          <a:p>
            <a:r>
              <a:rPr lang="en-US" dirty="0"/>
              <a:t># Generate example data</a:t>
            </a:r>
          </a:p>
          <a:p>
            <a:r>
              <a:rPr lang="en-US" dirty="0" err="1"/>
              <a:t>np.random.seed</a:t>
            </a:r>
            <a:r>
              <a:rPr lang="en-US" dirty="0"/>
              <a:t>(0)</a:t>
            </a:r>
          </a:p>
          <a:p>
            <a:r>
              <a:rPr lang="en-US" dirty="0"/>
              <a:t>n = 100</a:t>
            </a:r>
          </a:p>
          <a:p>
            <a:r>
              <a:rPr lang="en-US" dirty="0"/>
              <a:t>X = </a:t>
            </a:r>
            <a:r>
              <a:rPr lang="en-US" dirty="0" err="1"/>
              <a:t>np.random.randn</a:t>
            </a:r>
            <a:r>
              <a:rPr lang="en-US" dirty="0"/>
              <a:t>(n, 2)</a:t>
            </a:r>
          </a:p>
          <a:p>
            <a:r>
              <a:rPr lang="en-US" dirty="0"/>
              <a:t>X = </a:t>
            </a:r>
            <a:r>
              <a:rPr lang="en-US" dirty="0" err="1"/>
              <a:t>sm.add_constant</a:t>
            </a:r>
            <a:r>
              <a:rPr lang="en-US" dirty="0"/>
              <a:t>(X)  # Adds a constant term to the predictor</a:t>
            </a:r>
          </a:p>
          <a:p>
            <a:r>
              <a:rPr lang="en-US" dirty="0"/>
              <a:t>beta = </a:t>
            </a:r>
            <a:r>
              <a:rPr lang="en-US" dirty="0" err="1"/>
              <a:t>np.array</a:t>
            </a:r>
            <a:r>
              <a:rPr lang="en-US" dirty="0"/>
              <a:t>([1, 0.5, -0.2])</a:t>
            </a:r>
          </a:p>
          <a:p>
            <a:r>
              <a:rPr lang="en-US" dirty="0"/>
              <a:t>y = X @ beta + </a:t>
            </a:r>
            <a:r>
              <a:rPr lang="en-US" dirty="0" err="1"/>
              <a:t>np.random.randn</a:t>
            </a:r>
            <a:r>
              <a:rPr lang="en-US" dirty="0"/>
              <a:t>(n)</a:t>
            </a:r>
          </a:p>
          <a:p>
            <a:endParaRPr lang="en-US" dirty="0"/>
          </a:p>
          <a:p>
            <a:r>
              <a:rPr lang="en-US" dirty="0"/>
              <a:t># Fit the linear regression model using Maximum Likelihood</a:t>
            </a:r>
          </a:p>
          <a:p>
            <a:r>
              <a:rPr lang="en-US" dirty="0"/>
              <a:t>model = </a:t>
            </a:r>
            <a:r>
              <a:rPr lang="en-US" dirty="0" err="1"/>
              <a:t>sm.OLS</a:t>
            </a:r>
            <a:r>
              <a:rPr lang="en-US" dirty="0"/>
              <a:t>(y, X).fit(method='</a:t>
            </a:r>
            <a:r>
              <a:rPr lang="en-US" dirty="0" err="1"/>
              <a:t>mle</a:t>
            </a:r>
            <a:r>
              <a:rPr lang="en-US" dirty="0"/>
              <a:t>')</a:t>
            </a:r>
          </a:p>
          <a:p>
            <a:endParaRPr lang="en-US" dirty="0"/>
          </a:p>
          <a:p>
            <a:r>
              <a:rPr lang="en-US" dirty="0"/>
              <a:t># Print the summary of the model</a:t>
            </a:r>
          </a:p>
          <a:p>
            <a:r>
              <a:rPr lang="en-US" dirty="0"/>
              <a:t>print(</a:t>
            </a:r>
            <a:r>
              <a:rPr lang="en-US" dirty="0" err="1"/>
              <a:t>model.summary</a:t>
            </a:r>
            <a:r>
              <a:rPr lang="en-US" dirty="0"/>
              <a:t>())</a:t>
            </a:r>
          </a:p>
        </p:txBody>
      </p:sp>
      <p:sp>
        <p:nvSpPr>
          <p:cNvPr id="6" name="Rectangle 2"/>
          <p:cNvSpPr>
            <a:spLocks noChangeArrowheads="1"/>
          </p:cNvSpPr>
          <p:nvPr/>
        </p:nvSpPr>
        <p:spPr bwMode="auto">
          <a:xfrm>
            <a:off x="1009095" y="2902887"/>
            <a:ext cx="508690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1. Generate Data</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Simulate a dataset with a linear relationship between the predictors and the response variable.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 Specify the Model</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sm.add_constant</a:t>
            </a:r>
            <a:r>
              <a:rPr kumimoji="0" lang="en-US" altLang="en-US" sz="1400" b="0" i="0" u="none" strike="noStrike" cap="none" normalizeH="0" baseline="0" dirty="0">
                <a:ln>
                  <a:noFill/>
                </a:ln>
                <a:solidFill>
                  <a:schemeClr val="tx1"/>
                </a:solidFill>
                <a:effectLst/>
                <a:latin typeface="Arial Unicode MS" panose="020B0604020202020204" pitchFamily="34" charset="-128"/>
              </a:rPr>
              <a:t>(X)</a:t>
            </a:r>
            <a:r>
              <a:rPr kumimoji="0" lang="en-US" altLang="en-US" sz="1400" b="0" i="0" u="none" strike="noStrike" cap="none" normalizeH="0" baseline="0" dirty="0">
                <a:ln>
                  <a:noFill/>
                </a:ln>
                <a:solidFill>
                  <a:schemeClr val="tx1"/>
                </a:solidFill>
                <a:effectLst/>
              </a:rPr>
              <a:t> to add an intercept to the predictors.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panose="020B0604020202020204" pitchFamily="34" charset="-128"/>
              </a:rPr>
              <a:t>OLS</a:t>
            </a:r>
            <a:r>
              <a:rPr kumimoji="0" lang="en-US" altLang="en-US" sz="1400" b="0" i="0" u="none" strike="noStrike" cap="none" normalizeH="0" baseline="0" dirty="0">
                <a:ln>
                  <a:noFill/>
                </a:ln>
                <a:solidFill>
                  <a:schemeClr val="tx1"/>
                </a:solidFill>
                <a:effectLst/>
              </a:rPr>
              <a:t> class from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statsmodels</a:t>
            </a:r>
            <a:r>
              <a:rPr kumimoji="0" lang="en-US" altLang="en-US" sz="1400" b="0" i="0" u="none" strike="noStrike" cap="none" normalizeH="0" baseline="0" dirty="0">
                <a:ln>
                  <a:noFill/>
                </a:ln>
                <a:solidFill>
                  <a:schemeClr val="tx1"/>
                </a:solidFill>
                <a:effectLst/>
              </a:rPr>
              <a:t> to specify the linear regression model.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 Fit the Model Using ML</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panose="020B0604020202020204" pitchFamily="34" charset="-128"/>
              </a:rPr>
              <a:t>fit</a:t>
            </a:r>
            <a:r>
              <a:rPr kumimoji="0" lang="en-US" altLang="en-US" sz="1400" b="0" i="0" u="none" strike="noStrike" cap="none" normalizeH="0" baseline="0" dirty="0">
                <a:ln>
                  <a:noFill/>
                </a:ln>
                <a:solidFill>
                  <a:schemeClr val="tx1"/>
                </a:solidFill>
                <a:effectLst/>
              </a:rPr>
              <a:t> method with </a:t>
            </a:r>
            <a:r>
              <a:rPr kumimoji="0" lang="en-US" altLang="en-US" sz="1400" b="0" i="0" u="none" strike="noStrike" cap="none" normalizeH="0" baseline="0" dirty="0">
                <a:ln>
                  <a:noFill/>
                </a:ln>
                <a:solidFill>
                  <a:schemeClr val="tx1"/>
                </a:solidFill>
                <a:effectLst/>
                <a:latin typeface="Arial Unicode MS" panose="020B0604020202020204" pitchFamily="34" charset="-128"/>
              </a:rPr>
              <a:t>method='</a:t>
            </a:r>
            <a:r>
              <a:rPr kumimoji="0" lang="en-US" altLang="en-US" sz="1400" b="0" i="0" u="none" strike="noStrike" cap="none" normalizeH="0" baseline="0" dirty="0" err="1">
                <a:ln>
                  <a:noFill/>
                </a:ln>
                <a:solidFill>
                  <a:schemeClr val="tx1"/>
                </a:solidFill>
                <a:effectLst/>
                <a:latin typeface="Arial Unicode MS" panose="020B0604020202020204" pitchFamily="34" charset="-128"/>
              </a:rPr>
              <a:t>mle</a:t>
            </a:r>
            <a:r>
              <a:rPr kumimoji="0" lang="en-US" altLang="en-US" sz="1400" b="0" i="0" u="none" strike="noStrike" cap="none" normalizeH="0" baseline="0" dirty="0">
                <a:ln>
                  <a:noFill/>
                </a:ln>
                <a:solidFill>
                  <a:schemeClr val="tx1"/>
                </a:solidFill>
                <a:effectLst/>
                <a:latin typeface="Arial Unicode MS" panose="020B0604020202020204" pitchFamily="34" charset="-128"/>
              </a:rPr>
              <a:t>'</a:t>
            </a:r>
            <a:r>
              <a:rPr kumimoji="0" lang="en-US" altLang="en-US" sz="1400" b="0" i="0" u="none" strike="noStrike" cap="none" normalizeH="0" baseline="0" dirty="0">
                <a:ln>
                  <a:noFill/>
                </a:ln>
                <a:solidFill>
                  <a:schemeClr val="tx1"/>
                </a:solidFill>
                <a:effectLst/>
              </a:rPr>
              <a:t> fits the model using Maximum Likelihood Estimation.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 Summary</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panose="020B0604020202020204" pitchFamily="34" charset="-128"/>
              </a:rPr>
              <a:t>summary</a:t>
            </a:r>
            <a:r>
              <a:rPr kumimoji="0" lang="en-US" altLang="en-US" sz="1400" b="0" i="0" u="none" strike="noStrike" cap="none" normalizeH="0" baseline="0" dirty="0">
                <a:ln>
                  <a:noFill/>
                </a:ln>
                <a:solidFill>
                  <a:schemeClr val="tx1"/>
                </a:solidFill>
                <a:effectLst/>
              </a:rPr>
              <a:t> method provides detailed results, including parameter estimates, standard errors, and goodness-of-fit measures.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18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normAutofit/>
          </a:bodyPr>
          <a:lstStyle/>
          <a:p>
            <a:r>
              <a:rPr lang="en-US" b="1" dirty="0"/>
              <a:t>Multiple Linear Regression</a:t>
            </a:r>
          </a:p>
          <a:p>
            <a:r>
              <a:rPr lang="en-US" dirty="0"/>
              <a:t>Multiple linear regression analysis gives </a:t>
            </a:r>
            <a:r>
              <a:rPr lang="en-US" dirty="0">
                <a:solidFill>
                  <a:srgbClr val="FF0000"/>
                </a:solidFill>
              </a:rPr>
              <a:t>the relationship between the two or more independent </a:t>
            </a:r>
            <a:r>
              <a:rPr lang="en-US" dirty="0" err="1">
                <a:solidFill>
                  <a:srgbClr val="FF0000"/>
                </a:solidFill>
              </a:rPr>
              <a:t>varibales</a:t>
            </a:r>
            <a:r>
              <a:rPr lang="en-US" dirty="0">
                <a:solidFill>
                  <a:srgbClr val="FF0000"/>
                </a:solidFill>
              </a:rPr>
              <a:t> and a dependent variable.</a:t>
            </a:r>
          </a:p>
          <a:p>
            <a:r>
              <a:rPr lang="en-US" dirty="0"/>
              <a:t>Multiple linear regression can be represented as the </a:t>
            </a:r>
            <a:r>
              <a:rPr lang="en-US" dirty="0">
                <a:solidFill>
                  <a:srgbClr val="FF0000"/>
                </a:solidFill>
              </a:rPr>
              <a:t>hyper plane in multidimensional space </a:t>
            </a:r>
            <a:r>
              <a:rPr lang="en-US" dirty="0"/>
              <a:t>. It is also a linear type regression analysis .</a:t>
            </a:r>
          </a:p>
          <a:p>
            <a:r>
              <a:rPr lang="en-US" dirty="0"/>
              <a:t>When there are two or more predictor variables, the model is called a </a:t>
            </a:r>
            <a:r>
              <a:rPr lang="en-US" b="1" dirty="0"/>
              <a:t>multiple regression model</a:t>
            </a:r>
            <a:r>
              <a:rPr lang="en-US" dirty="0"/>
              <a:t>. The general form of a multiple regression model is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952946" y="3930696"/>
            <a:ext cx="7085961" cy="1009793"/>
          </a:xfrm>
          <a:prstGeom prst="rect">
            <a:avLst/>
          </a:prstGeom>
        </p:spPr>
      </p:pic>
      <p:sp>
        <p:nvSpPr>
          <p:cNvPr id="5" name="Rectangle 4"/>
          <p:cNvSpPr/>
          <p:nvPr/>
        </p:nvSpPr>
        <p:spPr>
          <a:xfrm>
            <a:off x="904946" y="5030361"/>
            <a:ext cx="10448854"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Merriweather"/>
              </a:rPr>
              <a:t>where </a:t>
            </a:r>
            <a:r>
              <a:rPr lang="en-US" sz="2000" dirty="0">
                <a:latin typeface="MJXc-TeX-math-I"/>
              </a:rPr>
              <a:t>y</a:t>
            </a:r>
            <a:r>
              <a:rPr lang="en-US" sz="2000" dirty="0">
                <a:latin typeface="Merriweather"/>
              </a:rPr>
              <a:t> is the variable to be forecast and </a:t>
            </a:r>
            <a:r>
              <a:rPr lang="en-US" sz="2000" dirty="0">
                <a:latin typeface="MJXc-TeX-math-I"/>
              </a:rPr>
              <a:t>x</a:t>
            </a:r>
            <a:r>
              <a:rPr lang="en-US" sz="2000" dirty="0">
                <a:latin typeface="MJXc-TeX-main-R"/>
              </a:rPr>
              <a:t>1,…,</a:t>
            </a:r>
            <a:r>
              <a:rPr lang="en-US" sz="2000" dirty="0" err="1">
                <a:latin typeface="MJXc-TeX-math-I"/>
              </a:rPr>
              <a:t>xk</a:t>
            </a:r>
            <a:r>
              <a:rPr lang="en-US" sz="2000" dirty="0">
                <a:latin typeface="MJXc-TeX-math-I"/>
              </a:rPr>
              <a:t> </a:t>
            </a:r>
            <a:r>
              <a:rPr lang="en-US" sz="2000" dirty="0">
                <a:latin typeface="Merriweather"/>
              </a:rPr>
              <a:t> are the </a:t>
            </a:r>
            <a:r>
              <a:rPr lang="en-US" sz="2000" dirty="0">
                <a:latin typeface="MJXc-TeX-math-I"/>
              </a:rPr>
              <a:t>k</a:t>
            </a:r>
            <a:r>
              <a:rPr lang="en-US" sz="2000" dirty="0">
                <a:latin typeface="Merriweather"/>
              </a:rPr>
              <a:t> predictor variables. </a:t>
            </a:r>
          </a:p>
          <a:p>
            <a:pPr marL="342900" indent="-342900">
              <a:buFont typeface="Arial" panose="020B0604020202020204" pitchFamily="34" charset="0"/>
              <a:buChar char="•"/>
            </a:pPr>
            <a:r>
              <a:rPr lang="en-US" sz="2000" dirty="0">
                <a:latin typeface="Merriweather"/>
              </a:rPr>
              <a:t>Each of the predictor variables must be numerical. </a:t>
            </a:r>
          </a:p>
          <a:p>
            <a:pPr marL="342900" indent="-342900">
              <a:buFont typeface="Arial" panose="020B0604020202020204" pitchFamily="34" charset="0"/>
              <a:buChar char="•"/>
            </a:pPr>
            <a:r>
              <a:rPr lang="en-US" sz="2000" dirty="0">
                <a:latin typeface="Merriweather"/>
              </a:rPr>
              <a:t>The coefficients </a:t>
            </a:r>
            <a:r>
              <a:rPr lang="en-US" sz="2000" dirty="0">
                <a:latin typeface="MJXc-TeX-math-I"/>
              </a:rPr>
              <a:t>β</a:t>
            </a:r>
            <a:r>
              <a:rPr lang="en-US" sz="2000" dirty="0">
                <a:latin typeface="MJXc-TeX-main-R"/>
              </a:rPr>
              <a:t>1,…,</a:t>
            </a:r>
            <a:r>
              <a:rPr lang="en-US" sz="2000" dirty="0">
                <a:latin typeface="MJXc-TeX-math-I"/>
              </a:rPr>
              <a:t>βk</a:t>
            </a:r>
            <a:r>
              <a:rPr lang="en-US" sz="2000" dirty="0">
                <a:latin typeface="Merriweather"/>
              </a:rPr>
              <a:t> measure the effect of each predictor after taking into account the effects of all the other predictors in the model. </a:t>
            </a:r>
          </a:p>
          <a:p>
            <a:pPr marL="342900" indent="-342900">
              <a:buFont typeface="Arial" panose="020B0604020202020204" pitchFamily="34" charset="0"/>
              <a:buChar char="•"/>
            </a:pPr>
            <a:r>
              <a:rPr lang="en-US" sz="2000" dirty="0">
                <a:latin typeface="Merriweather"/>
              </a:rPr>
              <a:t>Thus, the coefficients measure the </a:t>
            </a:r>
            <a:r>
              <a:rPr lang="en-US" sz="2000" i="1" dirty="0">
                <a:latin typeface="Merriweather"/>
              </a:rPr>
              <a:t>marginal effects</a:t>
            </a:r>
            <a:r>
              <a:rPr lang="en-US" sz="2000" dirty="0">
                <a:latin typeface="Merriweather"/>
              </a:rPr>
              <a:t> of the predictor variables.</a:t>
            </a:r>
            <a:endParaRPr lang="en-US" sz="2000" dirty="0"/>
          </a:p>
        </p:txBody>
      </p:sp>
    </p:spTree>
    <p:extLst>
      <p:ext uri="{BB962C8B-B14F-4D97-AF65-F5344CB8AC3E}">
        <p14:creationId xmlns:p14="http://schemas.microsoft.com/office/powerpoint/2010/main" val="20043371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Forecasting and Prediction Intervals</a:t>
            </a:r>
          </a:p>
        </p:txBody>
      </p:sp>
      <p:sp>
        <p:nvSpPr>
          <p:cNvPr id="3" name="Content Placeholder 2"/>
          <p:cNvSpPr>
            <a:spLocks noGrp="1"/>
          </p:cNvSpPr>
          <p:nvPr>
            <p:ph idx="1"/>
          </p:nvPr>
        </p:nvSpPr>
        <p:spPr/>
        <p:txBody>
          <a:bodyPr/>
          <a:lstStyle/>
          <a:p>
            <a:pPr>
              <a:lnSpc>
                <a:spcPct val="100000"/>
              </a:lnSpc>
            </a:pPr>
            <a:r>
              <a:rPr lang="en-US" b="1" dirty="0"/>
              <a:t>Forecasting:</a:t>
            </a:r>
          </a:p>
          <a:p>
            <a:pPr>
              <a:lnSpc>
                <a:spcPct val="100000"/>
              </a:lnSpc>
            </a:pPr>
            <a:r>
              <a:rPr lang="en-US" dirty="0"/>
              <a:t>Forecasting involves making predictions about future values of a time series based on observed historical data. In the context of regression and time series analysis, forecasting is used to estimate future outcomes by applying the fitted model to new data points.</a:t>
            </a:r>
          </a:p>
          <a:p>
            <a:pPr>
              <a:lnSpc>
                <a:spcPct val="100000"/>
              </a:lnSpc>
            </a:pPr>
            <a:endParaRPr lang="en-US" dirty="0"/>
          </a:p>
        </p:txBody>
      </p:sp>
    </p:spTree>
    <p:extLst>
      <p:ext uri="{BB962C8B-B14F-4D97-AF65-F5344CB8AC3E}">
        <p14:creationId xmlns:p14="http://schemas.microsoft.com/office/powerpoint/2010/main" val="26939891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Prediction Intervals:</a:t>
            </a:r>
          </a:p>
          <a:p>
            <a:pPr>
              <a:lnSpc>
                <a:spcPct val="100000"/>
              </a:lnSpc>
            </a:pPr>
            <a:r>
              <a:rPr lang="en-US" dirty="0"/>
              <a:t>A prediction interval provides a range within which future observations are expected to fall, with a specified level of confidence. Unlike confidence intervals, which estimate the range for the mean response, prediction intervals account for both the uncertainty in the parameter estimates and the variability of the future observations.</a:t>
            </a:r>
          </a:p>
          <a:p>
            <a:pPr>
              <a:lnSpc>
                <a:spcPct val="100000"/>
              </a:lnSpc>
            </a:pPr>
            <a:endParaRPr lang="en-US" dirty="0"/>
          </a:p>
        </p:txBody>
      </p:sp>
    </p:spTree>
    <p:extLst>
      <p:ext uri="{BB962C8B-B14F-4D97-AF65-F5344CB8AC3E}">
        <p14:creationId xmlns:p14="http://schemas.microsoft.com/office/powerpoint/2010/main" val="26989602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100000"/>
              </a:lnSpc>
              <a:buNone/>
            </a:pPr>
            <a:r>
              <a:rPr lang="en-US" b="1" dirty="0"/>
              <a:t>Importance of Prediction Intervals:</a:t>
            </a:r>
          </a:p>
          <a:p>
            <a:pPr marL="457200" lvl="1" indent="0">
              <a:lnSpc>
                <a:spcPct val="100000"/>
              </a:lnSpc>
              <a:buNone/>
            </a:pPr>
            <a:r>
              <a:rPr lang="en-US" b="1" dirty="0"/>
              <a:t>Uncertainty Quantification</a:t>
            </a:r>
            <a:r>
              <a:rPr lang="en-US" dirty="0"/>
              <a:t>: Prediction intervals provide a measure of the uncertainty associated with predictions, helping to understand the range of possible future values.</a:t>
            </a:r>
          </a:p>
          <a:p>
            <a:pPr marL="457200" lvl="1" indent="0">
              <a:lnSpc>
                <a:spcPct val="100000"/>
              </a:lnSpc>
              <a:buNone/>
            </a:pPr>
            <a:r>
              <a:rPr lang="en-US" b="1" dirty="0"/>
              <a:t>Risk Management</a:t>
            </a:r>
            <a:r>
              <a:rPr lang="en-US" dirty="0"/>
              <a:t>: In fields like finance, economics, and engineering, prediction intervals help in assessing potential risks and making informed decisions.</a:t>
            </a:r>
          </a:p>
          <a:p>
            <a:pPr marL="457200" lvl="1" indent="0">
              <a:lnSpc>
                <a:spcPct val="100000"/>
              </a:lnSpc>
              <a:buNone/>
            </a:pPr>
            <a:r>
              <a:rPr lang="en-US" b="1" dirty="0"/>
              <a:t>Reliability</a:t>
            </a:r>
            <a:r>
              <a:rPr lang="en-US" dirty="0"/>
              <a:t>: They offer a more reliable understanding of the expected variability in future outcomes compared to point forecasts alone.</a:t>
            </a:r>
          </a:p>
          <a:p>
            <a:pPr marL="0" indent="0">
              <a:lnSpc>
                <a:spcPct val="100000"/>
              </a:lnSpc>
              <a:buNone/>
            </a:pPr>
            <a:endParaRPr lang="en-US" dirty="0"/>
          </a:p>
        </p:txBody>
      </p:sp>
    </p:spTree>
    <p:extLst>
      <p:ext uri="{BB962C8B-B14F-4D97-AF65-F5344CB8AC3E}">
        <p14:creationId xmlns:p14="http://schemas.microsoft.com/office/powerpoint/2010/main" val="11437122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ECONOMETRIC MODELS</a:t>
            </a:r>
            <a:endParaRPr lang="en-US" dirty="0"/>
          </a:p>
        </p:txBody>
      </p:sp>
      <p:sp>
        <p:nvSpPr>
          <p:cNvPr id="3" name="Content Placeholder 2"/>
          <p:cNvSpPr>
            <a:spLocks noGrp="1"/>
          </p:cNvSpPr>
          <p:nvPr>
            <p:ph idx="1"/>
          </p:nvPr>
        </p:nvSpPr>
        <p:spPr>
          <a:xfrm>
            <a:off x="838200" y="1825625"/>
            <a:ext cx="10515600" cy="4868138"/>
          </a:xfrm>
        </p:spPr>
        <p:txBody>
          <a:bodyPr>
            <a:normAutofit fontScale="92500"/>
          </a:bodyPr>
          <a:lstStyle/>
          <a:p>
            <a:pPr>
              <a:lnSpc>
                <a:spcPct val="100000"/>
              </a:lnSpc>
            </a:pPr>
            <a:r>
              <a:rPr lang="en-US" b="1" dirty="0"/>
              <a:t>Key Concepts in Econometric Models</a:t>
            </a:r>
          </a:p>
          <a:p>
            <a:pPr>
              <a:lnSpc>
                <a:spcPct val="100000"/>
              </a:lnSpc>
            </a:pPr>
            <a:r>
              <a:rPr lang="en-US" dirty="0"/>
              <a:t>Econometric models are statistical models that use economic theory and data to estimate relationships between economic variables. </a:t>
            </a:r>
          </a:p>
          <a:p>
            <a:pPr>
              <a:lnSpc>
                <a:spcPct val="100000"/>
              </a:lnSpc>
            </a:pPr>
            <a:r>
              <a:rPr lang="en-US" dirty="0"/>
              <a:t>They play a crucial role in analyzing and interpreting economic phenomena, forecasting future trends, and guiding economic policy decisions. </a:t>
            </a:r>
            <a:endParaRPr lang="en-US" b="1" dirty="0"/>
          </a:p>
          <a:p>
            <a:pPr>
              <a:lnSpc>
                <a:spcPct val="100000"/>
              </a:lnSpc>
            </a:pPr>
            <a:r>
              <a:rPr lang="en-US" b="1" dirty="0"/>
              <a:t>Economic Theory</a:t>
            </a:r>
            <a:r>
              <a:rPr lang="en-US" dirty="0"/>
              <a:t>:</a:t>
            </a:r>
          </a:p>
          <a:p>
            <a:pPr lvl="1">
              <a:lnSpc>
                <a:spcPct val="100000"/>
              </a:lnSpc>
            </a:pPr>
            <a:r>
              <a:rPr lang="en-US" b="1" dirty="0"/>
              <a:t>Foundation</a:t>
            </a:r>
            <a:r>
              <a:rPr lang="en-US" dirty="0"/>
              <a:t>: Econometric models are grounded in economic theory, which provides the hypotheses about relationships between variables. For example, economic theory might suggest that higher education leads to higher income.</a:t>
            </a:r>
          </a:p>
          <a:p>
            <a:pPr lvl="1">
              <a:lnSpc>
                <a:spcPct val="100000"/>
              </a:lnSpc>
            </a:pPr>
            <a:r>
              <a:rPr lang="en-US" b="1" dirty="0"/>
              <a:t>Model Specification</a:t>
            </a:r>
            <a:r>
              <a:rPr lang="en-US" dirty="0"/>
              <a:t>: Econometricians translate theoretical relationships into mathematical models that can be estimated using data.</a:t>
            </a:r>
          </a:p>
          <a:p>
            <a:pPr>
              <a:lnSpc>
                <a:spcPct val="100000"/>
              </a:lnSpc>
            </a:pPr>
            <a:endParaRPr lang="en-US" dirty="0"/>
          </a:p>
        </p:txBody>
      </p:sp>
    </p:spTree>
    <p:extLst>
      <p:ext uri="{BB962C8B-B14F-4D97-AF65-F5344CB8AC3E}">
        <p14:creationId xmlns:p14="http://schemas.microsoft.com/office/powerpoint/2010/main" val="2979847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Types of Econometric Models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b="1" dirty="0"/>
              <a:t>1. Linear Regression Models</a:t>
            </a:r>
            <a:r>
              <a:rPr lang="en-US" dirty="0"/>
              <a:t>:</a:t>
            </a:r>
          </a:p>
          <a:p>
            <a:r>
              <a:rPr lang="en-US" b="1" dirty="0"/>
              <a:t>Simple Linear Regression</a:t>
            </a:r>
            <a:r>
              <a:rPr lang="en-US" dirty="0"/>
              <a:t>: Examines the relationship between two variables (one dependent and one independent) using a straight line.</a:t>
            </a:r>
          </a:p>
          <a:p>
            <a:endParaRPr lang="en-US" dirty="0"/>
          </a:p>
          <a:p>
            <a:endParaRPr lang="en-US" dirty="0"/>
          </a:p>
          <a:p>
            <a:r>
              <a:rPr lang="en-US" b="1" dirty="0"/>
              <a:t>Multiple Linear Regression</a:t>
            </a:r>
            <a:r>
              <a:rPr lang="en-US" dirty="0"/>
              <a:t>: Extends the simple model to include multiple independent variables.</a:t>
            </a:r>
          </a:p>
          <a:p>
            <a:endParaRPr lang="en-US" dirty="0"/>
          </a:p>
          <a:p>
            <a:endParaRPr lang="en-US" dirty="0"/>
          </a:p>
          <a:p>
            <a:r>
              <a:rPr lang="en-US" b="1" dirty="0"/>
              <a:t>Usage</a:t>
            </a:r>
            <a:r>
              <a:rPr lang="en-US" dirty="0"/>
              <a:t>: Estimating relationships between economic indicators, such as how education affects wages.</a:t>
            </a:r>
          </a:p>
          <a:p>
            <a:endParaRPr lang="en-US" dirty="0"/>
          </a:p>
        </p:txBody>
      </p:sp>
      <p:pic>
        <p:nvPicPr>
          <p:cNvPr id="4" name="Picture 3"/>
          <p:cNvPicPr>
            <a:picLocks noChangeAspect="1"/>
          </p:cNvPicPr>
          <p:nvPr/>
        </p:nvPicPr>
        <p:blipFill>
          <a:blip r:embed="rId2"/>
          <a:stretch>
            <a:fillRect/>
          </a:stretch>
        </p:blipFill>
        <p:spPr>
          <a:xfrm>
            <a:off x="4284846" y="3354105"/>
            <a:ext cx="2219635" cy="504895"/>
          </a:xfrm>
          <a:prstGeom prst="rect">
            <a:avLst/>
          </a:prstGeom>
        </p:spPr>
      </p:pic>
      <p:pic>
        <p:nvPicPr>
          <p:cNvPr id="5" name="Picture 4"/>
          <p:cNvPicPr>
            <a:picLocks noChangeAspect="1"/>
          </p:cNvPicPr>
          <p:nvPr/>
        </p:nvPicPr>
        <p:blipFill>
          <a:blip r:embed="rId3"/>
          <a:stretch>
            <a:fillRect/>
          </a:stretch>
        </p:blipFill>
        <p:spPr>
          <a:xfrm>
            <a:off x="3400863" y="4937797"/>
            <a:ext cx="4324954" cy="533474"/>
          </a:xfrm>
          <a:prstGeom prst="rect">
            <a:avLst/>
          </a:prstGeom>
        </p:spPr>
      </p:pic>
    </p:spTree>
    <p:extLst>
      <p:ext uri="{BB962C8B-B14F-4D97-AF65-F5344CB8AC3E}">
        <p14:creationId xmlns:p14="http://schemas.microsoft.com/office/powerpoint/2010/main" val="13496557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5032375"/>
          </a:xfrm>
        </p:spPr>
        <p:txBody>
          <a:bodyPr/>
          <a:lstStyle/>
          <a:p>
            <a:pPr marL="0" indent="0">
              <a:buNone/>
            </a:pPr>
            <a:r>
              <a:rPr lang="en-US" b="1" dirty="0"/>
              <a:t>2. Time Series Models</a:t>
            </a:r>
            <a:r>
              <a:rPr lang="en-US" dirty="0"/>
              <a:t>:</a:t>
            </a:r>
          </a:p>
          <a:p>
            <a:r>
              <a:rPr lang="en-US" b="1" dirty="0"/>
              <a:t>ARIMA (</a:t>
            </a:r>
            <a:r>
              <a:rPr lang="en-US" b="1" dirty="0" err="1"/>
              <a:t>AutoRegressive</a:t>
            </a:r>
            <a:r>
              <a:rPr lang="en-US" b="1" dirty="0"/>
              <a:t> Integrated Moving Average)</a:t>
            </a:r>
            <a:r>
              <a:rPr lang="en-US" dirty="0"/>
              <a:t>: Combines autoregressive, differencing, and moving average components to model time series data.</a:t>
            </a:r>
          </a:p>
          <a:p>
            <a:endParaRPr lang="en-US" dirty="0"/>
          </a:p>
          <a:p>
            <a:endParaRPr lang="en-US" dirty="0"/>
          </a:p>
          <a:p>
            <a:pPr marL="0" indent="0">
              <a:buNone/>
            </a:pPr>
            <a:r>
              <a:rPr lang="en-US" b="1" dirty="0"/>
              <a:t>GARCH (Generalized Autoregressive Conditional </a:t>
            </a:r>
            <a:r>
              <a:rPr lang="en-US" b="1" dirty="0" err="1"/>
              <a:t>Heteroskedasticity</a:t>
            </a:r>
            <a:r>
              <a:rPr lang="en-US" b="1" dirty="0"/>
              <a:t>): </a:t>
            </a:r>
            <a:r>
              <a:rPr lang="en-US" dirty="0"/>
              <a:t>Models volatility clustering in time series data.</a:t>
            </a:r>
          </a:p>
          <a:p>
            <a:pPr marL="0" indent="0">
              <a:buNone/>
            </a:pPr>
            <a:r>
              <a:rPr lang="en-US" b="1" dirty="0"/>
              <a:t>Usage: </a:t>
            </a:r>
            <a:r>
              <a:rPr lang="en-US" dirty="0"/>
              <a:t>Forecasting GDP, inflation rates, stock prices.</a:t>
            </a:r>
          </a:p>
        </p:txBody>
      </p:sp>
      <p:pic>
        <p:nvPicPr>
          <p:cNvPr id="6" name="Picture 5"/>
          <p:cNvPicPr>
            <a:picLocks noChangeAspect="1"/>
          </p:cNvPicPr>
          <p:nvPr/>
        </p:nvPicPr>
        <p:blipFill>
          <a:blip r:embed="rId2"/>
          <a:stretch>
            <a:fillRect/>
          </a:stretch>
        </p:blipFill>
        <p:spPr>
          <a:xfrm>
            <a:off x="2954441" y="3855968"/>
            <a:ext cx="5572903" cy="485843"/>
          </a:xfrm>
          <a:prstGeom prst="rect">
            <a:avLst/>
          </a:prstGeom>
        </p:spPr>
      </p:pic>
    </p:spTree>
    <p:extLst>
      <p:ext uri="{BB962C8B-B14F-4D97-AF65-F5344CB8AC3E}">
        <p14:creationId xmlns:p14="http://schemas.microsoft.com/office/powerpoint/2010/main" val="25220305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Panel Data Models</a:t>
            </a:r>
            <a:r>
              <a:rPr lang="en-US" dirty="0"/>
              <a:t>:</a:t>
            </a:r>
          </a:p>
          <a:p>
            <a:r>
              <a:rPr lang="en-US" b="1" dirty="0"/>
              <a:t>Fixed Effects Model</a:t>
            </a:r>
            <a:r>
              <a:rPr lang="en-US" dirty="0"/>
              <a:t>: Controls for time-invariant characteristics by allowing each entity to have its own intercept.</a:t>
            </a:r>
          </a:p>
          <a:p>
            <a:endParaRPr lang="en-US" dirty="0"/>
          </a:p>
          <a:p>
            <a:endParaRPr lang="en-US" dirty="0"/>
          </a:p>
          <a:p>
            <a:r>
              <a:rPr lang="en-US" b="1" dirty="0"/>
              <a:t>Random Effects Model: </a:t>
            </a:r>
            <a:r>
              <a:rPr lang="en-US" dirty="0"/>
              <a:t>Assumes that individual-specific effects are random and uncorrelated with the independent variables.</a:t>
            </a:r>
          </a:p>
          <a:p>
            <a:r>
              <a:rPr lang="en-US" b="1" dirty="0"/>
              <a:t>Usage: </a:t>
            </a:r>
            <a:r>
              <a:rPr lang="en-US" dirty="0"/>
              <a:t>Analyzing data across countries or firms over time.</a:t>
            </a:r>
          </a:p>
        </p:txBody>
      </p:sp>
      <p:pic>
        <p:nvPicPr>
          <p:cNvPr id="5" name="Picture 4"/>
          <p:cNvPicPr>
            <a:picLocks noChangeAspect="1"/>
          </p:cNvPicPr>
          <p:nvPr/>
        </p:nvPicPr>
        <p:blipFill>
          <a:blip r:embed="rId2"/>
          <a:stretch>
            <a:fillRect/>
          </a:stretch>
        </p:blipFill>
        <p:spPr>
          <a:xfrm>
            <a:off x="4304122" y="3392860"/>
            <a:ext cx="2305372" cy="409632"/>
          </a:xfrm>
          <a:prstGeom prst="rect">
            <a:avLst/>
          </a:prstGeom>
        </p:spPr>
      </p:pic>
    </p:spTree>
    <p:extLst>
      <p:ext uri="{BB962C8B-B14F-4D97-AF65-F5344CB8AC3E}">
        <p14:creationId xmlns:p14="http://schemas.microsoft.com/office/powerpoint/2010/main" val="35198242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Instrumental Variables (IV) Models</a:t>
            </a:r>
            <a:r>
              <a:rPr lang="en-US" dirty="0"/>
              <a:t>:</a:t>
            </a:r>
          </a:p>
          <a:p>
            <a:r>
              <a:rPr lang="en-US" dirty="0"/>
              <a:t>Used when there is </a:t>
            </a:r>
            <a:r>
              <a:rPr lang="en-US" dirty="0" err="1"/>
              <a:t>endogeneity</a:t>
            </a:r>
            <a:r>
              <a:rPr lang="en-US" dirty="0"/>
              <a:t> (correlation between the </a:t>
            </a:r>
            <a:r>
              <a:rPr lang="en-US" dirty="0" err="1"/>
              <a:t>regressors</a:t>
            </a:r>
            <a:r>
              <a:rPr lang="en-US" dirty="0"/>
              <a:t> and the error term) to obtain unbiased estimates.</a:t>
            </a:r>
          </a:p>
          <a:p>
            <a:r>
              <a:rPr lang="en-US" b="1" dirty="0"/>
              <a:t>Two-Stage Least Squares (2SLS)</a:t>
            </a:r>
            <a:r>
              <a:rPr lang="en-US" dirty="0"/>
              <a:t>: A common method for estimating IV models.</a:t>
            </a:r>
          </a:p>
          <a:p>
            <a:r>
              <a:rPr lang="en-US" b="1" dirty="0"/>
              <a:t>Usage</a:t>
            </a:r>
            <a:r>
              <a:rPr lang="en-US" dirty="0"/>
              <a:t>: Estimating the effect of education on earnings when education may be endogenous.</a:t>
            </a:r>
          </a:p>
          <a:p>
            <a:endParaRPr lang="en-US" dirty="0"/>
          </a:p>
        </p:txBody>
      </p:sp>
    </p:spTree>
    <p:extLst>
      <p:ext uri="{BB962C8B-B14F-4D97-AF65-F5344CB8AC3E}">
        <p14:creationId xmlns:p14="http://schemas.microsoft.com/office/powerpoint/2010/main" val="42569129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5. Simultaneous Equations Models</a:t>
            </a:r>
            <a:r>
              <a:rPr lang="en-US" dirty="0"/>
              <a:t>:</a:t>
            </a:r>
          </a:p>
          <a:p>
            <a:r>
              <a:rPr lang="en-US" b="1" dirty="0"/>
              <a:t>Structural Equation Models</a:t>
            </a:r>
            <a:r>
              <a:rPr lang="en-US" dirty="0"/>
              <a:t>: Contain multiple interdependent equations representing different economic relationships.</a:t>
            </a:r>
          </a:p>
          <a:p>
            <a:endParaRPr lang="en-US" dirty="0"/>
          </a:p>
          <a:p>
            <a:endParaRPr lang="en-US" dirty="0"/>
          </a:p>
          <a:p>
            <a:endParaRPr lang="en-US" dirty="0"/>
          </a:p>
          <a:p>
            <a:endParaRPr lang="en-US" dirty="0"/>
          </a:p>
          <a:p>
            <a:r>
              <a:rPr lang="en-US" b="1" dirty="0"/>
              <a:t>Usage</a:t>
            </a:r>
            <a:r>
              <a:rPr lang="en-US" dirty="0"/>
              <a:t>: Modeling systems where variables simultaneously influence each other, such as supply and demand models.</a:t>
            </a:r>
          </a:p>
        </p:txBody>
      </p:sp>
      <p:pic>
        <p:nvPicPr>
          <p:cNvPr id="4" name="Picture 3"/>
          <p:cNvPicPr>
            <a:picLocks noChangeAspect="1"/>
          </p:cNvPicPr>
          <p:nvPr/>
        </p:nvPicPr>
        <p:blipFill>
          <a:blip r:embed="rId2"/>
          <a:stretch>
            <a:fillRect/>
          </a:stretch>
        </p:blipFill>
        <p:spPr>
          <a:xfrm>
            <a:off x="4161652" y="3505285"/>
            <a:ext cx="2448267" cy="1409897"/>
          </a:xfrm>
          <a:prstGeom prst="rect">
            <a:avLst/>
          </a:prstGeom>
        </p:spPr>
      </p:pic>
    </p:spTree>
    <p:extLst>
      <p:ext uri="{BB962C8B-B14F-4D97-AF65-F5344CB8AC3E}">
        <p14:creationId xmlns:p14="http://schemas.microsoft.com/office/powerpoint/2010/main" val="1885463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6. Logit and </a:t>
            </a:r>
            <a:r>
              <a:rPr lang="en-US" b="1" dirty="0" err="1"/>
              <a:t>Probit</a:t>
            </a:r>
            <a:r>
              <a:rPr lang="en-US" b="1" dirty="0"/>
              <a:t> Models</a:t>
            </a:r>
            <a:r>
              <a:rPr lang="en-US" dirty="0"/>
              <a:t>:</a:t>
            </a:r>
          </a:p>
          <a:p>
            <a:r>
              <a:rPr lang="en-US" b="1" dirty="0"/>
              <a:t>Logit Model</a:t>
            </a:r>
            <a:r>
              <a:rPr lang="en-US" dirty="0"/>
              <a:t>: Used for binary dependent variables where the outcome is a probability</a:t>
            </a:r>
          </a:p>
          <a:p>
            <a:endParaRPr lang="en-US" dirty="0"/>
          </a:p>
          <a:p>
            <a:endParaRPr lang="en-US" dirty="0"/>
          </a:p>
          <a:p>
            <a:r>
              <a:rPr lang="en-US" b="1" dirty="0" err="1"/>
              <a:t>Probit</a:t>
            </a:r>
            <a:r>
              <a:rPr lang="en-US" b="1" dirty="0"/>
              <a:t> Model: </a:t>
            </a:r>
            <a:r>
              <a:rPr lang="en-US" dirty="0"/>
              <a:t>Similar to logit but uses the cumulative normal distribution function.</a:t>
            </a:r>
          </a:p>
          <a:p>
            <a:r>
              <a:rPr lang="en-US" b="1" dirty="0"/>
              <a:t>Usage: </a:t>
            </a:r>
            <a:r>
              <a:rPr lang="en-US" dirty="0"/>
              <a:t>Modeling binary choices such as purchasing decisions or labor force participation.</a:t>
            </a:r>
          </a:p>
        </p:txBody>
      </p:sp>
      <p:pic>
        <p:nvPicPr>
          <p:cNvPr id="5" name="Picture 4"/>
          <p:cNvPicPr>
            <a:picLocks noChangeAspect="1"/>
          </p:cNvPicPr>
          <p:nvPr/>
        </p:nvPicPr>
        <p:blipFill>
          <a:blip r:embed="rId2"/>
          <a:stretch>
            <a:fillRect/>
          </a:stretch>
        </p:blipFill>
        <p:spPr>
          <a:xfrm>
            <a:off x="4247892" y="3324925"/>
            <a:ext cx="3696216" cy="676369"/>
          </a:xfrm>
          <a:prstGeom prst="rect">
            <a:avLst/>
          </a:prstGeom>
        </p:spPr>
      </p:pic>
    </p:spTree>
    <p:extLst>
      <p:ext uri="{BB962C8B-B14F-4D97-AF65-F5344CB8AC3E}">
        <p14:creationId xmlns:p14="http://schemas.microsoft.com/office/powerpoint/2010/main" val="9487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750" y="0"/>
            <a:ext cx="9734550" cy="2031325"/>
          </a:xfrm>
          <a:prstGeom prst="rect">
            <a:avLst/>
          </a:prstGeom>
        </p:spPr>
        <p:txBody>
          <a:bodyPr wrap="square">
            <a:spAutoFit/>
          </a:bodyPr>
          <a:lstStyle/>
          <a:p>
            <a:r>
              <a:rPr lang="en-US" dirty="0" err="1"/>
              <a:t>us_change</a:t>
            </a:r>
            <a:r>
              <a:rPr lang="en-US" dirty="0"/>
              <a:t> |&gt;</a:t>
            </a:r>
          </a:p>
          <a:p>
            <a:r>
              <a:rPr lang="en-US" dirty="0"/>
              <a:t>  select(-Consumption, -Income) |&gt;</a:t>
            </a:r>
          </a:p>
          <a:p>
            <a:r>
              <a:rPr lang="en-US" dirty="0"/>
              <a:t>  </a:t>
            </a:r>
            <a:r>
              <a:rPr lang="en-US" dirty="0" err="1"/>
              <a:t>pivot_longer</a:t>
            </a:r>
            <a:r>
              <a:rPr lang="en-US" dirty="0"/>
              <a:t>(-Quarter) |&gt;</a:t>
            </a:r>
          </a:p>
          <a:p>
            <a:r>
              <a:rPr lang="en-US" dirty="0"/>
              <a:t>  </a:t>
            </a:r>
            <a:r>
              <a:rPr lang="en-US" dirty="0" err="1"/>
              <a:t>ggplot</a:t>
            </a:r>
            <a:r>
              <a:rPr lang="en-US" dirty="0"/>
              <a:t>(</a:t>
            </a:r>
            <a:r>
              <a:rPr lang="en-US" dirty="0" err="1"/>
              <a:t>aes</a:t>
            </a:r>
            <a:r>
              <a:rPr lang="en-US" dirty="0"/>
              <a:t>(Quarter, value, </a:t>
            </a:r>
            <a:r>
              <a:rPr lang="en-US" dirty="0" err="1"/>
              <a:t>colour</a:t>
            </a:r>
            <a:r>
              <a:rPr lang="en-US" dirty="0"/>
              <a:t> = name)) +</a:t>
            </a:r>
          </a:p>
          <a:p>
            <a:r>
              <a:rPr lang="en-US" dirty="0"/>
              <a:t>  </a:t>
            </a:r>
            <a:r>
              <a:rPr lang="en-US" dirty="0" err="1"/>
              <a:t>geom_line</a:t>
            </a:r>
            <a:r>
              <a:rPr lang="en-US" dirty="0"/>
              <a:t>() +</a:t>
            </a:r>
          </a:p>
          <a:p>
            <a:r>
              <a:rPr lang="en-US" dirty="0"/>
              <a:t>  </a:t>
            </a:r>
            <a:r>
              <a:rPr lang="en-US" dirty="0" err="1"/>
              <a:t>facet_grid</a:t>
            </a:r>
            <a:r>
              <a:rPr lang="en-US" dirty="0"/>
              <a:t>(name ~ ., scales = "</a:t>
            </a:r>
            <a:r>
              <a:rPr lang="en-US" dirty="0" err="1"/>
              <a:t>free_y</a:t>
            </a:r>
            <a:r>
              <a:rPr lang="en-US" dirty="0"/>
              <a:t>") +</a:t>
            </a:r>
          </a:p>
          <a:p>
            <a:r>
              <a:rPr lang="en-US" dirty="0"/>
              <a:t>  guides(</a:t>
            </a:r>
            <a:r>
              <a:rPr lang="en-US" dirty="0" err="1"/>
              <a:t>colour</a:t>
            </a:r>
            <a:r>
              <a:rPr lang="en-US" dirty="0"/>
              <a:t> = "none") +   labs(y="% change")</a:t>
            </a:r>
          </a:p>
        </p:txBody>
      </p:sp>
      <p:pic>
        <p:nvPicPr>
          <p:cNvPr id="4098" name="Picture 2" descr="Quarterly percentage changes in industrial production and personal savings and quarterly changes in the unemployment rate for the US over the period 1970Q1-2019Q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579" y="2539899"/>
            <a:ext cx="6992203" cy="431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9748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7. Dynamic Models</a:t>
            </a:r>
            <a:r>
              <a:rPr lang="en-US" dirty="0"/>
              <a:t>:</a:t>
            </a:r>
          </a:p>
          <a:p>
            <a:r>
              <a:rPr lang="en-US" b="1" dirty="0"/>
              <a:t>Vector </a:t>
            </a:r>
            <a:r>
              <a:rPr lang="en-US" b="1" dirty="0" err="1"/>
              <a:t>Autoregression</a:t>
            </a:r>
            <a:r>
              <a:rPr lang="en-US" b="1" dirty="0"/>
              <a:t> (VAR)</a:t>
            </a:r>
            <a:r>
              <a:rPr lang="en-US" dirty="0"/>
              <a:t>: Models the interdependencies among multiple time series.</a:t>
            </a:r>
          </a:p>
          <a:p>
            <a:endParaRPr lang="en-US" dirty="0"/>
          </a:p>
          <a:p>
            <a:endParaRPr lang="en-US" dirty="0"/>
          </a:p>
          <a:p>
            <a:r>
              <a:rPr lang="en-US" b="1" dirty="0"/>
              <a:t>Usage</a:t>
            </a:r>
            <a:r>
              <a:rPr lang="en-US" dirty="0"/>
              <a:t>: Analyzing the joint behavior of multiple economic variables over time.</a:t>
            </a:r>
          </a:p>
        </p:txBody>
      </p:sp>
      <p:pic>
        <p:nvPicPr>
          <p:cNvPr id="4" name="Picture 3"/>
          <p:cNvPicPr>
            <a:picLocks noChangeAspect="1"/>
          </p:cNvPicPr>
          <p:nvPr/>
        </p:nvPicPr>
        <p:blipFill>
          <a:blip r:embed="rId2"/>
          <a:stretch>
            <a:fillRect/>
          </a:stretch>
        </p:blipFill>
        <p:spPr>
          <a:xfrm>
            <a:off x="3836702" y="3375975"/>
            <a:ext cx="3648584" cy="514422"/>
          </a:xfrm>
          <a:prstGeom prst="rect">
            <a:avLst/>
          </a:prstGeom>
        </p:spPr>
      </p:pic>
    </p:spTree>
    <p:extLst>
      <p:ext uri="{BB962C8B-B14F-4D97-AF65-F5344CB8AC3E}">
        <p14:creationId xmlns:p14="http://schemas.microsoft.com/office/powerpoint/2010/main" val="24285756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Applications of Econometric Models</a:t>
            </a:r>
          </a:p>
          <a:p>
            <a:r>
              <a:rPr lang="en-US" b="1" dirty="0"/>
              <a:t>Policy Analysis</a:t>
            </a:r>
            <a:r>
              <a:rPr lang="en-US" dirty="0"/>
              <a:t>: Assessing the impact of fiscal and monetary policies on economic growth, inflation, and employment.</a:t>
            </a:r>
          </a:p>
          <a:p>
            <a:r>
              <a:rPr lang="en-US" b="1" dirty="0"/>
              <a:t>Economic Forecasting</a:t>
            </a:r>
            <a:r>
              <a:rPr lang="en-US" dirty="0"/>
              <a:t>: Predicting future economic indicators such as GDP, inflation rates, and unemployment.</a:t>
            </a:r>
          </a:p>
          <a:p>
            <a:r>
              <a:rPr lang="en-US" b="1" dirty="0"/>
              <a:t>Market Analysis</a:t>
            </a:r>
            <a:r>
              <a:rPr lang="en-US" dirty="0"/>
              <a:t>: Understanding and predicting consumer behavior, market demand, and pricing strategies.</a:t>
            </a:r>
          </a:p>
          <a:p>
            <a:r>
              <a:rPr lang="en-US" b="1" dirty="0"/>
              <a:t>Risk Management</a:t>
            </a:r>
            <a:r>
              <a:rPr lang="en-US" dirty="0"/>
              <a:t>: Quantifying and managing financial risks using models of asset returns and volatility.</a:t>
            </a:r>
          </a:p>
          <a:p>
            <a:endParaRPr lang="en-US" dirty="0"/>
          </a:p>
        </p:txBody>
      </p:sp>
    </p:spTree>
    <p:extLst>
      <p:ext uri="{BB962C8B-B14F-4D97-AF65-F5344CB8AC3E}">
        <p14:creationId xmlns:p14="http://schemas.microsoft.com/office/powerpoint/2010/main" val="32524519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Econometric Model Application</a:t>
            </a:r>
            <a:br>
              <a:rPr lang="en-US" b="1" dirty="0"/>
            </a:br>
            <a:endParaRPr lang="en-US" dirty="0"/>
          </a:p>
        </p:txBody>
      </p:sp>
      <p:sp>
        <p:nvSpPr>
          <p:cNvPr id="3" name="Content Placeholder 2"/>
          <p:cNvSpPr>
            <a:spLocks noGrp="1"/>
          </p:cNvSpPr>
          <p:nvPr>
            <p:ph idx="1"/>
          </p:nvPr>
        </p:nvSpPr>
        <p:spPr>
          <a:xfrm>
            <a:off x="838200" y="1242874"/>
            <a:ext cx="10515600" cy="5615125"/>
          </a:xfrm>
        </p:spPr>
        <p:txBody>
          <a:bodyPr>
            <a:normAutofit fontScale="85000" lnSpcReduction="10000"/>
          </a:bodyPr>
          <a:lstStyle/>
          <a:p>
            <a:pPr marL="0" indent="0">
              <a:buNone/>
            </a:pPr>
            <a:r>
              <a:rPr lang="en-US" b="1" dirty="0"/>
              <a:t>Scenario: Estimating the Impact of Education on Income</a:t>
            </a:r>
          </a:p>
          <a:p>
            <a:pPr marL="0" indent="0">
              <a:buNone/>
            </a:pPr>
            <a:r>
              <a:rPr lang="en-US" b="1" dirty="0"/>
              <a:t>Objective</a:t>
            </a:r>
            <a:r>
              <a:rPr lang="en-US" dirty="0"/>
              <a:t>: Determine how an additional year of education affects annual income.</a:t>
            </a:r>
          </a:p>
          <a:p>
            <a:pPr marL="0" indent="0">
              <a:buNone/>
            </a:pPr>
            <a:r>
              <a:rPr lang="en-US" b="1" dirty="0"/>
              <a:t>Model Specification</a:t>
            </a:r>
            <a:r>
              <a:rPr lang="en-US" dirty="0"/>
              <a:t>:</a:t>
            </a:r>
          </a:p>
          <a:p>
            <a:pPr marL="0" indent="0">
              <a:buNone/>
            </a:pPr>
            <a:endParaRPr lang="en-US" dirty="0"/>
          </a:p>
          <a:p>
            <a:pPr marL="0" indent="0">
              <a:buNone/>
            </a:pPr>
            <a:r>
              <a:rPr lang="en-US" b="1" dirty="0"/>
              <a:t>Data</a:t>
            </a:r>
            <a:r>
              <a:rPr lang="en-US" dirty="0"/>
              <a:t>:</a:t>
            </a:r>
          </a:p>
          <a:p>
            <a:pPr marL="0" indent="0">
              <a:buNone/>
            </a:pPr>
            <a:r>
              <a:rPr lang="en-US" b="1" dirty="0"/>
              <a:t>Dependent Variable</a:t>
            </a:r>
            <a:r>
              <a:rPr lang="en-US" dirty="0"/>
              <a:t>: Income (annual income of individuals)</a:t>
            </a:r>
          </a:p>
          <a:p>
            <a:pPr marL="0" indent="0">
              <a:buNone/>
            </a:pPr>
            <a:r>
              <a:rPr lang="en-US" b="1" dirty="0"/>
              <a:t>Independent Variable</a:t>
            </a:r>
            <a:r>
              <a:rPr lang="en-US" dirty="0"/>
              <a:t>: Education (years of education)</a:t>
            </a:r>
          </a:p>
          <a:p>
            <a:pPr marL="0" indent="0">
              <a:buNone/>
            </a:pPr>
            <a:r>
              <a:rPr lang="en-US" b="1" dirty="0"/>
              <a:t>Steps</a:t>
            </a:r>
            <a:r>
              <a:rPr lang="en-US" dirty="0"/>
              <a:t>:</a:t>
            </a:r>
          </a:p>
          <a:p>
            <a:pPr marL="0" indent="0">
              <a:buNone/>
            </a:pPr>
            <a:r>
              <a:rPr lang="en-US" b="1" dirty="0"/>
              <a:t>Collect Data</a:t>
            </a:r>
            <a:r>
              <a:rPr lang="en-US" dirty="0"/>
              <a:t>: Gather data on income and education from a survey or dataset.</a:t>
            </a:r>
          </a:p>
          <a:p>
            <a:pPr marL="0" indent="0">
              <a:buNone/>
            </a:pPr>
            <a:r>
              <a:rPr lang="en-US" b="1" dirty="0"/>
              <a:t>Fit Model</a:t>
            </a:r>
            <a:r>
              <a:rPr lang="en-US" dirty="0"/>
              <a:t>: Use OLS regression to estimate β0\beta_0β0​ and β1\beta_1β1​.</a:t>
            </a:r>
          </a:p>
          <a:p>
            <a:pPr marL="0" indent="0">
              <a:buNone/>
            </a:pPr>
            <a:r>
              <a:rPr lang="en-US" b="1" dirty="0"/>
              <a:t>Interpret Results</a:t>
            </a:r>
            <a:r>
              <a:rPr lang="en-US" dirty="0"/>
              <a:t>: Analyze the estimated coefficient β1\beta_1β1​ to understand the impact of education on income.</a:t>
            </a:r>
          </a:p>
          <a:p>
            <a:pPr marL="0" indent="0">
              <a:buNone/>
            </a:pPr>
            <a:r>
              <a:rPr lang="en-US" b="1" dirty="0"/>
              <a:t>Predict and Forecast</a:t>
            </a:r>
            <a:r>
              <a:rPr lang="en-US" dirty="0"/>
              <a:t>: Use the model to predict income for different levels of education.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94562" y="2568437"/>
            <a:ext cx="3858163" cy="666843"/>
          </a:xfrm>
          <a:prstGeom prst="rect">
            <a:avLst/>
          </a:prstGeom>
        </p:spPr>
      </p:pic>
    </p:spTree>
    <p:extLst>
      <p:ext uri="{BB962C8B-B14F-4D97-AF65-F5344CB8AC3E}">
        <p14:creationId xmlns:p14="http://schemas.microsoft.com/office/powerpoint/2010/main" val="42131599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0445" y="360511"/>
            <a:ext cx="10515600" cy="696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Estimation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Ordinary Least Squares (OLS)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Minimizes the sum of squared residuals to estimate parameters in linear regression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Maximum Likelihood Estimation (MLE)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Estimates parameters by maximizing the likelihood function, often used in more complex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Two-Stage Least Squares (2SLS)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in instrumental variables estimation to handle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endogeneity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Diagnostics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Examines the residuals (errors) to check for patterns that might indicate problems with the model, such as autocorrelation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heteroskedasticity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Goodness-of-Fit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how well the model explains the variability in the dependent variable, often assessed using R-squared or adjusted R-squared.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Testing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Tests hypotheses about model parameters using t-tests, F-tests, and likelihood ratio tests.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032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821026"/>
            <a:ext cx="10515600" cy="603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Forecasting and Prediction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Forecasting</a:t>
            </a:r>
            <a:r>
              <a:rPr kumimoji="0" lang="en-US" altLang="en-US" sz="2000" b="0" i="0" u="none" strike="noStrike" cap="none" normalizeH="0" baseline="0" dirty="0">
                <a:ln>
                  <a:noFill/>
                </a:ln>
                <a:solidFill>
                  <a:schemeClr val="tx1"/>
                </a:solidFill>
                <a:effectLst/>
                <a:latin typeface="Arial" panose="020B0604020202020204" pitchFamily="34" charset="0"/>
              </a:rPr>
              <a:t>: Uses historical data and the fitted model to make predictions about future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Prediction Intervals</a:t>
            </a:r>
            <a:r>
              <a:rPr kumimoji="0" lang="en-US" altLang="en-US" sz="2000" b="0" i="0" u="none" strike="noStrike" cap="none" normalizeH="0" baseline="0" dirty="0">
                <a:ln>
                  <a:noFill/>
                </a:ln>
                <a:solidFill>
                  <a:schemeClr val="tx1"/>
                </a:solidFill>
                <a:effectLst/>
                <a:latin typeface="Arial" panose="020B0604020202020204" pitchFamily="34" charset="0"/>
              </a:rPr>
              <a:t>: Provides a range within which future observations are expected to fall, considering both model uncertainty and inherent variability.</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Application and Interpretation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Policy Analysis</a:t>
            </a:r>
            <a:r>
              <a:rPr kumimoji="0" lang="en-US" altLang="en-US" sz="2000" b="0" i="0" u="none" strike="noStrike" cap="none" normalizeH="0" baseline="0" dirty="0">
                <a:ln>
                  <a:noFill/>
                </a:ln>
                <a:solidFill>
                  <a:schemeClr val="tx1"/>
                </a:solidFill>
                <a:effectLst/>
                <a:latin typeface="Arial" panose="020B0604020202020204" pitchFamily="34" charset="0"/>
              </a:rPr>
              <a:t>: Assesses the impact of economic policies on various outcomes, such as how a tax change affects consumer spending.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Risk Management</a:t>
            </a:r>
            <a:r>
              <a:rPr kumimoji="0" lang="en-US" altLang="en-US" sz="2000" b="0" i="0" u="none" strike="noStrike" cap="none" normalizeH="0" baseline="0" dirty="0">
                <a:ln>
                  <a:noFill/>
                </a:ln>
                <a:solidFill>
                  <a:schemeClr val="tx1"/>
                </a:solidFill>
                <a:effectLst/>
                <a:latin typeface="Arial" panose="020B0604020202020204" pitchFamily="34" charset="0"/>
              </a:rPr>
              <a:t>: Models financial risk and volatility to manage exposure and make informed decisions.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Market Analysis</a:t>
            </a:r>
            <a:r>
              <a:rPr kumimoji="0" lang="en-US" altLang="en-US" sz="2000" b="0" i="0" u="none" strike="noStrike" cap="none" normalizeH="0" baseline="0" dirty="0">
                <a:ln>
                  <a:noFill/>
                </a:ln>
                <a:solidFill>
                  <a:schemeClr val="tx1"/>
                </a:solidFill>
                <a:effectLst/>
                <a:latin typeface="Arial" panose="020B0604020202020204" pitchFamily="34" charset="0"/>
              </a:rPr>
              <a:t>: Understands consumer behavior, market trends, and pricing strategies.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4316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Commands</a:t>
            </a:r>
          </a:p>
        </p:txBody>
      </p:sp>
      <p:sp>
        <p:nvSpPr>
          <p:cNvPr id="3" name="Content Placeholder 2"/>
          <p:cNvSpPr>
            <a:spLocks noGrp="1"/>
          </p:cNvSpPr>
          <p:nvPr>
            <p:ph idx="1"/>
          </p:nvPr>
        </p:nvSpPr>
        <p:spPr/>
        <p:txBody>
          <a:bodyPr/>
          <a:lstStyle/>
          <a:p>
            <a:pPr marL="0" indent="0">
              <a:buNone/>
            </a:pPr>
            <a:r>
              <a:rPr lang="en-US" b="1" dirty="0"/>
              <a:t>1. Linear Regression To perform linear regression</a:t>
            </a:r>
            <a:r>
              <a:rPr lang="en-US" dirty="0"/>
              <a:t>, you use the lm() function, which fits a linear model.</a:t>
            </a:r>
          </a:p>
          <a:p>
            <a:r>
              <a:rPr lang="en-US" dirty="0"/>
              <a:t>Example</a:t>
            </a:r>
          </a:p>
        </p:txBody>
      </p:sp>
      <p:sp>
        <p:nvSpPr>
          <p:cNvPr id="5" name="Rectangle 4"/>
          <p:cNvSpPr/>
          <p:nvPr/>
        </p:nvSpPr>
        <p:spPr>
          <a:xfrm>
            <a:off x="3048000" y="2862516"/>
            <a:ext cx="6096000" cy="3139321"/>
          </a:xfrm>
          <a:prstGeom prst="rect">
            <a:avLst/>
          </a:prstGeom>
        </p:spPr>
        <p:txBody>
          <a:bodyPr>
            <a:spAutoFit/>
          </a:bodyPr>
          <a:lstStyle/>
          <a:p>
            <a:r>
              <a:rPr lang="en-US" dirty="0"/>
              <a:t># Load necessary library</a:t>
            </a:r>
          </a:p>
          <a:p>
            <a:r>
              <a:rPr lang="en-US" dirty="0"/>
              <a:t>library(</a:t>
            </a:r>
            <a:r>
              <a:rPr lang="en-US" dirty="0" err="1"/>
              <a:t>tidyverse</a:t>
            </a:r>
            <a:r>
              <a:rPr lang="en-US" dirty="0"/>
              <a:t>)</a:t>
            </a:r>
          </a:p>
          <a:p>
            <a:endParaRPr lang="en-US" dirty="0"/>
          </a:p>
          <a:p>
            <a:r>
              <a:rPr lang="en-US" dirty="0"/>
              <a:t># Load example dataset</a:t>
            </a:r>
          </a:p>
          <a:p>
            <a:r>
              <a:rPr lang="en-US" dirty="0"/>
              <a:t>data(</a:t>
            </a:r>
            <a:r>
              <a:rPr lang="en-US" dirty="0" err="1"/>
              <a:t>mtcars</a:t>
            </a:r>
            <a:r>
              <a:rPr lang="en-US" dirty="0"/>
              <a:t>)</a:t>
            </a:r>
          </a:p>
          <a:p>
            <a:endParaRPr lang="en-US" dirty="0"/>
          </a:p>
          <a:p>
            <a:r>
              <a:rPr lang="en-US" dirty="0"/>
              <a:t># Fit a linear model</a:t>
            </a:r>
          </a:p>
          <a:p>
            <a:r>
              <a:rPr lang="en-US" dirty="0"/>
              <a:t>model &lt;- lm(mpg ~ </a:t>
            </a:r>
            <a:r>
              <a:rPr lang="en-US" dirty="0" err="1"/>
              <a:t>wt</a:t>
            </a:r>
            <a:r>
              <a:rPr lang="en-US" dirty="0"/>
              <a:t> + </a:t>
            </a:r>
            <a:r>
              <a:rPr lang="en-US" dirty="0" err="1"/>
              <a:t>hp</a:t>
            </a:r>
            <a:r>
              <a:rPr lang="en-US" dirty="0"/>
              <a:t>, data = </a:t>
            </a:r>
            <a:r>
              <a:rPr lang="en-US" dirty="0" err="1"/>
              <a:t>mtcars</a:t>
            </a:r>
            <a:r>
              <a:rPr lang="en-US" dirty="0"/>
              <a:t>)</a:t>
            </a:r>
          </a:p>
          <a:p>
            <a:endParaRPr lang="en-US" dirty="0"/>
          </a:p>
          <a:p>
            <a:r>
              <a:rPr lang="en-US" dirty="0"/>
              <a:t># Summary of the model</a:t>
            </a:r>
          </a:p>
          <a:p>
            <a:r>
              <a:rPr lang="en-US" dirty="0"/>
              <a:t>summary(model)</a:t>
            </a:r>
          </a:p>
        </p:txBody>
      </p:sp>
    </p:spTree>
    <p:extLst>
      <p:ext uri="{BB962C8B-B14F-4D97-AF65-F5344CB8AC3E}">
        <p14:creationId xmlns:p14="http://schemas.microsoft.com/office/powerpoint/2010/main" val="1214605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Multiple Linear Regression</a:t>
            </a:r>
          </a:p>
          <a:p>
            <a:r>
              <a:rPr lang="en-US" dirty="0"/>
              <a:t>Similar to simple linear regression but with multiple predictors.</a:t>
            </a:r>
          </a:p>
          <a:p>
            <a:r>
              <a:rPr lang="en-US" b="1" dirty="0"/>
              <a:t>Example:</a:t>
            </a:r>
            <a:endParaRPr lang="en-US" dirty="0"/>
          </a:p>
          <a:p>
            <a:endParaRPr lang="en-US" dirty="0"/>
          </a:p>
        </p:txBody>
      </p:sp>
      <p:sp>
        <p:nvSpPr>
          <p:cNvPr id="4" name="Rectangle 3"/>
          <p:cNvSpPr/>
          <p:nvPr/>
        </p:nvSpPr>
        <p:spPr>
          <a:xfrm>
            <a:off x="2755037" y="3551470"/>
            <a:ext cx="6096000" cy="1477328"/>
          </a:xfrm>
          <a:prstGeom prst="rect">
            <a:avLst/>
          </a:prstGeom>
        </p:spPr>
        <p:txBody>
          <a:bodyPr>
            <a:spAutoFit/>
          </a:bodyPr>
          <a:lstStyle/>
          <a:p>
            <a:r>
              <a:rPr lang="en-US" dirty="0"/>
              <a:t># Fit a multiple linear regression model</a:t>
            </a:r>
          </a:p>
          <a:p>
            <a:r>
              <a:rPr lang="en-US" dirty="0" err="1"/>
              <a:t>model_multi</a:t>
            </a:r>
            <a:r>
              <a:rPr lang="en-US" dirty="0"/>
              <a:t> &lt;- lm(mpg ~ </a:t>
            </a:r>
            <a:r>
              <a:rPr lang="en-US" dirty="0" err="1"/>
              <a:t>wt</a:t>
            </a:r>
            <a:r>
              <a:rPr lang="en-US" dirty="0"/>
              <a:t> + </a:t>
            </a:r>
            <a:r>
              <a:rPr lang="en-US" dirty="0" err="1"/>
              <a:t>hp</a:t>
            </a:r>
            <a:r>
              <a:rPr lang="en-US" dirty="0"/>
              <a:t> + </a:t>
            </a:r>
            <a:r>
              <a:rPr lang="en-US" dirty="0" err="1"/>
              <a:t>qsec</a:t>
            </a:r>
            <a:r>
              <a:rPr lang="en-US" dirty="0"/>
              <a:t>, data = </a:t>
            </a:r>
            <a:r>
              <a:rPr lang="en-US" dirty="0" err="1"/>
              <a:t>mtcars</a:t>
            </a:r>
            <a:r>
              <a:rPr lang="en-US" dirty="0"/>
              <a:t>)</a:t>
            </a:r>
          </a:p>
          <a:p>
            <a:endParaRPr lang="en-US" dirty="0"/>
          </a:p>
          <a:p>
            <a:r>
              <a:rPr lang="en-US" dirty="0"/>
              <a:t># Summary of the model</a:t>
            </a:r>
          </a:p>
          <a:p>
            <a:r>
              <a:rPr lang="en-US" dirty="0"/>
              <a:t>summary(</a:t>
            </a:r>
            <a:r>
              <a:rPr lang="en-US" dirty="0" err="1"/>
              <a:t>model_multi</a:t>
            </a:r>
            <a:r>
              <a:rPr lang="en-US" dirty="0"/>
              <a:t>)</a:t>
            </a:r>
          </a:p>
        </p:txBody>
      </p:sp>
    </p:spTree>
    <p:extLst>
      <p:ext uri="{BB962C8B-B14F-4D97-AF65-F5344CB8AC3E}">
        <p14:creationId xmlns:p14="http://schemas.microsoft.com/office/powerpoint/2010/main" val="546809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Logistic Regression For binary outcomes, </a:t>
            </a:r>
            <a:r>
              <a:rPr lang="en-US" dirty="0"/>
              <a:t>use the </a:t>
            </a:r>
            <a:r>
              <a:rPr lang="en-US" b="1" dirty="0" err="1"/>
              <a:t>glm</a:t>
            </a:r>
            <a:r>
              <a:rPr lang="en-US" b="1" dirty="0"/>
              <a:t>() </a:t>
            </a:r>
            <a:r>
              <a:rPr lang="en-US" dirty="0"/>
              <a:t>function with </a:t>
            </a:r>
            <a:r>
              <a:rPr lang="en-US" b="1" dirty="0"/>
              <a:t>family = binomial.</a:t>
            </a:r>
          </a:p>
          <a:p>
            <a:r>
              <a:rPr lang="en-US" dirty="0"/>
              <a:t>Example:</a:t>
            </a:r>
          </a:p>
        </p:txBody>
      </p:sp>
      <p:sp>
        <p:nvSpPr>
          <p:cNvPr id="5" name="Rectangle 4"/>
          <p:cNvSpPr/>
          <p:nvPr/>
        </p:nvSpPr>
        <p:spPr>
          <a:xfrm>
            <a:off x="2559728" y="3121760"/>
            <a:ext cx="6096000" cy="2585323"/>
          </a:xfrm>
          <a:prstGeom prst="rect">
            <a:avLst/>
          </a:prstGeom>
        </p:spPr>
        <p:txBody>
          <a:bodyPr>
            <a:spAutoFit/>
          </a:bodyPr>
          <a:lstStyle/>
          <a:p>
            <a:r>
              <a:rPr lang="en-US" dirty="0"/>
              <a:t># Simulate binary outcome variable</a:t>
            </a:r>
          </a:p>
          <a:p>
            <a:r>
              <a:rPr lang="en-US" dirty="0" err="1"/>
              <a:t>mtcars$am</a:t>
            </a:r>
            <a:r>
              <a:rPr lang="en-US" dirty="0"/>
              <a:t> &lt;- </a:t>
            </a:r>
            <a:r>
              <a:rPr lang="en-US" dirty="0" err="1"/>
              <a:t>as.factor</a:t>
            </a:r>
            <a:r>
              <a:rPr lang="en-US" dirty="0"/>
              <a:t>(</a:t>
            </a:r>
            <a:r>
              <a:rPr lang="en-US" dirty="0" err="1"/>
              <a:t>mtcars$am</a:t>
            </a:r>
            <a:r>
              <a:rPr lang="en-US" dirty="0"/>
              <a:t>)</a:t>
            </a:r>
          </a:p>
          <a:p>
            <a:endParaRPr lang="en-US" dirty="0"/>
          </a:p>
          <a:p>
            <a:r>
              <a:rPr lang="en-US" dirty="0"/>
              <a:t># Fit a logistic regression model</a:t>
            </a:r>
          </a:p>
          <a:p>
            <a:r>
              <a:rPr lang="en-US" dirty="0" err="1"/>
              <a:t>logit_model</a:t>
            </a:r>
            <a:r>
              <a:rPr lang="en-US" dirty="0"/>
              <a:t> &lt;- </a:t>
            </a:r>
            <a:r>
              <a:rPr lang="en-US" dirty="0" err="1"/>
              <a:t>glm</a:t>
            </a:r>
            <a:r>
              <a:rPr lang="en-US" dirty="0"/>
              <a:t>(am ~ </a:t>
            </a:r>
            <a:r>
              <a:rPr lang="en-US" dirty="0" err="1"/>
              <a:t>wt</a:t>
            </a:r>
            <a:r>
              <a:rPr lang="en-US" dirty="0"/>
              <a:t> + </a:t>
            </a:r>
            <a:r>
              <a:rPr lang="en-US" dirty="0" err="1"/>
              <a:t>hp</a:t>
            </a:r>
            <a:r>
              <a:rPr lang="en-US" dirty="0"/>
              <a:t>, data = </a:t>
            </a:r>
            <a:r>
              <a:rPr lang="en-US" dirty="0" err="1"/>
              <a:t>mtcars</a:t>
            </a:r>
            <a:r>
              <a:rPr lang="en-US" dirty="0"/>
              <a:t>, family = binomial)</a:t>
            </a:r>
          </a:p>
          <a:p>
            <a:endParaRPr lang="en-US" dirty="0"/>
          </a:p>
          <a:p>
            <a:r>
              <a:rPr lang="en-US" dirty="0"/>
              <a:t># Summary of the model</a:t>
            </a:r>
          </a:p>
          <a:p>
            <a:r>
              <a:rPr lang="en-US" dirty="0"/>
              <a:t>summary(</a:t>
            </a:r>
            <a:r>
              <a:rPr lang="en-US" dirty="0" err="1"/>
              <a:t>logit_model</a:t>
            </a:r>
            <a:r>
              <a:rPr lang="en-US" dirty="0"/>
              <a:t>)</a:t>
            </a:r>
          </a:p>
        </p:txBody>
      </p:sp>
    </p:spTree>
    <p:extLst>
      <p:ext uri="{BB962C8B-B14F-4D97-AF65-F5344CB8AC3E}">
        <p14:creationId xmlns:p14="http://schemas.microsoft.com/office/powerpoint/2010/main" val="105307117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Time Series Analysis For time series data</a:t>
            </a:r>
            <a:r>
              <a:rPr lang="en-US" dirty="0"/>
              <a:t>, you can use the </a:t>
            </a:r>
            <a:r>
              <a:rPr lang="en-US" dirty="0" err="1"/>
              <a:t>ts</a:t>
            </a:r>
            <a:r>
              <a:rPr lang="en-US" dirty="0"/>
              <a:t>() function to create a time series object and </a:t>
            </a:r>
            <a:r>
              <a:rPr lang="en-US" dirty="0" err="1"/>
              <a:t>auto.arima</a:t>
            </a:r>
            <a:r>
              <a:rPr lang="en-US" dirty="0"/>
              <a:t>() from the forecast package for ARIMA modeling.</a:t>
            </a:r>
          </a:p>
          <a:p>
            <a:r>
              <a:rPr lang="en-US" dirty="0"/>
              <a:t>Example:</a:t>
            </a:r>
          </a:p>
        </p:txBody>
      </p:sp>
      <p:sp>
        <p:nvSpPr>
          <p:cNvPr id="5" name="Rectangle 4"/>
          <p:cNvSpPr/>
          <p:nvPr/>
        </p:nvSpPr>
        <p:spPr>
          <a:xfrm>
            <a:off x="3269942" y="3172579"/>
            <a:ext cx="6096000" cy="3139321"/>
          </a:xfrm>
          <a:prstGeom prst="rect">
            <a:avLst/>
          </a:prstGeom>
        </p:spPr>
        <p:txBody>
          <a:bodyPr>
            <a:spAutoFit/>
          </a:bodyPr>
          <a:lstStyle/>
          <a:p>
            <a:r>
              <a:rPr lang="en-US" b="1" dirty="0"/>
              <a:t># Load the forecast package</a:t>
            </a:r>
          </a:p>
          <a:p>
            <a:r>
              <a:rPr lang="en-US" dirty="0"/>
              <a:t>library(forecast)</a:t>
            </a:r>
          </a:p>
          <a:p>
            <a:r>
              <a:rPr lang="en-US" b="1" dirty="0"/>
              <a:t># Create a time series object</a:t>
            </a:r>
          </a:p>
          <a:p>
            <a:r>
              <a:rPr lang="en-US" dirty="0" err="1"/>
              <a:t>ts_data</a:t>
            </a:r>
            <a:r>
              <a:rPr lang="en-US" dirty="0"/>
              <a:t> &lt;- </a:t>
            </a:r>
            <a:r>
              <a:rPr lang="en-US" dirty="0" err="1"/>
              <a:t>ts</a:t>
            </a:r>
            <a:r>
              <a:rPr lang="en-US" dirty="0"/>
              <a:t>(</a:t>
            </a:r>
            <a:r>
              <a:rPr lang="en-US" dirty="0" err="1"/>
              <a:t>mtcars$mpg</a:t>
            </a:r>
            <a:r>
              <a:rPr lang="en-US" dirty="0"/>
              <a:t>, start = c(1970, 1), frequency = 12)</a:t>
            </a:r>
          </a:p>
          <a:p>
            <a:r>
              <a:rPr lang="en-US" b="1" dirty="0"/>
              <a:t># Fit an ARIMA model</a:t>
            </a:r>
          </a:p>
          <a:p>
            <a:r>
              <a:rPr lang="en-US" dirty="0" err="1"/>
              <a:t>arima_model</a:t>
            </a:r>
            <a:r>
              <a:rPr lang="en-US" dirty="0"/>
              <a:t> &lt;- </a:t>
            </a:r>
            <a:r>
              <a:rPr lang="en-US" dirty="0" err="1"/>
              <a:t>auto.arima</a:t>
            </a:r>
            <a:r>
              <a:rPr lang="en-US" dirty="0"/>
              <a:t>(</a:t>
            </a:r>
            <a:r>
              <a:rPr lang="en-US" dirty="0" err="1"/>
              <a:t>ts_data</a:t>
            </a:r>
            <a:r>
              <a:rPr lang="en-US" dirty="0"/>
              <a:t>)</a:t>
            </a:r>
          </a:p>
          <a:p>
            <a:r>
              <a:rPr lang="en-US" b="1" dirty="0"/>
              <a:t># Summary of the model</a:t>
            </a:r>
          </a:p>
          <a:p>
            <a:r>
              <a:rPr lang="en-US" dirty="0"/>
              <a:t>summary(</a:t>
            </a:r>
            <a:r>
              <a:rPr lang="en-US" dirty="0" err="1"/>
              <a:t>arima_model</a:t>
            </a:r>
            <a:r>
              <a:rPr lang="en-US" dirty="0"/>
              <a:t>)</a:t>
            </a:r>
          </a:p>
          <a:p>
            <a:r>
              <a:rPr lang="en-US" b="1" dirty="0"/>
              <a:t># Forecasting</a:t>
            </a:r>
          </a:p>
          <a:p>
            <a:r>
              <a:rPr lang="en-US" dirty="0" err="1"/>
              <a:t>forecast_values</a:t>
            </a:r>
            <a:r>
              <a:rPr lang="en-US" dirty="0"/>
              <a:t> &lt;- forecast(</a:t>
            </a:r>
            <a:r>
              <a:rPr lang="en-US" dirty="0" err="1"/>
              <a:t>arima_model</a:t>
            </a:r>
            <a:r>
              <a:rPr lang="en-US" dirty="0"/>
              <a:t>, h = 10)</a:t>
            </a:r>
          </a:p>
          <a:p>
            <a:r>
              <a:rPr lang="en-US" dirty="0"/>
              <a:t>plot(</a:t>
            </a:r>
            <a:r>
              <a:rPr lang="en-US" dirty="0" err="1"/>
              <a:t>forecast_values</a:t>
            </a:r>
            <a:r>
              <a:rPr lang="en-US" dirty="0"/>
              <a:t>)</a:t>
            </a:r>
          </a:p>
        </p:txBody>
      </p:sp>
    </p:spTree>
    <p:extLst>
      <p:ext uri="{BB962C8B-B14F-4D97-AF65-F5344CB8AC3E}">
        <p14:creationId xmlns:p14="http://schemas.microsoft.com/office/powerpoint/2010/main" val="205412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5. Panel Data Models For panel data, </a:t>
            </a:r>
            <a:r>
              <a:rPr lang="en-US" dirty="0"/>
              <a:t>you might use the </a:t>
            </a:r>
            <a:r>
              <a:rPr lang="en-US" dirty="0" err="1"/>
              <a:t>plm</a:t>
            </a:r>
            <a:r>
              <a:rPr lang="en-US" dirty="0"/>
              <a:t> package. It allows for fixed effects or random effects models.</a:t>
            </a:r>
          </a:p>
          <a:p>
            <a:r>
              <a:rPr lang="en-US" b="1" dirty="0"/>
              <a:t>Example</a:t>
            </a:r>
            <a:r>
              <a:rPr lang="en-US" dirty="0"/>
              <a:t>:</a:t>
            </a:r>
          </a:p>
        </p:txBody>
      </p:sp>
      <p:sp>
        <p:nvSpPr>
          <p:cNvPr id="5" name="Rectangle 4"/>
          <p:cNvSpPr/>
          <p:nvPr/>
        </p:nvSpPr>
        <p:spPr>
          <a:xfrm>
            <a:off x="3048000" y="2887682"/>
            <a:ext cx="8990120" cy="3416320"/>
          </a:xfrm>
          <a:prstGeom prst="rect">
            <a:avLst/>
          </a:prstGeom>
        </p:spPr>
        <p:txBody>
          <a:bodyPr wrap="square">
            <a:spAutoFit/>
          </a:bodyPr>
          <a:lstStyle/>
          <a:p>
            <a:r>
              <a:rPr lang="en-US" b="1" dirty="0"/>
              <a:t># Load the </a:t>
            </a:r>
            <a:r>
              <a:rPr lang="en-US" b="1" dirty="0" err="1"/>
              <a:t>plm</a:t>
            </a:r>
            <a:r>
              <a:rPr lang="en-US" b="1" dirty="0"/>
              <a:t> package</a:t>
            </a:r>
          </a:p>
          <a:p>
            <a:r>
              <a:rPr lang="en-US" dirty="0"/>
              <a:t>library(</a:t>
            </a:r>
            <a:r>
              <a:rPr lang="en-US" dirty="0" err="1"/>
              <a:t>plm</a:t>
            </a:r>
            <a:r>
              <a:rPr lang="en-US" dirty="0"/>
              <a:t>)</a:t>
            </a:r>
          </a:p>
          <a:p>
            <a:r>
              <a:rPr lang="en-US" b="1" dirty="0"/>
              <a:t># Simulate panel data</a:t>
            </a:r>
          </a:p>
          <a:p>
            <a:r>
              <a:rPr lang="en-US" dirty="0"/>
              <a:t>data("</a:t>
            </a:r>
            <a:r>
              <a:rPr lang="en-US" dirty="0" err="1"/>
              <a:t>Grunfeld</a:t>
            </a:r>
            <a:r>
              <a:rPr lang="en-US" dirty="0"/>
              <a:t>", package = "</a:t>
            </a:r>
            <a:r>
              <a:rPr lang="en-US" dirty="0" err="1"/>
              <a:t>plm</a:t>
            </a:r>
            <a:r>
              <a:rPr lang="en-US" dirty="0"/>
              <a:t>")</a:t>
            </a:r>
          </a:p>
          <a:p>
            <a:r>
              <a:rPr lang="en-US" b="1" dirty="0"/>
              <a:t># Fit a fixed effects model</a:t>
            </a:r>
          </a:p>
          <a:p>
            <a:r>
              <a:rPr lang="en-US" dirty="0" err="1"/>
              <a:t>fe_model</a:t>
            </a:r>
            <a:r>
              <a:rPr lang="en-US" dirty="0"/>
              <a:t> &lt;- </a:t>
            </a:r>
            <a:r>
              <a:rPr lang="en-US" dirty="0" err="1"/>
              <a:t>plm</a:t>
            </a:r>
            <a:r>
              <a:rPr lang="en-US" dirty="0"/>
              <a:t>(</a:t>
            </a:r>
            <a:r>
              <a:rPr lang="en-US" dirty="0" err="1"/>
              <a:t>inv</a:t>
            </a:r>
            <a:r>
              <a:rPr lang="en-US" dirty="0"/>
              <a:t> ~ value + capital, data = </a:t>
            </a:r>
            <a:r>
              <a:rPr lang="en-US" dirty="0" err="1"/>
              <a:t>Grunfeld</a:t>
            </a:r>
            <a:r>
              <a:rPr lang="en-US" dirty="0"/>
              <a:t>, model = "within")</a:t>
            </a:r>
          </a:p>
          <a:p>
            <a:r>
              <a:rPr lang="en-US" b="1" dirty="0"/>
              <a:t># Summary of the model</a:t>
            </a:r>
          </a:p>
          <a:p>
            <a:r>
              <a:rPr lang="en-US" dirty="0"/>
              <a:t>summary(</a:t>
            </a:r>
            <a:r>
              <a:rPr lang="en-US" dirty="0" err="1"/>
              <a:t>fe_model</a:t>
            </a:r>
            <a:r>
              <a:rPr lang="en-US" dirty="0"/>
              <a:t>)</a:t>
            </a:r>
          </a:p>
          <a:p>
            <a:r>
              <a:rPr lang="en-US" b="1" dirty="0"/>
              <a:t># Fit a random effects model</a:t>
            </a:r>
          </a:p>
          <a:p>
            <a:r>
              <a:rPr lang="en-US" dirty="0" err="1"/>
              <a:t>re_model</a:t>
            </a:r>
            <a:r>
              <a:rPr lang="en-US" dirty="0"/>
              <a:t> &lt;- </a:t>
            </a:r>
            <a:r>
              <a:rPr lang="en-US" dirty="0" err="1"/>
              <a:t>plm</a:t>
            </a:r>
            <a:r>
              <a:rPr lang="en-US" dirty="0"/>
              <a:t>(</a:t>
            </a:r>
            <a:r>
              <a:rPr lang="en-US" dirty="0" err="1"/>
              <a:t>inv</a:t>
            </a:r>
            <a:r>
              <a:rPr lang="en-US" dirty="0"/>
              <a:t> ~ value + capital, data = </a:t>
            </a:r>
            <a:r>
              <a:rPr lang="en-US" dirty="0" err="1"/>
              <a:t>Grunfeld</a:t>
            </a:r>
            <a:r>
              <a:rPr lang="en-US" dirty="0"/>
              <a:t>, model = "random")</a:t>
            </a:r>
          </a:p>
          <a:p>
            <a:r>
              <a:rPr lang="en-US" b="1" dirty="0"/>
              <a:t># Summary of the model</a:t>
            </a:r>
          </a:p>
          <a:p>
            <a:r>
              <a:rPr lang="en-US" dirty="0"/>
              <a:t>summary(</a:t>
            </a:r>
            <a:r>
              <a:rPr lang="en-US" dirty="0" err="1"/>
              <a:t>re_model</a:t>
            </a:r>
            <a:r>
              <a:rPr lang="en-US" dirty="0"/>
              <a:t>)</a:t>
            </a:r>
          </a:p>
        </p:txBody>
      </p:sp>
    </p:spTree>
    <p:extLst>
      <p:ext uri="{BB962C8B-B14F-4D97-AF65-F5344CB8AC3E}">
        <p14:creationId xmlns:p14="http://schemas.microsoft.com/office/powerpoint/2010/main" val="324782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24512"/>
              </p:ext>
            </p:extLst>
          </p:nvPr>
        </p:nvGraphicFramePr>
        <p:xfrm>
          <a:off x="5664200" y="268685"/>
          <a:ext cx="5689600" cy="2844006"/>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tblGrid>
              <a:tr h="474001">
                <a:tc>
                  <a:txBody>
                    <a:bodyPr/>
                    <a:lstStyle/>
                    <a:p>
                      <a:pPr algn="ctr" rtl="0" fontAlgn="base"/>
                      <a:r>
                        <a:rPr lang="en-US" sz="1250" b="0" dirty="0">
                          <a:effectLst/>
                        </a:rPr>
                        <a:t>x1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x2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x1^2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x2^2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x1*x2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x1*y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x2*y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74001">
                <a:tc>
                  <a:txBody>
                    <a:bodyPr/>
                    <a:lstStyle/>
                    <a:p>
                      <a:pPr algn="ctr" fontAlgn="base"/>
                      <a:r>
                        <a:rPr lang="en-US"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64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24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4001">
                <a:tc>
                  <a:txBody>
                    <a:bodyPr/>
                    <a:lstStyle/>
                    <a:p>
                      <a:pPr algn="ctr" fontAlgn="base"/>
                      <a:r>
                        <a:rPr lang="en-US" sz="1250" b="0" dirty="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7</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36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42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4001">
                <a:tc>
                  <a:txBody>
                    <a:bodyPr/>
                    <a:lstStyle/>
                    <a:p>
                      <a:pPr algn="ctr" fontAlgn="base"/>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16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15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20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4001">
                <a:tc>
                  <a:txBody>
                    <a:bodyPr/>
                    <a:lstStyle/>
                    <a:p>
                      <a:pPr algn="ctr" fontAlgn="base"/>
                      <a:r>
                        <a:rPr lang="en-US" sz="1250" b="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36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4001">
                <a:tc>
                  <a:txBody>
                    <a:bodyPr/>
                    <a:lstStyle/>
                    <a:p>
                      <a:pPr algn="ctr" fontAlgn="base"/>
                      <a:r>
                        <a:rPr lang="en-US" sz="1250" b="0">
                          <a:effectLst/>
                        </a:rPr>
                        <a:t>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25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50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55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110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51117791"/>
              </p:ext>
            </p:extLst>
          </p:nvPr>
        </p:nvGraphicFramePr>
        <p:xfrm>
          <a:off x="838200" y="365125"/>
          <a:ext cx="4330698" cy="1371600"/>
        </p:xfrm>
        <a:graphic>
          <a:graphicData uri="http://schemas.openxmlformats.org/drawingml/2006/table">
            <a:tbl>
              <a:tblPr/>
              <a:tblGrid>
                <a:gridCol w="721783">
                  <a:extLst>
                    <a:ext uri="{9D8B030D-6E8A-4147-A177-3AD203B41FA5}">
                      <a16:colId xmlns:a16="http://schemas.microsoft.com/office/drawing/2014/main" val="20000"/>
                    </a:ext>
                  </a:extLst>
                </a:gridCol>
                <a:gridCol w="721783">
                  <a:extLst>
                    <a:ext uri="{9D8B030D-6E8A-4147-A177-3AD203B41FA5}">
                      <a16:colId xmlns:a16="http://schemas.microsoft.com/office/drawing/2014/main" val="20001"/>
                    </a:ext>
                  </a:extLst>
                </a:gridCol>
                <a:gridCol w="721783">
                  <a:extLst>
                    <a:ext uri="{9D8B030D-6E8A-4147-A177-3AD203B41FA5}">
                      <a16:colId xmlns:a16="http://schemas.microsoft.com/office/drawing/2014/main" val="20002"/>
                    </a:ext>
                  </a:extLst>
                </a:gridCol>
                <a:gridCol w="721783">
                  <a:extLst>
                    <a:ext uri="{9D8B030D-6E8A-4147-A177-3AD203B41FA5}">
                      <a16:colId xmlns:a16="http://schemas.microsoft.com/office/drawing/2014/main" val="20003"/>
                    </a:ext>
                  </a:extLst>
                </a:gridCol>
                <a:gridCol w="721783">
                  <a:extLst>
                    <a:ext uri="{9D8B030D-6E8A-4147-A177-3AD203B41FA5}">
                      <a16:colId xmlns:a16="http://schemas.microsoft.com/office/drawing/2014/main" val="20004"/>
                    </a:ext>
                  </a:extLst>
                </a:gridCol>
                <a:gridCol w="721783">
                  <a:extLst>
                    <a:ext uri="{9D8B030D-6E8A-4147-A177-3AD203B41FA5}">
                      <a16:colId xmlns:a16="http://schemas.microsoft.com/office/drawing/2014/main" val="20005"/>
                    </a:ext>
                  </a:extLst>
                </a:gridCol>
              </a:tblGrid>
              <a:tr h="411692">
                <a:tc>
                  <a:txBody>
                    <a:bodyPr/>
                    <a:lstStyle/>
                    <a:p>
                      <a:pPr algn="ctr" rtl="0" fontAlgn="base"/>
                      <a:r>
                        <a:rPr lang="en-US" sz="1250" b="0" dirty="0">
                          <a:effectLst/>
                        </a:rPr>
                        <a:t>x1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1692">
                <a:tc>
                  <a:txBody>
                    <a:bodyPr/>
                    <a:lstStyle/>
                    <a:p>
                      <a:pPr algn="ctr" rtl="0" fontAlgn="base"/>
                      <a:r>
                        <a:rPr lang="en-US" sz="1250" b="0" dirty="0">
                          <a:effectLst/>
                        </a:rPr>
                        <a:t>x2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1692">
                <a:tc>
                  <a:txBody>
                    <a:bodyPr/>
                    <a:lstStyle/>
                    <a:p>
                      <a:pPr algn="ctr" rtl="0" fontAlgn="base"/>
                      <a:r>
                        <a:rPr lang="en-US" sz="125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7</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effectLst/>
                        </a:rPr>
                        <a:t>11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952500" y="3062288"/>
            <a:ext cx="10401300" cy="2862322"/>
          </a:xfrm>
          <a:prstGeom prst="rect">
            <a:avLst/>
          </a:prstGeom>
        </p:spPr>
        <p:txBody>
          <a:bodyPr wrap="square">
            <a:spAutoFit/>
          </a:bodyPr>
          <a:lstStyle/>
          <a:p>
            <a:pPr fontAlgn="base"/>
            <a:r>
              <a:rPr lang="en-US" b="1" i="0" dirty="0">
                <a:solidFill>
                  <a:srgbClr val="273239"/>
                </a:solidFill>
                <a:effectLst/>
                <a:latin typeface="Nunito"/>
              </a:rPr>
              <a:t>From the above table</a:t>
            </a:r>
            <a:endParaRPr lang="en-US" b="0" i="0" dirty="0">
              <a:solidFill>
                <a:srgbClr val="273239"/>
              </a:solidFill>
              <a:effectLst/>
              <a:latin typeface="Nunito"/>
            </a:endParaRPr>
          </a:p>
          <a:p>
            <a:pPr fontAlgn="base">
              <a:buFont typeface="Arial" panose="020B0604020202020204" pitchFamily="34" charset="0"/>
              <a:buChar char="•"/>
            </a:pPr>
            <a:r>
              <a:rPr lang="en-US" b="0" i="0" dirty="0">
                <a:solidFill>
                  <a:srgbClr val="273239"/>
                </a:solidFill>
                <a:effectLst/>
                <a:latin typeface="Nunito"/>
              </a:rPr>
              <a:t>n=5 , ∑ x1 = 15 , ∑ x2 = 30 , ∑ y = 35 , ∑ x1^2 = 55 , ∑ x2^2 = 220 , ∑ x1*x2 = 90 , ∑ x1*y = 123 , ∑ x2 *y = 214</a:t>
            </a:r>
          </a:p>
          <a:p>
            <a:pPr fontAlgn="base">
              <a:buFont typeface="Arial" panose="020B0604020202020204" pitchFamily="34" charset="0"/>
              <a:buChar char="•"/>
            </a:pPr>
            <a:r>
              <a:rPr lang="en-US" b="0" i="0" dirty="0">
                <a:solidFill>
                  <a:srgbClr val="273239"/>
                </a:solidFill>
                <a:effectLst/>
                <a:latin typeface="Nunito"/>
              </a:rPr>
              <a:t>Then the normal equations become:</a:t>
            </a:r>
            <a:br>
              <a:rPr lang="en-US" b="0" i="0" dirty="0">
                <a:solidFill>
                  <a:srgbClr val="273239"/>
                </a:solidFill>
                <a:effectLst/>
                <a:latin typeface="Nunito"/>
              </a:rPr>
            </a:br>
            <a:r>
              <a:rPr lang="en-US" b="0" i="0" dirty="0">
                <a:solidFill>
                  <a:srgbClr val="273239"/>
                </a:solidFill>
                <a:effectLst/>
                <a:latin typeface="Nunito"/>
              </a:rPr>
              <a:t>35 = 5b + 15a0 + 30a1</a:t>
            </a:r>
          </a:p>
          <a:p>
            <a:pPr fontAlgn="base">
              <a:buFont typeface="Arial" panose="020B0604020202020204" pitchFamily="34" charset="0"/>
              <a:buChar char="•"/>
            </a:pPr>
            <a:r>
              <a:rPr lang="en-US" b="0" i="0" dirty="0">
                <a:solidFill>
                  <a:srgbClr val="273239"/>
                </a:solidFill>
                <a:effectLst/>
                <a:latin typeface="Nunito"/>
              </a:rPr>
              <a:t>123 = 15b + 55a0 + 90a1</a:t>
            </a:r>
          </a:p>
          <a:p>
            <a:pPr fontAlgn="base">
              <a:buFont typeface="Arial" panose="020B0604020202020204" pitchFamily="34" charset="0"/>
              <a:buChar char="•"/>
            </a:pPr>
            <a:r>
              <a:rPr lang="en-US" b="0" i="0" dirty="0">
                <a:solidFill>
                  <a:srgbClr val="273239"/>
                </a:solidFill>
                <a:effectLst/>
                <a:latin typeface="Nunito"/>
              </a:rPr>
              <a:t>214 = 30b + 90a0 + 220a1</a:t>
            </a:r>
          </a:p>
          <a:p>
            <a:pPr fontAlgn="base">
              <a:buFont typeface="Arial" panose="020B0604020202020204" pitchFamily="34" charset="0"/>
              <a:buChar char="•"/>
            </a:pPr>
            <a:r>
              <a:rPr lang="en-US" b="0" i="0" dirty="0">
                <a:solidFill>
                  <a:srgbClr val="273239"/>
                </a:solidFill>
                <a:effectLst/>
                <a:latin typeface="Nunito"/>
              </a:rPr>
              <a:t>By solving the above three normal equations we get the values of a0 , a1 and b .</a:t>
            </a:r>
          </a:p>
          <a:p>
            <a:pPr fontAlgn="base">
              <a:buFont typeface="Arial" panose="020B0604020202020204" pitchFamily="34" charset="0"/>
              <a:buChar char="•"/>
            </a:pPr>
            <a:r>
              <a:rPr lang="en-US" b="0" i="0" dirty="0">
                <a:solidFill>
                  <a:srgbClr val="273239"/>
                </a:solidFill>
                <a:effectLst/>
                <a:latin typeface="Nunito"/>
              </a:rPr>
              <a:t>a0 = 1.8 , a1 = 0.1 , b = 1.666</a:t>
            </a:r>
          </a:p>
          <a:p>
            <a:pPr fontAlgn="base">
              <a:buFont typeface="Arial" panose="020B0604020202020204" pitchFamily="34" charset="0"/>
              <a:buChar char="•"/>
            </a:pPr>
            <a:r>
              <a:rPr lang="en-US" b="0" i="0" dirty="0">
                <a:solidFill>
                  <a:srgbClr val="273239"/>
                </a:solidFill>
                <a:effectLst/>
                <a:latin typeface="Nunito"/>
              </a:rPr>
              <a:t>The </a:t>
            </a:r>
            <a:r>
              <a:rPr lang="en-US" b="0" i="0" dirty="0" err="1">
                <a:solidFill>
                  <a:srgbClr val="273239"/>
                </a:solidFill>
                <a:effectLst/>
                <a:latin typeface="Nunito"/>
              </a:rPr>
              <a:t>multilinear</a:t>
            </a:r>
            <a:r>
              <a:rPr lang="en-US" b="0" i="0" dirty="0">
                <a:solidFill>
                  <a:srgbClr val="273239"/>
                </a:solidFill>
                <a:effectLst/>
                <a:latin typeface="Nunito"/>
              </a:rPr>
              <a:t> regression analysis curve can be fit as y = 1.666 + 1.8*x1 + 0.1 * x2 .</a:t>
            </a:r>
          </a:p>
        </p:txBody>
      </p:sp>
    </p:spTree>
    <p:extLst>
      <p:ext uri="{BB962C8B-B14F-4D97-AF65-F5344CB8AC3E}">
        <p14:creationId xmlns:p14="http://schemas.microsoft.com/office/powerpoint/2010/main" val="28107670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6. Handling </a:t>
            </a:r>
            <a:r>
              <a:rPr lang="en-US" b="1" dirty="0" err="1"/>
              <a:t>Multicollinearity</a:t>
            </a:r>
            <a:r>
              <a:rPr lang="en-US" b="1" dirty="0"/>
              <a:t>:  </a:t>
            </a:r>
            <a:r>
              <a:rPr lang="en-US" dirty="0"/>
              <a:t>To check for </a:t>
            </a:r>
            <a:r>
              <a:rPr lang="en-US" dirty="0" err="1"/>
              <a:t>multicollinearity</a:t>
            </a:r>
            <a:r>
              <a:rPr lang="en-US" dirty="0"/>
              <a:t>, you can use the </a:t>
            </a:r>
            <a:r>
              <a:rPr lang="en-US" b="1" dirty="0" err="1"/>
              <a:t>vif</a:t>
            </a:r>
            <a:r>
              <a:rPr lang="en-US" b="1" dirty="0"/>
              <a:t>() </a:t>
            </a:r>
            <a:r>
              <a:rPr lang="en-US" dirty="0"/>
              <a:t>function from the </a:t>
            </a:r>
            <a:r>
              <a:rPr lang="en-US" b="1" dirty="0"/>
              <a:t>car</a:t>
            </a:r>
            <a:r>
              <a:rPr lang="en-US" dirty="0"/>
              <a:t> package.</a:t>
            </a:r>
          </a:p>
          <a:p>
            <a:r>
              <a:rPr lang="en-US" dirty="0"/>
              <a:t>Example:</a:t>
            </a:r>
          </a:p>
        </p:txBody>
      </p:sp>
      <p:sp>
        <p:nvSpPr>
          <p:cNvPr id="5" name="Rectangle 4"/>
          <p:cNvSpPr/>
          <p:nvPr/>
        </p:nvSpPr>
        <p:spPr>
          <a:xfrm>
            <a:off x="3048000" y="3262630"/>
            <a:ext cx="6096000" cy="1477328"/>
          </a:xfrm>
          <a:prstGeom prst="rect">
            <a:avLst/>
          </a:prstGeom>
        </p:spPr>
        <p:txBody>
          <a:bodyPr>
            <a:spAutoFit/>
          </a:bodyPr>
          <a:lstStyle/>
          <a:p>
            <a:r>
              <a:rPr lang="en-US" dirty="0"/>
              <a:t># Load the car package</a:t>
            </a:r>
          </a:p>
          <a:p>
            <a:r>
              <a:rPr lang="en-US" dirty="0"/>
              <a:t>library(car)</a:t>
            </a:r>
          </a:p>
          <a:p>
            <a:endParaRPr lang="en-US" dirty="0"/>
          </a:p>
          <a:p>
            <a:r>
              <a:rPr lang="en-US" dirty="0"/>
              <a:t># Check for </a:t>
            </a:r>
            <a:r>
              <a:rPr lang="en-US" dirty="0" err="1"/>
              <a:t>multicollinearity</a:t>
            </a:r>
            <a:endParaRPr lang="en-US" dirty="0"/>
          </a:p>
          <a:p>
            <a:r>
              <a:rPr lang="en-US" dirty="0" err="1"/>
              <a:t>vif</a:t>
            </a:r>
            <a:r>
              <a:rPr lang="en-US" dirty="0"/>
              <a:t>(</a:t>
            </a:r>
            <a:r>
              <a:rPr lang="en-US" dirty="0" err="1"/>
              <a:t>model_multi</a:t>
            </a:r>
            <a:r>
              <a:rPr lang="en-US" dirty="0"/>
              <a:t>)</a:t>
            </a:r>
          </a:p>
        </p:txBody>
      </p:sp>
    </p:spTree>
    <p:extLst>
      <p:ext uri="{BB962C8B-B14F-4D97-AF65-F5344CB8AC3E}">
        <p14:creationId xmlns:p14="http://schemas.microsoft.com/office/powerpoint/2010/main" val="5454549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7. Checking Model Diagnostics: </a:t>
            </a:r>
            <a:r>
              <a:rPr lang="en-US" dirty="0"/>
              <a:t>You can use diagnostic plots with the </a:t>
            </a:r>
            <a:r>
              <a:rPr lang="en-US" b="1" dirty="0"/>
              <a:t>plot() </a:t>
            </a:r>
            <a:r>
              <a:rPr lang="en-US" dirty="0"/>
              <a:t>function on the model object.</a:t>
            </a:r>
          </a:p>
          <a:p>
            <a:r>
              <a:rPr lang="en-US" dirty="0"/>
              <a:t>Example:</a:t>
            </a:r>
          </a:p>
        </p:txBody>
      </p:sp>
      <p:sp>
        <p:nvSpPr>
          <p:cNvPr id="5" name="Rectangle 4"/>
          <p:cNvSpPr/>
          <p:nvPr/>
        </p:nvSpPr>
        <p:spPr>
          <a:xfrm>
            <a:off x="3048000" y="2967335"/>
            <a:ext cx="6096000" cy="923330"/>
          </a:xfrm>
          <a:prstGeom prst="rect">
            <a:avLst/>
          </a:prstGeom>
        </p:spPr>
        <p:txBody>
          <a:bodyPr>
            <a:spAutoFit/>
          </a:bodyPr>
          <a:lstStyle/>
          <a:p>
            <a:r>
              <a:rPr lang="en-US" dirty="0"/>
              <a:t># Diagnostic plots for a linear model</a:t>
            </a:r>
          </a:p>
          <a:p>
            <a:r>
              <a:rPr lang="en-US" dirty="0"/>
              <a:t>par(</a:t>
            </a:r>
            <a:r>
              <a:rPr lang="en-US" dirty="0" err="1"/>
              <a:t>mfrow</a:t>
            </a:r>
            <a:r>
              <a:rPr lang="en-US" dirty="0"/>
              <a:t> = c(2, 2))</a:t>
            </a:r>
          </a:p>
          <a:p>
            <a:r>
              <a:rPr lang="en-US" dirty="0"/>
              <a:t>plot(</a:t>
            </a:r>
            <a:r>
              <a:rPr lang="en-US" dirty="0" err="1"/>
              <a:t>model_multi</a:t>
            </a:r>
            <a:r>
              <a:rPr lang="en-US" dirty="0"/>
              <a:t>)</a:t>
            </a:r>
          </a:p>
        </p:txBody>
      </p:sp>
    </p:spTree>
    <p:extLst>
      <p:ext uri="{BB962C8B-B14F-4D97-AF65-F5344CB8AC3E}">
        <p14:creationId xmlns:p14="http://schemas.microsoft.com/office/powerpoint/2010/main" val="18720399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8. Model Refinement</a:t>
            </a:r>
          </a:p>
          <a:p>
            <a:r>
              <a:rPr lang="en-US" dirty="0"/>
              <a:t>Refine models by adding or removing variables, and comparing models using metrics like AIC or BIC.</a:t>
            </a:r>
          </a:p>
          <a:p>
            <a:r>
              <a:rPr lang="en-US" b="1" dirty="0"/>
              <a:t>Example:</a:t>
            </a:r>
            <a:endParaRPr lang="en-US" dirty="0"/>
          </a:p>
          <a:p>
            <a:endParaRPr lang="en-US" dirty="0"/>
          </a:p>
        </p:txBody>
      </p:sp>
      <p:sp>
        <p:nvSpPr>
          <p:cNvPr id="4" name="Rectangle 3"/>
          <p:cNvSpPr/>
          <p:nvPr/>
        </p:nvSpPr>
        <p:spPr>
          <a:xfrm>
            <a:off x="2879324" y="3684635"/>
            <a:ext cx="6096000" cy="1477328"/>
          </a:xfrm>
          <a:prstGeom prst="rect">
            <a:avLst/>
          </a:prstGeom>
        </p:spPr>
        <p:txBody>
          <a:bodyPr>
            <a:spAutoFit/>
          </a:bodyPr>
          <a:lstStyle/>
          <a:p>
            <a:r>
              <a:rPr lang="en-US" dirty="0"/>
              <a:t># Compare models using AIC</a:t>
            </a:r>
          </a:p>
          <a:p>
            <a:r>
              <a:rPr lang="en-US" dirty="0"/>
              <a:t>model1 &lt;- lm(mpg ~ </a:t>
            </a:r>
            <a:r>
              <a:rPr lang="en-US" dirty="0" err="1"/>
              <a:t>wt</a:t>
            </a:r>
            <a:r>
              <a:rPr lang="en-US" dirty="0"/>
              <a:t> + </a:t>
            </a:r>
            <a:r>
              <a:rPr lang="en-US" dirty="0" err="1"/>
              <a:t>hp</a:t>
            </a:r>
            <a:r>
              <a:rPr lang="en-US" dirty="0"/>
              <a:t>, data = </a:t>
            </a:r>
            <a:r>
              <a:rPr lang="en-US" dirty="0" err="1"/>
              <a:t>mtcars</a:t>
            </a:r>
            <a:r>
              <a:rPr lang="en-US" dirty="0"/>
              <a:t>)</a:t>
            </a:r>
          </a:p>
          <a:p>
            <a:r>
              <a:rPr lang="en-US" dirty="0"/>
              <a:t>model2 &lt;- lm(mpg ~ </a:t>
            </a:r>
            <a:r>
              <a:rPr lang="en-US" dirty="0" err="1"/>
              <a:t>wt</a:t>
            </a:r>
            <a:r>
              <a:rPr lang="en-US" dirty="0"/>
              <a:t> + </a:t>
            </a:r>
            <a:r>
              <a:rPr lang="en-US" dirty="0" err="1"/>
              <a:t>hp</a:t>
            </a:r>
            <a:r>
              <a:rPr lang="en-US" dirty="0"/>
              <a:t> + </a:t>
            </a:r>
            <a:r>
              <a:rPr lang="en-US" dirty="0" err="1"/>
              <a:t>qsec</a:t>
            </a:r>
            <a:r>
              <a:rPr lang="en-US" dirty="0"/>
              <a:t>, data = </a:t>
            </a:r>
            <a:r>
              <a:rPr lang="en-US" dirty="0" err="1"/>
              <a:t>mtcars</a:t>
            </a:r>
            <a:r>
              <a:rPr lang="en-US" dirty="0"/>
              <a:t>)</a:t>
            </a:r>
          </a:p>
          <a:p>
            <a:endParaRPr lang="en-US" dirty="0"/>
          </a:p>
          <a:p>
            <a:r>
              <a:rPr lang="en-US" dirty="0"/>
              <a:t>AIC(model1, model2)</a:t>
            </a:r>
          </a:p>
        </p:txBody>
      </p:sp>
    </p:spTree>
    <p:extLst>
      <p:ext uri="{BB962C8B-B14F-4D97-AF65-F5344CB8AC3E}">
        <p14:creationId xmlns:p14="http://schemas.microsoft.com/office/powerpoint/2010/main" val="5791645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9. Generalized Linear Models (GLM)</a:t>
            </a:r>
          </a:p>
          <a:p>
            <a:pPr marL="0" indent="0">
              <a:buNone/>
            </a:pPr>
            <a:r>
              <a:rPr lang="en-US" b="1" dirty="0"/>
              <a:t>Definition:</a:t>
            </a:r>
            <a:r>
              <a:rPr lang="en-US" dirty="0"/>
              <a:t> Generalized linear models extend linear models to allow for response variables that have error distribution models other than a normal distribution. It includes logistic, Poisson, and other models.</a:t>
            </a:r>
          </a:p>
          <a:p>
            <a:pPr marL="0" indent="0">
              <a:buNone/>
            </a:pPr>
            <a:r>
              <a:rPr lang="en-US" b="1" dirty="0"/>
              <a:t>Example: </a:t>
            </a:r>
          </a:p>
        </p:txBody>
      </p:sp>
      <p:sp>
        <p:nvSpPr>
          <p:cNvPr id="4" name="Rectangle 3"/>
          <p:cNvSpPr/>
          <p:nvPr/>
        </p:nvSpPr>
        <p:spPr>
          <a:xfrm>
            <a:off x="3048000" y="3883488"/>
            <a:ext cx="6096000" cy="1754326"/>
          </a:xfrm>
          <a:prstGeom prst="rect">
            <a:avLst/>
          </a:prstGeom>
        </p:spPr>
        <p:txBody>
          <a:bodyPr>
            <a:spAutoFit/>
          </a:bodyPr>
          <a:lstStyle/>
          <a:p>
            <a:r>
              <a:rPr lang="en-US" dirty="0"/>
              <a:t># Fit a generalized linear model (e.g., Poisson)</a:t>
            </a:r>
          </a:p>
          <a:p>
            <a:r>
              <a:rPr lang="en-US" dirty="0" err="1"/>
              <a:t>glm_model</a:t>
            </a:r>
            <a:r>
              <a:rPr lang="en-US" dirty="0"/>
              <a:t> &lt;- </a:t>
            </a:r>
            <a:r>
              <a:rPr lang="en-US" dirty="0" err="1"/>
              <a:t>glm</a:t>
            </a:r>
            <a:r>
              <a:rPr lang="en-US" dirty="0"/>
              <a:t>(counts ~ </a:t>
            </a:r>
            <a:r>
              <a:rPr lang="en-US" dirty="0" err="1"/>
              <a:t>wt</a:t>
            </a:r>
            <a:r>
              <a:rPr lang="en-US" dirty="0"/>
              <a:t> + </a:t>
            </a:r>
            <a:r>
              <a:rPr lang="en-US" dirty="0" err="1"/>
              <a:t>hp</a:t>
            </a:r>
            <a:r>
              <a:rPr lang="en-US" dirty="0"/>
              <a:t>, data = </a:t>
            </a:r>
            <a:r>
              <a:rPr lang="en-US" dirty="0" err="1"/>
              <a:t>mtcars</a:t>
            </a:r>
            <a:r>
              <a:rPr lang="en-US" dirty="0"/>
              <a:t>, family = </a:t>
            </a:r>
            <a:r>
              <a:rPr lang="en-US" dirty="0" err="1"/>
              <a:t>poisson</a:t>
            </a:r>
            <a:r>
              <a:rPr lang="en-US" dirty="0"/>
              <a:t>)</a:t>
            </a:r>
          </a:p>
          <a:p>
            <a:endParaRPr lang="en-US" dirty="0"/>
          </a:p>
          <a:p>
            <a:r>
              <a:rPr lang="en-US" dirty="0"/>
              <a:t># Summary of the model</a:t>
            </a:r>
          </a:p>
          <a:p>
            <a:r>
              <a:rPr lang="en-US" dirty="0"/>
              <a:t>summary(</a:t>
            </a:r>
            <a:r>
              <a:rPr lang="en-US" dirty="0" err="1"/>
              <a:t>glm_model</a:t>
            </a:r>
            <a:r>
              <a:rPr lang="en-US" dirty="0"/>
              <a:t>)</a:t>
            </a:r>
          </a:p>
        </p:txBody>
      </p:sp>
    </p:spTree>
    <p:extLst>
      <p:ext uri="{BB962C8B-B14F-4D97-AF65-F5344CB8AC3E}">
        <p14:creationId xmlns:p14="http://schemas.microsoft.com/office/powerpoint/2010/main" val="19568532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10. Negative Binomial Regression</a:t>
            </a:r>
          </a:p>
          <a:p>
            <a:r>
              <a:rPr lang="en-US" b="1" dirty="0"/>
              <a:t>Definition:</a:t>
            </a:r>
            <a:r>
              <a:rPr lang="en-US" dirty="0"/>
              <a:t> Negative binomial regression is used for count data with over dispersion (when variance exceeds the mean). It extends Poisson regression by adding a parameter to account for this over dispersion.</a:t>
            </a:r>
          </a:p>
          <a:p>
            <a:endParaRPr lang="en-US" dirty="0"/>
          </a:p>
          <a:p>
            <a:endParaRPr lang="en-US" dirty="0"/>
          </a:p>
        </p:txBody>
      </p:sp>
      <p:sp>
        <p:nvSpPr>
          <p:cNvPr id="4" name="Rectangle 3"/>
          <p:cNvSpPr/>
          <p:nvPr/>
        </p:nvSpPr>
        <p:spPr>
          <a:xfrm>
            <a:off x="2905957" y="3739654"/>
            <a:ext cx="6096000" cy="2308324"/>
          </a:xfrm>
          <a:prstGeom prst="rect">
            <a:avLst/>
          </a:prstGeom>
        </p:spPr>
        <p:txBody>
          <a:bodyPr>
            <a:spAutoFit/>
          </a:bodyPr>
          <a:lstStyle/>
          <a:p>
            <a:r>
              <a:rPr lang="en-US" dirty="0"/>
              <a:t># Load the MASS package for negative binomial regression</a:t>
            </a:r>
          </a:p>
          <a:p>
            <a:r>
              <a:rPr lang="en-US" dirty="0"/>
              <a:t>library(MASS)</a:t>
            </a:r>
          </a:p>
          <a:p>
            <a:endParaRPr lang="en-US" dirty="0"/>
          </a:p>
          <a:p>
            <a:r>
              <a:rPr lang="en-US" dirty="0"/>
              <a:t># Fit a negative binomial regression model</a:t>
            </a:r>
          </a:p>
          <a:p>
            <a:r>
              <a:rPr lang="en-US" dirty="0" err="1"/>
              <a:t>nb_model</a:t>
            </a:r>
            <a:r>
              <a:rPr lang="en-US" dirty="0"/>
              <a:t> &lt;- </a:t>
            </a:r>
            <a:r>
              <a:rPr lang="en-US" dirty="0" err="1"/>
              <a:t>glm.nb</a:t>
            </a:r>
            <a:r>
              <a:rPr lang="en-US" dirty="0"/>
              <a:t>(count ~ x1 + x2, data = dataset)</a:t>
            </a:r>
          </a:p>
          <a:p>
            <a:endParaRPr lang="en-US" dirty="0"/>
          </a:p>
          <a:p>
            <a:r>
              <a:rPr lang="en-US" dirty="0"/>
              <a:t># Summary of the model</a:t>
            </a:r>
          </a:p>
          <a:p>
            <a:r>
              <a:rPr lang="en-US" dirty="0"/>
              <a:t>summary(</a:t>
            </a:r>
            <a:r>
              <a:rPr lang="en-US" dirty="0" err="1"/>
              <a:t>nb_model</a:t>
            </a:r>
            <a:r>
              <a:rPr lang="en-US" dirty="0"/>
              <a:t>)</a:t>
            </a:r>
          </a:p>
        </p:txBody>
      </p:sp>
    </p:spTree>
    <p:extLst>
      <p:ext uri="{BB962C8B-B14F-4D97-AF65-F5344CB8AC3E}">
        <p14:creationId xmlns:p14="http://schemas.microsoft.com/office/powerpoint/2010/main" val="2822108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50383"/>
          </a:xfrm>
        </p:spPr>
        <p:txBody>
          <a:bodyPr>
            <a:normAutofit fontScale="85000" lnSpcReduction="10000"/>
          </a:bodyPr>
          <a:lstStyle/>
          <a:p>
            <a:pPr>
              <a:lnSpc>
                <a:spcPct val="120000"/>
              </a:lnSpc>
            </a:pPr>
            <a:r>
              <a:rPr lang="en-US" b="1" dirty="0">
                <a:latin typeface="Times New Roman" panose="02020603050405020304" pitchFamily="18" charset="0"/>
                <a:cs typeface="Times New Roman" panose="02020603050405020304" pitchFamily="18" charset="0"/>
              </a:rPr>
              <a:t>Additional Resources</a:t>
            </a:r>
          </a:p>
          <a:p>
            <a:pPr marL="0" indent="0">
              <a:lnSpc>
                <a:spcPct val="120000"/>
              </a:lnSpc>
              <a:buNone/>
            </a:pPr>
            <a:r>
              <a:rPr lang="en-US" b="1" dirty="0" err="1">
                <a:latin typeface="Times New Roman" panose="02020603050405020304" pitchFamily="18" charset="0"/>
                <a:cs typeface="Times New Roman" panose="02020603050405020304" pitchFamily="18" charset="0"/>
              </a:rPr>
              <a:t>tidyverse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collection of R packages for data manipulation and visualization.</a:t>
            </a:r>
          </a:p>
          <a:p>
            <a:pPr marL="0" indent="0">
              <a:lnSpc>
                <a:spcPct val="120000"/>
              </a:lnSpc>
              <a:buNone/>
            </a:pPr>
            <a:r>
              <a:rPr lang="en-US" b="1" dirty="0">
                <a:latin typeface="Times New Roman" panose="02020603050405020304" pitchFamily="18" charset="0"/>
                <a:cs typeface="Times New Roman" panose="02020603050405020304" pitchFamily="18" charset="0"/>
              </a:rPr>
              <a:t>forecast: </a:t>
            </a:r>
            <a:r>
              <a:rPr lang="en-US" dirty="0">
                <a:latin typeface="Times New Roman" panose="02020603050405020304" pitchFamily="18" charset="0"/>
                <a:cs typeface="Times New Roman" panose="02020603050405020304" pitchFamily="18" charset="0"/>
              </a:rPr>
              <a:t>For time series forecasting.</a:t>
            </a:r>
          </a:p>
          <a:p>
            <a:pPr marL="0" indent="0">
              <a:lnSpc>
                <a:spcPct val="120000"/>
              </a:lnSpc>
              <a:buNone/>
            </a:pPr>
            <a:r>
              <a:rPr lang="en-US" b="1" dirty="0" err="1">
                <a:latin typeface="Times New Roman" panose="02020603050405020304" pitchFamily="18" charset="0"/>
                <a:cs typeface="Times New Roman" panose="02020603050405020304" pitchFamily="18" charset="0"/>
              </a:rPr>
              <a:t>plm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panel data analysis.</a:t>
            </a:r>
          </a:p>
          <a:p>
            <a:pPr marL="0" indent="0">
              <a:lnSpc>
                <a:spcPct val="120000"/>
              </a:lnSpc>
              <a:buNone/>
            </a:pPr>
            <a:r>
              <a:rPr lang="en-US" b="1" dirty="0">
                <a:latin typeface="Times New Roman" panose="02020603050405020304" pitchFamily="18" charset="0"/>
                <a:cs typeface="Times New Roman" panose="02020603050405020304" pitchFamily="18" charset="0"/>
              </a:rPr>
              <a:t>car: </a:t>
            </a:r>
            <a:r>
              <a:rPr lang="en-US" dirty="0">
                <a:latin typeface="Times New Roman" panose="02020603050405020304" pitchFamily="18" charset="0"/>
                <a:cs typeface="Times New Roman" panose="02020603050405020304" pitchFamily="18" charset="0"/>
              </a:rPr>
              <a:t>For regression diagnostics.</a:t>
            </a:r>
          </a:p>
          <a:p>
            <a:pPr marL="0" lvl="0" indent="0" eaLnBrk="0" fontAlgn="base" hangingPunct="0">
              <a:lnSpc>
                <a:spcPct val="120000"/>
              </a:lnSpc>
              <a:spcBef>
                <a:spcPct val="0"/>
              </a:spcBef>
              <a:spcAft>
                <a:spcPct val="0"/>
              </a:spcAft>
              <a:buNone/>
            </a:pPr>
            <a:r>
              <a:rPr lang="en-US" altLang="en-US" b="1" dirty="0" err="1">
                <a:latin typeface="Times New Roman" panose="02020603050405020304" pitchFamily="18" charset="0"/>
                <a:cs typeface="Times New Roman" panose="02020603050405020304" pitchFamily="18" charset="0"/>
              </a:rPr>
              <a:t>plm</a:t>
            </a:r>
            <a:r>
              <a:rPr lang="en-US" altLang="en-US" dirty="0">
                <a:latin typeface="Times New Roman" panose="02020603050405020304" pitchFamily="18" charset="0"/>
                <a:cs typeface="Times New Roman" panose="02020603050405020304" pitchFamily="18" charset="0"/>
              </a:rPr>
              <a:t>: For panel data models like fixed effects and random effects. </a:t>
            </a:r>
          </a:p>
          <a:p>
            <a:pPr marL="0" lvl="0" indent="0" eaLnBrk="0" fontAlgn="base" hangingPunct="0">
              <a:lnSpc>
                <a:spcPct val="12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AER</a:t>
            </a:r>
            <a:r>
              <a:rPr lang="en-US" altLang="en-US" dirty="0">
                <a:latin typeface="Times New Roman" panose="02020603050405020304" pitchFamily="18" charset="0"/>
                <a:cs typeface="Times New Roman" panose="02020603050405020304" pitchFamily="18" charset="0"/>
              </a:rPr>
              <a:t>: For instrumental variables and other econometric methods. </a:t>
            </a:r>
          </a:p>
          <a:p>
            <a:pPr marL="0" lvl="0" indent="0" eaLnBrk="0" fontAlgn="base" hangingPunct="0">
              <a:lnSpc>
                <a:spcPct val="12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survival</a:t>
            </a:r>
            <a:r>
              <a:rPr lang="en-US" altLang="en-US" dirty="0">
                <a:latin typeface="Times New Roman" panose="02020603050405020304" pitchFamily="18" charset="0"/>
                <a:cs typeface="Times New Roman" panose="02020603050405020304" pitchFamily="18" charset="0"/>
              </a:rPr>
              <a:t>: For survival analysis models like the Cox model. </a:t>
            </a:r>
          </a:p>
          <a:p>
            <a:pPr marL="0" lvl="0" indent="0" eaLnBrk="0" fontAlgn="base" hangingPunct="0">
              <a:lnSpc>
                <a:spcPct val="120000"/>
              </a:lnSpc>
              <a:spcBef>
                <a:spcPct val="0"/>
              </a:spcBef>
              <a:spcAft>
                <a:spcPct val="0"/>
              </a:spcAft>
              <a:buNone/>
            </a:pPr>
            <a:r>
              <a:rPr lang="en-US" altLang="en-US" b="1" dirty="0" err="1">
                <a:latin typeface="Times New Roman" panose="02020603050405020304" pitchFamily="18" charset="0"/>
                <a:cs typeface="Times New Roman" panose="02020603050405020304" pitchFamily="18" charset="0"/>
              </a:rPr>
              <a:t>quantreg</a:t>
            </a:r>
            <a:r>
              <a:rPr lang="en-US" altLang="en-US" dirty="0">
                <a:latin typeface="Times New Roman" panose="02020603050405020304" pitchFamily="18" charset="0"/>
                <a:cs typeface="Times New Roman" panose="02020603050405020304" pitchFamily="18" charset="0"/>
              </a:rPr>
              <a:t>: For quantile regression. </a:t>
            </a:r>
          </a:p>
          <a:p>
            <a:pPr marL="0" lvl="0" indent="0" eaLnBrk="0" fontAlgn="base" hangingPunct="0">
              <a:lnSpc>
                <a:spcPct val="12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MASS</a:t>
            </a:r>
            <a:r>
              <a:rPr lang="en-US" altLang="en-US" dirty="0">
                <a:latin typeface="Times New Roman" panose="02020603050405020304" pitchFamily="18" charset="0"/>
                <a:cs typeface="Times New Roman" panose="02020603050405020304" pitchFamily="18" charset="0"/>
              </a:rPr>
              <a:t>: For negative binomial regression. </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US"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838200" y="5419447"/>
            <a:ext cx="6920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00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Code</a:t>
            </a:r>
          </a:p>
        </p:txBody>
      </p:sp>
      <p:sp>
        <p:nvSpPr>
          <p:cNvPr id="4" name="Rectangle 3"/>
          <p:cNvSpPr/>
          <p:nvPr/>
        </p:nvSpPr>
        <p:spPr>
          <a:xfrm>
            <a:off x="838200" y="1462137"/>
            <a:ext cx="6032500" cy="5078313"/>
          </a:xfrm>
          <a:prstGeom prst="rect">
            <a:avLst/>
          </a:prstGeom>
        </p:spPr>
        <p:txBody>
          <a:bodyPr wrap="square">
            <a:spAutoFit/>
          </a:bodyPr>
          <a:lstStyle/>
          <a:p>
            <a:r>
              <a:rPr lang="en-US" dirty="0"/>
              <a:t>#in this we are performing the multi linear regression using the three independent </a:t>
            </a:r>
          </a:p>
          <a:p>
            <a:r>
              <a:rPr lang="en-US" dirty="0"/>
              <a:t>#storing the three independent variables </a:t>
            </a:r>
          </a:p>
          <a:p>
            <a:r>
              <a:rPr lang="en-US" dirty="0"/>
              <a:t>independentX1&lt;-c(8,10,15,19,20,11,16,13,6,18)</a:t>
            </a:r>
          </a:p>
          <a:p>
            <a:r>
              <a:rPr lang="en-US" dirty="0"/>
              <a:t>independentX2&lt;-c(22,26,24,32,38,39,29,13,15,25)</a:t>
            </a:r>
          </a:p>
          <a:p>
            <a:r>
              <a:rPr lang="en-US" dirty="0"/>
              <a:t>independentX3&lt;-c(28,26,24,22,29,25,27,23,20,21)</a:t>
            </a:r>
          </a:p>
          <a:p>
            <a:endParaRPr lang="en-US" dirty="0"/>
          </a:p>
          <a:p>
            <a:r>
              <a:rPr lang="en-US" dirty="0"/>
              <a:t>#storing the dependent variable y</a:t>
            </a:r>
          </a:p>
          <a:p>
            <a:r>
              <a:rPr lang="en-US" dirty="0" err="1"/>
              <a:t>dependentY</a:t>
            </a:r>
            <a:r>
              <a:rPr lang="en-US" dirty="0"/>
              <a:t>&lt;-c(43,12,45,48,33,37,39,38,36,28)</a:t>
            </a:r>
          </a:p>
          <a:p>
            <a:endParaRPr lang="en-US" dirty="0"/>
          </a:p>
          <a:p>
            <a:r>
              <a:rPr lang="en-US" dirty="0"/>
              <a:t>#performing the </a:t>
            </a:r>
            <a:r>
              <a:rPr lang="en-US" dirty="0" err="1"/>
              <a:t>multilinear</a:t>
            </a:r>
            <a:r>
              <a:rPr lang="en-US" dirty="0"/>
              <a:t> regression analysis</a:t>
            </a:r>
          </a:p>
          <a:p>
            <a:r>
              <a:rPr lang="en-US" dirty="0" err="1"/>
              <a:t>multilinear</a:t>
            </a:r>
            <a:r>
              <a:rPr lang="en-US" dirty="0"/>
              <a:t>&lt;-lm(dependentY~independentX1+independentX2+independentX3)</a:t>
            </a:r>
          </a:p>
          <a:p>
            <a:endParaRPr lang="en-US" dirty="0"/>
          </a:p>
          <a:p>
            <a:r>
              <a:rPr lang="en-US" dirty="0"/>
              <a:t>#printing the summary of the result</a:t>
            </a:r>
          </a:p>
          <a:p>
            <a:r>
              <a:rPr lang="en-US" dirty="0"/>
              <a:t>summary(</a:t>
            </a:r>
            <a:r>
              <a:rPr lang="en-US" dirty="0" err="1"/>
              <a:t>multilinear</a:t>
            </a:r>
            <a:r>
              <a:rPr lang="en-US" dirty="0"/>
              <a:t>)</a:t>
            </a:r>
          </a:p>
          <a:p>
            <a:r>
              <a:rPr lang="en-US" dirty="0"/>
              <a:t>plot(</a:t>
            </a:r>
            <a:r>
              <a:rPr lang="en-US" dirty="0" err="1"/>
              <a:t>multilinear</a:t>
            </a:r>
            <a:r>
              <a:rPr lang="en-US" dirty="0"/>
              <a:t>)</a:t>
            </a:r>
          </a:p>
        </p:txBody>
      </p:sp>
      <p:pic>
        <p:nvPicPr>
          <p:cNvPr id="5122" name="Picture 2" descr="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2191544"/>
            <a:ext cx="47910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7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850946"/>
          </a:xfrm>
        </p:spPr>
        <p:txBody>
          <a:bodyPr>
            <a:normAutofit fontScale="92500" lnSpcReduction="10000"/>
          </a:bodyPr>
          <a:lstStyle/>
          <a:p>
            <a:r>
              <a:rPr lang="en-US" b="1" dirty="0"/>
              <a:t>Polynomial Regression</a:t>
            </a:r>
          </a:p>
          <a:p>
            <a:r>
              <a:rPr lang="en-US" dirty="0"/>
              <a:t>Polynomial regression analysis is a non linear regression analysis . </a:t>
            </a:r>
          </a:p>
          <a:p>
            <a:r>
              <a:rPr lang="en-US" dirty="0"/>
              <a:t>Polynomial regression analysis helps for the flexible curve fitting of the data , involves the fitting of polynomial equation of the data.</a:t>
            </a:r>
          </a:p>
          <a:p>
            <a:r>
              <a:rPr lang="en-US" dirty="0"/>
              <a:t>Polynomial regression analysis is the extension of the simple linear regression analysis by adding the extra independent variables obtained by raising the power .</a:t>
            </a:r>
          </a:p>
          <a:p>
            <a:pPr fontAlgn="base"/>
            <a:r>
              <a:rPr lang="en-US" i="1" dirty="0"/>
              <a:t>y=a0+a1x+a2x^2+………..+</a:t>
            </a:r>
            <a:r>
              <a:rPr lang="en-US" i="1" dirty="0" err="1"/>
              <a:t>anx^n</a:t>
            </a:r>
            <a:endParaRPr lang="en-US" i="1" dirty="0"/>
          </a:p>
          <a:p>
            <a:pPr fontAlgn="base"/>
            <a:r>
              <a:rPr lang="en-US" i="1" dirty="0"/>
              <a:t>where y is dependent variable</a:t>
            </a:r>
          </a:p>
          <a:p>
            <a:pPr fontAlgn="base"/>
            <a:r>
              <a:rPr lang="en-US" i="1" dirty="0"/>
              <a:t>x is independent variable</a:t>
            </a:r>
          </a:p>
          <a:p>
            <a:pPr fontAlgn="base"/>
            <a:r>
              <a:rPr lang="en-US" i="1" dirty="0"/>
              <a:t>a0,a1,a2 are the </a:t>
            </a:r>
            <a:r>
              <a:rPr lang="en-US" i="1" dirty="0" err="1"/>
              <a:t>coefficeients</a:t>
            </a:r>
            <a:r>
              <a:rPr lang="en-US" i="1" dirty="0"/>
              <a:t> of independent variable.</a:t>
            </a:r>
          </a:p>
          <a:p>
            <a:endParaRPr lang="en-US" dirty="0"/>
          </a:p>
        </p:txBody>
      </p:sp>
    </p:spTree>
    <p:extLst>
      <p:ext uri="{BB962C8B-B14F-4D97-AF65-F5344CB8AC3E}">
        <p14:creationId xmlns:p14="http://schemas.microsoft.com/office/powerpoint/2010/main" val="415002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b="1" dirty="0"/>
              <a:t>Exponential Regression</a:t>
            </a:r>
          </a:p>
          <a:p>
            <a:r>
              <a:rPr lang="en-US" dirty="0" err="1"/>
              <a:t>Expenential</a:t>
            </a:r>
            <a:r>
              <a:rPr lang="en-US" dirty="0"/>
              <a:t> regression is a non linear type of regression . </a:t>
            </a:r>
          </a:p>
          <a:p>
            <a:r>
              <a:rPr lang="en-US" dirty="0"/>
              <a:t>Exponential regression can be expressed in two ways . </a:t>
            </a:r>
          </a:p>
          <a:p>
            <a:r>
              <a:rPr lang="en-US" dirty="0"/>
              <a:t>Exponential regression can be used in finance , biology , physics </a:t>
            </a:r>
            <a:r>
              <a:rPr lang="en-US" dirty="0" err="1"/>
              <a:t>etc</a:t>
            </a:r>
            <a:r>
              <a:rPr lang="en-US" dirty="0"/>
              <a:t> fields . Let us look the mathematical expression for the exponential regression with example.</a:t>
            </a:r>
          </a:p>
          <a:p>
            <a:endParaRPr lang="en-US" dirty="0"/>
          </a:p>
          <a:p>
            <a:r>
              <a:rPr lang="en-US" dirty="0"/>
              <a:t>y=</a:t>
            </a:r>
            <a:r>
              <a:rPr lang="en-US" dirty="0" err="1"/>
              <a:t>ae</a:t>
            </a:r>
            <a:r>
              <a:rPr lang="en-US" dirty="0"/>
              <a:t>^(</a:t>
            </a:r>
            <a:r>
              <a:rPr lang="en-US" dirty="0" err="1"/>
              <a:t>bx</a:t>
            </a:r>
            <a:r>
              <a:rPr lang="en-US" dirty="0"/>
              <a:t>)</a:t>
            </a:r>
          </a:p>
          <a:p>
            <a:endParaRPr lang="en-US" dirty="0"/>
          </a:p>
          <a:p>
            <a:r>
              <a:rPr lang="en-US" dirty="0"/>
              <a:t>where y is dependent variable</a:t>
            </a:r>
          </a:p>
          <a:p>
            <a:r>
              <a:rPr lang="en-US" dirty="0"/>
              <a:t>x is independent variable</a:t>
            </a:r>
          </a:p>
          <a:p>
            <a:r>
              <a:rPr lang="en-US" dirty="0"/>
              <a:t>a , b are the regression coefficients.</a:t>
            </a:r>
          </a:p>
        </p:txBody>
      </p:sp>
    </p:spTree>
    <p:extLst>
      <p:ext uri="{BB962C8B-B14F-4D97-AF65-F5344CB8AC3E}">
        <p14:creationId xmlns:p14="http://schemas.microsoft.com/office/powerpoint/2010/main" val="338327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Least Squares Regression method and why use it?</a:t>
            </a:r>
          </a:p>
        </p:txBody>
      </p:sp>
      <p:sp>
        <p:nvSpPr>
          <p:cNvPr id="3" name="Content Placeholder 2"/>
          <p:cNvSpPr>
            <a:spLocks noGrp="1"/>
          </p:cNvSpPr>
          <p:nvPr>
            <p:ph idx="1"/>
          </p:nvPr>
        </p:nvSpPr>
        <p:spPr/>
        <p:txBody>
          <a:bodyPr/>
          <a:lstStyle/>
          <a:p>
            <a:r>
              <a:rPr lang="en-US" dirty="0"/>
              <a:t>Least squares is a method to </a:t>
            </a:r>
            <a:r>
              <a:rPr lang="en-US" dirty="0">
                <a:solidFill>
                  <a:srgbClr val="FF0000"/>
                </a:solidFill>
              </a:rPr>
              <a:t>apply linear regression. </a:t>
            </a:r>
          </a:p>
          <a:p>
            <a:r>
              <a:rPr lang="en-US" dirty="0"/>
              <a:t>It helps us </a:t>
            </a:r>
            <a:r>
              <a:rPr lang="en-US" dirty="0">
                <a:solidFill>
                  <a:srgbClr val="FF0000"/>
                </a:solidFill>
              </a:rPr>
              <a:t>predict results </a:t>
            </a:r>
            <a:r>
              <a:rPr lang="en-US" dirty="0"/>
              <a:t>based on an existing set of data as well as clear anomalies in our data. </a:t>
            </a:r>
          </a:p>
          <a:p>
            <a:r>
              <a:rPr lang="en-US" dirty="0"/>
              <a:t>Anomalies are values that are too good, or bad, to be true or that represent rare cases.</a:t>
            </a:r>
          </a:p>
          <a:p>
            <a:endParaRPr lang="en-US" dirty="0"/>
          </a:p>
          <a:p>
            <a:endParaRPr lang="en-US" dirty="0"/>
          </a:p>
          <a:p>
            <a:endParaRPr lang="en-US" dirty="0"/>
          </a:p>
        </p:txBody>
      </p:sp>
      <p:sp>
        <p:nvSpPr>
          <p:cNvPr id="4" name="Rectangle 3"/>
          <p:cNvSpPr/>
          <p:nvPr/>
        </p:nvSpPr>
        <p:spPr>
          <a:xfrm>
            <a:off x="1030514" y="4172021"/>
            <a:ext cx="10323286" cy="830997"/>
          </a:xfrm>
          <a:prstGeom prst="rect">
            <a:avLst/>
          </a:prstGeom>
        </p:spPr>
        <p:txBody>
          <a:bodyPr wrap="square">
            <a:spAutoFit/>
          </a:bodyPr>
          <a:lstStyle/>
          <a:p>
            <a:r>
              <a:rPr lang="en-US" sz="2400" b="0" i="0" dirty="0">
                <a:solidFill>
                  <a:schemeClr val="accent1"/>
                </a:solidFill>
                <a:effectLst/>
                <a:latin typeface="Times New Roman" panose="02020603050405020304" pitchFamily="18" charset="0"/>
                <a:cs typeface="Times New Roman" panose="02020603050405020304" pitchFamily="18" charset="0"/>
              </a:rPr>
              <a:t>we have a collection of observations but we do not know the values of the coefficients β0,β1,…,βk. These need to be estimated from the data.</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30514" y="5111571"/>
            <a:ext cx="10323286" cy="1200329"/>
          </a:xfrm>
          <a:prstGeom prst="rect">
            <a:avLst/>
          </a:prstGeom>
        </p:spPr>
        <p:txBody>
          <a:bodyPr wrap="square">
            <a:spAutoFit/>
          </a:bodyPr>
          <a:lstStyle/>
          <a:p>
            <a:r>
              <a:rPr lang="en-US" sz="2400" dirty="0">
                <a:solidFill>
                  <a:schemeClr val="accent1"/>
                </a:solidFill>
                <a:latin typeface="Times New Roman" panose="02020603050405020304" pitchFamily="18" charset="0"/>
                <a:cs typeface="Times New Roman" panose="02020603050405020304" pitchFamily="18" charset="0"/>
              </a:rPr>
              <a:t>The least squares principle provides a way of choosing the coefficients effectively by minimizing the sum of the squared errors. </a:t>
            </a:r>
          </a:p>
          <a:p>
            <a:r>
              <a:rPr lang="en-US" sz="2400" dirty="0">
                <a:solidFill>
                  <a:schemeClr val="accent1"/>
                </a:solidFill>
                <a:latin typeface="Times New Roman" panose="02020603050405020304" pitchFamily="18" charset="0"/>
                <a:cs typeface="Times New Roman" panose="02020603050405020304" pitchFamily="18" charset="0"/>
              </a:rPr>
              <a:t>That is, we choose the values of β0,β1,…,βk that minimize</a:t>
            </a:r>
          </a:p>
        </p:txBody>
      </p:sp>
    </p:spTree>
    <p:extLst>
      <p:ext uri="{BB962C8B-B14F-4D97-AF65-F5344CB8AC3E}">
        <p14:creationId xmlns:p14="http://schemas.microsoft.com/office/powerpoint/2010/main" val="291678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a:t>
            </a:r>
          </a:p>
        </p:txBody>
      </p:sp>
      <p:sp>
        <p:nvSpPr>
          <p:cNvPr id="3" name="Content Placeholder 2"/>
          <p:cNvSpPr>
            <a:spLocks noGrp="1"/>
          </p:cNvSpPr>
          <p:nvPr>
            <p:ph idx="1"/>
          </p:nvPr>
        </p:nvSpPr>
        <p:spPr/>
        <p:txBody>
          <a:bodyPr/>
          <a:lstStyle/>
          <a:p>
            <a:r>
              <a:rPr lang="en-US" dirty="0"/>
              <a:t>2. Illustrate the regression analysis and forecasting in time series analysis</a:t>
            </a:r>
          </a:p>
        </p:txBody>
      </p:sp>
    </p:spTree>
    <p:extLst>
      <p:ext uri="{BB962C8B-B14F-4D97-AF65-F5344CB8AC3E}">
        <p14:creationId xmlns:p14="http://schemas.microsoft.com/office/powerpoint/2010/main" val="67771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This is called </a:t>
            </a:r>
            <a:r>
              <a:rPr lang="en-US" b="1" dirty="0"/>
              <a:t>least squares</a:t>
            </a:r>
            <a:r>
              <a:rPr lang="en-US" dirty="0"/>
              <a:t> estimation because it gives the least value for the sum of squared errors. </a:t>
            </a:r>
          </a:p>
          <a:p>
            <a:r>
              <a:rPr lang="en-US" dirty="0"/>
              <a:t>Finding the best estimates of the coefficients is often called “fitting” the model to the data, or sometimes “learning” or “training” the model.</a:t>
            </a:r>
          </a:p>
        </p:txBody>
      </p:sp>
      <p:pic>
        <p:nvPicPr>
          <p:cNvPr id="5" name="Picture 4"/>
          <p:cNvPicPr>
            <a:picLocks noChangeAspect="1"/>
          </p:cNvPicPr>
          <p:nvPr/>
        </p:nvPicPr>
        <p:blipFill>
          <a:blip r:embed="rId2"/>
          <a:stretch>
            <a:fillRect/>
          </a:stretch>
        </p:blipFill>
        <p:spPr>
          <a:xfrm>
            <a:off x="1319666" y="1825625"/>
            <a:ext cx="7505020" cy="1253353"/>
          </a:xfrm>
          <a:prstGeom prst="rect">
            <a:avLst/>
          </a:prstGeom>
        </p:spPr>
      </p:pic>
    </p:spTree>
    <p:extLst>
      <p:ext uri="{BB962C8B-B14F-4D97-AF65-F5344CB8AC3E}">
        <p14:creationId xmlns:p14="http://schemas.microsoft.com/office/powerpoint/2010/main" val="340929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 consumption expenditure</a:t>
            </a:r>
          </a:p>
        </p:txBody>
      </p:sp>
      <p:sp>
        <p:nvSpPr>
          <p:cNvPr id="3" name="Content Placeholder 2"/>
          <p:cNvSpPr>
            <a:spLocks noGrp="1"/>
          </p:cNvSpPr>
          <p:nvPr>
            <p:ph idx="1"/>
          </p:nvPr>
        </p:nvSpPr>
        <p:spPr/>
        <p:txBody>
          <a:bodyPr/>
          <a:lstStyle/>
          <a:p>
            <a:endParaRPr lang="en-US" dirty="0"/>
          </a:p>
          <a:p>
            <a:endParaRPr lang="en-US" dirty="0"/>
          </a:p>
          <a:p>
            <a:r>
              <a:rPr lang="en-US" dirty="0"/>
              <a:t>where y is </a:t>
            </a:r>
            <a:r>
              <a:rPr lang="en-US" dirty="0">
                <a:solidFill>
                  <a:srgbClr val="FF0000"/>
                </a:solidFill>
              </a:rPr>
              <a:t>the percentage change</a:t>
            </a:r>
            <a:r>
              <a:rPr lang="en-US" dirty="0"/>
              <a:t> in real personal </a:t>
            </a:r>
            <a:r>
              <a:rPr lang="en-US" dirty="0">
                <a:solidFill>
                  <a:srgbClr val="FF0000"/>
                </a:solidFill>
              </a:rPr>
              <a:t>consumption expenditure, </a:t>
            </a:r>
          </a:p>
          <a:p>
            <a:r>
              <a:rPr lang="en-US" dirty="0"/>
              <a:t>x1 is the percentage change in </a:t>
            </a:r>
            <a:r>
              <a:rPr lang="en-US" dirty="0">
                <a:solidFill>
                  <a:srgbClr val="FF0000"/>
                </a:solidFill>
              </a:rPr>
              <a:t>real personal disposable income</a:t>
            </a:r>
            <a:r>
              <a:rPr lang="en-US" dirty="0"/>
              <a:t>, </a:t>
            </a:r>
          </a:p>
          <a:p>
            <a:r>
              <a:rPr lang="en-US" dirty="0"/>
              <a:t>x2 is the percentage change in </a:t>
            </a:r>
            <a:r>
              <a:rPr lang="en-US" dirty="0">
                <a:solidFill>
                  <a:srgbClr val="FF0000"/>
                </a:solidFill>
              </a:rPr>
              <a:t>industrial production</a:t>
            </a:r>
            <a:r>
              <a:rPr lang="en-US" dirty="0"/>
              <a:t>, </a:t>
            </a:r>
          </a:p>
          <a:p>
            <a:r>
              <a:rPr lang="en-US" dirty="0"/>
              <a:t>x3 is the percentage change in </a:t>
            </a:r>
            <a:r>
              <a:rPr lang="en-US" dirty="0">
                <a:solidFill>
                  <a:srgbClr val="FF0000"/>
                </a:solidFill>
              </a:rPr>
              <a:t>personal savings </a:t>
            </a:r>
            <a:r>
              <a:rPr lang="en-US" dirty="0"/>
              <a:t>and </a:t>
            </a:r>
          </a:p>
          <a:p>
            <a:r>
              <a:rPr lang="en-US" dirty="0"/>
              <a:t>x4 is the change in the </a:t>
            </a:r>
            <a:r>
              <a:rPr lang="en-US" dirty="0">
                <a:solidFill>
                  <a:srgbClr val="FF0000"/>
                </a:solidFill>
              </a:rPr>
              <a:t>unemployment rate.</a:t>
            </a:r>
          </a:p>
        </p:txBody>
      </p:sp>
      <p:sp>
        <p:nvSpPr>
          <p:cNvPr id="4" name="Rectangle 3"/>
          <p:cNvSpPr/>
          <p:nvPr/>
        </p:nvSpPr>
        <p:spPr>
          <a:xfrm>
            <a:off x="838200" y="1690688"/>
            <a:ext cx="10091057" cy="461665"/>
          </a:xfrm>
          <a:prstGeom prst="rect">
            <a:avLst/>
          </a:prstGeom>
        </p:spPr>
        <p:txBody>
          <a:bodyPr wrap="square">
            <a:spAutoFit/>
          </a:bodyPr>
          <a:lstStyle/>
          <a:p>
            <a:r>
              <a:rPr lang="en-US" sz="2400" b="0" i="0" dirty="0">
                <a:solidFill>
                  <a:srgbClr val="333333"/>
                </a:solidFill>
                <a:effectLst/>
                <a:latin typeface="Merriweather"/>
              </a:rPr>
              <a:t>A multiple linear regression model for US consumption is</a:t>
            </a:r>
            <a:endParaRPr lang="en-US" sz="2800" dirty="0"/>
          </a:p>
        </p:txBody>
      </p:sp>
      <p:pic>
        <p:nvPicPr>
          <p:cNvPr id="5" name="Picture 4"/>
          <p:cNvPicPr>
            <a:picLocks noChangeAspect="1"/>
          </p:cNvPicPr>
          <p:nvPr/>
        </p:nvPicPr>
        <p:blipFill>
          <a:blip r:embed="rId2"/>
          <a:stretch>
            <a:fillRect/>
          </a:stretch>
        </p:blipFill>
        <p:spPr>
          <a:xfrm>
            <a:off x="2550994" y="2287290"/>
            <a:ext cx="6898538" cy="590847"/>
          </a:xfrm>
          <a:prstGeom prst="rect">
            <a:avLst/>
          </a:prstGeom>
        </p:spPr>
      </p:pic>
    </p:spTree>
    <p:extLst>
      <p:ext uri="{BB962C8B-B14F-4D97-AF65-F5344CB8AC3E}">
        <p14:creationId xmlns:p14="http://schemas.microsoft.com/office/powerpoint/2010/main" val="165974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TSLM() function fits a linear regression model to time series data. </a:t>
            </a:r>
          </a:p>
          <a:p>
            <a:r>
              <a:rPr lang="en-US" dirty="0"/>
              <a:t>It is similar to the lm() function which is widely used for linear models, but TSLM() provides additional facilities for handling time series.</a:t>
            </a:r>
          </a:p>
        </p:txBody>
      </p:sp>
    </p:spTree>
    <p:extLst>
      <p:ext uri="{BB962C8B-B14F-4D97-AF65-F5344CB8AC3E}">
        <p14:creationId xmlns:p14="http://schemas.microsoft.com/office/powerpoint/2010/main" val="294192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4842" y="365125"/>
            <a:ext cx="11140472" cy="6186309"/>
          </a:xfrm>
          <a:prstGeom prst="rect">
            <a:avLst/>
          </a:prstGeom>
        </p:spPr>
        <p:txBody>
          <a:bodyPr wrap="square">
            <a:spAutoFit/>
          </a:bodyPr>
          <a:lstStyle/>
          <a:p>
            <a:r>
              <a:rPr lang="en-US" sz="1600" dirty="0" err="1"/>
              <a:t>fit_consMR</a:t>
            </a:r>
            <a:r>
              <a:rPr lang="en-US" sz="1600" dirty="0"/>
              <a:t> &lt;- </a:t>
            </a:r>
            <a:r>
              <a:rPr lang="en-US" sz="1600" dirty="0" err="1"/>
              <a:t>us_change</a:t>
            </a:r>
            <a:r>
              <a:rPr lang="en-US" sz="1600" dirty="0"/>
              <a:t> |&gt;</a:t>
            </a:r>
          </a:p>
          <a:p>
            <a:r>
              <a:rPr lang="en-US" sz="1600" dirty="0"/>
              <a:t>  model(</a:t>
            </a:r>
            <a:r>
              <a:rPr lang="en-US" sz="1600" dirty="0" err="1"/>
              <a:t>tslm</a:t>
            </a:r>
            <a:r>
              <a:rPr lang="en-US" sz="1600" dirty="0"/>
              <a:t> = TSLM(Consumption ~ Income + Production +</a:t>
            </a:r>
          </a:p>
          <a:p>
            <a:r>
              <a:rPr lang="en-US" sz="1600" dirty="0"/>
              <a:t>                                    Unemployment + Savings))</a:t>
            </a:r>
          </a:p>
          <a:p>
            <a:r>
              <a:rPr lang="en-US" sz="1600" dirty="0"/>
              <a:t>report(</a:t>
            </a:r>
            <a:r>
              <a:rPr lang="en-US" sz="1600" dirty="0" err="1"/>
              <a:t>fit_consMR</a:t>
            </a:r>
            <a:r>
              <a:rPr lang="en-US" sz="1600" dirty="0"/>
              <a:t>)</a:t>
            </a:r>
          </a:p>
          <a:p>
            <a:r>
              <a:rPr lang="en-US" sz="1600" dirty="0"/>
              <a:t>#&gt; Series: Consumption </a:t>
            </a:r>
          </a:p>
          <a:p>
            <a:r>
              <a:rPr lang="en-US" sz="1600" dirty="0"/>
              <a:t>#&gt; Model: TSLM </a:t>
            </a:r>
          </a:p>
          <a:p>
            <a:r>
              <a:rPr lang="en-US" sz="1600" dirty="0"/>
              <a:t>#&gt; </a:t>
            </a:r>
          </a:p>
          <a:p>
            <a:r>
              <a:rPr lang="en-US" sz="1600" dirty="0"/>
              <a:t>#&gt; Residuals:</a:t>
            </a:r>
          </a:p>
          <a:p>
            <a:r>
              <a:rPr lang="en-US" sz="1600" dirty="0"/>
              <a:t>#&gt;     Min      1Q  Median      3Q     Max </a:t>
            </a:r>
          </a:p>
          <a:p>
            <a:r>
              <a:rPr lang="en-US" sz="1600" dirty="0"/>
              <a:t>#&gt; -0.9055 -0.1582 -0.0361  0.1362  1.1547 </a:t>
            </a:r>
          </a:p>
          <a:p>
            <a:r>
              <a:rPr lang="en-US" sz="1600" dirty="0"/>
              <a:t>#&gt; </a:t>
            </a:r>
          </a:p>
          <a:p>
            <a:r>
              <a:rPr lang="en-US" sz="1600" dirty="0"/>
              <a:t>#&gt; Coefficients:</a:t>
            </a:r>
          </a:p>
          <a:p>
            <a:r>
              <a:rPr lang="en-US" sz="1600" dirty="0"/>
              <a:t>#&gt;              Estimate Std. Error t value </a:t>
            </a:r>
            <a:r>
              <a:rPr lang="en-US" sz="1600" dirty="0" err="1"/>
              <a:t>Pr</a:t>
            </a:r>
            <a:r>
              <a:rPr lang="en-US" sz="1600" dirty="0"/>
              <a:t>(&gt;|t|)    </a:t>
            </a:r>
          </a:p>
          <a:p>
            <a:r>
              <a:rPr lang="en-US" sz="1600" dirty="0"/>
              <a:t>#&gt; (Intercept)   0.25311    0.03447    7.34  5.7e-12 ***</a:t>
            </a:r>
          </a:p>
          <a:p>
            <a:r>
              <a:rPr lang="en-US" sz="1600" dirty="0"/>
              <a:t>#&gt; Income        0.74058    0.04012   18.46  &lt; 2e-16 ***</a:t>
            </a:r>
          </a:p>
          <a:p>
            <a:r>
              <a:rPr lang="en-US" sz="1600" dirty="0"/>
              <a:t>#&gt; Production    0.04717    0.02314    2.04    0.043 *  </a:t>
            </a:r>
          </a:p>
          <a:p>
            <a:r>
              <a:rPr lang="en-US" sz="1600" dirty="0"/>
              <a:t>#&gt; Unemployment -0.17469    0.09551   -1.83    0.069 .  </a:t>
            </a:r>
          </a:p>
          <a:p>
            <a:r>
              <a:rPr lang="en-US" sz="1600" dirty="0"/>
              <a:t>#&gt; Savings      -0.05289    0.00292  -18.09  &lt; 2e-16 ***</a:t>
            </a:r>
          </a:p>
          <a:p>
            <a:r>
              <a:rPr lang="en-US" sz="1600" dirty="0"/>
              <a:t>#&gt; ---</a:t>
            </a:r>
          </a:p>
          <a:p>
            <a:r>
              <a:rPr lang="en-US" sz="1600" dirty="0"/>
              <a:t>#&gt; </a:t>
            </a:r>
            <a:r>
              <a:rPr lang="en-US" sz="1600" dirty="0" err="1"/>
              <a:t>Signif</a:t>
            </a:r>
            <a:r>
              <a:rPr lang="en-US" sz="1600" dirty="0"/>
              <a:t>. codes:  0 '***' 0.001 '**' 0.01 '*' 0.05 '.' 0.1 ' ' 1</a:t>
            </a:r>
          </a:p>
          <a:p>
            <a:r>
              <a:rPr lang="en-US" sz="1600" dirty="0"/>
              <a:t>#&gt; </a:t>
            </a:r>
          </a:p>
          <a:p>
            <a:r>
              <a:rPr lang="en-US" sz="1600" dirty="0"/>
              <a:t>#&gt; Residual standard error: 0.31 on 193 degrees of freedom</a:t>
            </a:r>
          </a:p>
          <a:p>
            <a:r>
              <a:rPr lang="en-US" sz="1600" dirty="0"/>
              <a:t>#&gt; Multiple R-squared: 0.768,   Adjusted R-squared: 0.763</a:t>
            </a:r>
          </a:p>
          <a:p>
            <a:r>
              <a:rPr lang="en-US" sz="1600" dirty="0"/>
              <a:t>#&gt; F-statistic:  160 on 4 and 193 DF, p-value: &lt;2e-16</a:t>
            </a:r>
          </a:p>
        </p:txBody>
      </p:sp>
    </p:spTree>
    <p:extLst>
      <p:ext uri="{BB962C8B-B14F-4D97-AF65-F5344CB8AC3E}">
        <p14:creationId xmlns:p14="http://schemas.microsoft.com/office/powerpoint/2010/main" val="252598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Fitted values</a:t>
            </a:r>
          </a:p>
          <a:p>
            <a:r>
              <a:rPr lang="en-US" dirty="0"/>
              <a:t>Predictions of y can be obtained by using the estimated coefficients in the regression equation and setting the error term to zero. In general we write,</a:t>
            </a:r>
          </a:p>
          <a:p>
            <a:endParaRPr lang="en-US" dirty="0"/>
          </a:p>
          <a:p>
            <a:r>
              <a:rPr lang="en-US" dirty="0"/>
              <a:t>Plugging in the values  of x1,t,…,</a:t>
            </a:r>
            <a:r>
              <a:rPr lang="en-US" dirty="0" err="1"/>
              <a:t>xk,t</a:t>
            </a:r>
            <a:r>
              <a:rPr lang="en-US" dirty="0"/>
              <a:t> for t=1,…,T returns predictions of </a:t>
            </a:r>
            <a:r>
              <a:rPr lang="en-US" dirty="0" err="1"/>
              <a:t>yt</a:t>
            </a:r>
            <a:r>
              <a:rPr lang="en-US" dirty="0"/>
              <a:t> within the training set, referred to as </a:t>
            </a:r>
            <a:r>
              <a:rPr lang="en-US" i="1" dirty="0"/>
              <a:t>fitted values</a:t>
            </a:r>
            <a:r>
              <a:rPr lang="en-US" dirty="0"/>
              <a:t>.</a:t>
            </a:r>
          </a:p>
          <a:p>
            <a:endParaRPr lang="en-US" dirty="0"/>
          </a:p>
        </p:txBody>
      </p:sp>
      <p:pic>
        <p:nvPicPr>
          <p:cNvPr id="4" name="Picture 3"/>
          <p:cNvPicPr>
            <a:picLocks noChangeAspect="1"/>
          </p:cNvPicPr>
          <p:nvPr/>
        </p:nvPicPr>
        <p:blipFill>
          <a:blip r:embed="rId2"/>
          <a:stretch>
            <a:fillRect/>
          </a:stretch>
        </p:blipFill>
        <p:spPr>
          <a:xfrm>
            <a:off x="2815208" y="3225776"/>
            <a:ext cx="6682568" cy="1005030"/>
          </a:xfrm>
          <a:prstGeom prst="rect">
            <a:avLst/>
          </a:prstGeom>
        </p:spPr>
      </p:pic>
    </p:spTree>
    <p:extLst>
      <p:ext uri="{BB962C8B-B14F-4D97-AF65-F5344CB8AC3E}">
        <p14:creationId xmlns:p14="http://schemas.microsoft.com/office/powerpoint/2010/main" val="3104481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1904" y="426325"/>
            <a:ext cx="6096000" cy="3139321"/>
          </a:xfrm>
          <a:prstGeom prst="rect">
            <a:avLst/>
          </a:prstGeom>
        </p:spPr>
        <p:txBody>
          <a:bodyPr>
            <a:spAutoFit/>
          </a:bodyPr>
          <a:lstStyle/>
          <a:p>
            <a:r>
              <a:rPr lang="en-US" dirty="0"/>
              <a:t>augment(</a:t>
            </a:r>
            <a:r>
              <a:rPr lang="en-US" dirty="0" err="1"/>
              <a:t>fit_consMR</a:t>
            </a:r>
            <a:r>
              <a:rPr lang="en-US" dirty="0"/>
              <a:t>) |&gt;</a:t>
            </a:r>
          </a:p>
          <a:p>
            <a:r>
              <a:rPr lang="en-US" dirty="0"/>
              <a:t>  </a:t>
            </a:r>
            <a:r>
              <a:rPr lang="en-US" dirty="0" err="1"/>
              <a:t>ggplot</a:t>
            </a:r>
            <a:r>
              <a:rPr lang="en-US" dirty="0"/>
              <a:t>(</a:t>
            </a:r>
            <a:r>
              <a:rPr lang="en-US" dirty="0" err="1"/>
              <a:t>aes</a:t>
            </a:r>
            <a:r>
              <a:rPr lang="en-US" dirty="0"/>
              <a:t>(x = Quarter)) +</a:t>
            </a:r>
          </a:p>
          <a:p>
            <a:r>
              <a:rPr lang="en-US" dirty="0"/>
              <a:t>  </a:t>
            </a:r>
            <a:r>
              <a:rPr lang="en-US" dirty="0" err="1"/>
              <a:t>geom_line</a:t>
            </a:r>
            <a:r>
              <a:rPr lang="en-US" dirty="0"/>
              <a:t>(</a:t>
            </a:r>
            <a:r>
              <a:rPr lang="en-US" dirty="0" err="1"/>
              <a:t>aes</a:t>
            </a:r>
            <a:r>
              <a:rPr lang="en-US" dirty="0"/>
              <a:t>(y = Consumption, </a:t>
            </a:r>
            <a:r>
              <a:rPr lang="en-US" dirty="0" err="1"/>
              <a:t>colour</a:t>
            </a:r>
            <a:r>
              <a:rPr lang="en-US" dirty="0"/>
              <a:t> = "Data")) +</a:t>
            </a:r>
          </a:p>
          <a:p>
            <a:r>
              <a:rPr lang="en-US" dirty="0"/>
              <a:t>  </a:t>
            </a:r>
            <a:r>
              <a:rPr lang="en-US" dirty="0" err="1"/>
              <a:t>geom_line</a:t>
            </a:r>
            <a:r>
              <a:rPr lang="en-US" dirty="0"/>
              <a:t>(</a:t>
            </a:r>
            <a:r>
              <a:rPr lang="en-US" dirty="0" err="1"/>
              <a:t>aes</a:t>
            </a:r>
            <a:r>
              <a:rPr lang="en-US" dirty="0"/>
              <a:t>(y = .fitted, </a:t>
            </a:r>
            <a:r>
              <a:rPr lang="en-US" dirty="0" err="1"/>
              <a:t>colour</a:t>
            </a:r>
            <a:r>
              <a:rPr lang="en-US" dirty="0"/>
              <a:t> = "Fitted")) +</a:t>
            </a:r>
          </a:p>
          <a:p>
            <a:r>
              <a:rPr lang="en-US" dirty="0"/>
              <a:t>  labs(y = NULL,</a:t>
            </a:r>
          </a:p>
          <a:p>
            <a:r>
              <a:rPr lang="en-US" dirty="0"/>
              <a:t>    title = "Percent change in US consumption expenditure"</a:t>
            </a:r>
          </a:p>
          <a:p>
            <a:r>
              <a:rPr lang="en-US" dirty="0"/>
              <a:t>  ) +</a:t>
            </a:r>
          </a:p>
          <a:p>
            <a:r>
              <a:rPr lang="en-US" dirty="0"/>
              <a:t>  </a:t>
            </a:r>
            <a:r>
              <a:rPr lang="en-US" dirty="0" err="1"/>
              <a:t>scale_colour_manual</a:t>
            </a:r>
            <a:r>
              <a:rPr lang="en-US" dirty="0"/>
              <a:t>(values=c(Data="</a:t>
            </a:r>
            <a:r>
              <a:rPr lang="en-US" dirty="0" err="1"/>
              <a:t>black",Fitted</a:t>
            </a:r>
            <a:r>
              <a:rPr lang="en-US" dirty="0"/>
              <a:t>="#D55E00")) +</a:t>
            </a:r>
          </a:p>
          <a:p>
            <a:r>
              <a:rPr lang="en-US" dirty="0"/>
              <a:t>  guides(</a:t>
            </a:r>
            <a:r>
              <a:rPr lang="en-US" dirty="0" err="1"/>
              <a:t>colour</a:t>
            </a:r>
            <a:r>
              <a:rPr lang="en-US" dirty="0"/>
              <a:t> = </a:t>
            </a:r>
            <a:r>
              <a:rPr lang="en-US" dirty="0" err="1"/>
              <a:t>guide_legend</a:t>
            </a:r>
            <a:r>
              <a:rPr lang="en-US" dirty="0"/>
              <a:t>(title = NULL))</a:t>
            </a:r>
          </a:p>
        </p:txBody>
      </p:sp>
      <p:pic>
        <p:nvPicPr>
          <p:cNvPr id="5122" name="Picture 2" descr="Time plot of actual US consumption expenditure and predicted US consumption expendi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6692" y="3228615"/>
            <a:ext cx="5518245" cy="340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171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779" y="512255"/>
            <a:ext cx="6096000" cy="2585323"/>
          </a:xfrm>
          <a:prstGeom prst="rect">
            <a:avLst/>
          </a:prstGeom>
        </p:spPr>
        <p:txBody>
          <a:bodyPr>
            <a:spAutoFit/>
          </a:bodyPr>
          <a:lstStyle/>
          <a:p>
            <a:r>
              <a:rPr lang="en-US" dirty="0"/>
              <a:t>augment(</a:t>
            </a:r>
            <a:r>
              <a:rPr lang="en-US" dirty="0" err="1"/>
              <a:t>fit_consMR</a:t>
            </a:r>
            <a:r>
              <a:rPr lang="en-US" dirty="0"/>
              <a:t>) |&gt;</a:t>
            </a:r>
          </a:p>
          <a:p>
            <a:r>
              <a:rPr lang="en-US" dirty="0"/>
              <a:t>  </a:t>
            </a:r>
            <a:r>
              <a:rPr lang="en-US" dirty="0" err="1"/>
              <a:t>ggplot</a:t>
            </a:r>
            <a:r>
              <a:rPr lang="en-US" dirty="0"/>
              <a:t>(</a:t>
            </a:r>
            <a:r>
              <a:rPr lang="en-US" dirty="0" err="1"/>
              <a:t>aes</a:t>
            </a:r>
            <a:r>
              <a:rPr lang="en-US" dirty="0"/>
              <a:t>(x = Consumption, y = .fitted)) +</a:t>
            </a:r>
          </a:p>
          <a:p>
            <a:r>
              <a:rPr lang="en-US" dirty="0"/>
              <a:t>  </a:t>
            </a:r>
            <a:r>
              <a:rPr lang="en-US" dirty="0" err="1"/>
              <a:t>geom_point</a:t>
            </a:r>
            <a:r>
              <a:rPr lang="en-US" dirty="0"/>
              <a:t>() +</a:t>
            </a:r>
          </a:p>
          <a:p>
            <a:r>
              <a:rPr lang="en-US" dirty="0"/>
              <a:t>  labs(</a:t>
            </a:r>
          </a:p>
          <a:p>
            <a:r>
              <a:rPr lang="en-US" dirty="0"/>
              <a:t>    y = "Fitted (predicted values)",</a:t>
            </a:r>
          </a:p>
          <a:p>
            <a:r>
              <a:rPr lang="en-US" dirty="0"/>
              <a:t>    x = "Data (actual values)",</a:t>
            </a:r>
          </a:p>
          <a:p>
            <a:r>
              <a:rPr lang="en-US" dirty="0"/>
              <a:t>    title = "Percent change in US consumption expenditure"</a:t>
            </a:r>
          </a:p>
          <a:p>
            <a:r>
              <a:rPr lang="en-US" dirty="0"/>
              <a:t>  ) +</a:t>
            </a:r>
          </a:p>
          <a:p>
            <a:r>
              <a:rPr lang="en-US" dirty="0"/>
              <a:t>  </a:t>
            </a:r>
            <a:r>
              <a:rPr lang="en-US" dirty="0" err="1"/>
              <a:t>geom_abline</a:t>
            </a:r>
            <a:r>
              <a:rPr lang="en-US" dirty="0"/>
              <a:t>(intercept = 0, slope = 1)</a:t>
            </a:r>
          </a:p>
        </p:txBody>
      </p:sp>
      <p:pic>
        <p:nvPicPr>
          <p:cNvPr id="6146" name="Picture 2" descr="Actual US consumption expenditure plotted against predicted US consumption expendi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161" y="3097578"/>
            <a:ext cx="5614679" cy="346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623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900"/>
            <a:ext cx="10515600" cy="6414446"/>
          </a:xfrm>
        </p:spPr>
        <p:txBody>
          <a:bodyPr>
            <a:normAutofit lnSpcReduction="10000"/>
          </a:bodyPr>
          <a:lstStyle/>
          <a:p>
            <a:r>
              <a:rPr lang="en-US" b="1" dirty="0"/>
              <a:t>Standard error of the regression</a:t>
            </a:r>
          </a:p>
          <a:p>
            <a:r>
              <a:rPr lang="en-US" dirty="0"/>
              <a:t>Another measure of how well the model has fitted the data is the standard deviation of the residuals, which is often known as the “residual standard error”</a:t>
            </a:r>
          </a:p>
          <a:p>
            <a:r>
              <a:rPr lang="en-US" dirty="0"/>
              <a:t>The standard error will be used when generating prediction intervals,</a:t>
            </a:r>
          </a:p>
          <a:p>
            <a:endParaRPr lang="en-US" dirty="0"/>
          </a:p>
          <a:p>
            <a:endParaRPr lang="en-US" dirty="0"/>
          </a:p>
          <a:p>
            <a:endParaRPr lang="en-US" dirty="0"/>
          </a:p>
          <a:p>
            <a:r>
              <a:rPr lang="en-US" dirty="0"/>
              <a:t>where k is the number of predictors in the model. </a:t>
            </a:r>
          </a:p>
          <a:p>
            <a:r>
              <a:rPr lang="en-US" dirty="0"/>
              <a:t>Notice that we divide by T−k−1 because we have estimated k+1 parameters (the intercept and a coefficient for each predictor variable) in computing the residuals.</a:t>
            </a:r>
          </a:p>
          <a:p>
            <a:r>
              <a:rPr lang="en-US" dirty="0"/>
              <a:t>The standard error is related to the size of the average error that the model produces. </a:t>
            </a:r>
          </a:p>
          <a:p>
            <a:endParaRPr lang="en-US" dirty="0"/>
          </a:p>
          <a:p>
            <a:endParaRPr lang="en-US" dirty="0"/>
          </a:p>
        </p:txBody>
      </p:sp>
      <p:pic>
        <p:nvPicPr>
          <p:cNvPr id="4" name="Picture 3"/>
          <p:cNvPicPr>
            <a:picLocks noChangeAspect="1"/>
          </p:cNvPicPr>
          <p:nvPr/>
        </p:nvPicPr>
        <p:blipFill>
          <a:blip r:embed="rId2"/>
          <a:stretch>
            <a:fillRect/>
          </a:stretch>
        </p:blipFill>
        <p:spPr>
          <a:xfrm>
            <a:off x="4423383" y="2428731"/>
            <a:ext cx="3345233" cy="1242515"/>
          </a:xfrm>
          <a:prstGeom prst="rect">
            <a:avLst/>
          </a:prstGeom>
        </p:spPr>
      </p:pic>
    </p:spTree>
    <p:extLst>
      <p:ext uri="{BB962C8B-B14F-4D97-AF65-F5344CB8AC3E}">
        <p14:creationId xmlns:p14="http://schemas.microsoft.com/office/powerpoint/2010/main" val="102725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 - REGRESSION ANALYSIS AND FORECASTING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1896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a:t>
            </a:r>
          </a:p>
        </p:txBody>
      </p:sp>
      <p:sp>
        <p:nvSpPr>
          <p:cNvPr id="3" name="Content Placeholder 2"/>
          <p:cNvSpPr>
            <a:spLocks noGrp="1"/>
          </p:cNvSpPr>
          <p:nvPr>
            <p:ph idx="1"/>
          </p:nvPr>
        </p:nvSpPr>
        <p:spPr/>
        <p:txBody>
          <a:bodyPr/>
          <a:lstStyle/>
          <a:p>
            <a:r>
              <a:rPr lang="en-US" dirty="0"/>
              <a:t>2. Illustrate the regression analysis and forecasting in time series analysis</a:t>
            </a:r>
          </a:p>
        </p:txBody>
      </p:sp>
    </p:spTree>
    <p:extLst>
      <p:ext uri="{BB962C8B-B14F-4D97-AF65-F5344CB8AC3E}">
        <p14:creationId xmlns:p14="http://schemas.microsoft.com/office/powerpoint/2010/main" val="166906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regression?</a:t>
            </a:r>
          </a:p>
        </p:txBody>
      </p:sp>
      <p:sp>
        <p:nvSpPr>
          <p:cNvPr id="3" name="Content Placeholder 2"/>
          <p:cNvSpPr>
            <a:spLocks noGrp="1"/>
          </p:cNvSpPr>
          <p:nvPr>
            <p:ph idx="1"/>
          </p:nvPr>
        </p:nvSpPr>
        <p:spPr/>
        <p:txBody>
          <a:bodyPr>
            <a:normAutofit/>
          </a:bodyPr>
          <a:lstStyle/>
          <a:p>
            <a:r>
              <a:rPr lang="en-US" dirty="0"/>
              <a:t>Regression Analysis is a </a:t>
            </a:r>
            <a:r>
              <a:rPr lang="en-US" dirty="0">
                <a:solidFill>
                  <a:srgbClr val="FF0000"/>
                </a:solidFill>
              </a:rPr>
              <a:t>supervised learning analysis </a:t>
            </a:r>
            <a:r>
              <a:rPr lang="en-US" dirty="0"/>
              <a:t>where supervised learning is the </a:t>
            </a:r>
            <a:r>
              <a:rPr lang="en-US" dirty="0">
                <a:solidFill>
                  <a:srgbClr val="FF0000"/>
                </a:solidFill>
              </a:rPr>
              <a:t>analyzing or predicting </a:t>
            </a:r>
            <a:r>
              <a:rPr lang="en-US" dirty="0"/>
              <a:t>the data based on the </a:t>
            </a:r>
            <a:r>
              <a:rPr lang="en-US" dirty="0">
                <a:solidFill>
                  <a:srgbClr val="FF0000"/>
                </a:solidFill>
              </a:rPr>
              <a:t>previously available data or past data</a:t>
            </a:r>
            <a:r>
              <a:rPr lang="en-US" dirty="0"/>
              <a:t>.</a:t>
            </a:r>
          </a:p>
          <a:p>
            <a:r>
              <a:rPr lang="en-US" dirty="0"/>
              <a:t>Regression analysis is a </a:t>
            </a:r>
            <a:r>
              <a:rPr lang="en-US" dirty="0">
                <a:solidFill>
                  <a:srgbClr val="FF0000"/>
                </a:solidFill>
              </a:rPr>
              <a:t>statistical technique </a:t>
            </a:r>
            <a:r>
              <a:rPr lang="en-US" dirty="0"/>
              <a:t>for modeling and investigating the </a:t>
            </a:r>
            <a:r>
              <a:rPr lang="en-US" dirty="0">
                <a:solidFill>
                  <a:srgbClr val="FF0000"/>
                </a:solidFill>
              </a:rPr>
              <a:t>relationships between an outcome or response variable </a:t>
            </a:r>
            <a:r>
              <a:rPr lang="en-US" dirty="0"/>
              <a:t>and one or more predictor or </a:t>
            </a:r>
            <a:r>
              <a:rPr lang="en-US" dirty="0" err="1"/>
              <a:t>regressor</a:t>
            </a:r>
            <a:r>
              <a:rPr lang="en-US" dirty="0"/>
              <a:t> variables. </a:t>
            </a:r>
          </a:p>
        </p:txBody>
      </p:sp>
    </p:spTree>
    <p:extLst>
      <p:ext uri="{BB962C8B-B14F-4D97-AF65-F5344CB8AC3E}">
        <p14:creationId xmlns:p14="http://schemas.microsoft.com/office/powerpoint/2010/main" val="137996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B6F-777C-B6EE-77C4-1B78056B5B7D}"/>
              </a:ext>
            </a:extLst>
          </p:cNvPr>
          <p:cNvSpPr>
            <a:spLocks noGrp="1"/>
          </p:cNvSpPr>
          <p:nvPr>
            <p:ph type="title"/>
          </p:nvPr>
        </p:nvSpPr>
        <p:spPr/>
        <p:txBody>
          <a:bodyPr/>
          <a:lstStyle/>
          <a:p>
            <a:r>
              <a:rPr lang="en-IN" dirty="0"/>
              <a:t>Statistical Inference in Linear Regression</a:t>
            </a:r>
          </a:p>
        </p:txBody>
      </p:sp>
      <p:sp>
        <p:nvSpPr>
          <p:cNvPr id="3" name="Content Placeholder 2">
            <a:extLst>
              <a:ext uri="{FF2B5EF4-FFF2-40B4-BE49-F238E27FC236}">
                <a16:creationId xmlns:a16="http://schemas.microsoft.com/office/drawing/2014/main" id="{A90201FF-5188-AE25-7849-4E1A04517C82}"/>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In this section, we describe several important hypothesis-testing procedures and a confidence interval estimation procedure. </a:t>
            </a:r>
          </a:p>
          <a:p>
            <a:pPr algn="l"/>
            <a:r>
              <a:rPr lang="en-US" sz="2400" b="0" i="0" u="none" strike="noStrike" baseline="0" dirty="0">
                <a:latin typeface="Times New Roman" panose="02020603050405020304" pitchFamily="18" charset="0"/>
                <a:cs typeface="Times New Roman" panose="02020603050405020304" pitchFamily="18" charset="0"/>
              </a:rPr>
              <a:t>These procedures require that the errors </a:t>
            </a:r>
            <a:r>
              <a:rPr lang="en-US" sz="2400" b="1" i="1" u="none" strike="noStrike" baseline="0" dirty="0">
                <a:latin typeface="Times New Roman" panose="02020603050405020304" pitchFamily="18" charset="0"/>
                <a:cs typeface="Times New Roman" panose="02020603050405020304" pitchFamily="18" charset="0"/>
              </a:rPr>
              <a:t>𝜀</a:t>
            </a:r>
            <a:r>
              <a:rPr lang="en-US" sz="2400" b="1" i="1" u="none" strike="noStrike" baseline="0" dirty="0" err="1">
                <a:latin typeface="Times New Roman" panose="02020603050405020304" pitchFamily="18" charset="0"/>
                <a:cs typeface="Times New Roman" panose="02020603050405020304" pitchFamily="18" charset="0"/>
              </a:rPr>
              <a:t>i</a:t>
            </a:r>
            <a:r>
              <a:rPr lang="en-US" sz="2400" b="1"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in the model are normally and independently distributed with </a:t>
            </a:r>
            <a:r>
              <a:rPr lang="en-US" sz="2400" b="1" i="0" u="none" strike="noStrike" baseline="0" dirty="0">
                <a:latin typeface="Times New Roman" panose="02020603050405020304" pitchFamily="18" charset="0"/>
                <a:cs typeface="Times New Roman" panose="02020603050405020304" pitchFamily="18" charset="0"/>
              </a:rPr>
              <a:t>mean zero </a:t>
            </a:r>
            <a:r>
              <a:rPr lang="en-US" sz="2400" b="0" i="0" u="none" strike="noStrike" baseline="0" dirty="0">
                <a:latin typeface="Times New Roman" panose="02020603050405020304" pitchFamily="18" charset="0"/>
                <a:cs typeface="Times New Roman" panose="02020603050405020304" pitchFamily="18" charset="0"/>
              </a:rPr>
              <a:t>and </a:t>
            </a:r>
            <a:r>
              <a:rPr lang="en-US" sz="2400" b="1" i="0" u="none" strike="noStrike" baseline="0" dirty="0">
                <a:latin typeface="Times New Roman" panose="02020603050405020304" pitchFamily="18" charset="0"/>
                <a:cs typeface="Times New Roman" panose="02020603050405020304" pitchFamily="18" charset="0"/>
              </a:rPr>
              <a:t>variance </a:t>
            </a:r>
            <a:r>
              <a:rPr lang="en-US" sz="2400" b="1" i="1" u="none" strike="noStrike" baseline="0" dirty="0">
                <a:latin typeface="Times New Roman" panose="02020603050405020304" pitchFamily="18" charset="0"/>
                <a:cs typeface="Times New Roman" panose="02020603050405020304" pitchFamily="18" charset="0"/>
              </a:rPr>
              <a:t>𝜎</a:t>
            </a:r>
            <a:r>
              <a:rPr lang="en-US" sz="2400" b="1" i="0" u="none" strike="noStrike" baseline="0" dirty="0">
                <a:latin typeface="Times New Roman" panose="02020603050405020304" pitchFamily="18" charset="0"/>
                <a:cs typeface="Times New Roman" panose="02020603050405020304" pitchFamily="18" charset="0"/>
              </a:rPr>
              <a:t>2</a:t>
            </a:r>
            <a:r>
              <a:rPr lang="en-US" sz="2400" b="0" i="0" u="none" strike="noStrike" baseline="0" dirty="0">
                <a:latin typeface="Times New Roman" panose="02020603050405020304" pitchFamily="18" charset="0"/>
                <a:cs typeface="Times New Roman" panose="02020603050405020304" pitchFamily="18" charset="0"/>
              </a:rPr>
              <a:t>, abbreviated </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NID(0, </a:t>
            </a:r>
            <a:r>
              <a:rPr lang="en-US" sz="2400" b="0" i="1" u="none" strike="noStrike" baseline="0" dirty="0">
                <a:latin typeface="Times New Roman" panose="02020603050405020304" pitchFamily="18" charset="0"/>
                <a:cs typeface="Times New Roman" panose="02020603050405020304" pitchFamily="18" charset="0"/>
              </a:rPr>
              <a:t>𝜎</a:t>
            </a:r>
            <a:r>
              <a:rPr lang="en-US" sz="2400" b="0" i="0" u="none" strike="noStrike" baseline="0" dirty="0">
                <a:latin typeface="Times New Roman" panose="02020603050405020304" pitchFamily="18" charset="0"/>
                <a:cs typeface="Times New Roman" panose="02020603050405020304" pitchFamily="18" charset="0"/>
              </a:rPr>
              <a:t>2).</a:t>
            </a:r>
          </a:p>
          <a:p>
            <a:pPr algn="l"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What is the significance test for linear regression?</a:t>
            </a:r>
          </a:p>
          <a:p>
            <a:pPr algn="just" rtl="0"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Significance tests for linear regression are </a:t>
            </a: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used to determine if the relationship between the dependent variable and one or more independent variables </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is statistically significant.</a:t>
            </a:r>
          </a:p>
          <a:p>
            <a:pPr algn="l"/>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76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9698-E5C6-248E-EDFD-F3A0AAD5F472}"/>
              </a:ext>
            </a:extLst>
          </p:cNvPr>
          <p:cNvSpPr>
            <a:spLocks noGrp="1"/>
          </p:cNvSpPr>
          <p:nvPr>
            <p:ph type="title"/>
          </p:nvPr>
        </p:nvSpPr>
        <p:spPr/>
        <p:txBody>
          <a:bodyPr/>
          <a:lstStyle/>
          <a:p>
            <a:r>
              <a:rPr lang="en-US" dirty="0"/>
              <a:t>Test for Significance of Regression</a:t>
            </a:r>
            <a:endParaRPr lang="en-IN" dirty="0"/>
          </a:p>
        </p:txBody>
      </p:sp>
      <p:sp>
        <p:nvSpPr>
          <p:cNvPr id="3" name="Content Placeholder 2">
            <a:extLst>
              <a:ext uri="{FF2B5EF4-FFF2-40B4-BE49-F238E27FC236}">
                <a16:creationId xmlns:a16="http://schemas.microsoft.com/office/drawing/2014/main" id="{C390D738-46BC-7584-14B2-4A99C30D250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test for significance of regression is a test to determine whether there is a linear relationship between the response </a:t>
            </a:r>
            <a:r>
              <a:rPr lang="en-US" sz="2400" b="1" dirty="0">
                <a:latin typeface="Times New Roman" panose="02020603050405020304" pitchFamily="18" charset="0"/>
                <a:cs typeface="Times New Roman" panose="02020603050405020304" pitchFamily="18" charset="0"/>
              </a:rPr>
              <a:t>variable y</a:t>
            </a:r>
            <a:r>
              <a:rPr lang="en-US" sz="2400" dirty="0">
                <a:latin typeface="Times New Roman" panose="02020603050405020304" pitchFamily="18" charset="0"/>
                <a:cs typeface="Times New Roman" panose="02020603050405020304" pitchFamily="18" charset="0"/>
              </a:rPr>
              <a:t> and a subset of the predictor or regressor variables </a:t>
            </a:r>
            <a:r>
              <a:rPr lang="en-US" sz="2400" b="1" dirty="0">
                <a:latin typeface="Times New Roman" panose="02020603050405020304" pitchFamily="18" charset="0"/>
                <a:cs typeface="Times New Roman" panose="02020603050405020304" pitchFamily="18" charset="0"/>
              </a:rPr>
              <a:t>x1, x2,…, </a:t>
            </a:r>
            <a:r>
              <a:rPr lang="en-US" sz="2400" b="1" dirty="0" err="1">
                <a:latin typeface="Times New Roman" panose="02020603050405020304" pitchFamily="18" charset="0"/>
                <a:cs typeface="Times New Roman" panose="02020603050405020304" pitchFamily="18" charset="0"/>
              </a:rPr>
              <a:t>xk</a:t>
            </a:r>
            <a:r>
              <a:rPr lang="en-US" sz="2400" dirty="0">
                <a:latin typeface="Times New Roman" panose="02020603050405020304" pitchFamily="18" charset="0"/>
                <a:cs typeface="Times New Roman" panose="02020603050405020304" pitchFamily="18" charset="0"/>
              </a:rPr>
              <a:t>. </a:t>
            </a:r>
          </a:p>
          <a:p>
            <a:pPr algn="l"/>
            <a:r>
              <a:rPr lang="en-IN" sz="2400" b="0" i="0" u="none" strike="noStrike" baseline="0" dirty="0">
                <a:latin typeface="Times New Roman" panose="02020603050405020304" pitchFamily="18" charset="0"/>
                <a:cs typeface="Times New Roman" panose="02020603050405020304" pitchFamily="18" charset="0"/>
              </a:rPr>
              <a:t>The appropriate hypotheses are</a:t>
            </a:r>
          </a:p>
          <a:p>
            <a:pPr algn="l"/>
            <a:r>
              <a:rPr lang="pt-BR" sz="2400" b="0" i="1" u="none" strike="noStrike" baseline="0" dirty="0">
                <a:latin typeface="Times New Roman" panose="02020603050405020304" pitchFamily="18" charset="0"/>
                <a:cs typeface="Times New Roman" panose="02020603050405020304" pitchFamily="18" charset="0"/>
              </a:rPr>
              <a:t>H</a:t>
            </a:r>
            <a:r>
              <a:rPr lang="pt-BR" sz="2400" b="0" i="0" u="none" strike="noStrike" baseline="0" dirty="0">
                <a:latin typeface="Times New Roman" panose="02020603050405020304" pitchFamily="18" charset="0"/>
                <a:cs typeface="Times New Roman" panose="02020603050405020304" pitchFamily="18" charset="0"/>
              </a:rPr>
              <a:t>0 : </a:t>
            </a:r>
            <a:r>
              <a:rPr lang="pt-BR" sz="2400" b="0" i="1" u="none" strike="noStrike" baseline="0" dirty="0">
                <a:latin typeface="Times New Roman" panose="02020603050405020304" pitchFamily="18" charset="0"/>
                <a:cs typeface="Times New Roman" panose="02020603050405020304" pitchFamily="18" charset="0"/>
              </a:rPr>
              <a:t>𝛽</a:t>
            </a:r>
            <a:r>
              <a:rPr lang="pt-BR" sz="2400" b="0" i="0" u="none" strike="noStrike" baseline="0" dirty="0">
                <a:latin typeface="Times New Roman" panose="02020603050405020304" pitchFamily="18" charset="0"/>
                <a:cs typeface="Times New Roman" panose="02020603050405020304" pitchFamily="18" charset="0"/>
              </a:rPr>
              <a:t>1 = </a:t>
            </a:r>
            <a:r>
              <a:rPr lang="pt-BR" sz="2400" b="0" i="1" u="none" strike="noStrike" baseline="0" dirty="0">
                <a:latin typeface="Times New Roman" panose="02020603050405020304" pitchFamily="18" charset="0"/>
                <a:cs typeface="Times New Roman" panose="02020603050405020304" pitchFamily="18" charset="0"/>
              </a:rPr>
              <a:t>𝛽</a:t>
            </a:r>
            <a:r>
              <a:rPr lang="pt-BR" sz="2400" b="0" i="0" u="none" strike="noStrike" baseline="0" dirty="0">
                <a:latin typeface="Times New Roman" panose="02020603050405020304" pitchFamily="18" charset="0"/>
                <a:cs typeface="Times New Roman" panose="02020603050405020304" pitchFamily="18" charset="0"/>
              </a:rPr>
              <a:t>2 = ⋯ = </a:t>
            </a:r>
            <a:r>
              <a:rPr lang="pt-BR" sz="2400" b="0" i="1" u="none" strike="noStrike" baseline="0" dirty="0">
                <a:latin typeface="Times New Roman" panose="02020603050405020304" pitchFamily="18" charset="0"/>
                <a:cs typeface="Times New Roman" panose="02020603050405020304" pitchFamily="18" charset="0"/>
              </a:rPr>
              <a:t>𝛽k </a:t>
            </a:r>
            <a:r>
              <a:rPr lang="pt-BR" sz="2400" b="0" i="0" u="none" strike="noStrike" baseline="0" dirty="0">
                <a:latin typeface="Times New Roman" panose="02020603050405020304" pitchFamily="18" charset="0"/>
                <a:cs typeface="Times New Roman" panose="02020603050405020304" pitchFamily="18" charset="0"/>
              </a:rPr>
              <a:t>= 0</a:t>
            </a:r>
          </a:p>
          <a:p>
            <a:r>
              <a:rPr lang="en-US" sz="2400" b="0" i="1" u="none" strike="noStrike" baseline="0" dirty="0">
                <a:latin typeface="Times New Roman" panose="02020603050405020304" pitchFamily="18" charset="0"/>
                <a:cs typeface="Times New Roman" panose="02020603050405020304" pitchFamily="18" charset="0"/>
              </a:rPr>
              <a:t>H</a:t>
            </a:r>
            <a:r>
              <a:rPr lang="en-US" sz="2400" b="0" i="0" u="none" strike="noStrike" baseline="0" dirty="0">
                <a:latin typeface="Times New Roman" panose="02020603050405020304" pitchFamily="18" charset="0"/>
                <a:cs typeface="Times New Roman" panose="02020603050405020304" pitchFamily="18" charset="0"/>
              </a:rPr>
              <a:t>1 : at least one </a:t>
            </a:r>
            <a:r>
              <a:rPr lang="en-US" sz="2400" b="0" i="1" u="none" strike="noStrike" baseline="0" dirty="0">
                <a:latin typeface="Times New Roman" panose="02020603050405020304" pitchFamily="18" charset="0"/>
                <a:cs typeface="Times New Roman" panose="02020603050405020304" pitchFamily="18" charset="0"/>
              </a:rPr>
              <a:t>𝛽j </a:t>
            </a:r>
            <a:r>
              <a:rPr lang="en-IN" sz="2400" b="0" i="0" u="none" strike="noStrike" baseline="0" dirty="0">
                <a:latin typeface="Times New Roman" panose="02020603050405020304" pitchFamily="18" charset="0"/>
                <a:cs typeface="Times New Roman" panose="02020603050405020304" pitchFamily="18" charset="0"/>
              </a:rPr>
              <a:t>≠ 0                                                             </a:t>
            </a:r>
            <a:r>
              <a:rPr lang="en-US" sz="2400" dirty="0">
                <a:latin typeface="Times New Roman" panose="02020603050405020304" pitchFamily="18" charset="0"/>
                <a:cs typeface="Times New Roman" panose="02020603050405020304" pitchFamily="18" charset="0"/>
              </a:rPr>
              <a:t>Eq. </a:t>
            </a:r>
            <a:endParaRPr lang="en-IN"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Rejection of the null hypothesis </a:t>
            </a:r>
            <a:r>
              <a:rPr lang="en-US" sz="2400" b="0" i="1" u="none" strike="noStrike" baseline="0" dirty="0">
                <a:latin typeface="Times New Roman" panose="02020603050405020304" pitchFamily="18" charset="0"/>
                <a:cs typeface="Times New Roman" panose="02020603050405020304" pitchFamily="18" charset="0"/>
              </a:rPr>
              <a:t>H</a:t>
            </a:r>
            <a:r>
              <a:rPr lang="en-US" sz="2400" b="0" i="0" u="none" strike="noStrike" baseline="0" dirty="0">
                <a:latin typeface="Times New Roman" panose="02020603050405020304" pitchFamily="18" charset="0"/>
                <a:cs typeface="Times New Roman" panose="02020603050405020304" pitchFamily="18" charset="0"/>
              </a:rPr>
              <a:t>0 in Eq. implies that at least one of the predictor variables </a:t>
            </a:r>
            <a:r>
              <a:rPr lang="en-US" sz="2400" b="0" i="1" u="none" strike="noStrike" baseline="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1, </a:t>
            </a:r>
            <a:r>
              <a:rPr lang="en-US" sz="2400" b="0" i="1" u="none" strike="noStrike" baseline="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2,…, </a:t>
            </a:r>
            <a:r>
              <a:rPr lang="en-US" sz="2400" b="0" i="1" u="none" strike="noStrike" baseline="0" dirty="0" err="1">
                <a:latin typeface="Times New Roman" panose="02020603050405020304" pitchFamily="18" charset="0"/>
                <a:cs typeface="Times New Roman" panose="02020603050405020304" pitchFamily="18" charset="0"/>
              </a:rPr>
              <a:t>xk</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contributes significantly to the model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186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1D07-E908-52C9-EEB4-9D566B5B05C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DCDA67D-7C31-632E-07FB-0D2474D3B155}"/>
              </a:ext>
            </a:extLst>
          </p:cNvPr>
          <p:cNvSpPr>
            <a:spLocks noGrp="1"/>
          </p:cNvSpPr>
          <p:nvPr>
            <p:ph idx="1"/>
          </p:nvPr>
        </p:nvSpPr>
        <p:spPr/>
        <p:txBody>
          <a:bodyPr>
            <a:normAutofit/>
          </a:bodyPr>
          <a:lstStyle/>
          <a:p>
            <a:r>
              <a:rPr lang="en-IN" sz="2400" b="1" i="0" cap="all" dirty="0">
                <a:solidFill>
                  <a:srgbClr val="000000"/>
                </a:solidFill>
                <a:effectLst/>
                <a:highlight>
                  <a:srgbClr val="FFFFFF"/>
                </a:highlight>
                <a:latin typeface="Times New Roman" panose="02020603050405020304" pitchFamily="18" charset="0"/>
                <a:cs typeface="Times New Roman" panose="02020603050405020304" pitchFamily="18" charset="0"/>
              </a:rPr>
              <a:t>Introduction to Hypothesis Testing</a:t>
            </a:r>
          </a:p>
          <a:p>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 statistician will make a decision about whether these claims are true or false. This process is called </a:t>
            </a: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hypothesis testing</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 hypothesis test involves collecting data from a sample and evaluating the data.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531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711C-5799-3D38-6E24-99382215B3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68EE4C-350E-ACA9-4B25-CFE4E09DA08B}"/>
              </a:ext>
            </a:extLst>
          </p:cNvPr>
          <p:cNvSpPr>
            <a:spLocks noGrp="1"/>
          </p:cNvSpPr>
          <p:nvPr>
            <p:ph idx="1"/>
          </p:nvPr>
        </p:nvSpPr>
        <p:spPr>
          <a:xfrm>
            <a:off x="838200" y="1825624"/>
            <a:ext cx="10515600" cy="5032375"/>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The test procedure involves an analysis of variance partitioning of the total </a:t>
            </a:r>
            <a:r>
              <a:rPr lang="en-IN" sz="2400" b="1" i="0" u="none" strike="noStrike" baseline="0" dirty="0">
                <a:latin typeface="Times New Roman" panose="02020603050405020304" pitchFamily="18" charset="0"/>
                <a:cs typeface="Times New Roman" panose="02020603050405020304" pitchFamily="18" charset="0"/>
              </a:rPr>
              <a:t>sum of squares</a:t>
            </a:r>
          </a:p>
          <a:p>
            <a:pPr algn="l"/>
            <a:endParaRPr lang="en-IN"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into a sum of squares due to the </a:t>
            </a:r>
            <a:r>
              <a:rPr lang="en-US" sz="2400" b="1" i="0" u="none" strike="noStrike" baseline="0" dirty="0">
                <a:latin typeface="Times New Roman" panose="02020603050405020304" pitchFamily="18" charset="0"/>
                <a:cs typeface="Times New Roman" panose="02020603050405020304" pitchFamily="18" charset="0"/>
              </a:rPr>
              <a:t>model </a:t>
            </a:r>
            <a:r>
              <a:rPr lang="en-US" sz="2400" b="0" i="0" u="none" strike="noStrike" baseline="0" dirty="0">
                <a:latin typeface="Times New Roman" panose="02020603050405020304" pitchFamily="18" charset="0"/>
                <a:cs typeface="Times New Roman" panose="02020603050405020304" pitchFamily="18" charset="0"/>
              </a:rPr>
              <a:t>(or to </a:t>
            </a:r>
            <a:r>
              <a:rPr lang="en-US" sz="2400" b="1" i="0" u="none" strike="noStrike" baseline="0" dirty="0">
                <a:latin typeface="Times New Roman" panose="02020603050405020304" pitchFamily="18" charset="0"/>
                <a:cs typeface="Times New Roman" panose="02020603050405020304" pitchFamily="18" charset="0"/>
              </a:rPr>
              <a:t>regression</a:t>
            </a:r>
            <a:r>
              <a:rPr lang="en-US" sz="2400" b="0" i="0" u="none" strike="noStrike" baseline="0" dirty="0">
                <a:latin typeface="Times New Roman" panose="02020603050405020304" pitchFamily="18" charset="0"/>
                <a:cs typeface="Times New Roman" panose="02020603050405020304" pitchFamily="18" charset="0"/>
              </a:rPr>
              <a:t>) and a sum of squares due to </a:t>
            </a:r>
            <a:r>
              <a:rPr lang="en-US" sz="2400" b="1" i="0" u="none" strike="noStrike" baseline="0" dirty="0">
                <a:latin typeface="Times New Roman" panose="02020603050405020304" pitchFamily="18" charset="0"/>
                <a:cs typeface="Times New Roman" panose="02020603050405020304" pitchFamily="18" charset="0"/>
              </a:rPr>
              <a:t>residual </a:t>
            </a:r>
            <a:r>
              <a:rPr lang="en-US" sz="2400" b="0" i="0" u="none" strike="noStrike" baseline="0" dirty="0">
                <a:latin typeface="Times New Roman" panose="02020603050405020304" pitchFamily="18" charset="0"/>
                <a:cs typeface="Times New Roman" panose="02020603050405020304" pitchFamily="18" charset="0"/>
              </a:rPr>
              <a:t>(or </a:t>
            </a:r>
            <a:r>
              <a:rPr lang="en-US" sz="2400" b="1" i="0" u="none" strike="noStrike" baseline="0" dirty="0">
                <a:latin typeface="Times New Roman" panose="02020603050405020304" pitchFamily="18" charset="0"/>
                <a:cs typeface="Times New Roman" panose="02020603050405020304" pitchFamily="18" charset="0"/>
              </a:rPr>
              <a:t>error</a:t>
            </a:r>
            <a:r>
              <a:rPr lang="en-US" sz="2400" b="0" i="0" u="none" strike="noStrike" baseline="0" dirty="0">
                <a:latin typeface="Times New Roman" panose="02020603050405020304" pitchFamily="18" charset="0"/>
                <a:cs typeface="Times New Roman" panose="02020603050405020304" pitchFamily="18" charset="0"/>
              </a:rPr>
              <a:t>), say,</a:t>
            </a:r>
            <a:endParaRPr lang="en-IN" sz="2400" dirty="0">
              <a:latin typeface="Times New Roman" panose="02020603050405020304" pitchFamily="18" charset="0"/>
              <a:cs typeface="Times New Roman" panose="02020603050405020304" pitchFamily="18" charset="0"/>
            </a:endParaRPr>
          </a:p>
          <a:p>
            <a:pPr marL="0" indent="0" algn="l">
              <a:buNone/>
            </a:pPr>
            <a:r>
              <a:rPr lang="en-IN" sz="2400" b="0" i="1" u="none" strike="noStrike" baseline="0" dirty="0">
                <a:latin typeface="Times New Roman" panose="02020603050405020304" pitchFamily="18" charset="0"/>
                <a:cs typeface="Times New Roman" panose="02020603050405020304" pitchFamily="18" charset="0"/>
              </a:rPr>
              <a:t>                              SS</a:t>
            </a:r>
            <a:r>
              <a:rPr lang="en-IN" sz="2400" b="0" i="0" u="none" strike="noStrike" baseline="0" dirty="0">
                <a:latin typeface="Times New Roman" panose="02020603050405020304" pitchFamily="18" charset="0"/>
                <a:cs typeface="Times New Roman" panose="02020603050405020304" pitchFamily="18" charset="0"/>
              </a:rPr>
              <a:t>T = </a:t>
            </a:r>
            <a:r>
              <a:rPr lang="en-IN" sz="2400" b="0" i="1" u="none" strike="noStrike" baseline="0" dirty="0">
                <a:latin typeface="Times New Roman" panose="02020603050405020304" pitchFamily="18" charset="0"/>
                <a:cs typeface="Times New Roman" panose="02020603050405020304" pitchFamily="18" charset="0"/>
              </a:rPr>
              <a:t>SS</a:t>
            </a:r>
            <a:r>
              <a:rPr lang="en-IN" sz="2400" b="0" i="0" u="none" strike="noStrike" baseline="0" dirty="0">
                <a:latin typeface="Times New Roman" panose="02020603050405020304" pitchFamily="18" charset="0"/>
                <a:cs typeface="Times New Roman" panose="02020603050405020304" pitchFamily="18" charset="0"/>
              </a:rPr>
              <a:t>R + </a:t>
            </a:r>
            <a:r>
              <a:rPr lang="en-IN" sz="2400" b="0" i="1" u="none" strike="noStrike" baseline="0" dirty="0">
                <a:latin typeface="Times New Roman" panose="02020603050405020304" pitchFamily="18" charset="0"/>
                <a:cs typeface="Times New Roman" panose="02020603050405020304" pitchFamily="18" charset="0"/>
              </a:rPr>
              <a:t>SS</a:t>
            </a:r>
            <a:r>
              <a:rPr lang="en-IN" sz="2400" b="0" i="0" u="none" strike="noStrike" baseline="0" dirty="0">
                <a:latin typeface="Times New Roman" panose="02020603050405020304" pitchFamily="18" charset="0"/>
                <a:cs typeface="Times New Roman" panose="02020603050405020304" pitchFamily="18" charset="0"/>
              </a:rPr>
              <a:t>E</a:t>
            </a:r>
          </a:p>
          <a:p>
            <a:r>
              <a:rPr lang="en-US" sz="2400" b="0" i="0" u="none" strike="noStrike" baseline="0" dirty="0">
                <a:latin typeface="Times New Roman" panose="02020603050405020304" pitchFamily="18" charset="0"/>
                <a:cs typeface="Times New Roman" panose="02020603050405020304" pitchFamily="18" charset="0"/>
              </a:rPr>
              <a:t>Now if the null hypothesis in Eq.( </a:t>
            </a:r>
            <a:r>
              <a:rPr lang="en-US" sz="2400"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1 : at least one </a:t>
            </a:r>
            <a:r>
              <a:rPr lang="en-US" sz="2400" i="1" dirty="0">
                <a:latin typeface="Times New Roman" panose="02020603050405020304" pitchFamily="18" charset="0"/>
                <a:cs typeface="Times New Roman" panose="02020603050405020304" pitchFamily="18" charset="0"/>
              </a:rPr>
              <a:t>𝛽j </a:t>
            </a:r>
            <a:r>
              <a:rPr lang="en-IN" sz="2400" dirty="0">
                <a:latin typeface="Times New Roman" panose="02020603050405020304" pitchFamily="18" charset="0"/>
                <a:cs typeface="Times New Roman" panose="02020603050405020304" pitchFamily="18" charset="0"/>
              </a:rPr>
              <a:t>≠ 0 ) </a:t>
            </a:r>
            <a:r>
              <a:rPr lang="en-US" sz="2400" b="0" i="0" u="none" strike="noStrike" baseline="0" dirty="0">
                <a:latin typeface="Times New Roman" panose="02020603050405020304" pitchFamily="18" charset="0"/>
                <a:cs typeface="Times New Roman" panose="02020603050405020304" pitchFamily="18" charset="0"/>
              </a:rPr>
              <a:t>is true and the model errors are normally and independently distributed with constant variance as assumed, then the test statistic for significance of regression is</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25AFCF-8CC9-93AD-A923-385D0D4DEAB4}"/>
              </a:ext>
            </a:extLst>
          </p:cNvPr>
          <p:cNvPicPr>
            <a:picLocks noChangeAspect="1"/>
          </p:cNvPicPr>
          <p:nvPr/>
        </p:nvPicPr>
        <p:blipFill>
          <a:blip r:embed="rId2"/>
          <a:stretch>
            <a:fillRect/>
          </a:stretch>
        </p:blipFill>
        <p:spPr>
          <a:xfrm>
            <a:off x="4397976" y="2201520"/>
            <a:ext cx="3382139" cy="1333249"/>
          </a:xfrm>
          <a:prstGeom prst="rect">
            <a:avLst/>
          </a:prstGeom>
        </p:spPr>
      </p:pic>
      <p:pic>
        <p:nvPicPr>
          <p:cNvPr id="7" name="Picture 6">
            <a:extLst>
              <a:ext uri="{FF2B5EF4-FFF2-40B4-BE49-F238E27FC236}">
                <a16:creationId xmlns:a16="http://schemas.microsoft.com/office/drawing/2014/main" id="{C058D483-1518-19E2-D90E-800A12D3A123}"/>
              </a:ext>
            </a:extLst>
          </p:cNvPr>
          <p:cNvPicPr>
            <a:picLocks noChangeAspect="1"/>
          </p:cNvPicPr>
          <p:nvPr/>
        </p:nvPicPr>
        <p:blipFill>
          <a:blip r:embed="rId3"/>
          <a:stretch>
            <a:fillRect/>
          </a:stretch>
        </p:blipFill>
        <p:spPr>
          <a:xfrm>
            <a:off x="4771390" y="5888610"/>
            <a:ext cx="2571106" cy="1040934"/>
          </a:xfrm>
          <a:prstGeom prst="rect">
            <a:avLst/>
          </a:prstGeom>
        </p:spPr>
      </p:pic>
    </p:spTree>
    <p:extLst>
      <p:ext uri="{BB962C8B-B14F-4D97-AF65-F5344CB8AC3E}">
        <p14:creationId xmlns:p14="http://schemas.microsoft.com/office/powerpoint/2010/main" val="2004240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BD06-6C7F-1F60-9787-1F777E1057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E2ABC7-F2B7-1805-4D24-F5A374137037}"/>
              </a:ext>
            </a:extLst>
          </p:cNvPr>
          <p:cNvSpPr>
            <a:spLocks noGrp="1"/>
          </p:cNvSpPr>
          <p:nvPr>
            <p:ph idx="1"/>
          </p:nvPr>
        </p:nvSpPr>
        <p:spPr>
          <a:xfrm>
            <a:off x="838200" y="2661313"/>
            <a:ext cx="10515600" cy="4196686"/>
          </a:xfrm>
        </p:spPr>
        <p:txBody>
          <a:bodyPr>
            <a:noAutofit/>
          </a:bodyPr>
          <a:lstStyle/>
          <a:p>
            <a:pPr fontAlgn="base"/>
            <a:r>
              <a:rPr lang="en-US" sz="2000" b="1" dirty="0">
                <a:latin typeface="Times New Roman" panose="02020603050405020304" pitchFamily="18" charset="0"/>
                <a:cs typeface="Times New Roman" panose="02020603050405020304" pitchFamily="18" charset="0"/>
              </a:rPr>
              <a:t>Calculate the Sum of Squares Total (SST):</a:t>
            </a:r>
            <a:r>
              <a:rPr lang="en-US" sz="2000" dirty="0">
                <a:latin typeface="Times New Roman" panose="02020603050405020304" pitchFamily="18" charset="0"/>
                <a:cs typeface="Times New Roman" panose="02020603050405020304" pitchFamily="18" charset="0"/>
              </a:rPr>
              <a:t> SST represents the total variation in the dependent variable. It's calculated as the sum of the squared differences between each data point and the mean of the dependent variable.</a:t>
            </a:r>
          </a:p>
          <a:p>
            <a:pPr fontAlgn="base"/>
            <a:r>
              <a:rPr lang="en-US" sz="2000" b="1" dirty="0">
                <a:latin typeface="Times New Roman" panose="02020603050405020304" pitchFamily="18" charset="0"/>
                <a:cs typeface="Times New Roman" panose="02020603050405020304" pitchFamily="18" charset="0"/>
              </a:rPr>
              <a:t>Calculate the Sum of Squares Regression (SSR):</a:t>
            </a:r>
            <a:r>
              <a:rPr lang="en-US" sz="2000" dirty="0">
                <a:latin typeface="Times New Roman" panose="02020603050405020304" pitchFamily="18" charset="0"/>
                <a:cs typeface="Times New Roman" panose="02020603050405020304" pitchFamily="18" charset="0"/>
              </a:rPr>
              <a:t> SSR represents the variation in the dependent variable that your model explains. It's calculated as the sum of the squared differences between the predicted values from your model and the mean of the dependent variable.</a:t>
            </a:r>
          </a:p>
          <a:p>
            <a:pPr fontAlgn="base"/>
            <a:r>
              <a:rPr lang="en-US" sz="2000" b="1" dirty="0">
                <a:latin typeface="Times New Roman" panose="02020603050405020304" pitchFamily="18" charset="0"/>
                <a:cs typeface="Times New Roman" panose="02020603050405020304" pitchFamily="18" charset="0"/>
              </a:rPr>
              <a:t>Calculate the Residual Sum of Squares (SSE):</a:t>
            </a:r>
            <a:r>
              <a:rPr lang="en-US" sz="2000" dirty="0">
                <a:latin typeface="Times New Roman" panose="02020603050405020304" pitchFamily="18" charset="0"/>
                <a:cs typeface="Times New Roman" panose="02020603050405020304" pitchFamily="18" charset="0"/>
              </a:rPr>
              <a:t> SSE represents the unexplained variation or error in your model. It's calculated as the sum of the squared differences between the actual data points and the predicted values from your model.</a:t>
            </a:r>
          </a:p>
          <a:p>
            <a:pPr fontAlgn="base"/>
            <a:r>
              <a:rPr lang="en-US" sz="2000" b="1" dirty="0">
                <a:latin typeface="Times New Roman" panose="02020603050405020304" pitchFamily="18" charset="0"/>
                <a:cs typeface="Times New Roman" panose="02020603050405020304" pitchFamily="18" charset="0"/>
              </a:rPr>
              <a:t>Compute R-squared (R²):</a:t>
            </a:r>
            <a:r>
              <a:rPr lang="en-US" sz="2000" dirty="0">
                <a:latin typeface="Times New Roman" panose="02020603050405020304" pitchFamily="18" charset="0"/>
                <a:cs typeface="Times New Roman" panose="02020603050405020304" pitchFamily="18" charset="0"/>
              </a:rPr>
              <a:t> R-squared is calculated as the ratio of SSR to SST. In other words, it tells you what proportion of the total variation in the dependent variable is explained by your model. The formula for R-squared is: R² = 1 - (SSE / SST)</a:t>
            </a:r>
          </a:p>
          <a:p>
            <a:pPr fontAlgn="base"/>
            <a:r>
              <a:rPr lang="en-US" sz="2000" b="1" dirty="0">
                <a:latin typeface="Times New Roman" panose="02020603050405020304" pitchFamily="18" charset="0"/>
                <a:cs typeface="Times New Roman" panose="02020603050405020304" pitchFamily="18" charset="0"/>
              </a:rPr>
              <a:t>Degrees of Freedom  </a:t>
            </a:r>
            <a:r>
              <a:rPr lang="en-US" sz="2000" dirty="0">
                <a:latin typeface="Times New Roman" panose="02020603050405020304" pitchFamily="18" charset="0"/>
                <a:cs typeface="Times New Roman" panose="02020603050405020304" pitchFamily="18" charset="0"/>
              </a:rPr>
              <a:t>Where </a:t>
            </a:r>
            <a:r>
              <a:rPr lang="en-US" sz="2000" b="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is the sample size:</a:t>
            </a:r>
          </a:p>
          <a:p>
            <a:pPr fontAlgn="base"/>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82ACC8-C537-3070-29DC-57015EE03240}"/>
              </a:ext>
            </a:extLst>
          </p:cNvPr>
          <p:cNvPicPr>
            <a:picLocks noChangeAspect="1"/>
          </p:cNvPicPr>
          <p:nvPr/>
        </p:nvPicPr>
        <p:blipFill>
          <a:blip r:embed="rId3"/>
          <a:stretch>
            <a:fillRect/>
          </a:stretch>
        </p:blipFill>
        <p:spPr>
          <a:xfrm>
            <a:off x="2247408" y="-153543"/>
            <a:ext cx="6937535" cy="2814856"/>
          </a:xfrm>
          <a:prstGeom prst="rect">
            <a:avLst/>
          </a:prstGeom>
        </p:spPr>
      </p:pic>
    </p:spTree>
    <p:extLst>
      <p:ext uri="{BB962C8B-B14F-4D97-AF65-F5344CB8AC3E}">
        <p14:creationId xmlns:p14="http://schemas.microsoft.com/office/powerpoint/2010/main" val="3142681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982BF-BA1E-EA39-25A5-D737C31778C4}"/>
              </a:ext>
            </a:extLst>
          </p:cNvPr>
          <p:cNvSpPr>
            <a:spLocks noGrp="1"/>
          </p:cNvSpPr>
          <p:nvPr>
            <p:ph idx="1"/>
          </p:nvPr>
        </p:nvSpPr>
        <p:spPr>
          <a:xfrm>
            <a:off x="838200" y="137652"/>
            <a:ext cx="10515600" cy="1797401"/>
          </a:xfrm>
        </p:spPr>
        <p:txBody>
          <a:bodyPr>
            <a:normAutofit/>
          </a:bodyPr>
          <a:lstStyle/>
          <a:p>
            <a:pPr algn="l"/>
            <a:r>
              <a:rPr lang="en-US" sz="1800" b="1" i="1" u="none" strike="noStrike" baseline="0" dirty="0">
                <a:latin typeface="HelveticaLTStd-BoldObl"/>
              </a:rPr>
              <a:t>Tests on Individual Regression Coefficients </a:t>
            </a:r>
            <a:r>
              <a:rPr lang="en-US" sz="1800" b="0" i="0" u="none" strike="noStrike" baseline="0" dirty="0">
                <a:latin typeface="TimesLTStd-Roman"/>
              </a:rPr>
              <a:t>We are frequently interested in testing hypotheses on the individual regression coefficients.</a:t>
            </a:r>
          </a:p>
          <a:p>
            <a:pPr algn="l"/>
            <a:r>
              <a:rPr lang="en-US" sz="1800" b="0" i="0" u="none" strike="noStrike" baseline="0" dirty="0">
                <a:latin typeface="TimesLTStd-Roman"/>
              </a:rPr>
              <a:t>These tests would be useful in determining the value or contribution of each predictor variable in the regression model. </a:t>
            </a:r>
          </a:p>
          <a:p>
            <a:pPr algn="l"/>
            <a:endParaRPr lang="en-IN" dirty="0"/>
          </a:p>
        </p:txBody>
      </p:sp>
      <p:pic>
        <p:nvPicPr>
          <p:cNvPr id="5" name="Picture 4">
            <a:extLst>
              <a:ext uri="{FF2B5EF4-FFF2-40B4-BE49-F238E27FC236}">
                <a16:creationId xmlns:a16="http://schemas.microsoft.com/office/drawing/2014/main" id="{271B3D95-6338-C02A-392B-ADAD3478FCC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1461844" y="1539268"/>
            <a:ext cx="8501021" cy="5166190"/>
          </a:xfrm>
          <a:prstGeom prst="rect">
            <a:avLst/>
          </a:prstGeom>
        </p:spPr>
      </p:pic>
    </p:spTree>
    <p:extLst>
      <p:ext uri="{BB962C8B-B14F-4D97-AF65-F5344CB8AC3E}">
        <p14:creationId xmlns:p14="http://schemas.microsoft.com/office/powerpoint/2010/main" val="2959903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EB7-4B19-5B5D-3B3E-BFD32CCA36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CFA772-334E-FA80-EC3E-951B8FECD1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2A7751D-34BE-E89E-789D-7456FCA5A48B}"/>
              </a:ext>
            </a:extLst>
          </p:cNvPr>
          <p:cNvPicPr>
            <a:picLocks noChangeAspect="1"/>
          </p:cNvPicPr>
          <p:nvPr/>
        </p:nvPicPr>
        <p:blipFill>
          <a:blip r:embed="rId2"/>
          <a:stretch>
            <a:fillRect/>
          </a:stretch>
        </p:blipFill>
        <p:spPr>
          <a:xfrm>
            <a:off x="245374" y="1525257"/>
            <a:ext cx="11108426" cy="4952074"/>
          </a:xfrm>
          <a:prstGeom prst="rect">
            <a:avLst/>
          </a:prstGeom>
        </p:spPr>
      </p:pic>
    </p:spTree>
    <p:extLst>
      <p:ext uri="{BB962C8B-B14F-4D97-AF65-F5344CB8AC3E}">
        <p14:creationId xmlns:p14="http://schemas.microsoft.com/office/powerpoint/2010/main" val="1313422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image below shows these least square regression lines generated from different random samples as solid </a:t>
            </a:r>
            <a:r>
              <a:rPr lang="en-US" b="1" dirty="0"/>
              <a:t>grey lines</a:t>
            </a:r>
            <a:r>
              <a:rPr lang="en-US" dirty="0"/>
              <a:t>, and </a:t>
            </a:r>
          </a:p>
          <a:p>
            <a:r>
              <a:rPr lang="en-US" dirty="0"/>
              <a:t>the true population regression line as a dotted </a:t>
            </a:r>
            <a:r>
              <a:rPr lang="en-US" b="1" dirty="0"/>
              <a:t>blue line. </a:t>
            </a:r>
          </a:p>
        </p:txBody>
      </p:sp>
      <p:pic>
        <p:nvPicPr>
          <p:cNvPr id="1026" name="Picture 2" descr="Screen Shot 2015-07-16 at 10.10.43 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736" y="3504441"/>
            <a:ext cx="596265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8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least squares regression line (yˆ=</a:t>
            </a:r>
            <a:r>
              <a:rPr lang="en-US" dirty="0" err="1"/>
              <a:t>a+bx</a:t>
            </a:r>
            <a:r>
              <a:rPr lang="en-US" dirty="0"/>
              <a:t>), which runs through a sample of data points, is really an estimate of the true population regression line (</a:t>
            </a:r>
            <a:r>
              <a:rPr lang="en-US" dirty="0" err="1"/>
              <a:t>μy</a:t>
            </a:r>
            <a:r>
              <a:rPr lang="en-US" dirty="0"/>
              <a:t>=α+βx). </a:t>
            </a:r>
          </a:p>
        </p:txBody>
      </p:sp>
      <p:pic>
        <p:nvPicPr>
          <p:cNvPr id="5" name="Picture 4"/>
          <p:cNvPicPr>
            <a:picLocks noChangeAspect="1"/>
          </p:cNvPicPr>
          <p:nvPr/>
        </p:nvPicPr>
        <p:blipFill>
          <a:blip r:embed="rId2"/>
          <a:stretch>
            <a:fillRect/>
          </a:stretch>
        </p:blipFill>
        <p:spPr>
          <a:xfrm>
            <a:off x="2367602" y="3471009"/>
            <a:ext cx="6664332" cy="2069982"/>
          </a:xfrm>
          <a:prstGeom prst="rect">
            <a:avLst/>
          </a:prstGeom>
        </p:spPr>
      </p:pic>
    </p:spTree>
    <p:extLst>
      <p:ext uri="{BB962C8B-B14F-4D97-AF65-F5344CB8AC3E}">
        <p14:creationId xmlns:p14="http://schemas.microsoft.com/office/powerpoint/2010/main" val="419929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conduct </a:t>
            </a:r>
            <a:r>
              <a:rPr lang="en-US" i="1" dirty="0"/>
              <a:t>statistical inference</a:t>
            </a:r>
            <a:r>
              <a:rPr lang="en-US" dirty="0"/>
              <a:t> in linear regression when we find a sample slope and </a:t>
            </a:r>
          </a:p>
          <a:p>
            <a:r>
              <a:rPr lang="en-US" dirty="0"/>
              <a:t>then use it to make a confidence interval or perform a hypothesis test about the true population slope.</a:t>
            </a:r>
          </a:p>
        </p:txBody>
      </p:sp>
    </p:spTree>
    <p:extLst>
      <p:ext uri="{BB962C8B-B14F-4D97-AF65-F5344CB8AC3E}">
        <p14:creationId xmlns:p14="http://schemas.microsoft.com/office/powerpoint/2010/main" val="369360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Purpose of regression analysis:</a:t>
            </a:r>
          </a:p>
          <a:p>
            <a:r>
              <a:rPr lang="en-US" dirty="0"/>
              <a:t>The end result of a regression analysis study is often </a:t>
            </a:r>
            <a:r>
              <a:rPr lang="en-US" dirty="0">
                <a:solidFill>
                  <a:srgbClr val="FF0000"/>
                </a:solidFill>
              </a:rPr>
              <a:t>to generate a model </a:t>
            </a:r>
            <a:r>
              <a:rPr lang="en-US" dirty="0"/>
              <a:t>that can be used to </a:t>
            </a:r>
            <a:r>
              <a:rPr lang="en-US" dirty="0">
                <a:solidFill>
                  <a:srgbClr val="FF0000"/>
                </a:solidFill>
              </a:rPr>
              <a:t>forecast or predict future values </a:t>
            </a:r>
            <a:r>
              <a:rPr lang="en-US" dirty="0"/>
              <a:t>of the </a:t>
            </a:r>
            <a:r>
              <a:rPr lang="en-US" dirty="0">
                <a:solidFill>
                  <a:srgbClr val="FF0000"/>
                </a:solidFill>
              </a:rPr>
              <a:t>response variable, </a:t>
            </a:r>
            <a:r>
              <a:rPr lang="en-US" dirty="0"/>
              <a:t>given specified values of the predictor variables.</a:t>
            </a:r>
          </a:p>
          <a:p>
            <a:endParaRPr lang="en-US" dirty="0"/>
          </a:p>
        </p:txBody>
      </p:sp>
    </p:spTree>
    <p:extLst>
      <p:ext uri="{BB962C8B-B14F-4D97-AF65-F5344CB8AC3E}">
        <p14:creationId xmlns:p14="http://schemas.microsoft.com/office/powerpoint/2010/main" val="2615900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approach</a:t>
            </a:r>
          </a:p>
        </p:txBody>
      </p:sp>
      <p:sp>
        <p:nvSpPr>
          <p:cNvPr id="3" name="Content Placeholder 2"/>
          <p:cNvSpPr>
            <a:spLocks noGrp="1"/>
          </p:cNvSpPr>
          <p:nvPr>
            <p:ph idx="1"/>
          </p:nvPr>
        </p:nvSpPr>
        <p:spPr>
          <a:xfrm>
            <a:off x="838200" y="1446663"/>
            <a:ext cx="10515600" cy="4730300"/>
          </a:xfrm>
        </p:spPr>
        <p:txBody>
          <a:bodyPr/>
          <a:lstStyle/>
          <a:p>
            <a:r>
              <a:rPr lang="en-US" b="1" dirty="0"/>
              <a:t>The t-test Approach</a:t>
            </a:r>
          </a:p>
          <a:p>
            <a:r>
              <a:rPr lang="en-US" dirty="0"/>
              <a:t>The following are the steps followed in the performance of the t-test:</a:t>
            </a:r>
          </a:p>
          <a:p>
            <a:pPr lvl="1"/>
            <a:r>
              <a:rPr lang="en-US" dirty="0"/>
              <a:t>Set the significance level for the test.</a:t>
            </a:r>
          </a:p>
          <a:p>
            <a:pPr lvl="1"/>
            <a:r>
              <a:rPr lang="en-US" dirty="0"/>
              <a:t>Formulate the null and the alternative hypotheses.</a:t>
            </a:r>
          </a:p>
          <a:p>
            <a:pPr lvl="1"/>
            <a:r>
              <a:rPr lang="en-US" dirty="0"/>
              <a:t>Calculate the t-statistic using the formula below</a:t>
            </a:r>
          </a:p>
        </p:txBody>
      </p:sp>
      <p:pic>
        <p:nvPicPr>
          <p:cNvPr id="4" name="Picture 3"/>
          <p:cNvPicPr>
            <a:picLocks noChangeAspect="1"/>
          </p:cNvPicPr>
          <p:nvPr/>
        </p:nvPicPr>
        <p:blipFill>
          <a:blip r:embed="rId3"/>
          <a:stretch>
            <a:fillRect/>
          </a:stretch>
        </p:blipFill>
        <p:spPr>
          <a:xfrm>
            <a:off x="1119116" y="4051133"/>
            <a:ext cx="2784143" cy="1705778"/>
          </a:xfrm>
          <a:prstGeom prst="rect">
            <a:avLst/>
          </a:prstGeom>
        </p:spPr>
      </p:pic>
      <p:pic>
        <p:nvPicPr>
          <p:cNvPr id="5" name="Picture 4"/>
          <p:cNvPicPr>
            <a:picLocks noChangeAspect="1"/>
          </p:cNvPicPr>
          <p:nvPr/>
        </p:nvPicPr>
        <p:blipFill>
          <a:blip r:embed="rId4"/>
          <a:stretch>
            <a:fillRect/>
          </a:stretch>
        </p:blipFill>
        <p:spPr>
          <a:xfrm>
            <a:off x="4381499" y="3832768"/>
            <a:ext cx="6423209" cy="2704509"/>
          </a:xfrm>
          <a:prstGeom prst="rect">
            <a:avLst/>
          </a:prstGeom>
        </p:spPr>
      </p:pic>
    </p:spTree>
    <p:extLst>
      <p:ext uri="{BB962C8B-B14F-4D97-AF65-F5344CB8AC3E}">
        <p14:creationId xmlns:p14="http://schemas.microsoft.com/office/powerpoint/2010/main" val="683604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Hypothesis Testing of the Significance of Regression Coefficients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66560" y="2143208"/>
            <a:ext cx="8046711" cy="3716172"/>
          </a:xfrm>
          <a:prstGeom prst="rect">
            <a:avLst/>
          </a:prstGeom>
        </p:spPr>
      </p:pic>
    </p:spTree>
    <p:extLst>
      <p:ext uri="{BB962C8B-B14F-4D97-AF65-F5344CB8AC3E}">
        <p14:creationId xmlns:p14="http://schemas.microsoft.com/office/powerpoint/2010/main" val="2935288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569292"/>
            <a:ext cx="6591870" cy="5719416"/>
          </a:xfrm>
          <a:prstGeom prst="rect">
            <a:avLst/>
          </a:prstGeom>
        </p:spPr>
      </p:pic>
      <p:sp>
        <p:nvSpPr>
          <p:cNvPr id="5" name="Rectangle 4"/>
          <p:cNvSpPr/>
          <p:nvPr/>
        </p:nvSpPr>
        <p:spPr>
          <a:xfrm>
            <a:off x="7543802" y="3770532"/>
            <a:ext cx="4648198" cy="2308324"/>
          </a:xfrm>
          <a:prstGeom prst="rect">
            <a:avLst/>
          </a:prstGeom>
        </p:spPr>
        <p:txBody>
          <a:bodyPr wrap="square">
            <a:spAutoFit/>
          </a:bodyPr>
          <a:lstStyle/>
          <a:p>
            <a:r>
              <a:rPr lang="en-US" sz="2400" dirty="0">
                <a:solidFill>
                  <a:srgbClr val="464646"/>
                </a:solidFill>
                <a:latin typeface="Times New Roman" panose="02020603050405020304" pitchFamily="18" charset="0"/>
                <a:cs typeface="Times New Roman" panose="02020603050405020304" pitchFamily="18" charset="0"/>
              </a:rPr>
              <a:t>Notice that |t| &gt; </a:t>
            </a:r>
            <a:r>
              <a:rPr lang="en-US" sz="2400" dirty="0" err="1">
                <a:solidFill>
                  <a:srgbClr val="464646"/>
                </a:solidFill>
                <a:latin typeface="Times New Roman" panose="02020603050405020304" pitchFamily="18" charset="0"/>
                <a:cs typeface="Times New Roman" panose="02020603050405020304" pitchFamily="18" charset="0"/>
              </a:rPr>
              <a:t>tc|t</a:t>
            </a:r>
            <a:r>
              <a:rPr lang="en-US" sz="2400" dirty="0">
                <a:solidFill>
                  <a:srgbClr val="464646"/>
                </a:solidFill>
                <a:latin typeface="Times New Roman" panose="02020603050405020304" pitchFamily="18" charset="0"/>
                <a:cs typeface="Times New Roman" panose="02020603050405020304" pitchFamily="18" charset="0"/>
              </a:rPr>
              <a:t>| &gt; </a:t>
            </a:r>
            <a:r>
              <a:rPr lang="en-US" sz="2400" dirty="0" err="1">
                <a:solidFill>
                  <a:srgbClr val="464646"/>
                </a:solidFill>
                <a:latin typeface="Times New Roman" panose="02020603050405020304" pitchFamily="18" charset="0"/>
                <a:cs typeface="Times New Roman" panose="02020603050405020304" pitchFamily="18" charset="0"/>
              </a:rPr>
              <a:t>tc</a:t>
            </a:r>
            <a:r>
              <a:rPr lang="en-US" sz="2400" dirty="0">
                <a:solidFill>
                  <a:srgbClr val="464646"/>
                </a:solidFill>
                <a:latin typeface="Times New Roman" panose="02020603050405020304" pitchFamily="18" charset="0"/>
                <a:cs typeface="Times New Roman" panose="02020603050405020304" pitchFamily="18" charset="0"/>
              </a:rPr>
              <a:t> i.e., (10.85&gt;2.30610.85&gt;2.306)</a:t>
            </a:r>
          </a:p>
          <a:p>
            <a:r>
              <a:rPr lang="en-US" sz="2400" dirty="0">
                <a:solidFill>
                  <a:srgbClr val="464646"/>
                </a:solidFill>
                <a:latin typeface="Times New Roman" panose="02020603050405020304" pitchFamily="18" charset="0"/>
                <a:cs typeface="Times New Roman" panose="02020603050405020304" pitchFamily="18" charset="0"/>
              </a:rPr>
              <a:t>Therefore, </a:t>
            </a:r>
            <a:r>
              <a:rPr lang="en-US" sz="2400" b="1" dirty="0">
                <a:solidFill>
                  <a:srgbClr val="464646"/>
                </a:solidFill>
                <a:latin typeface="Times New Roman" panose="02020603050405020304" pitchFamily="18" charset="0"/>
                <a:cs typeface="Times New Roman" panose="02020603050405020304" pitchFamily="18" charset="0"/>
              </a:rPr>
              <a:t>we reject the null hypothesis and conclude that the estimated slope coefficient is statistically different from one</a:t>
            </a:r>
            <a:r>
              <a:rPr lang="en-US" sz="2400" dirty="0">
                <a:solidFill>
                  <a:srgbClr val="464646"/>
                </a:solidFill>
                <a:latin typeface="Times New Roman" panose="02020603050405020304" pitchFamily="18" charset="0"/>
                <a:cs typeface="Times New Roman" panose="02020603050405020304" pitchFamily="18" charset="0"/>
              </a:rPr>
              <a:t>.</a:t>
            </a:r>
            <a:endParaRPr lang="en-US" sz="2400" b="0" i="0" dirty="0">
              <a:solidFill>
                <a:srgbClr val="46464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976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analystprep.com/study-notes/wp-content/uploads/2021/02/cfa-level-2-t-tabl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125" y="660806"/>
            <a:ext cx="6818429" cy="667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38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on Groups of Coefficients</a:t>
            </a:r>
          </a:p>
        </p:txBody>
      </p:sp>
      <p:sp>
        <p:nvSpPr>
          <p:cNvPr id="3" name="Content Placeholder 2"/>
          <p:cNvSpPr>
            <a:spLocks noGrp="1"/>
          </p:cNvSpPr>
          <p:nvPr>
            <p:ph idx="1"/>
          </p:nvPr>
        </p:nvSpPr>
        <p:spPr>
          <a:xfrm>
            <a:off x="838200" y="1825624"/>
            <a:ext cx="10830636" cy="4793539"/>
          </a:xfrm>
        </p:spPr>
        <p:txBody>
          <a:bodyPr>
            <a:normAutofit fontScale="92500" lnSpcReduction="10000"/>
          </a:bodyPr>
          <a:lstStyle/>
          <a:p>
            <a:r>
              <a:rPr lang="en-US" dirty="0"/>
              <a:t>The procedure for doing this is the general regression significance test or, as it is more often called, the extra sum of squares method.</a:t>
            </a:r>
          </a:p>
          <a:p>
            <a:r>
              <a:rPr lang="en-US" dirty="0"/>
              <a:t>This procedure can also be used to investigate the contribution of a subset involving several </a:t>
            </a:r>
            <a:r>
              <a:rPr lang="en-US" dirty="0" err="1"/>
              <a:t>regressor</a:t>
            </a:r>
            <a:r>
              <a:rPr lang="en-US" dirty="0"/>
              <a:t> or predictor variables to the model.</a:t>
            </a:r>
          </a:p>
          <a:p>
            <a:endParaRPr lang="en-US" dirty="0"/>
          </a:p>
          <a:p>
            <a:pPr marL="0" indent="0">
              <a:buNone/>
            </a:pPr>
            <a:r>
              <a:rPr lang="en-US" dirty="0"/>
              <a:t>                            y= X𝜷 + 𝜺,                                         eq.</a:t>
            </a:r>
          </a:p>
          <a:p>
            <a:r>
              <a:rPr lang="en-US" dirty="0"/>
              <a:t>where y is (n × 1), </a:t>
            </a:r>
          </a:p>
          <a:p>
            <a:r>
              <a:rPr lang="en-US" dirty="0"/>
              <a:t>X is (n × p), </a:t>
            </a:r>
          </a:p>
          <a:p>
            <a:r>
              <a:rPr lang="en-US" dirty="0"/>
              <a:t>𝜷 is ( p × 1), </a:t>
            </a:r>
          </a:p>
          <a:p>
            <a:r>
              <a:rPr lang="en-US" dirty="0"/>
              <a:t>𝜺 is (n × 1), and p = k + 1. </a:t>
            </a:r>
          </a:p>
          <a:p>
            <a:r>
              <a:rPr lang="en-US" dirty="0"/>
              <a:t>We would like to determine if a subset of the predictor variables x1, x2, … , </a:t>
            </a:r>
            <a:r>
              <a:rPr lang="en-US" dirty="0" err="1"/>
              <a:t>xr</a:t>
            </a:r>
            <a:endParaRPr lang="en-US" dirty="0"/>
          </a:p>
        </p:txBody>
      </p:sp>
    </p:spTree>
    <p:extLst>
      <p:ext uri="{BB962C8B-B14F-4D97-AF65-F5344CB8AC3E}">
        <p14:creationId xmlns:p14="http://schemas.microsoft.com/office/powerpoint/2010/main" val="88839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Creating models to predict future observations</a:t>
            </a:r>
          </a:p>
        </p:txBody>
      </p:sp>
      <p:sp>
        <p:nvSpPr>
          <p:cNvPr id="3" name="Content Placeholder 2"/>
          <p:cNvSpPr>
            <a:spLocks noGrp="1"/>
          </p:cNvSpPr>
          <p:nvPr>
            <p:ph idx="1"/>
          </p:nvPr>
        </p:nvSpPr>
        <p:spPr/>
        <p:txBody>
          <a:bodyPr/>
          <a:lstStyle/>
          <a:p>
            <a:r>
              <a:rPr lang="en-US" dirty="0"/>
              <a:t>The Regression Approach for Predictions</a:t>
            </a:r>
          </a:p>
          <a:p>
            <a:r>
              <a:rPr lang="en-US" dirty="0"/>
              <a:t>Using regression to make predictions doesn’t necessarily involve predicting the future. Instead, you predict the mean of the dependent variable given specific values of the independent variable(s). </a:t>
            </a:r>
          </a:p>
        </p:txBody>
      </p:sp>
    </p:spTree>
    <p:extLst>
      <p:ext uri="{BB962C8B-B14F-4D97-AF65-F5344CB8AC3E}">
        <p14:creationId xmlns:p14="http://schemas.microsoft.com/office/powerpoint/2010/main" val="3401601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general procedure for using regression to make good predictions is the following:</a:t>
            </a:r>
          </a:p>
          <a:p>
            <a:pPr marL="514350" indent="-514350">
              <a:buFont typeface="+mj-lt"/>
              <a:buAutoNum type="arabicPeriod"/>
            </a:pPr>
            <a:r>
              <a:rPr lang="en-US" dirty="0"/>
              <a:t>Research the subject-area so you can build on the work of others. This research helps with the subsequent steps.</a:t>
            </a:r>
          </a:p>
          <a:p>
            <a:pPr marL="514350" indent="-514350">
              <a:buFont typeface="+mj-lt"/>
              <a:buAutoNum type="arabicPeriod"/>
            </a:pPr>
            <a:r>
              <a:rPr lang="en-US" dirty="0"/>
              <a:t>Collect data for the relevant variables.</a:t>
            </a:r>
          </a:p>
          <a:p>
            <a:pPr marL="514350" indent="-514350">
              <a:buFont typeface="+mj-lt"/>
              <a:buAutoNum type="arabicPeriod"/>
            </a:pPr>
            <a:r>
              <a:rPr lang="en-US" dirty="0"/>
              <a:t>Specify and assess your regression model.</a:t>
            </a:r>
          </a:p>
          <a:p>
            <a:pPr marL="514350" indent="-514350">
              <a:buFont typeface="+mj-lt"/>
              <a:buAutoNum type="arabicPeriod"/>
            </a:pPr>
            <a:r>
              <a:rPr lang="en-US" dirty="0"/>
              <a:t>If you have a model that adequately fits the data, use it to make predictions.</a:t>
            </a:r>
          </a:p>
          <a:p>
            <a:endParaRPr lang="en-US" dirty="0"/>
          </a:p>
        </p:txBody>
      </p:sp>
    </p:spTree>
    <p:extLst>
      <p:ext uri="{BB962C8B-B14F-4D97-AF65-F5344CB8AC3E}">
        <p14:creationId xmlns:p14="http://schemas.microsoft.com/office/powerpoint/2010/main" val="1407753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R programming, predictive models are extremely useful for forecasting future outcomes and estimating metrics that are impractical to measure. </a:t>
            </a:r>
          </a:p>
        </p:txBody>
      </p:sp>
    </p:spTree>
    <p:extLst>
      <p:ext uri="{BB962C8B-B14F-4D97-AF65-F5344CB8AC3E}">
        <p14:creationId xmlns:p14="http://schemas.microsoft.com/office/powerpoint/2010/main" val="1692061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prediction</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Collect some data relevant to the problem (more is almost always better).</a:t>
            </a:r>
          </a:p>
          <a:p>
            <a:pPr marL="514350" indent="-514350">
              <a:buFont typeface="+mj-lt"/>
              <a:buAutoNum type="arabicPeriod"/>
            </a:pPr>
            <a:r>
              <a:rPr lang="en-US" dirty="0"/>
              <a:t>Clean, augment, and preprocess the data into a convenient form, if needed.</a:t>
            </a:r>
          </a:p>
          <a:p>
            <a:pPr marL="514350" indent="-514350">
              <a:buFont typeface="+mj-lt"/>
              <a:buAutoNum type="arabicPeriod"/>
            </a:pPr>
            <a:r>
              <a:rPr lang="en-US" dirty="0"/>
              <a:t>Conduct an exploratory analysis of the data to get a better sense of it.</a:t>
            </a:r>
          </a:p>
          <a:p>
            <a:pPr marL="514350" indent="-514350">
              <a:buFont typeface="+mj-lt"/>
              <a:buAutoNum type="arabicPeriod"/>
            </a:pPr>
            <a:r>
              <a:rPr lang="en-US" dirty="0"/>
              <a:t>Using what you find as a guide, construct a model of some aspect of the data.</a:t>
            </a:r>
          </a:p>
          <a:p>
            <a:pPr marL="514350" indent="-514350">
              <a:buFont typeface="+mj-lt"/>
              <a:buAutoNum type="arabicPeriod"/>
            </a:pPr>
            <a:r>
              <a:rPr lang="en-US" dirty="0"/>
              <a:t>Use the model to answer the question you started with, and validate your results.</a:t>
            </a:r>
          </a:p>
          <a:p>
            <a:pPr marL="514350" indent="-514350">
              <a:buFont typeface="+mj-lt"/>
              <a:buAutoNum type="arabicPeriod"/>
            </a:pPr>
            <a:endParaRPr lang="en-US" dirty="0"/>
          </a:p>
        </p:txBody>
      </p:sp>
    </p:spTree>
    <p:extLst>
      <p:ext uri="{BB962C8B-B14F-4D97-AF65-F5344CB8AC3E}">
        <p14:creationId xmlns:p14="http://schemas.microsoft.com/office/powerpoint/2010/main" val="168336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hlinkClick r:id="rId2"/>
              </a:rPr>
              <a:t>Linear regression</a:t>
            </a:r>
            <a:r>
              <a:rPr lang="en-US" dirty="0"/>
              <a:t> is one of the simplest and most common supervised machine learning algorithms that data scientists use for predictive modeling</a:t>
            </a:r>
          </a:p>
          <a:p>
            <a:r>
              <a:rPr lang="en-US" dirty="0"/>
              <a:t>Example: regression to build a model that predicts cherry tree volume from metrics that are much easier for folks who study trees to measure.</a:t>
            </a:r>
          </a:p>
        </p:txBody>
      </p:sp>
    </p:spTree>
    <p:extLst>
      <p:ext uri="{BB962C8B-B14F-4D97-AF65-F5344CB8AC3E}">
        <p14:creationId xmlns:p14="http://schemas.microsoft.com/office/powerpoint/2010/main" val="256742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regression analysis</a:t>
            </a:r>
          </a:p>
        </p:txBody>
      </p:sp>
      <p:sp>
        <p:nvSpPr>
          <p:cNvPr id="3" name="Content Placeholder 2"/>
          <p:cNvSpPr>
            <a:spLocks noGrp="1"/>
          </p:cNvSpPr>
          <p:nvPr>
            <p:ph idx="1"/>
          </p:nvPr>
        </p:nvSpPr>
        <p:spPr>
          <a:xfrm>
            <a:off x="838200" y="1825625"/>
            <a:ext cx="10515600" cy="4860310"/>
          </a:xfrm>
        </p:spPr>
        <p:txBody>
          <a:bodyPr/>
          <a:lstStyle/>
          <a:p>
            <a:r>
              <a:rPr lang="en-US" b="1" dirty="0"/>
              <a:t>Simple Linear Regression:</a:t>
            </a:r>
          </a:p>
          <a:p>
            <a:r>
              <a:rPr lang="en-US" dirty="0"/>
              <a:t>In this simple linear regression there is </a:t>
            </a:r>
            <a:r>
              <a:rPr lang="en-US" b="1" dirty="0">
                <a:solidFill>
                  <a:srgbClr val="FF0000"/>
                </a:solidFill>
              </a:rPr>
              <a:t>only one dependent and one independent variable. </a:t>
            </a:r>
          </a:p>
          <a:p>
            <a:r>
              <a:rPr lang="en-US" dirty="0"/>
              <a:t>This linear regression model </a:t>
            </a:r>
            <a:r>
              <a:rPr lang="en-US" b="1" dirty="0"/>
              <a:t>only one predictor</a:t>
            </a:r>
            <a:r>
              <a:rPr lang="en-US" dirty="0"/>
              <a:t>. This linear regression model gives the linear </a:t>
            </a:r>
            <a:r>
              <a:rPr lang="en-US" b="1" dirty="0"/>
              <a:t>relationship between the dependent and independent variables.</a:t>
            </a:r>
          </a:p>
          <a:p>
            <a:r>
              <a:rPr lang="en-US" dirty="0"/>
              <a:t>This simple linear regression analysis is mostly used in weather forecasting, financial analysis , market analysis . </a:t>
            </a:r>
          </a:p>
          <a:p>
            <a:r>
              <a:rPr lang="en-US" dirty="0"/>
              <a:t>It can be used for the </a:t>
            </a:r>
            <a:r>
              <a:rPr lang="en-US" b="1" dirty="0"/>
              <a:t>predicting outcomes , increasing the efficiency of the models , make necessary measures to prevent the mistakes of the model.</a:t>
            </a:r>
          </a:p>
        </p:txBody>
      </p:sp>
    </p:spTree>
    <p:extLst>
      <p:ext uri="{BB962C8B-B14F-4D97-AF65-F5344CB8AC3E}">
        <p14:creationId xmlns:p14="http://schemas.microsoft.com/office/powerpoint/2010/main" val="1188690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a:t>
            </a:r>
          </a:p>
        </p:txBody>
      </p:sp>
      <p:sp>
        <p:nvSpPr>
          <p:cNvPr id="3" name="Content Placeholder 2"/>
          <p:cNvSpPr>
            <a:spLocks noGrp="1"/>
          </p:cNvSpPr>
          <p:nvPr>
            <p:ph idx="1"/>
          </p:nvPr>
        </p:nvSpPr>
        <p:spPr/>
        <p:txBody>
          <a:bodyPr>
            <a:normAutofit fontScale="92500" lnSpcReduction="10000"/>
          </a:bodyPr>
          <a:lstStyle/>
          <a:p>
            <a:r>
              <a:rPr lang="en-US" dirty="0"/>
              <a:t>If you want to practice building the models and visualizations yourself, we’ll be using the following R packages:</a:t>
            </a:r>
          </a:p>
          <a:p>
            <a:r>
              <a:rPr lang="en-US" dirty="0">
                <a:solidFill>
                  <a:schemeClr val="accent5"/>
                </a:solidFill>
              </a:rPr>
              <a:t>data sets </a:t>
            </a:r>
            <a:r>
              <a:rPr lang="en-US" dirty="0"/>
              <a:t>This package contains a wide variety of practice data sets. We’ll be using one of them, </a:t>
            </a:r>
            <a:r>
              <a:rPr lang="en-US" dirty="0">
                <a:solidFill>
                  <a:schemeClr val="accent5"/>
                </a:solidFill>
              </a:rPr>
              <a:t>“trees”, to learn about building linear regression models.</a:t>
            </a:r>
          </a:p>
          <a:p>
            <a:r>
              <a:rPr lang="en-US" dirty="0">
                <a:solidFill>
                  <a:schemeClr val="accent5"/>
                </a:solidFill>
              </a:rPr>
              <a:t>ggplot2 </a:t>
            </a:r>
            <a:r>
              <a:rPr lang="en-US" dirty="0"/>
              <a:t>We’ll use this popular data visualization package to </a:t>
            </a:r>
            <a:r>
              <a:rPr lang="en-US" dirty="0">
                <a:solidFill>
                  <a:schemeClr val="accent5"/>
                </a:solidFill>
              </a:rPr>
              <a:t>build plots of our models.</a:t>
            </a:r>
          </a:p>
          <a:p>
            <a:r>
              <a:rPr lang="en-US" dirty="0" err="1">
                <a:solidFill>
                  <a:schemeClr val="accent5"/>
                </a:solidFill>
              </a:rPr>
              <a:t>GGally</a:t>
            </a:r>
            <a:r>
              <a:rPr lang="en-US" dirty="0">
                <a:solidFill>
                  <a:schemeClr val="accent5"/>
                </a:solidFill>
              </a:rPr>
              <a:t> </a:t>
            </a:r>
            <a:r>
              <a:rPr lang="en-US" dirty="0"/>
              <a:t>This package extends the functionality of ggplot2. We’ll be using it to create a </a:t>
            </a:r>
            <a:r>
              <a:rPr lang="en-US" dirty="0">
                <a:solidFill>
                  <a:schemeClr val="accent5"/>
                </a:solidFill>
              </a:rPr>
              <a:t>plot matrix as part of our initial exploratory data visualization</a:t>
            </a:r>
            <a:r>
              <a:rPr lang="en-US" dirty="0"/>
              <a:t>.</a:t>
            </a:r>
          </a:p>
          <a:p>
            <a:r>
              <a:rPr lang="en-US" dirty="0">
                <a:solidFill>
                  <a:schemeClr val="accent5"/>
                </a:solidFill>
              </a:rPr>
              <a:t>scatterplot3d</a:t>
            </a:r>
            <a:r>
              <a:rPr lang="en-US" dirty="0"/>
              <a:t> We’ll use this package for visualizing more complex linear regression models with multiple predictors.</a:t>
            </a:r>
          </a:p>
        </p:txBody>
      </p:sp>
    </p:spTree>
    <p:extLst>
      <p:ext uri="{BB962C8B-B14F-4D97-AF65-F5344CB8AC3E}">
        <p14:creationId xmlns:p14="http://schemas.microsoft.com/office/powerpoint/2010/main" val="1023315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7" y="1351129"/>
            <a:ext cx="10515600" cy="5944951"/>
          </a:xfrm>
        </p:spPr>
        <p:txBody>
          <a:bodyPr/>
          <a:lstStyle/>
          <a:p>
            <a:r>
              <a:rPr lang="en-US" b="1" dirty="0"/>
              <a:t>How do they measure tree volume, anyway?</a:t>
            </a:r>
          </a:p>
          <a:p>
            <a:r>
              <a:rPr lang="en-US" dirty="0">
                <a:solidFill>
                  <a:schemeClr val="accent5"/>
                </a:solidFill>
              </a:rPr>
              <a:t>data(trees) ## access the data from R’s datasets package</a:t>
            </a:r>
          </a:p>
          <a:p>
            <a:r>
              <a:rPr lang="en-US" dirty="0">
                <a:solidFill>
                  <a:schemeClr val="accent5"/>
                </a:solidFill>
              </a:rPr>
              <a:t>head(trees) ## look at the first several rows of the data</a:t>
            </a:r>
          </a:p>
          <a:p>
            <a:endParaRPr lang="en-US" dirty="0">
              <a:solidFill>
                <a:schemeClr val="accent5"/>
              </a:solidFill>
            </a:endParaRPr>
          </a:p>
          <a:p>
            <a:endParaRPr lang="en-US" dirty="0">
              <a:solidFill>
                <a:schemeClr val="accent5"/>
              </a:solidFill>
            </a:endParaRPr>
          </a:p>
          <a:p>
            <a:endParaRPr lang="en-US" dirty="0">
              <a:solidFill>
                <a:schemeClr val="accent5"/>
              </a:solidFill>
            </a:endParaRPr>
          </a:p>
          <a:p>
            <a:endParaRPr lang="en-US" dirty="0">
              <a:solidFill>
                <a:schemeClr val="accent5"/>
              </a:solidFill>
            </a:endParaRPr>
          </a:p>
          <a:p>
            <a:endParaRPr lang="en-US" dirty="0">
              <a:solidFill>
                <a:schemeClr val="accent5"/>
              </a:solidFill>
            </a:endParaRPr>
          </a:p>
          <a:p>
            <a:endParaRPr lang="en-US" dirty="0">
              <a:solidFill>
                <a:schemeClr val="accent5"/>
              </a:solidFill>
            </a:endParaRPr>
          </a:p>
          <a:p>
            <a:r>
              <a:rPr lang="en-US" dirty="0" err="1">
                <a:solidFill>
                  <a:schemeClr val="accent5"/>
                </a:solidFill>
              </a:rPr>
              <a:t>str</a:t>
            </a:r>
            <a:r>
              <a:rPr lang="en-US" dirty="0">
                <a:solidFill>
                  <a:schemeClr val="accent5"/>
                </a:solidFill>
              </a:rPr>
              <a:t>(trees) ## look at the structure of the variables</a:t>
            </a:r>
          </a:p>
          <a:p>
            <a:endParaRPr lang="en-US" dirty="0"/>
          </a:p>
        </p:txBody>
      </p:sp>
      <p:graphicFrame>
        <p:nvGraphicFramePr>
          <p:cNvPr id="5" name="Table 4"/>
          <p:cNvGraphicFramePr>
            <a:graphicFrameLocks noGrp="1"/>
          </p:cNvGraphicFramePr>
          <p:nvPr>
            <p:extLst/>
          </p:nvPr>
        </p:nvGraphicFramePr>
        <p:xfrm>
          <a:off x="1403190" y="2924600"/>
          <a:ext cx="6983616" cy="2453640"/>
        </p:xfrm>
        <a:graphic>
          <a:graphicData uri="http://schemas.openxmlformats.org/drawingml/2006/table">
            <a:tbl>
              <a:tblPr/>
              <a:tblGrid>
                <a:gridCol w="2327872">
                  <a:extLst>
                    <a:ext uri="{9D8B030D-6E8A-4147-A177-3AD203B41FA5}">
                      <a16:colId xmlns:a16="http://schemas.microsoft.com/office/drawing/2014/main" val="20000"/>
                    </a:ext>
                  </a:extLst>
                </a:gridCol>
                <a:gridCol w="2327872">
                  <a:extLst>
                    <a:ext uri="{9D8B030D-6E8A-4147-A177-3AD203B41FA5}">
                      <a16:colId xmlns:a16="http://schemas.microsoft.com/office/drawing/2014/main" val="20001"/>
                    </a:ext>
                  </a:extLst>
                </a:gridCol>
                <a:gridCol w="2327872">
                  <a:extLst>
                    <a:ext uri="{9D8B030D-6E8A-4147-A177-3AD203B41FA5}">
                      <a16:colId xmlns:a16="http://schemas.microsoft.com/office/drawing/2014/main" val="20002"/>
                    </a:ext>
                  </a:extLst>
                </a:gridCol>
              </a:tblGrid>
              <a:tr h="0">
                <a:tc>
                  <a:txBody>
                    <a:bodyPr/>
                    <a:lstStyle/>
                    <a:p>
                      <a:pPr algn="l"/>
                      <a:r>
                        <a:rPr lang="en-US" dirty="0">
                          <a:effectLst/>
                        </a:rPr>
                        <a:t>Girth</a:t>
                      </a:r>
                    </a:p>
                  </a:txBody>
                  <a:tcPr marL="38100" marR="38100" marT="38100" marB="38100">
                    <a:lnL w="9525" cap="flat" cmpd="sng" algn="ctr">
                      <a:solidFill>
                        <a:srgbClr val="6862A8"/>
                      </a:solidFill>
                      <a:prstDash val="solid"/>
                      <a:round/>
                      <a:headEnd type="none" w="med" len="med"/>
                      <a:tailEnd type="none" w="med" len="med"/>
                    </a:lnL>
                    <a:lnR w="9525" cap="flat" cmpd="sng" algn="ctr">
                      <a:solidFill>
                        <a:srgbClr val="0064A8"/>
                      </a:solidFill>
                      <a:prstDash val="solid"/>
                      <a:round/>
                      <a:headEnd type="none" w="med" len="med"/>
                      <a:tailEnd type="none" w="med" len="med"/>
                    </a:lnR>
                    <a:lnT w="9525" cap="flat" cmpd="sng" algn="ctr">
                      <a:solidFill>
                        <a:srgbClr val="6862A8"/>
                      </a:solidFill>
                      <a:prstDash val="solid"/>
                      <a:round/>
                      <a:headEnd type="none" w="med" len="med"/>
                      <a:tailEnd type="none" w="med" len="med"/>
                    </a:lnT>
                    <a:lnB w="9525" cap="flat" cmpd="sng" algn="ctr">
                      <a:solidFill>
                        <a:srgbClr val="0064A8"/>
                      </a:solidFill>
                      <a:prstDash val="solid"/>
                      <a:round/>
                      <a:headEnd type="none" w="med" len="med"/>
                      <a:tailEnd type="none" w="med" len="med"/>
                    </a:lnB>
                  </a:tcPr>
                </a:tc>
                <a:tc>
                  <a:txBody>
                    <a:bodyPr/>
                    <a:lstStyle/>
                    <a:p>
                      <a:pPr algn="l"/>
                      <a:r>
                        <a:rPr lang="en-US">
                          <a:effectLst/>
                        </a:rPr>
                        <a:t>Height</a:t>
                      </a:r>
                    </a:p>
                  </a:txBody>
                  <a:tcPr marL="38100" marR="38100" marT="38100" marB="38100">
                    <a:lnL w="9525" cap="flat" cmpd="sng" algn="ctr">
                      <a:solidFill>
                        <a:srgbClr val="0064A8"/>
                      </a:solidFill>
                      <a:prstDash val="solid"/>
                      <a:round/>
                      <a:headEnd type="none" w="med" len="med"/>
                      <a:tailEnd type="none" w="med" len="med"/>
                    </a:lnL>
                    <a:lnR w="9525" cap="flat" cmpd="sng" algn="ctr">
                      <a:solidFill>
                        <a:srgbClr val="1864A8"/>
                      </a:solidFill>
                      <a:prstDash val="solid"/>
                      <a:round/>
                      <a:headEnd type="none" w="med" len="med"/>
                      <a:tailEnd type="none" w="med" len="med"/>
                    </a:lnR>
                    <a:lnT w="9525" cap="flat" cmpd="sng" algn="ctr">
                      <a:solidFill>
                        <a:srgbClr val="0064A8"/>
                      </a:solidFill>
                      <a:prstDash val="solid"/>
                      <a:round/>
                      <a:headEnd type="none" w="med" len="med"/>
                      <a:tailEnd type="none" w="med" len="med"/>
                    </a:lnT>
                    <a:lnB w="9525" cap="flat" cmpd="sng" algn="ctr">
                      <a:solidFill>
                        <a:srgbClr val="8062A8"/>
                      </a:solidFill>
                      <a:prstDash val="solid"/>
                      <a:round/>
                      <a:headEnd type="none" w="med" len="med"/>
                      <a:tailEnd type="none" w="med" len="med"/>
                    </a:lnB>
                  </a:tcPr>
                </a:tc>
                <a:tc>
                  <a:txBody>
                    <a:bodyPr/>
                    <a:lstStyle/>
                    <a:p>
                      <a:pPr algn="l"/>
                      <a:r>
                        <a:rPr lang="en-US">
                          <a:effectLst/>
                        </a:rPr>
                        <a:t>Volume</a:t>
                      </a:r>
                    </a:p>
                  </a:txBody>
                  <a:tcPr marL="38100" marR="38100" marT="38100" marB="38100">
                    <a:lnL w="9525" cap="flat" cmpd="sng" algn="ctr">
                      <a:solidFill>
                        <a:srgbClr val="1864A8"/>
                      </a:solidFill>
                      <a:prstDash val="solid"/>
                      <a:round/>
                      <a:headEnd type="none" w="med" len="med"/>
                      <a:tailEnd type="none" w="med" len="med"/>
                    </a:lnL>
                    <a:lnR w="9525" cap="flat" cmpd="sng" algn="ctr">
                      <a:solidFill>
                        <a:srgbClr val="1864A8"/>
                      </a:solidFill>
                      <a:prstDash val="solid"/>
                      <a:round/>
                      <a:headEnd type="none" w="med" len="med"/>
                      <a:tailEnd type="none" w="med" len="med"/>
                    </a:lnR>
                    <a:lnT w="9525" cap="flat" cmpd="sng" algn="ctr">
                      <a:solidFill>
                        <a:srgbClr val="1864A8"/>
                      </a:solidFill>
                      <a:prstDash val="solid"/>
                      <a:round/>
                      <a:headEnd type="none" w="med" len="med"/>
                      <a:tailEnd type="none" w="med" len="med"/>
                    </a:lnT>
                    <a:lnB w="9525" cap="flat" cmpd="sng" algn="ctr">
                      <a:solidFill>
                        <a:srgbClr val="F862A8"/>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effectLst/>
                        </a:rPr>
                        <a:t>8.3</a:t>
                      </a:r>
                    </a:p>
                  </a:txBody>
                  <a:tcPr marL="38100" marR="38100" marT="38100" marB="38100">
                    <a:lnL w="9525" cap="flat" cmpd="sng" algn="ctr">
                      <a:solidFill>
                        <a:srgbClr val="0064A8"/>
                      </a:solidFill>
                      <a:prstDash val="solid"/>
                      <a:round/>
                      <a:headEnd type="none" w="med" len="med"/>
                      <a:tailEnd type="none" w="med" len="med"/>
                    </a:lnL>
                    <a:lnR w="9525" cap="flat" cmpd="sng" algn="ctr">
                      <a:solidFill>
                        <a:srgbClr val="8062A8"/>
                      </a:solidFill>
                      <a:prstDash val="solid"/>
                      <a:round/>
                      <a:headEnd type="none" w="med" len="med"/>
                      <a:tailEnd type="none" w="med" len="med"/>
                    </a:lnR>
                    <a:lnT w="9525" cap="flat" cmpd="sng" algn="ctr">
                      <a:solidFill>
                        <a:srgbClr val="0064A8"/>
                      </a:solidFill>
                      <a:prstDash val="solid"/>
                      <a:round/>
                      <a:headEnd type="none" w="med" len="med"/>
                      <a:tailEnd type="none" w="med" len="med"/>
                    </a:lnT>
                    <a:lnB w="9525" cap="flat" cmpd="sng" algn="ctr">
                      <a:solidFill>
                        <a:srgbClr val="9061A8"/>
                      </a:solidFill>
                      <a:prstDash val="solid"/>
                      <a:round/>
                      <a:headEnd type="none" w="med" len="med"/>
                      <a:tailEnd type="none" w="med" len="med"/>
                    </a:lnB>
                  </a:tcPr>
                </a:tc>
                <a:tc>
                  <a:txBody>
                    <a:bodyPr/>
                    <a:lstStyle/>
                    <a:p>
                      <a:r>
                        <a:rPr lang="en-US">
                          <a:effectLst/>
                        </a:rPr>
                        <a:t>70</a:t>
                      </a:r>
                    </a:p>
                  </a:txBody>
                  <a:tcPr marL="38100" marR="38100" marT="38100" marB="38100">
                    <a:lnL w="9525" cap="flat" cmpd="sng" algn="ctr">
                      <a:solidFill>
                        <a:srgbClr val="8062A8"/>
                      </a:solidFill>
                      <a:prstDash val="solid"/>
                      <a:round/>
                      <a:headEnd type="none" w="med" len="med"/>
                      <a:tailEnd type="none" w="med" len="med"/>
                    </a:lnL>
                    <a:lnR w="9525" cap="flat" cmpd="sng" algn="ctr">
                      <a:solidFill>
                        <a:srgbClr val="F862A8"/>
                      </a:solidFill>
                      <a:prstDash val="solid"/>
                      <a:round/>
                      <a:headEnd type="none" w="med" len="med"/>
                      <a:tailEnd type="none" w="med" len="med"/>
                    </a:lnR>
                    <a:lnT w="9525" cap="flat" cmpd="sng" algn="ctr">
                      <a:solidFill>
                        <a:srgbClr val="8062A8"/>
                      </a:solidFill>
                      <a:prstDash val="solid"/>
                      <a:round/>
                      <a:headEnd type="none" w="med" len="med"/>
                      <a:tailEnd type="none" w="med" len="med"/>
                    </a:lnT>
                    <a:lnB w="9525" cap="flat" cmpd="sng" algn="ctr">
                      <a:solidFill>
                        <a:srgbClr val="3862A8"/>
                      </a:solidFill>
                      <a:prstDash val="solid"/>
                      <a:round/>
                      <a:headEnd type="none" w="med" len="med"/>
                      <a:tailEnd type="none" w="med" len="med"/>
                    </a:lnB>
                  </a:tcPr>
                </a:tc>
                <a:tc>
                  <a:txBody>
                    <a:bodyPr/>
                    <a:lstStyle/>
                    <a:p>
                      <a:r>
                        <a:rPr lang="en-US">
                          <a:effectLst/>
                        </a:rPr>
                        <a:t>10.3</a:t>
                      </a:r>
                    </a:p>
                  </a:txBody>
                  <a:tcPr marL="38100" marR="38100" marT="38100" marB="38100">
                    <a:lnL w="9525" cap="flat" cmpd="sng" algn="ctr">
                      <a:solidFill>
                        <a:srgbClr val="F862A8"/>
                      </a:solidFill>
                      <a:prstDash val="solid"/>
                      <a:round/>
                      <a:headEnd type="none" w="med" len="med"/>
                      <a:tailEnd type="none" w="med" len="med"/>
                    </a:lnL>
                    <a:lnR w="9525" cap="flat" cmpd="sng" algn="ctr">
                      <a:solidFill>
                        <a:srgbClr val="F862A8"/>
                      </a:solidFill>
                      <a:prstDash val="solid"/>
                      <a:round/>
                      <a:headEnd type="none" w="med" len="med"/>
                      <a:tailEnd type="none" w="med" len="med"/>
                    </a:lnR>
                    <a:lnT w="9525" cap="flat" cmpd="sng" algn="ctr">
                      <a:solidFill>
                        <a:srgbClr val="F862A8"/>
                      </a:solidFill>
                      <a:prstDash val="solid"/>
                      <a:round/>
                      <a:headEnd type="none" w="med" len="med"/>
                      <a:tailEnd type="none" w="med" len="med"/>
                    </a:lnT>
                    <a:lnB w="9525" cap="flat" cmpd="sng" algn="ctr">
                      <a:solidFill>
                        <a:srgbClr val="7063A8"/>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a:effectLst/>
                        </a:rPr>
                        <a:t>8.6</a:t>
                      </a:r>
                    </a:p>
                  </a:txBody>
                  <a:tcPr marL="38100" marR="38100" marT="38100" marB="38100">
                    <a:lnL w="9525" cap="flat" cmpd="sng" algn="ctr">
                      <a:solidFill>
                        <a:srgbClr val="9061A8"/>
                      </a:solidFill>
                      <a:prstDash val="solid"/>
                      <a:round/>
                      <a:headEnd type="none" w="med" len="med"/>
                      <a:tailEnd type="none" w="med" len="med"/>
                    </a:lnL>
                    <a:lnR w="9525" cap="flat" cmpd="sng" algn="ctr">
                      <a:solidFill>
                        <a:srgbClr val="3862A8"/>
                      </a:solidFill>
                      <a:prstDash val="solid"/>
                      <a:round/>
                      <a:headEnd type="none" w="med" len="med"/>
                      <a:tailEnd type="none" w="med" len="med"/>
                    </a:lnR>
                    <a:lnT w="9525" cap="flat" cmpd="sng" algn="ctr">
                      <a:solidFill>
                        <a:srgbClr val="9061A8"/>
                      </a:solidFill>
                      <a:prstDash val="solid"/>
                      <a:round/>
                      <a:headEnd type="none" w="med" len="med"/>
                      <a:tailEnd type="none" w="med" len="med"/>
                    </a:lnT>
                    <a:lnB w="9525" cap="flat" cmpd="sng" algn="ctr">
                      <a:solidFill>
                        <a:srgbClr val="C061A8"/>
                      </a:solidFill>
                      <a:prstDash val="solid"/>
                      <a:round/>
                      <a:headEnd type="none" w="med" len="med"/>
                      <a:tailEnd type="none" w="med" len="med"/>
                    </a:lnB>
                  </a:tcPr>
                </a:tc>
                <a:tc>
                  <a:txBody>
                    <a:bodyPr/>
                    <a:lstStyle/>
                    <a:p>
                      <a:r>
                        <a:rPr lang="en-US">
                          <a:effectLst/>
                        </a:rPr>
                        <a:t>65</a:t>
                      </a:r>
                    </a:p>
                  </a:txBody>
                  <a:tcPr marL="38100" marR="38100" marT="38100" marB="38100">
                    <a:lnL w="9525" cap="flat" cmpd="sng" algn="ctr">
                      <a:solidFill>
                        <a:srgbClr val="3862A8"/>
                      </a:solidFill>
                      <a:prstDash val="solid"/>
                      <a:round/>
                      <a:headEnd type="none" w="med" len="med"/>
                      <a:tailEnd type="none" w="med" len="med"/>
                    </a:lnL>
                    <a:lnR w="9525" cap="flat" cmpd="sng" algn="ctr">
                      <a:solidFill>
                        <a:srgbClr val="7063A8"/>
                      </a:solidFill>
                      <a:prstDash val="solid"/>
                      <a:round/>
                      <a:headEnd type="none" w="med" len="med"/>
                      <a:tailEnd type="none" w="med" len="med"/>
                    </a:lnR>
                    <a:lnT w="9525" cap="flat" cmpd="sng" algn="ctr">
                      <a:solidFill>
                        <a:srgbClr val="3862A8"/>
                      </a:solidFill>
                      <a:prstDash val="solid"/>
                      <a:round/>
                      <a:headEnd type="none" w="med" len="med"/>
                      <a:tailEnd type="none" w="med" len="med"/>
                    </a:lnT>
                    <a:lnB w="9525" cap="flat" cmpd="sng" algn="ctr">
                      <a:solidFill>
                        <a:srgbClr val="7864A8"/>
                      </a:solidFill>
                      <a:prstDash val="solid"/>
                      <a:round/>
                      <a:headEnd type="none" w="med" len="med"/>
                      <a:tailEnd type="none" w="med" len="med"/>
                    </a:lnB>
                  </a:tcPr>
                </a:tc>
                <a:tc>
                  <a:txBody>
                    <a:bodyPr/>
                    <a:lstStyle/>
                    <a:p>
                      <a:r>
                        <a:rPr lang="en-US">
                          <a:effectLst/>
                        </a:rPr>
                        <a:t>10.3</a:t>
                      </a:r>
                    </a:p>
                  </a:txBody>
                  <a:tcPr marL="38100" marR="38100" marT="38100" marB="38100">
                    <a:lnL w="9525" cap="flat" cmpd="sng" algn="ctr">
                      <a:solidFill>
                        <a:srgbClr val="7063A8"/>
                      </a:solidFill>
                      <a:prstDash val="solid"/>
                      <a:round/>
                      <a:headEnd type="none" w="med" len="med"/>
                      <a:tailEnd type="none" w="med" len="med"/>
                    </a:lnL>
                    <a:lnR w="9525" cap="flat" cmpd="sng" algn="ctr">
                      <a:solidFill>
                        <a:srgbClr val="7063A8"/>
                      </a:solidFill>
                      <a:prstDash val="solid"/>
                      <a:round/>
                      <a:headEnd type="none" w="med" len="med"/>
                      <a:tailEnd type="none" w="med" len="med"/>
                    </a:lnR>
                    <a:lnT w="9525" cap="flat" cmpd="sng" algn="ctr">
                      <a:solidFill>
                        <a:srgbClr val="7063A8"/>
                      </a:solidFill>
                      <a:prstDash val="solid"/>
                      <a:round/>
                      <a:headEnd type="none" w="med" len="med"/>
                      <a:tailEnd type="none" w="med" len="med"/>
                    </a:lnT>
                    <a:lnB w="9525" cap="flat" cmpd="sng" algn="ctr">
                      <a:solidFill>
                        <a:srgbClr val="B065A8"/>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a:effectLst/>
                        </a:rPr>
                        <a:t>8.8</a:t>
                      </a:r>
                    </a:p>
                  </a:txBody>
                  <a:tcPr marL="38100" marR="38100" marT="38100" marB="38100">
                    <a:lnL w="9525" cap="flat" cmpd="sng" algn="ctr">
                      <a:solidFill>
                        <a:srgbClr val="C061A8"/>
                      </a:solidFill>
                      <a:prstDash val="solid"/>
                      <a:round/>
                      <a:headEnd type="none" w="med" len="med"/>
                      <a:tailEnd type="none" w="med" len="med"/>
                    </a:lnL>
                    <a:lnR w="9525" cap="flat" cmpd="sng" algn="ctr">
                      <a:solidFill>
                        <a:srgbClr val="7864A8"/>
                      </a:solidFill>
                      <a:prstDash val="solid"/>
                      <a:round/>
                      <a:headEnd type="none" w="med" len="med"/>
                      <a:tailEnd type="none" w="med" len="med"/>
                    </a:lnR>
                    <a:lnT w="9525" cap="flat" cmpd="sng" algn="ctr">
                      <a:solidFill>
                        <a:srgbClr val="C061A8"/>
                      </a:solidFill>
                      <a:prstDash val="solid"/>
                      <a:round/>
                      <a:headEnd type="none" w="med" len="med"/>
                      <a:tailEnd type="none" w="med" len="med"/>
                    </a:lnT>
                    <a:lnB w="9525" cap="flat" cmpd="sng" algn="ctr">
                      <a:solidFill>
                        <a:srgbClr val="3064A8"/>
                      </a:solidFill>
                      <a:prstDash val="solid"/>
                      <a:round/>
                      <a:headEnd type="none" w="med" len="med"/>
                      <a:tailEnd type="none" w="med" len="med"/>
                    </a:lnB>
                  </a:tcPr>
                </a:tc>
                <a:tc>
                  <a:txBody>
                    <a:bodyPr/>
                    <a:lstStyle/>
                    <a:p>
                      <a:r>
                        <a:rPr lang="en-US" dirty="0">
                          <a:effectLst/>
                        </a:rPr>
                        <a:t>63</a:t>
                      </a:r>
                    </a:p>
                  </a:txBody>
                  <a:tcPr marL="38100" marR="38100" marT="38100" marB="38100">
                    <a:lnL w="9525" cap="flat" cmpd="sng" algn="ctr">
                      <a:solidFill>
                        <a:srgbClr val="7864A8"/>
                      </a:solidFill>
                      <a:prstDash val="solid"/>
                      <a:round/>
                      <a:headEnd type="none" w="med" len="med"/>
                      <a:tailEnd type="none" w="med" len="med"/>
                    </a:lnL>
                    <a:lnR w="9525" cap="flat" cmpd="sng" algn="ctr">
                      <a:solidFill>
                        <a:srgbClr val="B065A8"/>
                      </a:solidFill>
                      <a:prstDash val="solid"/>
                      <a:round/>
                      <a:headEnd type="none" w="med" len="med"/>
                      <a:tailEnd type="none" w="med" len="med"/>
                    </a:lnR>
                    <a:lnT w="9525" cap="flat" cmpd="sng" algn="ctr">
                      <a:solidFill>
                        <a:srgbClr val="7864A8"/>
                      </a:solidFill>
                      <a:prstDash val="solid"/>
                      <a:round/>
                      <a:headEnd type="none" w="med" len="med"/>
                      <a:tailEnd type="none" w="med" len="med"/>
                    </a:lnT>
                    <a:lnB w="9525" cap="flat" cmpd="sng" algn="ctr">
                      <a:solidFill>
                        <a:srgbClr val="F064A8"/>
                      </a:solidFill>
                      <a:prstDash val="solid"/>
                      <a:round/>
                      <a:headEnd type="none" w="med" len="med"/>
                      <a:tailEnd type="none" w="med" len="med"/>
                    </a:lnB>
                  </a:tcPr>
                </a:tc>
                <a:tc>
                  <a:txBody>
                    <a:bodyPr/>
                    <a:lstStyle/>
                    <a:p>
                      <a:r>
                        <a:rPr lang="en-US">
                          <a:effectLst/>
                        </a:rPr>
                        <a:t>10.2</a:t>
                      </a:r>
                    </a:p>
                  </a:txBody>
                  <a:tcPr marL="38100" marR="38100" marT="38100" marB="38100">
                    <a:lnL w="9525" cap="flat" cmpd="sng" algn="ctr">
                      <a:solidFill>
                        <a:srgbClr val="B065A8"/>
                      </a:solidFill>
                      <a:prstDash val="solid"/>
                      <a:round/>
                      <a:headEnd type="none" w="med" len="med"/>
                      <a:tailEnd type="none" w="med" len="med"/>
                    </a:lnL>
                    <a:lnR w="9525" cap="flat" cmpd="sng" algn="ctr">
                      <a:solidFill>
                        <a:srgbClr val="B065A8"/>
                      </a:solidFill>
                      <a:prstDash val="solid"/>
                      <a:round/>
                      <a:headEnd type="none" w="med" len="med"/>
                      <a:tailEnd type="none" w="med" len="med"/>
                    </a:lnR>
                    <a:lnT w="9525" cap="flat" cmpd="sng" algn="ctr">
                      <a:solidFill>
                        <a:srgbClr val="B065A8"/>
                      </a:solidFill>
                      <a:prstDash val="solid"/>
                      <a:round/>
                      <a:headEnd type="none" w="med" len="med"/>
                      <a:tailEnd type="none" w="med" len="med"/>
                    </a:lnT>
                    <a:lnB w="9525" cap="flat" cmpd="sng" algn="ctr">
                      <a:solidFill>
                        <a:srgbClr val="6064A8"/>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a:effectLst/>
                        </a:rPr>
                        <a:t>10.5</a:t>
                      </a:r>
                    </a:p>
                  </a:txBody>
                  <a:tcPr marL="38100" marR="38100" marT="38100" marB="38100">
                    <a:lnL w="9525" cap="flat" cmpd="sng" algn="ctr">
                      <a:solidFill>
                        <a:srgbClr val="3064A8"/>
                      </a:solidFill>
                      <a:prstDash val="solid"/>
                      <a:round/>
                      <a:headEnd type="none" w="med" len="med"/>
                      <a:tailEnd type="none" w="med" len="med"/>
                    </a:lnL>
                    <a:lnR w="9525" cap="flat" cmpd="sng" algn="ctr">
                      <a:solidFill>
                        <a:srgbClr val="F064A8"/>
                      </a:solidFill>
                      <a:prstDash val="solid"/>
                      <a:round/>
                      <a:headEnd type="none" w="med" len="med"/>
                      <a:tailEnd type="none" w="med" len="med"/>
                    </a:lnR>
                    <a:lnT w="9525" cap="flat" cmpd="sng" algn="ctr">
                      <a:solidFill>
                        <a:srgbClr val="3064A8"/>
                      </a:solidFill>
                      <a:prstDash val="solid"/>
                      <a:round/>
                      <a:headEnd type="none" w="med" len="med"/>
                      <a:tailEnd type="none" w="med" len="med"/>
                    </a:lnT>
                    <a:lnB w="9525" cap="flat" cmpd="sng" algn="ctr">
                      <a:solidFill>
                        <a:srgbClr val="2863A8"/>
                      </a:solidFill>
                      <a:prstDash val="solid"/>
                      <a:round/>
                      <a:headEnd type="none" w="med" len="med"/>
                      <a:tailEnd type="none" w="med" len="med"/>
                    </a:lnB>
                  </a:tcPr>
                </a:tc>
                <a:tc>
                  <a:txBody>
                    <a:bodyPr/>
                    <a:lstStyle/>
                    <a:p>
                      <a:r>
                        <a:rPr lang="en-US">
                          <a:effectLst/>
                        </a:rPr>
                        <a:t>72</a:t>
                      </a:r>
                    </a:p>
                  </a:txBody>
                  <a:tcPr marL="38100" marR="38100" marT="38100" marB="38100">
                    <a:lnL w="9525" cap="flat" cmpd="sng" algn="ctr">
                      <a:solidFill>
                        <a:srgbClr val="F064A8"/>
                      </a:solidFill>
                      <a:prstDash val="solid"/>
                      <a:round/>
                      <a:headEnd type="none" w="med" len="med"/>
                      <a:tailEnd type="none" w="med" len="med"/>
                    </a:lnL>
                    <a:lnR w="9525" cap="flat" cmpd="sng" algn="ctr">
                      <a:solidFill>
                        <a:srgbClr val="6064A8"/>
                      </a:solidFill>
                      <a:prstDash val="solid"/>
                      <a:round/>
                      <a:headEnd type="none" w="med" len="med"/>
                      <a:tailEnd type="none" w="med" len="med"/>
                    </a:lnR>
                    <a:lnT w="9525" cap="flat" cmpd="sng" algn="ctr">
                      <a:solidFill>
                        <a:srgbClr val="F064A8"/>
                      </a:solidFill>
                      <a:prstDash val="solid"/>
                      <a:round/>
                      <a:headEnd type="none" w="med" len="med"/>
                      <a:tailEnd type="none" w="med" len="med"/>
                    </a:lnT>
                    <a:lnB w="9525" cap="flat" cmpd="sng" algn="ctr">
                      <a:solidFill>
                        <a:srgbClr val="D864A8"/>
                      </a:solidFill>
                      <a:prstDash val="solid"/>
                      <a:round/>
                      <a:headEnd type="none" w="med" len="med"/>
                      <a:tailEnd type="none" w="med" len="med"/>
                    </a:lnB>
                  </a:tcPr>
                </a:tc>
                <a:tc>
                  <a:txBody>
                    <a:bodyPr/>
                    <a:lstStyle/>
                    <a:p>
                      <a:r>
                        <a:rPr lang="en-US">
                          <a:effectLst/>
                        </a:rPr>
                        <a:t>16.4</a:t>
                      </a:r>
                    </a:p>
                  </a:txBody>
                  <a:tcPr marL="38100" marR="38100" marT="38100" marB="38100">
                    <a:lnL w="9525" cap="flat" cmpd="sng" algn="ctr">
                      <a:solidFill>
                        <a:srgbClr val="6064A8"/>
                      </a:solidFill>
                      <a:prstDash val="solid"/>
                      <a:round/>
                      <a:headEnd type="none" w="med" len="med"/>
                      <a:tailEnd type="none" w="med" len="med"/>
                    </a:lnL>
                    <a:lnR w="9525" cap="flat" cmpd="sng" algn="ctr">
                      <a:solidFill>
                        <a:srgbClr val="6064A8"/>
                      </a:solidFill>
                      <a:prstDash val="solid"/>
                      <a:round/>
                      <a:headEnd type="none" w="med" len="med"/>
                      <a:tailEnd type="none" w="med" len="med"/>
                    </a:lnR>
                    <a:lnT w="9525" cap="flat" cmpd="sng" algn="ctr">
                      <a:solidFill>
                        <a:srgbClr val="6064A8"/>
                      </a:solidFill>
                      <a:prstDash val="solid"/>
                      <a:round/>
                      <a:headEnd type="none" w="med" len="med"/>
                      <a:tailEnd type="none" w="med" len="med"/>
                    </a:lnT>
                    <a:lnB w="9525" cap="flat" cmpd="sng" algn="ctr">
                      <a:solidFill>
                        <a:srgbClr val="C064A8"/>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a:effectLst/>
                        </a:rPr>
                        <a:t>10.7</a:t>
                      </a:r>
                    </a:p>
                  </a:txBody>
                  <a:tcPr marL="38100" marR="38100" marT="38100" marB="38100">
                    <a:lnL w="9525" cap="flat" cmpd="sng" algn="ctr">
                      <a:solidFill>
                        <a:srgbClr val="2863A8"/>
                      </a:solidFill>
                      <a:prstDash val="solid"/>
                      <a:round/>
                      <a:headEnd type="none" w="med" len="med"/>
                      <a:tailEnd type="none" w="med" len="med"/>
                    </a:lnL>
                    <a:lnR w="9525" cap="flat" cmpd="sng" algn="ctr">
                      <a:solidFill>
                        <a:srgbClr val="D864A8"/>
                      </a:solidFill>
                      <a:prstDash val="solid"/>
                      <a:round/>
                      <a:headEnd type="none" w="med" len="med"/>
                      <a:tailEnd type="none" w="med" len="med"/>
                    </a:lnR>
                    <a:lnT w="9525" cap="flat" cmpd="sng" algn="ctr">
                      <a:solidFill>
                        <a:srgbClr val="2863A8"/>
                      </a:solidFill>
                      <a:prstDash val="solid"/>
                      <a:round/>
                      <a:headEnd type="none" w="med" len="med"/>
                      <a:tailEnd type="none" w="med" len="med"/>
                    </a:lnT>
                    <a:lnB w="9525" cap="flat" cmpd="sng" algn="ctr">
                      <a:solidFill>
                        <a:srgbClr val="7864A8"/>
                      </a:solidFill>
                      <a:prstDash val="solid"/>
                      <a:round/>
                      <a:headEnd type="none" w="med" len="med"/>
                      <a:tailEnd type="none" w="med" len="med"/>
                    </a:lnB>
                  </a:tcPr>
                </a:tc>
                <a:tc>
                  <a:txBody>
                    <a:bodyPr/>
                    <a:lstStyle/>
                    <a:p>
                      <a:r>
                        <a:rPr lang="en-US">
                          <a:effectLst/>
                        </a:rPr>
                        <a:t>81</a:t>
                      </a:r>
                    </a:p>
                  </a:txBody>
                  <a:tcPr marL="38100" marR="38100" marT="38100" marB="38100">
                    <a:lnL w="9525" cap="flat" cmpd="sng" algn="ctr">
                      <a:solidFill>
                        <a:srgbClr val="D864A8"/>
                      </a:solidFill>
                      <a:prstDash val="solid"/>
                      <a:round/>
                      <a:headEnd type="none" w="med" len="med"/>
                      <a:tailEnd type="none" w="med" len="med"/>
                    </a:lnL>
                    <a:lnR w="9525" cap="flat" cmpd="sng" algn="ctr">
                      <a:solidFill>
                        <a:srgbClr val="C064A8"/>
                      </a:solidFill>
                      <a:prstDash val="solid"/>
                      <a:round/>
                      <a:headEnd type="none" w="med" len="med"/>
                      <a:tailEnd type="none" w="med" len="med"/>
                    </a:lnR>
                    <a:lnT w="9525" cap="flat" cmpd="sng" algn="ctr">
                      <a:solidFill>
                        <a:srgbClr val="D864A8"/>
                      </a:solidFill>
                      <a:prstDash val="solid"/>
                      <a:round/>
                      <a:headEnd type="none" w="med" len="med"/>
                      <a:tailEnd type="none" w="med" len="med"/>
                    </a:lnT>
                    <a:lnB w="9525" cap="flat" cmpd="sng" algn="ctr">
                      <a:solidFill>
                        <a:srgbClr val="4066A8"/>
                      </a:solidFill>
                      <a:prstDash val="solid"/>
                      <a:round/>
                      <a:headEnd type="none" w="med" len="med"/>
                      <a:tailEnd type="none" w="med" len="med"/>
                    </a:lnB>
                  </a:tcPr>
                </a:tc>
                <a:tc>
                  <a:txBody>
                    <a:bodyPr/>
                    <a:lstStyle/>
                    <a:p>
                      <a:r>
                        <a:rPr lang="en-US">
                          <a:effectLst/>
                        </a:rPr>
                        <a:t>18.8</a:t>
                      </a:r>
                    </a:p>
                  </a:txBody>
                  <a:tcPr marL="38100" marR="38100" marT="38100" marB="38100">
                    <a:lnL w="9525" cap="flat" cmpd="sng" algn="ctr">
                      <a:solidFill>
                        <a:srgbClr val="C064A8"/>
                      </a:solidFill>
                      <a:prstDash val="solid"/>
                      <a:round/>
                      <a:headEnd type="none" w="med" len="med"/>
                      <a:tailEnd type="none" w="med" len="med"/>
                    </a:lnL>
                    <a:lnR w="9525" cap="flat" cmpd="sng" algn="ctr">
                      <a:solidFill>
                        <a:srgbClr val="C064A8"/>
                      </a:solidFill>
                      <a:prstDash val="solid"/>
                      <a:round/>
                      <a:headEnd type="none" w="med" len="med"/>
                      <a:tailEnd type="none" w="med" len="med"/>
                    </a:lnR>
                    <a:lnT w="9525" cap="flat" cmpd="sng" algn="ctr">
                      <a:solidFill>
                        <a:srgbClr val="C064A8"/>
                      </a:solidFill>
                      <a:prstDash val="solid"/>
                      <a:round/>
                      <a:headEnd type="none" w="med" len="med"/>
                      <a:tailEnd type="none" w="med" len="med"/>
                    </a:lnT>
                    <a:lnB w="9525" cap="flat" cmpd="sng" algn="ctr">
                      <a:solidFill>
                        <a:srgbClr val="2866A8"/>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US">
                          <a:effectLst/>
                        </a:rPr>
                        <a:t>10.8</a:t>
                      </a:r>
                    </a:p>
                  </a:txBody>
                  <a:tcPr marL="38100" marR="38100" marT="38100" marB="38100">
                    <a:lnL w="9525" cap="flat" cmpd="sng" algn="ctr">
                      <a:solidFill>
                        <a:srgbClr val="7864A8"/>
                      </a:solidFill>
                      <a:prstDash val="solid"/>
                      <a:round/>
                      <a:headEnd type="none" w="med" len="med"/>
                      <a:tailEnd type="none" w="med" len="med"/>
                    </a:lnL>
                    <a:lnR w="9525" cap="flat" cmpd="sng" algn="ctr">
                      <a:solidFill>
                        <a:srgbClr val="4066A8"/>
                      </a:solidFill>
                      <a:prstDash val="solid"/>
                      <a:round/>
                      <a:headEnd type="none" w="med" len="med"/>
                      <a:tailEnd type="none" w="med" len="med"/>
                    </a:lnR>
                    <a:lnT w="9525" cap="flat" cmpd="sng" algn="ctr">
                      <a:solidFill>
                        <a:srgbClr val="7864A8"/>
                      </a:solidFill>
                      <a:prstDash val="solid"/>
                      <a:round/>
                      <a:headEnd type="none" w="med" len="med"/>
                      <a:tailEnd type="none" w="med" len="med"/>
                    </a:lnT>
                    <a:lnB w="9525" cap="flat" cmpd="sng" algn="ctr">
                      <a:solidFill>
                        <a:srgbClr val="7864A8"/>
                      </a:solidFill>
                      <a:prstDash val="solid"/>
                      <a:round/>
                      <a:headEnd type="none" w="med" len="med"/>
                      <a:tailEnd type="none" w="med" len="med"/>
                    </a:lnB>
                  </a:tcPr>
                </a:tc>
                <a:tc>
                  <a:txBody>
                    <a:bodyPr/>
                    <a:lstStyle/>
                    <a:p>
                      <a:r>
                        <a:rPr lang="en-US" dirty="0">
                          <a:effectLst/>
                        </a:rPr>
                        <a:t>83</a:t>
                      </a:r>
                    </a:p>
                  </a:txBody>
                  <a:tcPr marL="38100" marR="38100" marT="38100" marB="38100">
                    <a:lnL w="9525" cap="flat" cmpd="sng" algn="ctr">
                      <a:solidFill>
                        <a:srgbClr val="4066A8"/>
                      </a:solidFill>
                      <a:prstDash val="solid"/>
                      <a:round/>
                      <a:headEnd type="none" w="med" len="med"/>
                      <a:tailEnd type="none" w="med" len="med"/>
                    </a:lnL>
                    <a:lnR w="9525" cap="flat" cmpd="sng" algn="ctr">
                      <a:solidFill>
                        <a:srgbClr val="2866A8"/>
                      </a:solidFill>
                      <a:prstDash val="solid"/>
                      <a:round/>
                      <a:headEnd type="none" w="med" len="med"/>
                      <a:tailEnd type="none" w="med" len="med"/>
                    </a:lnR>
                    <a:lnT w="9525" cap="flat" cmpd="sng" algn="ctr">
                      <a:solidFill>
                        <a:srgbClr val="4066A8"/>
                      </a:solidFill>
                      <a:prstDash val="solid"/>
                      <a:round/>
                      <a:headEnd type="none" w="med" len="med"/>
                      <a:tailEnd type="none" w="med" len="med"/>
                    </a:lnT>
                    <a:lnB w="9525" cap="flat" cmpd="sng" algn="ctr">
                      <a:solidFill>
                        <a:srgbClr val="4066A8"/>
                      </a:solidFill>
                      <a:prstDash val="solid"/>
                      <a:round/>
                      <a:headEnd type="none" w="med" len="med"/>
                      <a:tailEnd type="none" w="med" len="med"/>
                    </a:lnB>
                  </a:tcPr>
                </a:tc>
                <a:tc>
                  <a:txBody>
                    <a:bodyPr/>
                    <a:lstStyle/>
                    <a:p>
                      <a:r>
                        <a:rPr lang="en-US" dirty="0">
                          <a:effectLst/>
                        </a:rPr>
                        <a:t>19.7</a:t>
                      </a:r>
                    </a:p>
                  </a:txBody>
                  <a:tcPr marL="38100" marR="38100" marT="38100" marB="38100">
                    <a:lnL w="9525" cap="flat" cmpd="sng" algn="ctr">
                      <a:solidFill>
                        <a:srgbClr val="2866A8"/>
                      </a:solidFill>
                      <a:prstDash val="solid"/>
                      <a:round/>
                      <a:headEnd type="none" w="med" len="med"/>
                      <a:tailEnd type="none" w="med" len="med"/>
                    </a:lnL>
                    <a:lnR w="9525" cap="flat" cmpd="sng" algn="ctr">
                      <a:solidFill>
                        <a:srgbClr val="2866A8"/>
                      </a:solidFill>
                      <a:prstDash val="solid"/>
                      <a:round/>
                      <a:headEnd type="none" w="med" len="med"/>
                      <a:tailEnd type="none" w="med" len="med"/>
                    </a:lnR>
                    <a:lnT w="9525" cap="flat" cmpd="sng" algn="ctr">
                      <a:solidFill>
                        <a:srgbClr val="2866A8"/>
                      </a:solidFill>
                      <a:prstDash val="solid"/>
                      <a:round/>
                      <a:headEnd type="none" w="med" len="med"/>
                      <a:tailEnd type="none" w="med" len="med"/>
                    </a:lnT>
                    <a:lnB w="9525" cap="flat" cmpd="sng" algn="ctr">
                      <a:solidFill>
                        <a:srgbClr val="2866A8"/>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a:spLocks noGrp="1"/>
          </p:cNvSpPr>
          <p:nvPr>
            <p:ph type="title"/>
          </p:nvPr>
        </p:nvSpPr>
        <p:spPr>
          <a:xfrm>
            <a:off x="838200" y="365125"/>
            <a:ext cx="10515600" cy="1325563"/>
          </a:xfrm>
        </p:spPr>
        <p:txBody>
          <a:bodyPr/>
          <a:lstStyle/>
          <a:p>
            <a:r>
              <a:rPr lang="en-US" dirty="0"/>
              <a:t>Example continue</a:t>
            </a:r>
          </a:p>
        </p:txBody>
      </p:sp>
    </p:spTree>
    <p:extLst>
      <p:ext uri="{BB962C8B-B14F-4D97-AF65-F5344CB8AC3E}">
        <p14:creationId xmlns:p14="http://schemas.microsoft.com/office/powerpoint/2010/main" val="1152355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838200" y="1690688"/>
          <a:ext cx="6983616" cy="1600200"/>
        </p:xfrm>
        <a:graphic>
          <a:graphicData uri="http://schemas.openxmlformats.org/drawingml/2006/table">
            <a:tbl>
              <a:tblPr/>
              <a:tblGrid>
                <a:gridCol w="3491808">
                  <a:extLst>
                    <a:ext uri="{9D8B030D-6E8A-4147-A177-3AD203B41FA5}">
                      <a16:colId xmlns:a16="http://schemas.microsoft.com/office/drawing/2014/main" val="20000"/>
                    </a:ext>
                  </a:extLst>
                </a:gridCol>
                <a:gridCol w="3491808">
                  <a:extLst>
                    <a:ext uri="{9D8B030D-6E8A-4147-A177-3AD203B41FA5}">
                      <a16:colId xmlns:a16="http://schemas.microsoft.com/office/drawing/2014/main" val="20001"/>
                    </a:ext>
                  </a:extLst>
                </a:gridCol>
              </a:tblGrid>
              <a:tr h="0">
                <a:tc>
                  <a:txBody>
                    <a:bodyPr/>
                    <a:lstStyle/>
                    <a:p>
                      <a:r>
                        <a:rPr lang="en-US" dirty="0">
                          <a:effectLst/>
                        </a:rPr>
                        <a:t>$ Girth : </a:t>
                      </a:r>
                      <a:r>
                        <a:rPr lang="en-US" dirty="0" err="1">
                          <a:effectLst/>
                        </a:rPr>
                        <a:t>num</a:t>
                      </a:r>
                      <a:endParaRPr lang="en-US" dirty="0">
                        <a:effectLst/>
                      </a:endParaRPr>
                    </a:p>
                  </a:txBody>
                  <a:tcPr marL="38100" marR="38100" marT="38100" marB="38100">
                    <a:lnL w="9525" cap="flat" cmpd="sng" algn="ctr">
                      <a:solidFill>
                        <a:srgbClr val="2808DF"/>
                      </a:solidFill>
                      <a:prstDash val="solid"/>
                      <a:round/>
                      <a:headEnd type="none" w="med" len="med"/>
                      <a:tailEnd type="none" w="med" len="med"/>
                    </a:lnL>
                    <a:lnR w="9525" cap="flat" cmpd="sng" algn="ctr">
                      <a:solidFill>
                        <a:srgbClr val="D008DF"/>
                      </a:solidFill>
                      <a:prstDash val="solid"/>
                      <a:round/>
                      <a:headEnd type="none" w="med" len="med"/>
                      <a:tailEnd type="none" w="med" len="med"/>
                    </a:lnR>
                    <a:lnT w="9525" cap="flat" cmpd="sng" algn="ctr">
                      <a:solidFill>
                        <a:srgbClr val="2808DF"/>
                      </a:solidFill>
                      <a:prstDash val="solid"/>
                      <a:round/>
                      <a:headEnd type="none" w="med" len="med"/>
                      <a:tailEnd type="none" w="med" len="med"/>
                    </a:lnT>
                    <a:lnB w="9525" cap="flat" cmpd="sng" algn="ctr">
                      <a:solidFill>
                        <a:srgbClr val="100BDF"/>
                      </a:solidFill>
                      <a:prstDash val="solid"/>
                      <a:round/>
                      <a:headEnd type="none" w="med" len="med"/>
                      <a:tailEnd type="none" w="med" len="med"/>
                    </a:lnB>
                  </a:tcPr>
                </a:tc>
                <a:tc>
                  <a:txBody>
                    <a:bodyPr/>
                    <a:lstStyle/>
                    <a:p>
                      <a:r>
                        <a:rPr lang="en-US">
                          <a:effectLst/>
                        </a:rPr>
                        <a:t>8.3 8.6 8.8 10.5 10.7 10.8 11 11 11.1 11.2 …</a:t>
                      </a:r>
                    </a:p>
                  </a:txBody>
                  <a:tcPr marL="38100" marR="38100" marT="38100" marB="38100">
                    <a:lnL w="9525" cap="flat" cmpd="sng" algn="ctr">
                      <a:solidFill>
                        <a:srgbClr val="D008DF"/>
                      </a:solidFill>
                      <a:prstDash val="solid"/>
                      <a:round/>
                      <a:headEnd type="none" w="med" len="med"/>
                      <a:tailEnd type="none" w="med" len="med"/>
                    </a:lnL>
                    <a:lnR w="9525" cap="flat" cmpd="sng" algn="ctr">
                      <a:solidFill>
                        <a:srgbClr val="D008DF"/>
                      </a:solidFill>
                      <a:prstDash val="solid"/>
                      <a:round/>
                      <a:headEnd type="none" w="med" len="med"/>
                      <a:tailEnd type="none" w="med" len="med"/>
                    </a:lnR>
                    <a:lnT w="9525" cap="flat" cmpd="sng" algn="ctr">
                      <a:solidFill>
                        <a:srgbClr val="D008DF"/>
                      </a:solidFill>
                      <a:prstDash val="solid"/>
                      <a:round/>
                      <a:headEnd type="none" w="med" len="med"/>
                      <a:tailEnd type="none" w="med" len="med"/>
                    </a:lnT>
                    <a:lnB w="9525" cap="flat" cmpd="sng" algn="ctr">
                      <a:solidFill>
                        <a:srgbClr val="200ADF"/>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effectLst/>
                        </a:rPr>
                        <a:t>$ Height: num</a:t>
                      </a:r>
                    </a:p>
                  </a:txBody>
                  <a:tcPr marL="38100" marR="38100" marT="38100" marB="38100">
                    <a:lnL w="9525" cap="flat" cmpd="sng" algn="ctr">
                      <a:solidFill>
                        <a:srgbClr val="100B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100BDF"/>
                      </a:solidFill>
                      <a:prstDash val="solid"/>
                      <a:round/>
                      <a:headEnd type="none" w="med" len="med"/>
                      <a:tailEnd type="none" w="med" len="med"/>
                    </a:lnT>
                    <a:lnB w="9525" cap="flat" cmpd="sng" algn="ctr">
                      <a:solidFill>
                        <a:srgbClr val="5808DF"/>
                      </a:solidFill>
                      <a:prstDash val="solid"/>
                      <a:round/>
                      <a:headEnd type="none" w="med" len="med"/>
                      <a:tailEnd type="none" w="med" len="med"/>
                    </a:lnB>
                  </a:tcPr>
                </a:tc>
                <a:tc>
                  <a:txBody>
                    <a:bodyPr/>
                    <a:lstStyle/>
                    <a:p>
                      <a:r>
                        <a:rPr lang="en-US">
                          <a:effectLst/>
                        </a:rPr>
                        <a:t>70 65 63 72 81 83 66 75 80 75 …</a:t>
                      </a:r>
                    </a:p>
                  </a:txBody>
                  <a:tcPr marL="38100" marR="38100" marT="38100" marB="38100">
                    <a:lnL w="9525" cap="flat" cmpd="sng" algn="ctr">
                      <a:solidFill>
                        <a:srgbClr val="200A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200ADF"/>
                      </a:solidFill>
                      <a:prstDash val="solid"/>
                      <a:round/>
                      <a:headEnd type="none" w="med" len="med"/>
                      <a:tailEnd type="none" w="med" len="med"/>
                    </a:lnT>
                    <a:lnB w="9525" cap="flat" cmpd="sng" algn="ctr">
                      <a:solidFill>
                        <a:srgbClr val="200ADF"/>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a:effectLst/>
                        </a:rPr>
                        <a:t>$ Volume: num</a:t>
                      </a:r>
                    </a:p>
                  </a:txBody>
                  <a:tcPr marL="38100" marR="38100" marT="38100" marB="38100">
                    <a:lnL w="9525" cap="flat" cmpd="sng" algn="ctr">
                      <a:solidFill>
                        <a:srgbClr val="5808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5808DF"/>
                      </a:solidFill>
                      <a:prstDash val="solid"/>
                      <a:round/>
                      <a:headEnd type="none" w="med" len="med"/>
                      <a:tailEnd type="none" w="med" len="med"/>
                    </a:lnT>
                    <a:lnB w="9525" cap="flat" cmpd="sng" algn="ctr">
                      <a:solidFill>
                        <a:srgbClr val="5808DF"/>
                      </a:solidFill>
                      <a:prstDash val="solid"/>
                      <a:round/>
                      <a:headEnd type="none" w="med" len="med"/>
                      <a:tailEnd type="none" w="med" len="med"/>
                    </a:lnB>
                  </a:tcPr>
                </a:tc>
                <a:tc>
                  <a:txBody>
                    <a:bodyPr/>
                    <a:lstStyle/>
                    <a:p>
                      <a:r>
                        <a:rPr lang="en-US" dirty="0">
                          <a:effectLst/>
                        </a:rPr>
                        <a:t>10.3 10.3 10.2 16.4 18.8 19.7 15.6 18.2 22.6 19.9 …</a:t>
                      </a:r>
                    </a:p>
                  </a:txBody>
                  <a:tcPr marL="38100" marR="38100" marT="38100" marB="38100">
                    <a:lnL w="9525" cap="flat" cmpd="sng" algn="ctr">
                      <a:solidFill>
                        <a:srgbClr val="200ADF"/>
                      </a:solidFill>
                      <a:prstDash val="solid"/>
                      <a:round/>
                      <a:headEnd type="none" w="med" len="med"/>
                      <a:tailEnd type="none" w="med" len="med"/>
                    </a:lnL>
                    <a:lnR w="9525" cap="flat" cmpd="sng" algn="ctr">
                      <a:solidFill>
                        <a:srgbClr val="200ADF"/>
                      </a:solidFill>
                      <a:prstDash val="solid"/>
                      <a:round/>
                      <a:headEnd type="none" w="med" len="med"/>
                      <a:tailEnd type="none" w="med" len="med"/>
                    </a:lnR>
                    <a:lnT w="9525" cap="flat" cmpd="sng" algn="ctr">
                      <a:solidFill>
                        <a:srgbClr val="200ADF"/>
                      </a:solidFill>
                      <a:prstDash val="solid"/>
                      <a:round/>
                      <a:headEnd type="none" w="med" len="med"/>
                      <a:tailEnd type="none" w="med" len="med"/>
                    </a:lnT>
                    <a:lnB w="9525" cap="flat" cmpd="sng" algn="ctr">
                      <a:solidFill>
                        <a:srgbClr val="200AD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8002137" y="1943753"/>
            <a:ext cx="3762233" cy="923330"/>
          </a:xfrm>
          <a:prstGeom prst="rect">
            <a:avLst/>
          </a:prstGeom>
        </p:spPr>
        <p:txBody>
          <a:bodyPr wrap="square">
            <a:spAutoFit/>
          </a:bodyPr>
          <a:lstStyle/>
          <a:p>
            <a:pPr>
              <a:buFont typeface="Arial" panose="020B0604020202020204" pitchFamily="34" charset="0"/>
              <a:buChar char="•"/>
            </a:pPr>
            <a:r>
              <a:rPr lang="en-US" dirty="0">
                <a:solidFill>
                  <a:srgbClr val="212529"/>
                </a:solidFill>
                <a:latin typeface="SSP Local"/>
              </a:rPr>
              <a:t>The trunk girth (in)</a:t>
            </a:r>
          </a:p>
          <a:p>
            <a:pPr>
              <a:buFont typeface="Arial" panose="020B0604020202020204" pitchFamily="34" charset="0"/>
              <a:buChar char="•"/>
            </a:pPr>
            <a:r>
              <a:rPr lang="en-US" dirty="0">
                <a:solidFill>
                  <a:srgbClr val="212529"/>
                </a:solidFill>
                <a:latin typeface="SSP Local"/>
              </a:rPr>
              <a:t>height (</a:t>
            </a:r>
            <a:r>
              <a:rPr lang="en-US" dirty="0" err="1">
                <a:solidFill>
                  <a:srgbClr val="212529"/>
                </a:solidFill>
                <a:latin typeface="SSP Local"/>
              </a:rPr>
              <a:t>ft</a:t>
            </a:r>
            <a:r>
              <a:rPr lang="en-US" dirty="0">
                <a:solidFill>
                  <a:srgbClr val="212529"/>
                </a:solidFill>
                <a:latin typeface="SSP Local"/>
              </a:rPr>
              <a:t>)</a:t>
            </a:r>
          </a:p>
          <a:p>
            <a:pPr>
              <a:buFont typeface="Arial" panose="020B0604020202020204" pitchFamily="34" charset="0"/>
              <a:buChar char="•"/>
            </a:pPr>
            <a:r>
              <a:rPr lang="en-US" dirty="0">
                <a:solidFill>
                  <a:srgbClr val="212529"/>
                </a:solidFill>
                <a:latin typeface="SSP Local"/>
              </a:rPr>
              <a:t>volume (ft</a:t>
            </a:r>
            <a:r>
              <a:rPr lang="en-US" baseline="30000" dirty="0">
                <a:solidFill>
                  <a:srgbClr val="212529"/>
                </a:solidFill>
                <a:latin typeface="SSP Local"/>
              </a:rPr>
              <a:t>3</a:t>
            </a:r>
            <a:r>
              <a:rPr lang="en-US" dirty="0">
                <a:solidFill>
                  <a:srgbClr val="212529"/>
                </a:solidFill>
                <a:latin typeface="SSP Local"/>
              </a:rPr>
              <a:t>)</a:t>
            </a:r>
            <a:endParaRPr lang="en-US" b="0" i="0" dirty="0">
              <a:solidFill>
                <a:srgbClr val="212529"/>
              </a:solidFill>
              <a:effectLst/>
              <a:latin typeface="SSP Local"/>
            </a:endParaRPr>
          </a:p>
        </p:txBody>
      </p:sp>
      <p:sp>
        <p:nvSpPr>
          <p:cNvPr id="8" name="Rectangle 7"/>
          <p:cNvSpPr/>
          <p:nvPr/>
        </p:nvSpPr>
        <p:spPr>
          <a:xfrm>
            <a:off x="788158" y="3579463"/>
            <a:ext cx="10757848" cy="646331"/>
          </a:xfrm>
          <a:prstGeom prst="rect">
            <a:avLst/>
          </a:prstGeom>
        </p:spPr>
        <p:txBody>
          <a:bodyPr wrap="square">
            <a:spAutoFit/>
          </a:bodyPr>
          <a:lstStyle/>
          <a:p>
            <a:r>
              <a:rPr lang="en-US" dirty="0">
                <a:solidFill>
                  <a:srgbClr val="212529"/>
                </a:solidFill>
                <a:latin typeface="SSP Local"/>
              </a:rPr>
              <a:t>To decide whether we can make a predictive model, the first step is to see if there appears to be a relationship between our predictor and response variables (in this case girth, height, and volume).</a:t>
            </a:r>
            <a:endParaRPr lang="en-US" dirty="0"/>
          </a:p>
        </p:txBody>
      </p:sp>
      <p:sp>
        <p:nvSpPr>
          <p:cNvPr id="10" name="Rectangle 9"/>
          <p:cNvSpPr/>
          <p:nvPr/>
        </p:nvSpPr>
        <p:spPr>
          <a:xfrm>
            <a:off x="838200" y="4487841"/>
            <a:ext cx="6648871" cy="461665"/>
          </a:xfrm>
          <a:prstGeom prst="rect">
            <a:avLst/>
          </a:prstGeom>
        </p:spPr>
        <p:txBody>
          <a:bodyPr wrap="none">
            <a:spAutoFit/>
          </a:bodyPr>
          <a:lstStyle/>
          <a:p>
            <a:r>
              <a:rPr lang="en-US" sz="2400" dirty="0" err="1">
                <a:solidFill>
                  <a:schemeClr val="accent5"/>
                </a:solidFill>
              </a:rPr>
              <a:t>ggpairs</a:t>
            </a:r>
            <a:r>
              <a:rPr lang="en-US" sz="2400" dirty="0">
                <a:solidFill>
                  <a:schemeClr val="accent5"/>
                </a:solidFill>
              </a:rPr>
              <a:t>(data=trees, columns=1:3, title="trees data")</a:t>
            </a:r>
          </a:p>
        </p:txBody>
      </p:sp>
      <p:sp>
        <p:nvSpPr>
          <p:cNvPr id="13" name="TextBox 12"/>
          <p:cNvSpPr txBox="1"/>
          <p:nvPr/>
        </p:nvSpPr>
        <p:spPr>
          <a:xfrm>
            <a:off x="838200" y="5514404"/>
            <a:ext cx="9383990" cy="1200329"/>
          </a:xfrm>
          <a:prstGeom prst="rect">
            <a:avLst/>
          </a:prstGeom>
          <a:noFill/>
        </p:spPr>
        <p:txBody>
          <a:bodyPr wrap="square" rtlCol="0">
            <a:spAutoFit/>
          </a:bodyPr>
          <a:lstStyle/>
          <a:p>
            <a:r>
              <a:rPr lang="en-US" sz="2400" dirty="0">
                <a:solidFill>
                  <a:schemeClr val="accent5"/>
                </a:solidFill>
                <a:latin typeface="Times New Roman" panose="02020603050405020304" pitchFamily="18" charset="0"/>
                <a:cs typeface="Times New Roman" panose="02020603050405020304" pitchFamily="18" charset="0"/>
              </a:rPr>
              <a:t>Let’s do some exploratory data visualization. We’ll use the </a:t>
            </a:r>
            <a:r>
              <a:rPr lang="en-US" sz="2400" dirty="0" err="1">
                <a:solidFill>
                  <a:schemeClr val="accent5"/>
                </a:solidFill>
                <a:latin typeface="Times New Roman" panose="02020603050405020304" pitchFamily="18" charset="0"/>
                <a:cs typeface="Times New Roman" panose="02020603050405020304" pitchFamily="18" charset="0"/>
              </a:rPr>
              <a:t>ggpairs</a:t>
            </a:r>
            <a:r>
              <a:rPr lang="en-US" sz="2400" dirty="0">
                <a:solidFill>
                  <a:schemeClr val="accent5"/>
                </a:solidFill>
                <a:latin typeface="Times New Roman" panose="02020603050405020304" pitchFamily="18" charset="0"/>
                <a:cs typeface="Times New Roman" panose="02020603050405020304" pitchFamily="18" charset="0"/>
              </a:rPr>
              <a:t>() function from the </a:t>
            </a:r>
            <a:r>
              <a:rPr lang="en-US" sz="2400" dirty="0" err="1">
                <a:solidFill>
                  <a:schemeClr val="accent5"/>
                </a:solidFill>
                <a:latin typeface="Times New Roman" panose="02020603050405020304" pitchFamily="18" charset="0"/>
                <a:cs typeface="Times New Roman" panose="02020603050405020304" pitchFamily="18" charset="0"/>
              </a:rPr>
              <a:t>GGally</a:t>
            </a:r>
            <a:r>
              <a:rPr lang="en-US" sz="2400" dirty="0">
                <a:solidFill>
                  <a:schemeClr val="accent5"/>
                </a:solidFill>
                <a:latin typeface="Times New Roman" panose="02020603050405020304" pitchFamily="18" charset="0"/>
                <a:cs typeface="Times New Roman" panose="02020603050405020304" pitchFamily="18" charset="0"/>
              </a:rPr>
              <a:t> package to create a plot matrix to see how the variables relate to one another.</a:t>
            </a:r>
          </a:p>
        </p:txBody>
      </p:sp>
      <p:sp>
        <p:nvSpPr>
          <p:cNvPr id="16" name="Title 1"/>
          <p:cNvSpPr>
            <a:spLocks noGrp="1"/>
          </p:cNvSpPr>
          <p:nvPr>
            <p:ph type="title"/>
          </p:nvPr>
        </p:nvSpPr>
        <p:spPr>
          <a:xfrm>
            <a:off x="838200" y="365125"/>
            <a:ext cx="10515600" cy="1325563"/>
          </a:xfrm>
        </p:spPr>
        <p:txBody>
          <a:bodyPr/>
          <a:lstStyle/>
          <a:p>
            <a:r>
              <a:rPr lang="en-US" dirty="0"/>
              <a:t>Example continue</a:t>
            </a:r>
          </a:p>
        </p:txBody>
      </p:sp>
    </p:spTree>
    <p:extLst>
      <p:ext uri="{BB962C8B-B14F-4D97-AF65-F5344CB8AC3E}">
        <p14:creationId xmlns:p14="http://schemas.microsoft.com/office/powerpoint/2010/main" val="153270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375245" cy="4351338"/>
          </a:xfrm>
        </p:spPr>
        <p:txBody>
          <a:bodyPr/>
          <a:lstStyle/>
          <a:p>
            <a:r>
              <a:rPr lang="en-US" dirty="0"/>
              <a:t>The </a:t>
            </a:r>
            <a:r>
              <a:rPr lang="en-US" dirty="0" err="1"/>
              <a:t>ggpairs</a:t>
            </a:r>
            <a:r>
              <a:rPr lang="en-US" dirty="0"/>
              <a:t>() function gives us scatter plots for each variable combination, as well as density plots for each variable and the strength of correlations between variables.</a:t>
            </a:r>
          </a:p>
        </p:txBody>
      </p:sp>
      <p:pic>
        <p:nvPicPr>
          <p:cNvPr id="5" name="Picture 4"/>
          <p:cNvPicPr>
            <a:picLocks noChangeAspect="1"/>
          </p:cNvPicPr>
          <p:nvPr/>
        </p:nvPicPr>
        <p:blipFill>
          <a:blip r:embed="rId2"/>
          <a:stretch>
            <a:fillRect/>
          </a:stretch>
        </p:blipFill>
        <p:spPr>
          <a:xfrm>
            <a:off x="5741229" y="1690688"/>
            <a:ext cx="5076825" cy="5076825"/>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a:t>Example continue</a:t>
            </a:r>
          </a:p>
        </p:txBody>
      </p:sp>
    </p:spTree>
    <p:extLst>
      <p:ext uri="{BB962C8B-B14F-4D97-AF65-F5344CB8AC3E}">
        <p14:creationId xmlns:p14="http://schemas.microsoft.com/office/powerpoint/2010/main" val="2432552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1" y="1416193"/>
            <a:ext cx="10515600" cy="5844416"/>
          </a:xfrm>
        </p:spPr>
        <p:txBody>
          <a:bodyPr>
            <a:normAutofit fontScale="92500" lnSpcReduction="20000"/>
          </a:bodyPr>
          <a:lstStyle/>
          <a:p>
            <a:r>
              <a:rPr lang="en-US" b="1" dirty="0"/>
              <a:t>Forming a hypothesis and use</a:t>
            </a:r>
          </a:p>
          <a:p>
            <a:r>
              <a:rPr lang="en-US" dirty="0"/>
              <a:t>A hypothesis is an educated guess about what we think is going on with our data.</a:t>
            </a:r>
          </a:p>
          <a:p>
            <a:r>
              <a:rPr lang="en-US" dirty="0"/>
              <a:t>In this case, let’s hypothesize that cherry tree girth and volume are related. </a:t>
            </a:r>
          </a:p>
          <a:p>
            <a:r>
              <a:rPr lang="en-US" dirty="0"/>
              <a:t>Every hypothesis we form has an opposite: the “null hypothesis” (H0). Here, our null hypothesis is that girth and volume aren’t related. </a:t>
            </a:r>
          </a:p>
          <a:p>
            <a:r>
              <a:rPr lang="en-US" dirty="0"/>
              <a:t>In statistics, the null hypothesis is the one we use our data to support or reject; we can’t ever say that we “prove” a hypothesis. </a:t>
            </a:r>
          </a:p>
          <a:p>
            <a:r>
              <a:rPr lang="en-US" dirty="0"/>
              <a:t>We call the hypothesis that girth and volume are related our “alternative” hypothesis (Ha). </a:t>
            </a:r>
          </a:p>
          <a:p>
            <a:r>
              <a:rPr lang="en-US" dirty="0"/>
              <a:t>To summarize: H0 : There is no relationship between girth and volume </a:t>
            </a:r>
          </a:p>
          <a:p>
            <a:r>
              <a:rPr lang="en-US" dirty="0"/>
              <a:t>Ha: There is some relationship between girth and volume Our linear regression model is what we will use to test our hypothesis. </a:t>
            </a:r>
          </a:p>
          <a:p>
            <a:r>
              <a:rPr lang="en-US" dirty="0"/>
              <a:t>If we find strong enough evidence to reject H0, we can then use the model to predict cherry tree volume from girth.</a:t>
            </a:r>
          </a:p>
        </p:txBody>
      </p:sp>
      <p:sp>
        <p:nvSpPr>
          <p:cNvPr id="5" name="Title 1"/>
          <p:cNvSpPr>
            <a:spLocks noGrp="1"/>
          </p:cNvSpPr>
          <p:nvPr>
            <p:ph type="title"/>
          </p:nvPr>
        </p:nvSpPr>
        <p:spPr>
          <a:xfrm>
            <a:off x="838200" y="365125"/>
            <a:ext cx="10515600" cy="1325563"/>
          </a:xfrm>
        </p:spPr>
        <p:txBody>
          <a:bodyPr/>
          <a:lstStyle/>
          <a:p>
            <a:r>
              <a:rPr lang="en-US" dirty="0"/>
              <a:t>Example continue</a:t>
            </a:r>
          </a:p>
        </p:txBody>
      </p:sp>
    </p:spTree>
    <p:extLst>
      <p:ext uri="{BB962C8B-B14F-4D97-AF65-F5344CB8AC3E}">
        <p14:creationId xmlns:p14="http://schemas.microsoft.com/office/powerpoint/2010/main" val="2753503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a:t>
            </a:r>
          </a:p>
        </p:txBody>
      </p:sp>
      <p:sp>
        <p:nvSpPr>
          <p:cNvPr id="3" name="Content Placeholder 2"/>
          <p:cNvSpPr>
            <a:spLocks noGrp="1"/>
          </p:cNvSpPr>
          <p:nvPr>
            <p:ph idx="1"/>
          </p:nvPr>
        </p:nvSpPr>
        <p:spPr>
          <a:xfrm>
            <a:off x="838200" y="1825625"/>
            <a:ext cx="5690880" cy="4834482"/>
          </a:xfrm>
        </p:spPr>
        <p:txBody>
          <a:bodyPr>
            <a:normAutofit/>
          </a:bodyPr>
          <a:lstStyle/>
          <a:p>
            <a:r>
              <a:rPr lang="en-US" b="1" dirty="0"/>
              <a:t>Building blocks of a linear regression model</a:t>
            </a:r>
          </a:p>
          <a:p>
            <a:r>
              <a:rPr lang="en-US" dirty="0"/>
              <a:t>Let’s dive right in and build a linear model relating tree volume to girth. R makes this straight forward with the base function lm().</a:t>
            </a:r>
          </a:p>
          <a:p>
            <a:r>
              <a:rPr lang="en-US" dirty="0"/>
              <a:t>fit_1 &lt;- lm(Volume ~ Girth, data = trees)</a:t>
            </a:r>
          </a:p>
          <a:p>
            <a:r>
              <a:rPr lang="en-US" dirty="0"/>
              <a:t>The lm() function fits a line to our data that is as close as possible to all 31 of our observations.</a:t>
            </a:r>
          </a:p>
        </p:txBody>
      </p:sp>
      <p:pic>
        <p:nvPicPr>
          <p:cNvPr id="5124" name="Picture 4" descr="https://www.dataquest.io/wp-content/uploads/2019/01/pi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080" y="2593074"/>
            <a:ext cx="3420138" cy="384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51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a:t>
            </a:r>
          </a:p>
        </p:txBody>
      </p:sp>
      <p:sp>
        <p:nvSpPr>
          <p:cNvPr id="3" name="Content Placeholder 2"/>
          <p:cNvSpPr>
            <a:spLocks noGrp="1"/>
          </p:cNvSpPr>
          <p:nvPr>
            <p:ph idx="1"/>
          </p:nvPr>
        </p:nvSpPr>
        <p:spPr/>
        <p:txBody>
          <a:bodyPr/>
          <a:lstStyle/>
          <a:p>
            <a:endParaRPr lang="en-US"/>
          </a:p>
        </p:txBody>
      </p:sp>
      <p:pic>
        <p:nvPicPr>
          <p:cNvPr id="7170" name="Picture 2" descr="https://www.dataquest.io/wp-content/uploads/2019/01/pic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355" y="1944048"/>
            <a:ext cx="3881148" cy="4367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18058" y="2293134"/>
            <a:ext cx="6096000" cy="3416320"/>
          </a:xfrm>
          <a:prstGeom prst="rect">
            <a:avLst/>
          </a:prstGeom>
        </p:spPr>
        <p:txBody>
          <a:bodyPr>
            <a:spAutoFit/>
          </a:bodyPr>
          <a:lstStyle/>
          <a:p>
            <a:r>
              <a:rPr lang="en-US" dirty="0">
                <a:solidFill>
                  <a:srgbClr val="212529"/>
                </a:solidFill>
                <a:latin typeface="SSP Local"/>
              </a:rPr>
              <a:t>Mathematically, can we write the equation for linear regression as: </a:t>
            </a:r>
            <a:r>
              <a:rPr lang="en-US" b="1" dirty="0">
                <a:solidFill>
                  <a:srgbClr val="212529"/>
                </a:solidFill>
                <a:latin typeface="SSP Local"/>
              </a:rPr>
              <a:t>Y ≈ </a:t>
            </a:r>
            <a:r>
              <a:rPr lang="en-US" b="1" dirty="0">
                <a:solidFill>
                  <a:srgbClr val="008000"/>
                </a:solidFill>
                <a:latin typeface="SSP Local"/>
              </a:rPr>
              <a:t>β0</a:t>
            </a:r>
            <a:r>
              <a:rPr lang="en-US" b="1" dirty="0">
                <a:solidFill>
                  <a:srgbClr val="212529"/>
                </a:solidFill>
                <a:latin typeface="SSP Local"/>
              </a:rPr>
              <a:t> + </a:t>
            </a:r>
            <a:r>
              <a:rPr lang="en-US" b="1" dirty="0">
                <a:solidFill>
                  <a:srgbClr val="FF0000"/>
                </a:solidFill>
                <a:latin typeface="SSP Local"/>
              </a:rPr>
              <a:t>β1</a:t>
            </a:r>
            <a:r>
              <a:rPr lang="en-US" b="1" dirty="0">
                <a:solidFill>
                  <a:srgbClr val="212529"/>
                </a:solidFill>
                <a:latin typeface="SSP Local"/>
              </a:rPr>
              <a:t>X + </a:t>
            </a:r>
            <a:r>
              <a:rPr lang="en-US" b="1" dirty="0">
                <a:solidFill>
                  <a:srgbClr val="9400D3"/>
                </a:solidFill>
                <a:latin typeface="SSP Local"/>
              </a:rPr>
              <a:t>ε</a:t>
            </a:r>
            <a:endParaRPr lang="en-US" dirty="0">
              <a:solidFill>
                <a:srgbClr val="212529"/>
              </a:solidFill>
              <a:latin typeface="SSP Local"/>
            </a:endParaRPr>
          </a:p>
          <a:p>
            <a:pPr>
              <a:buFont typeface="Arial" panose="020B0604020202020204" pitchFamily="34" charset="0"/>
              <a:buChar char="•"/>
            </a:pPr>
            <a:r>
              <a:rPr lang="en-US" dirty="0">
                <a:solidFill>
                  <a:srgbClr val="212529"/>
                </a:solidFill>
                <a:latin typeface="SSP Local"/>
              </a:rPr>
              <a:t>The </a:t>
            </a:r>
            <a:r>
              <a:rPr lang="en-US" b="1" dirty="0">
                <a:solidFill>
                  <a:srgbClr val="212529"/>
                </a:solidFill>
                <a:latin typeface="SSP Local"/>
                <a:hlinkClick r:id="rId3"/>
              </a:rPr>
              <a:t>Y</a:t>
            </a:r>
            <a:r>
              <a:rPr lang="en-US" dirty="0">
                <a:solidFill>
                  <a:srgbClr val="212529"/>
                </a:solidFill>
                <a:latin typeface="SSP Local"/>
                <a:hlinkClick r:id="rId3"/>
              </a:rPr>
              <a:t> and </a:t>
            </a:r>
            <a:r>
              <a:rPr lang="en-US" b="1" dirty="0">
                <a:solidFill>
                  <a:srgbClr val="212529"/>
                </a:solidFill>
                <a:latin typeface="SSP Local"/>
                <a:hlinkClick r:id="rId3"/>
              </a:rPr>
              <a:t>X</a:t>
            </a:r>
            <a:r>
              <a:rPr lang="en-US" dirty="0">
                <a:solidFill>
                  <a:srgbClr val="212529"/>
                </a:solidFill>
                <a:latin typeface="SSP Local"/>
                <a:hlinkClick r:id="rId3"/>
              </a:rPr>
              <a:t> variables</a:t>
            </a:r>
            <a:r>
              <a:rPr lang="en-US" dirty="0">
                <a:solidFill>
                  <a:srgbClr val="212529"/>
                </a:solidFill>
                <a:latin typeface="SSP Local"/>
              </a:rPr>
              <a:t> are the response and predictor variables from our data that we are relating to </a:t>
            </a:r>
            <a:r>
              <a:rPr lang="en-US" dirty="0" err="1">
                <a:solidFill>
                  <a:srgbClr val="212529"/>
                </a:solidFill>
                <a:latin typeface="SSP Local"/>
              </a:rPr>
              <a:t>eachother</a:t>
            </a:r>
            <a:endParaRPr lang="en-US" dirty="0">
              <a:solidFill>
                <a:srgbClr val="212529"/>
              </a:solidFill>
              <a:latin typeface="SSP Local"/>
            </a:endParaRPr>
          </a:p>
          <a:p>
            <a:pPr>
              <a:buFont typeface="Arial" panose="020B0604020202020204" pitchFamily="34" charset="0"/>
              <a:buChar char="•"/>
            </a:pPr>
            <a:r>
              <a:rPr lang="en-US" b="1" dirty="0">
                <a:solidFill>
                  <a:srgbClr val="008000"/>
                </a:solidFill>
                <a:latin typeface="SSP Local"/>
              </a:rPr>
              <a:t>β0</a:t>
            </a:r>
            <a:r>
              <a:rPr lang="en-US" dirty="0">
                <a:solidFill>
                  <a:srgbClr val="212529"/>
                </a:solidFill>
                <a:latin typeface="SSP Local"/>
              </a:rPr>
              <a:t> is the model coefficient that represents the model intercept, or where it crosses the y axis</a:t>
            </a:r>
          </a:p>
          <a:p>
            <a:pPr>
              <a:buFont typeface="Arial" panose="020B0604020202020204" pitchFamily="34" charset="0"/>
              <a:buChar char="•"/>
            </a:pPr>
            <a:r>
              <a:rPr lang="en-US" b="1" dirty="0">
                <a:solidFill>
                  <a:srgbClr val="FF0000"/>
                </a:solidFill>
                <a:latin typeface="SSP Local"/>
              </a:rPr>
              <a:t>β1</a:t>
            </a:r>
            <a:r>
              <a:rPr lang="en-US" dirty="0">
                <a:solidFill>
                  <a:srgbClr val="212529"/>
                </a:solidFill>
                <a:latin typeface="SSP Local"/>
              </a:rPr>
              <a:t> is the model coefficient that represents the model </a:t>
            </a:r>
            <a:r>
              <a:rPr lang="en-US" dirty="0">
                <a:solidFill>
                  <a:srgbClr val="212529"/>
                </a:solidFill>
                <a:latin typeface="SSP Local"/>
                <a:hlinkClick r:id="rId4"/>
              </a:rPr>
              <a:t>slope</a:t>
            </a:r>
            <a:r>
              <a:rPr lang="en-US" dirty="0">
                <a:solidFill>
                  <a:srgbClr val="212529"/>
                </a:solidFill>
                <a:latin typeface="SSP Local"/>
              </a:rPr>
              <a:t>, the number that gives information about the steepness of the line and its direction (positive or negative)</a:t>
            </a:r>
          </a:p>
          <a:p>
            <a:pPr>
              <a:buFont typeface="Arial" panose="020B0604020202020204" pitchFamily="34" charset="0"/>
              <a:buChar char="•"/>
            </a:pPr>
            <a:r>
              <a:rPr lang="en-US" b="1" dirty="0">
                <a:solidFill>
                  <a:srgbClr val="9400D3"/>
                </a:solidFill>
                <a:latin typeface="SSP Local"/>
              </a:rPr>
              <a:t>ε</a:t>
            </a:r>
            <a:r>
              <a:rPr lang="en-US" dirty="0">
                <a:solidFill>
                  <a:srgbClr val="212529"/>
                </a:solidFill>
                <a:latin typeface="SSP Local"/>
              </a:rPr>
              <a:t> is the </a:t>
            </a:r>
            <a:r>
              <a:rPr lang="en-US" dirty="0">
                <a:solidFill>
                  <a:srgbClr val="212529"/>
                </a:solidFill>
                <a:latin typeface="SSP Local"/>
                <a:hlinkClick r:id="rId5"/>
              </a:rPr>
              <a:t>error</a:t>
            </a:r>
            <a:r>
              <a:rPr lang="en-US" dirty="0">
                <a:solidFill>
                  <a:srgbClr val="212529"/>
                </a:solidFill>
                <a:latin typeface="SSP Local"/>
              </a:rPr>
              <a:t> term that encompasses variability we cannot capture in the model (what X cannot tell us about Y)</a:t>
            </a:r>
            <a:endParaRPr lang="en-US" b="0" i="0" dirty="0">
              <a:solidFill>
                <a:srgbClr val="212529"/>
              </a:solidFill>
              <a:effectLst/>
              <a:latin typeface="SSP Local"/>
            </a:endParaRPr>
          </a:p>
        </p:txBody>
      </p:sp>
    </p:spTree>
    <p:extLst>
      <p:ext uri="{BB962C8B-B14F-4D97-AF65-F5344CB8AC3E}">
        <p14:creationId xmlns:p14="http://schemas.microsoft.com/office/powerpoint/2010/main" val="2527773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451213" y="1246861"/>
            <a:ext cx="8819116" cy="369332"/>
          </a:xfrm>
          <a:prstGeom prst="rect">
            <a:avLst/>
          </a:prstGeom>
        </p:spPr>
        <p:txBody>
          <a:bodyPr wrap="square">
            <a:spAutoFit/>
          </a:bodyPr>
          <a:lstStyle/>
          <a:p>
            <a:r>
              <a:rPr lang="en-US" dirty="0">
                <a:solidFill>
                  <a:srgbClr val="212529"/>
                </a:solidFill>
                <a:latin typeface="SSP Local"/>
              </a:rPr>
              <a:t>In the case of our example: </a:t>
            </a:r>
            <a:r>
              <a:rPr lang="en-US" b="1" dirty="0">
                <a:solidFill>
                  <a:srgbClr val="212529"/>
                </a:solidFill>
                <a:latin typeface="SSP Local"/>
              </a:rPr>
              <a:t>Tree Volume ≈ </a:t>
            </a:r>
            <a:r>
              <a:rPr lang="en-US" b="1" dirty="0">
                <a:solidFill>
                  <a:srgbClr val="008000"/>
                </a:solidFill>
                <a:latin typeface="SSP Local"/>
              </a:rPr>
              <a:t>Intercept</a:t>
            </a:r>
            <a:r>
              <a:rPr lang="en-US" b="1" dirty="0">
                <a:solidFill>
                  <a:srgbClr val="212529"/>
                </a:solidFill>
                <a:latin typeface="SSP Local"/>
              </a:rPr>
              <a:t> + </a:t>
            </a:r>
            <a:r>
              <a:rPr lang="en-US" b="1" dirty="0">
                <a:solidFill>
                  <a:srgbClr val="FF0000"/>
                </a:solidFill>
                <a:latin typeface="SSP Local"/>
              </a:rPr>
              <a:t>Slope</a:t>
            </a:r>
            <a:r>
              <a:rPr lang="en-US" b="1" dirty="0">
                <a:solidFill>
                  <a:srgbClr val="212529"/>
                </a:solidFill>
                <a:latin typeface="SSP Local"/>
              </a:rPr>
              <a:t>(Tree Girth) + </a:t>
            </a:r>
            <a:r>
              <a:rPr lang="en-US" b="1" dirty="0">
                <a:solidFill>
                  <a:srgbClr val="9400D3"/>
                </a:solidFill>
                <a:latin typeface="SSP Local"/>
              </a:rPr>
              <a:t>Error</a:t>
            </a:r>
            <a:endParaRPr lang="en-US" dirty="0"/>
          </a:p>
        </p:txBody>
      </p:sp>
      <p:pic>
        <p:nvPicPr>
          <p:cNvPr id="8194" name="Picture 2" descr="https://www.dataquest.io/wp-content/uploads/2019/01/pic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600" y="2259487"/>
            <a:ext cx="3928669" cy="391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00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Can we use this model to make predictions?</a:t>
            </a:r>
          </a:p>
          <a:p>
            <a:r>
              <a:rPr lang="en-US" dirty="0"/>
              <a:t>Whether we can use our model to make predictions will depend on:</a:t>
            </a:r>
          </a:p>
          <a:p>
            <a:endParaRPr lang="en-US" dirty="0"/>
          </a:p>
          <a:p>
            <a:pPr marL="971550" lvl="1" indent="-514350">
              <a:buFont typeface="+mj-lt"/>
              <a:buAutoNum type="arabicPeriod"/>
            </a:pPr>
            <a:r>
              <a:rPr lang="en-US" dirty="0"/>
              <a:t>Whether we can reject the null hypothesis that there is no relationship between our variables.</a:t>
            </a:r>
          </a:p>
          <a:p>
            <a:pPr marL="971550" lvl="1" indent="-514350">
              <a:buFont typeface="+mj-lt"/>
              <a:buAutoNum type="arabicPeriod"/>
            </a:pPr>
            <a:r>
              <a:rPr lang="en-US" dirty="0"/>
              <a:t>Whether the model is a good fit for our data.</a:t>
            </a:r>
          </a:p>
          <a:p>
            <a:r>
              <a:rPr lang="en-US" dirty="0"/>
              <a:t>Let’s call the output of our model using summary().</a:t>
            </a:r>
          </a:p>
          <a:p>
            <a:pPr marL="0" indent="0">
              <a:buNone/>
            </a:pPr>
            <a:r>
              <a:rPr lang="en-US" dirty="0"/>
              <a:t>      </a:t>
            </a:r>
          </a:p>
          <a:p>
            <a:pPr marL="0" indent="0">
              <a:buNone/>
            </a:pPr>
            <a:r>
              <a:rPr lang="en-US" dirty="0"/>
              <a:t>     summary(fit_1)</a:t>
            </a:r>
          </a:p>
        </p:txBody>
      </p:sp>
    </p:spTree>
    <p:extLst>
      <p:ext uri="{BB962C8B-B14F-4D97-AF65-F5344CB8AC3E}">
        <p14:creationId xmlns:p14="http://schemas.microsoft.com/office/powerpoint/2010/main" val="462257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Is the hypothesis supported?</a:t>
            </a:r>
          </a:p>
          <a:p>
            <a:r>
              <a:rPr lang="en-US" i="1" dirty="0"/>
              <a:t>Coefficients: Estimate and Std. Error</a:t>
            </a:r>
            <a:r>
              <a:rPr lang="en-US" dirty="0"/>
              <a:t>:</a:t>
            </a:r>
          </a:p>
          <a:p>
            <a:r>
              <a:rPr lang="en-US" dirty="0"/>
              <a:t>The intercept in our example is the expected tree volume if the value of girth was zero. Of course we cannot have a tree with negative volume, but more on that later.</a:t>
            </a:r>
          </a:p>
          <a:p>
            <a:r>
              <a:rPr lang="en-US" dirty="0"/>
              <a:t>The slope in our example is the effect of tree girth on tree volume. We see that for each additional inch of girth, the tree volume increases by 5.0659 ft</a:t>
            </a:r>
            <a:r>
              <a:rPr lang="en-US" baseline="30000" dirty="0"/>
              <a:t>3.</a:t>
            </a:r>
            <a:endParaRPr lang="en-US" dirty="0"/>
          </a:p>
          <a:p>
            <a:r>
              <a:rPr lang="en-US" dirty="0"/>
              <a:t>The coefficient </a:t>
            </a:r>
            <a:r>
              <a:rPr lang="en-US" dirty="0">
                <a:hlinkClick r:id="rId2"/>
              </a:rPr>
              <a:t>standard errors</a:t>
            </a:r>
            <a:r>
              <a:rPr lang="en-US" dirty="0"/>
              <a:t> tell us the average variation of the estimated coefficients from the actual average of our response variable.</a:t>
            </a:r>
          </a:p>
          <a:p>
            <a:endParaRPr lang="en-US" dirty="0"/>
          </a:p>
        </p:txBody>
      </p:sp>
    </p:spTree>
    <p:extLst>
      <p:ext uri="{BB962C8B-B14F-4D97-AF65-F5344CB8AC3E}">
        <p14:creationId xmlns:p14="http://schemas.microsoft.com/office/powerpoint/2010/main" val="238295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5811838"/>
          </a:xfrm>
        </p:spPr>
        <p:txBody>
          <a:bodyPr>
            <a:normAutofit/>
          </a:bodyPr>
          <a:lstStyle/>
          <a:p>
            <a:r>
              <a:rPr lang="en-US" dirty="0"/>
              <a:t>the regression model allows for a linear relationship between the forecast variable y and a single predictor variable x</a:t>
            </a:r>
          </a:p>
          <a:p>
            <a:endParaRPr lang="en-US" dirty="0"/>
          </a:p>
        </p:txBody>
      </p:sp>
      <p:sp>
        <p:nvSpPr>
          <p:cNvPr id="4" name="Rectangle 3"/>
          <p:cNvSpPr/>
          <p:nvPr/>
        </p:nvSpPr>
        <p:spPr>
          <a:xfrm>
            <a:off x="838200" y="1910788"/>
            <a:ext cx="5257800" cy="3046988"/>
          </a:xfrm>
          <a:prstGeom prst="rect">
            <a:avLst/>
          </a:prstGeom>
        </p:spPr>
        <p:txBody>
          <a:bodyPr wrap="square">
            <a:spAutoFit/>
          </a:bodyPr>
          <a:lstStyle/>
          <a:p>
            <a:r>
              <a:rPr lang="en-US" sz="2400" dirty="0">
                <a:solidFill>
                  <a:srgbClr val="333333"/>
                </a:solidFill>
                <a:latin typeface="Times New Roman" panose="02020603050405020304" pitchFamily="18" charset="0"/>
                <a:cs typeface="Times New Roman" panose="02020603050405020304" pitchFamily="18" charset="0"/>
              </a:rPr>
              <a:t>The coefficients</a:t>
            </a:r>
            <a:r>
              <a:rPr lang="en-US" sz="2400" b="1" dirty="0">
                <a:solidFill>
                  <a:srgbClr val="333333"/>
                </a:solidFill>
                <a:latin typeface="Times New Roman" panose="02020603050405020304" pitchFamily="18" charset="0"/>
                <a:cs typeface="Times New Roman" panose="02020603050405020304" pitchFamily="18" charset="0"/>
              </a:rPr>
              <a:t> β0 </a:t>
            </a:r>
            <a:r>
              <a:rPr lang="en-US" sz="2400" dirty="0">
                <a:solidFill>
                  <a:srgbClr val="333333"/>
                </a:solidFill>
                <a:latin typeface="Times New Roman" panose="02020603050405020304" pitchFamily="18" charset="0"/>
                <a:cs typeface="Times New Roman" panose="02020603050405020304" pitchFamily="18" charset="0"/>
              </a:rPr>
              <a:t>and </a:t>
            </a:r>
            <a:r>
              <a:rPr lang="en-US" sz="2400" b="1" dirty="0">
                <a:solidFill>
                  <a:srgbClr val="333333"/>
                </a:solidFill>
                <a:latin typeface="Times New Roman" panose="02020603050405020304" pitchFamily="18" charset="0"/>
                <a:cs typeface="Times New Roman" panose="02020603050405020304" pitchFamily="18" charset="0"/>
              </a:rPr>
              <a:t>β1</a:t>
            </a:r>
            <a:r>
              <a:rPr lang="en-US" sz="2400" dirty="0">
                <a:solidFill>
                  <a:srgbClr val="333333"/>
                </a:solidFill>
                <a:latin typeface="Times New Roman" panose="02020603050405020304" pitchFamily="18" charset="0"/>
                <a:cs typeface="Times New Roman" panose="02020603050405020304" pitchFamily="18" charset="0"/>
              </a:rPr>
              <a:t> denote the </a:t>
            </a:r>
            <a:r>
              <a:rPr lang="en-US" sz="2400" b="1" dirty="0">
                <a:solidFill>
                  <a:srgbClr val="333333"/>
                </a:solidFill>
                <a:latin typeface="Times New Roman" panose="02020603050405020304" pitchFamily="18" charset="0"/>
                <a:cs typeface="Times New Roman" panose="02020603050405020304" pitchFamily="18" charset="0"/>
              </a:rPr>
              <a:t>intercept</a:t>
            </a:r>
            <a:r>
              <a:rPr lang="en-US" sz="2400" dirty="0">
                <a:solidFill>
                  <a:srgbClr val="333333"/>
                </a:solidFill>
                <a:latin typeface="Times New Roman" panose="02020603050405020304" pitchFamily="18" charset="0"/>
                <a:cs typeface="Times New Roman" panose="02020603050405020304" pitchFamily="18" charset="0"/>
              </a:rPr>
              <a:t> and the </a:t>
            </a:r>
            <a:r>
              <a:rPr lang="en-US" sz="2400" b="1" dirty="0">
                <a:solidFill>
                  <a:srgbClr val="333333"/>
                </a:solidFill>
                <a:latin typeface="Times New Roman" panose="02020603050405020304" pitchFamily="18" charset="0"/>
                <a:cs typeface="Times New Roman" panose="02020603050405020304" pitchFamily="18" charset="0"/>
              </a:rPr>
              <a:t>slope</a:t>
            </a:r>
            <a:r>
              <a:rPr lang="en-US" sz="2400" dirty="0">
                <a:solidFill>
                  <a:srgbClr val="333333"/>
                </a:solidFill>
                <a:latin typeface="Times New Roman" panose="02020603050405020304" pitchFamily="18" charset="0"/>
                <a:cs typeface="Times New Roman" panose="02020603050405020304" pitchFamily="18" charset="0"/>
              </a:rPr>
              <a:t> of the line respectively. </a:t>
            </a:r>
          </a:p>
          <a:p>
            <a:r>
              <a:rPr lang="en-US" sz="2400" dirty="0">
                <a:solidFill>
                  <a:srgbClr val="333333"/>
                </a:solidFill>
                <a:latin typeface="Times New Roman" panose="02020603050405020304" pitchFamily="18" charset="0"/>
                <a:cs typeface="Times New Roman" panose="02020603050405020304" pitchFamily="18" charset="0"/>
              </a:rPr>
              <a:t>The intercept </a:t>
            </a:r>
            <a:r>
              <a:rPr lang="en-US" sz="2400" b="1" dirty="0">
                <a:solidFill>
                  <a:srgbClr val="333333"/>
                </a:solidFill>
                <a:latin typeface="Times New Roman" panose="02020603050405020304" pitchFamily="18" charset="0"/>
                <a:cs typeface="Times New Roman" panose="02020603050405020304" pitchFamily="18" charset="0"/>
              </a:rPr>
              <a:t>β0</a:t>
            </a:r>
            <a:r>
              <a:rPr lang="en-US" sz="2400" dirty="0">
                <a:solidFill>
                  <a:srgbClr val="333333"/>
                </a:solidFill>
                <a:latin typeface="Times New Roman" panose="02020603050405020304" pitchFamily="18" charset="0"/>
                <a:cs typeface="Times New Roman" panose="02020603050405020304" pitchFamily="18" charset="0"/>
              </a:rPr>
              <a:t> represents the </a:t>
            </a:r>
            <a:r>
              <a:rPr lang="en-US" sz="2400" b="1" dirty="0">
                <a:solidFill>
                  <a:srgbClr val="333333"/>
                </a:solidFill>
                <a:latin typeface="Times New Roman" panose="02020603050405020304" pitchFamily="18" charset="0"/>
                <a:cs typeface="Times New Roman" panose="02020603050405020304" pitchFamily="18" charset="0"/>
              </a:rPr>
              <a:t>predicted</a:t>
            </a: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value</a:t>
            </a:r>
            <a:r>
              <a:rPr lang="en-US" sz="2400" dirty="0">
                <a:solidFill>
                  <a:srgbClr val="333333"/>
                </a:solidFill>
                <a:latin typeface="Times New Roman" panose="02020603050405020304" pitchFamily="18" charset="0"/>
                <a:cs typeface="Times New Roman" panose="02020603050405020304" pitchFamily="18" charset="0"/>
              </a:rPr>
              <a:t> of </a:t>
            </a:r>
            <a:r>
              <a:rPr lang="en-US" sz="2400" b="1" dirty="0">
                <a:solidFill>
                  <a:srgbClr val="333333"/>
                </a:solidFill>
                <a:latin typeface="Times New Roman" panose="02020603050405020304" pitchFamily="18" charset="0"/>
                <a:cs typeface="Times New Roman" panose="02020603050405020304" pitchFamily="18" charset="0"/>
              </a:rPr>
              <a:t>y</a:t>
            </a:r>
            <a:r>
              <a:rPr lang="en-US" sz="2400" dirty="0">
                <a:solidFill>
                  <a:srgbClr val="333333"/>
                </a:solidFill>
                <a:latin typeface="Times New Roman" panose="02020603050405020304" pitchFamily="18" charset="0"/>
                <a:cs typeface="Times New Roman" panose="02020603050405020304" pitchFamily="18" charset="0"/>
              </a:rPr>
              <a:t> when </a:t>
            </a:r>
            <a:r>
              <a:rPr lang="en-US" sz="2400" b="1" dirty="0">
                <a:solidFill>
                  <a:srgbClr val="333333"/>
                </a:solidFill>
                <a:latin typeface="Times New Roman" panose="02020603050405020304" pitchFamily="18" charset="0"/>
                <a:cs typeface="Times New Roman" panose="02020603050405020304" pitchFamily="18" charset="0"/>
              </a:rPr>
              <a:t>x=0</a:t>
            </a:r>
            <a:r>
              <a:rPr lang="en-US" sz="2400" dirty="0">
                <a:solidFill>
                  <a:srgbClr val="333333"/>
                </a:solidFill>
                <a:latin typeface="Times New Roman" panose="02020603050405020304" pitchFamily="18" charset="0"/>
                <a:cs typeface="Times New Roman" panose="02020603050405020304" pitchFamily="18" charset="0"/>
              </a:rPr>
              <a:t>. </a:t>
            </a:r>
          </a:p>
          <a:p>
            <a:r>
              <a:rPr lang="en-US" sz="2400" dirty="0">
                <a:solidFill>
                  <a:srgbClr val="333333"/>
                </a:solidFill>
                <a:latin typeface="Times New Roman" panose="02020603050405020304" pitchFamily="18" charset="0"/>
                <a:cs typeface="Times New Roman" panose="02020603050405020304" pitchFamily="18" charset="0"/>
              </a:rPr>
              <a:t>The slope </a:t>
            </a:r>
            <a:r>
              <a:rPr lang="en-US" sz="2400" b="1" dirty="0">
                <a:solidFill>
                  <a:srgbClr val="333333"/>
                </a:solidFill>
                <a:latin typeface="Times New Roman" panose="02020603050405020304" pitchFamily="18" charset="0"/>
                <a:cs typeface="Times New Roman" panose="02020603050405020304" pitchFamily="18" charset="0"/>
              </a:rPr>
              <a:t>β1</a:t>
            </a:r>
            <a:r>
              <a:rPr lang="en-US" sz="2400" dirty="0">
                <a:solidFill>
                  <a:srgbClr val="333333"/>
                </a:solidFill>
                <a:latin typeface="Times New Roman" panose="02020603050405020304" pitchFamily="18" charset="0"/>
                <a:cs typeface="Times New Roman" panose="02020603050405020304" pitchFamily="18" charset="0"/>
              </a:rPr>
              <a:t> represents the average predicted change in </a:t>
            </a:r>
            <a:r>
              <a:rPr lang="en-US" sz="2400" b="1" dirty="0">
                <a:solidFill>
                  <a:srgbClr val="333333"/>
                </a:solidFill>
                <a:latin typeface="Times New Roman" panose="02020603050405020304" pitchFamily="18" charset="0"/>
                <a:cs typeface="Times New Roman" panose="02020603050405020304" pitchFamily="18" charset="0"/>
              </a:rPr>
              <a:t>y</a:t>
            </a:r>
            <a:r>
              <a:rPr lang="en-US" sz="2400" dirty="0">
                <a:solidFill>
                  <a:srgbClr val="333333"/>
                </a:solidFill>
                <a:latin typeface="Times New Roman" panose="02020603050405020304" pitchFamily="18" charset="0"/>
                <a:cs typeface="Times New Roman" panose="02020603050405020304" pitchFamily="18" charset="0"/>
              </a:rPr>
              <a:t> resulting from a one unit increase in </a:t>
            </a:r>
            <a:r>
              <a:rPr lang="en-US" sz="2400" b="1" dirty="0">
                <a:solidFill>
                  <a:srgbClr val="333333"/>
                </a:solidFill>
                <a:latin typeface="Times New Roman" panose="02020603050405020304" pitchFamily="18" charset="0"/>
                <a:cs typeface="Times New Roman" panose="02020603050405020304" pitchFamily="18" charset="0"/>
              </a:rPr>
              <a:t>x</a:t>
            </a:r>
            <a:r>
              <a:rPr lang="en-US" sz="2400" dirty="0">
                <a:solidFill>
                  <a:srgbClr val="333333"/>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026" name="Picture 2" descr="An example of data from a simple linear regress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397" y="1910786"/>
            <a:ext cx="6019603" cy="3717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759034" y="1229750"/>
            <a:ext cx="2936972" cy="681037"/>
          </a:xfrm>
          <a:prstGeom prst="rect">
            <a:avLst/>
          </a:prstGeom>
        </p:spPr>
      </p:pic>
    </p:spTree>
    <p:extLst>
      <p:ext uri="{BB962C8B-B14F-4D97-AF65-F5344CB8AC3E}">
        <p14:creationId xmlns:p14="http://schemas.microsoft.com/office/powerpoint/2010/main" val="3056248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 value</a:t>
            </a:r>
            <a:r>
              <a:rPr lang="en-US" dirty="0"/>
              <a:t>:</a:t>
            </a:r>
          </a:p>
          <a:p>
            <a:r>
              <a:rPr lang="en-US" dirty="0"/>
              <a:t>This is a </a:t>
            </a:r>
            <a:r>
              <a:rPr lang="en-US" dirty="0">
                <a:hlinkClick r:id="rId2"/>
              </a:rPr>
              <a:t>p-value</a:t>
            </a:r>
            <a:r>
              <a:rPr lang="en-US" dirty="0"/>
              <a:t>, defined as the probability of observing any value equal or larger than t if </a:t>
            </a:r>
            <a:r>
              <a:rPr lang="en-US" i="1" dirty="0"/>
              <a:t>H</a:t>
            </a:r>
            <a:r>
              <a:rPr lang="en-US" i="1" baseline="-25000" dirty="0"/>
              <a:t>0</a:t>
            </a:r>
            <a:r>
              <a:rPr lang="en-US" dirty="0"/>
              <a:t> is true. The larger the t statistic, the smaller the p-value. Generally, we use 0.05 as the cutoff for significance; when p-values are smaller than 0.05, we reject </a:t>
            </a:r>
            <a:r>
              <a:rPr lang="en-US" i="1" dirty="0"/>
              <a:t>H</a:t>
            </a:r>
            <a:r>
              <a:rPr lang="en-US" i="1" baseline="-25000" dirty="0"/>
              <a:t>0</a:t>
            </a:r>
            <a:r>
              <a:rPr lang="en-US" dirty="0"/>
              <a:t>.</a:t>
            </a:r>
          </a:p>
          <a:p>
            <a:r>
              <a:rPr lang="en-US" dirty="0"/>
              <a:t>We can reject the null hypothesis in favor of believing there to be a relationship between tree width and volume.</a:t>
            </a:r>
          </a:p>
          <a:p>
            <a:endParaRPr lang="en-US" dirty="0"/>
          </a:p>
        </p:txBody>
      </p:sp>
    </p:spTree>
    <p:extLst>
      <p:ext uri="{BB962C8B-B14F-4D97-AF65-F5344CB8AC3E}">
        <p14:creationId xmlns:p14="http://schemas.microsoft.com/office/powerpoint/2010/main" val="716931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508009" cy="4351338"/>
          </a:xfrm>
        </p:spPr>
        <p:txBody>
          <a:bodyPr>
            <a:normAutofit fontScale="85000" lnSpcReduction="20000"/>
          </a:bodyPr>
          <a:lstStyle/>
          <a:p>
            <a:r>
              <a:rPr lang="en-US" b="1" dirty="0"/>
              <a:t>How well does the model fit the data?</a:t>
            </a:r>
          </a:p>
          <a:p>
            <a:r>
              <a:rPr lang="en-US" i="1" dirty="0"/>
              <a:t>Residuals</a:t>
            </a:r>
            <a:r>
              <a:rPr lang="en-US" dirty="0"/>
              <a:t>:</a:t>
            </a:r>
          </a:p>
          <a:p>
            <a:r>
              <a:rPr lang="en-US" dirty="0"/>
              <a:t>We can make a histogram to visualize this using ggplot2.</a:t>
            </a:r>
          </a:p>
          <a:p>
            <a:r>
              <a:rPr lang="en-US" dirty="0" err="1"/>
              <a:t>ggplot</a:t>
            </a:r>
            <a:r>
              <a:rPr lang="en-US" dirty="0"/>
              <a:t>(data=trees, </a:t>
            </a:r>
            <a:r>
              <a:rPr lang="en-US" dirty="0" err="1"/>
              <a:t>aes</a:t>
            </a:r>
            <a:r>
              <a:rPr lang="en-US" dirty="0"/>
              <a:t>(fit_1$residuals)) +</a:t>
            </a:r>
          </a:p>
          <a:p>
            <a:r>
              <a:rPr lang="en-US" dirty="0" err="1"/>
              <a:t>geom_histogram</a:t>
            </a:r>
            <a:r>
              <a:rPr lang="en-US" dirty="0"/>
              <a:t>(</a:t>
            </a:r>
            <a:r>
              <a:rPr lang="en-US" dirty="0" err="1"/>
              <a:t>binwidth</a:t>
            </a:r>
            <a:r>
              <a:rPr lang="en-US" dirty="0"/>
              <a:t> = 1, color = "black", fill = "purple4") +</a:t>
            </a:r>
          </a:p>
          <a:p>
            <a:r>
              <a:rPr lang="en-US" dirty="0"/>
              <a:t>theme(</a:t>
            </a:r>
            <a:r>
              <a:rPr lang="en-US" dirty="0" err="1"/>
              <a:t>panel.background</a:t>
            </a:r>
            <a:r>
              <a:rPr lang="en-US" dirty="0"/>
              <a:t> = </a:t>
            </a:r>
            <a:r>
              <a:rPr lang="en-US" dirty="0" err="1"/>
              <a:t>element_rect</a:t>
            </a:r>
            <a:r>
              <a:rPr lang="en-US" dirty="0"/>
              <a:t>(fill = "white"),</a:t>
            </a:r>
          </a:p>
          <a:p>
            <a:r>
              <a:rPr lang="en-US" dirty="0" err="1"/>
              <a:t>axis.line.x</a:t>
            </a:r>
            <a:r>
              <a:rPr lang="en-US" dirty="0"/>
              <a:t>=</a:t>
            </a:r>
            <a:r>
              <a:rPr lang="en-US" dirty="0" err="1"/>
              <a:t>element_line</a:t>
            </a:r>
            <a:r>
              <a:rPr lang="en-US" dirty="0"/>
              <a:t>(),</a:t>
            </a:r>
          </a:p>
          <a:p>
            <a:r>
              <a:rPr lang="en-US" dirty="0" err="1"/>
              <a:t>axis.line.y</a:t>
            </a:r>
            <a:r>
              <a:rPr lang="en-US" dirty="0"/>
              <a:t>=</a:t>
            </a:r>
            <a:r>
              <a:rPr lang="en-US" dirty="0" err="1"/>
              <a:t>element_line</a:t>
            </a:r>
            <a:r>
              <a:rPr lang="en-US" dirty="0"/>
              <a:t>()) +</a:t>
            </a:r>
          </a:p>
          <a:p>
            <a:r>
              <a:rPr lang="en-US" dirty="0" err="1"/>
              <a:t>ggtitle</a:t>
            </a:r>
            <a:r>
              <a:rPr lang="en-US" dirty="0"/>
              <a:t>("Histogram for Model Residuals")</a:t>
            </a:r>
          </a:p>
        </p:txBody>
      </p:sp>
      <p:sp>
        <p:nvSpPr>
          <p:cNvPr id="4" name="AutoShape 2" descr="hist-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894322" y="1970680"/>
            <a:ext cx="4981575" cy="4991100"/>
          </a:xfrm>
          <a:prstGeom prst="rect">
            <a:avLst/>
          </a:prstGeom>
        </p:spPr>
      </p:pic>
    </p:spTree>
    <p:extLst>
      <p:ext uri="{BB962C8B-B14F-4D97-AF65-F5344CB8AC3E}">
        <p14:creationId xmlns:p14="http://schemas.microsoft.com/office/powerpoint/2010/main" val="20323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Using our simple linear model to make predictions</a:t>
            </a:r>
          </a:p>
          <a:p>
            <a:endParaRPr lang="en-US" b="1" dirty="0"/>
          </a:p>
          <a:p>
            <a:endParaRPr lang="en-US" b="1" dirty="0"/>
          </a:p>
          <a:p>
            <a:r>
              <a:rPr lang="en-US" b="1" dirty="0"/>
              <a:t>predict(fit_1, </a:t>
            </a:r>
            <a:r>
              <a:rPr lang="en-US" b="1" dirty="0" err="1"/>
              <a:t>data.frame</a:t>
            </a:r>
            <a:r>
              <a:rPr lang="en-US" b="1" dirty="0"/>
              <a:t>(Girth = 18.2))</a:t>
            </a:r>
          </a:p>
          <a:p>
            <a:endParaRPr lang="en-US" b="1" dirty="0"/>
          </a:p>
          <a:p>
            <a:r>
              <a:rPr lang="en-US" b="1" dirty="0"/>
              <a:t>Adding more predictors: multiple linear regression</a:t>
            </a:r>
          </a:p>
          <a:p>
            <a:endParaRPr lang="en-US" b="1" dirty="0"/>
          </a:p>
          <a:p>
            <a:endParaRPr lang="en-US" dirty="0"/>
          </a:p>
        </p:txBody>
      </p:sp>
      <p:graphicFrame>
        <p:nvGraphicFramePr>
          <p:cNvPr id="4" name="Table 3"/>
          <p:cNvGraphicFramePr>
            <a:graphicFrameLocks noGrp="1"/>
          </p:cNvGraphicFramePr>
          <p:nvPr>
            <p:extLst/>
          </p:nvPr>
        </p:nvGraphicFramePr>
        <p:xfrm>
          <a:off x="1089664" y="2572601"/>
          <a:ext cx="8183871" cy="701040"/>
        </p:xfrm>
        <a:graphic>
          <a:graphicData uri="http://schemas.openxmlformats.org/drawingml/2006/table">
            <a:tbl>
              <a:tblPr/>
              <a:tblGrid>
                <a:gridCol w="2727957">
                  <a:extLst>
                    <a:ext uri="{9D8B030D-6E8A-4147-A177-3AD203B41FA5}">
                      <a16:colId xmlns:a16="http://schemas.microsoft.com/office/drawing/2014/main" val="20000"/>
                    </a:ext>
                  </a:extLst>
                </a:gridCol>
                <a:gridCol w="2727957">
                  <a:extLst>
                    <a:ext uri="{9D8B030D-6E8A-4147-A177-3AD203B41FA5}">
                      <a16:colId xmlns:a16="http://schemas.microsoft.com/office/drawing/2014/main" val="20001"/>
                    </a:ext>
                  </a:extLst>
                </a:gridCol>
                <a:gridCol w="2727957">
                  <a:extLst>
                    <a:ext uri="{9D8B030D-6E8A-4147-A177-3AD203B41FA5}">
                      <a16:colId xmlns:a16="http://schemas.microsoft.com/office/drawing/2014/main" val="20002"/>
                    </a:ext>
                  </a:extLst>
                </a:gridCol>
              </a:tblGrid>
              <a:tr h="0">
                <a:tc>
                  <a:txBody>
                    <a:bodyPr/>
                    <a:lstStyle/>
                    <a:p>
                      <a:pPr algn="ctr"/>
                      <a:r>
                        <a:rPr lang="en-US">
                          <a:effectLst/>
                        </a:rPr>
                        <a:t>Girth</a:t>
                      </a:r>
                    </a:p>
                  </a:txBody>
                  <a:tcPr marL="38100" marR="38100" marT="38100" marB="38100">
                    <a:lnL w="9525" cap="flat" cmpd="sng" algn="ctr">
                      <a:solidFill>
                        <a:srgbClr val="585DFB"/>
                      </a:solidFill>
                      <a:prstDash val="solid"/>
                      <a:round/>
                      <a:headEnd type="none" w="med" len="med"/>
                      <a:tailEnd type="none" w="med" len="med"/>
                    </a:lnL>
                    <a:lnR w="9525" cap="flat" cmpd="sng" algn="ctr">
                      <a:solidFill>
                        <a:srgbClr val="0862FB"/>
                      </a:solidFill>
                      <a:prstDash val="solid"/>
                      <a:round/>
                      <a:headEnd type="none" w="med" len="med"/>
                      <a:tailEnd type="none" w="med" len="med"/>
                    </a:lnR>
                    <a:lnT w="9525" cap="flat" cmpd="sng" algn="ctr">
                      <a:solidFill>
                        <a:srgbClr val="585DFB"/>
                      </a:solidFill>
                      <a:prstDash val="solid"/>
                      <a:round/>
                      <a:headEnd type="none" w="med" len="med"/>
                      <a:tailEnd type="none" w="med" len="med"/>
                    </a:lnT>
                    <a:lnB w="9525" cap="flat" cmpd="sng" algn="ctr">
                      <a:solidFill>
                        <a:srgbClr val="A85EFB"/>
                      </a:solidFill>
                      <a:prstDash val="solid"/>
                      <a:round/>
                      <a:headEnd type="none" w="med" len="med"/>
                      <a:tailEnd type="none" w="med" len="med"/>
                    </a:lnB>
                  </a:tcPr>
                </a:tc>
                <a:tc>
                  <a:txBody>
                    <a:bodyPr/>
                    <a:lstStyle/>
                    <a:p>
                      <a:pPr algn="ctr"/>
                      <a:r>
                        <a:rPr lang="en-US">
                          <a:effectLst/>
                        </a:rPr>
                        <a:t>Height</a:t>
                      </a:r>
                    </a:p>
                  </a:txBody>
                  <a:tcPr marL="38100" marR="38100" marT="38100" marB="38100">
                    <a:lnL w="9525" cap="flat" cmpd="sng" algn="ctr">
                      <a:solidFill>
                        <a:srgbClr val="0862FB"/>
                      </a:solidFill>
                      <a:prstDash val="solid"/>
                      <a:round/>
                      <a:headEnd type="none" w="med" len="med"/>
                      <a:tailEnd type="none" w="med" len="med"/>
                    </a:lnL>
                    <a:lnR w="9525" cap="flat" cmpd="sng" algn="ctr">
                      <a:solidFill>
                        <a:srgbClr val="F862FB"/>
                      </a:solidFill>
                      <a:prstDash val="solid"/>
                      <a:round/>
                      <a:headEnd type="none" w="med" len="med"/>
                      <a:tailEnd type="none" w="med" len="med"/>
                    </a:lnR>
                    <a:lnT w="9525" cap="flat" cmpd="sng" algn="ctr">
                      <a:solidFill>
                        <a:srgbClr val="0862FB"/>
                      </a:solidFill>
                      <a:prstDash val="solid"/>
                      <a:round/>
                      <a:headEnd type="none" w="med" len="med"/>
                      <a:tailEnd type="none" w="med" len="med"/>
                    </a:lnT>
                    <a:lnB w="9525" cap="flat" cmpd="sng" algn="ctr">
                      <a:solidFill>
                        <a:srgbClr val="C862FB"/>
                      </a:solidFill>
                      <a:prstDash val="solid"/>
                      <a:round/>
                      <a:headEnd type="none" w="med" len="med"/>
                      <a:tailEnd type="none" w="med" len="med"/>
                    </a:lnB>
                  </a:tcPr>
                </a:tc>
                <a:tc>
                  <a:txBody>
                    <a:bodyPr/>
                    <a:lstStyle/>
                    <a:p>
                      <a:pPr algn="ctr"/>
                      <a:r>
                        <a:rPr lang="en-US">
                          <a:effectLst/>
                        </a:rPr>
                        <a:t>Volume</a:t>
                      </a:r>
                    </a:p>
                  </a:txBody>
                  <a:tcPr marL="38100" marR="38100" marT="38100" marB="38100">
                    <a:lnL w="9525" cap="flat" cmpd="sng" algn="ctr">
                      <a:solidFill>
                        <a:srgbClr val="F862FB"/>
                      </a:solidFill>
                      <a:prstDash val="solid"/>
                      <a:round/>
                      <a:headEnd type="none" w="med" len="med"/>
                      <a:tailEnd type="none" w="med" len="med"/>
                    </a:lnL>
                    <a:lnR w="9525" cap="flat" cmpd="sng" algn="ctr">
                      <a:solidFill>
                        <a:srgbClr val="F862FB"/>
                      </a:solidFill>
                      <a:prstDash val="solid"/>
                      <a:round/>
                      <a:headEnd type="none" w="med" len="med"/>
                      <a:tailEnd type="none" w="med" len="med"/>
                    </a:lnR>
                    <a:lnT w="9525" cap="flat" cmpd="sng" algn="ctr">
                      <a:solidFill>
                        <a:srgbClr val="F862FB"/>
                      </a:solidFill>
                      <a:prstDash val="solid"/>
                      <a:round/>
                      <a:headEnd type="none" w="med" len="med"/>
                      <a:tailEnd type="none" w="med" len="med"/>
                    </a:lnT>
                    <a:lnB w="9525" cap="flat" cmpd="sng" algn="ctr">
                      <a:solidFill>
                        <a:srgbClr val="B062F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effectLst/>
                        </a:rPr>
                        <a:t>18.2 in</a:t>
                      </a:r>
                    </a:p>
                  </a:txBody>
                  <a:tcPr marL="38100" marR="38100" marT="38100" marB="38100">
                    <a:lnL w="9525" cap="flat" cmpd="sng" algn="ctr">
                      <a:solidFill>
                        <a:srgbClr val="A85EFB"/>
                      </a:solidFill>
                      <a:prstDash val="solid"/>
                      <a:round/>
                      <a:headEnd type="none" w="med" len="med"/>
                      <a:tailEnd type="none" w="med" len="med"/>
                    </a:lnL>
                    <a:lnR w="9525" cap="flat" cmpd="sng" algn="ctr">
                      <a:solidFill>
                        <a:srgbClr val="C862FB"/>
                      </a:solidFill>
                      <a:prstDash val="solid"/>
                      <a:round/>
                      <a:headEnd type="none" w="med" len="med"/>
                      <a:tailEnd type="none" w="med" len="med"/>
                    </a:lnR>
                    <a:lnT w="9525" cap="flat" cmpd="sng" algn="ctr">
                      <a:solidFill>
                        <a:srgbClr val="A85EFB"/>
                      </a:solidFill>
                      <a:prstDash val="solid"/>
                      <a:round/>
                      <a:headEnd type="none" w="med" len="med"/>
                      <a:tailEnd type="none" w="med" len="med"/>
                    </a:lnT>
                    <a:lnB w="9525" cap="flat" cmpd="sng" algn="ctr">
                      <a:solidFill>
                        <a:srgbClr val="A85EFB"/>
                      </a:solidFill>
                      <a:prstDash val="solid"/>
                      <a:round/>
                      <a:headEnd type="none" w="med" len="med"/>
                      <a:tailEnd type="none" w="med" len="med"/>
                    </a:lnB>
                  </a:tcPr>
                </a:tc>
                <a:tc>
                  <a:txBody>
                    <a:bodyPr/>
                    <a:lstStyle/>
                    <a:p>
                      <a:pPr algn="ctr"/>
                      <a:r>
                        <a:rPr lang="en-US">
                          <a:effectLst/>
                        </a:rPr>
                        <a:t>72 ft</a:t>
                      </a:r>
                    </a:p>
                  </a:txBody>
                  <a:tcPr marL="38100" marR="38100" marT="38100" marB="38100">
                    <a:lnL w="9525" cap="flat" cmpd="sng" algn="ctr">
                      <a:solidFill>
                        <a:srgbClr val="C862FB"/>
                      </a:solidFill>
                      <a:prstDash val="solid"/>
                      <a:round/>
                      <a:headEnd type="none" w="med" len="med"/>
                      <a:tailEnd type="none" w="med" len="med"/>
                    </a:lnL>
                    <a:lnR w="9525" cap="flat" cmpd="sng" algn="ctr">
                      <a:solidFill>
                        <a:srgbClr val="B062FB"/>
                      </a:solidFill>
                      <a:prstDash val="solid"/>
                      <a:round/>
                      <a:headEnd type="none" w="med" len="med"/>
                      <a:tailEnd type="none" w="med" len="med"/>
                    </a:lnR>
                    <a:lnT w="9525" cap="flat" cmpd="sng" algn="ctr">
                      <a:solidFill>
                        <a:srgbClr val="C862FB"/>
                      </a:solidFill>
                      <a:prstDash val="solid"/>
                      <a:round/>
                      <a:headEnd type="none" w="med" len="med"/>
                      <a:tailEnd type="none" w="med" len="med"/>
                    </a:lnT>
                    <a:lnB w="9525" cap="flat" cmpd="sng" algn="ctr">
                      <a:solidFill>
                        <a:srgbClr val="C862FB"/>
                      </a:solidFill>
                      <a:prstDash val="solid"/>
                      <a:round/>
                      <a:headEnd type="none" w="med" len="med"/>
                      <a:tailEnd type="none" w="med" len="med"/>
                    </a:lnB>
                  </a:tcPr>
                </a:tc>
                <a:tc>
                  <a:txBody>
                    <a:bodyPr/>
                    <a:lstStyle/>
                    <a:p>
                      <a:pPr algn="ctr"/>
                      <a:r>
                        <a:rPr lang="en-US" dirty="0">
                          <a:effectLst/>
                        </a:rPr>
                        <a:t>46.2 ft</a:t>
                      </a:r>
                      <a:r>
                        <a:rPr lang="en-US" baseline="30000" dirty="0">
                          <a:effectLst/>
                        </a:rPr>
                        <a:t>3</a:t>
                      </a:r>
                      <a:endParaRPr lang="en-US" dirty="0">
                        <a:effectLst/>
                      </a:endParaRPr>
                    </a:p>
                  </a:txBody>
                  <a:tcPr marL="38100" marR="38100" marT="38100" marB="38100">
                    <a:lnL w="9525" cap="flat" cmpd="sng" algn="ctr">
                      <a:solidFill>
                        <a:srgbClr val="B062FB"/>
                      </a:solidFill>
                      <a:prstDash val="solid"/>
                      <a:round/>
                      <a:headEnd type="none" w="med" len="med"/>
                      <a:tailEnd type="none" w="med" len="med"/>
                    </a:lnL>
                    <a:lnR w="9525" cap="flat" cmpd="sng" algn="ctr">
                      <a:solidFill>
                        <a:srgbClr val="B062FB"/>
                      </a:solidFill>
                      <a:prstDash val="solid"/>
                      <a:round/>
                      <a:headEnd type="none" w="med" len="med"/>
                      <a:tailEnd type="none" w="med" len="med"/>
                    </a:lnR>
                    <a:lnT w="9525" cap="flat" cmpd="sng" algn="ctr">
                      <a:solidFill>
                        <a:srgbClr val="B062FB"/>
                      </a:solidFill>
                      <a:prstDash val="solid"/>
                      <a:round/>
                      <a:headEnd type="none" w="med" len="med"/>
                      <a:tailEnd type="none" w="med" len="med"/>
                    </a:lnT>
                    <a:lnB w="9525" cap="flat" cmpd="sng" algn="ctr">
                      <a:solidFill>
                        <a:srgbClr val="B062FB"/>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8558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 - REGRESSION ANALYSIS AND FORECASTING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73577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a:t>
            </a:r>
          </a:p>
        </p:txBody>
      </p:sp>
      <p:sp>
        <p:nvSpPr>
          <p:cNvPr id="3" name="Content Placeholder 2"/>
          <p:cNvSpPr>
            <a:spLocks noGrp="1"/>
          </p:cNvSpPr>
          <p:nvPr>
            <p:ph idx="1"/>
          </p:nvPr>
        </p:nvSpPr>
        <p:spPr/>
        <p:txBody>
          <a:bodyPr/>
          <a:lstStyle/>
          <a:p>
            <a:r>
              <a:rPr lang="en-US" dirty="0"/>
              <a:t>2. Illustrate the regression analysis and forecasting in time series analysis</a:t>
            </a:r>
          </a:p>
        </p:txBody>
      </p:sp>
    </p:spTree>
    <p:extLst>
      <p:ext uri="{BB962C8B-B14F-4D97-AF65-F5344CB8AC3E}">
        <p14:creationId xmlns:p14="http://schemas.microsoft.com/office/powerpoint/2010/main" val="41817883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ADEQUACY CHECKING</a:t>
            </a:r>
          </a:p>
        </p:txBody>
      </p:sp>
      <p:sp>
        <p:nvSpPr>
          <p:cNvPr id="3" name="Content Placeholder 2"/>
          <p:cNvSpPr>
            <a:spLocks noGrp="1"/>
          </p:cNvSpPr>
          <p:nvPr>
            <p:ph idx="1"/>
          </p:nvPr>
        </p:nvSpPr>
        <p:spPr/>
        <p:txBody>
          <a:bodyPr/>
          <a:lstStyle/>
          <a:p>
            <a:r>
              <a:rPr lang="en-US" b="1" dirty="0"/>
              <a:t>What is Residuals?</a:t>
            </a:r>
          </a:p>
          <a:p>
            <a:r>
              <a:rPr lang="en-US" dirty="0"/>
              <a:t>A residual is a measure of how far away a point is vertically from the regression line. Simply, it is the </a:t>
            </a:r>
            <a:r>
              <a:rPr lang="en-US" b="1" dirty="0"/>
              <a:t>error between a predicted value and the observed actual value.</a:t>
            </a:r>
          </a:p>
          <a:p>
            <a:endParaRPr lang="en-US" b="1" dirty="0"/>
          </a:p>
          <a:p>
            <a:endParaRPr lang="en-US" b="1" dirty="0"/>
          </a:p>
          <a:p>
            <a:endParaRPr lang="en-US" b="1" dirty="0"/>
          </a:p>
          <a:p>
            <a:endParaRPr lang="en-US" b="1" dirty="0"/>
          </a:p>
        </p:txBody>
      </p:sp>
      <p:pic>
        <p:nvPicPr>
          <p:cNvPr id="1026" name="Picture 2" descr="https://miro.medium.com/v2/resize:fit:211/1*GFodFXNaa_LV9ytpcyji0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978" y="3732090"/>
            <a:ext cx="5904124" cy="75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52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Figure 1 is an example of how to visualize residuals against the line of best fit. The vertical lines are the residuals.</a:t>
            </a:r>
          </a:p>
        </p:txBody>
      </p:sp>
      <p:pic>
        <p:nvPicPr>
          <p:cNvPr id="2050" name="Picture 2" descr="https://miro.medium.com/v2/resize:fit:410/1*137-_vGGaEPEMgzDRxPO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446" y="2967111"/>
            <a:ext cx="39052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99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674" y="440616"/>
            <a:ext cx="6175424" cy="6417384"/>
          </a:xfrm>
        </p:spPr>
        <p:txBody>
          <a:bodyPr>
            <a:normAutofit/>
          </a:bodyPr>
          <a:lstStyle/>
          <a:p>
            <a:r>
              <a:rPr lang="en-US" b="1" dirty="0"/>
              <a:t>Residual Plots</a:t>
            </a:r>
          </a:p>
          <a:p>
            <a:r>
              <a:rPr lang="en-US" dirty="0"/>
              <a:t>A typical residual plot has the </a:t>
            </a:r>
            <a:r>
              <a:rPr lang="en-US" b="1" dirty="0"/>
              <a:t>residual values on the Y-axis and the independent variable on the x-axis. </a:t>
            </a:r>
          </a:p>
          <a:p>
            <a:r>
              <a:rPr lang="en-US" dirty="0"/>
              <a:t>Figure 2 below is a good example of how a typical residual plot looks like.</a:t>
            </a:r>
          </a:p>
          <a:p>
            <a:r>
              <a:rPr lang="en-US" b="1" dirty="0"/>
              <a:t>Residual plots are the primary approach to model adequacy checking</a:t>
            </a:r>
          </a:p>
          <a:p>
            <a:endParaRPr lang="en-US" dirty="0"/>
          </a:p>
          <a:p>
            <a:r>
              <a:rPr lang="en-US" b="1" dirty="0"/>
              <a:t>Residual Plot Analysis</a:t>
            </a:r>
          </a:p>
          <a:p>
            <a:r>
              <a:rPr lang="en-US" dirty="0"/>
              <a:t>The most important assumption of a linear regression model is that the errors are independent and normally distributed.</a:t>
            </a:r>
          </a:p>
        </p:txBody>
      </p:sp>
      <p:pic>
        <p:nvPicPr>
          <p:cNvPr id="3074" name="Picture 2" descr="https://miro.medium.com/v2/resize:fit:404/1*rtuiEMWO4o38QZoI6zKP4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602" y="1391029"/>
            <a:ext cx="38481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276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Characteristics of Good Residual Plots</a:t>
            </a:r>
          </a:p>
          <a:p>
            <a:endParaRPr lang="en-US" dirty="0"/>
          </a:p>
          <a:p>
            <a:r>
              <a:rPr lang="en-US" dirty="0"/>
              <a:t>It has a high density of points close to the origin and a low density of points away from the origin</a:t>
            </a:r>
          </a:p>
          <a:p>
            <a:r>
              <a:rPr lang="en-US" dirty="0"/>
              <a:t>It is symmetric about the origin</a:t>
            </a:r>
          </a:p>
        </p:txBody>
      </p:sp>
    </p:spTree>
    <p:extLst>
      <p:ext uri="{BB962C8B-B14F-4D97-AF65-F5344CB8AC3E}">
        <p14:creationId xmlns:p14="http://schemas.microsoft.com/office/powerpoint/2010/main" val="41284648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Use</a:t>
            </a:r>
          </a:p>
        </p:txBody>
      </p:sp>
      <p:sp>
        <p:nvSpPr>
          <p:cNvPr id="3" name="Content Placeholder 2"/>
          <p:cNvSpPr>
            <a:spLocks noGrp="1"/>
          </p:cNvSpPr>
          <p:nvPr>
            <p:ph idx="1"/>
          </p:nvPr>
        </p:nvSpPr>
        <p:spPr>
          <a:xfrm>
            <a:off x="838200" y="1825625"/>
            <a:ext cx="10515600" cy="4786190"/>
          </a:xfrm>
        </p:spPr>
        <p:txBody>
          <a:bodyPr/>
          <a:lstStyle/>
          <a:p>
            <a:r>
              <a:rPr lang="en-US" dirty="0"/>
              <a:t>Residuals are useful in checking whether </a:t>
            </a:r>
            <a:r>
              <a:rPr lang="en-US" b="1" dirty="0"/>
              <a:t>a model has adequately captured the information in the data</a:t>
            </a:r>
            <a:r>
              <a:rPr lang="en-US" dirty="0"/>
              <a:t>. </a:t>
            </a:r>
          </a:p>
          <a:p>
            <a:r>
              <a:rPr lang="en-US" dirty="0"/>
              <a:t>A good forecasting method will yield residuals with the following properties:</a:t>
            </a:r>
          </a:p>
          <a:p>
            <a:pPr marL="514350" indent="-514350">
              <a:buFont typeface="+mj-lt"/>
              <a:buAutoNum type="arabicPeriod"/>
            </a:pPr>
            <a:r>
              <a:rPr lang="en-US" dirty="0"/>
              <a:t>The residuals are uncorrelated. If there are correlations between residuals, then there is information left in the residuals which should be used in computing forecasts.</a:t>
            </a:r>
          </a:p>
          <a:p>
            <a:pPr marL="514350" indent="-514350">
              <a:buFont typeface="+mj-lt"/>
              <a:buAutoNum type="arabicPeriod"/>
            </a:pPr>
            <a:r>
              <a:rPr lang="en-US" dirty="0"/>
              <a:t>The residuals have zero mean. If the residuals have a mean other than zero, then the forecasts are biased.</a:t>
            </a:r>
          </a:p>
        </p:txBody>
      </p:sp>
    </p:spTree>
    <p:extLst>
      <p:ext uri="{BB962C8B-B14F-4D97-AF65-F5344CB8AC3E}">
        <p14:creationId xmlns:p14="http://schemas.microsoft.com/office/powerpoint/2010/main" val="181393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lstStyle/>
          <a:p>
            <a:r>
              <a:rPr lang="en-US" b="1" dirty="0"/>
              <a:t>Example: US consumption expenditure</a:t>
            </a:r>
          </a:p>
          <a:p>
            <a:r>
              <a:rPr lang="en-US" dirty="0"/>
              <a:t>Figure shows time series of quarterly percentage changes (growth rates) of real </a:t>
            </a:r>
            <a:r>
              <a:rPr lang="en-US" b="1" dirty="0"/>
              <a:t>personal consumption expenditure</a:t>
            </a:r>
            <a:r>
              <a:rPr lang="en-US" dirty="0"/>
              <a:t>, </a:t>
            </a:r>
            <a:r>
              <a:rPr lang="en-US" b="1" dirty="0"/>
              <a:t>y, </a:t>
            </a:r>
            <a:r>
              <a:rPr lang="en-US" dirty="0"/>
              <a:t>and </a:t>
            </a:r>
            <a:r>
              <a:rPr lang="en-US" b="1" dirty="0"/>
              <a:t>real personal disposable income, x, </a:t>
            </a:r>
            <a:r>
              <a:rPr lang="en-US" dirty="0"/>
              <a:t>for the US from 1970 Q1 to 2019 Q2.</a:t>
            </a:r>
          </a:p>
          <a:p>
            <a:endParaRPr lang="en-US" dirty="0"/>
          </a:p>
        </p:txBody>
      </p:sp>
      <p:sp>
        <p:nvSpPr>
          <p:cNvPr id="4" name="Rectangle 3"/>
          <p:cNvSpPr/>
          <p:nvPr/>
        </p:nvSpPr>
        <p:spPr>
          <a:xfrm>
            <a:off x="1067937" y="2054581"/>
            <a:ext cx="10285863" cy="1569660"/>
          </a:xfrm>
          <a:prstGeom prst="rect">
            <a:avLst/>
          </a:prstGeom>
        </p:spPr>
        <p:txBody>
          <a:bodyPr wrap="square">
            <a:spAutoFit/>
          </a:bodyPr>
          <a:lstStyle/>
          <a:p>
            <a:r>
              <a:rPr lang="en-US" sz="2400" dirty="0" err="1"/>
              <a:t>us_change</a:t>
            </a:r>
            <a:r>
              <a:rPr lang="en-US" sz="2400" dirty="0"/>
              <a:t> |&gt;</a:t>
            </a:r>
          </a:p>
          <a:p>
            <a:r>
              <a:rPr lang="en-US" sz="2400" dirty="0"/>
              <a:t>  </a:t>
            </a:r>
            <a:r>
              <a:rPr lang="en-US" sz="2400" dirty="0" err="1"/>
              <a:t>pivot_longer</a:t>
            </a:r>
            <a:r>
              <a:rPr lang="en-US" sz="2400" dirty="0"/>
              <a:t>(c(Consumption, Income), </a:t>
            </a:r>
            <a:r>
              <a:rPr lang="en-US" sz="2400" dirty="0" err="1"/>
              <a:t>names_to</a:t>
            </a:r>
            <a:r>
              <a:rPr lang="en-US" sz="2400" dirty="0"/>
              <a:t>="Series") |&gt;</a:t>
            </a:r>
          </a:p>
          <a:p>
            <a:r>
              <a:rPr lang="en-US" sz="2400" dirty="0"/>
              <a:t>  </a:t>
            </a:r>
            <a:r>
              <a:rPr lang="en-US" sz="2400" dirty="0" err="1"/>
              <a:t>autoplot</a:t>
            </a:r>
            <a:r>
              <a:rPr lang="en-US" sz="2400" dirty="0"/>
              <a:t>(value) +</a:t>
            </a:r>
          </a:p>
          <a:p>
            <a:r>
              <a:rPr lang="en-US" sz="2400" dirty="0"/>
              <a:t>  labs(y = "% change")</a:t>
            </a:r>
          </a:p>
        </p:txBody>
      </p:sp>
      <p:pic>
        <p:nvPicPr>
          <p:cNvPr id="2050" name="Picture 2" descr="Percentage changes in personal consumption expenditure and personal income for the 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726" y="3624241"/>
            <a:ext cx="6870274" cy="308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973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Forecasting the Google daily closing stock price</a:t>
            </a:r>
          </a:p>
        </p:txBody>
      </p:sp>
      <p:sp>
        <p:nvSpPr>
          <p:cNvPr id="3" name="Content Placeholder 2"/>
          <p:cNvSpPr>
            <a:spLocks noGrp="1"/>
          </p:cNvSpPr>
          <p:nvPr>
            <p:ph idx="1"/>
          </p:nvPr>
        </p:nvSpPr>
        <p:spPr/>
        <p:txBody>
          <a:bodyPr/>
          <a:lstStyle/>
          <a:p>
            <a:r>
              <a:rPr lang="en-US" dirty="0"/>
              <a:t>For stock market prices and indexes, the best forecasting method is often the naïve method. That is, each forecast is simply equal to the last observed value.</a:t>
            </a:r>
          </a:p>
          <a:p>
            <a:r>
              <a:rPr lang="en-US" dirty="0"/>
              <a:t>The following graph shows the Google daily closing stock price (GOOG). </a:t>
            </a:r>
          </a:p>
        </p:txBody>
      </p:sp>
      <p:sp>
        <p:nvSpPr>
          <p:cNvPr id="4" name="Rectangle 3"/>
          <p:cNvSpPr/>
          <p:nvPr/>
        </p:nvSpPr>
        <p:spPr>
          <a:xfrm>
            <a:off x="1176997" y="4001294"/>
            <a:ext cx="4773637" cy="1200329"/>
          </a:xfrm>
          <a:prstGeom prst="rect">
            <a:avLst/>
          </a:prstGeom>
        </p:spPr>
        <p:txBody>
          <a:bodyPr wrap="square">
            <a:spAutoFit/>
          </a:bodyPr>
          <a:lstStyle/>
          <a:p>
            <a:r>
              <a:rPr lang="en-US" dirty="0" err="1"/>
              <a:t>autoplot</a:t>
            </a:r>
            <a:r>
              <a:rPr lang="en-US" dirty="0"/>
              <a:t>(goog200) +</a:t>
            </a:r>
          </a:p>
          <a:p>
            <a:r>
              <a:rPr lang="en-US" dirty="0"/>
              <a:t>  </a:t>
            </a:r>
            <a:r>
              <a:rPr lang="en-US" dirty="0" err="1"/>
              <a:t>xlab</a:t>
            </a:r>
            <a:r>
              <a:rPr lang="en-US" dirty="0"/>
              <a:t>("Day") + </a:t>
            </a:r>
            <a:r>
              <a:rPr lang="en-US" dirty="0" err="1"/>
              <a:t>ylab</a:t>
            </a:r>
            <a:r>
              <a:rPr lang="en-US" dirty="0"/>
              <a:t>("Closing Price (US$)") +</a:t>
            </a:r>
          </a:p>
          <a:p>
            <a:r>
              <a:rPr lang="en-US" dirty="0"/>
              <a:t>  </a:t>
            </a:r>
            <a:r>
              <a:rPr lang="en-US" dirty="0" err="1"/>
              <a:t>ggtitle</a:t>
            </a:r>
            <a:r>
              <a:rPr lang="en-US" dirty="0"/>
              <a:t>("Google Stock (daily ending 6 December 2013)")</a:t>
            </a:r>
          </a:p>
        </p:txBody>
      </p:sp>
      <p:sp>
        <p:nvSpPr>
          <p:cNvPr id="5" name="Rectangle 4"/>
          <p:cNvSpPr/>
          <p:nvPr/>
        </p:nvSpPr>
        <p:spPr>
          <a:xfrm>
            <a:off x="1176997" y="5325372"/>
            <a:ext cx="6096000" cy="923330"/>
          </a:xfrm>
          <a:prstGeom prst="rect">
            <a:avLst/>
          </a:prstGeom>
        </p:spPr>
        <p:txBody>
          <a:bodyPr>
            <a:spAutoFit/>
          </a:bodyPr>
          <a:lstStyle/>
          <a:p>
            <a:r>
              <a:rPr lang="en-US" dirty="0"/>
              <a:t>res &lt;- residuals(naive(goog200))</a:t>
            </a:r>
          </a:p>
          <a:p>
            <a:r>
              <a:rPr lang="en-US" dirty="0" err="1"/>
              <a:t>autoplot</a:t>
            </a:r>
            <a:r>
              <a:rPr lang="en-US" dirty="0"/>
              <a:t>(res) + </a:t>
            </a:r>
            <a:r>
              <a:rPr lang="en-US" dirty="0" err="1"/>
              <a:t>xlab</a:t>
            </a:r>
            <a:r>
              <a:rPr lang="en-US" dirty="0"/>
              <a:t>("Day") + </a:t>
            </a:r>
            <a:r>
              <a:rPr lang="en-US" dirty="0" err="1"/>
              <a:t>ylab</a:t>
            </a:r>
            <a:r>
              <a:rPr lang="en-US" dirty="0"/>
              <a:t>("") +</a:t>
            </a:r>
          </a:p>
          <a:p>
            <a:r>
              <a:rPr lang="en-US" dirty="0"/>
              <a:t>  </a:t>
            </a:r>
            <a:r>
              <a:rPr lang="en-US" dirty="0" err="1"/>
              <a:t>ggtitle</a:t>
            </a:r>
            <a:r>
              <a:rPr lang="en-US" dirty="0"/>
              <a:t>("Residuals from naïve method")</a:t>
            </a:r>
          </a:p>
        </p:txBody>
      </p:sp>
      <p:pic>
        <p:nvPicPr>
          <p:cNvPr id="4098" name="Picture 2" descr="Residuals from forecasting the Google stock price using the naïve metho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431" y="3697423"/>
            <a:ext cx="4754881" cy="261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83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Scaled Residuals and PRESS</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Residuals are the differences between </a:t>
            </a:r>
            <a:r>
              <a:rPr lang="en-US" b="1" dirty="0"/>
              <a:t>observed and predicted values from a model</a:t>
            </a:r>
            <a:r>
              <a:rPr lang="en-US" dirty="0"/>
              <a:t>. </a:t>
            </a:r>
          </a:p>
          <a:p>
            <a:r>
              <a:rPr lang="en-US" dirty="0"/>
              <a:t>Scaled residuals are adjusted versions of these residuals, often used to standardize them, making it easier to identify outliers or assess the overall fit of the model.</a:t>
            </a:r>
          </a:p>
          <a:p>
            <a:r>
              <a:rPr lang="en-US" dirty="0"/>
              <a:t>Scaled residuals are residuals from a statistical model that have been adjusted to account for variability, making them more comparable across different observations. </a:t>
            </a:r>
          </a:p>
          <a:p>
            <a:r>
              <a:rPr lang="en-US" dirty="0"/>
              <a:t>They are used to </a:t>
            </a:r>
            <a:r>
              <a:rPr lang="en-US" b="1" dirty="0"/>
              <a:t>standardize residuals </a:t>
            </a:r>
            <a:r>
              <a:rPr lang="en-US" dirty="0"/>
              <a:t>so that </a:t>
            </a:r>
            <a:r>
              <a:rPr lang="en-US" b="1" dirty="0"/>
              <a:t>their distribution</a:t>
            </a:r>
            <a:r>
              <a:rPr lang="en-US" dirty="0"/>
              <a:t> can be </a:t>
            </a:r>
            <a:r>
              <a:rPr lang="en-US" b="1" dirty="0"/>
              <a:t>more easily analyzed</a:t>
            </a:r>
            <a:r>
              <a:rPr lang="en-US" dirty="0"/>
              <a:t>, particularly when checking model assumptions like homoscedasticity (constant variance) and normality.</a:t>
            </a:r>
          </a:p>
        </p:txBody>
      </p:sp>
    </p:spTree>
    <p:extLst>
      <p:ext uri="{BB962C8B-B14F-4D97-AF65-F5344CB8AC3E}">
        <p14:creationId xmlns:p14="http://schemas.microsoft.com/office/powerpoint/2010/main" val="40932787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2672533" y="1825625"/>
            <a:ext cx="5901703" cy="3556350"/>
          </a:xfrm>
          <a:prstGeom prst="rect">
            <a:avLst/>
          </a:prstGeom>
        </p:spPr>
      </p:pic>
    </p:spTree>
    <p:extLst>
      <p:ext uri="{BB962C8B-B14F-4D97-AF65-F5344CB8AC3E}">
        <p14:creationId xmlns:p14="http://schemas.microsoft.com/office/powerpoint/2010/main" val="37958748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Scaled Residuals Methods</a:t>
            </a:r>
          </a:p>
        </p:txBody>
      </p:sp>
      <p:sp>
        <p:nvSpPr>
          <p:cNvPr id="3" name="Content Placeholder 2"/>
          <p:cNvSpPr>
            <a:spLocks noGrp="1"/>
          </p:cNvSpPr>
          <p:nvPr>
            <p:ph idx="1"/>
          </p:nvPr>
        </p:nvSpPr>
        <p:spPr>
          <a:xfrm>
            <a:off x="838200" y="1491176"/>
            <a:ext cx="10515600" cy="5366824"/>
          </a:xfrm>
        </p:spPr>
        <p:txBody>
          <a:bodyPr>
            <a:normAutofit/>
          </a:bodyPr>
          <a:lstStyle/>
          <a:p>
            <a:r>
              <a:rPr lang="en-US" dirty="0"/>
              <a:t>There are a few common methods to scale residuals:</a:t>
            </a:r>
          </a:p>
          <a:p>
            <a:pPr marL="0" indent="0">
              <a:buNone/>
            </a:pPr>
            <a:r>
              <a:rPr lang="en-US" b="1" dirty="0"/>
              <a:t>1. Standardized Residuals</a:t>
            </a:r>
            <a:r>
              <a:rPr lang="en-US" dirty="0"/>
              <a:t>: These are the residuals divided by an estimate of their standard deviation. For a linear regression model, this is often the standard error of the residuals. They help identify outliers and are useful in diagnostic plots.</a:t>
            </a:r>
          </a:p>
          <a:p>
            <a:endParaRPr lang="en-US" dirty="0"/>
          </a:p>
          <a:p>
            <a:endParaRPr lang="en-US" dirty="0"/>
          </a:p>
          <a:p>
            <a:endParaRPr lang="en-US" dirty="0"/>
          </a:p>
          <a:p>
            <a:r>
              <a:rPr lang="en-US" dirty="0"/>
              <a:t>where 𝑒𝑖​  is the residual for observation 𝑖, </a:t>
            </a:r>
          </a:p>
          <a:p>
            <a:r>
              <a:rPr lang="en-US" dirty="0"/>
              <a:t>𝜎^ is the estimated standard deviation of the residuals, </a:t>
            </a:r>
          </a:p>
          <a:p>
            <a:r>
              <a:rPr lang="en-US" dirty="0"/>
              <a:t>and ℎ𝑖𝑖  is the leverage of observation 𝑖𝑖.</a:t>
            </a:r>
          </a:p>
          <a:p>
            <a:endParaRPr lang="en-US" dirty="0"/>
          </a:p>
        </p:txBody>
      </p:sp>
      <p:pic>
        <p:nvPicPr>
          <p:cNvPr id="4" name="Picture 3"/>
          <p:cNvPicPr>
            <a:picLocks noChangeAspect="1"/>
          </p:cNvPicPr>
          <p:nvPr/>
        </p:nvPicPr>
        <p:blipFill>
          <a:blip r:embed="rId2"/>
          <a:stretch>
            <a:fillRect/>
          </a:stretch>
        </p:blipFill>
        <p:spPr>
          <a:xfrm>
            <a:off x="3837290" y="3585591"/>
            <a:ext cx="3658998" cy="1377505"/>
          </a:xfrm>
          <a:prstGeom prst="rect">
            <a:avLst/>
          </a:prstGeom>
        </p:spPr>
      </p:pic>
    </p:spTree>
    <p:extLst>
      <p:ext uri="{BB962C8B-B14F-4D97-AF65-F5344CB8AC3E}">
        <p14:creationId xmlns:p14="http://schemas.microsoft.com/office/powerpoint/2010/main" val="22033095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a:t>
            </a:r>
            <a:r>
              <a:rPr lang="en-US" b="1" dirty="0" err="1"/>
              <a:t>Studentized</a:t>
            </a:r>
            <a:r>
              <a:rPr lang="en-US" b="1" dirty="0"/>
              <a:t> Residuals</a:t>
            </a:r>
            <a:r>
              <a:rPr lang="en-US" dirty="0"/>
              <a:t>: These are similar to standardized residuals but are more accurate for small sample sizes. They use a more precise estimate of the variance.</a:t>
            </a:r>
          </a:p>
          <a:p>
            <a:endParaRPr lang="en-US" dirty="0"/>
          </a:p>
          <a:p>
            <a:endParaRPr lang="en-US" dirty="0"/>
          </a:p>
          <a:p>
            <a:endParaRPr lang="en-US" dirty="0"/>
          </a:p>
          <a:p>
            <a:endParaRPr lang="en-US" dirty="0"/>
          </a:p>
          <a:p>
            <a:r>
              <a:rPr lang="en-US" dirty="0"/>
              <a:t>where </a:t>
            </a:r>
            <a:r>
              <a:rPr lang="el-GR" dirty="0"/>
              <a:t>𝜎^(𝑖)</a:t>
            </a:r>
            <a:r>
              <a:rPr lang="en-US" dirty="0"/>
              <a:t>is the estimated standard deviation of the residuals when the </a:t>
            </a:r>
            <a:r>
              <a:rPr lang="en-US" dirty="0" err="1"/>
              <a:t>i-th</a:t>
            </a:r>
            <a:r>
              <a:rPr lang="en-US" dirty="0"/>
              <a:t> observation is excluded.</a:t>
            </a:r>
          </a:p>
        </p:txBody>
      </p:sp>
      <p:pic>
        <p:nvPicPr>
          <p:cNvPr id="4" name="Picture 3"/>
          <p:cNvPicPr>
            <a:picLocks noChangeAspect="1"/>
          </p:cNvPicPr>
          <p:nvPr/>
        </p:nvPicPr>
        <p:blipFill>
          <a:blip r:embed="rId2"/>
          <a:stretch>
            <a:fillRect/>
          </a:stretch>
        </p:blipFill>
        <p:spPr>
          <a:xfrm>
            <a:off x="4205593" y="3339048"/>
            <a:ext cx="3644695" cy="1373629"/>
          </a:xfrm>
          <a:prstGeom prst="rect">
            <a:avLst/>
          </a:prstGeom>
        </p:spPr>
      </p:pic>
    </p:spTree>
    <p:extLst>
      <p:ext uri="{BB962C8B-B14F-4D97-AF65-F5344CB8AC3E}">
        <p14:creationId xmlns:p14="http://schemas.microsoft.com/office/powerpoint/2010/main" val="3256853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Pearson Residuals</a:t>
            </a:r>
            <a:r>
              <a:rPr lang="en-US" dirty="0"/>
              <a:t>: Commonly used in the context of generalized linear models (GLMs), these residuals are the difference between the observed and fitted values divided by the standard deviation of the observed values.</a:t>
            </a:r>
          </a:p>
          <a:p>
            <a:endParaRPr lang="en-US" dirty="0"/>
          </a:p>
          <a:p>
            <a:endParaRPr lang="en-US" dirty="0"/>
          </a:p>
          <a:p>
            <a:endParaRPr lang="en-US" dirty="0"/>
          </a:p>
          <a:p>
            <a:r>
              <a:rPr lang="en-US" dirty="0"/>
              <a:t>where 𝑦𝑖​  is the observed value, 𝑦</a:t>
            </a:r>
            <a:r>
              <a:rPr lang="en-US" baseline="30000" dirty="0"/>
              <a:t>^</a:t>
            </a:r>
            <a:r>
              <a:rPr lang="en-US" dirty="0"/>
              <a:t>𝑖 ​  is the fitted value, and 𝜎</a:t>
            </a:r>
            <a:r>
              <a:rPr lang="en-US" baseline="30000" dirty="0"/>
              <a:t>^2</a:t>
            </a:r>
            <a:r>
              <a:rPr lang="en-US" dirty="0"/>
              <a:t>𝑖​  is the standard deviation of the observed value.</a:t>
            </a:r>
          </a:p>
          <a:p>
            <a:endParaRPr lang="en-US" dirty="0"/>
          </a:p>
        </p:txBody>
      </p:sp>
      <p:pic>
        <p:nvPicPr>
          <p:cNvPr id="4" name="Picture 3"/>
          <p:cNvPicPr>
            <a:picLocks noChangeAspect="1"/>
          </p:cNvPicPr>
          <p:nvPr/>
        </p:nvPicPr>
        <p:blipFill>
          <a:blip r:embed="rId2"/>
          <a:stretch>
            <a:fillRect/>
          </a:stretch>
        </p:blipFill>
        <p:spPr>
          <a:xfrm>
            <a:off x="4312602" y="3165473"/>
            <a:ext cx="3591234" cy="1856693"/>
          </a:xfrm>
          <a:prstGeom prst="rect">
            <a:avLst/>
          </a:prstGeom>
        </p:spPr>
      </p:pic>
    </p:spTree>
    <p:extLst>
      <p:ext uri="{BB962C8B-B14F-4D97-AF65-F5344CB8AC3E}">
        <p14:creationId xmlns:p14="http://schemas.microsoft.com/office/powerpoint/2010/main" val="3314098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Deviance Residuals</a:t>
            </a:r>
            <a:r>
              <a:rPr lang="en-US" dirty="0"/>
              <a:t>: Used in generalized linear models (GLMs), these are the signed square root of the contribution to the model's deviance for each observation. They are helpful for identifying poorly fitted data points.</a:t>
            </a:r>
          </a:p>
        </p:txBody>
      </p:sp>
      <p:pic>
        <p:nvPicPr>
          <p:cNvPr id="4" name="Picture 3"/>
          <p:cNvPicPr>
            <a:picLocks noChangeAspect="1"/>
          </p:cNvPicPr>
          <p:nvPr/>
        </p:nvPicPr>
        <p:blipFill>
          <a:blip r:embed="rId2"/>
          <a:stretch>
            <a:fillRect/>
          </a:stretch>
        </p:blipFill>
        <p:spPr>
          <a:xfrm>
            <a:off x="2058865" y="3483600"/>
            <a:ext cx="7727779" cy="1510429"/>
          </a:xfrm>
          <a:prstGeom prst="rect">
            <a:avLst/>
          </a:prstGeom>
        </p:spPr>
      </p:pic>
    </p:spTree>
    <p:extLst>
      <p:ext uri="{BB962C8B-B14F-4D97-AF65-F5344CB8AC3E}">
        <p14:creationId xmlns:p14="http://schemas.microsoft.com/office/powerpoint/2010/main" val="33314095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 (Predicted Residual Sum of Squares)</a:t>
            </a:r>
          </a:p>
        </p:txBody>
      </p:sp>
      <p:sp>
        <p:nvSpPr>
          <p:cNvPr id="3" name="Content Placeholder 2"/>
          <p:cNvSpPr>
            <a:spLocks noGrp="1"/>
          </p:cNvSpPr>
          <p:nvPr>
            <p:ph idx="1"/>
          </p:nvPr>
        </p:nvSpPr>
        <p:spPr/>
        <p:txBody>
          <a:bodyPr>
            <a:normAutofit fontScale="92500" lnSpcReduction="10000"/>
          </a:bodyPr>
          <a:lstStyle/>
          <a:p>
            <a:r>
              <a:rPr lang="en-US" dirty="0"/>
              <a:t>PRESS is a measure used to evaluate the predictive capability of a regression model. </a:t>
            </a:r>
          </a:p>
          <a:p>
            <a:r>
              <a:rPr lang="en-US" dirty="0"/>
              <a:t>It is particularly useful in assessing how well the model generalizes to new data. </a:t>
            </a:r>
          </a:p>
          <a:p>
            <a:r>
              <a:rPr lang="en-US" dirty="0"/>
              <a:t>The PRESS statistic is calculated by leaving out one observation from the dataset, fitting the model to the remaining data, predicting the left-out observation, and </a:t>
            </a:r>
          </a:p>
          <a:p>
            <a:r>
              <a:rPr lang="en-US" dirty="0"/>
              <a:t>then computing the squared difference between the observed and predicted values. </a:t>
            </a:r>
          </a:p>
          <a:p>
            <a:r>
              <a:rPr lang="en-US" dirty="0"/>
              <a:t>This process is repeated for each observation in the dataset, and the squared differences are summed.</a:t>
            </a:r>
          </a:p>
        </p:txBody>
      </p:sp>
    </p:spTree>
    <p:extLst>
      <p:ext uri="{BB962C8B-B14F-4D97-AF65-F5344CB8AC3E}">
        <p14:creationId xmlns:p14="http://schemas.microsoft.com/office/powerpoint/2010/main" val="1251081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838200" y="1027905"/>
            <a:ext cx="10204938" cy="5612715"/>
          </a:xfrm>
          <a:prstGeom prst="rect">
            <a:avLst/>
          </a:prstGeom>
        </p:spPr>
      </p:pic>
    </p:spTree>
    <p:extLst>
      <p:ext uri="{BB962C8B-B14F-4D97-AF65-F5344CB8AC3E}">
        <p14:creationId xmlns:p14="http://schemas.microsoft.com/office/powerpoint/2010/main" val="25407975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nSpc>
                <a:spcPct val="100000"/>
              </a:lnSpc>
            </a:pPr>
            <a:r>
              <a:rPr lang="en-US" sz="2400" b="1" dirty="0"/>
              <a:t>Usage and Interpretation</a:t>
            </a:r>
          </a:p>
          <a:p>
            <a:pPr>
              <a:lnSpc>
                <a:spcPct val="100000"/>
              </a:lnSpc>
            </a:pPr>
            <a:r>
              <a:rPr lang="en-US" sz="2400" b="1" dirty="0"/>
              <a:t>Scaled Residuals</a:t>
            </a:r>
            <a:r>
              <a:rPr lang="en-US" sz="2400" dirty="0"/>
              <a:t> are useful for diagnosing potential issues with the model, such as outliers or influential points. </a:t>
            </a:r>
          </a:p>
          <a:p>
            <a:pPr>
              <a:lnSpc>
                <a:spcPct val="100000"/>
              </a:lnSpc>
            </a:pPr>
            <a:r>
              <a:rPr lang="en-US" sz="2400" dirty="0"/>
              <a:t>They help to identify observations that may disproportionately affect the model's fit.</a:t>
            </a:r>
          </a:p>
          <a:p>
            <a:pPr>
              <a:lnSpc>
                <a:spcPct val="100000"/>
              </a:lnSpc>
            </a:pPr>
            <a:r>
              <a:rPr lang="en-US" sz="2400" b="1" dirty="0"/>
              <a:t>PRESS</a:t>
            </a:r>
            <a:r>
              <a:rPr lang="en-US" sz="2400" dirty="0"/>
              <a:t> and </a:t>
            </a:r>
            <a:r>
              <a:rPr lang="en-US" sz="2400" b="1" dirty="0"/>
              <a:t>PRESS R-squared</a:t>
            </a:r>
            <a:r>
              <a:rPr lang="en-US" sz="2400" dirty="0"/>
              <a:t> provide insights into the model's ability to predict new data. </a:t>
            </a:r>
          </a:p>
          <a:p>
            <a:pPr>
              <a:lnSpc>
                <a:spcPct val="100000"/>
              </a:lnSpc>
            </a:pPr>
            <a:r>
              <a:rPr lang="en-US" sz="2400" dirty="0"/>
              <a:t>A lower PRESS value indicates a model with better predictive accuracy, while a higher PRESS R-squared indicates a model that generalizes well.</a:t>
            </a:r>
          </a:p>
          <a:p>
            <a:pPr>
              <a:lnSpc>
                <a:spcPct val="100000"/>
              </a:lnSpc>
            </a:pPr>
            <a:endParaRPr lang="en-US" sz="2400" dirty="0"/>
          </a:p>
        </p:txBody>
      </p:sp>
    </p:spTree>
    <p:extLst>
      <p:ext uri="{BB962C8B-B14F-4D97-AF65-F5344CB8AC3E}">
        <p14:creationId xmlns:p14="http://schemas.microsoft.com/office/powerpoint/2010/main" val="64807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9463"/>
            <a:ext cx="10515600" cy="4351338"/>
          </a:xfrm>
        </p:spPr>
        <p:txBody>
          <a:bodyPr/>
          <a:lstStyle/>
          <a:p>
            <a:r>
              <a:rPr lang="en-US" b="1" dirty="0"/>
              <a:t>A scatter plot of consumption changes against income changes</a:t>
            </a:r>
            <a:r>
              <a:rPr lang="en-US" dirty="0"/>
              <a:t> is shown in Figure along with the estimated regression line</a:t>
            </a:r>
          </a:p>
          <a:p>
            <a:pPr marL="0" indent="0">
              <a:buNone/>
            </a:pPr>
            <a:r>
              <a:rPr lang="en-US" dirty="0">
                <a:solidFill>
                  <a:srgbClr val="FF0000"/>
                </a:solidFill>
              </a:rPr>
              <a:t>           </a:t>
            </a:r>
          </a:p>
          <a:p>
            <a:endParaRPr lang="en-US" dirty="0"/>
          </a:p>
          <a:p>
            <a:endParaRPr lang="en-US" dirty="0"/>
          </a:p>
        </p:txBody>
      </p:sp>
      <p:sp>
        <p:nvSpPr>
          <p:cNvPr id="4" name="Rectangle 3"/>
          <p:cNvSpPr/>
          <p:nvPr/>
        </p:nvSpPr>
        <p:spPr>
          <a:xfrm>
            <a:off x="921544" y="2155813"/>
            <a:ext cx="4883068" cy="3785652"/>
          </a:xfrm>
          <a:prstGeom prst="rect">
            <a:avLst/>
          </a:prstGeom>
        </p:spPr>
        <p:txBody>
          <a:bodyPr wrap="square">
            <a:spAutoFit/>
          </a:bodyPr>
          <a:lstStyle/>
          <a:p>
            <a:r>
              <a:rPr lang="en-US" sz="2400" dirty="0" err="1"/>
              <a:t>us_change</a:t>
            </a:r>
            <a:r>
              <a:rPr lang="en-US" sz="2400" dirty="0"/>
              <a:t> |&gt;</a:t>
            </a:r>
          </a:p>
          <a:p>
            <a:r>
              <a:rPr lang="en-US" sz="2400" dirty="0"/>
              <a:t>  </a:t>
            </a:r>
            <a:r>
              <a:rPr lang="en-US" sz="2400" dirty="0" err="1"/>
              <a:t>ggplot</a:t>
            </a:r>
            <a:r>
              <a:rPr lang="en-US" sz="2400" dirty="0"/>
              <a:t>(</a:t>
            </a:r>
            <a:r>
              <a:rPr lang="en-US" sz="2400" dirty="0" err="1"/>
              <a:t>aes</a:t>
            </a:r>
            <a:r>
              <a:rPr lang="en-US" sz="2400" dirty="0"/>
              <a:t>(x = Income, y = Consumption)) +</a:t>
            </a:r>
          </a:p>
          <a:p>
            <a:r>
              <a:rPr lang="en-US" sz="2400" dirty="0"/>
              <a:t>  labs(y = "Consumption (quarterly % change)",</a:t>
            </a:r>
          </a:p>
          <a:p>
            <a:r>
              <a:rPr lang="en-US" sz="2400" dirty="0"/>
              <a:t>       x = "Income (quarterly % change)") +</a:t>
            </a:r>
          </a:p>
          <a:p>
            <a:r>
              <a:rPr lang="en-US" sz="2400" dirty="0"/>
              <a:t>  </a:t>
            </a:r>
            <a:r>
              <a:rPr lang="en-US" sz="2400" dirty="0" err="1"/>
              <a:t>geom_point</a:t>
            </a:r>
            <a:r>
              <a:rPr lang="en-US" sz="2400" dirty="0"/>
              <a:t>() +</a:t>
            </a:r>
          </a:p>
          <a:p>
            <a:r>
              <a:rPr lang="en-US" sz="2400" dirty="0"/>
              <a:t>  </a:t>
            </a:r>
            <a:r>
              <a:rPr lang="en-US" sz="2400" dirty="0" err="1"/>
              <a:t>geom_smooth</a:t>
            </a:r>
            <a:r>
              <a:rPr lang="en-US" sz="2400" dirty="0"/>
              <a:t>(method = "lm", se = FALSE)</a:t>
            </a:r>
          </a:p>
        </p:txBody>
      </p:sp>
      <p:pic>
        <p:nvPicPr>
          <p:cNvPr id="3074" name="Picture 2" descr="Scatterplot of quarterly changes in consumption expenditure  versus quarterly changes in personal income and the fitted regression l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3169" y="3037105"/>
            <a:ext cx="5549189" cy="34269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765715" y="1375300"/>
            <a:ext cx="3016982" cy="781046"/>
          </a:xfrm>
          <a:prstGeom prst="rect">
            <a:avLst/>
          </a:prstGeom>
        </p:spPr>
      </p:pic>
    </p:spTree>
    <p:extLst>
      <p:ext uri="{BB962C8B-B14F-4D97-AF65-F5344CB8AC3E}">
        <p14:creationId xmlns:p14="http://schemas.microsoft.com/office/powerpoint/2010/main" val="33354194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Interpretation</a:t>
            </a:r>
          </a:p>
          <a:p>
            <a:pPr>
              <a:lnSpc>
                <a:spcPct val="100000"/>
              </a:lnSpc>
            </a:pPr>
            <a:r>
              <a:rPr lang="en-US" sz="2400" dirty="0" err="1">
                <a:latin typeface="Times New Roman" panose="02020603050405020304" pitchFamily="18" charset="0"/>
                <a:cs typeface="Times New Roman" panose="02020603050405020304" pitchFamily="18" charset="0"/>
              </a:rPr>
              <a:t>Studentized</a:t>
            </a:r>
            <a:r>
              <a:rPr lang="en-US" sz="2400" dirty="0">
                <a:latin typeface="Times New Roman" panose="02020603050405020304" pitchFamily="18" charset="0"/>
                <a:cs typeface="Times New Roman" panose="02020603050405020304" pitchFamily="18" charset="0"/>
              </a:rPr>
              <a:t> residuals can help identify potential outliers. Typically, residuals greater than 2 or less than -2 may indicate outliers, depending on the context and sample size.</a:t>
            </a:r>
          </a:p>
          <a:p>
            <a:pPr>
              <a:lnSpc>
                <a:spcPct val="100000"/>
              </a:lnSpc>
            </a:pPr>
            <a:r>
              <a:rPr lang="en-US" sz="2400" dirty="0">
                <a:latin typeface="Times New Roman" panose="02020603050405020304" pitchFamily="18" charset="0"/>
                <a:cs typeface="Times New Roman" panose="02020603050405020304" pitchFamily="18" charset="0"/>
              </a:rPr>
              <a:t>You can also use other packages like MASS for additional diagnostics, including calculating other types of residuals or using robust regression methods.</a:t>
            </a:r>
          </a:p>
        </p:txBody>
      </p:sp>
    </p:spTree>
    <p:extLst>
      <p:ext uri="{BB962C8B-B14F-4D97-AF65-F5344CB8AC3E}">
        <p14:creationId xmlns:p14="http://schemas.microsoft.com/office/powerpoint/2010/main" val="1469932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Calculating </a:t>
            </a:r>
            <a:r>
              <a:rPr lang="en-US" sz="4000" dirty="0" err="1"/>
              <a:t>Studentized</a:t>
            </a:r>
            <a:r>
              <a:rPr lang="en-US" sz="4000" dirty="0"/>
              <a:t> Residuals in R</a:t>
            </a:r>
          </a:p>
        </p:txBody>
      </p:sp>
      <p:sp>
        <p:nvSpPr>
          <p:cNvPr id="4" name="Rectangle 3"/>
          <p:cNvSpPr/>
          <p:nvPr/>
        </p:nvSpPr>
        <p:spPr>
          <a:xfrm>
            <a:off x="7379677" y="1690688"/>
            <a:ext cx="6096000" cy="4801314"/>
          </a:xfrm>
          <a:prstGeom prst="rect">
            <a:avLst/>
          </a:prstGeom>
        </p:spPr>
        <p:txBody>
          <a:bodyPr>
            <a:spAutoFit/>
          </a:bodyPr>
          <a:lstStyle/>
          <a:p>
            <a:r>
              <a:rPr lang="en-US" dirty="0"/>
              <a:t># Load necessary package</a:t>
            </a:r>
          </a:p>
          <a:p>
            <a:r>
              <a:rPr lang="en-US" dirty="0" err="1"/>
              <a:t>install.packages</a:t>
            </a:r>
            <a:r>
              <a:rPr lang="en-US" dirty="0"/>
              <a:t>("car") # if not already installed</a:t>
            </a:r>
          </a:p>
          <a:p>
            <a:r>
              <a:rPr lang="en-US" dirty="0"/>
              <a:t>library(car)</a:t>
            </a:r>
          </a:p>
          <a:p>
            <a:endParaRPr lang="en-US" dirty="0"/>
          </a:p>
          <a:p>
            <a:r>
              <a:rPr lang="en-US" dirty="0"/>
              <a:t># Example data</a:t>
            </a:r>
          </a:p>
          <a:p>
            <a:r>
              <a:rPr lang="en-US" dirty="0"/>
              <a:t>data &lt;- </a:t>
            </a:r>
            <a:r>
              <a:rPr lang="en-US" dirty="0" err="1"/>
              <a:t>data.frame</a:t>
            </a:r>
            <a:r>
              <a:rPr lang="en-US" dirty="0"/>
              <a:t>(</a:t>
            </a:r>
          </a:p>
          <a:p>
            <a:r>
              <a:rPr lang="en-US" dirty="0"/>
              <a:t>  x = c(1, 2, 3, 4, 5, 6, 7, 8, 9, 10),</a:t>
            </a:r>
          </a:p>
          <a:p>
            <a:r>
              <a:rPr lang="en-US" dirty="0"/>
              <a:t>  y = c(2.3, 2.9, 3.2, 4.5, 5.1, 6.8, 7.3, 8.0, 9.5, 9.8)</a:t>
            </a:r>
          </a:p>
          <a:p>
            <a:r>
              <a:rPr lang="en-US" dirty="0"/>
              <a:t>)</a:t>
            </a:r>
          </a:p>
          <a:p>
            <a:r>
              <a:rPr lang="en-US" dirty="0"/>
              <a:t># Fit a linear model</a:t>
            </a:r>
          </a:p>
          <a:p>
            <a:r>
              <a:rPr lang="en-US" dirty="0"/>
              <a:t>model &lt;- lm(y ~ x, data = data)</a:t>
            </a:r>
          </a:p>
          <a:p>
            <a:r>
              <a:rPr lang="en-US" dirty="0"/>
              <a:t># Summary of the model</a:t>
            </a:r>
          </a:p>
          <a:p>
            <a:r>
              <a:rPr lang="en-US" dirty="0"/>
              <a:t>summary(model)</a:t>
            </a:r>
          </a:p>
          <a:p>
            <a:r>
              <a:rPr lang="en-US" dirty="0"/>
              <a:t># Calculate </a:t>
            </a:r>
            <a:r>
              <a:rPr lang="en-US" dirty="0" err="1"/>
              <a:t>studentized</a:t>
            </a:r>
            <a:r>
              <a:rPr lang="en-US" dirty="0"/>
              <a:t> residuals</a:t>
            </a:r>
          </a:p>
          <a:p>
            <a:r>
              <a:rPr lang="en-US" dirty="0" err="1"/>
              <a:t>studentized_residuals</a:t>
            </a:r>
            <a:r>
              <a:rPr lang="en-US" dirty="0"/>
              <a:t> &lt;- </a:t>
            </a:r>
            <a:r>
              <a:rPr lang="en-US" dirty="0" err="1"/>
              <a:t>rstudent</a:t>
            </a:r>
            <a:r>
              <a:rPr lang="en-US" dirty="0"/>
              <a:t>(model)</a:t>
            </a:r>
          </a:p>
          <a:p>
            <a:r>
              <a:rPr lang="en-US" dirty="0"/>
              <a:t># Output </a:t>
            </a:r>
            <a:r>
              <a:rPr lang="en-US" dirty="0" err="1"/>
              <a:t>studentized</a:t>
            </a:r>
            <a:r>
              <a:rPr lang="en-US" dirty="0"/>
              <a:t> residuals</a:t>
            </a:r>
          </a:p>
          <a:p>
            <a:r>
              <a:rPr lang="en-US" dirty="0"/>
              <a:t>print(</a:t>
            </a:r>
            <a:r>
              <a:rPr lang="en-US" dirty="0" err="1"/>
              <a:t>studentized_residuals</a:t>
            </a:r>
            <a:r>
              <a:rPr lang="en-US" dirty="0"/>
              <a:t>)</a:t>
            </a:r>
          </a:p>
        </p:txBody>
      </p:sp>
      <p:sp>
        <p:nvSpPr>
          <p:cNvPr id="6" name="Rectangle 2"/>
          <p:cNvSpPr>
            <a:spLocks noChangeArrowheads="1"/>
          </p:cNvSpPr>
          <p:nvPr/>
        </p:nvSpPr>
        <p:spPr bwMode="auto">
          <a:xfrm>
            <a:off x="943708" y="1425599"/>
            <a:ext cx="63304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Explanation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Loading Necessary Packages: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car package is useful for various regression diagnostics, including calculating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residuals.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Example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create a simple dataset with x as the predictor and y as the response variable.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Fitting a Linear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lm() function is used to fit a linear model, with y as the response and x as the predictor.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Calculating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Residuals: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rstudent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from the car package calculates 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residuals, which are printed to the console.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374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 Methods in Regression</a:t>
            </a:r>
          </a:p>
        </p:txBody>
      </p:sp>
      <p:sp>
        <p:nvSpPr>
          <p:cNvPr id="3" name="Content Placeholder 2"/>
          <p:cNvSpPr>
            <a:spLocks noGrp="1"/>
          </p:cNvSpPr>
          <p:nvPr>
            <p:ph idx="1"/>
          </p:nvPr>
        </p:nvSpPr>
        <p:spPr/>
        <p:txBody>
          <a:bodyPr/>
          <a:lstStyle/>
          <a:p>
            <a:r>
              <a:rPr lang="en-US" dirty="0"/>
              <a:t>Variable selection is a crucial aspect of building regression models, as it helps in </a:t>
            </a:r>
            <a:r>
              <a:rPr lang="en-US" b="1" dirty="0"/>
              <a:t>identifying</a:t>
            </a:r>
            <a:r>
              <a:rPr lang="en-US" dirty="0"/>
              <a:t> the most relevant </a:t>
            </a:r>
            <a:r>
              <a:rPr lang="en-US" b="1" dirty="0"/>
              <a:t>predictors</a:t>
            </a:r>
            <a:r>
              <a:rPr lang="en-US" dirty="0"/>
              <a:t> and improving model </a:t>
            </a:r>
            <a:r>
              <a:rPr lang="en-US" b="1" dirty="0"/>
              <a:t>interpretability</a:t>
            </a:r>
            <a:r>
              <a:rPr lang="en-US" dirty="0"/>
              <a:t>, </a:t>
            </a:r>
            <a:r>
              <a:rPr lang="en-US" b="1" dirty="0"/>
              <a:t>accuracy</a:t>
            </a:r>
            <a:r>
              <a:rPr lang="en-US" dirty="0"/>
              <a:t>, and </a:t>
            </a:r>
            <a:r>
              <a:rPr lang="en-US" b="1" dirty="0"/>
              <a:t>generalizability</a:t>
            </a:r>
            <a:r>
              <a:rPr lang="en-US" dirty="0"/>
              <a:t>.</a:t>
            </a:r>
          </a:p>
        </p:txBody>
      </p:sp>
    </p:spTree>
    <p:extLst>
      <p:ext uri="{BB962C8B-B14F-4D97-AF65-F5344CB8AC3E}">
        <p14:creationId xmlns:p14="http://schemas.microsoft.com/office/powerpoint/2010/main" val="4176502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Stepwise Selection</a:t>
            </a:r>
          </a:p>
        </p:txBody>
      </p:sp>
      <p:sp>
        <p:nvSpPr>
          <p:cNvPr id="3" name="Content Placeholder 2"/>
          <p:cNvSpPr>
            <a:spLocks noGrp="1"/>
          </p:cNvSpPr>
          <p:nvPr>
            <p:ph idx="1"/>
          </p:nvPr>
        </p:nvSpPr>
        <p:spPr/>
        <p:txBody>
          <a:bodyPr>
            <a:normAutofit lnSpcReduction="10000"/>
          </a:bodyPr>
          <a:lstStyle/>
          <a:p>
            <a:r>
              <a:rPr lang="en-US" dirty="0"/>
              <a:t>Stepwise selection methods iteratively add or remove variables based on specific criteria. There are three main types:</a:t>
            </a:r>
          </a:p>
          <a:p>
            <a:r>
              <a:rPr lang="en-US" b="1" dirty="0"/>
              <a:t>Forward Selection:</a:t>
            </a:r>
            <a:r>
              <a:rPr lang="en-US" dirty="0"/>
              <a:t> Starts with no predictors and adds variables one by one, based on a chosen criterion (e.g., p-value, AIC, BIC). The process stops when no additional significant predictors can be added.</a:t>
            </a:r>
          </a:p>
          <a:p>
            <a:r>
              <a:rPr lang="en-US" b="1" dirty="0"/>
              <a:t>Backward Elimination:</a:t>
            </a:r>
            <a:r>
              <a:rPr lang="en-US" dirty="0"/>
              <a:t> Starts with all candidate variables and removes the least significant variable at each step, again based on a criterion, until no insignificant predictors remain.</a:t>
            </a:r>
          </a:p>
          <a:p>
            <a:r>
              <a:rPr lang="en-US" b="1" dirty="0"/>
              <a:t>Stepwise Selection (Both Directions):</a:t>
            </a:r>
            <a:r>
              <a:rPr lang="en-US" dirty="0"/>
              <a:t> Combines forward selection and backward elimination by adding or removing variables at each step based on the criterion.</a:t>
            </a:r>
          </a:p>
          <a:p>
            <a:endParaRPr lang="en-US" dirty="0"/>
          </a:p>
        </p:txBody>
      </p:sp>
    </p:spTree>
    <p:extLst>
      <p:ext uri="{BB962C8B-B14F-4D97-AF65-F5344CB8AC3E}">
        <p14:creationId xmlns:p14="http://schemas.microsoft.com/office/powerpoint/2010/main" val="33720081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6562577"/>
          </a:xfrm>
        </p:spPr>
        <p:txBody>
          <a:bodyPr>
            <a:normAutofit fontScale="92500" lnSpcReduction="10000"/>
          </a:bodyPr>
          <a:lstStyle/>
          <a:p>
            <a:r>
              <a:rPr lang="en-US" b="1" dirty="0"/>
              <a:t>How Forward Selection Works:</a:t>
            </a:r>
          </a:p>
          <a:p>
            <a:r>
              <a:rPr lang="en-US" b="1" dirty="0"/>
              <a:t>Start with No Predictors:</a:t>
            </a:r>
            <a:endParaRPr lang="en-US" dirty="0"/>
          </a:p>
          <a:p>
            <a:pPr lvl="1"/>
            <a:r>
              <a:rPr lang="en-US" dirty="0"/>
              <a:t>Begin with an empty model that contains no predictors (independent variables).</a:t>
            </a:r>
          </a:p>
          <a:p>
            <a:r>
              <a:rPr lang="en-US" b="1" dirty="0"/>
              <a:t>Add Variables One by One:</a:t>
            </a:r>
            <a:endParaRPr lang="en-US" dirty="0"/>
          </a:p>
          <a:p>
            <a:pPr lvl="1"/>
            <a:r>
              <a:rPr lang="en-US" dirty="0"/>
              <a:t>Evaluate each predictor variable individually to see how well it improves the model when added. This is typically done by fitting the model with one predictor at a time and assessing the performance using a chosen criterion.</a:t>
            </a:r>
          </a:p>
          <a:p>
            <a:r>
              <a:rPr lang="en-US" b="1" dirty="0"/>
              <a:t>Choose the Best Predictor:</a:t>
            </a:r>
            <a:endParaRPr lang="en-US" dirty="0"/>
          </a:p>
          <a:p>
            <a:pPr lvl="1"/>
            <a:r>
              <a:rPr lang="en-US" dirty="0"/>
              <a:t>Select the predictor that improves the model the most according to the chosen criterion. This criterion can be a statistical measure like the p-value, AIC (</a:t>
            </a:r>
            <a:r>
              <a:rPr lang="en-US" dirty="0" err="1"/>
              <a:t>Akaike</a:t>
            </a:r>
            <a:r>
              <a:rPr lang="en-US" dirty="0"/>
              <a:t> Information Criterion), BIC (Bayesian Information Criterion), or adjusted R-squared.</a:t>
            </a:r>
          </a:p>
          <a:p>
            <a:r>
              <a:rPr lang="en-US" b="1" dirty="0"/>
              <a:t>Repeat the Process:</a:t>
            </a:r>
            <a:endParaRPr lang="en-US" dirty="0"/>
          </a:p>
          <a:p>
            <a:pPr lvl="1"/>
            <a:r>
              <a:rPr lang="en-US" dirty="0"/>
              <a:t>Add the chosen predictor to the model and then repeat the process by evaluating the remaining predictors. The model is refitted with the new predictor included, and the evaluation criterion is used to determine the next best predictor to add.</a:t>
            </a:r>
          </a:p>
          <a:p>
            <a:r>
              <a:rPr lang="en-US" b="1" dirty="0"/>
              <a:t>Stop When Criteria Are Met:</a:t>
            </a:r>
            <a:endParaRPr lang="en-US" dirty="0"/>
          </a:p>
          <a:p>
            <a:pPr lvl="1"/>
            <a:r>
              <a:rPr lang="en-US" dirty="0"/>
              <a:t>Continue adding predictors until no additional variables meet the criterion for inclusion, or until a specified stopping rule is met (such as a predetermined number of predictors or the criterion no longer improving).</a:t>
            </a:r>
          </a:p>
          <a:p>
            <a:endParaRPr lang="en-US" dirty="0"/>
          </a:p>
        </p:txBody>
      </p:sp>
    </p:spTree>
    <p:extLst>
      <p:ext uri="{BB962C8B-B14F-4D97-AF65-F5344CB8AC3E}">
        <p14:creationId xmlns:p14="http://schemas.microsoft.com/office/powerpoint/2010/main" val="29021657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963"/>
            <a:ext cx="10515600" cy="5769000"/>
          </a:xfrm>
        </p:spPr>
        <p:txBody>
          <a:bodyPr>
            <a:normAutofit/>
          </a:bodyPr>
          <a:lstStyle/>
          <a:p>
            <a:r>
              <a:rPr lang="en-US" b="1" dirty="0"/>
              <a:t>Criteria for Selecting Predictors:</a:t>
            </a:r>
          </a:p>
          <a:p>
            <a:r>
              <a:rPr lang="en-US" b="1" dirty="0"/>
              <a:t>p-Value:</a:t>
            </a:r>
            <a:r>
              <a:rPr lang="en-US" dirty="0"/>
              <a:t> Often used in hypothesis testing to determine the statistical significance of a predictor. Predictors with lower p-values are considered more significant.</a:t>
            </a:r>
          </a:p>
          <a:p>
            <a:r>
              <a:rPr lang="en-US" b="1" dirty="0"/>
              <a:t>AIC (</a:t>
            </a:r>
            <a:r>
              <a:rPr lang="en-US" b="1" dirty="0" err="1"/>
              <a:t>Akaike</a:t>
            </a:r>
            <a:r>
              <a:rPr lang="en-US" b="1" dirty="0"/>
              <a:t> Information Criterion):</a:t>
            </a:r>
            <a:r>
              <a:rPr lang="en-US" dirty="0"/>
              <a:t> A measure of the relative quality of a model. It balances model fit and complexity, with lower AIC values indicating better models.</a:t>
            </a:r>
          </a:p>
          <a:p>
            <a:r>
              <a:rPr lang="en-US" b="1" dirty="0"/>
              <a:t>BIC (Bayesian Information Criterion):</a:t>
            </a:r>
            <a:r>
              <a:rPr lang="en-US" dirty="0"/>
              <a:t> Similar to AIC, but penalizes model complexity more heavily. Lower BIC values are preferred.</a:t>
            </a:r>
          </a:p>
          <a:p>
            <a:r>
              <a:rPr lang="en-US" b="1" dirty="0"/>
              <a:t>Adjusted R-squared:</a:t>
            </a:r>
            <a:r>
              <a:rPr lang="en-US" dirty="0"/>
              <a:t> Indicates the proportion of variance explained by the predictors, adjusted for the number of predictors. Higher values suggest better model fit.</a:t>
            </a:r>
          </a:p>
          <a:p>
            <a:endParaRPr lang="en-US" dirty="0"/>
          </a:p>
        </p:txBody>
      </p:sp>
    </p:spTree>
    <p:extLst>
      <p:ext uri="{BB962C8B-B14F-4D97-AF65-F5344CB8AC3E}">
        <p14:creationId xmlns:p14="http://schemas.microsoft.com/office/powerpoint/2010/main" val="35272266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Lasso Regression (Least Absolute Shrinkage and Selection Operator)</a:t>
            </a:r>
            <a:endParaRPr lang="en-US" dirty="0"/>
          </a:p>
        </p:txBody>
      </p:sp>
      <p:sp>
        <p:nvSpPr>
          <p:cNvPr id="3" name="Content Placeholder 2"/>
          <p:cNvSpPr>
            <a:spLocks noGrp="1"/>
          </p:cNvSpPr>
          <p:nvPr>
            <p:ph idx="1"/>
          </p:nvPr>
        </p:nvSpPr>
        <p:spPr>
          <a:xfrm>
            <a:off x="838200" y="1825625"/>
            <a:ext cx="10515600" cy="4898732"/>
          </a:xfrm>
        </p:spPr>
        <p:txBody>
          <a:bodyPr>
            <a:normAutofit fontScale="85000" lnSpcReduction="20000"/>
          </a:bodyPr>
          <a:lstStyle/>
          <a:p>
            <a:pPr>
              <a:lnSpc>
                <a:spcPct val="150000"/>
              </a:lnSpc>
            </a:pPr>
            <a:r>
              <a:rPr lang="en-US" dirty="0"/>
              <a:t>Lasso regression is a regularization technique that includes a penalty proportional to the absolute value of the coefficients. It can shrink some coefficients to zero, effectively performing variable selection. The penalty term is controlled by a tuning parameter (λ), which can be selected using cross-validation.</a:t>
            </a:r>
          </a:p>
          <a:p>
            <a:r>
              <a:rPr lang="en-US" b="1" dirty="0"/>
              <a:t>Benefits of Lasso Regression</a:t>
            </a:r>
          </a:p>
          <a:p>
            <a:r>
              <a:rPr lang="en-US" b="1" dirty="0"/>
              <a:t>Simplicity and Interpretability:</a:t>
            </a:r>
            <a:r>
              <a:rPr lang="en-US" dirty="0"/>
              <a:t> By shrinking some coefficients to zero, lasso regression helps in creating simpler models with fewer predictors, which are easier to interpret.</a:t>
            </a:r>
          </a:p>
          <a:p>
            <a:r>
              <a:rPr lang="en-US" b="1" dirty="0"/>
              <a:t>Prevents Overfitting:</a:t>
            </a:r>
            <a:r>
              <a:rPr lang="en-US" dirty="0"/>
              <a:t> The regularization term reduces the risk of overfitting by discouraging overly complex models. This can lead to better generalization on new, unseen data.</a:t>
            </a:r>
          </a:p>
          <a:p>
            <a:r>
              <a:rPr lang="en-US" b="1" dirty="0"/>
              <a:t>Feature Selection:</a:t>
            </a:r>
            <a:r>
              <a:rPr lang="en-US" dirty="0"/>
              <a:t> Lasso can automatically select a subset of features and discard others, which is particularly useful when dealing with high-dimensional data.</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4545045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Ridge Regression</a:t>
            </a:r>
            <a:endParaRPr lang="en-US" dirty="0"/>
          </a:p>
        </p:txBody>
      </p:sp>
      <p:sp>
        <p:nvSpPr>
          <p:cNvPr id="3" name="Content Placeholder 2"/>
          <p:cNvSpPr>
            <a:spLocks noGrp="1"/>
          </p:cNvSpPr>
          <p:nvPr>
            <p:ph idx="1"/>
          </p:nvPr>
        </p:nvSpPr>
        <p:spPr>
          <a:xfrm>
            <a:off x="838200" y="1825624"/>
            <a:ext cx="10515600" cy="4842461"/>
          </a:xfrm>
        </p:spPr>
        <p:txBody>
          <a:bodyPr>
            <a:normAutofit fontScale="85000" lnSpcReduction="20000"/>
          </a:bodyPr>
          <a:lstStyle/>
          <a:p>
            <a:pPr>
              <a:lnSpc>
                <a:spcPct val="150000"/>
              </a:lnSpc>
            </a:pPr>
            <a:r>
              <a:rPr lang="en-US" dirty="0"/>
              <a:t>Ridge regression is another regularization technique that includes a penalty proportional to the square of the coefficients. Unlike lasso, it does not perform variable selection but can reduce multi-collinearity and improve model stability.</a:t>
            </a:r>
          </a:p>
          <a:p>
            <a:r>
              <a:rPr lang="en-US" b="1" dirty="0"/>
              <a:t>Benefits of Ridge Regression</a:t>
            </a:r>
          </a:p>
          <a:p>
            <a:r>
              <a:rPr lang="en-US" b="1" dirty="0"/>
              <a:t>Handles </a:t>
            </a:r>
            <a:r>
              <a:rPr lang="en-US" b="1" dirty="0" err="1"/>
              <a:t>Multicollinearity</a:t>
            </a:r>
            <a:r>
              <a:rPr lang="en-US" dirty="0"/>
              <a:t>: By adding a penalty term, ridge regression can stabilize the coefficient estimates and reduce their variance.</a:t>
            </a:r>
          </a:p>
          <a:p>
            <a:r>
              <a:rPr lang="en-US" b="1" dirty="0"/>
              <a:t>Improves Prediction Accuracy</a:t>
            </a:r>
            <a:r>
              <a:rPr lang="en-US" dirty="0"/>
              <a:t>: The regularization term helps to prevent overfitting, especially in models with many predictors or when the predictors are highly correlated.</a:t>
            </a:r>
          </a:p>
          <a:p>
            <a:r>
              <a:rPr lang="en-US" b="1" dirty="0"/>
              <a:t>Coefficients Shrinkage</a:t>
            </a:r>
            <a:r>
              <a:rPr lang="en-US" dirty="0"/>
              <a:t>: It tends to shrink the coefficients towards zero but does not set them exactly to zero. This means it can keep all features in the model, unlike Lasso regression which can perform variable selection by setting some coefficients to zero.</a:t>
            </a:r>
          </a:p>
          <a:p>
            <a:pPr>
              <a:lnSpc>
                <a:spcPct val="150000"/>
              </a:lnSpc>
            </a:pPr>
            <a:endParaRPr lang="en-US" dirty="0"/>
          </a:p>
        </p:txBody>
      </p:sp>
    </p:spTree>
    <p:extLst>
      <p:ext uri="{BB962C8B-B14F-4D97-AF65-F5344CB8AC3E}">
        <p14:creationId xmlns:p14="http://schemas.microsoft.com/office/powerpoint/2010/main" val="21108782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Elastic Net</a:t>
            </a:r>
            <a:endParaRPr lang="en-US" dirty="0"/>
          </a:p>
        </p:txBody>
      </p:sp>
      <p:sp>
        <p:nvSpPr>
          <p:cNvPr id="3" name="Content Placeholder 2"/>
          <p:cNvSpPr>
            <a:spLocks noGrp="1"/>
          </p:cNvSpPr>
          <p:nvPr>
            <p:ph idx="1"/>
          </p:nvPr>
        </p:nvSpPr>
        <p:spPr>
          <a:xfrm>
            <a:off x="838200" y="1477108"/>
            <a:ext cx="10515600" cy="5380892"/>
          </a:xfrm>
        </p:spPr>
        <p:txBody>
          <a:bodyPr/>
          <a:lstStyle/>
          <a:p>
            <a:pPr>
              <a:lnSpc>
                <a:spcPct val="100000"/>
              </a:lnSpc>
            </a:pPr>
            <a:r>
              <a:rPr lang="en-US" dirty="0"/>
              <a:t>Elastic Net combines the penalties of both lasso and ridge regression. It can handle situations where there are highly correlated variables and can select groups of correlated variables.</a:t>
            </a:r>
          </a:p>
          <a:p>
            <a:endParaRPr lang="en-US" dirty="0"/>
          </a:p>
          <a:p>
            <a:endParaRPr lang="en-US" dirty="0"/>
          </a:p>
          <a:p>
            <a:pPr>
              <a:lnSpc>
                <a:spcPct val="100000"/>
              </a:lnSpc>
            </a:pPr>
            <a:r>
              <a:rPr lang="en-US" dirty="0"/>
              <a:t>PCA is a dimensionality reduction technique that transforms the predictors into a set of uncorrelated components. The first few components, which capture most of the variance, can be used in the regression model. PCA is helpful when dealing with </a:t>
            </a:r>
            <a:r>
              <a:rPr lang="en-US" dirty="0" err="1"/>
              <a:t>multicollinearity</a:t>
            </a:r>
            <a:r>
              <a:rPr lang="en-US" dirty="0"/>
              <a:t>.</a:t>
            </a:r>
          </a:p>
          <a:p>
            <a:endParaRPr lang="en-US" dirty="0"/>
          </a:p>
        </p:txBody>
      </p:sp>
      <p:sp>
        <p:nvSpPr>
          <p:cNvPr id="4" name="Rectangle 3"/>
          <p:cNvSpPr/>
          <p:nvPr/>
        </p:nvSpPr>
        <p:spPr>
          <a:xfrm>
            <a:off x="838200" y="3005183"/>
            <a:ext cx="8617808" cy="701731"/>
          </a:xfrm>
          <a:prstGeom prst="rect">
            <a:avLst/>
          </a:prstGeom>
        </p:spPr>
        <p:txBody>
          <a:bodyPr wrap="none">
            <a:spAutoFit/>
          </a:bodyPr>
          <a:lstStyle/>
          <a:p>
            <a:pPr>
              <a:lnSpc>
                <a:spcPct val="90000"/>
              </a:lnSpc>
              <a:spcBef>
                <a:spcPct val="0"/>
              </a:spcBef>
            </a:pPr>
            <a:r>
              <a:rPr lang="fr-FR" sz="4400" b="1" dirty="0">
                <a:latin typeface="+mj-lt"/>
                <a:ea typeface="+mj-ea"/>
                <a:cs typeface="+mj-cs"/>
              </a:rPr>
              <a:t>5. Principal Component </a:t>
            </a:r>
            <a:r>
              <a:rPr lang="fr-FR" sz="4400" b="1" dirty="0" err="1">
                <a:latin typeface="+mj-lt"/>
                <a:ea typeface="+mj-ea"/>
                <a:cs typeface="+mj-cs"/>
              </a:rPr>
              <a:t>Analysis</a:t>
            </a:r>
            <a:r>
              <a:rPr lang="fr-FR" sz="4400" b="1" dirty="0">
                <a:latin typeface="+mj-lt"/>
                <a:ea typeface="+mj-ea"/>
                <a:cs typeface="+mj-cs"/>
              </a:rPr>
              <a:t> (PCA)</a:t>
            </a:r>
            <a:endParaRPr lang="en-US" sz="4400" b="1" dirty="0">
              <a:latin typeface="+mj-lt"/>
              <a:ea typeface="+mj-ea"/>
              <a:cs typeface="+mj-cs"/>
            </a:endParaRPr>
          </a:p>
        </p:txBody>
      </p:sp>
    </p:spTree>
    <p:extLst>
      <p:ext uri="{BB962C8B-B14F-4D97-AF65-F5344CB8AC3E}">
        <p14:creationId xmlns:p14="http://schemas.microsoft.com/office/powerpoint/2010/main" val="37157839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Principal Component </a:t>
            </a:r>
            <a:r>
              <a:rPr lang="fr-FR" b="1" dirty="0" err="1"/>
              <a:t>Analysis</a:t>
            </a:r>
            <a:endParaRPr lang="en-US"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r>
              <a:rPr lang="en-US" b="1" dirty="0"/>
              <a:t>How PCA Works</a:t>
            </a:r>
          </a:p>
          <a:p>
            <a:r>
              <a:rPr lang="en-US" b="1" dirty="0"/>
              <a:t>Standardization</a:t>
            </a:r>
            <a:r>
              <a:rPr lang="en-US" dirty="0"/>
              <a:t>: If the variables have different units or scales, standardize the data (i.e., subtract the mean and divide by the standard deviation) so that each variable contributes equally to the analysis.</a:t>
            </a:r>
          </a:p>
          <a:p>
            <a:r>
              <a:rPr lang="en-US" b="1" dirty="0"/>
              <a:t>Covariance Matrix</a:t>
            </a:r>
            <a:r>
              <a:rPr lang="en-US" dirty="0"/>
              <a:t>: Compute the covariance matrix of the standardized data. This matrix captures the relationships between different variables.</a:t>
            </a:r>
          </a:p>
          <a:p>
            <a:r>
              <a:rPr lang="en-US" b="1" dirty="0"/>
              <a:t>Eigenvalues and Eigenvectors</a:t>
            </a:r>
            <a:r>
              <a:rPr lang="en-US" dirty="0"/>
              <a:t>: Calculate the eigenvalues and eigenvectors of the covariance matrix. The eigenvectors represent the directions of maximum variance (principal components), and the eigenvalues represent the magnitude of these variances.</a:t>
            </a:r>
          </a:p>
          <a:p>
            <a:r>
              <a:rPr lang="en-US" b="1" dirty="0"/>
              <a:t>Sort and Select</a:t>
            </a:r>
            <a:r>
              <a:rPr lang="en-US" dirty="0"/>
              <a:t>: Sort the eigenvectors by their corresponding eigenvalues in descending order. Select the top </a:t>
            </a:r>
            <a:r>
              <a:rPr lang="en-US" dirty="0" err="1"/>
              <a:t>kkk</a:t>
            </a:r>
            <a:r>
              <a:rPr lang="en-US" dirty="0"/>
              <a:t> eigenvectors to form a new matrix that will be used to transform the original data into the principal component space.</a:t>
            </a:r>
          </a:p>
          <a:p>
            <a:r>
              <a:rPr lang="en-US" b="1" dirty="0"/>
              <a:t>Transform Data</a:t>
            </a:r>
            <a:r>
              <a:rPr lang="en-US" dirty="0"/>
              <a:t>: Multiply the original standardized data by the selected eigenvectors (principal components) to get the reduced representation of the data.</a:t>
            </a:r>
          </a:p>
          <a:p>
            <a:endParaRPr lang="en-US" dirty="0"/>
          </a:p>
        </p:txBody>
      </p:sp>
    </p:spTree>
    <p:extLst>
      <p:ext uri="{BB962C8B-B14F-4D97-AF65-F5344CB8AC3E}">
        <p14:creationId xmlns:p14="http://schemas.microsoft.com/office/powerpoint/2010/main" val="25572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mathematical equation for the </a:t>
            </a:r>
            <a:r>
              <a:rPr lang="en-US" b="1" dirty="0"/>
              <a:t>simple linear regression model </a:t>
            </a:r>
            <a:r>
              <a:rPr lang="en-US" dirty="0"/>
              <a:t>is shown below.</a:t>
            </a:r>
          </a:p>
          <a:p>
            <a:pPr marL="0" indent="0">
              <a:buNone/>
            </a:pPr>
            <a:r>
              <a:rPr lang="en-US" dirty="0">
                <a:solidFill>
                  <a:srgbClr val="FF0000"/>
                </a:solidFill>
              </a:rPr>
              <a:t>                               y=</a:t>
            </a:r>
            <a:r>
              <a:rPr lang="en-US" dirty="0" err="1">
                <a:solidFill>
                  <a:srgbClr val="FF0000"/>
                </a:solidFill>
              </a:rPr>
              <a:t>ax+b</a:t>
            </a:r>
            <a:endParaRPr lang="en-US" dirty="0">
              <a:solidFill>
                <a:srgbClr val="FF0000"/>
              </a:solidFill>
            </a:endParaRPr>
          </a:p>
          <a:p>
            <a:r>
              <a:rPr lang="en-US" dirty="0"/>
              <a:t>where y is a dependent variable</a:t>
            </a:r>
          </a:p>
          <a:p>
            <a:r>
              <a:rPr lang="en-US" dirty="0"/>
              <a:t>x is a independent variable</a:t>
            </a:r>
          </a:p>
          <a:p>
            <a:r>
              <a:rPr lang="en-US" dirty="0"/>
              <a:t>a, b are the regression coefficients</a:t>
            </a:r>
          </a:p>
        </p:txBody>
      </p:sp>
    </p:spTree>
    <p:extLst>
      <p:ext uri="{BB962C8B-B14F-4D97-AF65-F5344CB8AC3E}">
        <p14:creationId xmlns:p14="http://schemas.microsoft.com/office/powerpoint/2010/main" val="7706928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Information Criterion-Based Methods</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dirty="0" err="1"/>
              <a:t>Akaike</a:t>
            </a:r>
            <a:r>
              <a:rPr lang="en-US" b="1" dirty="0"/>
              <a:t> Information Criterion (AIC):</a:t>
            </a:r>
            <a:r>
              <a:rPr lang="en-US" dirty="0"/>
              <a:t> AIC is a measure of model quality that balances goodness of fit and model complexity. Lower AIC values indicate better models. It can be used to compare models with different sets of variables.</a:t>
            </a:r>
          </a:p>
          <a:p>
            <a:pPr>
              <a:lnSpc>
                <a:spcPct val="150000"/>
              </a:lnSpc>
            </a:pPr>
            <a:r>
              <a:rPr lang="en-US" b="1" dirty="0"/>
              <a:t>Bayesian Information Criterion (BIC):</a:t>
            </a:r>
            <a:r>
              <a:rPr lang="en-US" dirty="0"/>
              <a:t> Similar to AIC, BIC includes a penalty term that increases with the number of parameters, favoring simpler models. It tends to select fewer variables than AIC.</a:t>
            </a:r>
          </a:p>
          <a:p>
            <a:pPr>
              <a:lnSpc>
                <a:spcPct val="150000"/>
              </a:lnSpc>
            </a:pPr>
            <a:endParaRPr lang="en-US" dirty="0"/>
          </a:p>
        </p:txBody>
      </p:sp>
    </p:spTree>
    <p:extLst>
      <p:ext uri="{BB962C8B-B14F-4D97-AF65-F5344CB8AC3E}">
        <p14:creationId xmlns:p14="http://schemas.microsoft.com/office/powerpoint/2010/main" val="21818066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956" y="653513"/>
            <a:ext cx="10515600" cy="6204487"/>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7. Recursive Feature Elimination (RFE)</a:t>
            </a:r>
          </a:p>
          <a:p>
            <a:pPr>
              <a:lnSpc>
                <a:spcPct val="100000"/>
              </a:lnSpc>
            </a:pPr>
            <a:r>
              <a:rPr lang="en-US" sz="2400" dirty="0">
                <a:latin typeface="Times New Roman" panose="02020603050405020304" pitchFamily="18" charset="0"/>
                <a:cs typeface="Times New Roman" panose="02020603050405020304" pitchFamily="18" charset="0"/>
              </a:rPr>
              <a:t>RFE is an iterative process that fits a model and removes the least significant features one by one. The model is re-fitted at each step, and features are ranked based on their importance.</a:t>
            </a:r>
          </a:p>
          <a:p>
            <a:pPr>
              <a:lnSpc>
                <a:spcPct val="100000"/>
              </a:lnSpc>
            </a:pPr>
            <a:r>
              <a:rPr lang="en-US" sz="2400" b="1" dirty="0">
                <a:latin typeface="Times New Roman" panose="02020603050405020304" pitchFamily="18" charset="0"/>
                <a:cs typeface="Times New Roman" panose="02020603050405020304" pitchFamily="18" charset="0"/>
              </a:rPr>
              <a:t>8. Cross-Validation</a:t>
            </a:r>
          </a:p>
          <a:p>
            <a:pPr>
              <a:lnSpc>
                <a:spcPct val="100000"/>
              </a:lnSpc>
            </a:pPr>
            <a:r>
              <a:rPr lang="en-US" sz="2400" dirty="0">
                <a:latin typeface="Times New Roman" panose="02020603050405020304" pitchFamily="18" charset="0"/>
                <a:cs typeface="Times New Roman" panose="02020603050405020304" pitchFamily="18" charset="0"/>
              </a:rPr>
              <a:t>Cross-validation techniques, like k-fold cross-validation, are used in conjunction with other methods to assess model performance and select the best set of variables. Cross-validation helps prevent overfitting and provides a more robust measure of a model's predictive capability.</a:t>
            </a:r>
          </a:p>
          <a:p>
            <a:pPr>
              <a:lnSpc>
                <a:spcPct val="100000"/>
              </a:lnSpc>
            </a:pPr>
            <a:r>
              <a:rPr lang="en-US" sz="2400" b="1" dirty="0">
                <a:latin typeface="Times New Roman" panose="02020603050405020304" pitchFamily="18" charset="0"/>
                <a:cs typeface="Times New Roman" panose="02020603050405020304" pitchFamily="18" charset="0"/>
              </a:rPr>
              <a:t>9. Domain Knowledge</a:t>
            </a:r>
          </a:p>
          <a:p>
            <a:pPr>
              <a:lnSpc>
                <a:spcPct val="100000"/>
              </a:lnSpc>
            </a:pPr>
            <a:r>
              <a:rPr lang="en-US" sz="2400" dirty="0">
                <a:latin typeface="Times New Roman" panose="02020603050405020304" pitchFamily="18" charset="0"/>
                <a:cs typeface="Times New Roman" panose="02020603050405020304" pitchFamily="18" charset="0"/>
              </a:rPr>
              <a:t>Incorporating domain knowledge can be crucial for variable selection. Experts may know which variables are most relevant, leading to more parsimonious and interpretable models.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0069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Generalized and Weighted Least Squares</a:t>
            </a:r>
          </a:p>
        </p:txBody>
      </p:sp>
      <p:sp>
        <p:nvSpPr>
          <p:cNvPr id="3" name="Content Placeholder 2"/>
          <p:cNvSpPr>
            <a:spLocks noGrp="1"/>
          </p:cNvSpPr>
          <p:nvPr>
            <p:ph idx="1"/>
          </p:nvPr>
        </p:nvSpPr>
        <p:spPr>
          <a:xfrm>
            <a:off x="838200" y="1690688"/>
            <a:ext cx="10515600" cy="5272819"/>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Generalized Least Squares (GLS)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Weighted Least Squares (WLS) </a:t>
            </a:r>
            <a:r>
              <a:rPr lang="en-US" sz="2400" dirty="0">
                <a:latin typeface="Times New Roman" panose="02020603050405020304" pitchFamily="18" charset="0"/>
                <a:cs typeface="Times New Roman" panose="02020603050405020304" pitchFamily="18" charset="0"/>
              </a:rPr>
              <a:t>are both extensions of the </a:t>
            </a:r>
            <a:r>
              <a:rPr lang="en-US" sz="2400" b="1" dirty="0">
                <a:latin typeface="Times New Roman" panose="02020603050405020304" pitchFamily="18" charset="0"/>
                <a:cs typeface="Times New Roman" panose="02020603050405020304" pitchFamily="18" charset="0"/>
              </a:rPr>
              <a:t>ordinary least squares (OLS) </a:t>
            </a:r>
            <a:r>
              <a:rPr lang="en-US" sz="2400" dirty="0">
                <a:latin typeface="Times New Roman" panose="02020603050405020304" pitchFamily="18" charset="0"/>
                <a:cs typeface="Times New Roman" panose="02020603050405020304" pitchFamily="18" charset="0"/>
              </a:rPr>
              <a:t>method, which are used when the assumptions of OLS are violated, particularly concerning the homoscedasticity and independence of errors.</a:t>
            </a:r>
          </a:p>
          <a:p>
            <a:pPr>
              <a:lnSpc>
                <a:spcPct val="100000"/>
              </a:lnSpc>
            </a:pPr>
            <a:r>
              <a:rPr lang="en-US" sz="2400" b="1" dirty="0">
                <a:latin typeface="Times New Roman" panose="02020603050405020304" pitchFamily="18" charset="0"/>
                <a:cs typeface="Times New Roman" panose="02020603050405020304" pitchFamily="18" charset="0"/>
              </a:rPr>
              <a:t>Generalized Least Squares (GLS)</a:t>
            </a:r>
          </a:p>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GLS is used when the error terms in a regression model are not </a:t>
            </a:r>
            <a:r>
              <a:rPr lang="en-US" sz="2400" b="1" dirty="0">
                <a:latin typeface="Times New Roman" panose="02020603050405020304" pitchFamily="18" charset="0"/>
                <a:cs typeface="Times New Roman" panose="02020603050405020304" pitchFamily="18" charset="0"/>
              </a:rPr>
              <a:t>homoscedastic</a:t>
            </a:r>
            <a:r>
              <a:rPr lang="en-US" sz="2400" dirty="0">
                <a:latin typeface="Times New Roman" panose="02020603050405020304" pitchFamily="18" charset="0"/>
                <a:cs typeface="Times New Roman" panose="02020603050405020304" pitchFamily="18" charset="0"/>
              </a:rPr>
              <a:t> (i.e., they do not have constant variance) or are </a:t>
            </a:r>
            <a:r>
              <a:rPr lang="en-US" sz="2400" b="1" dirty="0">
                <a:latin typeface="Times New Roman" panose="02020603050405020304" pitchFamily="18" charset="0"/>
                <a:cs typeface="Times New Roman" panose="02020603050405020304" pitchFamily="18" charset="0"/>
              </a:rPr>
              <a:t>correlated</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This violation can lead to </a:t>
            </a:r>
            <a:r>
              <a:rPr lang="en-US" sz="2400" b="1" dirty="0">
                <a:latin typeface="Times New Roman" panose="02020603050405020304" pitchFamily="18" charset="0"/>
                <a:cs typeface="Times New Roman" panose="02020603050405020304" pitchFamily="18" charset="0"/>
              </a:rPr>
              <a:t>inefficient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biased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estimates</a:t>
            </a:r>
            <a:r>
              <a:rPr lang="en-US" sz="2400" dirty="0">
                <a:latin typeface="Times New Roman" panose="02020603050405020304" pitchFamily="18" charset="0"/>
                <a:cs typeface="Times New Roman" panose="02020603050405020304" pitchFamily="18" charset="0"/>
              </a:rPr>
              <a:t> in OLS. </a:t>
            </a:r>
          </a:p>
          <a:p>
            <a:pPr>
              <a:lnSpc>
                <a:spcPct val="100000"/>
              </a:lnSpc>
            </a:pPr>
            <a:r>
              <a:rPr lang="en-US" sz="2400" b="1" dirty="0">
                <a:latin typeface="Times New Roman" panose="02020603050405020304" pitchFamily="18" charset="0"/>
                <a:cs typeface="Times New Roman" panose="02020603050405020304" pitchFamily="18" charset="0"/>
              </a:rPr>
              <a:t>GLS addresses these issues by transforming the model so that the transformed errors are homoscedastic and uncorrelated.</a:t>
            </a:r>
          </a:p>
        </p:txBody>
      </p:sp>
    </p:spTree>
    <p:extLst>
      <p:ext uri="{BB962C8B-B14F-4D97-AF65-F5344CB8AC3E}">
        <p14:creationId xmlns:p14="http://schemas.microsoft.com/office/powerpoint/2010/main" val="36203362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Generalized Least Squares (GLS)</a:t>
            </a:r>
            <a:endParaRPr lang="en-US" dirty="0"/>
          </a:p>
        </p:txBody>
      </p:sp>
      <p:sp>
        <p:nvSpPr>
          <p:cNvPr id="3" name="Content Placeholder 2"/>
          <p:cNvSpPr>
            <a:spLocks noGrp="1"/>
          </p:cNvSpPr>
          <p:nvPr>
            <p:ph idx="1"/>
          </p:nvPr>
        </p:nvSpPr>
        <p:spPr/>
        <p:txBody>
          <a:bodyPr>
            <a:normAutofit fontScale="92500"/>
          </a:bodyPr>
          <a:lstStyle/>
          <a:p>
            <a:r>
              <a:rPr lang="en-US" b="1" dirty="0"/>
              <a:t>Method:</a:t>
            </a:r>
          </a:p>
          <a:p>
            <a:r>
              <a:rPr lang="en-US" dirty="0"/>
              <a:t>GLS modifies the standard OLS approach by transforming the model to ensure that the error terms have constant variance and are uncorrelated.</a:t>
            </a:r>
          </a:p>
          <a:p>
            <a:r>
              <a:rPr lang="en-US" b="1" dirty="0"/>
              <a:t>Steps:</a:t>
            </a:r>
          </a:p>
          <a:p>
            <a:pPr marL="514350" indent="-514350">
              <a:buFont typeface="+mj-lt"/>
              <a:buAutoNum type="arabicPeriod"/>
            </a:pPr>
            <a:r>
              <a:rPr lang="en-US" b="1" dirty="0"/>
              <a:t>Estimate the covariance matrix Σ\</a:t>
            </a:r>
            <a:r>
              <a:rPr lang="en-US" b="1" dirty="0" err="1"/>
              <a:t>SigmaΣ</a:t>
            </a:r>
            <a:r>
              <a:rPr lang="en-US" dirty="0"/>
              <a:t>: This can be done through various methods, such as using residuals from an OLS fit.</a:t>
            </a:r>
          </a:p>
          <a:p>
            <a:pPr marL="514350" indent="-514350">
              <a:buFont typeface="+mj-lt"/>
              <a:buAutoNum type="arabicPeriod"/>
            </a:pPr>
            <a:r>
              <a:rPr lang="en-US" b="1" dirty="0"/>
              <a:t>Transform the model</a:t>
            </a:r>
            <a:r>
              <a:rPr lang="en-US" dirty="0"/>
              <a:t>: Multiply both sides of the regression equation by Σ</a:t>
            </a:r>
            <a:r>
              <a:rPr lang="en-US" baseline="30000" dirty="0"/>
              <a:t>−1/2</a:t>
            </a:r>
          </a:p>
          <a:p>
            <a:pPr marL="514350" indent="-514350">
              <a:buFont typeface="+mj-lt"/>
              <a:buAutoNum type="arabicPeriod"/>
            </a:pPr>
            <a:r>
              <a:rPr lang="en-US" b="1" dirty="0"/>
              <a:t>Apply OLS to the transformed model</a:t>
            </a:r>
            <a:r>
              <a:rPr lang="en-US" dirty="0"/>
              <a:t>: This results in unbiased and efficient estimators for the regression coefficients.</a:t>
            </a:r>
          </a:p>
          <a:p>
            <a:endParaRPr lang="en-US" dirty="0"/>
          </a:p>
        </p:txBody>
      </p:sp>
    </p:spTree>
    <p:extLst>
      <p:ext uri="{BB962C8B-B14F-4D97-AF65-F5344CB8AC3E}">
        <p14:creationId xmlns:p14="http://schemas.microsoft.com/office/powerpoint/2010/main" val="6856481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Generalized Least Squares (GLS)</a:t>
            </a:r>
            <a:endParaRPr lang="en-US" dirty="0"/>
          </a:p>
        </p:txBody>
      </p:sp>
      <p:sp>
        <p:nvSpPr>
          <p:cNvPr id="3" name="Content Placeholder 2"/>
          <p:cNvSpPr>
            <a:spLocks noGrp="1"/>
          </p:cNvSpPr>
          <p:nvPr>
            <p:ph idx="1"/>
          </p:nvPr>
        </p:nvSpPr>
        <p:spPr/>
        <p:txBody>
          <a:bodyPr/>
          <a:lstStyle/>
          <a:p>
            <a:r>
              <a:rPr lang="en-US" b="1" dirty="0"/>
              <a:t>Application:</a:t>
            </a:r>
            <a:r>
              <a:rPr lang="en-US" dirty="0"/>
              <a:t> GLS is used when there is a known form of heteroscedasticity or correlation structure among the errors, such as time series data with auto correlated errors or panel data with cross-sectional correlation.</a:t>
            </a:r>
          </a:p>
        </p:txBody>
      </p:sp>
    </p:spTree>
    <p:extLst>
      <p:ext uri="{BB962C8B-B14F-4D97-AF65-F5344CB8AC3E}">
        <p14:creationId xmlns:p14="http://schemas.microsoft.com/office/powerpoint/2010/main" val="3076883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Weighted Least Squares (WLS)</a:t>
            </a:r>
          </a:p>
        </p:txBody>
      </p:sp>
      <p:sp>
        <p:nvSpPr>
          <p:cNvPr id="3" name="Content Placeholder 2"/>
          <p:cNvSpPr>
            <a:spLocks noGrp="1"/>
          </p:cNvSpPr>
          <p:nvPr>
            <p:ph idx="1"/>
          </p:nvPr>
        </p:nvSpPr>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WLS is a special case of GLS used when the error terms have non-constant variance (heteroscedasticity), but the errors are uncorrelated. </a:t>
            </a:r>
          </a:p>
          <a:p>
            <a:pPr>
              <a:lnSpc>
                <a:spcPct val="100000"/>
              </a:lnSpc>
            </a:pPr>
            <a:r>
              <a:rPr lang="en-US" sz="2400" dirty="0">
                <a:latin typeface="Times New Roman" panose="02020603050405020304" pitchFamily="18" charset="0"/>
                <a:cs typeface="Times New Roman" panose="02020603050405020304" pitchFamily="18" charset="0"/>
              </a:rPr>
              <a:t>WLS assigns weights to each observation, with the weights being inversely proportional to the variance of the error term for that observation.</a:t>
            </a:r>
          </a:p>
          <a:p>
            <a:pPr>
              <a:lnSpc>
                <a:spcPct val="100000"/>
              </a:lnSpc>
            </a:pPr>
            <a:endParaRPr lang="en-US" sz="2400" dirty="0">
              <a:latin typeface="Times New Roman" panose="02020603050405020304" pitchFamily="18" charset="0"/>
              <a:cs typeface="Times New Roman" panose="02020603050405020304" pitchFamily="18" charset="0"/>
            </a:endParaRPr>
          </a:p>
          <a:p>
            <a:r>
              <a:rPr lang="en-US" sz="2400" b="1" dirty="0"/>
              <a:t>Method:</a:t>
            </a:r>
          </a:p>
          <a:p>
            <a:r>
              <a:rPr lang="en-US" sz="2400" dirty="0"/>
              <a:t>In WLS, weights are applied to each observation to account for the differing variances.</a:t>
            </a:r>
          </a:p>
          <a:p>
            <a:r>
              <a:rPr lang="en-US" sz="2400" dirty="0"/>
              <a:t>The weights are typically the inverse of the variances of the error terms.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838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Steps:</a:t>
            </a:r>
          </a:p>
          <a:p>
            <a:r>
              <a:rPr lang="en-US" b="1" dirty="0"/>
              <a:t>Determine the weights</a:t>
            </a:r>
            <a:r>
              <a:rPr lang="en-US" dirty="0"/>
              <a:t>: These are often estimated as the inverse of the variances of the errors.</a:t>
            </a:r>
          </a:p>
          <a:p>
            <a:r>
              <a:rPr lang="en-US" b="1" dirty="0"/>
              <a:t>Transform the model</a:t>
            </a:r>
            <a:r>
              <a:rPr lang="en-US" dirty="0"/>
              <a:t>: Multiply both sides of the regression equation by the square root of the weights </a:t>
            </a:r>
          </a:p>
          <a:p>
            <a:r>
              <a:rPr lang="en-US" b="1" dirty="0"/>
              <a:t>Apply OLS to the weighted model</a:t>
            </a:r>
            <a:r>
              <a:rPr lang="en-US" dirty="0"/>
              <a:t>: This results in unbiased and efficient estimators for the regression coefficients.</a:t>
            </a:r>
          </a:p>
        </p:txBody>
      </p:sp>
      <p:cxnSp>
        <p:nvCxnSpPr>
          <p:cNvPr id="7" name="Straight Connector 6"/>
          <p:cNvCxnSpPr/>
          <p:nvPr/>
        </p:nvCxnSpPr>
        <p:spPr>
          <a:xfrm flipH="1">
            <a:off x="6072326" y="3684233"/>
            <a:ext cx="177554" cy="426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010183" y="3959441"/>
            <a:ext cx="62143" cy="159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9880" y="3684233"/>
            <a:ext cx="81674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12023" y="3741029"/>
            <a:ext cx="402674" cy="369332"/>
          </a:xfrm>
          <a:prstGeom prst="rect">
            <a:avLst/>
          </a:prstGeom>
          <a:noFill/>
        </p:spPr>
        <p:txBody>
          <a:bodyPr wrap="none" rtlCol="0">
            <a:spAutoFit/>
          </a:bodyPr>
          <a:lstStyle/>
          <a:p>
            <a:r>
              <a:rPr lang="en-US" dirty="0" err="1"/>
              <a:t>wi</a:t>
            </a:r>
            <a:endParaRPr lang="en-US" dirty="0"/>
          </a:p>
        </p:txBody>
      </p:sp>
    </p:spTree>
    <p:extLst>
      <p:ext uri="{BB962C8B-B14F-4D97-AF65-F5344CB8AC3E}">
        <p14:creationId xmlns:p14="http://schemas.microsoft.com/office/powerpoint/2010/main" val="8445114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6562578"/>
          </a:xfrm>
        </p:spPr>
        <p:txBody>
          <a:bodyPr>
            <a:normAutofit lnSpcReduction="10000"/>
          </a:bodyPr>
          <a:lstStyle/>
          <a:p>
            <a:r>
              <a:rPr lang="en-US" b="1" dirty="0">
                <a:latin typeface="Times New Roman" panose="02020603050405020304" pitchFamily="18" charset="0"/>
                <a:cs typeface="Times New Roman" panose="02020603050405020304" pitchFamily="18" charset="0"/>
              </a:rPr>
              <a:t>Key Differences</a:t>
            </a:r>
          </a:p>
          <a:p>
            <a:r>
              <a:rPr lang="en-US" b="1" dirty="0">
                <a:latin typeface="Times New Roman" panose="02020603050405020304" pitchFamily="18" charset="0"/>
                <a:cs typeface="Times New Roman" panose="02020603050405020304" pitchFamily="18" charset="0"/>
              </a:rPr>
              <a:t>Assumptions about Errors: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Assumes heteroscedasticity and/or correlation in error terms.</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Assumes heteroscedasticity but no correlation among errors.</a:t>
            </a:r>
          </a:p>
          <a:p>
            <a:r>
              <a:rPr lang="en-US" b="1" dirty="0">
                <a:latin typeface="Times New Roman" panose="02020603050405020304" pitchFamily="18" charset="0"/>
                <a:cs typeface="Times New Roman" panose="02020603050405020304" pitchFamily="18" charset="0"/>
              </a:rPr>
              <a:t>Weights and Transformation: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Uses the covariance matrix Ω\</a:t>
            </a:r>
            <a:r>
              <a:rPr lang="en-US" dirty="0" err="1">
                <a:latin typeface="Times New Roman" panose="02020603050405020304" pitchFamily="18" charset="0"/>
                <a:cs typeface="Times New Roman" panose="02020603050405020304" pitchFamily="18" charset="0"/>
              </a:rPr>
              <a:t>OmegaΩ</a:t>
            </a:r>
            <a:r>
              <a:rPr lang="en-US" dirty="0">
                <a:latin typeface="Times New Roman" panose="02020603050405020304" pitchFamily="18" charset="0"/>
                <a:cs typeface="Times New Roman" panose="02020603050405020304" pitchFamily="18" charset="0"/>
              </a:rPr>
              <a:t> to transform the data.</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Uses weights that are inversely proportional to the variance of the error terms.</a:t>
            </a:r>
          </a:p>
          <a:p>
            <a:r>
              <a:rPr lang="en-US" b="1"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More complex due to the need for estimating or knowing the covariance structure Ω\</a:t>
            </a:r>
            <a:r>
              <a:rPr lang="en-US" dirty="0" err="1">
                <a:latin typeface="Times New Roman" panose="02020603050405020304" pitchFamily="18" charset="0"/>
                <a:cs typeface="Times New Roman" panose="02020603050405020304" pitchFamily="18" charset="0"/>
              </a:rPr>
              <a:t>OmegaΩ</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Simpler, as it only requires knowledge or estimation of variances for weighting.</a:t>
            </a:r>
          </a:p>
          <a:p>
            <a:r>
              <a:rPr lang="en-US" dirty="0">
                <a:latin typeface="Times New Roman" panose="02020603050405020304" pitchFamily="18" charset="0"/>
                <a:cs typeface="Times New Roman" panose="02020603050405020304" pitchFamily="18" charset="0"/>
              </a:rPr>
              <a:t>Both GLS and WLS improve the efficiency of estimates compared to OLS when the assumptions of OLS are not met. They help to achieve better estimates by appropriately accounting for the structure in the errors.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906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MODELS FOR GENERAL</a:t>
            </a:r>
            <a:br>
              <a:rPr lang="en-US" b="1" dirty="0"/>
            </a:br>
            <a:r>
              <a:rPr lang="en-US" b="1" dirty="0"/>
              <a:t>TIME SERIES DATA</a:t>
            </a:r>
            <a:endParaRPr lang="en-US" dirty="0"/>
          </a:p>
        </p:txBody>
      </p:sp>
      <p:sp>
        <p:nvSpPr>
          <p:cNvPr id="3" name="Content Placeholder 2"/>
          <p:cNvSpPr>
            <a:spLocks noGrp="1"/>
          </p:cNvSpPr>
          <p:nvPr>
            <p:ph idx="1"/>
          </p:nvPr>
        </p:nvSpPr>
        <p:spPr>
          <a:xfrm>
            <a:off x="838199" y="1825625"/>
            <a:ext cx="11075633" cy="4351338"/>
          </a:xfrm>
        </p:spPr>
        <p:txBody>
          <a:bodyPr>
            <a:normAutofit fontScale="85000" lnSpcReduction="10000"/>
          </a:bodyPr>
          <a:lstStyle/>
          <a:p>
            <a:pPr marL="0" indent="0">
              <a:buNone/>
            </a:pPr>
            <a:r>
              <a:rPr lang="en-US" b="1" dirty="0"/>
              <a:t>Step 1: Data Preparation</a:t>
            </a:r>
          </a:p>
          <a:p>
            <a:pPr marL="0" indent="0">
              <a:buNone/>
            </a:pPr>
            <a:r>
              <a:rPr lang="en-US" b="1" dirty="0"/>
              <a:t>1.1 Collect and Clean Data</a:t>
            </a:r>
          </a:p>
          <a:p>
            <a:pPr lvl="1"/>
            <a:r>
              <a:rPr lang="en-US" b="1" dirty="0"/>
              <a:t>Collect Data</a:t>
            </a:r>
            <a:r>
              <a:rPr lang="en-US" dirty="0"/>
              <a:t>: Gather the time series data.</a:t>
            </a:r>
          </a:p>
          <a:p>
            <a:pPr lvl="1"/>
            <a:r>
              <a:rPr lang="en-US" b="1" dirty="0"/>
              <a:t>Clean Data</a:t>
            </a:r>
            <a:r>
              <a:rPr lang="en-US" dirty="0"/>
              <a:t>: Handle missing values (impute or remove), remove outliers, and ensure data is in chronological order.</a:t>
            </a:r>
          </a:p>
          <a:p>
            <a:pPr marL="0" indent="0">
              <a:buNone/>
            </a:pPr>
            <a:r>
              <a:rPr lang="en-US" b="1" dirty="0"/>
              <a:t>1.2 Exploratory Data Analysis (EDA)</a:t>
            </a:r>
          </a:p>
          <a:p>
            <a:pPr lvl="1"/>
            <a:r>
              <a:rPr lang="en-US" b="1" dirty="0"/>
              <a:t>Plot the Time Series</a:t>
            </a:r>
            <a:r>
              <a:rPr lang="en-US" dirty="0"/>
              <a:t>: Visualize the data to identify trends, seasonality, and any anomalies.</a:t>
            </a:r>
          </a:p>
          <a:p>
            <a:pPr lvl="1"/>
            <a:r>
              <a:rPr lang="en-US" b="1" dirty="0"/>
              <a:t>Summary Statistics</a:t>
            </a:r>
            <a:r>
              <a:rPr lang="en-US" dirty="0"/>
              <a:t>: Calculate mean, median, variance, etc.</a:t>
            </a:r>
          </a:p>
          <a:p>
            <a:pPr lvl="1"/>
            <a:r>
              <a:rPr lang="en-US" b="1" dirty="0"/>
              <a:t>Check for Stationarity</a:t>
            </a:r>
            <a:r>
              <a:rPr lang="en-US" dirty="0"/>
              <a:t>: Use plots and statistical tests like the Augmented Dickey-Fuller (ADF) test.</a:t>
            </a:r>
          </a:p>
          <a:p>
            <a:pPr marL="0" indent="0">
              <a:buNone/>
            </a:pPr>
            <a:r>
              <a:rPr lang="en-US" b="1" dirty="0"/>
              <a:t>1.3 Transform Data</a:t>
            </a:r>
          </a:p>
          <a:p>
            <a:pPr lvl="1"/>
            <a:r>
              <a:rPr lang="en-US" b="1" dirty="0" err="1"/>
              <a:t>Detrend</a:t>
            </a:r>
            <a:r>
              <a:rPr lang="en-US" dirty="0"/>
              <a:t>: Remove long-term trends (e.g., differencing).</a:t>
            </a:r>
          </a:p>
          <a:p>
            <a:pPr lvl="1"/>
            <a:r>
              <a:rPr lang="en-US" b="1" dirty="0" err="1"/>
              <a:t>Deseasonalize</a:t>
            </a:r>
            <a:r>
              <a:rPr lang="en-US" dirty="0"/>
              <a:t>: Remove seasonal effects.</a:t>
            </a:r>
          </a:p>
          <a:p>
            <a:pPr lvl="1"/>
            <a:r>
              <a:rPr lang="en-US" b="1" dirty="0"/>
              <a:t>Stabilize Variance</a:t>
            </a:r>
            <a:r>
              <a:rPr lang="en-US" dirty="0"/>
              <a:t>: Apply transformations like log or Box-Cox if necessary.</a:t>
            </a:r>
          </a:p>
          <a:p>
            <a:pPr marL="0" indent="0">
              <a:buNone/>
            </a:pPr>
            <a:endParaRPr lang="en-US" dirty="0"/>
          </a:p>
        </p:txBody>
      </p:sp>
    </p:spTree>
    <p:extLst>
      <p:ext uri="{BB962C8B-B14F-4D97-AF65-F5344CB8AC3E}">
        <p14:creationId xmlns:p14="http://schemas.microsoft.com/office/powerpoint/2010/main" val="9549057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pub.mdpi-res.com/electronics/electronics-11-02820/article_deploy/html/images/electronics-11-02820-g001.png?1662542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003" y="183232"/>
            <a:ext cx="10645797" cy="667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2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12418</Words>
  <Application>Microsoft Office PowerPoint</Application>
  <PresentationFormat>Widescreen</PresentationFormat>
  <Paragraphs>1180</Paragraphs>
  <Slides>155</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155</vt:i4>
      </vt:variant>
    </vt:vector>
  </HeadingPairs>
  <TitlesOfParts>
    <vt:vector size="168" baseType="lpstr">
      <vt:lpstr>Arial Unicode MS</vt:lpstr>
      <vt:lpstr>Arial</vt:lpstr>
      <vt:lpstr>Calibri</vt:lpstr>
      <vt:lpstr>Calibri Light</vt:lpstr>
      <vt:lpstr>HelveticaLTStd-BoldObl</vt:lpstr>
      <vt:lpstr>Merriweather</vt:lpstr>
      <vt:lpstr>MJXc-TeX-main-R</vt:lpstr>
      <vt:lpstr>MJXc-TeX-math-I</vt:lpstr>
      <vt:lpstr>Nunito</vt:lpstr>
      <vt:lpstr>SSP Local</vt:lpstr>
      <vt:lpstr>Times New Roman</vt:lpstr>
      <vt:lpstr>TimesLTStd-Roman</vt:lpstr>
      <vt:lpstr>Office Theme</vt:lpstr>
      <vt:lpstr>Unit II - REGRESSION ANALYSIS AND FORECASTING</vt:lpstr>
      <vt:lpstr>Unit outcome</vt:lpstr>
      <vt:lpstr>What is regression?</vt:lpstr>
      <vt:lpstr>PowerPoint Presentation</vt:lpstr>
      <vt:lpstr>Types of 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Code</vt:lpstr>
      <vt:lpstr>PowerPoint Presentation</vt:lpstr>
      <vt:lpstr>PowerPoint Presentation</vt:lpstr>
      <vt:lpstr>What is the Least Squares Regression method and why use it?</vt:lpstr>
      <vt:lpstr>PowerPoint Presentation</vt:lpstr>
      <vt:lpstr>Example: US consumption expenditure</vt:lpstr>
      <vt:lpstr>PowerPoint Presentation</vt:lpstr>
      <vt:lpstr>PowerPoint Presentation</vt:lpstr>
      <vt:lpstr>PowerPoint Presentation</vt:lpstr>
      <vt:lpstr>PowerPoint Presentation</vt:lpstr>
      <vt:lpstr>PowerPoint Presentation</vt:lpstr>
      <vt:lpstr>PowerPoint Presentation</vt:lpstr>
      <vt:lpstr>Unit II - REGRESSION ANALYSIS AND FORECASTING</vt:lpstr>
      <vt:lpstr>Unit outcome</vt:lpstr>
      <vt:lpstr>Statistical Inference in Linear Regression</vt:lpstr>
      <vt:lpstr>Test for Significance of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approach</vt:lpstr>
      <vt:lpstr>Example: Hypothesis Testing of the Significance of Regression Coefficients</vt:lpstr>
      <vt:lpstr>PowerPoint Presentation</vt:lpstr>
      <vt:lpstr>PowerPoint Presentation</vt:lpstr>
      <vt:lpstr>Tests on Groups of Coefficients</vt:lpstr>
      <vt:lpstr>Regression: Creating models to predict future observations</vt:lpstr>
      <vt:lpstr>PowerPoint Presentation</vt:lpstr>
      <vt:lpstr>PowerPoint Presentation</vt:lpstr>
      <vt:lpstr>Steps for prediction</vt:lpstr>
      <vt:lpstr>Example</vt:lpstr>
      <vt:lpstr>Example continue</vt:lpstr>
      <vt:lpstr>Example continue</vt:lpstr>
      <vt:lpstr>Example continue</vt:lpstr>
      <vt:lpstr>Example continue</vt:lpstr>
      <vt:lpstr>Example continue</vt:lpstr>
      <vt:lpstr>Example continue</vt:lpstr>
      <vt:lpstr>Example continue</vt:lpstr>
      <vt:lpstr>PowerPoint Presentation</vt:lpstr>
      <vt:lpstr>PowerPoint Presentation</vt:lpstr>
      <vt:lpstr>PowerPoint Presentation</vt:lpstr>
      <vt:lpstr>PowerPoint Presentation</vt:lpstr>
      <vt:lpstr>PowerPoint Presentation</vt:lpstr>
      <vt:lpstr>PowerPoint Presentation</vt:lpstr>
      <vt:lpstr>Unit II - REGRESSION ANALYSIS AND FORECASTING</vt:lpstr>
      <vt:lpstr>Unit outcome</vt:lpstr>
      <vt:lpstr>MODEL ADEQUACY CHECKING</vt:lpstr>
      <vt:lpstr>PowerPoint Presentation</vt:lpstr>
      <vt:lpstr>PowerPoint Presentation</vt:lpstr>
      <vt:lpstr>PowerPoint Presentation</vt:lpstr>
      <vt:lpstr>Residuals  Use</vt:lpstr>
      <vt:lpstr>Example: Forecasting the Google daily closing stock price</vt:lpstr>
      <vt:lpstr> Scaled Residuals and PRESS</vt:lpstr>
      <vt:lpstr>PowerPoint Presentation</vt:lpstr>
      <vt:lpstr>Scaled Residuals Methods</vt:lpstr>
      <vt:lpstr>PowerPoint Presentation</vt:lpstr>
      <vt:lpstr>PowerPoint Presentation</vt:lpstr>
      <vt:lpstr>PowerPoint Presentation</vt:lpstr>
      <vt:lpstr>PRESS (Predicted Residual Sum of Squares)</vt:lpstr>
      <vt:lpstr>PowerPoint Presentation</vt:lpstr>
      <vt:lpstr>PowerPoint Presentation</vt:lpstr>
      <vt:lpstr>PowerPoint Presentation</vt:lpstr>
      <vt:lpstr>Example: Calculating Studentized Residuals in R</vt:lpstr>
      <vt:lpstr>Variable Selection Methods in Regression</vt:lpstr>
      <vt:lpstr>1. Stepwise Selection</vt:lpstr>
      <vt:lpstr>PowerPoint Presentation</vt:lpstr>
      <vt:lpstr>PowerPoint Presentation</vt:lpstr>
      <vt:lpstr>2. Lasso Regression (Least Absolute Shrinkage and Selection Operator)</vt:lpstr>
      <vt:lpstr>3. Ridge Regression</vt:lpstr>
      <vt:lpstr>4. Elastic Net</vt:lpstr>
      <vt:lpstr>Principal Component Analysis</vt:lpstr>
      <vt:lpstr>6. Information Criterion-Based Methods</vt:lpstr>
      <vt:lpstr>PowerPoint Presentation</vt:lpstr>
      <vt:lpstr>Generalized and Weighted Least Squares</vt:lpstr>
      <vt:lpstr>Generalized Least Squares (GLS)</vt:lpstr>
      <vt:lpstr>Generalized Least Squares (GLS)</vt:lpstr>
      <vt:lpstr>Weighted Least Squares (WLS)</vt:lpstr>
      <vt:lpstr>PowerPoint Presentation</vt:lpstr>
      <vt:lpstr>PowerPoint Presentation</vt:lpstr>
      <vt:lpstr>REGRESSION MODELS FOR GENERAL TIME SERIES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Detecting Autocorrelation: The Durbin–Watson Test</vt:lpstr>
      <vt:lpstr>PowerPoint Presentation</vt:lpstr>
      <vt:lpstr>PowerPoint Presentation</vt:lpstr>
      <vt:lpstr>PowerPoint Presentation</vt:lpstr>
      <vt:lpstr>PowerPoint Presentation</vt:lpstr>
      <vt:lpstr>Estimating the Parameters in Time Series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The Maximum Likelihood Approach in Regression Analysis</vt:lpstr>
      <vt:lpstr>PowerPoint Presentation</vt:lpstr>
      <vt:lpstr>PowerPoint Presentation</vt:lpstr>
      <vt:lpstr>Example</vt:lpstr>
      <vt:lpstr>Concept of Forecasting and Prediction Intervals</vt:lpstr>
      <vt:lpstr>PowerPoint Presentation</vt:lpstr>
      <vt:lpstr>PowerPoint Presentation</vt:lpstr>
      <vt:lpstr>ECONOMETRIC MODELS</vt:lpstr>
      <vt:lpstr>Key Types of Econometric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Econometric Model Application </vt:lpstr>
      <vt:lpstr>PowerPoint Presentation</vt:lpstr>
      <vt:lpstr>PowerPoint Presentation</vt:lpstr>
      <vt:lpstr>R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 REGRESSION ANALYSIS AND FORECASTING</dc:title>
  <dc:creator>Windows User</dc:creator>
  <cp:lastModifiedBy>Admin</cp:lastModifiedBy>
  <cp:revision>60</cp:revision>
  <dcterms:created xsi:type="dcterms:W3CDTF">2024-08-01T05:30:45Z</dcterms:created>
  <dcterms:modified xsi:type="dcterms:W3CDTF">2024-10-07T09:59:45Z</dcterms:modified>
</cp:coreProperties>
</file>