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6" r:id="rId68"/>
    <p:sldId id="322" r:id="rId69"/>
    <p:sldId id="323" r:id="rId70"/>
    <p:sldId id="324" r:id="rId71"/>
    <p:sldId id="325"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5E20A-E224-4025-9A46-BDED9954B7AA}"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6BD77-BB37-4BBA-99E5-F34D84182606}" type="slidenum">
              <a:rPr lang="en-IN" smtClean="0"/>
              <a:t>‹#›</a:t>
            </a:fld>
            <a:endParaRPr lang="en-IN"/>
          </a:p>
        </p:txBody>
      </p:sp>
    </p:spTree>
    <p:extLst>
      <p:ext uri="{BB962C8B-B14F-4D97-AF65-F5344CB8AC3E}">
        <p14:creationId xmlns:p14="http://schemas.microsoft.com/office/powerpoint/2010/main" val="160039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C6BD77-BB37-4BBA-99E5-F34D84182606}" type="slidenum">
              <a:rPr lang="en-IN" smtClean="0"/>
              <a:t>32</a:t>
            </a:fld>
            <a:endParaRPr lang="en-IN"/>
          </a:p>
        </p:txBody>
      </p:sp>
    </p:spTree>
    <p:extLst>
      <p:ext uri="{BB962C8B-B14F-4D97-AF65-F5344CB8AC3E}">
        <p14:creationId xmlns:p14="http://schemas.microsoft.com/office/powerpoint/2010/main" val="8955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https://otexts.com/fpp2/arima-r.html</a:t>
            </a:r>
            <a:endParaRPr lang="en-US" dirty="0"/>
          </a:p>
        </p:txBody>
      </p:sp>
      <p:sp>
        <p:nvSpPr>
          <p:cNvPr id="4" name="Slide Number Placeholder 3"/>
          <p:cNvSpPr>
            <a:spLocks noGrp="1"/>
          </p:cNvSpPr>
          <p:nvPr>
            <p:ph type="sldNum" sz="quarter" idx="10"/>
          </p:nvPr>
        </p:nvSpPr>
        <p:spPr/>
        <p:txBody>
          <a:bodyPr/>
          <a:lstStyle/>
          <a:p>
            <a:fld id="{C1C6BD77-BB37-4BBA-99E5-F34D84182606}" type="slidenum">
              <a:rPr lang="en-IN" smtClean="0"/>
              <a:t>67</a:t>
            </a:fld>
            <a:endParaRPr lang="en-IN"/>
          </a:p>
        </p:txBody>
      </p:sp>
    </p:spTree>
    <p:extLst>
      <p:ext uri="{BB962C8B-B14F-4D97-AF65-F5344CB8AC3E}">
        <p14:creationId xmlns:p14="http://schemas.microsoft.com/office/powerpoint/2010/main" val="320199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47C0-8521-C63C-61CE-13D77C531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AF36C-52BF-D31E-180A-175ECF280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01E563-1D88-0AD9-31A9-2A7076B4D56D}"/>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F7A0E31B-4123-9603-574A-DD7CD4357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FC137-6BEC-BF10-435F-EF9BD5633FB9}"/>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128709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79C7-0EA0-D132-CCFC-DEEC22C79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027BAA-02C5-3D8A-4A48-92C116D72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58A42-A3F1-0C64-88CF-2281B6E8C7AC}"/>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5D40B736-73A2-6D15-5C42-9F93A8F25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20EC0-3AAB-051E-E179-C3A6D958D4A2}"/>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188788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B59F0-9C27-35DD-84F3-6E1915728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0376D-EA57-0827-204E-36FE817876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875EC-C407-C614-4484-6CD36D972A22}"/>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7F6D1668-BD79-A5DE-E860-D7E90450B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C29CA-2041-78C3-4A15-CF10154CD74A}"/>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150005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BFC-0446-9AFB-4829-F369D94166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9F13B4-D209-F469-2443-28F348184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364A9-5E0C-1B1E-CF94-BAF4E8E69EDE}"/>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3A013E18-53D5-4805-03AB-33B392C23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7DF35-F1EB-5ABE-F121-9B7A413D7CC9}"/>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322784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2124-A913-F136-ABE7-C8DA6B007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793013-7137-0C87-6472-3EC0A41AF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C8A96-E3C4-059D-2CD3-8DA9AF8B08B3}"/>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48AFBF4B-017A-1EF2-ED40-A8F1384E3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31DFE-9DF9-2836-EBBD-B1C4AE5005AF}"/>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311157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F388-EC78-5AF0-7D23-1F90C41C2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C351F-705B-4728-3BCC-DB2F94CBE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B93811-A19E-60A2-A77D-587315240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B48B94-8995-B4C1-A990-54659C8A4F26}"/>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6" name="Footer Placeholder 5">
            <a:extLst>
              <a:ext uri="{FF2B5EF4-FFF2-40B4-BE49-F238E27FC236}">
                <a16:creationId xmlns:a16="http://schemas.microsoft.com/office/drawing/2014/main" id="{CF151839-9ABE-68E5-FE53-DB4910CE8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8915F-05BF-782A-6606-7B7001B70927}"/>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397517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685D-A39E-F8E4-06CC-986D72122A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23869-06B6-2EB3-D888-C8953A83A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EE50B-7B38-CE8E-DFE5-D49B38EAF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F56F2C-AE78-23F2-535D-B7DFD20B1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B80B6-2F0C-14AC-2C75-96AE47655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C53048-77A8-A81F-0ACA-6909A13F01E8}"/>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8" name="Footer Placeholder 7">
            <a:extLst>
              <a:ext uri="{FF2B5EF4-FFF2-40B4-BE49-F238E27FC236}">
                <a16:creationId xmlns:a16="http://schemas.microsoft.com/office/drawing/2014/main" id="{8A1078E7-F0DF-8019-0769-0F4D7FD086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6ACDCA-144E-92DF-05B6-F6AFC00CEF0A}"/>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23565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43B2-D752-D92A-1474-B13FE13BD8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EC1BE-139E-4F84-27DA-658BD87CEFFE}"/>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4" name="Footer Placeholder 3">
            <a:extLst>
              <a:ext uri="{FF2B5EF4-FFF2-40B4-BE49-F238E27FC236}">
                <a16:creationId xmlns:a16="http://schemas.microsoft.com/office/drawing/2014/main" id="{80E8A987-3596-E2C9-31BA-B523BF9B9F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892210-D2A7-F6CB-A8EE-C9C65517D463}"/>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169092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3A040F-999C-587F-46D3-0BA1A7EAE56F}"/>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3" name="Footer Placeholder 2">
            <a:extLst>
              <a:ext uri="{FF2B5EF4-FFF2-40B4-BE49-F238E27FC236}">
                <a16:creationId xmlns:a16="http://schemas.microsoft.com/office/drawing/2014/main" id="{88EC08FC-AA11-69AD-05D0-A8A137A0B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57397E-621F-589E-7C63-7A4AC92634B8}"/>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318369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E125-ECB2-F09D-7B69-16CD0D73D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3F5E2B-33CC-B398-463B-8BCB57C4E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A81D39-CF51-CD12-2048-97C9BB976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39222-52DA-4A9E-BB62-56F16F775E67}"/>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6" name="Footer Placeholder 5">
            <a:extLst>
              <a:ext uri="{FF2B5EF4-FFF2-40B4-BE49-F238E27FC236}">
                <a16:creationId xmlns:a16="http://schemas.microsoft.com/office/drawing/2014/main" id="{6355DD03-3EBA-E6BA-33DE-177DDAE0A3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ACC63-1722-67DE-FF8D-6052CE293733}"/>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329351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5646-022B-DFBA-6C8C-6D9EB7835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306CB8-BB38-7122-8669-9A0B77EF1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499C6D-1335-51CC-C484-AB0DD4748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07ACC-7320-88B8-5ABC-7F87635766A3}"/>
              </a:ext>
            </a:extLst>
          </p:cNvPr>
          <p:cNvSpPr>
            <a:spLocks noGrp="1"/>
          </p:cNvSpPr>
          <p:nvPr>
            <p:ph type="dt" sz="half" idx="10"/>
          </p:nvPr>
        </p:nvSpPr>
        <p:spPr/>
        <p:txBody>
          <a:bodyPr/>
          <a:lstStyle/>
          <a:p>
            <a:fld id="{372AFD46-68DD-483A-AF8A-50630B8FEA81}" type="datetimeFigureOut">
              <a:rPr lang="en-IN" smtClean="0"/>
              <a:t>23-09-2024</a:t>
            </a:fld>
            <a:endParaRPr lang="en-IN"/>
          </a:p>
        </p:txBody>
      </p:sp>
      <p:sp>
        <p:nvSpPr>
          <p:cNvPr id="6" name="Footer Placeholder 5">
            <a:extLst>
              <a:ext uri="{FF2B5EF4-FFF2-40B4-BE49-F238E27FC236}">
                <a16:creationId xmlns:a16="http://schemas.microsoft.com/office/drawing/2014/main" id="{15DF01F6-1BE4-3388-A5D7-A21B8F10E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364A2-2C98-1CB4-F023-0971831D3E63}"/>
              </a:ext>
            </a:extLst>
          </p:cNvPr>
          <p:cNvSpPr>
            <a:spLocks noGrp="1"/>
          </p:cNvSpPr>
          <p:nvPr>
            <p:ph type="sldNum" sz="quarter" idx="12"/>
          </p:nvPr>
        </p:nvSpPr>
        <p:spPr/>
        <p:txBody>
          <a:bodyPr/>
          <a:lstStyle/>
          <a:p>
            <a:fld id="{DFEDD5CA-F2BA-4B2B-8C4D-F69D3130A2FD}" type="slidenum">
              <a:rPr lang="en-IN" smtClean="0"/>
              <a:t>‹#›</a:t>
            </a:fld>
            <a:endParaRPr lang="en-IN"/>
          </a:p>
        </p:txBody>
      </p:sp>
    </p:spTree>
    <p:extLst>
      <p:ext uri="{BB962C8B-B14F-4D97-AF65-F5344CB8AC3E}">
        <p14:creationId xmlns:p14="http://schemas.microsoft.com/office/powerpoint/2010/main" val="279995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174DB-950C-9B44-B529-9672456B3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BB751-D87D-CAB7-22F6-85538E137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B8314-1A0D-E187-91B1-8B6BE6C83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FD46-68DD-483A-AF8A-50630B8FEA81}" type="datetimeFigureOut">
              <a:rPr lang="en-IN" smtClean="0"/>
              <a:t>23-09-2024</a:t>
            </a:fld>
            <a:endParaRPr lang="en-IN"/>
          </a:p>
        </p:txBody>
      </p:sp>
      <p:sp>
        <p:nvSpPr>
          <p:cNvPr id="5" name="Footer Placeholder 4">
            <a:extLst>
              <a:ext uri="{FF2B5EF4-FFF2-40B4-BE49-F238E27FC236}">
                <a16:creationId xmlns:a16="http://schemas.microsoft.com/office/drawing/2014/main" id="{ED31BFCF-A4CA-D570-BE42-281F82670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46165F-8A14-0AC0-8388-C17CEACD6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D5CA-F2BA-4B2B-8C4D-F69D3130A2FD}" type="slidenum">
              <a:rPr lang="en-IN" smtClean="0"/>
              <a:t>‹#›</a:t>
            </a:fld>
            <a:endParaRPr lang="en-IN"/>
          </a:p>
        </p:txBody>
      </p:sp>
    </p:spTree>
    <p:extLst>
      <p:ext uri="{BB962C8B-B14F-4D97-AF65-F5344CB8AC3E}">
        <p14:creationId xmlns:p14="http://schemas.microsoft.com/office/powerpoint/2010/main" val="385423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machinelearningplus.com/time-series/arima-model-time-series-forecasting-python/" TargetMode="External"/><Relationship Id="rId2" Type="http://schemas.openxmlformats.org/officeDocument/2006/relationships/hyperlink" Target="https://journals.plos.org/plosone/article?id=10.1371/journal.pone.0088075" TargetMode="External"/><Relationship Id="rId1" Type="http://schemas.openxmlformats.org/officeDocument/2006/relationships/slideLayout" Target="../slideLayouts/slideLayout2.xml"/><Relationship Id="rId4" Type="http://schemas.openxmlformats.org/officeDocument/2006/relationships/hyperlink" Target="https://www.bmj.com/content/383/bmj.p273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DDBC-14A2-83CB-B354-2469B397C863}"/>
              </a:ext>
            </a:extLst>
          </p:cNvPr>
          <p:cNvSpPr>
            <a:spLocks noGrp="1"/>
          </p:cNvSpPr>
          <p:nvPr>
            <p:ph type="ctrTitle"/>
          </p:nvPr>
        </p:nvSpPr>
        <p:spPr/>
        <p:txBody>
          <a:bodyPr>
            <a:normAutofit fontScale="90000"/>
          </a:bodyPr>
          <a:lstStyle/>
          <a:p>
            <a:r>
              <a:rPr lang="en-IN" b="1" dirty="0"/>
              <a:t>Unit IV</a:t>
            </a:r>
            <a:br>
              <a:rPr lang="en-IN" b="1" dirty="0"/>
            </a:br>
            <a:r>
              <a:rPr lang="en-US" sz="5300" b="1" dirty="0"/>
              <a:t>AUTOREGRESSIVE INTEGRATED MOVING AVERAGE (ARIMA) MODELS</a:t>
            </a:r>
            <a:endParaRPr lang="en-IN" b="1" dirty="0"/>
          </a:p>
        </p:txBody>
      </p:sp>
      <p:sp>
        <p:nvSpPr>
          <p:cNvPr id="3" name="Subtitle 2">
            <a:extLst>
              <a:ext uri="{FF2B5EF4-FFF2-40B4-BE49-F238E27FC236}">
                <a16:creationId xmlns:a16="http://schemas.microsoft.com/office/drawing/2014/main" id="{5EDB709F-F4BD-0522-F64C-10844B7634B4}"/>
              </a:ext>
            </a:extLst>
          </p:cNvPr>
          <p:cNvSpPr>
            <a:spLocks noGrp="1"/>
          </p:cNvSpPr>
          <p:nvPr>
            <p:ph type="subTitle" idx="1"/>
          </p:nvPr>
        </p:nvSpPr>
        <p:spPr/>
        <p:txBody>
          <a:bodyPr>
            <a:normAutofit fontScale="92500" lnSpcReduction="10000"/>
          </a:bodyPr>
          <a:lstStyle/>
          <a:p>
            <a:r>
              <a:rPr lang="en-IN" sz="4000" dirty="0">
                <a:solidFill>
                  <a:schemeClr val="accent1"/>
                </a:solidFill>
              </a:rPr>
              <a:t>Course Outcome: </a:t>
            </a:r>
          </a:p>
          <a:p>
            <a:r>
              <a:rPr lang="en-US" sz="4000" dirty="0">
                <a:solidFill>
                  <a:schemeClr val="accent1"/>
                </a:solidFill>
              </a:rPr>
              <a:t>Explain the exponential smoothing methods and ARIMA models</a:t>
            </a:r>
            <a:endParaRPr lang="en-IN" sz="4000" dirty="0">
              <a:solidFill>
                <a:schemeClr val="accent1"/>
              </a:solidFill>
            </a:endParaRPr>
          </a:p>
        </p:txBody>
      </p:sp>
    </p:spTree>
    <p:extLst>
      <p:ext uri="{BB962C8B-B14F-4D97-AF65-F5344CB8AC3E}">
        <p14:creationId xmlns:p14="http://schemas.microsoft.com/office/powerpoint/2010/main" val="169962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7A92-1E59-7B01-9870-2D90F7C28F6C}"/>
              </a:ext>
            </a:extLst>
          </p:cNvPr>
          <p:cNvSpPr>
            <a:spLocks noGrp="1"/>
          </p:cNvSpPr>
          <p:nvPr>
            <p:ph type="title"/>
          </p:nvPr>
        </p:nvSpPr>
        <p:spPr/>
        <p:txBody>
          <a:bodyPr/>
          <a:lstStyle/>
          <a:p>
            <a:r>
              <a:rPr lang="en-US" b="1" dirty="0"/>
              <a:t>Linear Models for Stationary Time Series</a:t>
            </a:r>
            <a:endParaRPr lang="en-IN" b="1" dirty="0"/>
          </a:p>
        </p:txBody>
      </p:sp>
      <p:sp>
        <p:nvSpPr>
          <p:cNvPr id="3" name="Content Placeholder 2">
            <a:extLst>
              <a:ext uri="{FF2B5EF4-FFF2-40B4-BE49-F238E27FC236}">
                <a16:creationId xmlns:a16="http://schemas.microsoft.com/office/drawing/2014/main" id="{3837904D-0D76-E6F1-F699-8485D1DBA213}"/>
              </a:ext>
            </a:extLst>
          </p:cNvPr>
          <p:cNvSpPr>
            <a:spLocks noGrp="1"/>
          </p:cNvSpPr>
          <p:nvPr>
            <p:ph idx="1"/>
          </p:nvPr>
        </p:nvSpPr>
        <p:spPr/>
        <p:txBody>
          <a:bodyPr/>
          <a:lstStyle/>
          <a:p>
            <a:r>
              <a:rPr lang="en-US" b="1" dirty="0"/>
              <a:t>Linear models</a:t>
            </a:r>
            <a:r>
              <a:rPr lang="en-US" dirty="0"/>
              <a:t> are a fundamental class of models used to describe the relationship between a dependent variable and one or more independent variables. In the context of stationary time series, these models are used to predict future values based on past observations.</a:t>
            </a:r>
            <a:endParaRPr lang="en-IN" dirty="0"/>
          </a:p>
        </p:txBody>
      </p:sp>
    </p:spTree>
    <p:extLst>
      <p:ext uri="{BB962C8B-B14F-4D97-AF65-F5344CB8AC3E}">
        <p14:creationId xmlns:p14="http://schemas.microsoft.com/office/powerpoint/2010/main" val="211964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F18D-4D0A-D7F0-A4BD-01064CE5B987}"/>
              </a:ext>
            </a:extLst>
          </p:cNvPr>
          <p:cNvSpPr>
            <a:spLocks noGrp="1"/>
          </p:cNvSpPr>
          <p:nvPr>
            <p:ph type="title"/>
          </p:nvPr>
        </p:nvSpPr>
        <p:spPr/>
        <p:txBody>
          <a:bodyPr>
            <a:normAutofit/>
          </a:bodyPr>
          <a:lstStyle/>
          <a:p>
            <a:r>
              <a:rPr lang="en-US" b="1" dirty="0"/>
              <a:t>Common Linear Models for Stationary Time Series</a:t>
            </a:r>
            <a:endParaRPr lang="en-IN" dirty="0"/>
          </a:p>
        </p:txBody>
      </p:sp>
      <p:sp>
        <p:nvSpPr>
          <p:cNvPr id="3" name="Content Placeholder 2">
            <a:extLst>
              <a:ext uri="{FF2B5EF4-FFF2-40B4-BE49-F238E27FC236}">
                <a16:creationId xmlns:a16="http://schemas.microsoft.com/office/drawing/2014/main" id="{BA4C6541-E5DF-DCE7-12A0-79E330BA2C62}"/>
              </a:ext>
            </a:extLst>
          </p:cNvPr>
          <p:cNvSpPr>
            <a:spLocks noGrp="1"/>
          </p:cNvSpPr>
          <p:nvPr>
            <p:ph idx="1"/>
          </p:nvPr>
        </p:nvSpPr>
        <p:spPr/>
        <p:txBody>
          <a:bodyPr/>
          <a:lstStyle/>
          <a:p>
            <a:pPr>
              <a:buFont typeface="+mj-lt"/>
              <a:buAutoNum type="arabicPeriod"/>
            </a:pPr>
            <a:r>
              <a:rPr lang="en-US" b="1" dirty="0"/>
              <a:t>Autoregressive (AR) Model:</a:t>
            </a:r>
            <a:endParaRPr lang="en-US" dirty="0"/>
          </a:p>
          <a:p>
            <a:pPr marL="742950" lvl="1" indent="-285750">
              <a:buFont typeface="+mj-lt"/>
              <a:buAutoNum type="arabicPeriod"/>
            </a:pPr>
            <a:r>
              <a:rPr lang="en-US" b="1" dirty="0"/>
              <a:t>Definition:</a:t>
            </a:r>
            <a:r>
              <a:rPr lang="en-US" dirty="0"/>
              <a:t> An AR model assumes that the current value of a time series depends linearly on its own past values.</a:t>
            </a:r>
          </a:p>
          <a:p>
            <a:pPr marL="742950" lvl="1" indent="-285750">
              <a:buFont typeface="+mj-lt"/>
              <a:buAutoNum type="arabicPeriod"/>
            </a:pPr>
            <a:r>
              <a:rPr lang="en-US" b="1" dirty="0"/>
              <a:t>Equation: </a:t>
            </a:r>
          </a:p>
          <a:p>
            <a:pPr marL="457200" lvl="1" indent="0">
              <a:buNone/>
            </a:pPr>
            <a:r>
              <a:rPr lang="en-US" b="1" dirty="0"/>
              <a:t>                     </a:t>
            </a:r>
            <a:r>
              <a:rPr lang="fr-FR" dirty="0" err="1"/>
              <a:t>y_t</a:t>
            </a:r>
            <a:r>
              <a:rPr lang="fr-FR" dirty="0"/>
              <a:t> = c + </a:t>
            </a:r>
            <a:r>
              <a:rPr lang="fr-FR" dirty="0" err="1"/>
              <a:t>φ₁y</a:t>
            </a:r>
            <a:r>
              <a:rPr lang="fr-FR" dirty="0"/>
              <a:t>_(t-1) + </a:t>
            </a:r>
            <a:r>
              <a:rPr lang="fr-FR" dirty="0" err="1"/>
              <a:t>φ₂y</a:t>
            </a:r>
            <a:r>
              <a:rPr lang="fr-FR" dirty="0"/>
              <a:t>_(t-2) + ... + </a:t>
            </a:r>
            <a:r>
              <a:rPr lang="fr-FR" dirty="0" err="1"/>
              <a:t>φ_py</a:t>
            </a:r>
            <a:r>
              <a:rPr lang="fr-FR" dirty="0"/>
              <a:t>_(t-p) + </a:t>
            </a:r>
            <a:r>
              <a:rPr lang="fr-FR" dirty="0" err="1"/>
              <a:t>ε_t</a:t>
            </a:r>
            <a:endParaRPr lang="fr-FR" dirty="0"/>
          </a:p>
          <a:p>
            <a:pPr marL="457200" lvl="1" indent="0">
              <a:buNone/>
            </a:pPr>
            <a:endParaRPr lang="en-US" dirty="0"/>
          </a:p>
          <a:p>
            <a:endParaRPr lang="en-IN" dirty="0"/>
          </a:p>
        </p:txBody>
      </p:sp>
      <p:sp>
        <p:nvSpPr>
          <p:cNvPr id="7" name="Rectangle 4">
            <a:extLst>
              <a:ext uri="{FF2B5EF4-FFF2-40B4-BE49-F238E27FC236}">
                <a16:creationId xmlns:a16="http://schemas.microsoft.com/office/drawing/2014/main" id="{845C5B2C-D05C-9134-0EAB-E6B808C5460C}"/>
              </a:ext>
            </a:extLst>
          </p:cNvPr>
          <p:cNvSpPr>
            <a:spLocks noChangeArrowheads="1"/>
          </p:cNvSpPr>
          <p:nvPr/>
        </p:nvSpPr>
        <p:spPr bwMode="auto">
          <a:xfrm>
            <a:off x="1504336" y="3847407"/>
            <a:ext cx="87408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Parameters: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c</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Intercept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φ₁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φ₂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φ_p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Autoregressive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744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2901E-B932-E505-565E-CB73D2174182}"/>
              </a:ext>
            </a:extLst>
          </p:cNvPr>
          <p:cNvSpPr>
            <a:spLocks noGrp="1"/>
          </p:cNvSpPr>
          <p:nvPr>
            <p:ph idx="1"/>
          </p:nvPr>
        </p:nvSpPr>
        <p:spPr>
          <a:xfrm>
            <a:off x="838200" y="78658"/>
            <a:ext cx="10515600" cy="6098305"/>
          </a:xfrm>
        </p:spPr>
        <p:txBody>
          <a:bodyPr/>
          <a:lstStyle/>
          <a:p>
            <a:r>
              <a:rPr lang="en-US" dirty="0"/>
              <a:t>Using the </a:t>
            </a:r>
            <a:r>
              <a:rPr lang="en-US" b="1" dirty="0" err="1"/>
              <a:t>ar</a:t>
            </a:r>
            <a:r>
              <a:rPr lang="en-US" dirty="0"/>
              <a:t> Function from Base R.</a:t>
            </a:r>
          </a:p>
          <a:p>
            <a:r>
              <a:rPr lang="en-US" dirty="0"/>
              <a:t>The </a:t>
            </a:r>
            <a:r>
              <a:rPr lang="en-US" b="1" dirty="0" err="1"/>
              <a:t>ar</a:t>
            </a:r>
            <a:r>
              <a:rPr lang="en-US" b="1" dirty="0"/>
              <a:t> function </a:t>
            </a:r>
            <a:r>
              <a:rPr lang="en-US" dirty="0"/>
              <a:t>in base R can be used to fit an autoregressive model to a time series.</a:t>
            </a:r>
          </a:p>
          <a:p>
            <a:r>
              <a:rPr lang="en-IN" b="1" dirty="0"/>
              <a:t>Syntax:</a:t>
            </a:r>
          </a:p>
          <a:p>
            <a:r>
              <a:rPr lang="en-IN" b="1" dirty="0" err="1"/>
              <a:t>ar</a:t>
            </a:r>
            <a:r>
              <a:rPr lang="en-IN" b="1" dirty="0"/>
              <a:t>(x, </a:t>
            </a:r>
            <a:r>
              <a:rPr lang="en-IN" b="1" dirty="0" err="1"/>
              <a:t>order.max</a:t>
            </a:r>
            <a:r>
              <a:rPr lang="en-IN" b="1" dirty="0"/>
              <a:t> = NULL, </a:t>
            </a:r>
            <a:r>
              <a:rPr lang="en-IN" b="1" dirty="0" err="1"/>
              <a:t>aic</a:t>
            </a:r>
            <a:r>
              <a:rPr lang="en-IN" b="1" dirty="0"/>
              <a:t> = TRUE, </a:t>
            </a:r>
          </a:p>
          <a:p>
            <a:pPr marL="0" indent="0">
              <a:buNone/>
            </a:pPr>
            <a:r>
              <a:rPr lang="en-IN" b="1" dirty="0"/>
              <a:t>   method = c("yule-walker", "burg", "</a:t>
            </a:r>
            <a:r>
              <a:rPr lang="en-IN" b="1" dirty="0" err="1"/>
              <a:t>ols</a:t>
            </a:r>
            <a:r>
              <a:rPr lang="en-IN" b="1" dirty="0"/>
              <a:t>", "</a:t>
            </a:r>
            <a:r>
              <a:rPr lang="en-IN" b="1" dirty="0" err="1"/>
              <a:t>mle</a:t>
            </a:r>
            <a:r>
              <a:rPr lang="en-IN" b="1" dirty="0"/>
              <a:t>"))</a:t>
            </a:r>
          </a:p>
          <a:p>
            <a:pPr>
              <a:buFont typeface="Wingdings" panose="05000000000000000000" pitchFamily="2" charset="2"/>
              <a:buChar char="§"/>
            </a:pPr>
            <a:r>
              <a:rPr lang="en-US" dirty="0"/>
              <a:t>x: A numeric vector or time series.</a:t>
            </a:r>
          </a:p>
          <a:p>
            <a:pPr>
              <a:buFont typeface="Wingdings" panose="05000000000000000000" pitchFamily="2" charset="2"/>
              <a:buChar char="§"/>
            </a:pPr>
            <a:r>
              <a:rPr lang="en-US" dirty="0" err="1"/>
              <a:t>order.max</a:t>
            </a:r>
            <a:r>
              <a:rPr lang="en-US" dirty="0"/>
              <a:t>: The maximum number of lags to consider.</a:t>
            </a:r>
          </a:p>
          <a:p>
            <a:pPr>
              <a:buFont typeface="Wingdings" panose="05000000000000000000" pitchFamily="2" charset="2"/>
              <a:buChar char="§"/>
            </a:pPr>
            <a:r>
              <a:rPr lang="en-US" dirty="0" err="1"/>
              <a:t>aic</a:t>
            </a:r>
            <a:r>
              <a:rPr lang="en-US" dirty="0"/>
              <a:t>: Whether to select the model based on AIC.</a:t>
            </a:r>
          </a:p>
          <a:p>
            <a:pPr>
              <a:buFont typeface="Wingdings" panose="05000000000000000000" pitchFamily="2" charset="2"/>
              <a:buChar char="§"/>
            </a:pPr>
            <a:r>
              <a:rPr lang="en-US" dirty="0"/>
              <a:t>method: The method to use for fitting (e.g., "yule-walker", "burg", "</a:t>
            </a:r>
            <a:r>
              <a:rPr lang="en-US" dirty="0" err="1"/>
              <a:t>ols</a:t>
            </a:r>
            <a:r>
              <a:rPr lang="en-US" dirty="0"/>
              <a:t>", "</a:t>
            </a:r>
            <a:r>
              <a:rPr lang="en-US" dirty="0" err="1"/>
              <a:t>mle</a:t>
            </a:r>
            <a:r>
              <a:rPr lang="en-US" dirty="0"/>
              <a:t>").</a:t>
            </a:r>
            <a:endParaRPr lang="en-IN" dirty="0"/>
          </a:p>
        </p:txBody>
      </p:sp>
    </p:spTree>
    <p:extLst>
      <p:ext uri="{BB962C8B-B14F-4D97-AF65-F5344CB8AC3E}">
        <p14:creationId xmlns:p14="http://schemas.microsoft.com/office/powerpoint/2010/main" val="153310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3B53-D5C0-172C-178F-4E9377BB338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4580A37-57BF-CE8B-9BA4-49EC5396E2B2}"/>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2B8D99C5-26B3-3AD2-F970-C853FF818B9D}"/>
              </a:ext>
            </a:extLst>
          </p:cNvPr>
          <p:cNvSpPr txBox="1"/>
          <p:nvPr/>
        </p:nvSpPr>
        <p:spPr>
          <a:xfrm>
            <a:off x="1337187" y="1825625"/>
            <a:ext cx="7384026" cy="4524315"/>
          </a:xfrm>
          <a:prstGeom prst="rect">
            <a:avLst/>
          </a:prstGeom>
          <a:noFill/>
        </p:spPr>
        <p:txBody>
          <a:bodyPr wrap="square">
            <a:spAutoFit/>
          </a:bodyPr>
          <a:lstStyle/>
          <a:p>
            <a:r>
              <a:rPr lang="en-IN" sz="2400" dirty="0"/>
              <a:t># Load necessary library</a:t>
            </a:r>
          </a:p>
          <a:p>
            <a:r>
              <a:rPr lang="en-IN" sz="2400" dirty="0"/>
              <a:t>library(stats)</a:t>
            </a:r>
          </a:p>
          <a:p>
            <a:endParaRPr lang="en-IN" sz="2400" dirty="0"/>
          </a:p>
          <a:p>
            <a:r>
              <a:rPr lang="en-IN" sz="2400" dirty="0"/>
              <a:t># Generate some example data</a:t>
            </a:r>
          </a:p>
          <a:p>
            <a:r>
              <a:rPr lang="en-IN" sz="2400" dirty="0" err="1"/>
              <a:t>set.seed</a:t>
            </a:r>
            <a:r>
              <a:rPr lang="en-IN" sz="2400" dirty="0"/>
              <a:t>(123)</a:t>
            </a:r>
          </a:p>
          <a:p>
            <a:r>
              <a:rPr lang="en-IN" sz="2400" dirty="0"/>
              <a:t>data &lt;- </a:t>
            </a:r>
            <a:r>
              <a:rPr lang="en-IN" sz="2400" dirty="0" err="1"/>
              <a:t>arima.sim</a:t>
            </a:r>
            <a:r>
              <a:rPr lang="en-IN" sz="2400" dirty="0"/>
              <a:t>(n = 100, model = list(</a:t>
            </a:r>
            <a:r>
              <a:rPr lang="en-IN" sz="2400" dirty="0" err="1"/>
              <a:t>ar</a:t>
            </a:r>
            <a:r>
              <a:rPr lang="en-IN" sz="2400" dirty="0"/>
              <a:t> = c(0.7)))</a:t>
            </a:r>
          </a:p>
          <a:p>
            <a:endParaRPr lang="en-IN" sz="2400" dirty="0"/>
          </a:p>
          <a:p>
            <a:r>
              <a:rPr lang="en-IN" sz="2400" dirty="0"/>
              <a:t># Fit an AR model</a:t>
            </a:r>
          </a:p>
          <a:p>
            <a:r>
              <a:rPr lang="en-IN" sz="2400" dirty="0" err="1"/>
              <a:t>ar_model</a:t>
            </a:r>
            <a:r>
              <a:rPr lang="en-IN" sz="2400" dirty="0"/>
              <a:t> &lt;- </a:t>
            </a:r>
            <a:r>
              <a:rPr lang="en-IN" sz="2400" dirty="0" err="1"/>
              <a:t>ar</a:t>
            </a:r>
            <a:r>
              <a:rPr lang="en-IN" sz="2400" dirty="0"/>
              <a:t>(data, </a:t>
            </a:r>
            <a:r>
              <a:rPr lang="en-IN" sz="2400" dirty="0" err="1"/>
              <a:t>order.max</a:t>
            </a:r>
            <a:r>
              <a:rPr lang="en-IN" sz="2400" dirty="0"/>
              <a:t> = 10)</a:t>
            </a:r>
          </a:p>
          <a:p>
            <a:endParaRPr lang="en-IN" sz="2400" dirty="0"/>
          </a:p>
          <a:p>
            <a:r>
              <a:rPr lang="en-IN" sz="2400" dirty="0"/>
              <a:t># Print the AR model details</a:t>
            </a:r>
          </a:p>
          <a:p>
            <a:r>
              <a:rPr lang="en-IN" sz="2400" dirty="0"/>
              <a:t>print(</a:t>
            </a:r>
            <a:r>
              <a:rPr lang="en-IN" sz="2400" dirty="0" err="1"/>
              <a:t>ar_model</a:t>
            </a:r>
            <a:r>
              <a:rPr lang="en-IN" sz="2400" dirty="0"/>
              <a:t>)</a:t>
            </a:r>
          </a:p>
        </p:txBody>
      </p:sp>
    </p:spTree>
    <p:extLst>
      <p:ext uri="{BB962C8B-B14F-4D97-AF65-F5344CB8AC3E}">
        <p14:creationId xmlns:p14="http://schemas.microsoft.com/office/powerpoint/2010/main" val="268881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8D39-987F-283D-4D34-8A3EE5C5937A}"/>
              </a:ext>
            </a:extLst>
          </p:cNvPr>
          <p:cNvSpPr>
            <a:spLocks noGrp="1"/>
          </p:cNvSpPr>
          <p:nvPr>
            <p:ph type="title"/>
          </p:nvPr>
        </p:nvSpPr>
        <p:spPr/>
        <p:txBody>
          <a:bodyPr/>
          <a:lstStyle/>
          <a:p>
            <a:r>
              <a:rPr lang="en-US" dirty="0"/>
              <a:t>Using the Arima Function from the forecast Package</a:t>
            </a:r>
            <a:endParaRPr lang="en-IN" dirty="0"/>
          </a:p>
        </p:txBody>
      </p:sp>
      <p:sp>
        <p:nvSpPr>
          <p:cNvPr id="3" name="Content Placeholder 2">
            <a:extLst>
              <a:ext uri="{FF2B5EF4-FFF2-40B4-BE49-F238E27FC236}">
                <a16:creationId xmlns:a16="http://schemas.microsoft.com/office/drawing/2014/main" id="{9E6C8F86-8F2A-4356-B478-2F01C4F14926}"/>
              </a:ext>
            </a:extLst>
          </p:cNvPr>
          <p:cNvSpPr>
            <a:spLocks noGrp="1"/>
          </p:cNvSpPr>
          <p:nvPr>
            <p:ph idx="1"/>
          </p:nvPr>
        </p:nvSpPr>
        <p:spPr/>
        <p:txBody>
          <a:bodyPr/>
          <a:lstStyle/>
          <a:p>
            <a:r>
              <a:rPr lang="en-US" dirty="0"/>
              <a:t>The Arima function from the forecast package can fit AR, MA, and ARMA models and allows for more flexibility.</a:t>
            </a:r>
          </a:p>
          <a:p>
            <a:r>
              <a:rPr lang="en-US" dirty="0"/>
              <a:t>Syntax:</a:t>
            </a:r>
          </a:p>
          <a:p>
            <a:endParaRPr lang="en-US" dirty="0"/>
          </a:p>
          <a:p>
            <a:endParaRPr lang="en-US" dirty="0"/>
          </a:p>
          <a:p>
            <a:r>
              <a:rPr lang="en-US" dirty="0"/>
              <a:t>y: The time series data.</a:t>
            </a:r>
          </a:p>
          <a:p>
            <a:r>
              <a:rPr lang="en-US" dirty="0"/>
              <a:t>order: The non-seasonal part of the model (p, d, q).</a:t>
            </a:r>
          </a:p>
          <a:p>
            <a:r>
              <a:rPr lang="en-US" dirty="0"/>
              <a:t>seasonal: A list specifying the seasonal part of the model.</a:t>
            </a:r>
          </a:p>
          <a:p>
            <a:endParaRPr lang="en-US" dirty="0"/>
          </a:p>
          <a:p>
            <a:endParaRPr lang="en-IN" dirty="0"/>
          </a:p>
        </p:txBody>
      </p:sp>
      <p:sp>
        <p:nvSpPr>
          <p:cNvPr id="7" name="TextBox 6">
            <a:extLst>
              <a:ext uri="{FF2B5EF4-FFF2-40B4-BE49-F238E27FC236}">
                <a16:creationId xmlns:a16="http://schemas.microsoft.com/office/drawing/2014/main" id="{007F577D-B9D9-A4F7-8953-36CA2FDBA29E}"/>
              </a:ext>
            </a:extLst>
          </p:cNvPr>
          <p:cNvSpPr txBox="1"/>
          <p:nvPr/>
        </p:nvSpPr>
        <p:spPr>
          <a:xfrm>
            <a:off x="1718188" y="3303778"/>
            <a:ext cx="9635612" cy="461665"/>
          </a:xfrm>
          <a:prstGeom prst="rect">
            <a:avLst/>
          </a:prstGeom>
          <a:noFill/>
        </p:spPr>
        <p:txBody>
          <a:bodyPr wrap="square">
            <a:spAutoFit/>
          </a:bodyPr>
          <a:lstStyle/>
          <a:p>
            <a:r>
              <a:rPr lang="en-IN" sz="2400" b="1" dirty="0"/>
              <a:t>Arima(y, order = c(p, d, q), seasonal = list(order = c(P, D, Q), period = s))</a:t>
            </a:r>
          </a:p>
        </p:txBody>
      </p:sp>
    </p:spTree>
    <p:extLst>
      <p:ext uri="{BB962C8B-B14F-4D97-AF65-F5344CB8AC3E}">
        <p14:creationId xmlns:p14="http://schemas.microsoft.com/office/powerpoint/2010/main" val="26904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1C129E-605F-81B1-FD03-4250741B83CC}"/>
              </a:ext>
            </a:extLst>
          </p:cNvPr>
          <p:cNvSpPr txBox="1"/>
          <p:nvPr/>
        </p:nvSpPr>
        <p:spPr>
          <a:xfrm>
            <a:off x="1229031" y="681037"/>
            <a:ext cx="9724103" cy="4893647"/>
          </a:xfrm>
          <a:prstGeom prst="rect">
            <a:avLst/>
          </a:prstGeom>
          <a:noFill/>
        </p:spPr>
        <p:txBody>
          <a:bodyPr wrap="square">
            <a:spAutoFit/>
          </a:bodyPr>
          <a:lstStyle/>
          <a:p>
            <a:r>
              <a:rPr lang="en-IN" sz="2400" dirty="0"/>
              <a:t># Install and load the forecast package</a:t>
            </a:r>
          </a:p>
          <a:p>
            <a:r>
              <a:rPr lang="en-IN" sz="2400" dirty="0" err="1"/>
              <a:t>install.packages</a:t>
            </a:r>
            <a:r>
              <a:rPr lang="en-IN" sz="2400" dirty="0"/>
              <a:t>("forecast")</a:t>
            </a:r>
          </a:p>
          <a:p>
            <a:r>
              <a:rPr lang="en-IN" sz="2400" dirty="0"/>
              <a:t>library(forecast)</a:t>
            </a:r>
          </a:p>
          <a:p>
            <a:endParaRPr lang="en-IN" sz="2400" dirty="0"/>
          </a:p>
          <a:p>
            <a:r>
              <a:rPr lang="en-IN" sz="2400" dirty="0"/>
              <a:t># Generate some example data</a:t>
            </a:r>
          </a:p>
          <a:p>
            <a:r>
              <a:rPr lang="en-IN" sz="2400" dirty="0" err="1"/>
              <a:t>set.seed</a:t>
            </a:r>
            <a:r>
              <a:rPr lang="en-IN" sz="2400" dirty="0"/>
              <a:t>(123)</a:t>
            </a:r>
          </a:p>
          <a:p>
            <a:r>
              <a:rPr lang="en-IN" sz="2400" dirty="0"/>
              <a:t>data &lt;- </a:t>
            </a:r>
            <a:r>
              <a:rPr lang="en-IN" sz="2400" dirty="0" err="1"/>
              <a:t>arima.sim</a:t>
            </a:r>
            <a:r>
              <a:rPr lang="en-IN" sz="2400" dirty="0"/>
              <a:t>(n = 100, model = list(</a:t>
            </a:r>
            <a:r>
              <a:rPr lang="en-IN" sz="2400" dirty="0" err="1"/>
              <a:t>ar</a:t>
            </a:r>
            <a:r>
              <a:rPr lang="en-IN" sz="2400" dirty="0"/>
              <a:t> = c(0.7)))</a:t>
            </a:r>
          </a:p>
          <a:p>
            <a:endParaRPr lang="en-IN" sz="2400" dirty="0"/>
          </a:p>
          <a:p>
            <a:r>
              <a:rPr lang="en-IN" sz="2400" dirty="0"/>
              <a:t># Fit an AR(1) model</a:t>
            </a:r>
          </a:p>
          <a:p>
            <a:r>
              <a:rPr lang="en-IN" sz="2400" dirty="0" err="1"/>
              <a:t>ar_model</a:t>
            </a:r>
            <a:r>
              <a:rPr lang="en-IN" sz="2400" dirty="0"/>
              <a:t> &lt;- Arima(data, order = c(1, 0, 0))</a:t>
            </a:r>
          </a:p>
          <a:p>
            <a:endParaRPr lang="en-IN" sz="2400" dirty="0"/>
          </a:p>
          <a:p>
            <a:r>
              <a:rPr lang="en-IN" sz="2400" dirty="0"/>
              <a:t># Print the AR model details</a:t>
            </a:r>
          </a:p>
          <a:p>
            <a:r>
              <a:rPr lang="en-IN" sz="2400" dirty="0"/>
              <a:t>print(</a:t>
            </a:r>
            <a:r>
              <a:rPr lang="en-IN" sz="2400" dirty="0" err="1"/>
              <a:t>ar_model</a:t>
            </a:r>
            <a:r>
              <a:rPr lang="en-IN" sz="2400" dirty="0"/>
              <a:t>)</a:t>
            </a:r>
          </a:p>
        </p:txBody>
      </p:sp>
    </p:spTree>
    <p:extLst>
      <p:ext uri="{BB962C8B-B14F-4D97-AF65-F5344CB8AC3E}">
        <p14:creationId xmlns:p14="http://schemas.microsoft.com/office/powerpoint/2010/main" val="105995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4ACF-8D28-C8C0-6942-DF7AB047DB6E}"/>
              </a:ext>
            </a:extLst>
          </p:cNvPr>
          <p:cNvSpPr>
            <a:spLocks noGrp="1"/>
          </p:cNvSpPr>
          <p:nvPr>
            <p:ph type="title"/>
          </p:nvPr>
        </p:nvSpPr>
        <p:spPr/>
        <p:txBody>
          <a:bodyPr/>
          <a:lstStyle/>
          <a:p>
            <a:r>
              <a:rPr lang="en-IN" b="1" dirty="0"/>
              <a:t>Moving Average (MA) Model</a:t>
            </a:r>
          </a:p>
        </p:txBody>
      </p:sp>
      <p:sp>
        <p:nvSpPr>
          <p:cNvPr id="3" name="Content Placeholder 2">
            <a:extLst>
              <a:ext uri="{FF2B5EF4-FFF2-40B4-BE49-F238E27FC236}">
                <a16:creationId xmlns:a16="http://schemas.microsoft.com/office/drawing/2014/main" id="{B37FCD7C-A37E-C689-84FA-C4FEF305BD90}"/>
              </a:ext>
            </a:extLst>
          </p:cNvPr>
          <p:cNvSpPr>
            <a:spLocks noGrp="1"/>
          </p:cNvSpPr>
          <p:nvPr>
            <p:ph idx="1"/>
          </p:nvPr>
        </p:nvSpPr>
        <p:spPr/>
        <p:txBody>
          <a:bodyPr/>
          <a:lstStyle/>
          <a:p>
            <a:r>
              <a:rPr lang="en-US" b="1" dirty="0"/>
              <a:t>Definition</a:t>
            </a:r>
            <a:r>
              <a:rPr lang="en-US" dirty="0"/>
              <a:t>: The MA model expresses the current value of the series as a linear combination of past white noise error terms.</a:t>
            </a:r>
          </a:p>
          <a:p>
            <a:r>
              <a:rPr lang="en-US" dirty="0"/>
              <a:t>Equation:</a:t>
            </a:r>
          </a:p>
          <a:p>
            <a:endParaRPr lang="en-US" dirty="0"/>
          </a:p>
          <a:p>
            <a:endParaRPr lang="en-US" dirty="0"/>
          </a:p>
          <a:p>
            <a:endParaRPr lang="en-IN" dirty="0"/>
          </a:p>
        </p:txBody>
      </p:sp>
      <p:sp>
        <p:nvSpPr>
          <p:cNvPr id="7" name="TextBox 6">
            <a:extLst>
              <a:ext uri="{FF2B5EF4-FFF2-40B4-BE49-F238E27FC236}">
                <a16:creationId xmlns:a16="http://schemas.microsoft.com/office/drawing/2014/main" id="{28C96DAB-F3B5-373C-6926-DB2AF635D859}"/>
              </a:ext>
            </a:extLst>
          </p:cNvPr>
          <p:cNvSpPr txBox="1"/>
          <p:nvPr/>
        </p:nvSpPr>
        <p:spPr>
          <a:xfrm>
            <a:off x="3047999" y="3246792"/>
            <a:ext cx="7354529" cy="461665"/>
          </a:xfrm>
          <a:prstGeom prst="rect">
            <a:avLst/>
          </a:prstGeom>
          <a:noFill/>
        </p:spPr>
        <p:txBody>
          <a:bodyPr wrap="square">
            <a:spAutoFit/>
          </a:bodyPr>
          <a:lstStyle/>
          <a:p>
            <a:r>
              <a:rPr lang="fr-FR" sz="2400" dirty="0" err="1"/>
              <a:t>y_t</a:t>
            </a:r>
            <a:r>
              <a:rPr lang="fr-FR" sz="2400" dirty="0"/>
              <a:t> = c + </a:t>
            </a:r>
            <a:r>
              <a:rPr lang="fr-FR" sz="2400" dirty="0" err="1"/>
              <a:t>θ₁ε</a:t>
            </a:r>
            <a:r>
              <a:rPr lang="fr-FR" sz="2400" dirty="0"/>
              <a:t>_(t-1) + </a:t>
            </a:r>
            <a:r>
              <a:rPr lang="fr-FR" sz="2400" dirty="0" err="1"/>
              <a:t>θ₂ε</a:t>
            </a:r>
            <a:r>
              <a:rPr lang="fr-FR" sz="2400" dirty="0"/>
              <a:t>_(t-2) + ... + </a:t>
            </a:r>
            <a:r>
              <a:rPr lang="fr-FR" sz="2400" dirty="0" err="1"/>
              <a:t>θ_qε</a:t>
            </a:r>
            <a:r>
              <a:rPr lang="fr-FR" sz="2400" dirty="0"/>
              <a:t>_(t-q) + </a:t>
            </a:r>
            <a:r>
              <a:rPr lang="fr-FR" sz="2400" dirty="0" err="1"/>
              <a:t>ε_t</a:t>
            </a:r>
            <a:endParaRPr lang="en-IN" sz="2400" dirty="0"/>
          </a:p>
        </p:txBody>
      </p:sp>
      <p:sp>
        <p:nvSpPr>
          <p:cNvPr id="9" name="Rectangle 2">
            <a:extLst>
              <a:ext uri="{FF2B5EF4-FFF2-40B4-BE49-F238E27FC236}">
                <a16:creationId xmlns:a16="http://schemas.microsoft.com/office/drawing/2014/main" id="{3437BDE1-B0F9-582E-BA31-FA3B0635AF36}"/>
              </a:ext>
            </a:extLst>
          </p:cNvPr>
          <p:cNvSpPr>
            <a:spLocks noChangeArrowheads="1"/>
          </p:cNvSpPr>
          <p:nvPr/>
        </p:nvSpPr>
        <p:spPr bwMode="auto">
          <a:xfrm>
            <a:off x="1002890" y="4001294"/>
            <a:ext cx="80722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Parameters: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c</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Intercept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θ₁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θ₂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θ_q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Moving average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46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A235F-1196-F47D-63EF-F067B5BA33E0}"/>
              </a:ext>
            </a:extLst>
          </p:cNvPr>
          <p:cNvSpPr>
            <a:spLocks noGrp="1"/>
          </p:cNvSpPr>
          <p:nvPr>
            <p:ph idx="1"/>
          </p:nvPr>
        </p:nvSpPr>
        <p:spPr>
          <a:xfrm>
            <a:off x="838200" y="412955"/>
            <a:ext cx="10515600" cy="5764008"/>
          </a:xfrm>
        </p:spPr>
        <p:txBody>
          <a:bodyPr/>
          <a:lstStyle/>
          <a:p>
            <a:r>
              <a:rPr lang="en-US" dirty="0"/>
              <a:t>Using the </a:t>
            </a:r>
            <a:r>
              <a:rPr lang="en-US" dirty="0" err="1"/>
              <a:t>arima</a:t>
            </a:r>
            <a:r>
              <a:rPr lang="en-US" dirty="0"/>
              <a:t> Function from Base R. </a:t>
            </a:r>
          </a:p>
          <a:p>
            <a:r>
              <a:rPr lang="en-US" dirty="0"/>
              <a:t>The </a:t>
            </a:r>
            <a:r>
              <a:rPr lang="en-US" dirty="0" err="1"/>
              <a:t>arima</a:t>
            </a:r>
            <a:r>
              <a:rPr lang="en-US" dirty="0"/>
              <a:t> function in base R can be used to fit a Moving Average (MA) model as part of an ARMA or ARIMA model. </a:t>
            </a:r>
          </a:p>
          <a:p>
            <a:r>
              <a:rPr lang="en-US" dirty="0"/>
              <a:t>To fit just an MA model, you set the autoregressive (p) and differencing (d) components to zero.</a:t>
            </a:r>
          </a:p>
          <a:p>
            <a:r>
              <a:rPr lang="en-IN" b="1" dirty="0"/>
              <a:t>Syntax</a:t>
            </a:r>
            <a:r>
              <a:rPr lang="en-IN" dirty="0"/>
              <a:t>:</a:t>
            </a:r>
          </a:p>
        </p:txBody>
      </p:sp>
      <p:sp>
        <p:nvSpPr>
          <p:cNvPr id="6" name="TextBox 5">
            <a:extLst>
              <a:ext uri="{FF2B5EF4-FFF2-40B4-BE49-F238E27FC236}">
                <a16:creationId xmlns:a16="http://schemas.microsoft.com/office/drawing/2014/main" id="{E5F54169-62DE-6995-5DD4-C136EC77E58F}"/>
              </a:ext>
            </a:extLst>
          </p:cNvPr>
          <p:cNvSpPr txBox="1"/>
          <p:nvPr/>
        </p:nvSpPr>
        <p:spPr>
          <a:xfrm>
            <a:off x="2153265" y="3294959"/>
            <a:ext cx="9419303" cy="461665"/>
          </a:xfrm>
          <a:prstGeom prst="rect">
            <a:avLst/>
          </a:prstGeom>
          <a:noFill/>
        </p:spPr>
        <p:txBody>
          <a:bodyPr wrap="square">
            <a:spAutoFit/>
          </a:bodyPr>
          <a:lstStyle/>
          <a:p>
            <a:r>
              <a:rPr lang="en-IN" sz="2400" b="1" dirty="0" err="1"/>
              <a:t>arima</a:t>
            </a:r>
            <a:r>
              <a:rPr lang="en-IN" sz="2400" b="1" dirty="0"/>
              <a:t>(y, order = c(p, d, q), seasonal = list(order = c(P, D, Q), period = s))</a:t>
            </a:r>
          </a:p>
        </p:txBody>
      </p:sp>
      <p:sp>
        <p:nvSpPr>
          <p:cNvPr id="7" name="Rectangle 2">
            <a:extLst>
              <a:ext uri="{FF2B5EF4-FFF2-40B4-BE49-F238E27FC236}">
                <a16:creationId xmlns:a16="http://schemas.microsoft.com/office/drawing/2014/main" id="{12D12435-10CF-5650-5512-6E73B22703E6}"/>
              </a:ext>
            </a:extLst>
          </p:cNvPr>
          <p:cNvSpPr>
            <a:spLocks noChangeArrowheads="1"/>
          </p:cNvSpPr>
          <p:nvPr/>
        </p:nvSpPr>
        <p:spPr bwMode="auto">
          <a:xfrm>
            <a:off x="1160206" y="3924646"/>
            <a:ext cx="101935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y</a:t>
            </a:r>
            <a:r>
              <a:rPr kumimoji="0" lang="en-US" altLang="en-US" sz="2400" b="0" i="0" u="none" strike="noStrike" cap="none" normalizeH="0" baseline="0" dirty="0">
                <a:ln>
                  <a:noFill/>
                </a:ln>
                <a:solidFill>
                  <a:schemeClr val="tx1"/>
                </a:solidFill>
                <a:effectLst/>
              </a:rPr>
              <a:t>: The time series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order</a:t>
            </a:r>
            <a:r>
              <a:rPr kumimoji="0" lang="en-US" altLang="en-US" sz="2400" b="0" i="0" u="none" strike="noStrike" cap="none" normalizeH="0" baseline="0" dirty="0">
                <a:ln>
                  <a:noFill/>
                </a:ln>
                <a:solidFill>
                  <a:schemeClr val="tx1"/>
                </a:solidFill>
                <a:effectLst/>
              </a:rPr>
              <a:t>: A vector specifying the non-seasonal part of the model (p, d, q).</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p</a:t>
            </a:r>
            <a:r>
              <a:rPr kumimoji="0" lang="en-US" altLang="en-US" sz="2400" b="0" i="0" u="none" strike="noStrike" cap="none" normalizeH="0" baseline="0" dirty="0">
                <a:ln>
                  <a:noFill/>
                </a:ln>
                <a:solidFill>
                  <a:schemeClr val="tx1"/>
                </a:solidFill>
                <a:effectLst/>
              </a:rPr>
              <a:t>: The number of autoregressive terms (set to 0 for MA models).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d</a:t>
            </a:r>
            <a:r>
              <a:rPr kumimoji="0" lang="en-US" altLang="en-US" sz="2400" b="0" i="0" u="none" strike="noStrike" cap="none" normalizeH="0" baseline="0" dirty="0">
                <a:ln>
                  <a:noFill/>
                </a:ln>
                <a:solidFill>
                  <a:schemeClr val="tx1"/>
                </a:solidFill>
                <a:effectLst/>
              </a:rPr>
              <a:t>: The number of differences (set to 0 for MA models).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a:t>
            </a:r>
            <a:r>
              <a:rPr kumimoji="0" lang="en-US" altLang="en-US" sz="2400" b="0" i="0" u="none" strike="noStrike" cap="none" normalizeH="0" baseline="0" dirty="0">
                <a:ln>
                  <a:noFill/>
                </a:ln>
                <a:solidFill>
                  <a:schemeClr val="tx1"/>
                </a:solidFill>
                <a:effectLst/>
              </a:rPr>
              <a:t>: The number of moving average terms.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seasonal</a:t>
            </a:r>
            <a:r>
              <a:rPr kumimoji="0" lang="en-US" altLang="en-US" sz="2400" b="0" i="0" u="none" strike="noStrike" cap="none" normalizeH="0" baseline="0" dirty="0">
                <a:ln>
                  <a:noFill/>
                </a:ln>
                <a:solidFill>
                  <a:schemeClr val="tx1"/>
                </a:solidFill>
                <a:effectLst/>
              </a:rPr>
              <a:t>: Optional list specifying seasonal components.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2118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2181-4988-53F0-AB88-F5D57AE038F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4081B03-0EFB-67C0-2E25-E2E12CB73679}"/>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4A57845C-9E1F-5FC6-A564-A6C219FC4C6D}"/>
              </a:ext>
            </a:extLst>
          </p:cNvPr>
          <p:cNvSpPr txBox="1"/>
          <p:nvPr/>
        </p:nvSpPr>
        <p:spPr>
          <a:xfrm>
            <a:off x="1356851" y="2108468"/>
            <a:ext cx="9104672" cy="3416320"/>
          </a:xfrm>
          <a:prstGeom prst="rect">
            <a:avLst/>
          </a:prstGeom>
          <a:noFill/>
        </p:spPr>
        <p:txBody>
          <a:bodyPr wrap="square">
            <a:spAutoFit/>
          </a:bodyPr>
          <a:lstStyle/>
          <a:p>
            <a:r>
              <a:rPr lang="en-IN" sz="2400" dirty="0"/>
              <a:t># Generate some example data</a:t>
            </a:r>
          </a:p>
          <a:p>
            <a:r>
              <a:rPr lang="en-IN" sz="2400" dirty="0" err="1"/>
              <a:t>set.seed</a:t>
            </a:r>
            <a:r>
              <a:rPr lang="en-IN" sz="2400" dirty="0"/>
              <a:t>(123)</a:t>
            </a:r>
          </a:p>
          <a:p>
            <a:r>
              <a:rPr lang="en-IN" sz="2400" dirty="0"/>
              <a:t>data &lt;- </a:t>
            </a:r>
            <a:r>
              <a:rPr lang="en-IN" sz="2400" dirty="0" err="1"/>
              <a:t>arima.sim</a:t>
            </a:r>
            <a:r>
              <a:rPr lang="en-IN" sz="2400" dirty="0"/>
              <a:t>(n = 100, model = list(ma = c(0.5)))</a:t>
            </a:r>
          </a:p>
          <a:p>
            <a:endParaRPr lang="en-IN" sz="2400" dirty="0"/>
          </a:p>
          <a:p>
            <a:r>
              <a:rPr lang="en-IN" sz="2400" dirty="0"/>
              <a:t># Fit an MA(1) model</a:t>
            </a:r>
          </a:p>
          <a:p>
            <a:r>
              <a:rPr lang="en-IN" sz="2400" dirty="0" err="1"/>
              <a:t>ma_model</a:t>
            </a:r>
            <a:r>
              <a:rPr lang="en-IN" sz="2400" dirty="0"/>
              <a:t> &lt;- </a:t>
            </a:r>
            <a:r>
              <a:rPr lang="en-IN" sz="2400" dirty="0" err="1"/>
              <a:t>arima</a:t>
            </a:r>
            <a:r>
              <a:rPr lang="en-IN" sz="2400" dirty="0"/>
              <a:t>(data, order = c(0, 0, 1))</a:t>
            </a:r>
          </a:p>
          <a:p>
            <a:endParaRPr lang="en-IN" sz="2400" dirty="0"/>
          </a:p>
          <a:p>
            <a:r>
              <a:rPr lang="en-IN" sz="2400" dirty="0"/>
              <a:t># Print the MA model details</a:t>
            </a:r>
          </a:p>
          <a:p>
            <a:r>
              <a:rPr lang="en-IN" sz="2400" dirty="0"/>
              <a:t>print(</a:t>
            </a:r>
            <a:r>
              <a:rPr lang="en-IN" sz="2400" dirty="0" err="1"/>
              <a:t>ma_model</a:t>
            </a:r>
            <a:r>
              <a:rPr lang="en-IN" sz="2400" dirty="0"/>
              <a:t>)</a:t>
            </a:r>
          </a:p>
        </p:txBody>
      </p:sp>
    </p:spTree>
    <p:extLst>
      <p:ext uri="{BB962C8B-B14F-4D97-AF65-F5344CB8AC3E}">
        <p14:creationId xmlns:p14="http://schemas.microsoft.com/office/powerpoint/2010/main" val="63868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E7E33-08B4-1D06-7031-66F51814E3C9}"/>
              </a:ext>
            </a:extLst>
          </p:cNvPr>
          <p:cNvSpPr>
            <a:spLocks noGrp="1"/>
          </p:cNvSpPr>
          <p:nvPr>
            <p:ph idx="1"/>
          </p:nvPr>
        </p:nvSpPr>
        <p:spPr>
          <a:xfrm>
            <a:off x="838200" y="560439"/>
            <a:ext cx="10515600" cy="5616524"/>
          </a:xfrm>
        </p:spPr>
        <p:txBody>
          <a:bodyPr/>
          <a:lstStyle/>
          <a:p>
            <a:r>
              <a:rPr lang="en-US" dirty="0"/>
              <a:t>Using the Arima Function from the forecast Package</a:t>
            </a:r>
          </a:p>
          <a:p>
            <a:r>
              <a:rPr lang="en-US" dirty="0"/>
              <a:t>The Arima function from the forecast package is flexible and can fit MA models as part of ARMA or ARIMA models.</a:t>
            </a:r>
          </a:p>
          <a:p>
            <a:endParaRPr lang="en-IN" dirty="0"/>
          </a:p>
        </p:txBody>
      </p:sp>
      <p:sp>
        <p:nvSpPr>
          <p:cNvPr id="6" name="TextBox 5">
            <a:extLst>
              <a:ext uri="{FF2B5EF4-FFF2-40B4-BE49-F238E27FC236}">
                <a16:creationId xmlns:a16="http://schemas.microsoft.com/office/drawing/2014/main" id="{F593A172-9EA3-5839-1E7D-1D6601433DE2}"/>
              </a:ext>
            </a:extLst>
          </p:cNvPr>
          <p:cNvSpPr txBox="1"/>
          <p:nvPr/>
        </p:nvSpPr>
        <p:spPr>
          <a:xfrm>
            <a:off x="1043448" y="1964353"/>
            <a:ext cx="10105103" cy="4893647"/>
          </a:xfrm>
          <a:prstGeom prst="rect">
            <a:avLst/>
          </a:prstGeom>
          <a:noFill/>
        </p:spPr>
        <p:txBody>
          <a:bodyPr wrap="square">
            <a:spAutoFit/>
          </a:bodyPr>
          <a:lstStyle/>
          <a:p>
            <a:r>
              <a:rPr lang="en-IN" sz="2400" dirty="0"/>
              <a:t># Install and load the forecast package</a:t>
            </a:r>
          </a:p>
          <a:p>
            <a:r>
              <a:rPr lang="en-IN" sz="2400" dirty="0" err="1"/>
              <a:t>install.packages</a:t>
            </a:r>
            <a:r>
              <a:rPr lang="en-IN" sz="2400" dirty="0"/>
              <a:t>("forecast")</a:t>
            </a:r>
          </a:p>
          <a:p>
            <a:r>
              <a:rPr lang="en-IN" sz="2400" dirty="0"/>
              <a:t>library(forecast)</a:t>
            </a:r>
          </a:p>
          <a:p>
            <a:endParaRPr lang="en-IN" sz="2400" dirty="0"/>
          </a:p>
          <a:p>
            <a:r>
              <a:rPr lang="en-IN" sz="2400" dirty="0"/>
              <a:t># Generate some example data</a:t>
            </a:r>
          </a:p>
          <a:p>
            <a:r>
              <a:rPr lang="en-IN" sz="2400" dirty="0" err="1"/>
              <a:t>set.seed</a:t>
            </a:r>
            <a:r>
              <a:rPr lang="en-IN" sz="2400" dirty="0"/>
              <a:t>(123)</a:t>
            </a:r>
          </a:p>
          <a:p>
            <a:r>
              <a:rPr lang="en-IN" sz="2400" dirty="0"/>
              <a:t>data &lt;- </a:t>
            </a:r>
            <a:r>
              <a:rPr lang="en-IN" sz="2400" dirty="0" err="1"/>
              <a:t>arima.sim</a:t>
            </a:r>
            <a:r>
              <a:rPr lang="en-IN" sz="2400" dirty="0"/>
              <a:t>(n = 100, model = list(ma = c(0.5)))</a:t>
            </a:r>
          </a:p>
          <a:p>
            <a:endParaRPr lang="en-IN" sz="2400" dirty="0"/>
          </a:p>
          <a:p>
            <a:r>
              <a:rPr lang="en-IN" sz="2400" dirty="0"/>
              <a:t># Fit an MA(1) model</a:t>
            </a:r>
          </a:p>
          <a:p>
            <a:r>
              <a:rPr lang="en-IN" sz="2400" dirty="0" err="1"/>
              <a:t>ma_model</a:t>
            </a:r>
            <a:r>
              <a:rPr lang="en-IN" sz="2400" dirty="0"/>
              <a:t> &lt;- Arima(data, order = c(0, 0, 1))</a:t>
            </a:r>
          </a:p>
          <a:p>
            <a:endParaRPr lang="en-IN" sz="2400" dirty="0"/>
          </a:p>
          <a:p>
            <a:r>
              <a:rPr lang="en-IN" sz="2400" dirty="0"/>
              <a:t># Print the MA model details</a:t>
            </a:r>
          </a:p>
          <a:p>
            <a:r>
              <a:rPr lang="en-IN" sz="2400" dirty="0"/>
              <a:t>print(</a:t>
            </a:r>
            <a:r>
              <a:rPr lang="en-IN" sz="2400" dirty="0" err="1"/>
              <a:t>ma_model</a:t>
            </a:r>
            <a:r>
              <a:rPr lang="en-IN" sz="2400" dirty="0"/>
              <a:t>)</a:t>
            </a:r>
          </a:p>
        </p:txBody>
      </p:sp>
    </p:spTree>
    <p:extLst>
      <p:ext uri="{BB962C8B-B14F-4D97-AF65-F5344CB8AC3E}">
        <p14:creationId xmlns:p14="http://schemas.microsoft.com/office/powerpoint/2010/main" val="139162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4684-463E-8DB1-D532-479C3BF66A81}"/>
              </a:ext>
            </a:extLst>
          </p:cNvPr>
          <p:cNvSpPr>
            <a:spLocks noGrp="1"/>
          </p:cNvSpPr>
          <p:nvPr>
            <p:ph type="title"/>
          </p:nvPr>
        </p:nvSpPr>
        <p:spPr/>
        <p:txBody>
          <a:bodyPr/>
          <a:lstStyle/>
          <a:p>
            <a:r>
              <a:rPr lang="en-IN" dirty="0"/>
              <a:t>What is </a:t>
            </a:r>
            <a:r>
              <a:rPr lang="en-US" dirty="0"/>
              <a:t>AUTOREGRESSIVE INTEGRATED</a:t>
            </a:r>
            <a:br>
              <a:rPr lang="en-US" dirty="0"/>
            </a:br>
            <a:r>
              <a:rPr lang="en-US" dirty="0"/>
              <a:t>MOVING AVERAGE (ARIMA) MODELS</a:t>
            </a:r>
            <a:endParaRPr lang="en-IN" dirty="0"/>
          </a:p>
        </p:txBody>
      </p:sp>
      <p:sp>
        <p:nvSpPr>
          <p:cNvPr id="3" name="Content Placeholder 2">
            <a:extLst>
              <a:ext uri="{FF2B5EF4-FFF2-40B4-BE49-F238E27FC236}">
                <a16:creationId xmlns:a16="http://schemas.microsoft.com/office/drawing/2014/main" id="{533D31AF-AE65-AAE3-C57F-9A0A49BADDF3}"/>
              </a:ext>
            </a:extLst>
          </p:cNvPr>
          <p:cNvSpPr>
            <a:spLocks noGrp="1"/>
          </p:cNvSpPr>
          <p:nvPr>
            <p:ph idx="1"/>
          </p:nvPr>
        </p:nvSpPr>
        <p:spPr>
          <a:xfrm>
            <a:off x="838200" y="1825624"/>
            <a:ext cx="10515600" cy="4820981"/>
          </a:xfrm>
        </p:spPr>
        <p:txBody>
          <a:bodyPr>
            <a:normAutofit/>
          </a:bodyPr>
          <a:lstStyle/>
          <a:p>
            <a:r>
              <a:rPr lang="en-US" b="1" dirty="0"/>
              <a:t>ARIMA</a:t>
            </a:r>
            <a:r>
              <a:rPr lang="en-US" dirty="0"/>
              <a:t> (</a:t>
            </a:r>
            <a:r>
              <a:rPr lang="en-US" dirty="0" err="1"/>
              <a:t>AutoRegressive</a:t>
            </a:r>
            <a:r>
              <a:rPr lang="en-US" dirty="0"/>
              <a:t> Integrated Moving Average) models are statistical time series models used to forecast future values of a time series. They are a combination of three components:</a:t>
            </a:r>
          </a:p>
          <a:p>
            <a:pPr>
              <a:buFont typeface="+mj-lt"/>
              <a:buAutoNum type="arabicPeriod"/>
            </a:pPr>
            <a:r>
              <a:rPr lang="en-US" b="1" dirty="0"/>
              <a:t>Autoregressive (AR):</a:t>
            </a:r>
            <a:r>
              <a:rPr lang="en-US" dirty="0"/>
              <a:t> This component assumes that the current value of the series depends on its own past values.</a:t>
            </a:r>
          </a:p>
          <a:p>
            <a:pPr>
              <a:buFont typeface="+mj-lt"/>
              <a:buAutoNum type="arabicPeriod"/>
            </a:pPr>
            <a:r>
              <a:rPr lang="en-US" b="1" dirty="0"/>
              <a:t>Integrated (I):</a:t>
            </a:r>
            <a:r>
              <a:rPr lang="en-US" dirty="0"/>
              <a:t> This component handles non-stationarity in the data by differencing it until it becomes stationary. Differencing involves subtracting the previous value from the current value.</a:t>
            </a:r>
          </a:p>
          <a:p>
            <a:pPr>
              <a:buFont typeface="+mj-lt"/>
              <a:buAutoNum type="arabicPeriod"/>
            </a:pPr>
            <a:r>
              <a:rPr lang="en-US" b="1" dirty="0"/>
              <a:t>Moving Average (MA):</a:t>
            </a:r>
            <a:r>
              <a:rPr lang="en-US" dirty="0"/>
              <a:t> This component assumes that the current value of the series depends on the errors (residuals) from past time periods.</a:t>
            </a:r>
          </a:p>
          <a:p>
            <a:endParaRPr lang="en-IN" dirty="0"/>
          </a:p>
        </p:txBody>
      </p:sp>
    </p:spTree>
    <p:extLst>
      <p:ext uri="{BB962C8B-B14F-4D97-AF65-F5344CB8AC3E}">
        <p14:creationId xmlns:p14="http://schemas.microsoft.com/office/powerpoint/2010/main" val="114698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520C-D632-B677-BF04-96364749CBF7}"/>
              </a:ext>
            </a:extLst>
          </p:cNvPr>
          <p:cNvSpPr>
            <a:spLocks noGrp="1"/>
          </p:cNvSpPr>
          <p:nvPr>
            <p:ph type="title"/>
          </p:nvPr>
        </p:nvSpPr>
        <p:spPr/>
        <p:txBody>
          <a:bodyPr>
            <a:normAutofit/>
          </a:bodyPr>
          <a:lstStyle/>
          <a:p>
            <a:r>
              <a:rPr lang="en-US" b="1" dirty="0"/>
              <a:t>Autoregressive Moving Average (ARMA) Model:</a:t>
            </a:r>
            <a:endParaRPr lang="en-IN" dirty="0"/>
          </a:p>
        </p:txBody>
      </p:sp>
      <p:sp>
        <p:nvSpPr>
          <p:cNvPr id="3" name="Content Placeholder 2">
            <a:extLst>
              <a:ext uri="{FF2B5EF4-FFF2-40B4-BE49-F238E27FC236}">
                <a16:creationId xmlns:a16="http://schemas.microsoft.com/office/drawing/2014/main" id="{871CAA0C-ADF3-8436-7167-8F4BBA7319E1}"/>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An ARMA model combines the AR and MA models, assuming that the current value of a time series depends on both its past values and past error terms.</a:t>
            </a:r>
          </a:p>
          <a:p>
            <a:endParaRPr lang="en-IN" dirty="0"/>
          </a:p>
        </p:txBody>
      </p:sp>
      <p:sp>
        <p:nvSpPr>
          <p:cNvPr id="4" name="Rectangle 1">
            <a:extLst>
              <a:ext uri="{FF2B5EF4-FFF2-40B4-BE49-F238E27FC236}">
                <a16:creationId xmlns:a16="http://schemas.microsoft.com/office/drawing/2014/main" id="{9360561F-F97A-C53F-70F5-1239F9A18662}"/>
              </a:ext>
            </a:extLst>
          </p:cNvPr>
          <p:cNvSpPr>
            <a:spLocks noChangeArrowheads="1"/>
          </p:cNvSpPr>
          <p:nvPr/>
        </p:nvSpPr>
        <p:spPr bwMode="auto">
          <a:xfrm>
            <a:off x="1056967" y="3170297"/>
            <a:ext cx="100780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Equation: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rPr>
              <a:t>y_t</a:t>
            </a:r>
            <a:r>
              <a:rPr kumimoji="0" lang="en-US" altLang="en-US" sz="2400" b="0" i="0" u="none" strike="noStrike" cap="none" normalizeH="0" baseline="0" dirty="0">
                <a:ln>
                  <a:noFill/>
                </a:ln>
                <a:solidFill>
                  <a:schemeClr val="tx1"/>
                </a:solidFill>
                <a:effectLst/>
                <a:latin typeface="Arial Unicode MS"/>
              </a:rPr>
              <a:t> = c + </a:t>
            </a:r>
            <a:r>
              <a:rPr kumimoji="0" lang="en-US" altLang="en-US" sz="2400" b="0" i="0" u="none" strike="noStrike" cap="none" normalizeH="0" baseline="0" dirty="0" err="1">
                <a:ln>
                  <a:noFill/>
                </a:ln>
                <a:solidFill>
                  <a:schemeClr val="tx1"/>
                </a:solidFill>
                <a:effectLst/>
                <a:latin typeface="Arial Unicode MS"/>
              </a:rPr>
              <a:t>φ₁y</a:t>
            </a:r>
            <a:r>
              <a:rPr kumimoji="0" lang="en-US" altLang="en-US" sz="2400" b="0" i="0" u="none" strike="noStrike" cap="none" normalizeH="0" baseline="0" dirty="0">
                <a:ln>
                  <a:noFill/>
                </a:ln>
                <a:solidFill>
                  <a:schemeClr val="tx1"/>
                </a:solidFill>
                <a:effectLst/>
                <a:latin typeface="Arial Unicode MS"/>
              </a:rPr>
              <a:t>_(t-1) + </a:t>
            </a:r>
            <a:r>
              <a:rPr kumimoji="0" lang="en-US" altLang="en-US" sz="2400" b="0" i="0" u="none" strike="noStrike" cap="none" normalizeH="0" baseline="0" dirty="0" err="1">
                <a:ln>
                  <a:noFill/>
                </a:ln>
                <a:solidFill>
                  <a:schemeClr val="tx1"/>
                </a:solidFill>
                <a:effectLst/>
                <a:latin typeface="Arial Unicode MS"/>
              </a:rPr>
              <a:t>φ₂y</a:t>
            </a:r>
            <a:r>
              <a:rPr kumimoji="0" lang="en-US" altLang="en-US" sz="2400" b="0" i="0" u="none" strike="noStrike" cap="none" normalizeH="0" baseline="0" dirty="0">
                <a:ln>
                  <a:noFill/>
                </a:ln>
                <a:solidFill>
                  <a:schemeClr val="tx1"/>
                </a:solidFill>
                <a:effectLst/>
                <a:latin typeface="Arial Unicode MS"/>
              </a:rPr>
              <a:t>_(t-2) + ... + </a:t>
            </a:r>
            <a:r>
              <a:rPr kumimoji="0" lang="en-US" altLang="en-US" sz="2400" b="0" i="0" u="none" strike="noStrike" cap="none" normalizeH="0" baseline="0" dirty="0" err="1">
                <a:ln>
                  <a:noFill/>
                </a:ln>
                <a:solidFill>
                  <a:schemeClr val="tx1"/>
                </a:solidFill>
                <a:effectLst/>
                <a:latin typeface="Arial Unicode MS"/>
              </a:rPr>
              <a:t>φ_py</a:t>
            </a:r>
            <a:r>
              <a:rPr kumimoji="0" lang="en-US" altLang="en-US" sz="2400" b="0" i="0" u="none" strike="noStrike" cap="none" normalizeH="0" baseline="0" dirty="0">
                <a:ln>
                  <a:noFill/>
                </a:ln>
                <a:solidFill>
                  <a:schemeClr val="tx1"/>
                </a:solidFill>
                <a:effectLst/>
                <a:latin typeface="Arial Unicode MS"/>
              </a:rPr>
              <a:t>_(t-p) + </a:t>
            </a:r>
            <a:r>
              <a:rPr kumimoji="0" lang="en-US" altLang="en-US" sz="2400" b="0" i="0" u="none" strike="noStrike" cap="none" normalizeH="0" baseline="0" dirty="0" err="1">
                <a:ln>
                  <a:noFill/>
                </a:ln>
                <a:solidFill>
                  <a:schemeClr val="tx1"/>
                </a:solidFill>
                <a:effectLst/>
                <a:latin typeface="Arial Unicode MS"/>
              </a:rPr>
              <a:t>θ₁ε</a:t>
            </a:r>
            <a:r>
              <a:rPr kumimoji="0" lang="en-US" altLang="en-US" sz="2400" b="0" i="0" u="none" strike="noStrike" cap="none" normalizeH="0" baseline="0" dirty="0">
                <a:ln>
                  <a:noFill/>
                </a:ln>
                <a:solidFill>
                  <a:schemeClr val="tx1"/>
                </a:solidFill>
                <a:effectLst/>
                <a:latin typeface="Arial Unicode MS"/>
              </a:rPr>
              <a:t>_(t-1) + θ₂</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6081619-7B73-11ED-3D23-15B4475EF619}"/>
              </a:ext>
            </a:extLst>
          </p:cNvPr>
          <p:cNvSpPr>
            <a:spLocks noChangeArrowheads="1"/>
          </p:cNvSpPr>
          <p:nvPr/>
        </p:nvSpPr>
        <p:spPr bwMode="auto">
          <a:xfrm>
            <a:off x="1056967" y="4203780"/>
            <a:ext cx="87261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Parameters: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c</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Intercept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φ₁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φ₂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φ_p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Autoregressive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θ₁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θ₂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θ_q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Moving average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915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1D2E-FA81-0FE6-394C-375CCE1CE031}"/>
              </a:ext>
            </a:extLst>
          </p:cNvPr>
          <p:cNvSpPr>
            <a:spLocks noGrp="1"/>
          </p:cNvSpPr>
          <p:nvPr>
            <p:ph type="title"/>
          </p:nvPr>
        </p:nvSpPr>
        <p:spPr/>
        <p:txBody>
          <a:bodyPr/>
          <a:lstStyle/>
          <a:p>
            <a:r>
              <a:rPr lang="en-US" b="1" dirty="0"/>
              <a:t>Autoregressive Moving Average (ARMA) Model:</a:t>
            </a:r>
            <a:endParaRPr lang="en-IN" dirty="0"/>
          </a:p>
        </p:txBody>
      </p:sp>
      <p:sp>
        <p:nvSpPr>
          <p:cNvPr id="3" name="Content Placeholder 2">
            <a:extLst>
              <a:ext uri="{FF2B5EF4-FFF2-40B4-BE49-F238E27FC236}">
                <a16:creationId xmlns:a16="http://schemas.microsoft.com/office/drawing/2014/main" id="{F02CD6C0-0281-2257-7CAC-0ECE95BB625F}"/>
              </a:ext>
            </a:extLst>
          </p:cNvPr>
          <p:cNvSpPr>
            <a:spLocks noGrp="1"/>
          </p:cNvSpPr>
          <p:nvPr>
            <p:ph idx="1"/>
          </p:nvPr>
        </p:nvSpPr>
        <p:spPr/>
        <p:txBody>
          <a:bodyPr/>
          <a:lstStyle/>
          <a:p>
            <a:r>
              <a:rPr lang="en-US" dirty="0"/>
              <a:t>Using the </a:t>
            </a:r>
            <a:r>
              <a:rPr lang="en-US" dirty="0" err="1"/>
              <a:t>arima</a:t>
            </a:r>
            <a:r>
              <a:rPr lang="en-US" dirty="0"/>
              <a:t> Function from Base R</a:t>
            </a:r>
          </a:p>
          <a:p>
            <a:r>
              <a:rPr lang="en-US" dirty="0"/>
              <a:t>The </a:t>
            </a:r>
            <a:r>
              <a:rPr lang="en-US" dirty="0" err="1"/>
              <a:t>arima</a:t>
            </a:r>
            <a:r>
              <a:rPr lang="en-US" dirty="0"/>
              <a:t> function from base R can fit ARMA models by specifying the order of autoregressive (p) and moving average (q) components, with differencing (d) set to zero.</a:t>
            </a:r>
          </a:p>
          <a:p>
            <a:r>
              <a:rPr lang="en-US" b="1" dirty="0"/>
              <a:t>Syntax:</a:t>
            </a:r>
          </a:p>
          <a:p>
            <a:endParaRPr lang="en-IN" dirty="0"/>
          </a:p>
        </p:txBody>
      </p:sp>
      <p:sp>
        <p:nvSpPr>
          <p:cNvPr id="6" name="TextBox 5">
            <a:extLst>
              <a:ext uri="{FF2B5EF4-FFF2-40B4-BE49-F238E27FC236}">
                <a16:creationId xmlns:a16="http://schemas.microsoft.com/office/drawing/2014/main" id="{D581C713-BCF5-798F-51E0-12394AEB61BF}"/>
              </a:ext>
            </a:extLst>
          </p:cNvPr>
          <p:cNvSpPr txBox="1"/>
          <p:nvPr/>
        </p:nvSpPr>
        <p:spPr>
          <a:xfrm>
            <a:off x="2140973" y="4094078"/>
            <a:ext cx="9212827" cy="461665"/>
          </a:xfrm>
          <a:prstGeom prst="rect">
            <a:avLst/>
          </a:prstGeom>
          <a:noFill/>
        </p:spPr>
        <p:txBody>
          <a:bodyPr wrap="square">
            <a:spAutoFit/>
          </a:bodyPr>
          <a:lstStyle/>
          <a:p>
            <a:r>
              <a:rPr lang="en-IN" sz="2400" b="1" dirty="0" err="1"/>
              <a:t>arima</a:t>
            </a:r>
            <a:r>
              <a:rPr lang="en-IN" sz="2400" b="1" dirty="0"/>
              <a:t>(y, order = c(p, d, q), seasonal = list(order = c(P, D, Q), period = s))</a:t>
            </a:r>
          </a:p>
        </p:txBody>
      </p:sp>
      <p:sp>
        <p:nvSpPr>
          <p:cNvPr id="7" name="Rectangle 2">
            <a:extLst>
              <a:ext uri="{FF2B5EF4-FFF2-40B4-BE49-F238E27FC236}">
                <a16:creationId xmlns:a16="http://schemas.microsoft.com/office/drawing/2014/main" id="{D348823D-CE65-2677-6E77-456B893E9ED3}"/>
              </a:ext>
            </a:extLst>
          </p:cNvPr>
          <p:cNvSpPr>
            <a:spLocks noChangeArrowheads="1"/>
          </p:cNvSpPr>
          <p:nvPr/>
        </p:nvSpPr>
        <p:spPr bwMode="auto">
          <a:xfrm>
            <a:off x="1150374" y="4515979"/>
            <a:ext cx="91088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y</a:t>
            </a:r>
            <a:r>
              <a:rPr kumimoji="0" lang="en-US" altLang="en-US" sz="2400" b="0" i="0" u="none" strike="noStrike" cap="none" normalizeH="0" baseline="0" dirty="0">
                <a:ln>
                  <a:noFill/>
                </a:ln>
                <a:solidFill>
                  <a:schemeClr val="tx1"/>
                </a:solidFill>
                <a:effectLst/>
              </a:rPr>
              <a:t>: The time series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order</a:t>
            </a:r>
            <a:r>
              <a:rPr kumimoji="0" lang="en-US" altLang="en-US" sz="2400" b="0" i="0" u="none" strike="noStrike" cap="none" normalizeH="0" baseline="0" dirty="0">
                <a:ln>
                  <a:noFill/>
                </a:ln>
                <a:solidFill>
                  <a:schemeClr val="tx1"/>
                </a:solidFill>
                <a:effectLst/>
              </a:rPr>
              <a:t>: A vector specifying the non-seasonal part of the model (p, d, q).</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p</a:t>
            </a:r>
            <a:r>
              <a:rPr kumimoji="0" lang="en-US" altLang="en-US" sz="2400" b="0" i="0" u="none" strike="noStrike" cap="none" normalizeH="0" baseline="0" dirty="0">
                <a:ln>
                  <a:noFill/>
                </a:ln>
                <a:solidFill>
                  <a:schemeClr val="tx1"/>
                </a:solidFill>
                <a:effectLst/>
              </a:rPr>
              <a:t>: The number of autoregressive terms.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d</a:t>
            </a:r>
            <a:r>
              <a:rPr kumimoji="0" lang="en-US" altLang="en-US" sz="2400" b="0" i="0" u="none" strike="noStrike" cap="none" normalizeH="0" baseline="0" dirty="0">
                <a:ln>
                  <a:noFill/>
                </a:ln>
                <a:solidFill>
                  <a:schemeClr val="tx1"/>
                </a:solidFill>
                <a:effectLst/>
              </a:rPr>
              <a:t>: The number of differences (set to 0 for ARMA models).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a:t>
            </a:r>
            <a:r>
              <a:rPr kumimoji="0" lang="en-US" altLang="en-US" sz="2400" b="0" i="0" u="none" strike="noStrike" cap="none" normalizeH="0" baseline="0" dirty="0">
                <a:ln>
                  <a:noFill/>
                </a:ln>
                <a:solidFill>
                  <a:schemeClr val="tx1"/>
                </a:solidFill>
                <a:effectLst/>
              </a:rPr>
              <a:t>: The number of moving average terms.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seasonal</a:t>
            </a:r>
            <a:r>
              <a:rPr kumimoji="0" lang="en-US" altLang="en-US" sz="2400" b="0" i="0" u="none" strike="noStrike" cap="none" normalizeH="0" baseline="0" dirty="0">
                <a:ln>
                  <a:noFill/>
                </a:ln>
                <a:solidFill>
                  <a:schemeClr val="tx1"/>
                </a:solidFill>
                <a:effectLst/>
              </a:rPr>
              <a:t>: Optional list specifying seasonal components.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83084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0B0D-15A4-7B36-1A90-44B29D79DD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CBEB75D-9A50-06BF-5D4B-AAB1FD40EDFD}"/>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2D57AFEF-5656-10D4-78C7-2E739461937C}"/>
              </a:ext>
            </a:extLst>
          </p:cNvPr>
          <p:cNvSpPr txBox="1"/>
          <p:nvPr/>
        </p:nvSpPr>
        <p:spPr>
          <a:xfrm>
            <a:off x="1002889" y="1825625"/>
            <a:ext cx="8701549" cy="3416320"/>
          </a:xfrm>
          <a:prstGeom prst="rect">
            <a:avLst/>
          </a:prstGeom>
          <a:noFill/>
        </p:spPr>
        <p:txBody>
          <a:bodyPr wrap="square">
            <a:spAutoFit/>
          </a:bodyPr>
          <a:lstStyle/>
          <a:p>
            <a:r>
              <a:rPr lang="en-IN" sz="2400" dirty="0"/>
              <a:t># Generate some example data</a:t>
            </a:r>
          </a:p>
          <a:p>
            <a:r>
              <a:rPr lang="en-IN" sz="2400" dirty="0" err="1"/>
              <a:t>set.seed</a:t>
            </a:r>
            <a:r>
              <a:rPr lang="en-IN" sz="2400" dirty="0"/>
              <a:t>(123)</a:t>
            </a:r>
          </a:p>
          <a:p>
            <a:r>
              <a:rPr lang="en-IN" sz="2400" dirty="0"/>
              <a:t>data &lt;- </a:t>
            </a:r>
            <a:r>
              <a:rPr lang="en-IN" sz="2400" dirty="0" err="1"/>
              <a:t>arima.sim</a:t>
            </a:r>
            <a:r>
              <a:rPr lang="en-IN" sz="2400" dirty="0"/>
              <a:t>(n = 100, model = list(</a:t>
            </a:r>
            <a:r>
              <a:rPr lang="en-IN" sz="2400" dirty="0" err="1"/>
              <a:t>ar</a:t>
            </a:r>
            <a:r>
              <a:rPr lang="en-IN" sz="2400" dirty="0"/>
              <a:t> = c(0.7), ma = c(0.5)))</a:t>
            </a:r>
          </a:p>
          <a:p>
            <a:endParaRPr lang="en-IN" sz="2400" dirty="0"/>
          </a:p>
          <a:p>
            <a:r>
              <a:rPr lang="en-IN" sz="2400" dirty="0"/>
              <a:t># Fit an ARMA(1,1) model</a:t>
            </a:r>
          </a:p>
          <a:p>
            <a:r>
              <a:rPr lang="en-IN" sz="2400" dirty="0" err="1"/>
              <a:t>arma_model</a:t>
            </a:r>
            <a:r>
              <a:rPr lang="en-IN" sz="2400" dirty="0"/>
              <a:t> &lt;- </a:t>
            </a:r>
            <a:r>
              <a:rPr lang="en-IN" sz="2400" dirty="0" err="1"/>
              <a:t>arima</a:t>
            </a:r>
            <a:r>
              <a:rPr lang="en-IN" sz="2400" dirty="0"/>
              <a:t>(data, order = c(1, 0, 1))</a:t>
            </a:r>
          </a:p>
          <a:p>
            <a:endParaRPr lang="en-IN" sz="2400" dirty="0"/>
          </a:p>
          <a:p>
            <a:r>
              <a:rPr lang="en-IN" sz="2400" dirty="0"/>
              <a:t># Print the ARMA model details</a:t>
            </a:r>
          </a:p>
          <a:p>
            <a:r>
              <a:rPr lang="en-IN" sz="2400" dirty="0"/>
              <a:t>print(</a:t>
            </a:r>
            <a:r>
              <a:rPr lang="en-IN" sz="2400" dirty="0" err="1"/>
              <a:t>arma_model</a:t>
            </a:r>
            <a:r>
              <a:rPr lang="en-IN" sz="2400" dirty="0"/>
              <a:t>)</a:t>
            </a:r>
          </a:p>
        </p:txBody>
      </p:sp>
    </p:spTree>
    <p:extLst>
      <p:ext uri="{BB962C8B-B14F-4D97-AF65-F5344CB8AC3E}">
        <p14:creationId xmlns:p14="http://schemas.microsoft.com/office/powerpoint/2010/main" val="357799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FD59-EFFD-D5E6-B808-5A0AD6DD8B48}"/>
              </a:ext>
            </a:extLst>
          </p:cNvPr>
          <p:cNvSpPr>
            <a:spLocks noGrp="1"/>
          </p:cNvSpPr>
          <p:nvPr>
            <p:ph type="title"/>
          </p:nvPr>
        </p:nvSpPr>
        <p:spPr/>
        <p:txBody>
          <a:bodyPr/>
          <a:lstStyle/>
          <a:p>
            <a:r>
              <a:rPr lang="en-US" b="1" dirty="0"/>
              <a:t>Model Selection and Estimation</a:t>
            </a:r>
            <a:endParaRPr lang="en-IN" dirty="0"/>
          </a:p>
        </p:txBody>
      </p:sp>
      <p:sp>
        <p:nvSpPr>
          <p:cNvPr id="3" name="Content Placeholder 2">
            <a:extLst>
              <a:ext uri="{FF2B5EF4-FFF2-40B4-BE49-F238E27FC236}">
                <a16:creationId xmlns:a16="http://schemas.microsoft.com/office/drawing/2014/main" id="{2F1D0FF2-9483-F227-0575-A8FB5336C897}"/>
              </a:ext>
            </a:extLst>
          </p:cNvPr>
          <p:cNvSpPr>
            <a:spLocks noGrp="1"/>
          </p:cNvSpPr>
          <p:nvPr>
            <p:ph idx="1"/>
          </p:nvPr>
        </p:nvSpPr>
        <p:spPr/>
        <p:txBody>
          <a:bodyPr>
            <a:normAutofit/>
          </a:bodyPr>
          <a:lstStyle/>
          <a:p>
            <a:pPr>
              <a:buFont typeface="Arial" panose="020B0604020202020204" pitchFamily="34" charset="0"/>
              <a:buChar char="•"/>
            </a:pPr>
            <a:r>
              <a:rPr lang="en-US" b="1" dirty="0"/>
              <a:t>Stationarity:</a:t>
            </a:r>
            <a:r>
              <a:rPr lang="en-US" dirty="0"/>
              <a:t> Ensure the time series is stationary before applying these models.</a:t>
            </a:r>
          </a:p>
          <a:p>
            <a:pPr>
              <a:buFont typeface="Arial" panose="020B0604020202020204" pitchFamily="34" charset="0"/>
              <a:buChar char="•"/>
            </a:pPr>
            <a:r>
              <a:rPr lang="en-US" b="1" dirty="0"/>
              <a:t>Model Identification:</a:t>
            </a:r>
            <a:r>
              <a:rPr lang="en-US" dirty="0"/>
              <a:t> Use tools like the autocorrelation function (ACF) and partial autocorrelation function (PACF) to identify potential AR and MA orders.</a:t>
            </a:r>
          </a:p>
          <a:p>
            <a:pPr>
              <a:buFont typeface="Arial" panose="020B0604020202020204" pitchFamily="34" charset="0"/>
              <a:buChar char="•"/>
            </a:pPr>
            <a:r>
              <a:rPr lang="en-US" b="1" dirty="0"/>
              <a:t>Model Estimation:</a:t>
            </a:r>
            <a:r>
              <a:rPr lang="en-US" dirty="0"/>
              <a:t> Employ methods like least squares or maximum likelihood to estimate the model parameters.</a:t>
            </a:r>
          </a:p>
          <a:p>
            <a:pPr>
              <a:buFont typeface="Arial" panose="020B0604020202020204" pitchFamily="34" charset="0"/>
              <a:buChar char="•"/>
            </a:pPr>
            <a:r>
              <a:rPr lang="en-US" b="1" dirty="0"/>
              <a:t>Model Validation:</a:t>
            </a:r>
            <a:r>
              <a:rPr lang="en-US" dirty="0"/>
              <a:t> Assess the model's performance using techniques like cross-validation or hypothesis testing.</a:t>
            </a:r>
          </a:p>
          <a:p>
            <a:endParaRPr lang="en-IN" dirty="0"/>
          </a:p>
        </p:txBody>
      </p:sp>
    </p:spTree>
    <p:extLst>
      <p:ext uri="{BB962C8B-B14F-4D97-AF65-F5344CB8AC3E}">
        <p14:creationId xmlns:p14="http://schemas.microsoft.com/office/powerpoint/2010/main" val="372485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CE28-0EB6-3CB5-C462-E4E7B59493AC}"/>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3" name="Content Placeholder 2">
            <a:extLst>
              <a:ext uri="{FF2B5EF4-FFF2-40B4-BE49-F238E27FC236}">
                <a16:creationId xmlns:a16="http://schemas.microsoft.com/office/drawing/2014/main" id="{7408FF6D-FB70-BC17-79C8-C5C101068F22}"/>
              </a:ext>
            </a:extLst>
          </p:cNvPr>
          <p:cNvSpPr>
            <a:spLocks noGrp="1"/>
          </p:cNvSpPr>
          <p:nvPr>
            <p:ph idx="1"/>
          </p:nvPr>
        </p:nvSpPr>
        <p:spPr>
          <a:xfrm>
            <a:off x="838200" y="1373342"/>
            <a:ext cx="10515600" cy="4351338"/>
          </a:xfrm>
        </p:spPr>
        <p:txBody>
          <a:bodyPr/>
          <a:lstStyle/>
          <a:p>
            <a:r>
              <a:rPr lang="en-US" b="1" dirty="0"/>
              <a:t>Finite Order Moving Average (MA) Processes</a:t>
            </a:r>
            <a:r>
              <a:rPr lang="en-US" dirty="0"/>
              <a:t> are a class of time series models that assume the current value of a series depends linearly on the current and past error terms. The "finite order" part indicates that the model considers only a finite number of past error terms.</a:t>
            </a:r>
          </a:p>
          <a:p>
            <a:r>
              <a:rPr lang="en-US" b="1" dirty="0"/>
              <a:t>General Form of an MA(q) Process:</a:t>
            </a:r>
          </a:p>
          <a:p>
            <a:pPr marL="0" indent="0">
              <a:buNone/>
            </a:pPr>
            <a:r>
              <a:rPr lang="en-US" b="1" dirty="0"/>
              <a:t>                               </a:t>
            </a:r>
            <a:r>
              <a:rPr lang="en-US" b="1" dirty="0" err="1"/>
              <a:t>y_t</a:t>
            </a:r>
            <a:r>
              <a:rPr lang="en-US" b="1" dirty="0"/>
              <a:t> = </a:t>
            </a:r>
            <a:r>
              <a:rPr lang="el-GR" b="1" dirty="0"/>
              <a:t>μ + ε_</a:t>
            </a:r>
            <a:r>
              <a:rPr lang="en-US" b="1" dirty="0"/>
              <a:t>t + </a:t>
            </a:r>
            <a:r>
              <a:rPr lang="el-GR" b="1" dirty="0"/>
              <a:t>θ₁ε_(</a:t>
            </a:r>
            <a:r>
              <a:rPr lang="en-US" b="1" dirty="0"/>
              <a:t>t-1) + </a:t>
            </a:r>
            <a:r>
              <a:rPr lang="el-GR" b="1" dirty="0"/>
              <a:t>θ₂ε_(</a:t>
            </a:r>
            <a:r>
              <a:rPr lang="en-US" b="1" dirty="0"/>
              <a:t>t-2) + ... + </a:t>
            </a:r>
            <a:r>
              <a:rPr lang="el-GR" b="1" dirty="0"/>
              <a:t>θ_</a:t>
            </a:r>
            <a:r>
              <a:rPr lang="en-US" b="1" dirty="0"/>
              <a:t>q</a:t>
            </a:r>
            <a:r>
              <a:rPr lang="el-GR" b="1" dirty="0"/>
              <a:t>ε_(</a:t>
            </a:r>
            <a:r>
              <a:rPr lang="en-US" b="1" dirty="0"/>
              <a:t>t-q)</a:t>
            </a:r>
          </a:p>
          <a:p>
            <a:endParaRPr lang="en-IN" dirty="0"/>
          </a:p>
        </p:txBody>
      </p:sp>
      <p:sp>
        <p:nvSpPr>
          <p:cNvPr id="10" name="Rectangle 3">
            <a:extLst>
              <a:ext uri="{FF2B5EF4-FFF2-40B4-BE49-F238E27FC236}">
                <a16:creationId xmlns:a16="http://schemas.microsoft.com/office/drawing/2014/main" id="{6D236842-E965-580E-8598-F988BD67548E}"/>
              </a:ext>
            </a:extLst>
          </p:cNvPr>
          <p:cNvSpPr>
            <a:spLocks noChangeArrowheads="1"/>
          </p:cNvSpPr>
          <p:nvPr/>
        </p:nvSpPr>
        <p:spPr bwMode="auto">
          <a:xfrm>
            <a:off x="1494503" y="4684055"/>
            <a:ext cx="78461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y_t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value of the time series at time 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μ</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mean of the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 at time 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θ₁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θ₂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θ_q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Moving average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order of the MA process </a:t>
            </a:r>
          </a:p>
        </p:txBody>
      </p:sp>
    </p:spTree>
    <p:extLst>
      <p:ext uri="{BB962C8B-B14F-4D97-AF65-F5344CB8AC3E}">
        <p14:creationId xmlns:p14="http://schemas.microsoft.com/office/powerpoint/2010/main" val="1679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DC8C-F78D-C41D-E267-D66078318534}"/>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3" name="Content Placeholder 2">
            <a:extLst>
              <a:ext uri="{FF2B5EF4-FFF2-40B4-BE49-F238E27FC236}">
                <a16:creationId xmlns:a16="http://schemas.microsoft.com/office/drawing/2014/main" id="{45063C22-A37A-707B-403E-6407E8233147}"/>
              </a:ext>
            </a:extLst>
          </p:cNvPr>
          <p:cNvSpPr>
            <a:spLocks noGrp="1"/>
          </p:cNvSpPr>
          <p:nvPr>
            <p:ph idx="1"/>
          </p:nvPr>
        </p:nvSpPr>
        <p:spPr/>
        <p:txBody>
          <a:bodyPr/>
          <a:lstStyle/>
          <a:p>
            <a:pPr>
              <a:buFont typeface="Arial" panose="020B0604020202020204" pitchFamily="34" charset="0"/>
              <a:buChar char="•"/>
            </a:pPr>
            <a:r>
              <a:rPr lang="en-US" b="1" dirty="0"/>
              <a:t>Key Characteristics of MA Processes:</a:t>
            </a:r>
          </a:p>
          <a:p>
            <a:pPr>
              <a:buFont typeface="Arial" panose="020B0604020202020204" pitchFamily="34" charset="0"/>
              <a:buChar char="•"/>
            </a:pPr>
            <a:r>
              <a:rPr lang="en-US" b="1" dirty="0"/>
              <a:t>Stationarity:</a:t>
            </a:r>
            <a:r>
              <a:rPr lang="en-US" dirty="0"/>
              <a:t> MA processes are inherently stationary, meaning their statistical properties (mean, variance, autocorrelation) remain constant over time.</a:t>
            </a:r>
          </a:p>
          <a:p>
            <a:pPr>
              <a:buFont typeface="Arial" panose="020B0604020202020204" pitchFamily="34" charset="0"/>
              <a:buChar char="•"/>
            </a:pPr>
            <a:r>
              <a:rPr lang="en-US" b="1" dirty="0"/>
              <a:t>Autocorrelation:</a:t>
            </a:r>
            <a:r>
              <a:rPr lang="en-US" dirty="0"/>
              <a:t> The autocorrelation function (ACF) of an MA(q) process cuts off after lag q. This means that the correlation between observations more than q periods apart is zero.</a:t>
            </a:r>
          </a:p>
          <a:p>
            <a:pPr>
              <a:buFont typeface="Arial" panose="020B0604020202020204" pitchFamily="34" charset="0"/>
              <a:buChar char="•"/>
            </a:pPr>
            <a:r>
              <a:rPr lang="en-US" b="1" dirty="0"/>
              <a:t>Invertibility:</a:t>
            </a:r>
            <a:r>
              <a:rPr lang="en-US" dirty="0"/>
              <a:t> An MA process is invertible if it can be expressed as an equivalent AR process. Invertibility ensures that the model can be used for forecasting.</a:t>
            </a:r>
          </a:p>
          <a:p>
            <a:endParaRPr lang="en-IN" dirty="0"/>
          </a:p>
        </p:txBody>
      </p:sp>
    </p:spTree>
    <p:extLst>
      <p:ext uri="{BB962C8B-B14F-4D97-AF65-F5344CB8AC3E}">
        <p14:creationId xmlns:p14="http://schemas.microsoft.com/office/powerpoint/2010/main" val="2054349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04E9-6741-BC0F-D24E-12EDCDB1F363}"/>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3" name="Content Placeholder 2">
            <a:extLst>
              <a:ext uri="{FF2B5EF4-FFF2-40B4-BE49-F238E27FC236}">
                <a16:creationId xmlns:a16="http://schemas.microsoft.com/office/drawing/2014/main" id="{BCDFD3D1-4CA1-82B5-F32C-5698ABC71AC2}"/>
              </a:ext>
            </a:extLst>
          </p:cNvPr>
          <p:cNvSpPr>
            <a:spLocks noGrp="1"/>
          </p:cNvSpPr>
          <p:nvPr>
            <p:ph idx="1"/>
          </p:nvPr>
        </p:nvSpPr>
        <p:spPr/>
        <p:txBody>
          <a:bodyPr/>
          <a:lstStyle/>
          <a:p>
            <a:r>
              <a:rPr lang="en-US" b="1" dirty="0"/>
              <a:t>Applications of MA Processes:</a:t>
            </a:r>
          </a:p>
          <a:p>
            <a:pPr>
              <a:buFont typeface="Arial" panose="020B0604020202020204" pitchFamily="34" charset="0"/>
              <a:buChar char="•"/>
            </a:pPr>
            <a:r>
              <a:rPr lang="en-US" b="1" dirty="0"/>
              <a:t>Forecasting:</a:t>
            </a:r>
            <a:r>
              <a:rPr lang="en-US" dirty="0"/>
              <a:t> MA models are useful for short-term forecasting, especially when the series exhibits a relatively simple pattern.</a:t>
            </a:r>
          </a:p>
          <a:p>
            <a:pPr>
              <a:buFont typeface="Arial" panose="020B0604020202020204" pitchFamily="34" charset="0"/>
              <a:buChar char="•"/>
            </a:pPr>
            <a:r>
              <a:rPr lang="en-US" b="1" dirty="0"/>
              <a:t>Noise Reduction:</a:t>
            </a:r>
            <a:r>
              <a:rPr lang="en-US" dirty="0"/>
              <a:t> MA models can be used to remove noise from time series data.</a:t>
            </a:r>
          </a:p>
          <a:p>
            <a:pPr>
              <a:buFont typeface="Arial" panose="020B0604020202020204" pitchFamily="34" charset="0"/>
              <a:buChar char="•"/>
            </a:pPr>
            <a:r>
              <a:rPr lang="en-US" b="1" dirty="0"/>
              <a:t>Signal Processing:</a:t>
            </a:r>
            <a:r>
              <a:rPr lang="en-US" dirty="0"/>
              <a:t> MA processes are used in signal processing applications, such as filtering and smoothing.</a:t>
            </a:r>
          </a:p>
          <a:p>
            <a:endParaRPr lang="en-IN" dirty="0"/>
          </a:p>
        </p:txBody>
      </p:sp>
    </p:spTree>
    <p:extLst>
      <p:ext uri="{BB962C8B-B14F-4D97-AF65-F5344CB8AC3E}">
        <p14:creationId xmlns:p14="http://schemas.microsoft.com/office/powerpoint/2010/main" val="391994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A094-AC75-E382-A8C8-AAD48B6AAD7E}"/>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3" name="Content Placeholder 2">
            <a:extLst>
              <a:ext uri="{FF2B5EF4-FFF2-40B4-BE49-F238E27FC236}">
                <a16:creationId xmlns:a16="http://schemas.microsoft.com/office/drawing/2014/main" id="{56EDA764-7219-3226-FB67-C887C3114F84}"/>
              </a:ext>
            </a:extLst>
          </p:cNvPr>
          <p:cNvSpPr>
            <a:spLocks noGrp="1"/>
          </p:cNvSpPr>
          <p:nvPr>
            <p:ph idx="1"/>
          </p:nvPr>
        </p:nvSpPr>
        <p:spPr/>
        <p:txBody>
          <a:bodyPr/>
          <a:lstStyle/>
          <a:p>
            <a:r>
              <a:rPr lang="en-US" b="1" dirty="0"/>
              <a:t>Example</a:t>
            </a:r>
          </a:p>
          <a:p>
            <a:r>
              <a:rPr lang="en-US" b="1" dirty="0"/>
              <a:t>1. Simulating a Finite Order MA Process</a:t>
            </a:r>
          </a:p>
          <a:p>
            <a:r>
              <a:rPr lang="en-US" dirty="0"/>
              <a:t>We'll simulate a Moving Average (MA) process of order 2, denoted MA(2). In this process, the current value depends on the current and previous two white noise error terms.</a:t>
            </a:r>
          </a:p>
          <a:p>
            <a:r>
              <a:rPr lang="en-US" b="1" dirty="0"/>
              <a:t>Steps</a:t>
            </a:r>
            <a:r>
              <a:rPr lang="en-US" dirty="0"/>
              <a:t>:</a:t>
            </a:r>
          </a:p>
          <a:p>
            <a:pPr>
              <a:buFont typeface="+mj-lt"/>
              <a:buAutoNum type="arabicPeriod"/>
            </a:pPr>
            <a:r>
              <a:rPr lang="en-US" dirty="0"/>
              <a:t>Simulate white noise error terms.</a:t>
            </a:r>
          </a:p>
          <a:p>
            <a:pPr>
              <a:buFont typeface="+mj-lt"/>
              <a:buAutoNum type="arabicPeriod"/>
            </a:pPr>
            <a:r>
              <a:rPr lang="en-US" dirty="0"/>
              <a:t>Generate the MA(2) time series using these error terms.</a:t>
            </a:r>
          </a:p>
          <a:p>
            <a:endParaRPr lang="en-IN" dirty="0"/>
          </a:p>
        </p:txBody>
      </p:sp>
    </p:spTree>
    <p:extLst>
      <p:ext uri="{BB962C8B-B14F-4D97-AF65-F5344CB8AC3E}">
        <p14:creationId xmlns:p14="http://schemas.microsoft.com/office/powerpoint/2010/main" val="221961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DF81E-83F0-548E-EB64-83AA2786F02E}"/>
              </a:ext>
            </a:extLst>
          </p:cNvPr>
          <p:cNvSpPr txBox="1"/>
          <p:nvPr/>
        </p:nvSpPr>
        <p:spPr>
          <a:xfrm>
            <a:off x="720211" y="787805"/>
            <a:ext cx="11648769" cy="5632311"/>
          </a:xfrm>
          <a:prstGeom prst="rect">
            <a:avLst/>
          </a:prstGeom>
          <a:noFill/>
        </p:spPr>
        <p:txBody>
          <a:bodyPr wrap="square">
            <a:spAutoFit/>
          </a:bodyPr>
          <a:lstStyle/>
          <a:p>
            <a:r>
              <a:rPr lang="en-IN" sz="2000" dirty="0"/>
              <a:t># Set seed for reproducibility</a:t>
            </a:r>
          </a:p>
          <a:p>
            <a:r>
              <a:rPr lang="en-IN" sz="2000" dirty="0" err="1"/>
              <a:t>set.seed</a:t>
            </a:r>
            <a:r>
              <a:rPr lang="en-IN" sz="2000" dirty="0"/>
              <a:t>(123)</a:t>
            </a:r>
          </a:p>
          <a:p>
            <a:r>
              <a:rPr lang="en-IN" sz="2000" dirty="0"/>
              <a:t># Parameters</a:t>
            </a:r>
          </a:p>
          <a:p>
            <a:r>
              <a:rPr lang="en-IN" sz="2000" dirty="0"/>
              <a:t>n &lt;- 100  # Number of observations</a:t>
            </a:r>
          </a:p>
          <a:p>
            <a:r>
              <a:rPr lang="en-IN" sz="2000" dirty="0"/>
              <a:t>theta1 &lt;- 0.5  # MA(1) coefficient</a:t>
            </a:r>
          </a:p>
          <a:p>
            <a:r>
              <a:rPr lang="en-IN" sz="2000" dirty="0"/>
              <a:t>theta2 &lt;- -0.3  # MA(2) coefficient</a:t>
            </a:r>
          </a:p>
          <a:p>
            <a:endParaRPr lang="en-IN" sz="2000" dirty="0"/>
          </a:p>
          <a:p>
            <a:r>
              <a:rPr lang="en-IN" sz="2000" dirty="0"/>
              <a:t># Simulate white noise error terms</a:t>
            </a:r>
          </a:p>
          <a:p>
            <a:r>
              <a:rPr lang="en-IN" sz="2000" dirty="0"/>
              <a:t>epsilon &lt;- </a:t>
            </a:r>
            <a:r>
              <a:rPr lang="en-IN" sz="2000" dirty="0" err="1"/>
              <a:t>rnorm</a:t>
            </a:r>
            <a:r>
              <a:rPr lang="en-IN" sz="2000" dirty="0"/>
              <a:t>(n + 2)  # Extra terms to handle initial conditions</a:t>
            </a:r>
          </a:p>
          <a:p>
            <a:endParaRPr lang="en-IN" sz="2000" dirty="0"/>
          </a:p>
          <a:p>
            <a:r>
              <a:rPr lang="en-IN" sz="2000" dirty="0"/>
              <a:t># Generate MA(2) process</a:t>
            </a:r>
          </a:p>
          <a:p>
            <a:r>
              <a:rPr lang="en-IN" sz="2000" dirty="0"/>
              <a:t>ma2_data &lt;- filter(epsilon, filter = c(1, -theta1, -theta2), method = "convolution", sides = 1)</a:t>
            </a:r>
          </a:p>
          <a:p>
            <a:endParaRPr lang="en-IN" sz="2000" dirty="0"/>
          </a:p>
          <a:p>
            <a:r>
              <a:rPr lang="en-IN" sz="2000" dirty="0"/>
              <a:t># The MA(2) process starts from the third value because of filter initialization</a:t>
            </a:r>
          </a:p>
          <a:p>
            <a:r>
              <a:rPr lang="en-IN" sz="2000" dirty="0"/>
              <a:t>ma2_data &lt;- ma2_data[-(1:2)]</a:t>
            </a:r>
          </a:p>
          <a:p>
            <a:endParaRPr lang="en-IN" sz="2000" dirty="0"/>
          </a:p>
          <a:p>
            <a:r>
              <a:rPr lang="en-IN" sz="2000" dirty="0"/>
              <a:t># Plot the simulated MA(2) data</a:t>
            </a:r>
          </a:p>
          <a:p>
            <a:r>
              <a:rPr lang="en-IN" sz="2000" dirty="0"/>
              <a:t>plot(ma2_data, type = "l", main = "Simulated MA(2) Process", </a:t>
            </a:r>
            <a:r>
              <a:rPr lang="en-IN" sz="2000" dirty="0" err="1"/>
              <a:t>ylab</a:t>
            </a:r>
            <a:r>
              <a:rPr lang="en-IN" sz="2000" dirty="0"/>
              <a:t> = "Value", </a:t>
            </a:r>
            <a:r>
              <a:rPr lang="en-IN" sz="2000" dirty="0" err="1"/>
              <a:t>xlab</a:t>
            </a:r>
            <a:r>
              <a:rPr lang="en-IN" sz="2000" dirty="0"/>
              <a:t> = "Time")</a:t>
            </a:r>
          </a:p>
        </p:txBody>
      </p:sp>
    </p:spTree>
    <p:extLst>
      <p:ext uri="{BB962C8B-B14F-4D97-AF65-F5344CB8AC3E}">
        <p14:creationId xmlns:p14="http://schemas.microsoft.com/office/powerpoint/2010/main" val="140353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880A-ADC3-29FB-9432-3747386D7F48}"/>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3" name="Content Placeholder 2">
            <a:extLst>
              <a:ext uri="{FF2B5EF4-FFF2-40B4-BE49-F238E27FC236}">
                <a16:creationId xmlns:a16="http://schemas.microsoft.com/office/drawing/2014/main" id="{9A3DF20F-8294-DFE3-B5ED-D7F4C98B94F7}"/>
              </a:ext>
            </a:extLst>
          </p:cNvPr>
          <p:cNvSpPr>
            <a:spLocks noGrp="1"/>
          </p:cNvSpPr>
          <p:nvPr>
            <p:ph idx="1"/>
          </p:nvPr>
        </p:nvSpPr>
        <p:spPr/>
        <p:txBody>
          <a:bodyPr/>
          <a:lstStyle/>
          <a:p>
            <a:r>
              <a:rPr lang="en-US" dirty="0"/>
              <a:t>2. Fitting an MA(2) </a:t>
            </a:r>
            <a:r>
              <a:rPr lang="en-US" dirty="0" err="1"/>
              <a:t>ModelTo</a:t>
            </a:r>
            <a:r>
              <a:rPr lang="en-US" dirty="0"/>
              <a:t> fit an MA(2) model to the simulated data, we use the </a:t>
            </a:r>
            <a:r>
              <a:rPr lang="en-US" dirty="0" err="1"/>
              <a:t>arima</a:t>
            </a:r>
            <a:r>
              <a:rPr lang="en-US" dirty="0"/>
              <a:t> function from base R, setting the autoregressive (p) and differencing (d) components to zero.</a:t>
            </a:r>
            <a:endParaRPr lang="en-IN" dirty="0"/>
          </a:p>
        </p:txBody>
      </p:sp>
      <p:sp>
        <p:nvSpPr>
          <p:cNvPr id="6" name="TextBox 5">
            <a:extLst>
              <a:ext uri="{FF2B5EF4-FFF2-40B4-BE49-F238E27FC236}">
                <a16:creationId xmlns:a16="http://schemas.microsoft.com/office/drawing/2014/main" id="{D84B3F53-19EC-F760-E409-02F16DA0836B}"/>
              </a:ext>
            </a:extLst>
          </p:cNvPr>
          <p:cNvSpPr txBox="1"/>
          <p:nvPr/>
        </p:nvSpPr>
        <p:spPr>
          <a:xfrm>
            <a:off x="1209367" y="3223736"/>
            <a:ext cx="8445910" cy="1938992"/>
          </a:xfrm>
          <a:prstGeom prst="rect">
            <a:avLst/>
          </a:prstGeom>
          <a:noFill/>
        </p:spPr>
        <p:txBody>
          <a:bodyPr wrap="square">
            <a:spAutoFit/>
          </a:bodyPr>
          <a:lstStyle/>
          <a:p>
            <a:r>
              <a:rPr lang="en-IN" sz="2400" dirty="0"/>
              <a:t># Fit an MA(2) model</a:t>
            </a:r>
          </a:p>
          <a:p>
            <a:r>
              <a:rPr lang="en-IN" sz="2400" dirty="0"/>
              <a:t>fit &lt;- </a:t>
            </a:r>
            <a:r>
              <a:rPr lang="en-IN" sz="2400" dirty="0" err="1"/>
              <a:t>arima</a:t>
            </a:r>
            <a:r>
              <a:rPr lang="en-IN" sz="2400" dirty="0"/>
              <a:t>(ma2_data, order = c(0, 0, 2))</a:t>
            </a:r>
          </a:p>
          <a:p>
            <a:endParaRPr lang="en-IN" sz="2400" dirty="0"/>
          </a:p>
          <a:p>
            <a:r>
              <a:rPr lang="en-IN" sz="2400" dirty="0"/>
              <a:t># Print the MA model details</a:t>
            </a:r>
          </a:p>
          <a:p>
            <a:r>
              <a:rPr lang="en-IN" sz="2400" dirty="0"/>
              <a:t>print(fit)</a:t>
            </a:r>
          </a:p>
        </p:txBody>
      </p:sp>
    </p:spTree>
    <p:extLst>
      <p:ext uri="{BB962C8B-B14F-4D97-AF65-F5344CB8AC3E}">
        <p14:creationId xmlns:p14="http://schemas.microsoft.com/office/powerpoint/2010/main" val="168903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011B4-EF4D-A7BB-ED3B-3EBA24DBFBCD}"/>
              </a:ext>
            </a:extLst>
          </p:cNvPr>
          <p:cNvSpPr>
            <a:spLocks noGrp="1"/>
          </p:cNvSpPr>
          <p:nvPr>
            <p:ph idx="1"/>
          </p:nvPr>
        </p:nvSpPr>
        <p:spPr>
          <a:xfrm>
            <a:off x="838200" y="314632"/>
            <a:ext cx="10515600" cy="6449962"/>
          </a:xfrm>
        </p:spPr>
        <p:txBody>
          <a:bodyPr>
            <a:normAutofit fontScale="92500"/>
          </a:bodyPr>
          <a:lstStyle/>
          <a:p>
            <a:pPr algn="l"/>
            <a:r>
              <a:rPr lang="en-US" b="0" i="0" dirty="0">
                <a:solidFill>
                  <a:srgbClr val="111111"/>
                </a:solidFill>
                <a:effectLst/>
                <a:latin typeface="-apple-system"/>
              </a:rPr>
              <a:t>The ARIMA model is typically denoted as </a:t>
            </a:r>
            <a:r>
              <a:rPr lang="en-US" b="1" i="0" dirty="0">
                <a:solidFill>
                  <a:srgbClr val="111111"/>
                </a:solidFill>
                <a:effectLst/>
                <a:latin typeface="-apple-system"/>
              </a:rPr>
              <a:t>ARIMA(p, d, q)</a:t>
            </a:r>
            <a:r>
              <a:rPr lang="en-US" b="0" i="0" dirty="0">
                <a:solidFill>
                  <a:srgbClr val="111111"/>
                </a:solidFill>
                <a:effectLst/>
                <a:latin typeface="-apple-system"/>
              </a:rPr>
              <a:t>, where:</a:t>
            </a:r>
          </a:p>
          <a:p>
            <a:pPr marL="0" indent="0" algn="l">
              <a:buNone/>
            </a:pPr>
            <a:r>
              <a:rPr lang="en-US" b="1" i="0" dirty="0">
                <a:solidFill>
                  <a:srgbClr val="111111"/>
                </a:solidFill>
                <a:effectLst/>
                <a:latin typeface="-apple-system"/>
              </a:rPr>
              <a:t>p</a:t>
            </a:r>
            <a:r>
              <a:rPr lang="en-US" b="0" i="0" dirty="0">
                <a:solidFill>
                  <a:srgbClr val="111111"/>
                </a:solidFill>
                <a:effectLst/>
                <a:latin typeface="-apple-system"/>
              </a:rPr>
              <a:t> is the number of lag observations (autoregressive part).</a:t>
            </a:r>
          </a:p>
          <a:p>
            <a:pPr marL="0" indent="0" algn="l">
              <a:buNone/>
            </a:pPr>
            <a:r>
              <a:rPr lang="en-US" b="1" i="0" dirty="0">
                <a:solidFill>
                  <a:srgbClr val="111111"/>
                </a:solidFill>
                <a:effectLst/>
                <a:latin typeface="-apple-system"/>
              </a:rPr>
              <a:t>d</a:t>
            </a:r>
            <a:r>
              <a:rPr lang="en-US" b="0" i="0" dirty="0">
                <a:solidFill>
                  <a:srgbClr val="111111"/>
                </a:solidFill>
                <a:effectLst/>
                <a:latin typeface="-apple-system"/>
              </a:rPr>
              <a:t> is the number of times that the raw observations are differenced (integrated part).</a:t>
            </a:r>
          </a:p>
          <a:p>
            <a:pPr marL="0" indent="0" algn="l">
              <a:buNone/>
            </a:pPr>
            <a:r>
              <a:rPr lang="en-US" b="1" i="0" dirty="0">
                <a:solidFill>
                  <a:srgbClr val="111111"/>
                </a:solidFill>
                <a:effectLst/>
                <a:latin typeface="-apple-system"/>
              </a:rPr>
              <a:t>q</a:t>
            </a:r>
            <a:r>
              <a:rPr lang="en-US" b="0" i="0" dirty="0">
                <a:solidFill>
                  <a:srgbClr val="111111"/>
                </a:solidFill>
                <a:effectLst/>
                <a:latin typeface="-apple-system"/>
              </a:rPr>
              <a:t> is the size of the moving average window (moving average part).</a:t>
            </a:r>
          </a:p>
          <a:p>
            <a:r>
              <a:rPr lang="en-US" b="1" dirty="0"/>
              <a:t>The General Form of an ARIMA Model:</a:t>
            </a:r>
            <a:endParaRPr lang="en-US" dirty="0"/>
          </a:p>
          <a:p>
            <a:pPr marL="0" indent="0">
              <a:buNone/>
            </a:pPr>
            <a:r>
              <a:rPr lang="en-US" b="1" dirty="0"/>
              <a:t>AR(p):</a:t>
            </a:r>
            <a:r>
              <a:rPr lang="en-US" dirty="0"/>
              <a:t> Autoregressive of order p</a:t>
            </a:r>
          </a:p>
          <a:p>
            <a:pPr marL="0" indent="0">
              <a:buNone/>
            </a:pPr>
            <a:r>
              <a:rPr lang="en-US" b="1" dirty="0"/>
              <a:t>I(d):</a:t>
            </a:r>
            <a:r>
              <a:rPr lang="en-US" dirty="0"/>
              <a:t> Integrated of order d</a:t>
            </a:r>
          </a:p>
          <a:p>
            <a:pPr marL="0" indent="0">
              <a:buNone/>
            </a:pPr>
            <a:r>
              <a:rPr lang="en-US" b="1" dirty="0"/>
              <a:t>MA(q):</a:t>
            </a:r>
            <a:r>
              <a:rPr lang="en-US" dirty="0"/>
              <a:t> Moving Average of order q</a:t>
            </a:r>
          </a:p>
          <a:p>
            <a:r>
              <a:rPr lang="en-US" dirty="0"/>
              <a:t>So, an ARIMA(</a:t>
            </a:r>
            <a:r>
              <a:rPr lang="en-US" dirty="0" err="1"/>
              <a:t>p,d,q</a:t>
            </a:r>
            <a:r>
              <a:rPr lang="en-US" dirty="0"/>
              <a:t>) model means:</a:t>
            </a:r>
          </a:p>
          <a:p>
            <a:pPr>
              <a:buFont typeface="Arial" panose="020B0604020202020204" pitchFamily="34" charset="0"/>
              <a:buChar char="•"/>
            </a:pPr>
            <a:r>
              <a:rPr lang="en-US" dirty="0"/>
              <a:t>The current value depends on the past p values.</a:t>
            </a:r>
          </a:p>
          <a:p>
            <a:pPr>
              <a:buFont typeface="Arial" panose="020B0604020202020204" pitchFamily="34" charset="0"/>
              <a:buChar char="•"/>
            </a:pPr>
            <a:r>
              <a:rPr lang="en-US" dirty="0"/>
              <a:t>The data needs to be differenced d times to become stationary.</a:t>
            </a:r>
          </a:p>
          <a:p>
            <a:pPr>
              <a:buFont typeface="Arial" panose="020B0604020202020204" pitchFamily="34" charset="0"/>
              <a:buChar char="•"/>
            </a:pPr>
            <a:r>
              <a:rPr lang="en-US" dirty="0"/>
              <a:t>The current value depends on the past q error terms.</a:t>
            </a:r>
          </a:p>
          <a:p>
            <a:endParaRPr lang="en-IN" dirty="0"/>
          </a:p>
        </p:txBody>
      </p:sp>
    </p:spTree>
    <p:extLst>
      <p:ext uri="{BB962C8B-B14F-4D97-AF65-F5344CB8AC3E}">
        <p14:creationId xmlns:p14="http://schemas.microsoft.com/office/powerpoint/2010/main" val="2523869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07B7A-BB63-9129-7538-4469FADA3957}"/>
              </a:ext>
            </a:extLst>
          </p:cNvPr>
          <p:cNvSpPr>
            <a:spLocks noGrp="1"/>
          </p:cNvSpPr>
          <p:nvPr>
            <p:ph idx="1"/>
          </p:nvPr>
        </p:nvSpPr>
        <p:spPr>
          <a:xfrm>
            <a:off x="838200" y="365125"/>
            <a:ext cx="10515600" cy="4351338"/>
          </a:xfrm>
        </p:spPr>
        <p:txBody>
          <a:bodyPr/>
          <a:lstStyle/>
          <a:p>
            <a:r>
              <a:rPr lang="en-US" b="1" dirty="0"/>
              <a:t>3. Analyzing Residuals</a:t>
            </a:r>
          </a:p>
          <a:p>
            <a:r>
              <a:rPr lang="en-US" dirty="0"/>
              <a:t>After fitting the model, it's crucial to analyze the residuals to ensure they resemble white noise. We’ll plot the residuals and check their autocorrelation.</a:t>
            </a:r>
          </a:p>
          <a:p>
            <a:r>
              <a:rPr lang="en-US" b="1" dirty="0"/>
              <a:t>R Code</a:t>
            </a:r>
            <a:r>
              <a:rPr lang="en-US" dirty="0"/>
              <a:t>:</a:t>
            </a:r>
          </a:p>
          <a:p>
            <a:endParaRPr lang="en-IN" dirty="0"/>
          </a:p>
        </p:txBody>
      </p:sp>
      <p:sp>
        <p:nvSpPr>
          <p:cNvPr id="5" name="TextBox 4">
            <a:extLst>
              <a:ext uri="{FF2B5EF4-FFF2-40B4-BE49-F238E27FC236}">
                <a16:creationId xmlns:a16="http://schemas.microsoft.com/office/drawing/2014/main" id="{D1EAF53C-6870-9E9C-C21D-2918D02EF0F5}"/>
              </a:ext>
            </a:extLst>
          </p:cNvPr>
          <p:cNvSpPr txBox="1"/>
          <p:nvPr/>
        </p:nvSpPr>
        <p:spPr>
          <a:xfrm>
            <a:off x="1946787" y="2580398"/>
            <a:ext cx="9576620" cy="3785652"/>
          </a:xfrm>
          <a:prstGeom prst="rect">
            <a:avLst/>
          </a:prstGeom>
          <a:noFill/>
        </p:spPr>
        <p:txBody>
          <a:bodyPr wrap="square">
            <a:spAutoFit/>
          </a:bodyPr>
          <a:lstStyle/>
          <a:p>
            <a:r>
              <a:rPr lang="en-IN" sz="2400" dirty="0"/>
              <a:t># Plot the residuals</a:t>
            </a:r>
          </a:p>
          <a:p>
            <a:r>
              <a:rPr lang="en-IN" sz="2400" dirty="0"/>
              <a:t>residuals &lt;- residuals(fit)</a:t>
            </a:r>
          </a:p>
          <a:p>
            <a:r>
              <a:rPr lang="en-IN" sz="2400" dirty="0"/>
              <a:t>plot(residuals, type = "l", main = "Residuals of the MA(2) Model", </a:t>
            </a:r>
            <a:r>
              <a:rPr lang="en-IN" sz="2400" dirty="0" err="1"/>
              <a:t>ylab</a:t>
            </a:r>
            <a:r>
              <a:rPr lang="en-IN" sz="2400" dirty="0"/>
              <a:t> = "Residuals", </a:t>
            </a:r>
            <a:r>
              <a:rPr lang="en-IN" sz="2400" dirty="0" err="1"/>
              <a:t>xlab</a:t>
            </a:r>
            <a:r>
              <a:rPr lang="en-IN" sz="2400" dirty="0"/>
              <a:t> = "Time")</a:t>
            </a:r>
          </a:p>
          <a:p>
            <a:endParaRPr lang="en-IN" sz="2400" dirty="0"/>
          </a:p>
          <a:p>
            <a:r>
              <a:rPr lang="en-IN" sz="2400" dirty="0"/>
              <a:t># Plot the ACF of the residuals</a:t>
            </a:r>
          </a:p>
          <a:p>
            <a:r>
              <a:rPr lang="en-IN" sz="2400" dirty="0" err="1"/>
              <a:t>acf</a:t>
            </a:r>
            <a:r>
              <a:rPr lang="en-IN" sz="2400" dirty="0"/>
              <a:t>(residuals, main = "ACF of Residuals")</a:t>
            </a:r>
          </a:p>
          <a:p>
            <a:endParaRPr lang="en-IN" sz="2400" dirty="0"/>
          </a:p>
          <a:p>
            <a:r>
              <a:rPr lang="en-IN" sz="2400" dirty="0"/>
              <a:t># Plot the PACF of the residuals</a:t>
            </a:r>
          </a:p>
          <a:p>
            <a:r>
              <a:rPr lang="en-IN" sz="2400" dirty="0" err="1"/>
              <a:t>pacf</a:t>
            </a:r>
            <a:r>
              <a:rPr lang="en-IN" sz="2400" dirty="0"/>
              <a:t>(residuals, main = "PACF of Residuals")</a:t>
            </a:r>
          </a:p>
        </p:txBody>
      </p:sp>
    </p:spTree>
    <p:extLst>
      <p:ext uri="{BB962C8B-B14F-4D97-AF65-F5344CB8AC3E}">
        <p14:creationId xmlns:p14="http://schemas.microsoft.com/office/powerpoint/2010/main" val="1698415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AEE7-A19B-EE58-8B87-BC26CB1F27B1}"/>
              </a:ext>
            </a:extLst>
          </p:cNvPr>
          <p:cNvSpPr>
            <a:spLocks noGrp="1"/>
          </p:cNvSpPr>
          <p:nvPr>
            <p:ph type="title"/>
          </p:nvPr>
        </p:nvSpPr>
        <p:spPr/>
        <p:txBody>
          <a:bodyPr/>
          <a:lstStyle/>
          <a:p>
            <a:r>
              <a:rPr lang="en-US" b="1" dirty="0"/>
              <a:t>Finite Order Moving Average Processes</a:t>
            </a:r>
            <a:br>
              <a:rPr lang="en-US" b="1" dirty="0"/>
            </a:br>
            <a:endParaRPr lang="en-IN" dirty="0"/>
          </a:p>
        </p:txBody>
      </p:sp>
      <p:sp>
        <p:nvSpPr>
          <p:cNvPr id="5" name="Rectangle 2">
            <a:extLst>
              <a:ext uri="{FF2B5EF4-FFF2-40B4-BE49-F238E27FC236}">
                <a16:creationId xmlns:a16="http://schemas.microsoft.com/office/drawing/2014/main" id="{C7DC616F-28F8-EC63-7BDB-859C3B9596C6}"/>
              </a:ext>
            </a:extLst>
          </p:cNvPr>
          <p:cNvSpPr>
            <a:spLocks noGrp="1" noChangeArrowheads="1"/>
          </p:cNvSpPr>
          <p:nvPr>
            <p:ph idx="1"/>
          </p:nvPr>
        </p:nvSpPr>
        <p:spPr bwMode="auto">
          <a:xfrm>
            <a:off x="838200" y="1852035"/>
            <a:ext cx="10515600"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Here’s what each part of the example does: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Simulating MA(2)</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a:ln>
                  <a:noFill/>
                </a:ln>
                <a:solidFill>
                  <a:schemeClr val="tx1"/>
                </a:solidFill>
                <a:effectLst/>
                <a:latin typeface="Arial Unicode MS"/>
              </a:rPr>
              <a:t>filter</a:t>
            </a:r>
            <a:r>
              <a:rPr kumimoji="0" lang="en-US" altLang="en-US" sz="2400" b="0" i="0" u="none" strike="noStrike" cap="none" normalizeH="0" baseline="0" dirty="0">
                <a:ln>
                  <a:noFill/>
                </a:ln>
                <a:solidFill>
                  <a:schemeClr val="tx1"/>
                </a:solidFill>
                <a:effectLst/>
              </a:rPr>
              <a:t> to generate an MA(2) process from white noise.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Fitting MA(2) Model</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err="1">
                <a:ln>
                  <a:noFill/>
                </a:ln>
                <a:solidFill>
                  <a:schemeClr val="tx1"/>
                </a:solidFill>
                <a:effectLst/>
                <a:latin typeface="Arial Unicode MS"/>
              </a:rPr>
              <a:t>arima</a:t>
            </a:r>
            <a:r>
              <a:rPr kumimoji="0" lang="en-US" altLang="en-US" sz="2400" b="0" i="0" u="none" strike="noStrike" cap="none" normalizeH="0" baseline="0" dirty="0">
                <a:ln>
                  <a:noFill/>
                </a:ln>
                <a:solidFill>
                  <a:schemeClr val="tx1"/>
                </a:solidFill>
                <a:effectLst/>
              </a:rPr>
              <a:t> to estimate an MA(2) model and prints the details.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Analyzing Residuals</a:t>
            </a:r>
            <a:r>
              <a:rPr kumimoji="0" lang="en-US" altLang="en-US" sz="2400" b="0" i="0" u="none" strike="noStrike" cap="none" normalizeH="0" baseline="0" dirty="0">
                <a:ln>
                  <a:noFill/>
                </a:ln>
                <a:solidFill>
                  <a:schemeClr val="tx1"/>
                </a:solidFill>
                <a:effectLst/>
                <a:latin typeface="Arial" panose="020B0604020202020204" pitchFamily="34" charset="0"/>
              </a:rPr>
              <a:t>: Plots residuals and their ACF/PACF to ensure the model is a good fit.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98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7D2D-EA92-219B-EFD0-98B1D990EFB5}"/>
              </a:ext>
            </a:extLst>
          </p:cNvPr>
          <p:cNvSpPr>
            <a:spLocks noGrp="1"/>
          </p:cNvSpPr>
          <p:nvPr>
            <p:ph type="title"/>
          </p:nvPr>
        </p:nvSpPr>
        <p:spPr/>
        <p:txBody>
          <a:bodyPr/>
          <a:lstStyle/>
          <a:p>
            <a:r>
              <a:rPr lang="en-IN" b="1" dirty="0"/>
              <a:t>Finite Order Autoregressive Processes</a:t>
            </a:r>
          </a:p>
        </p:txBody>
      </p:sp>
      <p:sp>
        <p:nvSpPr>
          <p:cNvPr id="4" name="Rectangle 1">
            <a:extLst>
              <a:ext uri="{FF2B5EF4-FFF2-40B4-BE49-F238E27FC236}">
                <a16:creationId xmlns:a16="http://schemas.microsoft.com/office/drawing/2014/main" id="{2298926E-C0D9-75C4-E92B-B811CFE18D31}"/>
              </a:ext>
            </a:extLst>
          </p:cNvPr>
          <p:cNvSpPr>
            <a:spLocks noGrp="1" noChangeArrowheads="1"/>
          </p:cNvSpPr>
          <p:nvPr>
            <p:ph idx="1"/>
          </p:nvPr>
        </p:nvSpPr>
        <p:spPr bwMode="auto">
          <a:xfrm>
            <a:off x="838201" y="1369805"/>
            <a:ext cx="1051559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Finite Order Autoregressive (AR) Processes</a:t>
            </a:r>
            <a:r>
              <a:rPr kumimoji="0" lang="en-US" altLang="en-US" sz="2400" b="0" i="0" u="none" strike="noStrike" cap="none" normalizeH="0" baseline="0" dirty="0">
                <a:ln>
                  <a:noFill/>
                </a:ln>
                <a:solidFill>
                  <a:schemeClr val="tx1"/>
                </a:solidFill>
                <a:effectLst/>
                <a:latin typeface="Arial" panose="020B0604020202020204" pitchFamily="34" charset="0"/>
              </a:rPr>
              <a:t> are a class of time series models that assume the current value of a series depends linearly on its own past values. The "finite order" part indicates that the model considers only a finite number of past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General Form of an AR(p) 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y_t</a:t>
            </a:r>
            <a:r>
              <a:rPr kumimoji="0" lang="en-US" altLang="en-US" sz="2400" b="0" i="0" u="none" strike="noStrike" cap="none" normalizeH="0" baseline="0" dirty="0">
                <a:ln>
                  <a:noFill/>
                </a:ln>
                <a:solidFill>
                  <a:schemeClr val="tx1"/>
                </a:solidFill>
                <a:effectLst/>
                <a:latin typeface="Arial Unicode MS"/>
              </a:rPr>
              <a:t> = μ + </a:t>
            </a:r>
            <a:r>
              <a:rPr kumimoji="0" lang="en-US" altLang="en-US" sz="2400" b="0" i="0" u="none" strike="noStrike" cap="none" normalizeH="0" baseline="0" dirty="0" err="1">
                <a:ln>
                  <a:noFill/>
                </a:ln>
                <a:solidFill>
                  <a:schemeClr val="tx1"/>
                </a:solidFill>
                <a:effectLst/>
                <a:latin typeface="Arial Unicode MS"/>
              </a:rPr>
              <a:t>φ₁y</a:t>
            </a:r>
            <a:r>
              <a:rPr kumimoji="0" lang="en-US" altLang="en-US" sz="2400" b="0" i="0" u="none" strike="noStrike" cap="none" normalizeH="0" baseline="0" dirty="0">
                <a:ln>
                  <a:noFill/>
                </a:ln>
                <a:solidFill>
                  <a:schemeClr val="tx1"/>
                </a:solidFill>
                <a:effectLst/>
                <a:latin typeface="Arial Unicode MS"/>
              </a:rPr>
              <a:t>_(t-1) + </a:t>
            </a:r>
            <a:r>
              <a:rPr kumimoji="0" lang="en-US" altLang="en-US" sz="2400" b="0" i="0" u="none" strike="noStrike" cap="none" normalizeH="0" baseline="0" dirty="0" err="1">
                <a:ln>
                  <a:noFill/>
                </a:ln>
                <a:solidFill>
                  <a:schemeClr val="tx1"/>
                </a:solidFill>
                <a:effectLst/>
                <a:latin typeface="Arial Unicode MS"/>
              </a:rPr>
              <a:t>φ₂y</a:t>
            </a:r>
            <a:r>
              <a:rPr kumimoji="0" lang="en-US" altLang="en-US" sz="2400" b="0" i="0" u="none" strike="noStrike" cap="none" normalizeH="0" baseline="0" dirty="0">
                <a:ln>
                  <a:noFill/>
                </a:ln>
                <a:solidFill>
                  <a:schemeClr val="tx1"/>
                </a:solidFill>
                <a:effectLst/>
                <a:latin typeface="Arial Unicode MS"/>
              </a:rPr>
              <a:t>_(t-2) + ... + </a:t>
            </a:r>
            <a:r>
              <a:rPr kumimoji="0" lang="en-US" altLang="en-US" sz="2400" b="0" i="0" u="none" strike="noStrike" cap="none" normalizeH="0" baseline="0" dirty="0" err="1">
                <a:ln>
                  <a:noFill/>
                </a:ln>
                <a:solidFill>
                  <a:schemeClr val="tx1"/>
                </a:solidFill>
                <a:effectLst/>
                <a:latin typeface="Arial Unicode MS"/>
              </a:rPr>
              <a:t>φ_py</a:t>
            </a:r>
            <a:r>
              <a:rPr kumimoji="0" lang="en-US" altLang="en-US" sz="2400" b="0" i="0" u="none" strike="noStrike" cap="none" normalizeH="0" baseline="0" dirty="0">
                <a:ln>
                  <a:noFill/>
                </a:ln>
                <a:solidFill>
                  <a:schemeClr val="tx1"/>
                </a:solidFill>
                <a:effectLst/>
                <a:latin typeface="Arial Unicode MS"/>
              </a:rPr>
              <a:t>_(t-p) + </a:t>
            </a: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y_t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value of the time series at time 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μ</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mean of the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φ₁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φ₂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φ_p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Autoregressive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order of the AR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3982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3E60-D886-013A-7AC3-52824847D8FB}"/>
              </a:ext>
            </a:extLst>
          </p:cNvPr>
          <p:cNvSpPr>
            <a:spLocks noGrp="1"/>
          </p:cNvSpPr>
          <p:nvPr>
            <p:ph type="title"/>
          </p:nvPr>
        </p:nvSpPr>
        <p:spPr/>
        <p:txBody>
          <a:bodyPr/>
          <a:lstStyle/>
          <a:p>
            <a:r>
              <a:rPr lang="en-IN" b="1" dirty="0"/>
              <a:t>Finite Order Autoregressive Processes</a:t>
            </a:r>
            <a:endParaRPr lang="en-IN" dirty="0"/>
          </a:p>
        </p:txBody>
      </p:sp>
      <p:sp>
        <p:nvSpPr>
          <p:cNvPr id="5" name="Rectangle 2">
            <a:extLst>
              <a:ext uri="{FF2B5EF4-FFF2-40B4-BE49-F238E27FC236}">
                <a16:creationId xmlns:a16="http://schemas.microsoft.com/office/drawing/2014/main" id="{6C40546A-0F23-893F-FA5B-B9D901263A91}"/>
              </a:ext>
            </a:extLst>
          </p:cNvPr>
          <p:cNvSpPr>
            <a:spLocks noGrp="1" noChangeArrowheads="1"/>
          </p:cNvSpPr>
          <p:nvPr>
            <p:ph idx="1"/>
          </p:nvPr>
        </p:nvSpPr>
        <p:spPr bwMode="auto">
          <a:xfrm>
            <a:off x="838200" y="1602198"/>
            <a:ext cx="1051560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Characteristics of AR Processes: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Stationarity: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processes are inherently stationary under certain conditions (e.g., when the autoregressive coefficients are within the unit circle).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Autocorrelation: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autocorrelation function (ACF) of an AR(p) process decays exponentially or geometrically. This means that the correlation between observations at distant time points gradually decreases.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Partial Autocorrelation Function (PACF):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PACF of an AR(p) process cuts off after lag p. This means that the correlation between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y_(t-k) for k &gt; p is zero when controlling for the intervening values.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987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5A86-403B-B82D-08F3-3A26112C8B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1C19B1-8625-BA67-DD97-C4021F1CC59B}"/>
              </a:ext>
            </a:extLst>
          </p:cNvPr>
          <p:cNvSpPr>
            <a:spLocks noGrp="1"/>
          </p:cNvSpPr>
          <p:nvPr>
            <p:ph idx="1"/>
          </p:nvPr>
        </p:nvSpPr>
        <p:spPr/>
        <p:txBody>
          <a:bodyPr/>
          <a:lstStyle/>
          <a:p>
            <a:r>
              <a:rPr lang="en-US" b="1" dirty="0"/>
              <a:t>Applications of AR Processes:</a:t>
            </a:r>
          </a:p>
          <a:p>
            <a:pPr>
              <a:buFont typeface="Arial" panose="020B0604020202020204" pitchFamily="34" charset="0"/>
              <a:buChar char="•"/>
            </a:pPr>
            <a:r>
              <a:rPr lang="en-US" b="1" dirty="0"/>
              <a:t>Forecasting:</a:t>
            </a:r>
            <a:r>
              <a:rPr lang="en-US" dirty="0"/>
              <a:t> AR models are useful for forecasting future values of a time series, especially when the series exhibits a strong dependence on its past values.</a:t>
            </a:r>
          </a:p>
          <a:p>
            <a:pPr>
              <a:buFont typeface="Arial" panose="020B0604020202020204" pitchFamily="34" charset="0"/>
              <a:buChar char="•"/>
            </a:pPr>
            <a:r>
              <a:rPr lang="en-US" b="1" dirty="0"/>
              <a:t>Modeling Trends and Seasonality:</a:t>
            </a:r>
            <a:r>
              <a:rPr lang="en-US" dirty="0"/>
              <a:t> AR models can be used to capture trends and seasonal patterns in time series data.</a:t>
            </a:r>
          </a:p>
          <a:p>
            <a:pPr>
              <a:buFont typeface="Arial" panose="020B0604020202020204" pitchFamily="34" charset="0"/>
              <a:buChar char="•"/>
            </a:pPr>
            <a:r>
              <a:rPr lang="en-US" b="1" dirty="0"/>
              <a:t>Control Systems:</a:t>
            </a:r>
            <a:r>
              <a:rPr lang="en-US" dirty="0"/>
              <a:t> AR models are used in control systems to predict future system states and adjust inputs accordingly.</a:t>
            </a:r>
          </a:p>
          <a:p>
            <a:endParaRPr lang="en-IN" dirty="0"/>
          </a:p>
        </p:txBody>
      </p:sp>
    </p:spTree>
    <p:extLst>
      <p:ext uri="{BB962C8B-B14F-4D97-AF65-F5344CB8AC3E}">
        <p14:creationId xmlns:p14="http://schemas.microsoft.com/office/powerpoint/2010/main" val="744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B046-6A94-8B89-DEFD-A689275587D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294F348-A510-7A2F-1454-D6CABB1697EB}"/>
              </a:ext>
            </a:extLst>
          </p:cNvPr>
          <p:cNvSpPr>
            <a:spLocks noGrp="1"/>
          </p:cNvSpPr>
          <p:nvPr>
            <p:ph idx="1"/>
          </p:nvPr>
        </p:nvSpPr>
        <p:spPr/>
        <p:txBody>
          <a:bodyPr/>
          <a:lstStyle/>
          <a:p>
            <a:r>
              <a:rPr lang="en-US" b="1" dirty="0"/>
              <a:t>1. Simulating a Finite Order AR Process</a:t>
            </a:r>
          </a:p>
          <a:p>
            <a:r>
              <a:rPr lang="en-US" dirty="0"/>
              <a:t>We’ll simulate an Autoregressive (AR) process of order 2, denoted AR(2). In this process, the value at time t is influenced by the values at times t−1 and t−2.</a:t>
            </a:r>
          </a:p>
          <a:p>
            <a:r>
              <a:rPr lang="en-US" b="1" dirty="0"/>
              <a:t>Steps</a:t>
            </a:r>
            <a:r>
              <a:rPr lang="en-US" dirty="0"/>
              <a:t>:</a:t>
            </a:r>
          </a:p>
          <a:p>
            <a:pPr>
              <a:buFont typeface="+mj-lt"/>
              <a:buAutoNum type="arabicPeriod"/>
            </a:pPr>
            <a:r>
              <a:rPr lang="en-US" dirty="0"/>
              <a:t>Generate the AR(2) time series using predefined AR coefficients.</a:t>
            </a:r>
          </a:p>
          <a:p>
            <a:pPr>
              <a:buFont typeface="+mj-lt"/>
              <a:buAutoNum type="arabicPeriod"/>
            </a:pPr>
            <a:r>
              <a:rPr lang="en-US" dirty="0"/>
              <a:t>Plot the simulated data.</a:t>
            </a:r>
          </a:p>
          <a:p>
            <a:endParaRPr lang="en-IN" dirty="0"/>
          </a:p>
        </p:txBody>
      </p:sp>
    </p:spTree>
    <p:extLst>
      <p:ext uri="{BB962C8B-B14F-4D97-AF65-F5344CB8AC3E}">
        <p14:creationId xmlns:p14="http://schemas.microsoft.com/office/powerpoint/2010/main" val="2321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5871-4629-9A2A-5596-4AC50F2A95A3}"/>
              </a:ext>
            </a:extLst>
          </p:cNvPr>
          <p:cNvSpPr>
            <a:spLocks noGrp="1"/>
          </p:cNvSpPr>
          <p:nvPr>
            <p:ph type="title"/>
          </p:nvPr>
        </p:nvSpPr>
        <p:spPr/>
        <p:txBody>
          <a:bodyPr/>
          <a:lstStyle/>
          <a:p>
            <a:r>
              <a:rPr lang="en-IN" dirty="0"/>
              <a:t>Example</a:t>
            </a:r>
          </a:p>
        </p:txBody>
      </p:sp>
      <p:sp>
        <p:nvSpPr>
          <p:cNvPr id="5" name="TextBox 4">
            <a:extLst>
              <a:ext uri="{FF2B5EF4-FFF2-40B4-BE49-F238E27FC236}">
                <a16:creationId xmlns:a16="http://schemas.microsoft.com/office/drawing/2014/main" id="{15EEBFD2-8D4D-28B7-A4B0-C95E616B8D6D}"/>
              </a:ext>
            </a:extLst>
          </p:cNvPr>
          <p:cNvSpPr txBox="1"/>
          <p:nvPr/>
        </p:nvSpPr>
        <p:spPr>
          <a:xfrm>
            <a:off x="838200" y="1690688"/>
            <a:ext cx="11287432" cy="4893647"/>
          </a:xfrm>
          <a:prstGeom prst="rect">
            <a:avLst/>
          </a:prstGeom>
          <a:noFill/>
        </p:spPr>
        <p:txBody>
          <a:bodyPr wrap="square">
            <a:spAutoFit/>
          </a:bodyPr>
          <a:lstStyle/>
          <a:p>
            <a:r>
              <a:rPr lang="en-IN" sz="2400" dirty="0"/>
              <a:t># Set seed for reproducibility</a:t>
            </a:r>
          </a:p>
          <a:p>
            <a:r>
              <a:rPr lang="en-IN" sz="2400" dirty="0" err="1"/>
              <a:t>set.seed</a:t>
            </a:r>
            <a:r>
              <a:rPr lang="en-IN" sz="2400" dirty="0"/>
              <a:t>(123)</a:t>
            </a:r>
          </a:p>
          <a:p>
            <a:r>
              <a:rPr lang="en-IN" sz="2400" dirty="0"/>
              <a:t># Parameters</a:t>
            </a:r>
          </a:p>
          <a:p>
            <a:r>
              <a:rPr lang="en-IN" sz="2400" dirty="0"/>
              <a:t>n &lt;- 100  # Number of observations</a:t>
            </a:r>
          </a:p>
          <a:p>
            <a:r>
              <a:rPr lang="en-IN" sz="2400" dirty="0"/>
              <a:t>phi1 &lt;- 0.6  # AR(1) coefficient</a:t>
            </a:r>
          </a:p>
          <a:p>
            <a:r>
              <a:rPr lang="en-IN" sz="2400" dirty="0"/>
              <a:t>phi2 &lt;- -0.2  # AR(2) coefficient</a:t>
            </a:r>
          </a:p>
          <a:p>
            <a:r>
              <a:rPr lang="en-IN" sz="2400" dirty="0"/>
              <a:t># Generate AR(2) process</a:t>
            </a:r>
          </a:p>
          <a:p>
            <a:r>
              <a:rPr lang="en-IN" sz="2400" dirty="0"/>
              <a:t># Coefficients for AR(2) process: phi1, phi2</a:t>
            </a:r>
          </a:p>
          <a:p>
            <a:r>
              <a:rPr lang="en-IN" sz="2400" dirty="0"/>
              <a:t># Use </a:t>
            </a:r>
            <a:r>
              <a:rPr lang="en-IN" sz="2400" dirty="0" err="1"/>
              <a:t>arima.sim</a:t>
            </a:r>
            <a:r>
              <a:rPr lang="en-IN" sz="2400" dirty="0"/>
              <a:t> to generate the process</a:t>
            </a:r>
          </a:p>
          <a:p>
            <a:r>
              <a:rPr lang="en-IN" sz="2400" dirty="0"/>
              <a:t>ar2_data &lt;- </a:t>
            </a:r>
            <a:r>
              <a:rPr lang="en-IN" sz="2400" dirty="0" err="1"/>
              <a:t>arima.sim</a:t>
            </a:r>
            <a:r>
              <a:rPr lang="en-IN" sz="2400" dirty="0"/>
              <a:t>(n = n, model = list(</a:t>
            </a:r>
            <a:r>
              <a:rPr lang="en-IN" sz="2400" dirty="0" err="1"/>
              <a:t>ar</a:t>
            </a:r>
            <a:r>
              <a:rPr lang="en-IN" sz="2400" dirty="0"/>
              <a:t> = c(phi1, phi2)))</a:t>
            </a:r>
          </a:p>
          <a:p>
            <a:endParaRPr lang="en-IN" sz="2400" dirty="0"/>
          </a:p>
          <a:p>
            <a:r>
              <a:rPr lang="en-IN" sz="2400" dirty="0"/>
              <a:t># Plot the simulated AR(2) data</a:t>
            </a:r>
          </a:p>
          <a:p>
            <a:r>
              <a:rPr lang="en-IN" sz="2400" dirty="0"/>
              <a:t>plot(ar2_data, type = "l", main = "Simulated AR(2) Process", </a:t>
            </a:r>
            <a:r>
              <a:rPr lang="en-IN" sz="2400" dirty="0" err="1"/>
              <a:t>ylab</a:t>
            </a:r>
            <a:r>
              <a:rPr lang="en-IN" sz="2400" dirty="0"/>
              <a:t> = "Value", </a:t>
            </a:r>
            <a:r>
              <a:rPr lang="en-IN" sz="2400" dirty="0" err="1"/>
              <a:t>xlab</a:t>
            </a:r>
            <a:r>
              <a:rPr lang="en-IN" sz="2400" dirty="0"/>
              <a:t> = "Time")</a:t>
            </a:r>
          </a:p>
        </p:txBody>
      </p:sp>
    </p:spTree>
    <p:extLst>
      <p:ext uri="{BB962C8B-B14F-4D97-AF65-F5344CB8AC3E}">
        <p14:creationId xmlns:p14="http://schemas.microsoft.com/office/powerpoint/2010/main" val="2959539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C226-A42A-6F26-0F11-08441D6A7724}"/>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FD2DFB5-5FF2-0252-5CF5-B6AB08C56257}"/>
              </a:ext>
            </a:extLst>
          </p:cNvPr>
          <p:cNvSpPr>
            <a:spLocks noGrp="1" noChangeArrowheads="1"/>
          </p:cNvSpPr>
          <p:nvPr>
            <p:ph idx="1"/>
          </p:nvPr>
        </p:nvSpPr>
        <p:spPr bwMode="auto">
          <a:xfrm>
            <a:off x="838200" y="1788638"/>
            <a:ext cx="1051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 Fitting an AR(2)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fit an AR(2) model to the simulated data, use the </a:t>
            </a:r>
            <a:r>
              <a:rPr kumimoji="0" lang="en-US" altLang="en-US" sz="2400" b="0" i="0" u="none" strike="noStrike" cap="none" normalizeH="0" baseline="0" dirty="0" err="1">
                <a:ln>
                  <a:noFill/>
                </a:ln>
                <a:solidFill>
                  <a:schemeClr val="tx1"/>
                </a:solidFill>
                <a:effectLst/>
                <a:latin typeface="Arial Unicode MS"/>
              </a:rPr>
              <a:t>arima</a:t>
            </a:r>
            <a:r>
              <a:rPr kumimoji="0" lang="en-US" altLang="en-US" sz="2400" b="0" i="0" u="none" strike="noStrike" cap="none" normalizeH="0" baseline="0" dirty="0">
                <a:ln>
                  <a:noFill/>
                </a:ln>
                <a:solidFill>
                  <a:schemeClr val="tx1"/>
                </a:solidFill>
                <a:effectLst/>
              </a:rPr>
              <a:t> function from base R, specifying the order of the AR component.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514A421-140D-6F04-0053-FD3C56709340}"/>
              </a:ext>
            </a:extLst>
          </p:cNvPr>
          <p:cNvSpPr txBox="1"/>
          <p:nvPr/>
        </p:nvSpPr>
        <p:spPr>
          <a:xfrm>
            <a:off x="1553497" y="3130370"/>
            <a:ext cx="6096000" cy="1938992"/>
          </a:xfrm>
          <a:prstGeom prst="rect">
            <a:avLst/>
          </a:prstGeom>
          <a:noFill/>
        </p:spPr>
        <p:txBody>
          <a:bodyPr wrap="square">
            <a:spAutoFit/>
          </a:bodyPr>
          <a:lstStyle/>
          <a:p>
            <a:r>
              <a:rPr lang="en-IN" sz="2400" dirty="0"/>
              <a:t># Fit an AR(2) model</a:t>
            </a:r>
          </a:p>
          <a:p>
            <a:r>
              <a:rPr lang="en-IN" sz="2400" dirty="0"/>
              <a:t>ar2_fit &lt;- </a:t>
            </a:r>
            <a:r>
              <a:rPr lang="en-IN" sz="2400" dirty="0" err="1"/>
              <a:t>arima</a:t>
            </a:r>
            <a:r>
              <a:rPr lang="en-IN" sz="2400" dirty="0"/>
              <a:t>(ar2_data, order = c(2, 0, 0))</a:t>
            </a:r>
          </a:p>
          <a:p>
            <a:endParaRPr lang="en-IN" sz="2400" dirty="0"/>
          </a:p>
          <a:p>
            <a:r>
              <a:rPr lang="en-IN" sz="2400" dirty="0"/>
              <a:t># Print the AR model details</a:t>
            </a:r>
          </a:p>
          <a:p>
            <a:r>
              <a:rPr lang="en-IN" sz="2400" dirty="0"/>
              <a:t>print(ar2_fit)</a:t>
            </a:r>
          </a:p>
        </p:txBody>
      </p:sp>
    </p:spTree>
    <p:extLst>
      <p:ext uri="{BB962C8B-B14F-4D97-AF65-F5344CB8AC3E}">
        <p14:creationId xmlns:p14="http://schemas.microsoft.com/office/powerpoint/2010/main" val="3474091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2ACC4-9684-ECBE-7AF2-24FECCFA1E47}"/>
              </a:ext>
            </a:extLst>
          </p:cNvPr>
          <p:cNvSpPr>
            <a:spLocks noGrp="1"/>
          </p:cNvSpPr>
          <p:nvPr>
            <p:ph idx="1"/>
          </p:nvPr>
        </p:nvSpPr>
        <p:spPr>
          <a:xfrm>
            <a:off x="838200" y="478606"/>
            <a:ext cx="10515600" cy="4351338"/>
          </a:xfrm>
        </p:spPr>
        <p:txBody>
          <a:bodyPr/>
          <a:lstStyle/>
          <a:p>
            <a:r>
              <a:rPr lang="en-US" b="1" dirty="0"/>
              <a:t>3. Analyzing Residuals</a:t>
            </a:r>
          </a:p>
          <a:p>
            <a:r>
              <a:rPr lang="en-US" dirty="0"/>
              <a:t>After fitting the model, analyze the residuals to ensure they resemble white noise. This involves plotting the residuals and checking their autocorrelation.</a:t>
            </a:r>
          </a:p>
          <a:p>
            <a:endParaRPr lang="en-IN" dirty="0"/>
          </a:p>
        </p:txBody>
      </p:sp>
      <p:sp>
        <p:nvSpPr>
          <p:cNvPr id="5" name="TextBox 4">
            <a:extLst>
              <a:ext uri="{FF2B5EF4-FFF2-40B4-BE49-F238E27FC236}">
                <a16:creationId xmlns:a16="http://schemas.microsoft.com/office/drawing/2014/main" id="{86A849AC-FF3F-AF88-75D1-BE74CA155240}"/>
              </a:ext>
            </a:extLst>
          </p:cNvPr>
          <p:cNvSpPr txBox="1"/>
          <p:nvPr/>
        </p:nvSpPr>
        <p:spPr>
          <a:xfrm>
            <a:off x="1543663" y="2303198"/>
            <a:ext cx="9409471" cy="3785652"/>
          </a:xfrm>
          <a:prstGeom prst="rect">
            <a:avLst/>
          </a:prstGeom>
          <a:noFill/>
        </p:spPr>
        <p:txBody>
          <a:bodyPr wrap="square">
            <a:spAutoFit/>
          </a:bodyPr>
          <a:lstStyle/>
          <a:p>
            <a:r>
              <a:rPr lang="en-IN" sz="2400" dirty="0"/>
              <a:t># Plot the residuals</a:t>
            </a:r>
          </a:p>
          <a:p>
            <a:r>
              <a:rPr lang="en-IN" sz="2400" dirty="0"/>
              <a:t>residuals &lt;- residuals(ar2_fit)</a:t>
            </a:r>
          </a:p>
          <a:p>
            <a:r>
              <a:rPr lang="en-IN" sz="2400" dirty="0"/>
              <a:t>plot(residuals, type = "l", main = "Residuals of the AR(2) Model", </a:t>
            </a:r>
            <a:r>
              <a:rPr lang="en-IN" sz="2400" dirty="0" err="1"/>
              <a:t>ylab</a:t>
            </a:r>
            <a:r>
              <a:rPr lang="en-IN" sz="2400" dirty="0"/>
              <a:t> = "Residuals", </a:t>
            </a:r>
            <a:r>
              <a:rPr lang="en-IN" sz="2400" dirty="0" err="1"/>
              <a:t>xlab</a:t>
            </a:r>
            <a:r>
              <a:rPr lang="en-IN" sz="2400" dirty="0"/>
              <a:t> = "Time")</a:t>
            </a:r>
          </a:p>
          <a:p>
            <a:endParaRPr lang="en-IN" sz="2400" dirty="0"/>
          </a:p>
          <a:p>
            <a:r>
              <a:rPr lang="en-IN" sz="2400" dirty="0"/>
              <a:t># Plot the ACF of the residuals</a:t>
            </a:r>
          </a:p>
          <a:p>
            <a:r>
              <a:rPr lang="en-IN" sz="2400" dirty="0" err="1"/>
              <a:t>acf</a:t>
            </a:r>
            <a:r>
              <a:rPr lang="en-IN" sz="2400" dirty="0"/>
              <a:t>(residuals, main = "ACF of Residuals")</a:t>
            </a:r>
          </a:p>
          <a:p>
            <a:endParaRPr lang="en-IN" sz="2400" dirty="0"/>
          </a:p>
          <a:p>
            <a:r>
              <a:rPr lang="en-IN" sz="2400" dirty="0"/>
              <a:t># Plot the PACF of the residuals</a:t>
            </a:r>
          </a:p>
          <a:p>
            <a:r>
              <a:rPr lang="en-IN" sz="2400" dirty="0" err="1"/>
              <a:t>pacf</a:t>
            </a:r>
            <a:r>
              <a:rPr lang="en-IN" sz="2400" dirty="0"/>
              <a:t>(residuals, main = "PACF of Residuals")</a:t>
            </a:r>
          </a:p>
        </p:txBody>
      </p:sp>
    </p:spTree>
    <p:extLst>
      <p:ext uri="{BB962C8B-B14F-4D97-AF65-F5344CB8AC3E}">
        <p14:creationId xmlns:p14="http://schemas.microsoft.com/office/powerpoint/2010/main" val="150514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8E73-FA24-2568-B795-3B192E96C015}"/>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19C5F0E-24CD-0BAB-520E-E4FFD759E216}"/>
              </a:ext>
            </a:extLst>
          </p:cNvPr>
          <p:cNvSpPr>
            <a:spLocks noGrp="1" noChangeArrowheads="1"/>
          </p:cNvSpPr>
          <p:nvPr>
            <p:ph idx="1"/>
          </p:nvPr>
        </p:nvSpPr>
        <p:spPr bwMode="auto">
          <a:xfrm>
            <a:off x="838200" y="1869676"/>
            <a:ext cx="10515600"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Here's a breakdown of the steps: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Simulating AR(2) Process</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err="1">
                <a:ln>
                  <a:noFill/>
                </a:ln>
                <a:solidFill>
                  <a:schemeClr val="tx1"/>
                </a:solidFill>
                <a:effectLst/>
                <a:latin typeface="Arial Unicode MS"/>
              </a:rPr>
              <a:t>arima.sim</a:t>
            </a:r>
            <a:r>
              <a:rPr kumimoji="0" lang="en-US" altLang="en-US" sz="2400" b="0" i="0" u="none" strike="noStrike" cap="none" normalizeH="0" baseline="0" dirty="0">
                <a:ln>
                  <a:noFill/>
                </a:ln>
                <a:solidFill>
                  <a:schemeClr val="tx1"/>
                </a:solidFill>
                <a:effectLst/>
              </a:rPr>
              <a:t> to generate AR(2) data based on specified coefficients.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Fitting AR(2) Model</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err="1">
                <a:ln>
                  <a:noFill/>
                </a:ln>
                <a:solidFill>
                  <a:schemeClr val="tx1"/>
                </a:solidFill>
                <a:effectLst/>
                <a:latin typeface="Arial Unicode MS"/>
              </a:rPr>
              <a:t>arima</a:t>
            </a:r>
            <a:r>
              <a:rPr kumimoji="0" lang="en-US" altLang="en-US" sz="2400" b="0" i="0" u="none" strike="noStrike" cap="none" normalizeH="0" baseline="0" dirty="0">
                <a:ln>
                  <a:noFill/>
                </a:ln>
                <a:solidFill>
                  <a:schemeClr val="tx1"/>
                </a:solidFill>
                <a:effectLst/>
              </a:rPr>
              <a:t> to fit an AR(2) model to the simulated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Analyzing Residuals</a:t>
            </a:r>
            <a:r>
              <a:rPr kumimoji="0" lang="en-US" altLang="en-US" sz="2400" b="0" i="0" u="none" strike="noStrike" cap="none" normalizeH="0" baseline="0" dirty="0">
                <a:ln>
                  <a:noFill/>
                </a:ln>
                <a:solidFill>
                  <a:schemeClr val="tx1"/>
                </a:solidFill>
                <a:effectLst/>
                <a:latin typeface="Arial" panose="020B0604020202020204" pitchFamily="34" charset="0"/>
              </a:rPr>
              <a:t>: Plots residuals and their ACF/PACF to ensure that residuals are white noise.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737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7736-0F35-1FC0-15AD-4EBBFCCBF46B}"/>
              </a:ext>
            </a:extLst>
          </p:cNvPr>
          <p:cNvSpPr>
            <a:spLocks noGrp="1"/>
          </p:cNvSpPr>
          <p:nvPr>
            <p:ph type="title"/>
          </p:nvPr>
        </p:nvSpPr>
        <p:spPr/>
        <p:txBody>
          <a:bodyPr/>
          <a:lstStyle/>
          <a:p>
            <a:r>
              <a:rPr lang="en-US" b="1" dirty="0"/>
              <a:t>Why Use ARIMA Models?</a:t>
            </a:r>
            <a:endParaRPr lang="en-IN" dirty="0"/>
          </a:p>
        </p:txBody>
      </p:sp>
      <p:sp>
        <p:nvSpPr>
          <p:cNvPr id="3" name="Content Placeholder 2">
            <a:extLst>
              <a:ext uri="{FF2B5EF4-FFF2-40B4-BE49-F238E27FC236}">
                <a16:creationId xmlns:a16="http://schemas.microsoft.com/office/drawing/2014/main" id="{649AB330-2B7E-3267-0EA1-ABBD270117A0}"/>
              </a:ext>
            </a:extLst>
          </p:cNvPr>
          <p:cNvSpPr>
            <a:spLocks noGrp="1"/>
          </p:cNvSpPr>
          <p:nvPr>
            <p:ph idx="1"/>
          </p:nvPr>
        </p:nvSpPr>
        <p:spPr/>
        <p:txBody>
          <a:bodyPr/>
          <a:lstStyle/>
          <a:p>
            <a:pPr>
              <a:buFont typeface="Arial" panose="020B0604020202020204" pitchFamily="34" charset="0"/>
              <a:buChar char="•"/>
            </a:pPr>
            <a:r>
              <a:rPr lang="en-US" b="1" dirty="0"/>
              <a:t>Forecasting:</a:t>
            </a:r>
            <a:r>
              <a:rPr lang="en-US" dirty="0"/>
              <a:t> They are effective in predicting future values of time series data.</a:t>
            </a:r>
          </a:p>
          <a:p>
            <a:pPr>
              <a:buFont typeface="Arial" panose="020B0604020202020204" pitchFamily="34" charset="0"/>
              <a:buChar char="•"/>
            </a:pPr>
            <a:r>
              <a:rPr lang="en-US" b="1" dirty="0"/>
              <a:t>Understanding Relationships:</a:t>
            </a:r>
            <a:r>
              <a:rPr lang="en-US" dirty="0"/>
              <a:t> They can help identify patterns and relationships within the data.</a:t>
            </a:r>
          </a:p>
          <a:p>
            <a:pPr>
              <a:buFont typeface="Arial" panose="020B0604020202020204" pitchFamily="34" charset="0"/>
              <a:buChar char="•"/>
            </a:pPr>
            <a:r>
              <a:rPr lang="en-US" b="1" dirty="0"/>
              <a:t>Modeling Trends and Seasonality:</a:t>
            </a:r>
            <a:r>
              <a:rPr lang="en-US" dirty="0"/>
              <a:t> ARIMA models can capture trends and seasonal components in the data.</a:t>
            </a:r>
          </a:p>
          <a:p>
            <a:endParaRPr lang="en-IN" dirty="0"/>
          </a:p>
        </p:txBody>
      </p:sp>
    </p:spTree>
    <p:extLst>
      <p:ext uri="{BB962C8B-B14F-4D97-AF65-F5344CB8AC3E}">
        <p14:creationId xmlns:p14="http://schemas.microsoft.com/office/powerpoint/2010/main" val="849355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F9C-1BCE-7DB2-4FF5-C9C236B2C845}"/>
              </a:ext>
            </a:extLst>
          </p:cNvPr>
          <p:cNvSpPr>
            <a:spLocks noGrp="1"/>
          </p:cNvSpPr>
          <p:nvPr>
            <p:ph type="title"/>
          </p:nvPr>
        </p:nvSpPr>
        <p:spPr/>
        <p:txBody>
          <a:bodyPr/>
          <a:lstStyle/>
          <a:p>
            <a:r>
              <a:rPr lang="en-US" b="1" dirty="0"/>
              <a:t>Mixed Autoregressive–Moving Average Processes</a:t>
            </a:r>
            <a:endParaRPr lang="en-IN" b="1" dirty="0"/>
          </a:p>
        </p:txBody>
      </p:sp>
      <p:sp>
        <p:nvSpPr>
          <p:cNvPr id="4" name="Rectangle 1">
            <a:extLst>
              <a:ext uri="{FF2B5EF4-FFF2-40B4-BE49-F238E27FC236}">
                <a16:creationId xmlns:a16="http://schemas.microsoft.com/office/drawing/2014/main" id="{2FE1F028-EA96-FD73-E4EF-A46CECA9DF93}"/>
              </a:ext>
            </a:extLst>
          </p:cNvPr>
          <p:cNvSpPr>
            <a:spLocks noGrp="1" noChangeArrowheads="1"/>
          </p:cNvSpPr>
          <p:nvPr>
            <p:ph idx="1"/>
          </p:nvPr>
        </p:nvSpPr>
        <p:spPr bwMode="auto">
          <a:xfrm>
            <a:off x="838200" y="2373392"/>
            <a:ext cx="110096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Mixed Autoregressive–Moving Average (ARMA) Processes</a:t>
            </a:r>
            <a:r>
              <a:rPr kumimoji="0" lang="en-US" altLang="en-US" sz="2400" b="0" i="0" u="none" strike="noStrike" cap="none" normalizeH="0" baseline="0" dirty="0">
                <a:ln>
                  <a:noFill/>
                </a:ln>
                <a:solidFill>
                  <a:schemeClr val="tx1"/>
                </a:solidFill>
                <a:effectLst/>
                <a:latin typeface="Arial" panose="020B0604020202020204" pitchFamily="34" charset="0"/>
              </a:rPr>
              <a:t> are a combination of Autoregressive (AR) and Moving Average (MA) processes.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They are used to model time series data that exhibit both autoregressive and moving average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341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F9C-1BCE-7DB2-4FF5-C9C236B2C845}"/>
              </a:ext>
            </a:extLst>
          </p:cNvPr>
          <p:cNvSpPr>
            <a:spLocks noGrp="1"/>
          </p:cNvSpPr>
          <p:nvPr>
            <p:ph type="title"/>
          </p:nvPr>
        </p:nvSpPr>
        <p:spPr/>
        <p:txBody>
          <a:bodyPr/>
          <a:lstStyle/>
          <a:p>
            <a:r>
              <a:rPr lang="en-US" b="1" dirty="0"/>
              <a:t>Mixed Autoregressive–Moving Average Processes</a:t>
            </a:r>
            <a:endParaRPr lang="en-IN" b="1" dirty="0"/>
          </a:p>
        </p:txBody>
      </p:sp>
      <p:sp>
        <p:nvSpPr>
          <p:cNvPr id="4" name="Rectangle 1">
            <a:extLst>
              <a:ext uri="{FF2B5EF4-FFF2-40B4-BE49-F238E27FC236}">
                <a16:creationId xmlns:a16="http://schemas.microsoft.com/office/drawing/2014/main" id="{2FE1F028-EA96-FD73-E4EF-A46CECA9DF93}"/>
              </a:ext>
            </a:extLst>
          </p:cNvPr>
          <p:cNvSpPr>
            <a:spLocks noGrp="1" noChangeArrowheads="1"/>
          </p:cNvSpPr>
          <p:nvPr>
            <p:ph idx="1"/>
          </p:nvPr>
        </p:nvSpPr>
        <p:spPr bwMode="auto">
          <a:xfrm>
            <a:off x="838200" y="1810465"/>
            <a:ext cx="1100967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General Form of an ARMA(p, q)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Unicode MS"/>
              </a:rPr>
              <a:t>y_t</a:t>
            </a:r>
            <a:r>
              <a:rPr kumimoji="0" lang="en-US" altLang="en-US" sz="2400" b="1" i="0" u="none" strike="noStrike" cap="none" normalizeH="0" baseline="0" dirty="0">
                <a:ln>
                  <a:noFill/>
                </a:ln>
                <a:solidFill>
                  <a:schemeClr val="tx1"/>
                </a:solidFill>
                <a:effectLst/>
                <a:latin typeface="Arial Unicode MS"/>
              </a:rPr>
              <a:t> = μ + </a:t>
            </a:r>
            <a:r>
              <a:rPr kumimoji="0" lang="en-US" altLang="en-US" sz="2400" b="1" i="0" u="none" strike="noStrike" cap="none" normalizeH="0" baseline="0" dirty="0" err="1">
                <a:ln>
                  <a:noFill/>
                </a:ln>
                <a:solidFill>
                  <a:schemeClr val="tx1"/>
                </a:solidFill>
                <a:effectLst/>
                <a:latin typeface="Arial Unicode MS"/>
              </a:rPr>
              <a:t>φ₁y</a:t>
            </a:r>
            <a:r>
              <a:rPr kumimoji="0" lang="en-US" altLang="en-US" sz="2400" b="1" i="0" u="none" strike="noStrike" cap="none" normalizeH="0" baseline="0" dirty="0">
                <a:ln>
                  <a:noFill/>
                </a:ln>
                <a:solidFill>
                  <a:schemeClr val="tx1"/>
                </a:solidFill>
                <a:effectLst/>
                <a:latin typeface="Arial Unicode MS"/>
              </a:rPr>
              <a:t>_(t-1) + </a:t>
            </a:r>
            <a:r>
              <a:rPr kumimoji="0" lang="en-US" altLang="en-US" sz="2400" b="1" i="0" u="none" strike="noStrike" cap="none" normalizeH="0" baseline="0" dirty="0" err="1">
                <a:ln>
                  <a:noFill/>
                </a:ln>
                <a:solidFill>
                  <a:schemeClr val="tx1"/>
                </a:solidFill>
                <a:effectLst/>
                <a:latin typeface="Arial Unicode MS"/>
              </a:rPr>
              <a:t>φ₂y</a:t>
            </a:r>
            <a:r>
              <a:rPr kumimoji="0" lang="en-US" altLang="en-US" sz="2400" b="1" i="0" u="none" strike="noStrike" cap="none" normalizeH="0" baseline="0" dirty="0">
                <a:ln>
                  <a:noFill/>
                </a:ln>
                <a:solidFill>
                  <a:schemeClr val="tx1"/>
                </a:solidFill>
                <a:effectLst/>
                <a:latin typeface="Arial Unicode MS"/>
              </a:rPr>
              <a:t>_(t-2) + ... + </a:t>
            </a:r>
            <a:r>
              <a:rPr kumimoji="0" lang="en-US" altLang="en-US" sz="2400" b="1" i="0" u="none" strike="noStrike" cap="none" normalizeH="0" baseline="0" dirty="0" err="1">
                <a:ln>
                  <a:noFill/>
                </a:ln>
                <a:solidFill>
                  <a:schemeClr val="tx1"/>
                </a:solidFill>
                <a:effectLst/>
                <a:latin typeface="Arial Unicode MS"/>
              </a:rPr>
              <a:t>φ_py</a:t>
            </a:r>
            <a:r>
              <a:rPr kumimoji="0" lang="en-US" altLang="en-US" sz="2400" b="1" i="0" u="none" strike="noStrike" cap="none" normalizeH="0" baseline="0" dirty="0">
                <a:ln>
                  <a:noFill/>
                </a:ln>
                <a:solidFill>
                  <a:schemeClr val="tx1"/>
                </a:solidFill>
                <a:effectLst/>
                <a:latin typeface="Arial Unicode MS"/>
              </a:rPr>
              <a:t>_(t-p) + </a:t>
            </a:r>
            <a:r>
              <a:rPr kumimoji="0" lang="en-US" altLang="en-US" sz="2400" b="1" i="0" u="none" strike="noStrike" cap="none" normalizeH="0" baseline="0" dirty="0" err="1">
                <a:ln>
                  <a:noFill/>
                </a:ln>
                <a:solidFill>
                  <a:schemeClr val="tx1"/>
                </a:solidFill>
                <a:effectLst/>
                <a:latin typeface="Arial Unicode MS"/>
              </a:rPr>
              <a:t>θ₁ε</a:t>
            </a:r>
            <a:r>
              <a:rPr kumimoji="0" lang="en-US" altLang="en-US" sz="2400" b="1" i="0" u="none" strike="noStrike" cap="none" normalizeH="0" baseline="0" dirty="0">
                <a:ln>
                  <a:noFill/>
                </a:ln>
                <a:solidFill>
                  <a:schemeClr val="tx1"/>
                </a:solidFill>
                <a:effectLst/>
                <a:latin typeface="Arial Unicode MS"/>
              </a:rPr>
              <a:t>_(t-1) + </a:t>
            </a:r>
            <a:r>
              <a:rPr kumimoji="0" lang="en-US" altLang="en-US" sz="2400" b="1" i="0" u="none" strike="noStrike" cap="none" normalizeH="0" baseline="0" dirty="0" err="1">
                <a:ln>
                  <a:noFill/>
                </a:ln>
                <a:solidFill>
                  <a:schemeClr val="tx1"/>
                </a:solidFill>
                <a:effectLst/>
                <a:latin typeface="Arial Unicode MS"/>
              </a:rPr>
              <a:t>θ₂ε</a:t>
            </a:r>
            <a:r>
              <a:rPr kumimoji="0" lang="en-US" altLang="en-US" sz="2400" b="1" i="0" u="none" strike="noStrike" cap="none" normalizeH="0" baseline="0" dirty="0">
                <a:ln>
                  <a:noFill/>
                </a:ln>
                <a:solidFill>
                  <a:schemeClr val="tx1"/>
                </a:solidFill>
                <a:effectLst/>
                <a:latin typeface="Arial Unicode MS"/>
              </a:rPr>
              <a:t>_(t-2) + ... + </a:t>
            </a:r>
            <a:r>
              <a:rPr kumimoji="0" lang="en-US" altLang="en-US" sz="2400" b="1" i="0" u="none" strike="noStrike" cap="none" normalizeH="0" baseline="0" dirty="0" err="1">
                <a:ln>
                  <a:noFill/>
                </a:ln>
                <a:solidFill>
                  <a:schemeClr val="tx1"/>
                </a:solidFill>
                <a:effectLst/>
                <a:latin typeface="Arial Unicode MS"/>
              </a:rPr>
              <a:t>θ_qε</a:t>
            </a:r>
            <a:r>
              <a:rPr kumimoji="0" lang="en-US" altLang="en-US" sz="2400" b="1" i="0" u="none" strike="noStrike" cap="none" normalizeH="0" baseline="0" dirty="0">
                <a:ln>
                  <a:noFill/>
                </a:ln>
                <a:solidFill>
                  <a:schemeClr val="tx1"/>
                </a:solidFill>
                <a:effectLst/>
                <a:latin typeface="Arial Unicode MS"/>
              </a:rPr>
              <a:t>_(t-q) + </a:t>
            </a:r>
            <a:r>
              <a:rPr kumimoji="0" lang="en-US" altLang="en-US" sz="2400" b="1" i="0" u="none" strike="noStrike" cap="none" normalizeH="0" baseline="0" dirty="0" err="1">
                <a:ln>
                  <a:noFill/>
                </a:ln>
                <a:solidFill>
                  <a:schemeClr val="tx1"/>
                </a:solidFill>
                <a:effectLst/>
                <a:latin typeface="Arial Unicode MS"/>
              </a:rPr>
              <a:t>ε_t</a:t>
            </a:r>
            <a:r>
              <a:rPr kumimoji="0" lang="en-US" altLang="en-US" sz="2400" b="1"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y_t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value of the time series at time 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μ</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mean of the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φ₁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φ₂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φ_p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Autoregressive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θ₁</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θ₂</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Unicode MS"/>
              </a:rPr>
              <a:t>θ_q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Moving average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ε_t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White noise error term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p</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order of the AR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The order of the MA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892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9CBC-8105-0CDA-50AA-F8CB3FCAC8F1}"/>
              </a:ext>
            </a:extLst>
          </p:cNvPr>
          <p:cNvSpPr>
            <a:spLocks noGrp="1"/>
          </p:cNvSpPr>
          <p:nvPr>
            <p:ph type="title"/>
          </p:nvPr>
        </p:nvSpPr>
        <p:spPr/>
        <p:txBody>
          <a:bodyPr/>
          <a:lstStyle/>
          <a:p>
            <a:r>
              <a:rPr lang="en-US" b="1" dirty="0"/>
              <a:t>Mixed Autoregressive–Moving Average Processes</a:t>
            </a:r>
            <a:endParaRPr lang="en-IN" dirty="0"/>
          </a:p>
        </p:txBody>
      </p:sp>
      <p:sp>
        <p:nvSpPr>
          <p:cNvPr id="3" name="Content Placeholder 2">
            <a:extLst>
              <a:ext uri="{FF2B5EF4-FFF2-40B4-BE49-F238E27FC236}">
                <a16:creationId xmlns:a16="http://schemas.microsoft.com/office/drawing/2014/main" id="{3D54F264-3C74-0BC1-4945-06573F66CD28}"/>
              </a:ext>
            </a:extLst>
          </p:cNvPr>
          <p:cNvSpPr>
            <a:spLocks noGrp="1"/>
          </p:cNvSpPr>
          <p:nvPr>
            <p:ph idx="1"/>
          </p:nvPr>
        </p:nvSpPr>
        <p:spPr/>
        <p:txBody>
          <a:bodyPr/>
          <a:lstStyle/>
          <a:p>
            <a:r>
              <a:rPr lang="en-US" b="1" dirty="0"/>
              <a:t>Key Characteristics of ARMA Processes:</a:t>
            </a:r>
          </a:p>
          <a:p>
            <a:pPr>
              <a:buFont typeface="Arial" panose="020B0604020202020204" pitchFamily="34" charset="0"/>
              <a:buChar char="•"/>
            </a:pPr>
            <a:r>
              <a:rPr lang="en-US" b="1" dirty="0"/>
              <a:t>Stationarity:</a:t>
            </a:r>
            <a:r>
              <a:rPr lang="en-US" dirty="0"/>
              <a:t> ARMA processes are stationary under certain conditions (e.g., when the AR and MA coefficients are within the unit circle).</a:t>
            </a:r>
          </a:p>
          <a:p>
            <a:pPr>
              <a:buFont typeface="Arial" panose="020B0604020202020204" pitchFamily="34" charset="0"/>
              <a:buChar char="•"/>
            </a:pPr>
            <a:r>
              <a:rPr lang="en-US" b="1" dirty="0"/>
              <a:t>Autocorrelation(ACF) and Partial Autocorrelation(PACF):</a:t>
            </a:r>
            <a:r>
              <a:rPr lang="en-US" dirty="0"/>
              <a:t> The ACF and PACF of an ARMA process exhibit a combination of exponential decay (from the AR component) and cutting off (from the MA component).</a:t>
            </a:r>
          </a:p>
          <a:p>
            <a:pPr>
              <a:buFont typeface="Arial" panose="020B0604020202020204" pitchFamily="34" charset="0"/>
              <a:buChar char="•"/>
            </a:pPr>
            <a:r>
              <a:rPr lang="en-US" b="1" dirty="0"/>
              <a:t>Invertibility:</a:t>
            </a:r>
            <a:r>
              <a:rPr lang="en-US" dirty="0"/>
              <a:t> An ARMA process is invertible if it can be expressed as an equivalent AR process. Invertibility ensures that the model can be used for forecasting.</a:t>
            </a:r>
          </a:p>
          <a:p>
            <a:endParaRPr lang="en-IN" dirty="0"/>
          </a:p>
        </p:txBody>
      </p:sp>
    </p:spTree>
    <p:extLst>
      <p:ext uri="{BB962C8B-B14F-4D97-AF65-F5344CB8AC3E}">
        <p14:creationId xmlns:p14="http://schemas.microsoft.com/office/powerpoint/2010/main" val="166492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F180-CD7E-0E19-7BD1-7DFE0B7F0188}"/>
              </a:ext>
            </a:extLst>
          </p:cNvPr>
          <p:cNvSpPr>
            <a:spLocks noGrp="1"/>
          </p:cNvSpPr>
          <p:nvPr>
            <p:ph type="title"/>
          </p:nvPr>
        </p:nvSpPr>
        <p:spPr/>
        <p:txBody>
          <a:bodyPr/>
          <a:lstStyle/>
          <a:p>
            <a:r>
              <a:rPr lang="en-US" b="1" dirty="0"/>
              <a:t>Mixed Autoregressive–Moving Average Processes</a:t>
            </a:r>
            <a:endParaRPr lang="en-IN" dirty="0"/>
          </a:p>
        </p:txBody>
      </p:sp>
      <p:sp>
        <p:nvSpPr>
          <p:cNvPr id="3" name="Content Placeholder 2">
            <a:extLst>
              <a:ext uri="{FF2B5EF4-FFF2-40B4-BE49-F238E27FC236}">
                <a16:creationId xmlns:a16="http://schemas.microsoft.com/office/drawing/2014/main" id="{D0466E1C-8329-5052-2CFF-CDE4B45EF164}"/>
              </a:ext>
            </a:extLst>
          </p:cNvPr>
          <p:cNvSpPr>
            <a:spLocks noGrp="1"/>
          </p:cNvSpPr>
          <p:nvPr>
            <p:ph idx="1"/>
          </p:nvPr>
        </p:nvSpPr>
        <p:spPr/>
        <p:txBody>
          <a:bodyPr/>
          <a:lstStyle/>
          <a:p>
            <a:r>
              <a:rPr lang="en-US" b="1" dirty="0"/>
              <a:t>Applications of ARMA Processes:</a:t>
            </a:r>
          </a:p>
          <a:p>
            <a:pPr>
              <a:buFont typeface="Arial" panose="020B0604020202020204" pitchFamily="34" charset="0"/>
              <a:buChar char="•"/>
            </a:pPr>
            <a:r>
              <a:rPr lang="en-US" b="1" dirty="0"/>
              <a:t>Forecasting:</a:t>
            </a:r>
            <a:r>
              <a:rPr lang="en-US" dirty="0"/>
              <a:t> ARMA models are widely used for forecasting future values of time series data.</a:t>
            </a:r>
          </a:p>
          <a:p>
            <a:pPr>
              <a:buFont typeface="Arial" panose="020B0604020202020204" pitchFamily="34" charset="0"/>
              <a:buChar char="•"/>
            </a:pPr>
            <a:r>
              <a:rPr lang="en-US" b="1" dirty="0"/>
              <a:t>Modeling Trends and Seasonality:</a:t>
            </a:r>
            <a:r>
              <a:rPr lang="en-US" dirty="0"/>
              <a:t> ARMA models can capture both trends and seasonal patterns.</a:t>
            </a:r>
          </a:p>
          <a:p>
            <a:pPr>
              <a:buFont typeface="Arial" panose="020B0604020202020204" pitchFamily="34" charset="0"/>
              <a:buChar char="•"/>
            </a:pPr>
            <a:r>
              <a:rPr lang="en-US" b="1" dirty="0"/>
              <a:t>Noise Reduction:</a:t>
            </a:r>
            <a:r>
              <a:rPr lang="en-US" dirty="0"/>
              <a:t> ARMA models can be used to remove noise from time series data.</a:t>
            </a:r>
          </a:p>
          <a:p>
            <a:endParaRPr lang="en-IN" dirty="0"/>
          </a:p>
        </p:txBody>
      </p:sp>
    </p:spTree>
    <p:extLst>
      <p:ext uri="{BB962C8B-B14F-4D97-AF65-F5344CB8AC3E}">
        <p14:creationId xmlns:p14="http://schemas.microsoft.com/office/powerpoint/2010/main" val="2711389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DB9D-6C07-F0BE-4658-87ADA0AA446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D886DCB-C5B9-E84A-E17F-4C79E6F95406}"/>
              </a:ext>
            </a:extLst>
          </p:cNvPr>
          <p:cNvSpPr>
            <a:spLocks noGrp="1"/>
          </p:cNvSpPr>
          <p:nvPr>
            <p:ph idx="1"/>
          </p:nvPr>
        </p:nvSpPr>
        <p:spPr/>
        <p:txBody>
          <a:bodyPr/>
          <a:lstStyle/>
          <a:p>
            <a:r>
              <a:rPr lang="en-US" b="1" dirty="0"/>
              <a:t>1. Simulating an ARMA(2,1) Process</a:t>
            </a:r>
          </a:p>
          <a:p>
            <a:r>
              <a:rPr lang="en-US" dirty="0"/>
              <a:t>An ARMA(2,1) process has:</a:t>
            </a:r>
          </a:p>
          <a:p>
            <a:pPr>
              <a:buFont typeface="Arial" panose="020B0604020202020204" pitchFamily="34" charset="0"/>
              <a:buChar char="•"/>
            </a:pPr>
            <a:r>
              <a:rPr lang="en-US" dirty="0"/>
              <a:t>AR terms: p=2p (two past values)</a:t>
            </a:r>
          </a:p>
          <a:p>
            <a:pPr>
              <a:buFont typeface="Arial" panose="020B0604020202020204" pitchFamily="34" charset="0"/>
              <a:buChar char="•"/>
            </a:pPr>
            <a:r>
              <a:rPr lang="en-US" dirty="0"/>
              <a:t>MA terms: q=1(one past error term)</a:t>
            </a:r>
          </a:p>
          <a:p>
            <a:r>
              <a:rPr lang="en-US" b="1" dirty="0"/>
              <a:t>Steps</a:t>
            </a:r>
            <a:r>
              <a:rPr lang="en-US" dirty="0"/>
              <a:t>:</a:t>
            </a:r>
          </a:p>
          <a:p>
            <a:pPr>
              <a:buFont typeface="+mj-lt"/>
              <a:buAutoNum type="arabicPeriod"/>
            </a:pPr>
            <a:r>
              <a:rPr lang="en-US" dirty="0"/>
              <a:t>Generate the ARMA(2,1) time series using predefined AR and MA coefficients.</a:t>
            </a:r>
          </a:p>
          <a:p>
            <a:pPr>
              <a:buFont typeface="+mj-lt"/>
              <a:buAutoNum type="arabicPeriod"/>
            </a:pPr>
            <a:r>
              <a:rPr lang="en-US" dirty="0"/>
              <a:t>Plot the simulated data.</a:t>
            </a:r>
          </a:p>
          <a:p>
            <a:endParaRPr lang="en-IN" dirty="0"/>
          </a:p>
        </p:txBody>
      </p:sp>
    </p:spTree>
    <p:extLst>
      <p:ext uri="{BB962C8B-B14F-4D97-AF65-F5344CB8AC3E}">
        <p14:creationId xmlns:p14="http://schemas.microsoft.com/office/powerpoint/2010/main" val="2612417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880CE-084F-93E2-5D92-EEBE528CCF5F}"/>
              </a:ext>
            </a:extLst>
          </p:cNvPr>
          <p:cNvSpPr txBox="1"/>
          <p:nvPr/>
        </p:nvSpPr>
        <p:spPr>
          <a:xfrm>
            <a:off x="1111044" y="823685"/>
            <a:ext cx="10726994" cy="6001643"/>
          </a:xfrm>
          <a:prstGeom prst="rect">
            <a:avLst/>
          </a:prstGeom>
          <a:noFill/>
        </p:spPr>
        <p:txBody>
          <a:bodyPr wrap="square">
            <a:spAutoFit/>
          </a:bodyPr>
          <a:lstStyle/>
          <a:p>
            <a:r>
              <a:rPr lang="en-IN" sz="2400" dirty="0"/>
              <a:t># Set seed for reproducibility</a:t>
            </a:r>
          </a:p>
          <a:p>
            <a:r>
              <a:rPr lang="en-IN" sz="2400" dirty="0" err="1"/>
              <a:t>set.seed</a:t>
            </a:r>
            <a:r>
              <a:rPr lang="en-IN" sz="2400" dirty="0"/>
              <a:t>(123)</a:t>
            </a:r>
          </a:p>
          <a:p>
            <a:endParaRPr lang="en-IN" sz="2400" dirty="0"/>
          </a:p>
          <a:p>
            <a:r>
              <a:rPr lang="en-IN" sz="2400" dirty="0"/>
              <a:t># Parameters</a:t>
            </a:r>
          </a:p>
          <a:p>
            <a:r>
              <a:rPr lang="en-IN" sz="2400" dirty="0"/>
              <a:t>n &lt;- 100  # Number of observations</a:t>
            </a:r>
          </a:p>
          <a:p>
            <a:r>
              <a:rPr lang="en-IN" sz="2400" dirty="0"/>
              <a:t>phi1 &lt;- 0.6  # AR(1) coefficient</a:t>
            </a:r>
          </a:p>
          <a:p>
            <a:r>
              <a:rPr lang="en-IN" sz="2400" dirty="0"/>
              <a:t>phi2 &lt;- -0.2  # AR(2) coefficient</a:t>
            </a:r>
          </a:p>
          <a:p>
            <a:r>
              <a:rPr lang="en-IN" sz="2400" dirty="0"/>
              <a:t>theta1 &lt;- 0.5  # MA(1) coefficient</a:t>
            </a:r>
          </a:p>
          <a:p>
            <a:endParaRPr lang="en-IN" sz="2400" dirty="0"/>
          </a:p>
          <a:p>
            <a:r>
              <a:rPr lang="en-IN" sz="2400" dirty="0"/>
              <a:t># Generate ARMA(2,1) process</a:t>
            </a:r>
          </a:p>
          <a:p>
            <a:r>
              <a:rPr lang="en-IN" sz="2400" dirty="0"/>
              <a:t># </a:t>
            </a:r>
            <a:r>
              <a:rPr lang="en-IN" sz="2400" dirty="0" err="1"/>
              <a:t>arima.sim</a:t>
            </a:r>
            <a:r>
              <a:rPr lang="en-IN" sz="2400" dirty="0"/>
              <a:t> function can be used to simulate ARMA processes</a:t>
            </a:r>
          </a:p>
          <a:p>
            <a:r>
              <a:rPr lang="en-IN" sz="2400" dirty="0"/>
              <a:t>arma21_data &lt;- </a:t>
            </a:r>
            <a:r>
              <a:rPr lang="en-IN" sz="2400" dirty="0" err="1"/>
              <a:t>arima.sim</a:t>
            </a:r>
            <a:r>
              <a:rPr lang="en-IN" sz="2400" dirty="0"/>
              <a:t>(n = n, model = list(</a:t>
            </a:r>
            <a:r>
              <a:rPr lang="en-IN" sz="2400" dirty="0" err="1"/>
              <a:t>ar</a:t>
            </a:r>
            <a:r>
              <a:rPr lang="en-IN" sz="2400" dirty="0"/>
              <a:t> = c(phi1, phi2), ma = c(theta1)))</a:t>
            </a:r>
          </a:p>
          <a:p>
            <a:endParaRPr lang="en-IN" sz="2400" dirty="0"/>
          </a:p>
          <a:p>
            <a:r>
              <a:rPr lang="en-IN" sz="2400" dirty="0"/>
              <a:t># Plot the simulated ARMA(2,1) data</a:t>
            </a:r>
          </a:p>
          <a:p>
            <a:r>
              <a:rPr lang="en-IN" sz="2400" dirty="0"/>
              <a:t>plot(arma21_data, type = "l", main = "Simulated ARMA(2,1) Process", </a:t>
            </a:r>
            <a:r>
              <a:rPr lang="en-IN" sz="2400" dirty="0" err="1"/>
              <a:t>ylab</a:t>
            </a:r>
            <a:r>
              <a:rPr lang="en-IN" sz="2400" dirty="0"/>
              <a:t> = "Value", </a:t>
            </a:r>
            <a:r>
              <a:rPr lang="en-IN" sz="2400" dirty="0" err="1"/>
              <a:t>xlab</a:t>
            </a:r>
            <a:r>
              <a:rPr lang="en-IN" sz="2400" dirty="0"/>
              <a:t> = "Time")</a:t>
            </a:r>
          </a:p>
        </p:txBody>
      </p:sp>
    </p:spTree>
    <p:extLst>
      <p:ext uri="{BB962C8B-B14F-4D97-AF65-F5344CB8AC3E}">
        <p14:creationId xmlns:p14="http://schemas.microsoft.com/office/powerpoint/2010/main" val="111754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4A57ADD-AC84-86D5-9678-B847509DC450}"/>
              </a:ext>
            </a:extLst>
          </p:cNvPr>
          <p:cNvSpPr>
            <a:spLocks noGrp="1" noChangeArrowheads="1"/>
          </p:cNvSpPr>
          <p:nvPr>
            <p:ph idx="1"/>
          </p:nvPr>
        </p:nvSpPr>
        <p:spPr bwMode="auto">
          <a:xfrm>
            <a:off x="838200" y="345172"/>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 Fitting an ARMA(2,1)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fit an ARMA(2,1) model to the simulated data, use the </a:t>
            </a:r>
            <a:r>
              <a:rPr kumimoji="0" lang="en-US" altLang="en-US" sz="2400" b="0" i="0" u="none" strike="noStrike" cap="none" normalizeH="0" baseline="0" dirty="0" err="1">
                <a:ln>
                  <a:noFill/>
                </a:ln>
                <a:solidFill>
                  <a:schemeClr val="tx1"/>
                </a:solidFill>
                <a:effectLst/>
                <a:latin typeface="Arial Unicode MS"/>
              </a:rPr>
              <a:t>arima</a:t>
            </a:r>
            <a:r>
              <a:rPr kumimoji="0" lang="en-US" altLang="en-US" sz="2400" b="0" i="0" u="none" strike="noStrike" cap="none" normalizeH="0" baseline="0" dirty="0">
                <a:ln>
                  <a:noFill/>
                </a:ln>
                <a:solidFill>
                  <a:schemeClr val="tx1"/>
                </a:solidFill>
                <a:effectLst/>
              </a:rPr>
              <a:t> function from base R. Specify the order of AR and MA components accordingly.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R Code</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192EF5D7-103D-A0D3-A285-322F0B4C4DAE}"/>
              </a:ext>
            </a:extLst>
          </p:cNvPr>
          <p:cNvSpPr txBox="1"/>
          <p:nvPr/>
        </p:nvSpPr>
        <p:spPr>
          <a:xfrm>
            <a:off x="1111045" y="2063530"/>
            <a:ext cx="8305800" cy="1938992"/>
          </a:xfrm>
          <a:prstGeom prst="rect">
            <a:avLst/>
          </a:prstGeom>
          <a:noFill/>
        </p:spPr>
        <p:txBody>
          <a:bodyPr wrap="square">
            <a:spAutoFit/>
          </a:bodyPr>
          <a:lstStyle/>
          <a:p>
            <a:r>
              <a:rPr lang="en-IN" sz="2400" dirty="0"/>
              <a:t># Fit an ARMA(2,1) model</a:t>
            </a:r>
          </a:p>
          <a:p>
            <a:r>
              <a:rPr lang="en-IN" sz="2400" dirty="0"/>
              <a:t>arma21_fit &lt;- </a:t>
            </a:r>
            <a:r>
              <a:rPr lang="en-IN" sz="2400" dirty="0" err="1"/>
              <a:t>arima</a:t>
            </a:r>
            <a:r>
              <a:rPr lang="en-IN" sz="2400" dirty="0"/>
              <a:t>(arma21_data, order = c(2, 0, 1))</a:t>
            </a:r>
          </a:p>
          <a:p>
            <a:endParaRPr lang="en-IN" sz="2400" dirty="0"/>
          </a:p>
          <a:p>
            <a:r>
              <a:rPr lang="en-IN" sz="2400" dirty="0"/>
              <a:t># Print the ARMA model details</a:t>
            </a:r>
          </a:p>
          <a:p>
            <a:r>
              <a:rPr lang="en-IN" sz="2400" dirty="0"/>
              <a:t>print(arma21_fit)</a:t>
            </a:r>
          </a:p>
        </p:txBody>
      </p:sp>
    </p:spTree>
    <p:extLst>
      <p:ext uri="{BB962C8B-B14F-4D97-AF65-F5344CB8AC3E}">
        <p14:creationId xmlns:p14="http://schemas.microsoft.com/office/powerpoint/2010/main" val="125174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3466A-88B5-F228-60BD-9546684D6C95}"/>
              </a:ext>
            </a:extLst>
          </p:cNvPr>
          <p:cNvSpPr>
            <a:spLocks noGrp="1"/>
          </p:cNvSpPr>
          <p:nvPr>
            <p:ph idx="1"/>
          </p:nvPr>
        </p:nvSpPr>
        <p:spPr>
          <a:xfrm>
            <a:off x="838200" y="272128"/>
            <a:ext cx="10515600" cy="4351338"/>
          </a:xfrm>
        </p:spPr>
        <p:txBody>
          <a:bodyPr/>
          <a:lstStyle/>
          <a:p>
            <a:r>
              <a:rPr lang="en-US" b="1" dirty="0"/>
              <a:t>3. Analyzing Residuals</a:t>
            </a:r>
          </a:p>
          <a:p>
            <a:r>
              <a:rPr lang="en-US" dirty="0"/>
              <a:t>After fitting the model, it’s important to analyze the residuals to ensure they resemble white noise. This involves plotting the residuals and checking their autocorrelation.</a:t>
            </a:r>
          </a:p>
          <a:p>
            <a:endParaRPr lang="en-IN" dirty="0"/>
          </a:p>
        </p:txBody>
      </p:sp>
      <p:sp>
        <p:nvSpPr>
          <p:cNvPr id="5" name="TextBox 4">
            <a:extLst>
              <a:ext uri="{FF2B5EF4-FFF2-40B4-BE49-F238E27FC236}">
                <a16:creationId xmlns:a16="http://schemas.microsoft.com/office/drawing/2014/main" id="{45ACD466-17B7-8C21-EE34-918D43F28193}"/>
              </a:ext>
            </a:extLst>
          </p:cNvPr>
          <p:cNvSpPr txBox="1"/>
          <p:nvPr/>
        </p:nvSpPr>
        <p:spPr>
          <a:xfrm>
            <a:off x="1209367" y="2229465"/>
            <a:ext cx="10144433" cy="4524315"/>
          </a:xfrm>
          <a:prstGeom prst="rect">
            <a:avLst/>
          </a:prstGeom>
          <a:noFill/>
        </p:spPr>
        <p:txBody>
          <a:bodyPr wrap="square">
            <a:spAutoFit/>
          </a:bodyPr>
          <a:lstStyle/>
          <a:p>
            <a:r>
              <a:rPr lang="en-IN" sz="2400" dirty="0"/>
              <a:t># Extract residuals from the fitted model</a:t>
            </a:r>
          </a:p>
          <a:p>
            <a:r>
              <a:rPr lang="en-IN" sz="2400" dirty="0"/>
              <a:t>residuals_arma21 &lt;- residuals(arma21_fit)</a:t>
            </a:r>
          </a:p>
          <a:p>
            <a:endParaRPr lang="en-IN" sz="2400" dirty="0"/>
          </a:p>
          <a:p>
            <a:r>
              <a:rPr lang="en-IN" sz="2400" dirty="0"/>
              <a:t># Plot the residuals</a:t>
            </a:r>
          </a:p>
          <a:p>
            <a:r>
              <a:rPr lang="en-IN" sz="2400" dirty="0"/>
              <a:t>plot(residuals_arma21, type = "l", main = "Residuals of the ARMA(2,1) Model", </a:t>
            </a:r>
            <a:r>
              <a:rPr lang="en-IN" sz="2400" dirty="0" err="1"/>
              <a:t>ylab</a:t>
            </a:r>
            <a:r>
              <a:rPr lang="en-IN" sz="2400" dirty="0"/>
              <a:t> = "Residuals", </a:t>
            </a:r>
            <a:r>
              <a:rPr lang="en-IN" sz="2400" dirty="0" err="1"/>
              <a:t>xlab</a:t>
            </a:r>
            <a:r>
              <a:rPr lang="en-IN" sz="2400" dirty="0"/>
              <a:t> = "Time")</a:t>
            </a:r>
          </a:p>
          <a:p>
            <a:endParaRPr lang="en-IN" sz="2400" dirty="0"/>
          </a:p>
          <a:p>
            <a:r>
              <a:rPr lang="en-IN" sz="2400" dirty="0"/>
              <a:t># Plot the ACF of the residuals</a:t>
            </a:r>
          </a:p>
          <a:p>
            <a:r>
              <a:rPr lang="en-IN" sz="2400" dirty="0" err="1"/>
              <a:t>acf</a:t>
            </a:r>
            <a:r>
              <a:rPr lang="en-IN" sz="2400" dirty="0"/>
              <a:t>(residuals_arma21, main = "ACF of Residuals")</a:t>
            </a:r>
          </a:p>
          <a:p>
            <a:endParaRPr lang="en-IN" sz="2400" dirty="0"/>
          </a:p>
          <a:p>
            <a:r>
              <a:rPr lang="en-IN" sz="2400" dirty="0"/>
              <a:t># Plot the PACF of the residuals</a:t>
            </a:r>
          </a:p>
          <a:p>
            <a:r>
              <a:rPr lang="en-IN" sz="2400" dirty="0" err="1"/>
              <a:t>pacf</a:t>
            </a:r>
            <a:r>
              <a:rPr lang="en-IN" sz="2400" dirty="0"/>
              <a:t>(residuals_arma21, main = "PACF of Residuals")</a:t>
            </a:r>
          </a:p>
        </p:txBody>
      </p:sp>
    </p:spTree>
    <p:extLst>
      <p:ext uri="{BB962C8B-B14F-4D97-AF65-F5344CB8AC3E}">
        <p14:creationId xmlns:p14="http://schemas.microsoft.com/office/powerpoint/2010/main" val="2041610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63C6-6C95-C43D-C0F5-F027AB47281E}"/>
              </a:ext>
            </a:extLst>
          </p:cNvPr>
          <p:cNvSpPr>
            <a:spLocks noGrp="1"/>
          </p:cNvSpPr>
          <p:nvPr>
            <p:ph type="title"/>
          </p:nvPr>
        </p:nvSpPr>
        <p:spPr/>
        <p:txBody>
          <a:bodyPr/>
          <a:lstStyle/>
          <a:p>
            <a:r>
              <a:rPr lang="en-US" b="1" dirty="0"/>
              <a:t>Mixed Autoregressive–Moving Average Processes</a:t>
            </a:r>
            <a:endParaRPr lang="en-IN" dirty="0"/>
          </a:p>
        </p:txBody>
      </p:sp>
      <p:sp>
        <p:nvSpPr>
          <p:cNvPr id="4" name="Rectangle 1">
            <a:extLst>
              <a:ext uri="{FF2B5EF4-FFF2-40B4-BE49-F238E27FC236}">
                <a16:creationId xmlns:a16="http://schemas.microsoft.com/office/drawing/2014/main" id="{DF72A9CA-F91A-866D-8623-A15E68ABF9F2}"/>
              </a:ext>
            </a:extLst>
          </p:cNvPr>
          <p:cNvSpPr>
            <a:spLocks noGrp="1" noChangeArrowheads="1"/>
          </p:cNvSpPr>
          <p:nvPr>
            <p:ph idx="1"/>
          </p:nvPr>
        </p:nvSpPr>
        <p:spPr bwMode="auto">
          <a:xfrm>
            <a:off x="838200" y="2293134"/>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Here's a breakdown of the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Simulating ARMA(2,1) Process</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err="1">
                <a:ln>
                  <a:noFill/>
                </a:ln>
                <a:solidFill>
                  <a:schemeClr val="tx1"/>
                </a:solidFill>
                <a:effectLst/>
                <a:latin typeface="Arial Unicode MS"/>
              </a:rPr>
              <a:t>arima.sim</a:t>
            </a:r>
            <a:r>
              <a:rPr kumimoji="0" lang="en-US" altLang="en-US" sz="2400" b="0" i="0" u="none" strike="noStrike" cap="none" normalizeH="0" baseline="0" dirty="0">
                <a:ln>
                  <a:noFill/>
                </a:ln>
                <a:solidFill>
                  <a:schemeClr val="tx1"/>
                </a:solidFill>
                <a:effectLst/>
              </a:rPr>
              <a:t> to generate ARMA(2,1) data based on specified AR and MA coefficients.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Fitting ARMA(2,1) Model</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kumimoji="0" lang="en-US" altLang="en-US" sz="2400" b="0" i="0" u="none" strike="noStrike" cap="none" normalizeH="0" baseline="0" dirty="0" err="1">
                <a:ln>
                  <a:noFill/>
                </a:ln>
                <a:solidFill>
                  <a:schemeClr val="tx1"/>
                </a:solidFill>
                <a:effectLst/>
                <a:latin typeface="Arial Unicode MS"/>
              </a:rPr>
              <a:t>arima</a:t>
            </a:r>
            <a:r>
              <a:rPr kumimoji="0" lang="en-US" altLang="en-US" sz="2400" b="0" i="0" u="none" strike="noStrike" cap="none" normalizeH="0" baseline="0" dirty="0">
                <a:ln>
                  <a:noFill/>
                </a:ln>
                <a:solidFill>
                  <a:schemeClr val="tx1"/>
                </a:solidFill>
                <a:effectLst/>
              </a:rPr>
              <a:t> to fit an ARMA(2,1) model to the simulated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Analyzing Residuals</a:t>
            </a:r>
            <a:r>
              <a:rPr kumimoji="0" lang="en-US" altLang="en-US" sz="2400" b="0" i="0" u="none" strike="noStrike" cap="none" normalizeH="0" baseline="0" dirty="0">
                <a:ln>
                  <a:noFill/>
                </a:ln>
                <a:solidFill>
                  <a:schemeClr val="tx1"/>
                </a:solidFill>
                <a:effectLst/>
                <a:latin typeface="Arial" panose="020B0604020202020204" pitchFamily="34" charset="0"/>
              </a:rPr>
              <a:t>: Plots residuals and their ACF/PACF to ensure that residuals are white noise.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4388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Autoregressive Nonstationary Processes</a:t>
            </a:r>
          </a:p>
        </p:txBody>
      </p:sp>
      <p:sp>
        <p:nvSpPr>
          <p:cNvPr id="3" name="Content Placeholder 2"/>
          <p:cNvSpPr>
            <a:spLocks noGrp="1"/>
          </p:cNvSpPr>
          <p:nvPr>
            <p:ph idx="1"/>
          </p:nvPr>
        </p:nvSpPr>
        <p:spPr/>
        <p:txBody>
          <a:bodyPr/>
          <a:lstStyle/>
          <a:p>
            <a:r>
              <a:rPr lang="en-US" dirty="0"/>
              <a:t>Mixed Autoregressive Nonstationary Processes (MANPs) are a class of time series models that combine autoregressive (AR) components with nonstationary characteristics. </a:t>
            </a:r>
            <a:endParaRPr lang="en-US" dirty="0" smtClean="0"/>
          </a:p>
          <a:p>
            <a:r>
              <a:rPr lang="en-US" dirty="0" smtClean="0"/>
              <a:t>These </a:t>
            </a:r>
            <a:r>
              <a:rPr lang="en-US" dirty="0"/>
              <a:t>models are particularly useful for analyzing time series data where the statistical properties, such as mean and variance, change over time.</a:t>
            </a:r>
          </a:p>
        </p:txBody>
      </p:sp>
    </p:spTree>
    <p:extLst>
      <p:ext uri="{BB962C8B-B14F-4D97-AF65-F5344CB8AC3E}">
        <p14:creationId xmlns:p14="http://schemas.microsoft.com/office/powerpoint/2010/main" val="274779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87F9-3D0E-C212-45A2-29B923EB548B}"/>
              </a:ext>
            </a:extLst>
          </p:cNvPr>
          <p:cNvSpPr>
            <a:spLocks noGrp="1"/>
          </p:cNvSpPr>
          <p:nvPr>
            <p:ph type="title"/>
          </p:nvPr>
        </p:nvSpPr>
        <p:spPr/>
        <p:txBody>
          <a:bodyPr/>
          <a:lstStyle/>
          <a:p>
            <a:r>
              <a:rPr lang="en-US" b="1" dirty="0"/>
              <a:t>Key Considerations:</a:t>
            </a:r>
            <a:endParaRPr lang="en-IN" dirty="0"/>
          </a:p>
        </p:txBody>
      </p:sp>
      <p:sp>
        <p:nvSpPr>
          <p:cNvPr id="3" name="Content Placeholder 2">
            <a:extLst>
              <a:ext uri="{FF2B5EF4-FFF2-40B4-BE49-F238E27FC236}">
                <a16:creationId xmlns:a16="http://schemas.microsoft.com/office/drawing/2014/main" id="{A5D45ECD-5CDF-D913-3EFF-3F40175AF71A}"/>
              </a:ext>
            </a:extLst>
          </p:cNvPr>
          <p:cNvSpPr>
            <a:spLocks noGrp="1"/>
          </p:cNvSpPr>
          <p:nvPr>
            <p:ph idx="1"/>
          </p:nvPr>
        </p:nvSpPr>
        <p:spPr/>
        <p:txBody>
          <a:bodyPr/>
          <a:lstStyle/>
          <a:p>
            <a:pPr>
              <a:buFont typeface="Arial" panose="020B0604020202020204" pitchFamily="34" charset="0"/>
              <a:buChar char="•"/>
            </a:pPr>
            <a:r>
              <a:rPr lang="en-US" b="1" dirty="0"/>
              <a:t>Stationarity:</a:t>
            </a:r>
            <a:r>
              <a:rPr lang="en-US" dirty="0"/>
              <a:t> The data should be stationary (have constant mean and variance) for ARIMA models to be effective.</a:t>
            </a:r>
          </a:p>
          <a:p>
            <a:pPr>
              <a:buFont typeface="Arial" panose="020B0604020202020204" pitchFamily="34" charset="0"/>
              <a:buChar char="•"/>
            </a:pPr>
            <a:r>
              <a:rPr lang="en-US" b="1" dirty="0"/>
              <a:t>Model Selection:</a:t>
            </a:r>
            <a:r>
              <a:rPr lang="en-US" dirty="0"/>
              <a:t> Choosing the appropriate p, d, and q values is crucial. Techniques like the AIC (Akaike Information Criterion) or BIC (Bayesian Information Criterion) can help in model selection.</a:t>
            </a:r>
          </a:p>
          <a:p>
            <a:pPr>
              <a:buFont typeface="Arial" panose="020B0604020202020204" pitchFamily="34" charset="0"/>
              <a:buChar char="•"/>
            </a:pPr>
            <a:r>
              <a:rPr lang="en-US" b="1" dirty="0"/>
              <a:t>Model Validation:</a:t>
            </a:r>
            <a:r>
              <a:rPr lang="en-US" dirty="0"/>
              <a:t> Once a model is selected, it's important to validate its performance using techniques like cross-validation.</a:t>
            </a:r>
          </a:p>
          <a:p>
            <a:endParaRPr lang="en-IN" dirty="0"/>
          </a:p>
        </p:txBody>
      </p:sp>
    </p:spTree>
    <p:extLst>
      <p:ext uri="{BB962C8B-B14F-4D97-AF65-F5344CB8AC3E}">
        <p14:creationId xmlns:p14="http://schemas.microsoft.com/office/powerpoint/2010/main" val="3473626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54"/>
            <a:ext cx="10515600" cy="5895609"/>
          </a:xfrm>
        </p:spPr>
        <p:txBody>
          <a:bodyPr>
            <a:normAutofit/>
          </a:bodyPr>
          <a:lstStyle/>
          <a:p>
            <a:r>
              <a:rPr lang="en-US" b="1" dirty="0"/>
              <a:t>Key Concepts:</a:t>
            </a:r>
          </a:p>
          <a:p>
            <a:r>
              <a:rPr lang="en-US" b="1" dirty="0"/>
              <a:t>Autoregressive (AR) Processes</a:t>
            </a:r>
            <a:r>
              <a:rPr lang="en-US" dirty="0"/>
              <a:t>: These are models where the current value of the series is based on its previous values. For example, an AR(1) process can be written as:</a:t>
            </a:r>
          </a:p>
          <a:p>
            <a:r>
              <a:rPr lang="en-US" dirty="0" err="1"/>
              <a:t>Xt</a:t>
            </a:r>
            <a:r>
              <a:rPr lang="en-US" dirty="0"/>
              <a:t>=ϕX</a:t>
            </a:r>
            <a:r>
              <a:rPr lang="en-US" baseline="-25000" dirty="0"/>
              <a:t>t−</a:t>
            </a:r>
            <a:r>
              <a:rPr lang="en-US" baseline="-25000" dirty="0" smtClean="0"/>
              <a:t>1</a:t>
            </a:r>
            <a:r>
              <a:rPr lang="en-US" dirty="0" smtClean="0"/>
              <a:t>+ϵt​</a:t>
            </a:r>
            <a:endParaRPr lang="en-US" dirty="0"/>
          </a:p>
          <a:p>
            <a:r>
              <a:rPr lang="en-US" dirty="0"/>
              <a:t>where </a:t>
            </a:r>
            <a:r>
              <a:rPr lang="en-US" dirty="0" smtClean="0"/>
              <a:t>(</a:t>
            </a:r>
            <a:r>
              <a:rPr lang="en-US" dirty="0"/>
              <a:t>ϕ</a:t>
            </a:r>
            <a:r>
              <a:rPr lang="en-US" dirty="0" smtClean="0"/>
              <a:t> </a:t>
            </a:r>
            <a:r>
              <a:rPr lang="en-US" dirty="0"/>
              <a:t>\phi ) is the autoregressive coefficient and </a:t>
            </a:r>
            <a:r>
              <a:rPr lang="en-US" dirty="0" smtClean="0"/>
              <a:t>(</a:t>
            </a:r>
            <a:r>
              <a:rPr lang="en-US" dirty="0"/>
              <a:t>ϵ</a:t>
            </a:r>
            <a:r>
              <a:rPr lang="en-US" dirty="0" smtClean="0"/>
              <a:t>\</a:t>
            </a:r>
            <a:r>
              <a:rPr lang="en-US" dirty="0" err="1" smtClean="0"/>
              <a:t>epsilon_t</a:t>
            </a:r>
            <a:r>
              <a:rPr lang="en-US" dirty="0" smtClean="0"/>
              <a:t> </a:t>
            </a:r>
            <a:r>
              <a:rPr lang="en-US" dirty="0"/>
              <a:t>) is white noise.</a:t>
            </a:r>
          </a:p>
          <a:p>
            <a:r>
              <a:rPr lang="en-US" b="1" dirty="0" err="1"/>
              <a:t>Nonstationarity</a:t>
            </a:r>
            <a:r>
              <a:rPr lang="en-US" dirty="0"/>
              <a:t>: This refers to time series whose statistical properties change over time. Nonstationary processes can exhibit trends, seasonal effects, or other time-varying structures.</a:t>
            </a:r>
          </a:p>
          <a:p>
            <a:r>
              <a:rPr lang="en-US" b="1" dirty="0"/>
              <a:t>Mixed Processes</a:t>
            </a:r>
            <a:r>
              <a:rPr lang="en-US" dirty="0"/>
              <a:t>: MANPs combine the autoregressive structure with nonstationary components, allowing for more flexible modeling of complex time series data.</a:t>
            </a:r>
          </a:p>
          <a:p>
            <a:endParaRPr lang="en-US" dirty="0"/>
          </a:p>
        </p:txBody>
      </p:sp>
    </p:spTree>
    <p:extLst>
      <p:ext uri="{BB962C8B-B14F-4D97-AF65-F5344CB8AC3E}">
        <p14:creationId xmlns:p14="http://schemas.microsoft.com/office/powerpoint/2010/main" val="1347632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p>
          <a:p>
            <a:r>
              <a:rPr lang="en-US" b="1" dirty="0"/>
              <a:t>Economics</a:t>
            </a:r>
            <a:r>
              <a:rPr lang="en-US" dirty="0"/>
              <a:t>: Modeling economic indicators that evolve over time.</a:t>
            </a:r>
          </a:p>
          <a:p>
            <a:r>
              <a:rPr lang="en-US" b="1" dirty="0"/>
              <a:t>Finance</a:t>
            </a:r>
            <a:r>
              <a:rPr lang="en-US" dirty="0"/>
              <a:t>: Analyzing stock prices or interest rates that exhibit nonstationary behavior.</a:t>
            </a:r>
          </a:p>
          <a:p>
            <a:r>
              <a:rPr lang="en-US" b="1" dirty="0"/>
              <a:t>Environmental Science</a:t>
            </a:r>
            <a:r>
              <a:rPr lang="en-US" dirty="0"/>
              <a:t>: Studying climate data with changing patterns over time.</a:t>
            </a:r>
          </a:p>
          <a:p>
            <a:endParaRPr lang="en-US" dirty="0"/>
          </a:p>
        </p:txBody>
      </p:sp>
    </p:spTree>
    <p:extLst>
      <p:ext uri="{BB962C8B-B14F-4D97-AF65-F5344CB8AC3E}">
        <p14:creationId xmlns:p14="http://schemas.microsoft.com/office/powerpoint/2010/main" val="3312573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Summary</a:t>
            </a:r>
          </a:p>
          <a:p>
            <a:r>
              <a:rPr lang="en-US" dirty="0"/>
              <a:t>Working with mixed autoregressive nonstationary processes involves:</a:t>
            </a:r>
          </a:p>
          <a:p>
            <a:r>
              <a:rPr lang="en-US" b="1" dirty="0"/>
              <a:t>Exploring and preparing your data</a:t>
            </a:r>
            <a:endParaRPr lang="en-US" dirty="0"/>
          </a:p>
          <a:p>
            <a:r>
              <a:rPr lang="en-US" b="1" dirty="0"/>
              <a:t>Testing for and addressing </a:t>
            </a:r>
            <a:r>
              <a:rPr lang="en-US" b="1" dirty="0" err="1"/>
              <a:t>nonstationarity</a:t>
            </a:r>
            <a:endParaRPr lang="en-US" dirty="0"/>
          </a:p>
          <a:p>
            <a:r>
              <a:rPr lang="en-US" b="1" dirty="0"/>
              <a:t>Fitting appropriate autoregressive models</a:t>
            </a:r>
            <a:endParaRPr lang="en-US" dirty="0"/>
          </a:p>
          <a:p>
            <a:r>
              <a:rPr lang="en-US" b="1" dirty="0"/>
              <a:t>Handling complex dynamics with advanced models if necessary</a:t>
            </a:r>
            <a:endParaRPr lang="en-US" dirty="0"/>
          </a:p>
          <a:p>
            <a:r>
              <a:rPr lang="en-US" b="1" dirty="0"/>
              <a:t>Diagnosing and validating your model</a:t>
            </a:r>
            <a:endParaRPr lang="en-US" dirty="0"/>
          </a:p>
          <a:p>
            <a:r>
              <a:rPr lang="en-US" b="1" dirty="0"/>
              <a:t>Making forecasts and evaluating performance</a:t>
            </a:r>
            <a:endParaRPr lang="en-US" dirty="0"/>
          </a:p>
          <a:p>
            <a:endParaRPr lang="en-US" dirty="0"/>
          </a:p>
        </p:txBody>
      </p:sp>
    </p:spTree>
    <p:extLst>
      <p:ext uri="{BB962C8B-B14F-4D97-AF65-F5344CB8AC3E}">
        <p14:creationId xmlns:p14="http://schemas.microsoft.com/office/powerpoint/2010/main" val="3892457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625"/>
            <a:ext cx="10515600" cy="5839338"/>
          </a:xfrm>
        </p:spPr>
        <p:txBody>
          <a:bodyPr/>
          <a:lstStyle/>
          <a:p>
            <a:r>
              <a:rPr lang="en-US" b="1" dirty="0"/>
              <a:t>1. Install Necessary </a:t>
            </a:r>
            <a:r>
              <a:rPr lang="en-US" b="1" dirty="0" smtClean="0"/>
              <a:t>Packages</a:t>
            </a:r>
          </a:p>
          <a:p>
            <a:endParaRPr lang="en-US" b="1" dirty="0"/>
          </a:p>
          <a:p>
            <a:endParaRPr lang="en-US" b="1" dirty="0" smtClean="0"/>
          </a:p>
          <a:p>
            <a:endParaRPr lang="en-US" b="1" dirty="0"/>
          </a:p>
          <a:p>
            <a:r>
              <a:rPr lang="en-US" b="1" dirty="0" smtClean="0"/>
              <a:t>2. Data Preparation</a:t>
            </a:r>
          </a:p>
          <a:p>
            <a:endParaRPr lang="en-US" b="1" dirty="0"/>
          </a:p>
          <a:p>
            <a:r>
              <a:rPr lang="en-US" b="1" dirty="0"/>
              <a:t>3. Stationarity Check</a:t>
            </a:r>
          </a:p>
          <a:p>
            <a:r>
              <a:rPr lang="en-US" dirty="0"/>
              <a:t>Check if your time series is stationary. If not, you may need to difference the data.</a:t>
            </a:r>
          </a:p>
          <a:p>
            <a:endParaRPr lang="en-US" b="1" dirty="0"/>
          </a:p>
          <a:p>
            <a:endParaRPr lang="en-US" b="1" dirty="0"/>
          </a:p>
          <a:p>
            <a:endParaRPr lang="en-US" dirty="0"/>
          </a:p>
        </p:txBody>
      </p:sp>
      <p:sp>
        <p:nvSpPr>
          <p:cNvPr id="4" name="Rectangle 3"/>
          <p:cNvSpPr/>
          <p:nvPr/>
        </p:nvSpPr>
        <p:spPr>
          <a:xfrm>
            <a:off x="1570891" y="897207"/>
            <a:ext cx="9092419" cy="1200329"/>
          </a:xfrm>
          <a:prstGeom prst="rect">
            <a:avLst/>
          </a:prstGeom>
        </p:spPr>
        <p:txBody>
          <a:bodyPr wrap="square">
            <a:spAutoFit/>
          </a:bodyPr>
          <a:lstStyle/>
          <a:p>
            <a:r>
              <a:rPr lang="en-US" dirty="0" err="1"/>
              <a:t>install.packages</a:t>
            </a:r>
            <a:r>
              <a:rPr lang="en-US" dirty="0"/>
              <a:t>(c("forecast", "</a:t>
            </a:r>
            <a:r>
              <a:rPr lang="en-US" dirty="0" err="1"/>
              <a:t>tseries</a:t>
            </a:r>
            <a:r>
              <a:rPr lang="en-US" dirty="0"/>
              <a:t>", "NTS</a:t>
            </a:r>
            <a:r>
              <a:rPr lang="en-US" dirty="0" smtClean="0"/>
              <a:t>"))</a:t>
            </a:r>
          </a:p>
          <a:p>
            <a:r>
              <a:rPr lang="en-US" dirty="0" smtClean="0"/>
              <a:t>library(forecast)</a:t>
            </a:r>
          </a:p>
          <a:p>
            <a:r>
              <a:rPr lang="en-US" dirty="0" smtClean="0"/>
              <a:t>library(</a:t>
            </a:r>
            <a:r>
              <a:rPr lang="en-US" dirty="0" err="1" smtClean="0"/>
              <a:t>tseries</a:t>
            </a:r>
            <a:r>
              <a:rPr lang="en-US" dirty="0" smtClean="0"/>
              <a:t>)</a:t>
            </a:r>
          </a:p>
          <a:p>
            <a:r>
              <a:rPr lang="en-US" dirty="0" smtClean="0"/>
              <a:t>library(NTS</a:t>
            </a:r>
            <a:r>
              <a:rPr lang="en-US" dirty="0"/>
              <a:t>)</a:t>
            </a:r>
          </a:p>
        </p:txBody>
      </p:sp>
      <p:sp>
        <p:nvSpPr>
          <p:cNvPr id="5" name="Rectangle 4"/>
          <p:cNvSpPr/>
          <p:nvPr/>
        </p:nvSpPr>
        <p:spPr>
          <a:xfrm>
            <a:off x="1964200" y="2887962"/>
            <a:ext cx="8305800" cy="369332"/>
          </a:xfrm>
          <a:prstGeom prst="rect">
            <a:avLst/>
          </a:prstGeom>
        </p:spPr>
        <p:txBody>
          <a:bodyPr wrap="square">
            <a:spAutoFit/>
          </a:bodyPr>
          <a:lstStyle/>
          <a:p>
            <a:r>
              <a:rPr lang="en-US" dirty="0"/>
              <a:t>data &lt;- </a:t>
            </a:r>
            <a:r>
              <a:rPr lang="en-US" dirty="0" err="1"/>
              <a:t>ts</a:t>
            </a:r>
            <a:r>
              <a:rPr lang="en-US" dirty="0"/>
              <a:t>(</a:t>
            </a:r>
            <a:r>
              <a:rPr lang="en-US" dirty="0" err="1"/>
              <a:t>your_data</a:t>
            </a:r>
            <a:r>
              <a:rPr lang="en-US" dirty="0"/>
              <a:t>, start = c(</a:t>
            </a:r>
            <a:r>
              <a:rPr lang="en-US" dirty="0" err="1"/>
              <a:t>start_year</a:t>
            </a:r>
            <a:r>
              <a:rPr lang="en-US" dirty="0"/>
              <a:t>, </a:t>
            </a:r>
            <a:r>
              <a:rPr lang="en-US" dirty="0" err="1"/>
              <a:t>start_period</a:t>
            </a:r>
            <a:r>
              <a:rPr lang="en-US" dirty="0"/>
              <a:t>), frequency = frequency)</a:t>
            </a:r>
          </a:p>
        </p:txBody>
      </p:sp>
      <p:sp>
        <p:nvSpPr>
          <p:cNvPr id="6" name="Rectangle 5"/>
          <p:cNvSpPr/>
          <p:nvPr/>
        </p:nvSpPr>
        <p:spPr>
          <a:xfrm>
            <a:off x="1964200" y="4808026"/>
            <a:ext cx="9107074" cy="369332"/>
          </a:xfrm>
          <a:prstGeom prst="rect">
            <a:avLst/>
          </a:prstGeom>
        </p:spPr>
        <p:txBody>
          <a:bodyPr wrap="square">
            <a:spAutoFit/>
          </a:bodyPr>
          <a:lstStyle/>
          <a:p>
            <a:r>
              <a:rPr lang="en-US" dirty="0" err="1"/>
              <a:t>adf.test</a:t>
            </a:r>
            <a:r>
              <a:rPr lang="en-US" dirty="0"/>
              <a:t>(data)  # Augmented Dickey-Fuller </a:t>
            </a:r>
            <a:r>
              <a:rPr lang="en-US" dirty="0" err="1"/>
              <a:t>testdata_diff</a:t>
            </a:r>
            <a:r>
              <a:rPr lang="en-US" dirty="0"/>
              <a:t> &lt;- diff(data)</a:t>
            </a:r>
          </a:p>
        </p:txBody>
      </p:sp>
    </p:spTree>
    <p:extLst>
      <p:ext uri="{BB962C8B-B14F-4D97-AF65-F5344CB8AC3E}">
        <p14:creationId xmlns:p14="http://schemas.microsoft.com/office/powerpoint/2010/main" val="2939066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880404" y="457487"/>
            <a:ext cx="10515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4. Model 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Fit an autoregressive model to your data. You can use the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arima</a:t>
            </a:r>
            <a:r>
              <a:rPr kumimoji="0" lang="en-US" altLang="en-US" sz="1800" b="0" i="0" u="none" strike="noStrike" cap="none" normalizeH="0" baseline="0" dirty="0" smtClean="0">
                <a:ln>
                  <a:noFill/>
                </a:ln>
                <a:solidFill>
                  <a:schemeClr val="tx1"/>
                </a:solidFill>
                <a:effectLst/>
              </a:rPr>
              <a:t> function for ARIMA models or the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sarima</a:t>
            </a:r>
            <a:r>
              <a:rPr kumimoji="0" lang="en-US" altLang="en-US" sz="1800" b="0" i="0" u="none" strike="noStrike" cap="none" normalizeH="0" baseline="0" dirty="0" smtClean="0">
                <a:ln>
                  <a:noFill/>
                </a:ln>
                <a:solidFill>
                  <a:schemeClr val="tx1"/>
                </a:solidFill>
                <a:effectLst/>
              </a:rPr>
              <a:t> function from the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astsa</a:t>
            </a:r>
            <a:r>
              <a:rPr kumimoji="0" lang="en-US" altLang="en-US" sz="1800" b="0" i="0" u="none" strike="noStrike" cap="none" normalizeH="0" baseline="0" dirty="0" smtClean="0">
                <a:ln>
                  <a:noFill/>
                </a:ln>
                <a:solidFill>
                  <a:schemeClr val="tx1"/>
                </a:solidFill>
                <a:effectLst/>
              </a:rPr>
              <a:t> package for seasonal ARIMA models.</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984533" y="1739090"/>
            <a:ext cx="4255845" cy="369332"/>
          </a:xfrm>
          <a:prstGeom prst="rect">
            <a:avLst/>
          </a:prstGeom>
        </p:spPr>
        <p:txBody>
          <a:bodyPr wrap="none">
            <a:spAutoFit/>
          </a:bodyPr>
          <a:lstStyle/>
          <a:p>
            <a:r>
              <a:rPr lang="en-US" dirty="0"/>
              <a:t>model &lt;- </a:t>
            </a:r>
            <a:r>
              <a:rPr lang="en-US" dirty="0" err="1"/>
              <a:t>arima</a:t>
            </a:r>
            <a:r>
              <a:rPr lang="en-US" dirty="0"/>
              <a:t>(</a:t>
            </a:r>
            <a:r>
              <a:rPr lang="en-US" dirty="0" err="1"/>
              <a:t>data_diff</a:t>
            </a:r>
            <a:r>
              <a:rPr lang="en-US" dirty="0"/>
              <a:t>, order = c(p, d, q))</a:t>
            </a:r>
          </a:p>
        </p:txBody>
      </p:sp>
      <p:sp>
        <p:nvSpPr>
          <p:cNvPr id="7" name="Rectangle 3"/>
          <p:cNvSpPr>
            <a:spLocks noChangeArrowheads="1"/>
          </p:cNvSpPr>
          <p:nvPr/>
        </p:nvSpPr>
        <p:spPr bwMode="auto">
          <a:xfrm>
            <a:off x="880405" y="2368140"/>
            <a:ext cx="10515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5. Nonlinear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For more complex models, 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NTS</a:t>
            </a:r>
            <a:r>
              <a:rPr kumimoji="0" lang="en-US" altLang="en-US" b="0" i="0" u="none" strike="noStrike" cap="none" normalizeH="0" baseline="0" dirty="0" smtClean="0">
                <a:ln>
                  <a:noFill/>
                </a:ln>
                <a:solidFill>
                  <a:schemeClr val="tx1"/>
                </a:solidFill>
                <a:effectLst/>
              </a:rPr>
              <a:t> package provides tools for nonlinear time series analysis, including threshold autoregressive (TAR) models and state-space models.</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064454" y="3443460"/>
            <a:ext cx="10331549" cy="369332"/>
          </a:xfrm>
          <a:prstGeom prst="rect">
            <a:avLst/>
          </a:prstGeom>
        </p:spPr>
        <p:txBody>
          <a:bodyPr wrap="square">
            <a:spAutoFit/>
          </a:bodyPr>
          <a:lstStyle/>
          <a:p>
            <a:r>
              <a:rPr lang="en-US" dirty="0"/>
              <a:t># Example of fitting a TAR </a:t>
            </a:r>
            <a:r>
              <a:rPr lang="en-US" dirty="0" err="1"/>
              <a:t>modeltar_model</a:t>
            </a:r>
            <a:r>
              <a:rPr lang="en-US" dirty="0"/>
              <a:t> &lt;- tar(</a:t>
            </a:r>
            <a:r>
              <a:rPr lang="en-US" dirty="0" err="1"/>
              <a:t>data_diff</a:t>
            </a:r>
            <a:r>
              <a:rPr lang="en-US" dirty="0"/>
              <a:t>, p = 1, d = 1, q = 1)</a:t>
            </a:r>
          </a:p>
        </p:txBody>
      </p:sp>
      <p:sp>
        <p:nvSpPr>
          <p:cNvPr id="9" name="Rectangle 8"/>
          <p:cNvSpPr/>
          <p:nvPr/>
        </p:nvSpPr>
        <p:spPr>
          <a:xfrm>
            <a:off x="880403" y="4278793"/>
            <a:ext cx="9403079" cy="830997"/>
          </a:xfrm>
          <a:prstGeom prst="rect">
            <a:avLst/>
          </a:prstGeom>
        </p:spPr>
        <p:txBody>
          <a:bodyPr wrap="square">
            <a:spAutoFit/>
          </a:bodyPr>
          <a:lstStyle/>
          <a:p>
            <a:r>
              <a:rPr lang="en-US" sz="2400" b="1" dirty="0"/>
              <a:t>6. Model Evaluation</a:t>
            </a:r>
          </a:p>
          <a:p>
            <a:r>
              <a:rPr lang="en-US" sz="2400" dirty="0"/>
              <a:t>Evaluate the model’s performance using various diagnostic tools.</a:t>
            </a:r>
          </a:p>
        </p:txBody>
      </p:sp>
      <p:sp>
        <p:nvSpPr>
          <p:cNvPr id="10" name="Rectangle 9"/>
          <p:cNvSpPr/>
          <p:nvPr/>
        </p:nvSpPr>
        <p:spPr>
          <a:xfrm>
            <a:off x="1242983" y="5391125"/>
            <a:ext cx="3005459" cy="369332"/>
          </a:xfrm>
          <a:prstGeom prst="rect">
            <a:avLst/>
          </a:prstGeom>
        </p:spPr>
        <p:txBody>
          <a:bodyPr wrap="square">
            <a:spAutoFit/>
          </a:bodyPr>
          <a:lstStyle/>
          <a:p>
            <a:r>
              <a:rPr lang="en-US" dirty="0" err="1"/>
              <a:t>tsdiag</a:t>
            </a:r>
            <a:r>
              <a:rPr lang="en-US" dirty="0"/>
              <a:t>(model)</a:t>
            </a:r>
          </a:p>
        </p:txBody>
      </p:sp>
    </p:spTree>
    <p:extLst>
      <p:ext uri="{BB962C8B-B14F-4D97-AF65-F5344CB8AC3E}">
        <p14:creationId xmlns:p14="http://schemas.microsoft.com/office/powerpoint/2010/main" val="3662861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825625"/>
            <a:ext cx="10515600" cy="4617378"/>
          </a:xfrm>
        </p:spPr>
        <p:txBody>
          <a:bodyPr>
            <a:normAutofit fontScale="92500" lnSpcReduction="10000"/>
          </a:bodyPr>
          <a:lstStyle/>
          <a:p>
            <a:r>
              <a:rPr lang="en-US" dirty="0"/>
              <a:t># Load necessary libraries </a:t>
            </a:r>
            <a:endParaRPr lang="en-US" dirty="0" smtClean="0"/>
          </a:p>
          <a:p>
            <a:r>
              <a:rPr lang="en-US" dirty="0" smtClean="0"/>
              <a:t>library(ggplot2</a:t>
            </a:r>
            <a:r>
              <a:rPr lang="en-US" dirty="0"/>
              <a:t>) </a:t>
            </a:r>
            <a:endParaRPr lang="en-US" dirty="0" smtClean="0"/>
          </a:p>
          <a:p>
            <a:r>
              <a:rPr lang="en-US" dirty="0" smtClean="0"/>
              <a:t>library(forecast</a:t>
            </a:r>
            <a:r>
              <a:rPr lang="en-US" dirty="0"/>
              <a:t>) </a:t>
            </a:r>
            <a:endParaRPr lang="en-US" dirty="0" smtClean="0"/>
          </a:p>
          <a:p>
            <a:r>
              <a:rPr lang="en-US" dirty="0" smtClean="0"/>
              <a:t>library(</a:t>
            </a:r>
            <a:r>
              <a:rPr lang="en-US" dirty="0" err="1" smtClean="0"/>
              <a:t>tseries</a:t>
            </a:r>
            <a:r>
              <a:rPr lang="en-US" dirty="0"/>
              <a:t>) </a:t>
            </a:r>
            <a:endParaRPr lang="en-US" dirty="0" smtClean="0"/>
          </a:p>
          <a:p>
            <a:r>
              <a:rPr lang="en-US" dirty="0" smtClean="0"/>
              <a:t># </a:t>
            </a:r>
            <a:r>
              <a:rPr lang="en-US" dirty="0"/>
              <a:t>Set random seed for reproducibility </a:t>
            </a:r>
            <a:endParaRPr lang="en-US" dirty="0" smtClean="0"/>
          </a:p>
          <a:p>
            <a:r>
              <a:rPr lang="en-US" dirty="0" err="1" smtClean="0"/>
              <a:t>set.seed</a:t>
            </a:r>
            <a:r>
              <a:rPr lang="en-US" dirty="0" smtClean="0"/>
              <a:t>(123</a:t>
            </a:r>
            <a:r>
              <a:rPr lang="en-US" dirty="0"/>
              <a:t>) </a:t>
            </a:r>
            <a:endParaRPr lang="en-US" dirty="0" smtClean="0"/>
          </a:p>
          <a:p>
            <a:r>
              <a:rPr lang="en-US" dirty="0" smtClean="0"/>
              <a:t># </a:t>
            </a:r>
            <a:r>
              <a:rPr lang="en-US" dirty="0"/>
              <a:t>Generate synthetic data </a:t>
            </a:r>
            <a:endParaRPr lang="en-US" dirty="0" smtClean="0"/>
          </a:p>
          <a:p>
            <a:r>
              <a:rPr lang="en-US" dirty="0" smtClean="0"/>
              <a:t>n </a:t>
            </a:r>
            <a:r>
              <a:rPr lang="en-US" dirty="0"/>
              <a:t>&lt;- 200 </a:t>
            </a:r>
            <a:endParaRPr lang="en-US" dirty="0" smtClean="0"/>
          </a:p>
          <a:p>
            <a:r>
              <a:rPr lang="en-US" dirty="0" err="1" smtClean="0"/>
              <a:t>time_series</a:t>
            </a:r>
            <a:r>
              <a:rPr lang="en-US" dirty="0" smtClean="0"/>
              <a:t> </a:t>
            </a:r>
            <a:r>
              <a:rPr lang="en-US" dirty="0"/>
              <a:t>&lt;- 0.5 * (1:n) + </a:t>
            </a:r>
            <a:r>
              <a:rPr lang="en-US" dirty="0" err="1"/>
              <a:t>arima.sim</a:t>
            </a:r>
            <a:r>
              <a:rPr lang="en-US" dirty="0"/>
              <a:t>(model = list(</a:t>
            </a:r>
            <a:r>
              <a:rPr lang="en-US" dirty="0" err="1"/>
              <a:t>ar</a:t>
            </a:r>
            <a:r>
              <a:rPr lang="en-US" dirty="0"/>
              <a:t> = 0.7), n = n) + </a:t>
            </a:r>
            <a:r>
              <a:rPr lang="en-US" dirty="0" err="1"/>
              <a:t>rnorm</a:t>
            </a:r>
            <a:r>
              <a:rPr lang="en-US" dirty="0"/>
              <a:t>(n, </a:t>
            </a:r>
            <a:r>
              <a:rPr lang="en-US" dirty="0" err="1"/>
              <a:t>sd</a:t>
            </a:r>
            <a:r>
              <a:rPr lang="en-US" dirty="0"/>
              <a:t> = 2) </a:t>
            </a:r>
            <a:r>
              <a:rPr lang="en-US" dirty="0" err="1"/>
              <a:t>ts_data</a:t>
            </a:r>
            <a:r>
              <a:rPr lang="en-US" dirty="0"/>
              <a:t> &lt;- </a:t>
            </a:r>
            <a:r>
              <a:rPr lang="en-US" dirty="0" err="1"/>
              <a:t>ts</a:t>
            </a:r>
            <a:r>
              <a:rPr lang="en-US" dirty="0"/>
              <a:t>(</a:t>
            </a:r>
            <a:r>
              <a:rPr lang="en-US" dirty="0" err="1"/>
              <a:t>time_series</a:t>
            </a:r>
            <a:r>
              <a:rPr lang="en-US" dirty="0"/>
              <a:t>, frequency = 12)</a:t>
            </a:r>
          </a:p>
        </p:txBody>
      </p:sp>
    </p:spTree>
    <p:extLst>
      <p:ext uri="{BB962C8B-B14F-4D97-AF65-F5344CB8AC3E}">
        <p14:creationId xmlns:p14="http://schemas.microsoft.com/office/powerpoint/2010/main" val="2488370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6775"/>
            <a:ext cx="10515600" cy="5600188"/>
          </a:xfrm>
        </p:spPr>
        <p:txBody>
          <a:bodyPr>
            <a:normAutofit/>
          </a:bodyPr>
          <a:lstStyle/>
          <a:p>
            <a:r>
              <a:rPr lang="en-US" dirty="0"/>
              <a:t># Plot the synthetic time series </a:t>
            </a:r>
            <a:endParaRPr lang="en-US" dirty="0" smtClean="0"/>
          </a:p>
          <a:p>
            <a:r>
              <a:rPr lang="en-US" dirty="0" err="1" smtClean="0"/>
              <a:t>autoplot</a:t>
            </a:r>
            <a:r>
              <a:rPr lang="en-US" dirty="0" smtClean="0"/>
              <a:t>(</a:t>
            </a:r>
            <a:r>
              <a:rPr lang="en-US" dirty="0" err="1" smtClean="0"/>
              <a:t>ts_data</a:t>
            </a:r>
            <a:r>
              <a:rPr lang="en-US" dirty="0"/>
              <a:t>) + </a:t>
            </a:r>
            <a:r>
              <a:rPr lang="en-US" dirty="0" err="1"/>
              <a:t>ggtitle</a:t>
            </a:r>
            <a:r>
              <a:rPr lang="en-US" dirty="0"/>
              <a:t>("Synthetic Time Series with Trend and AR Component") </a:t>
            </a:r>
            <a:endParaRPr lang="en-US" dirty="0" smtClean="0"/>
          </a:p>
          <a:p>
            <a:r>
              <a:rPr lang="en-US" dirty="0" smtClean="0"/>
              <a:t># </a:t>
            </a:r>
            <a:r>
              <a:rPr lang="en-US" dirty="0"/>
              <a:t>Perform Augmented Dickey-Fuller test </a:t>
            </a:r>
            <a:endParaRPr lang="en-US" dirty="0" smtClean="0"/>
          </a:p>
          <a:p>
            <a:r>
              <a:rPr lang="en-US" dirty="0" err="1" smtClean="0"/>
              <a:t>adf_result</a:t>
            </a:r>
            <a:r>
              <a:rPr lang="en-US" dirty="0" smtClean="0"/>
              <a:t> </a:t>
            </a:r>
            <a:r>
              <a:rPr lang="en-US" dirty="0"/>
              <a:t>&lt;- </a:t>
            </a:r>
            <a:r>
              <a:rPr lang="en-US" dirty="0" err="1"/>
              <a:t>adf.test</a:t>
            </a:r>
            <a:r>
              <a:rPr lang="en-US" dirty="0"/>
              <a:t>(</a:t>
            </a:r>
            <a:r>
              <a:rPr lang="en-US" dirty="0" err="1"/>
              <a:t>ts_data</a:t>
            </a:r>
            <a:r>
              <a:rPr lang="en-US" dirty="0"/>
              <a:t>, alternative = "stationary") print(</a:t>
            </a:r>
            <a:r>
              <a:rPr lang="en-US" dirty="0" err="1"/>
              <a:t>adf_result</a:t>
            </a:r>
            <a:r>
              <a:rPr lang="en-US" dirty="0"/>
              <a:t>) </a:t>
            </a:r>
            <a:endParaRPr lang="en-US" dirty="0" smtClean="0"/>
          </a:p>
          <a:p>
            <a:r>
              <a:rPr lang="en-US" dirty="0" smtClean="0"/>
              <a:t># </a:t>
            </a:r>
            <a:r>
              <a:rPr lang="en-US" dirty="0"/>
              <a:t>Difference the time series </a:t>
            </a:r>
            <a:endParaRPr lang="en-US" dirty="0" smtClean="0"/>
          </a:p>
          <a:p>
            <a:r>
              <a:rPr lang="en-US" dirty="0" err="1" smtClean="0"/>
              <a:t>diff_ts_data</a:t>
            </a:r>
            <a:r>
              <a:rPr lang="en-US" dirty="0" smtClean="0"/>
              <a:t> </a:t>
            </a:r>
            <a:r>
              <a:rPr lang="en-US" dirty="0"/>
              <a:t>&lt;- diff(</a:t>
            </a:r>
            <a:r>
              <a:rPr lang="en-US" dirty="0" err="1"/>
              <a:t>ts_data</a:t>
            </a:r>
            <a:r>
              <a:rPr lang="en-US" dirty="0" smtClean="0"/>
              <a:t>)</a:t>
            </a:r>
          </a:p>
          <a:p>
            <a:r>
              <a:rPr lang="en-US" dirty="0" smtClean="0"/>
              <a:t># </a:t>
            </a:r>
            <a:r>
              <a:rPr lang="en-US" dirty="0"/>
              <a:t>Plot differenced time series </a:t>
            </a:r>
            <a:endParaRPr lang="en-US" dirty="0" smtClean="0"/>
          </a:p>
          <a:p>
            <a:r>
              <a:rPr lang="en-US" dirty="0" err="1" smtClean="0"/>
              <a:t>autoplot</a:t>
            </a:r>
            <a:r>
              <a:rPr lang="en-US" dirty="0" smtClean="0"/>
              <a:t>(</a:t>
            </a:r>
            <a:r>
              <a:rPr lang="en-US" dirty="0" err="1" smtClean="0"/>
              <a:t>diff_ts_data</a:t>
            </a:r>
            <a:r>
              <a:rPr lang="en-US" dirty="0"/>
              <a:t>) + </a:t>
            </a:r>
            <a:r>
              <a:rPr lang="en-US" dirty="0" err="1"/>
              <a:t>ggtitle</a:t>
            </a:r>
            <a:r>
              <a:rPr lang="en-US" dirty="0"/>
              <a:t>("Differenced Time Series")</a:t>
            </a:r>
          </a:p>
        </p:txBody>
      </p:sp>
    </p:spTree>
    <p:extLst>
      <p:ext uri="{BB962C8B-B14F-4D97-AF65-F5344CB8AC3E}">
        <p14:creationId xmlns:p14="http://schemas.microsoft.com/office/powerpoint/2010/main" val="1624483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 Check for stationarity again </a:t>
            </a:r>
            <a:endParaRPr lang="en-US" dirty="0" smtClean="0"/>
          </a:p>
          <a:p>
            <a:r>
              <a:rPr lang="en-US" dirty="0" err="1" smtClean="0"/>
              <a:t>adf_result_diff</a:t>
            </a:r>
            <a:r>
              <a:rPr lang="en-US" dirty="0" smtClean="0"/>
              <a:t> </a:t>
            </a:r>
            <a:r>
              <a:rPr lang="en-US" dirty="0"/>
              <a:t>&lt;- </a:t>
            </a:r>
            <a:r>
              <a:rPr lang="en-US" dirty="0" err="1"/>
              <a:t>adf.test</a:t>
            </a:r>
            <a:r>
              <a:rPr lang="en-US" dirty="0"/>
              <a:t>(</a:t>
            </a:r>
            <a:r>
              <a:rPr lang="en-US" dirty="0" err="1"/>
              <a:t>diff_ts_data</a:t>
            </a:r>
            <a:r>
              <a:rPr lang="en-US" dirty="0"/>
              <a:t>, alternative = "stationary") print(</a:t>
            </a:r>
            <a:r>
              <a:rPr lang="en-US" dirty="0" err="1"/>
              <a:t>adf_result_diff</a:t>
            </a:r>
            <a:r>
              <a:rPr lang="en-US" dirty="0"/>
              <a:t>) </a:t>
            </a:r>
            <a:endParaRPr lang="en-US" dirty="0" smtClean="0"/>
          </a:p>
          <a:p>
            <a:r>
              <a:rPr lang="en-US" dirty="0" smtClean="0"/>
              <a:t># </a:t>
            </a:r>
            <a:r>
              <a:rPr lang="en-US" dirty="0"/>
              <a:t>Fit ARIMA model to the original data </a:t>
            </a:r>
            <a:endParaRPr lang="en-US" dirty="0" smtClean="0"/>
          </a:p>
          <a:p>
            <a:r>
              <a:rPr lang="en-US" dirty="0" smtClean="0"/>
              <a:t>fit </a:t>
            </a:r>
            <a:r>
              <a:rPr lang="en-US" dirty="0"/>
              <a:t>&lt;- </a:t>
            </a:r>
            <a:r>
              <a:rPr lang="en-US" dirty="0" err="1"/>
              <a:t>auto.arima</a:t>
            </a:r>
            <a:r>
              <a:rPr lang="en-US" dirty="0"/>
              <a:t>(</a:t>
            </a:r>
            <a:r>
              <a:rPr lang="en-US" dirty="0" err="1"/>
              <a:t>ts_data</a:t>
            </a:r>
            <a:r>
              <a:rPr lang="en-US" dirty="0"/>
              <a:t>) summary(fit) </a:t>
            </a:r>
            <a:endParaRPr lang="en-US" dirty="0" smtClean="0"/>
          </a:p>
          <a:p>
            <a:r>
              <a:rPr lang="en-US" dirty="0" smtClean="0"/>
              <a:t># </a:t>
            </a:r>
            <a:r>
              <a:rPr lang="en-US" dirty="0"/>
              <a:t>Forecast using the ARIMA model </a:t>
            </a:r>
            <a:endParaRPr lang="en-US" dirty="0" smtClean="0"/>
          </a:p>
          <a:p>
            <a:r>
              <a:rPr lang="en-US" dirty="0" smtClean="0"/>
              <a:t>forecasted </a:t>
            </a:r>
            <a:r>
              <a:rPr lang="en-US" dirty="0"/>
              <a:t>&lt;- forecast(fit, h = 12) </a:t>
            </a:r>
            <a:endParaRPr lang="en-US" dirty="0" smtClean="0"/>
          </a:p>
          <a:p>
            <a:r>
              <a:rPr lang="en-US" dirty="0" err="1" smtClean="0"/>
              <a:t>autoplot</a:t>
            </a:r>
            <a:r>
              <a:rPr lang="en-US" dirty="0" smtClean="0"/>
              <a:t>(forecasted</a:t>
            </a:r>
            <a:r>
              <a:rPr lang="en-US" dirty="0"/>
              <a:t>) + </a:t>
            </a:r>
            <a:r>
              <a:rPr lang="en-US" dirty="0" err="1"/>
              <a:t>ggtitle</a:t>
            </a:r>
            <a:r>
              <a:rPr lang="en-US" dirty="0"/>
              <a:t>("ARIMA Model Forecast") </a:t>
            </a:r>
            <a:endParaRPr lang="en-US" dirty="0" smtClean="0"/>
          </a:p>
          <a:p>
            <a:r>
              <a:rPr lang="en-US" dirty="0" smtClean="0"/>
              <a:t># </a:t>
            </a:r>
            <a:r>
              <a:rPr lang="en-US" dirty="0"/>
              <a:t>Residual diagnostics </a:t>
            </a:r>
            <a:r>
              <a:rPr lang="en-US" dirty="0" err="1"/>
              <a:t>checkresiduals</a:t>
            </a:r>
            <a:r>
              <a:rPr lang="en-US" dirty="0"/>
              <a:t>(fit)</a:t>
            </a:r>
          </a:p>
        </p:txBody>
      </p:sp>
    </p:spTree>
    <p:extLst>
      <p:ext uri="{BB962C8B-B14F-4D97-AF65-F5344CB8AC3E}">
        <p14:creationId xmlns:p14="http://schemas.microsoft.com/office/powerpoint/2010/main" val="2969485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 ARIMA (SARIMA)</a:t>
            </a:r>
          </a:p>
        </p:txBody>
      </p:sp>
      <p:sp>
        <p:nvSpPr>
          <p:cNvPr id="3" name="Content Placeholder 2"/>
          <p:cNvSpPr>
            <a:spLocks noGrp="1"/>
          </p:cNvSpPr>
          <p:nvPr>
            <p:ph idx="1"/>
          </p:nvPr>
        </p:nvSpPr>
        <p:spPr/>
        <p:txBody>
          <a:bodyPr/>
          <a:lstStyle/>
          <a:p>
            <a:r>
              <a:rPr lang="en-US" dirty="0"/>
              <a:t>Seasonal ARIMA (SARIMA) models are an extension of the ARIMA (</a:t>
            </a:r>
            <a:r>
              <a:rPr lang="en-US" dirty="0" err="1"/>
              <a:t>AutoRegressive</a:t>
            </a:r>
            <a:r>
              <a:rPr lang="en-US" dirty="0"/>
              <a:t> Integrated Moving Average) models, specifically designed to handle seasonality in time series data. They are useful for forecasting when data exhibit seasonal patterns, such as monthly sales figures or quarterly economic indicators.</a:t>
            </a:r>
          </a:p>
        </p:txBody>
      </p:sp>
    </p:spTree>
    <p:extLst>
      <p:ext uri="{BB962C8B-B14F-4D97-AF65-F5344CB8AC3E}">
        <p14:creationId xmlns:p14="http://schemas.microsoft.com/office/powerpoint/2010/main" val="1058044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t>
            </a:r>
            <a:r>
              <a:rPr lang="en-US" dirty="0"/>
              <a:t>Seasonal ARIMA (SARIMA)</a:t>
            </a:r>
          </a:p>
        </p:txBody>
      </p:sp>
      <p:sp>
        <p:nvSpPr>
          <p:cNvPr id="3" name="Content Placeholder 2"/>
          <p:cNvSpPr>
            <a:spLocks noGrp="1"/>
          </p:cNvSpPr>
          <p:nvPr>
            <p:ph idx="1"/>
          </p:nvPr>
        </p:nvSpPr>
        <p:spPr/>
        <p:txBody>
          <a:bodyPr>
            <a:normAutofit/>
          </a:bodyPr>
          <a:lstStyle/>
          <a:p>
            <a:r>
              <a:rPr lang="en-US" b="1" dirty="0" smtClean="0"/>
              <a:t>Non-Seasonal </a:t>
            </a:r>
            <a:r>
              <a:rPr lang="en-US" b="1" dirty="0"/>
              <a:t>Part</a:t>
            </a:r>
            <a:r>
              <a:rPr lang="en-US" dirty="0"/>
              <a:t>:</a:t>
            </a:r>
          </a:p>
          <a:p>
            <a:pPr lvl="1"/>
            <a:r>
              <a:rPr lang="en-US" b="1" dirty="0"/>
              <a:t>AR (p)</a:t>
            </a:r>
            <a:r>
              <a:rPr lang="en-US" dirty="0"/>
              <a:t>: Autoregressive terms.</a:t>
            </a:r>
          </a:p>
          <a:p>
            <a:pPr lvl="1"/>
            <a:r>
              <a:rPr lang="en-US" b="1" dirty="0"/>
              <a:t>I (d)</a:t>
            </a:r>
            <a:r>
              <a:rPr lang="en-US" dirty="0"/>
              <a:t>: Differencing to make the series stationary.</a:t>
            </a:r>
          </a:p>
          <a:p>
            <a:pPr lvl="1"/>
            <a:r>
              <a:rPr lang="en-US" b="1" dirty="0"/>
              <a:t>MA (q)</a:t>
            </a:r>
            <a:r>
              <a:rPr lang="en-US" dirty="0"/>
              <a:t>: Moving average terms.</a:t>
            </a:r>
          </a:p>
          <a:p>
            <a:r>
              <a:rPr lang="en-US" b="1" dirty="0"/>
              <a:t>Seasonal Part</a:t>
            </a:r>
            <a:r>
              <a:rPr lang="en-US" dirty="0"/>
              <a:t>:</a:t>
            </a:r>
          </a:p>
          <a:p>
            <a:pPr lvl="1"/>
            <a:r>
              <a:rPr lang="en-US" b="1" dirty="0"/>
              <a:t>Seasonal AR (P)</a:t>
            </a:r>
            <a:r>
              <a:rPr lang="en-US" dirty="0"/>
              <a:t>: Seasonal autoregressive terms.</a:t>
            </a:r>
          </a:p>
          <a:p>
            <a:pPr lvl="1"/>
            <a:r>
              <a:rPr lang="en-US" b="1" dirty="0"/>
              <a:t>Seasonal I (D)</a:t>
            </a:r>
            <a:r>
              <a:rPr lang="en-US" dirty="0"/>
              <a:t>: Seasonal differencing.</a:t>
            </a:r>
          </a:p>
          <a:p>
            <a:pPr lvl="1"/>
            <a:r>
              <a:rPr lang="en-US" b="1" dirty="0"/>
              <a:t>Seasonal MA (Q)</a:t>
            </a:r>
            <a:r>
              <a:rPr lang="en-US" dirty="0"/>
              <a:t>: Seasonal moving average terms.</a:t>
            </a:r>
          </a:p>
          <a:p>
            <a:pPr lvl="1"/>
            <a:r>
              <a:rPr lang="en-US" b="1" dirty="0"/>
              <a:t>m</a:t>
            </a:r>
            <a:r>
              <a:rPr lang="en-US" dirty="0"/>
              <a:t>: Number of periods per season (e.g., 12 for monthly data with yearly seasonality).</a:t>
            </a:r>
          </a:p>
          <a:p>
            <a:endParaRPr lang="en-US" dirty="0"/>
          </a:p>
        </p:txBody>
      </p:sp>
    </p:spTree>
    <p:extLst>
      <p:ext uri="{BB962C8B-B14F-4D97-AF65-F5344CB8AC3E}">
        <p14:creationId xmlns:p14="http://schemas.microsoft.com/office/powerpoint/2010/main" val="184151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8885-F1A9-F4C8-A33E-C545B67BD244}"/>
              </a:ext>
            </a:extLst>
          </p:cNvPr>
          <p:cNvSpPr>
            <a:spLocks noGrp="1"/>
          </p:cNvSpPr>
          <p:nvPr>
            <p:ph type="title"/>
          </p:nvPr>
        </p:nvSpPr>
        <p:spPr/>
        <p:txBody>
          <a:bodyPr/>
          <a:lstStyle/>
          <a:p>
            <a:r>
              <a:rPr lang="en-US" b="1" dirty="0"/>
              <a:t>Applications:</a:t>
            </a:r>
            <a:r>
              <a:rPr lang="en-US" dirty="0"/>
              <a:t/>
            </a:r>
            <a:br>
              <a:rPr lang="en-US" dirty="0"/>
            </a:br>
            <a:endParaRPr lang="en-IN" dirty="0"/>
          </a:p>
        </p:txBody>
      </p:sp>
      <p:sp>
        <p:nvSpPr>
          <p:cNvPr id="3" name="Content Placeholder 2">
            <a:extLst>
              <a:ext uri="{FF2B5EF4-FFF2-40B4-BE49-F238E27FC236}">
                <a16:creationId xmlns:a16="http://schemas.microsoft.com/office/drawing/2014/main" id="{E8155266-C762-C8B5-3ECE-B6FBB25C54A0}"/>
              </a:ext>
            </a:extLst>
          </p:cNvPr>
          <p:cNvSpPr>
            <a:spLocks noGrp="1"/>
          </p:cNvSpPr>
          <p:nvPr>
            <p:ph idx="1"/>
          </p:nvPr>
        </p:nvSpPr>
        <p:spPr/>
        <p:txBody>
          <a:bodyPr/>
          <a:lstStyle/>
          <a:p>
            <a:pPr>
              <a:buFont typeface="Arial" panose="020B0604020202020204" pitchFamily="34" charset="0"/>
              <a:buChar char="•"/>
            </a:pPr>
            <a:r>
              <a:rPr lang="en-US" b="1" dirty="0"/>
              <a:t>Economics:</a:t>
            </a:r>
            <a:r>
              <a:rPr lang="en-US" dirty="0"/>
              <a:t> Forecasting stock prices, GDP, inflation</a:t>
            </a:r>
          </a:p>
          <a:p>
            <a:pPr>
              <a:buFont typeface="Arial" panose="020B0604020202020204" pitchFamily="34" charset="0"/>
              <a:buChar char="•"/>
            </a:pPr>
            <a:r>
              <a:rPr lang="en-US" b="1" dirty="0"/>
              <a:t>Finance:</a:t>
            </a:r>
            <a:r>
              <a:rPr lang="en-US" dirty="0"/>
              <a:t> Predicting asset returns, risk</a:t>
            </a:r>
          </a:p>
          <a:p>
            <a:pPr>
              <a:buFont typeface="Arial" panose="020B0604020202020204" pitchFamily="34" charset="0"/>
              <a:buChar char="•"/>
            </a:pPr>
            <a:r>
              <a:rPr lang="en-US" b="1" dirty="0"/>
              <a:t>Marketing:</a:t>
            </a:r>
            <a:r>
              <a:rPr lang="en-US" dirty="0"/>
              <a:t> Sales forecasting, demand analysis</a:t>
            </a:r>
          </a:p>
          <a:p>
            <a:pPr>
              <a:buFont typeface="Arial" panose="020B0604020202020204" pitchFamily="34" charset="0"/>
              <a:buChar char="•"/>
            </a:pPr>
            <a:r>
              <a:rPr lang="en-US" b="1" dirty="0"/>
              <a:t>Meteorology:</a:t>
            </a:r>
            <a:r>
              <a:rPr lang="en-US" dirty="0"/>
              <a:t> Weather forecasting</a:t>
            </a:r>
          </a:p>
          <a:p>
            <a:pPr>
              <a:buFont typeface="Arial" panose="020B0604020202020204" pitchFamily="34" charset="0"/>
              <a:buChar char="•"/>
            </a:pPr>
            <a:r>
              <a:rPr lang="en-US" b="1" dirty="0"/>
              <a:t>Environmental Science:</a:t>
            </a:r>
            <a:r>
              <a:rPr lang="en-US" dirty="0"/>
              <a:t> Predicting pollution levels, climate patterns</a:t>
            </a:r>
          </a:p>
          <a:p>
            <a:endParaRPr lang="en-IN" dirty="0"/>
          </a:p>
        </p:txBody>
      </p:sp>
    </p:spTree>
    <p:extLst>
      <p:ext uri="{BB962C8B-B14F-4D97-AF65-F5344CB8AC3E}">
        <p14:creationId xmlns:p14="http://schemas.microsoft.com/office/powerpoint/2010/main" val="21479680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Model Notation</a:t>
            </a:r>
          </a:p>
          <a:p>
            <a:r>
              <a:rPr lang="en-US" dirty="0"/>
              <a:t>SARIMA models are denoted as:</a:t>
            </a:r>
          </a:p>
          <a:p>
            <a:r>
              <a:rPr lang="en-US" dirty="0"/>
              <a:t>ARIMA(</a:t>
            </a:r>
            <a:r>
              <a:rPr lang="en-US" dirty="0" err="1"/>
              <a:t>p,d,q</a:t>
            </a:r>
            <a:r>
              <a:rPr lang="en-US" dirty="0"/>
              <a:t>)(P,D,Q)m​</a:t>
            </a:r>
          </a:p>
          <a:p>
            <a:endParaRPr lang="en-US" dirty="0"/>
          </a:p>
        </p:txBody>
      </p:sp>
    </p:spTree>
    <p:extLst>
      <p:ext uri="{BB962C8B-B14F-4D97-AF65-F5344CB8AC3E}">
        <p14:creationId xmlns:p14="http://schemas.microsoft.com/office/powerpoint/2010/main" val="3167888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Steps to Build a SARIMA Model</a:t>
            </a:r>
          </a:p>
          <a:p>
            <a:r>
              <a:rPr lang="en-US" b="1" dirty="0"/>
              <a:t>Identify Seasonality</a:t>
            </a:r>
            <a:r>
              <a:rPr lang="en-US" dirty="0"/>
              <a:t>: Determine the seasonal period ( m ).</a:t>
            </a:r>
          </a:p>
          <a:p>
            <a:r>
              <a:rPr lang="en-US" b="1" dirty="0"/>
              <a:t>Differencing</a:t>
            </a:r>
            <a:r>
              <a:rPr lang="en-US" dirty="0"/>
              <a:t>: Apply seasonal differencing to remove seasonality and non-seasonal differencing to remove trends.</a:t>
            </a:r>
          </a:p>
          <a:p>
            <a:r>
              <a:rPr lang="en-US" b="1" dirty="0"/>
              <a:t>Model Selection</a:t>
            </a:r>
            <a:r>
              <a:rPr lang="en-US" dirty="0"/>
              <a:t>: Use ACF and PACF plots to identify potential AR and MA terms.</a:t>
            </a:r>
          </a:p>
          <a:p>
            <a:r>
              <a:rPr lang="en-US" b="1" dirty="0"/>
              <a:t>Parameter Estimation</a:t>
            </a:r>
            <a:r>
              <a:rPr lang="en-US" dirty="0"/>
              <a:t>: Estimate the parameters using statistical software.</a:t>
            </a:r>
          </a:p>
          <a:p>
            <a:r>
              <a:rPr lang="en-US" b="1" dirty="0"/>
              <a:t>Model Diagnostics</a:t>
            </a:r>
            <a:r>
              <a:rPr lang="en-US" dirty="0"/>
              <a:t>: Check residuals to ensure they resemble white noise.</a:t>
            </a:r>
          </a:p>
          <a:p>
            <a:endParaRPr lang="en-US" dirty="0"/>
          </a:p>
        </p:txBody>
      </p:sp>
    </p:spTree>
    <p:extLst>
      <p:ext uri="{BB962C8B-B14F-4D97-AF65-F5344CB8AC3E}">
        <p14:creationId xmlns:p14="http://schemas.microsoft.com/office/powerpoint/2010/main" val="810421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838200" y="1825624"/>
            <a:ext cx="10515600" cy="5032375"/>
          </a:xfrm>
        </p:spPr>
        <p:txBody>
          <a:bodyPr>
            <a:normAutofit fontScale="70000" lnSpcReduction="20000"/>
          </a:bodyPr>
          <a:lstStyle/>
          <a:p>
            <a:r>
              <a:rPr lang="en-US" b="1" dirty="0"/>
              <a:t>1. Economics and Finance</a:t>
            </a:r>
          </a:p>
          <a:p>
            <a:r>
              <a:rPr lang="en-US" b="1" dirty="0"/>
              <a:t>Sales Forecasting</a:t>
            </a:r>
            <a:r>
              <a:rPr lang="en-US" dirty="0"/>
              <a:t>: Predicting future sales based on past seasonal patterns, such as holiday sales spikes.</a:t>
            </a:r>
          </a:p>
          <a:p>
            <a:r>
              <a:rPr lang="en-US" b="1" dirty="0"/>
              <a:t>Stock Market Analysis</a:t>
            </a:r>
            <a:r>
              <a:rPr lang="en-US" dirty="0"/>
              <a:t>: Analyzing and forecasting stock prices that exhibit seasonal trends.</a:t>
            </a:r>
          </a:p>
          <a:p>
            <a:r>
              <a:rPr lang="en-US" b="1" dirty="0"/>
              <a:t>Economic Indicators</a:t>
            </a:r>
            <a:r>
              <a:rPr lang="en-US" dirty="0"/>
              <a:t>: Forecasting economic indicators like GDP, inflation rates, and unemployment rates that have seasonal components.</a:t>
            </a:r>
          </a:p>
          <a:p>
            <a:r>
              <a:rPr lang="en-US" b="1" dirty="0"/>
              <a:t>2. Environmental Science</a:t>
            </a:r>
          </a:p>
          <a:p>
            <a:r>
              <a:rPr lang="en-US" b="1" dirty="0"/>
              <a:t>Weather Forecasting</a:t>
            </a:r>
            <a:r>
              <a:rPr lang="en-US" dirty="0"/>
              <a:t>: Predicting seasonal weather patterns, such as temperature and precipitation.</a:t>
            </a:r>
          </a:p>
          <a:p>
            <a:r>
              <a:rPr lang="en-US" b="1" dirty="0"/>
              <a:t>Air Quality Monitoring</a:t>
            </a:r>
            <a:r>
              <a:rPr lang="en-US" dirty="0"/>
              <a:t>: Forecasting pollution levels that vary with seasons.</a:t>
            </a:r>
          </a:p>
          <a:p>
            <a:r>
              <a:rPr lang="en-US" b="1" dirty="0"/>
              <a:t>Hydrology</a:t>
            </a:r>
            <a:r>
              <a:rPr lang="en-US" dirty="0"/>
              <a:t>: Predicting river flows and water levels that are influenced by seasonal rainfall and snowmelt.</a:t>
            </a:r>
          </a:p>
          <a:p>
            <a:r>
              <a:rPr lang="en-US" b="1" dirty="0"/>
              <a:t>3. Retail and Inventory Management</a:t>
            </a:r>
          </a:p>
          <a:p>
            <a:r>
              <a:rPr lang="en-US" b="1" dirty="0"/>
              <a:t>Demand Forecasting</a:t>
            </a:r>
            <a:r>
              <a:rPr lang="en-US" dirty="0"/>
              <a:t>: Anticipating product demand to manage inventory levels, especially for seasonal products.</a:t>
            </a:r>
          </a:p>
          <a:p>
            <a:r>
              <a:rPr lang="en-US" b="1" dirty="0"/>
              <a:t>Supply Chain Optimization</a:t>
            </a:r>
            <a:r>
              <a:rPr lang="en-US" dirty="0"/>
              <a:t>: Planning and optimizing supply chain operations based on seasonal demand patterns</a:t>
            </a:r>
            <a:r>
              <a:rPr lang="en-US" dirty="0" smtClean="0"/>
              <a:t>.</a:t>
            </a:r>
            <a:endParaRPr lang="en-US" dirty="0"/>
          </a:p>
        </p:txBody>
      </p:sp>
    </p:spTree>
    <p:extLst>
      <p:ext uri="{BB962C8B-B14F-4D97-AF65-F5344CB8AC3E}">
        <p14:creationId xmlns:p14="http://schemas.microsoft.com/office/powerpoint/2010/main" val="2265099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838200" y="1825625"/>
            <a:ext cx="10515600" cy="4884664"/>
          </a:xfrm>
        </p:spPr>
        <p:txBody>
          <a:bodyPr>
            <a:noAutofit/>
          </a:bodyPr>
          <a:lstStyle/>
          <a:p>
            <a:r>
              <a:rPr lang="en-US" sz="1600" b="1" dirty="0" smtClean="0"/>
              <a:t>4</a:t>
            </a:r>
            <a:r>
              <a:rPr lang="en-US" sz="1600" b="1" dirty="0"/>
              <a:t>. Healthcare</a:t>
            </a:r>
          </a:p>
          <a:p>
            <a:r>
              <a:rPr lang="en-US" sz="1600" b="1" dirty="0"/>
              <a:t>Disease Outbreak Prediction</a:t>
            </a:r>
            <a:r>
              <a:rPr lang="en-US" sz="1600" dirty="0"/>
              <a:t>: Forecasting the spread of seasonal diseases like influenza.</a:t>
            </a:r>
          </a:p>
          <a:p>
            <a:r>
              <a:rPr lang="en-US" sz="1600" b="1" dirty="0"/>
              <a:t>Hospital Resource Management</a:t>
            </a:r>
            <a:r>
              <a:rPr lang="en-US" sz="1600" dirty="0"/>
              <a:t>: Predicting patient admissions and resource needs based on seasonal trends.</a:t>
            </a:r>
          </a:p>
          <a:p>
            <a:r>
              <a:rPr lang="en-US" sz="1600" b="1" dirty="0"/>
              <a:t>5. Tourism and Hospitality</a:t>
            </a:r>
          </a:p>
          <a:p>
            <a:r>
              <a:rPr lang="en-US" sz="1600" b="1" dirty="0"/>
              <a:t>Visitor Forecasting</a:t>
            </a:r>
            <a:r>
              <a:rPr lang="en-US" sz="1600" dirty="0"/>
              <a:t>: Predicting tourist arrivals and hotel bookings that vary with seasons.</a:t>
            </a:r>
          </a:p>
          <a:p>
            <a:r>
              <a:rPr lang="en-US" sz="1600" b="1" dirty="0"/>
              <a:t>Event Planning</a:t>
            </a:r>
            <a:r>
              <a:rPr lang="en-US" sz="1600" dirty="0"/>
              <a:t>: Planning events and promotions based on expected seasonal demand.</a:t>
            </a:r>
          </a:p>
          <a:p>
            <a:r>
              <a:rPr lang="en-US" sz="1600" b="1" dirty="0"/>
              <a:t>6. Agriculture</a:t>
            </a:r>
          </a:p>
          <a:p>
            <a:r>
              <a:rPr lang="en-US" sz="1600" b="1" dirty="0"/>
              <a:t>Crop Yield Prediction</a:t>
            </a:r>
            <a:r>
              <a:rPr lang="en-US" sz="1600" dirty="0"/>
              <a:t>: Forecasting crop yields that are influenced by seasonal weather patterns.</a:t>
            </a:r>
          </a:p>
          <a:p>
            <a:r>
              <a:rPr lang="en-US" sz="1600" b="1" dirty="0"/>
              <a:t>Market Prices</a:t>
            </a:r>
            <a:r>
              <a:rPr lang="en-US" sz="1600" dirty="0"/>
              <a:t>: Predicting seasonal fluctuations in the prices of agricultural products.</a:t>
            </a:r>
          </a:p>
          <a:p>
            <a:r>
              <a:rPr lang="en-US" sz="1600" b="1" dirty="0"/>
              <a:t>7. Energy Sector</a:t>
            </a:r>
          </a:p>
          <a:p>
            <a:r>
              <a:rPr lang="en-US" sz="1600" b="1" dirty="0"/>
              <a:t>Electricity Demand</a:t>
            </a:r>
            <a:r>
              <a:rPr lang="en-US" sz="1600" dirty="0"/>
              <a:t>: Forecasting electricity consumption that varies with seasons, such as higher demand in summer for cooling and in winter for heating.</a:t>
            </a:r>
          </a:p>
          <a:p>
            <a:r>
              <a:rPr lang="en-US" sz="1600" b="1" dirty="0"/>
              <a:t>Renewable Energy Production</a:t>
            </a:r>
            <a:r>
              <a:rPr lang="en-US" sz="1600" dirty="0"/>
              <a:t>: Predicting the output of renewable energy sources like solar and wind, which are affected by seasonal weather patterns.</a:t>
            </a:r>
          </a:p>
          <a:p>
            <a:endParaRPr lang="en-US" sz="1600" dirty="0"/>
          </a:p>
        </p:txBody>
      </p:sp>
    </p:spTree>
    <p:extLst>
      <p:ext uri="{BB962C8B-B14F-4D97-AF65-F5344CB8AC3E}">
        <p14:creationId xmlns:p14="http://schemas.microsoft.com/office/powerpoint/2010/main" val="911399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Time Series Model </a:t>
            </a:r>
            <a:r>
              <a:rPr lang="en-US" dirty="0" smtClean="0"/>
              <a:t>Building Process</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en-US" b="1" dirty="0"/>
              <a:t>1. Data Collection and Preprocessing</a:t>
            </a:r>
          </a:p>
          <a:p>
            <a:pPr lvl="1"/>
            <a:r>
              <a:rPr lang="en-US" b="1" dirty="0"/>
              <a:t>Collect Data</a:t>
            </a:r>
            <a:r>
              <a:rPr lang="en-US" dirty="0"/>
              <a:t>: Gather historical time series data relevant to the problem.</a:t>
            </a:r>
          </a:p>
          <a:p>
            <a:pPr lvl="1"/>
            <a:r>
              <a:rPr lang="en-US" b="1" dirty="0"/>
              <a:t>Clean Data</a:t>
            </a:r>
            <a:r>
              <a:rPr lang="en-US" dirty="0"/>
              <a:t>: Handle missing values, outliers, and any inconsistencies in the data.</a:t>
            </a:r>
          </a:p>
          <a:p>
            <a:pPr lvl="1"/>
            <a:r>
              <a:rPr lang="en-US" b="1" dirty="0"/>
              <a:t>Transform Data</a:t>
            </a:r>
            <a:r>
              <a:rPr lang="en-US" dirty="0"/>
              <a:t>: Apply necessary transformations (e.g., log transformation) to stabilize variance.</a:t>
            </a:r>
          </a:p>
          <a:p>
            <a:r>
              <a:rPr lang="en-US" b="1" dirty="0"/>
              <a:t>2. Exploratory Data Analysis (EDA)</a:t>
            </a:r>
          </a:p>
          <a:p>
            <a:pPr lvl="1"/>
            <a:r>
              <a:rPr lang="en-US" b="1" dirty="0"/>
              <a:t>Plot the Data</a:t>
            </a:r>
            <a:r>
              <a:rPr lang="en-US" dirty="0"/>
              <a:t>: Visualize the time series to identify trends, seasonality, and any irregular patterns.</a:t>
            </a:r>
          </a:p>
          <a:p>
            <a:pPr lvl="1"/>
            <a:r>
              <a:rPr lang="en-US" b="1" dirty="0"/>
              <a:t>Decompose the Series</a:t>
            </a:r>
            <a:r>
              <a:rPr lang="en-US" dirty="0"/>
              <a:t>: Decompose the time series into trend, seasonal, and residual components.</a:t>
            </a:r>
          </a:p>
          <a:p>
            <a:pPr lvl="1"/>
            <a:r>
              <a:rPr lang="en-US" b="1" dirty="0"/>
              <a:t>Summary Statistics</a:t>
            </a:r>
            <a:r>
              <a:rPr lang="en-US" dirty="0"/>
              <a:t>: Calculate summary statistics to understand the data distribution.</a:t>
            </a:r>
          </a:p>
          <a:p>
            <a:r>
              <a:rPr lang="en-US" b="1" dirty="0"/>
              <a:t>3. Stationarity Check</a:t>
            </a:r>
          </a:p>
          <a:p>
            <a:pPr lvl="1"/>
            <a:r>
              <a:rPr lang="en-US" b="1" dirty="0"/>
              <a:t>Visual Inspection</a:t>
            </a:r>
            <a:r>
              <a:rPr lang="en-US" dirty="0"/>
              <a:t>: Check if the mean and variance are constant over time.</a:t>
            </a:r>
          </a:p>
          <a:p>
            <a:pPr lvl="1"/>
            <a:r>
              <a:rPr lang="en-US" b="1" dirty="0"/>
              <a:t>Statistical Tests</a:t>
            </a:r>
            <a:r>
              <a:rPr lang="en-US" dirty="0"/>
              <a:t>: Use tests like the Augmented Dickey-Fuller (ADF) test to check for stationarity.</a:t>
            </a:r>
          </a:p>
          <a:p>
            <a:pPr lvl="1"/>
            <a:r>
              <a:rPr lang="en-US" b="1" dirty="0"/>
              <a:t>Differencing</a:t>
            </a:r>
            <a:r>
              <a:rPr lang="en-US" dirty="0"/>
              <a:t>: Apply differencing to make the series stationary if needed.</a:t>
            </a:r>
          </a:p>
          <a:p>
            <a:r>
              <a:rPr lang="en-US" b="1" dirty="0"/>
              <a:t>4. Model Identification</a:t>
            </a:r>
          </a:p>
          <a:p>
            <a:pPr lvl="1"/>
            <a:r>
              <a:rPr lang="en-US" b="1" dirty="0"/>
              <a:t>ACF and PACF Plots</a:t>
            </a:r>
            <a:r>
              <a:rPr lang="en-US" dirty="0"/>
              <a:t>: Analyze Autocorrelation Function (ACF) and Partial Autocorrelation Function (PACF) plots to identify potential AR and MA terms.</a:t>
            </a:r>
          </a:p>
          <a:p>
            <a:pPr lvl="1"/>
            <a:r>
              <a:rPr lang="en-US" b="1" dirty="0"/>
              <a:t>Model Selection</a:t>
            </a:r>
            <a:r>
              <a:rPr lang="en-US" dirty="0"/>
              <a:t>: Choose the appropriate model (e.g., ARIMA, SARIMA) based on the data characteristics.</a:t>
            </a:r>
          </a:p>
          <a:p>
            <a:endParaRPr lang="en-US" dirty="0"/>
          </a:p>
        </p:txBody>
      </p:sp>
    </p:spTree>
    <p:extLst>
      <p:ext uri="{BB962C8B-B14F-4D97-AF65-F5344CB8AC3E}">
        <p14:creationId xmlns:p14="http://schemas.microsoft.com/office/powerpoint/2010/main" val="2411288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Time Series Model Building Process</a:t>
            </a:r>
          </a:p>
        </p:txBody>
      </p:sp>
      <p:sp>
        <p:nvSpPr>
          <p:cNvPr id="3" name="Content Placeholder 2"/>
          <p:cNvSpPr>
            <a:spLocks noGrp="1"/>
          </p:cNvSpPr>
          <p:nvPr>
            <p:ph idx="1"/>
          </p:nvPr>
        </p:nvSpPr>
        <p:spPr>
          <a:xfrm>
            <a:off x="838200" y="1825624"/>
            <a:ext cx="10515600" cy="4758055"/>
          </a:xfrm>
        </p:spPr>
        <p:txBody>
          <a:bodyPr>
            <a:normAutofit fontScale="77500" lnSpcReduction="20000"/>
          </a:bodyPr>
          <a:lstStyle/>
          <a:p>
            <a:r>
              <a:rPr lang="en-US" b="1" dirty="0"/>
              <a:t> Parameter Estimation</a:t>
            </a:r>
          </a:p>
          <a:p>
            <a:pPr lvl="1"/>
            <a:r>
              <a:rPr lang="en-US" b="1" dirty="0"/>
              <a:t>Fit the Model</a:t>
            </a:r>
            <a:r>
              <a:rPr lang="en-US" dirty="0"/>
              <a:t>: Use statistical software to estimate the model parameters.</a:t>
            </a:r>
          </a:p>
          <a:p>
            <a:pPr lvl="1"/>
            <a:r>
              <a:rPr lang="en-US" b="1" dirty="0"/>
              <a:t>Optimize Parameters</a:t>
            </a:r>
            <a:r>
              <a:rPr lang="en-US" dirty="0"/>
              <a:t>: Fine-tune the parameters to improve model performance.</a:t>
            </a:r>
          </a:p>
          <a:p>
            <a:r>
              <a:rPr lang="en-US" b="1" dirty="0"/>
              <a:t>6. Model Diagnostics</a:t>
            </a:r>
          </a:p>
          <a:p>
            <a:pPr lvl="1"/>
            <a:r>
              <a:rPr lang="en-US" b="1" dirty="0"/>
              <a:t>Residual Analysis</a:t>
            </a:r>
            <a:r>
              <a:rPr lang="en-US" dirty="0"/>
              <a:t>: Check the residuals to ensure they resemble white noise (i.e., no autocorrelation).</a:t>
            </a:r>
          </a:p>
          <a:p>
            <a:pPr lvl="1"/>
            <a:r>
              <a:rPr lang="en-US" b="1" dirty="0"/>
              <a:t>Diagnostic Plots</a:t>
            </a:r>
            <a:r>
              <a:rPr lang="en-US" dirty="0"/>
              <a:t>: Use plots like Q-Q plots and residual plots to assess model fit.</a:t>
            </a:r>
          </a:p>
          <a:p>
            <a:pPr lvl="1"/>
            <a:r>
              <a:rPr lang="en-US" b="1" dirty="0"/>
              <a:t>Statistical Tests</a:t>
            </a:r>
            <a:r>
              <a:rPr lang="en-US" dirty="0"/>
              <a:t>: Perform tests like the </a:t>
            </a:r>
            <a:r>
              <a:rPr lang="en-US" dirty="0" err="1"/>
              <a:t>Ljung</a:t>
            </a:r>
            <a:r>
              <a:rPr lang="en-US" dirty="0"/>
              <a:t>-Box test to check for autocorrelation in residuals.</a:t>
            </a:r>
          </a:p>
          <a:p>
            <a:r>
              <a:rPr lang="en-US" b="1" dirty="0"/>
              <a:t>7. Model Validation</a:t>
            </a:r>
          </a:p>
          <a:p>
            <a:pPr lvl="1"/>
            <a:r>
              <a:rPr lang="en-US" b="1" dirty="0"/>
              <a:t>Train-Test Split</a:t>
            </a:r>
            <a:r>
              <a:rPr lang="en-US" dirty="0"/>
              <a:t>: Split the data into training and testing sets.</a:t>
            </a:r>
          </a:p>
          <a:p>
            <a:pPr lvl="1"/>
            <a:r>
              <a:rPr lang="en-US" b="1" dirty="0"/>
              <a:t>Cross-Validation</a:t>
            </a:r>
            <a:r>
              <a:rPr lang="en-US" dirty="0"/>
              <a:t>: Use techniques like rolling cross-validation to validate the model.</a:t>
            </a:r>
          </a:p>
          <a:p>
            <a:pPr lvl="1"/>
            <a:r>
              <a:rPr lang="en-US" b="1" dirty="0"/>
              <a:t>Performance Metrics</a:t>
            </a:r>
            <a:r>
              <a:rPr lang="en-US" dirty="0"/>
              <a:t>: Evaluate the model using metrics like Mean Absolute Error (MAE), Mean Squared Error (MSE), and Root Mean Squared Error (RMSE).</a:t>
            </a:r>
          </a:p>
          <a:p>
            <a:r>
              <a:rPr lang="en-US" b="1" dirty="0"/>
              <a:t>8. Forecasting</a:t>
            </a:r>
          </a:p>
          <a:p>
            <a:pPr lvl="1"/>
            <a:r>
              <a:rPr lang="en-US" b="1" dirty="0"/>
              <a:t>Generate Forecasts</a:t>
            </a:r>
            <a:r>
              <a:rPr lang="en-US" dirty="0"/>
              <a:t>: Use the model to make future predictions.</a:t>
            </a:r>
          </a:p>
          <a:p>
            <a:pPr lvl="1"/>
            <a:r>
              <a:rPr lang="en-US" b="1" dirty="0"/>
              <a:t>Confidence Intervals</a:t>
            </a:r>
            <a:r>
              <a:rPr lang="en-US" dirty="0"/>
              <a:t>: Provide confidence intervals for the forecasts to quantify uncertainty.</a:t>
            </a:r>
          </a:p>
          <a:p>
            <a:pPr lvl="1"/>
            <a:r>
              <a:rPr lang="en-US" b="1" dirty="0"/>
              <a:t>Visualize Forecasts</a:t>
            </a:r>
            <a:r>
              <a:rPr lang="en-US" dirty="0"/>
              <a:t>: Plot the forecasts along with the historical data for comparison.</a:t>
            </a:r>
          </a:p>
          <a:p>
            <a:pPr lvl="1"/>
            <a:endParaRPr lang="en-US" dirty="0"/>
          </a:p>
        </p:txBody>
      </p:sp>
    </p:spTree>
    <p:extLst>
      <p:ext uri="{BB962C8B-B14F-4D97-AF65-F5344CB8AC3E}">
        <p14:creationId xmlns:p14="http://schemas.microsoft.com/office/powerpoint/2010/main" val="3232020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701784"/>
          </a:xfrm>
        </p:spPr>
        <p:txBody>
          <a:bodyPr>
            <a:normAutofit lnSpcReduction="10000"/>
          </a:bodyPr>
          <a:lstStyle/>
          <a:p>
            <a:r>
              <a:rPr lang="en-US" b="1" dirty="0" smtClean="0"/>
              <a:t>9. Model </a:t>
            </a:r>
            <a:r>
              <a:rPr lang="en-US" b="1" dirty="0"/>
              <a:t>Deployment</a:t>
            </a:r>
          </a:p>
          <a:p>
            <a:pPr lvl="1"/>
            <a:r>
              <a:rPr lang="en-US" b="1" dirty="0"/>
              <a:t>Implement the Model</a:t>
            </a:r>
            <a:r>
              <a:rPr lang="en-US" dirty="0"/>
              <a:t>: Deploy the model in a production environment.</a:t>
            </a:r>
          </a:p>
          <a:p>
            <a:pPr lvl="1"/>
            <a:r>
              <a:rPr lang="en-US" b="1" dirty="0"/>
              <a:t>Monitor Performance</a:t>
            </a:r>
            <a:r>
              <a:rPr lang="en-US" dirty="0"/>
              <a:t>: Continuously monitor the model’s performance and update it as needed.</a:t>
            </a:r>
          </a:p>
          <a:p>
            <a:r>
              <a:rPr lang="en-US" b="1" dirty="0"/>
              <a:t>10. Model Maintenance</a:t>
            </a:r>
          </a:p>
          <a:p>
            <a:pPr lvl="1"/>
            <a:r>
              <a:rPr lang="en-US" b="1" dirty="0"/>
              <a:t>Retrain the Model</a:t>
            </a:r>
            <a:r>
              <a:rPr lang="en-US" dirty="0"/>
              <a:t>: Periodically retrain the model with new data to maintain accuracy.</a:t>
            </a:r>
          </a:p>
          <a:p>
            <a:pPr lvl="1"/>
            <a:r>
              <a:rPr lang="en-US" b="1" dirty="0"/>
              <a:t>Update Parameters</a:t>
            </a:r>
            <a:r>
              <a:rPr lang="en-US" dirty="0"/>
              <a:t>: Adjust model parameters based on new insights and data </a:t>
            </a:r>
            <a:r>
              <a:rPr lang="en-US" dirty="0" smtClean="0"/>
              <a:t>patterns.</a:t>
            </a:r>
          </a:p>
          <a:p>
            <a:pPr marL="457200" lvl="1" indent="0">
              <a:buNone/>
            </a:pPr>
            <a:endParaRPr lang="en-US" dirty="0"/>
          </a:p>
          <a:p>
            <a:pPr marL="457200" lvl="1" indent="0">
              <a:buNone/>
            </a:pPr>
            <a:r>
              <a:rPr lang="en-US" dirty="0" smtClean="0"/>
              <a:t>This </a:t>
            </a:r>
            <a:r>
              <a:rPr lang="en-US" dirty="0"/>
              <a:t>process ensures a systematic approach to building robust time series models. If you need more details on any specific step or have a particular dataset in mind, feel free to ask!</a:t>
            </a:r>
          </a:p>
          <a:p>
            <a:pPr lvl="1"/>
            <a:endParaRPr lang="en-US" dirty="0"/>
          </a:p>
        </p:txBody>
      </p:sp>
    </p:spTree>
    <p:extLst>
      <p:ext uri="{BB962C8B-B14F-4D97-AF65-F5344CB8AC3E}">
        <p14:creationId xmlns:p14="http://schemas.microsoft.com/office/powerpoint/2010/main" val="20074801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Modelling procedure</a:t>
            </a:r>
            <a:br>
              <a:rPr lang="en-US" b="1" dirty="0"/>
            </a:br>
            <a:endParaRPr lang="en-US" dirty="0"/>
          </a:p>
        </p:txBody>
      </p:sp>
      <p:sp>
        <p:nvSpPr>
          <p:cNvPr id="3" name="Content Placeholder 2"/>
          <p:cNvSpPr>
            <a:spLocks noGrp="1"/>
          </p:cNvSpPr>
          <p:nvPr>
            <p:ph idx="1"/>
          </p:nvPr>
        </p:nvSpPr>
        <p:spPr>
          <a:xfrm>
            <a:off x="838200" y="1252024"/>
            <a:ext cx="5534465" cy="5576203"/>
          </a:xfrm>
        </p:spPr>
        <p:txBody>
          <a:bodyPr>
            <a:normAutofit fontScale="70000" lnSpcReduction="20000"/>
          </a:bodyPr>
          <a:lstStyle/>
          <a:p>
            <a:pPr marL="0" indent="0">
              <a:buNone/>
            </a:pPr>
            <a:r>
              <a:rPr lang="en-US" b="1" dirty="0"/>
              <a:t>General process for forecasting using an ARIMA model.</a:t>
            </a:r>
            <a:endParaRPr lang="en-US" b="1" dirty="0" smtClean="0"/>
          </a:p>
          <a:p>
            <a:pPr marL="514350" indent="-514350">
              <a:buFont typeface="+mj-lt"/>
              <a:buAutoNum type="arabicPeriod"/>
            </a:pPr>
            <a:r>
              <a:rPr lang="en-US" dirty="0" smtClean="0"/>
              <a:t>Plot </a:t>
            </a:r>
            <a:r>
              <a:rPr lang="en-US" dirty="0"/>
              <a:t>the data and identify any unusual observations.</a:t>
            </a:r>
          </a:p>
          <a:p>
            <a:pPr marL="514350" indent="-514350">
              <a:buFont typeface="+mj-lt"/>
              <a:buAutoNum type="arabicPeriod"/>
            </a:pPr>
            <a:r>
              <a:rPr lang="en-US" dirty="0"/>
              <a:t>If necessary, transform the data (using a Box-Cox transformation) to </a:t>
            </a:r>
            <a:r>
              <a:rPr lang="en-US" dirty="0" err="1"/>
              <a:t>stabilise</a:t>
            </a:r>
            <a:r>
              <a:rPr lang="en-US" dirty="0"/>
              <a:t> the variance.</a:t>
            </a:r>
          </a:p>
          <a:p>
            <a:pPr marL="514350" indent="-514350">
              <a:buFont typeface="+mj-lt"/>
              <a:buAutoNum type="arabicPeriod"/>
            </a:pPr>
            <a:r>
              <a:rPr lang="en-US" dirty="0"/>
              <a:t>If the data are non-stationary, take first differences of the data until the data are stationary.</a:t>
            </a:r>
          </a:p>
          <a:p>
            <a:pPr marL="514350" indent="-514350">
              <a:buFont typeface="+mj-lt"/>
              <a:buAutoNum type="arabicPeriod"/>
            </a:pPr>
            <a:r>
              <a:rPr lang="en-US" dirty="0"/>
              <a:t>Examine the ACF/PACF: Is an ARIMA(p,d,0p,d,0) or ARIMA(0,d,q0,d,q) model appropriate?</a:t>
            </a:r>
          </a:p>
          <a:p>
            <a:pPr marL="514350" indent="-514350">
              <a:buFont typeface="+mj-lt"/>
              <a:buAutoNum type="arabicPeriod"/>
            </a:pPr>
            <a:r>
              <a:rPr lang="en-US" dirty="0"/>
              <a:t>Try your chosen model(s), and use the </a:t>
            </a:r>
            <a:r>
              <a:rPr lang="en-US" dirty="0" err="1"/>
              <a:t>AICc</a:t>
            </a:r>
            <a:r>
              <a:rPr lang="en-US" dirty="0"/>
              <a:t> to search for a better model.</a:t>
            </a:r>
          </a:p>
          <a:p>
            <a:pPr marL="514350" indent="-514350">
              <a:buFont typeface="+mj-lt"/>
              <a:buAutoNum type="arabicPeriod"/>
            </a:pPr>
            <a:r>
              <a:rPr lang="en-US" dirty="0"/>
              <a:t>Check the residuals from your chosen model by plotting the ACF of the residuals, and doing a portmanteau test of the residuals. If they do not look like white noise, try a modified model.</a:t>
            </a:r>
          </a:p>
          <a:p>
            <a:pPr marL="514350" indent="-514350">
              <a:buFont typeface="+mj-lt"/>
              <a:buAutoNum type="arabicPeriod"/>
            </a:pPr>
            <a:r>
              <a:rPr lang="en-US" dirty="0"/>
              <a:t>Once the residuals look like white noise, calculate forecasts.</a:t>
            </a:r>
          </a:p>
          <a:p>
            <a:pPr marL="514350" indent="-514350">
              <a:buFont typeface="+mj-lt"/>
              <a:buAutoNum type="arabicPeriod"/>
            </a:pPr>
            <a:endParaRPr lang="en-US" dirty="0"/>
          </a:p>
        </p:txBody>
      </p:sp>
      <p:pic>
        <p:nvPicPr>
          <p:cNvPr id="2050" name="Picture 2" descr="General process for forecasting using an ARIM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206" y="0"/>
            <a:ext cx="5176911" cy="682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870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bio-surveillance data using ARIMA (</a:t>
            </a:r>
            <a:r>
              <a:rPr lang="en-US" dirty="0" err="1"/>
              <a:t>AutoRegressive</a:t>
            </a:r>
            <a:r>
              <a:rPr lang="en-US" dirty="0"/>
              <a:t> Integrated Moving Average)</a:t>
            </a:r>
          </a:p>
        </p:txBody>
      </p:sp>
      <p:sp>
        <p:nvSpPr>
          <p:cNvPr id="3" name="Content Placeholder 2"/>
          <p:cNvSpPr>
            <a:spLocks noGrp="1"/>
          </p:cNvSpPr>
          <p:nvPr>
            <p:ph idx="1"/>
          </p:nvPr>
        </p:nvSpPr>
        <p:spPr/>
        <p:txBody>
          <a:bodyPr>
            <a:normAutofit/>
          </a:bodyPr>
          <a:lstStyle/>
          <a:p>
            <a:pPr>
              <a:lnSpc>
                <a:spcPct val="150000"/>
              </a:lnSpc>
            </a:pPr>
            <a:r>
              <a:rPr lang="en-US" sz="2400" dirty="0"/>
              <a:t>Modeling bio-surveillance data using ARIMA (</a:t>
            </a:r>
            <a:r>
              <a:rPr lang="en-US" sz="2400" dirty="0" err="1"/>
              <a:t>AutoRegressive</a:t>
            </a:r>
            <a:r>
              <a:rPr lang="en-US" sz="2400" dirty="0"/>
              <a:t> Integrated Moving Average) is a powerful approach for forecasting and analyzing time series data, particularly in the context of public health and epidemiology.</a:t>
            </a:r>
          </a:p>
        </p:txBody>
      </p:sp>
    </p:spTree>
    <p:extLst>
      <p:ext uri="{BB962C8B-B14F-4D97-AF65-F5344CB8AC3E}">
        <p14:creationId xmlns:p14="http://schemas.microsoft.com/office/powerpoint/2010/main" val="11197195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Steps in ARIMA Modeling for Bio-surveillance Data</a:t>
            </a:r>
            <a:r>
              <a:rPr lang="en-US" b="1" dirty="0" smtClean="0"/>
              <a:t>:</a:t>
            </a:r>
            <a:endParaRPr lang="en-US" dirty="0"/>
          </a:p>
        </p:txBody>
      </p:sp>
      <p:sp>
        <p:nvSpPr>
          <p:cNvPr id="5" name="Rectangle 2"/>
          <p:cNvSpPr>
            <a:spLocks noGrp="1" noChangeArrowheads="1"/>
          </p:cNvSpPr>
          <p:nvPr>
            <p:ph idx="1"/>
          </p:nvPr>
        </p:nvSpPr>
        <p:spPr bwMode="auto">
          <a:xfrm>
            <a:off x="838200" y="1690688"/>
            <a:ext cx="10669172" cy="527961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rgbClr val="111111"/>
                </a:solidFill>
                <a:effectLst/>
                <a:latin typeface="-apple-system"/>
              </a:rPr>
              <a:t>Data Collection</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11111"/>
                </a:solidFill>
                <a:effectLst/>
                <a:latin typeface="-apple-system"/>
              </a:rPr>
              <a:t>Gather historical bio-surveillance data, such as disease incidence rates, hospital admissions, or other relevant health metrics.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rgbClr val="111111"/>
                </a:solidFill>
                <a:effectLst/>
                <a:latin typeface="-apple-system"/>
              </a:rPr>
              <a:t>Data Preprocessing</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111111"/>
                </a:solidFill>
                <a:effectLst/>
                <a:latin typeface="-apple-system"/>
              </a:rPr>
              <a:t>Stationarity</a:t>
            </a:r>
            <a:r>
              <a:rPr kumimoji="0" lang="en-US" altLang="en-US" sz="1600" b="0" i="0" u="none" strike="noStrike" cap="none" normalizeH="0" baseline="0" dirty="0" smtClean="0">
                <a:ln>
                  <a:noFill/>
                </a:ln>
                <a:solidFill>
                  <a:srgbClr val="111111"/>
                </a:solidFill>
                <a:effectLst/>
                <a:latin typeface="-apple-system"/>
              </a:rPr>
              <a:t>: Ensure the time series data is stationary, meaning its statistical properties do not change over time. This often involves differencing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111111"/>
                </a:solidFill>
                <a:effectLst/>
                <a:latin typeface="-apple-system"/>
              </a:rPr>
              <a:t>Seasonality</a:t>
            </a:r>
            <a:r>
              <a:rPr kumimoji="0" lang="en-US" altLang="en-US" sz="1600" b="0" i="0" u="none" strike="noStrike" cap="none" normalizeH="0" baseline="0" dirty="0" smtClean="0">
                <a:ln>
                  <a:noFill/>
                </a:ln>
                <a:solidFill>
                  <a:srgbClr val="111111"/>
                </a:solidFill>
                <a:effectLst/>
                <a:latin typeface="-apple-system"/>
              </a:rPr>
              <a:t>: Identify and handle any seasonal patterns in the data, which might require using Seasonal ARIMA (SARIMA).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rgbClr val="111111"/>
                </a:solidFill>
                <a:effectLst/>
                <a:latin typeface="-apple-system"/>
              </a:rPr>
              <a:t>Model Identification</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11111"/>
                </a:solidFill>
                <a:effectLst/>
                <a:latin typeface="-apple-system"/>
              </a:rPr>
              <a:t>Determine the order of the ARIMA model, denoted as (p, d, q):</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111111"/>
                </a:solidFill>
                <a:effectLst/>
                <a:latin typeface="-apple-system"/>
              </a:rPr>
              <a:t>p</a:t>
            </a:r>
            <a:r>
              <a:rPr kumimoji="0" lang="en-US" altLang="en-US" sz="1600" b="0" i="0" u="none" strike="noStrike" cap="none" normalizeH="0" baseline="0" dirty="0" smtClean="0">
                <a:ln>
                  <a:noFill/>
                </a:ln>
                <a:solidFill>
                  <a:srgbClr val="111111"/>
                </a:solidFill>
                <a:effectLst/>
                <a:latin typeface="-apple-system"/>
              </a:rPr>
              <a:t>: Number of lag observations (autoregressive part).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111111"/>
                </a:solidFill>
                <a:effectLst/>
                <a:latin typeface="-apple-system"/>
              </a:rPr>
              <a:t>d</a:t>
            </a:r>
            <a:r>
              <a:rPr kumimoji="0" lang="en-US" altLang="en-US" sz="1600" b="0" i="0" u="none" strike="noStrike" cap="none" normalizeH="0" baseline="0" dirty="0" smtClean="0">
                <a:ln>
                  <a:noFill/>
                </a:ln>
                <a:solidFill>
                  <a:srgbClr val="111111"/>
                </a:solidFill>
                <a:effectLst/>
                <a:latin typeface="-apple-system"/>
              </a:rPr>
              <a:t>: Degree of differencing (to make the series stationary).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111111"/>
                </a:solidFill>
                <a:effectLst/>
                <a:latin typeface="-apple-system"/>
              </a:rPr>
              <a:t>q</a:t>
            </a:r>
            <a:r>
              <a:rPr kumimoji="0" lang="en-US" altLang="en-US" sz="1600" b="0" i="0" u="none" strike="noStrike" cap="none" normalizeH="0" baseline="0" dirty="0" smtClean="0">
                <a:ln>
                  <a:noFill/>
                </a:ln>
                <a:solidFill>
                  <a:srgbClr val="111111"/>
                </a:solidFill>
                <a:effectLst/>
                <a:latin typeface="-apple-system"/>
              </a:rPr>
              <a:t>: Size of the moving average window.</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smtClean="0">
                <a:ln>
                  <a:noFill/>
                </a:ln>
                <a:solidFill>
                  <a:srgbClr val="111111"/>
                </a:solidFill>
                <a:effectLst/>
                <a:latin typeface="-apple-system"/>
              </a:rPr>
              <a:t>Parameter Estimation</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11111"/>
                </a:solidFill>
                <a:effectLst/>
                <a:latin typeface="-apple-system"/>
              </a:rPr>
              <a:t>Use statistical software or programming languages like Python (with libraries such as </a:t>
            </a:r>
            <a:r>
              <a:rPr kumimoji="0" lang="en-US" altLang="en-US" sz="1600" b="0" i="0" u="none" strike="noStrike" cap="none" normalizeH="0" baseline="0" dirty="0" err="1" smtClean="0">
                <a:ln>
                  <a:noFill/>
                </a:ln>
                <a:solidFill>
                  <a:srgbClr val="111111"/>
                </a:solidFill>
                <a:effectLst/>
                <a:latin typeface="Arial Unicode MS" panose="020B0604020202020204" pitchFamily="34" charset="-128"/>
              </a:rPr>
              <a:t>statsmodels</a:t>
            </a:r>
            <a:r>
              <a:rPr kumimoji="0" lang="en-US" altLang="en-US" sz="1600" b="0" i="0" u="none" strike="noStrike" cap="none" normalizeH="0" baseline="0" dirty="0" smtClean="0">
                <a:ln>
                  <a:noFill/>
                </a:ln>
                <a:solidFill>
                  <a:srgbClr val="111111"/>
                </a:solidFill>
                <a:effectLst/>
                <a:latin typeface="-apple-system"/>
              </a:rPr>
              <a:t>) to estimate the parameters of the ARIMA model.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smtClean="0">
                <a:ln>
                  <a:noFill/>
                </a:ln>
                <a:solidFill>
                  <a:srgbClr val="111111"/>
                </a:solidFill>
                <a:effectLst/>
                <a:latin typeface="-apple-system"/>
              </a:rPr>
              <a:t>Model Diagnostics</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11111"/>
                </a:solidFill>
                <a:effectLst/>
                <a:latin typeface="-apple-system"/>
              </a:rPr>
              <a:t>Check the residuals of the model to ensure they resemble white noise, indicating a good fit.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smtClean="0">
                <a:ln>
                  <a:noFill/>
                </a:ln>
                <a:solidFill>
                  <a:srgbClr val="111111"/>
                </a:solidFill>
                <a:effectLst/>
                <a:latin typeface="-apple-system"/>
              </a:rPr>
              <a:t>Forecasting</a:t>
            </a:r>
            <a:r>
              <a:rPr kumimoji="0" lang="en-US" altLang="en-US" sz="1600" b="0" i="0" u="none" strike="noStrike" cap="none" normalizeH="0" baseline="0" dirty="0" smtClean="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111111"/>
                </a:solidFill>
                <a:effectLst/>
                <a:latin typeface="-apple-system"/>
              </a:rPr>
              <a:t>Use the fitted ARIMA model to make forecasts and predict future values of the bio-surveillance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07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87BF-85F2-2545-1D7A-4F8718354653}"/>
              </a:ext>
            </a:extLst>
          </p:cNvPr>
          <p:cNvSpPr>
            <a:spLocks noGrp="1"/>
          </p:cNvSpPr>
          <p:nvPr>
            <p:ph type="title"/>
          </p:nvPr>
        </p:nvSpPr>
        <p:spPr/>
        <p:txBody>
          <a:bodyPr/>
          <a:lstStyle/>
          <a:p>
            <a:r>
              <a:rPr lang="en-US" b="1" dirty="0"/>
              <a:t>Linear Models for Stationary Time Series</a:t>
            </a:r>
            <a:endParaRPr lang="en-IN" b="1" dirty="0"/>
          </a:p>
        </p:txBody>
      </p:sp>
      <p:sp>
        <p:nvSpPr>
          <p:cNvPr id="3" name="Content Placeholder 2">
            <a:extLst>
              <a:ext uri="{FF2B5EF4-FFF2-40B4-BE49-F238E27FC236}">
                <a16:creationId xmlns:a16="http://schemas.microsoft.com/office/drawing/2014/main" id="{03EF7AAB-B0F8-17EE-F5E6-E9F7B85F601C}"/>
              </a:ext>
            </a:extLst>
          </p:cNvPr>
          <p:cNvSpPr>
            <a:spLocks noGrp="1"/>
          </p:cNvSpPr>
          <p:nvPr>
            <p:ph idx="1"/>
          </p:nvPr>
        </p:nvSpPr>
        <p:spPr>
          <a:xfrm>
            <a:off x="838200" y="1484670"/>
            <a:ext cx="10515600" cy="5152103"/>
          </a:xfrm>
        </p:spPr>
        <p:txBody>
          <a:bodyPr>
            <a:normAutofit/>
          </a:bodyPr>
          <a:lstStyle/>
          <a:p>
            <a:r>
              <a:rPr lang="en-US" b="1" dirty="0"/>
              <a:t>Stationary Time Series</a:t>
            </a:r>
            <a:endParaRPr lang="en-US" dirty="0"/>
          </a:p>
          <a:p>
            <a:r>
              <a:rPr lang="en-US" dirty="0"/>
              <a:t>A stationary time series is one whose statistical properties (mean, variance, autocorrelation) remain constant over time. In other words, the distribution of the series remains unchanged as time progresses.</a:t>
            </a:r>
          </a:p>
          <a:p>
            <a:r>
              <a:rPr lang="en-US" b="1" dirty="0"/>
              <a:t>Key Characteristics of Stationary Time Series:</a:t>
            </a:r>
            <a:endParaRPr lang="en-US" dirty="0"/>
          </a:p>
          <a:p>
            <a:pPr>
              <a:buFont typeface="Arial" panose="020B0604020202020204" pitchFamily="34" charset="0"/>
              <a:buChar char="•"/>
            </a:pPr>
            <a:r>
              <a:rPr lang="en-US" b="1" dirty="0"/>
              <a:t>Constant Mean:</a:t>
            </a:r>
            <a:r>
              <a:rPr lang="en-US" dirty="0"/>
              <a:t> The average value of the series remains the same over time.</a:t>
            </a:r>
          </a:p>
          <a:p>
            <a:pPr>
              <a:buFont typeface="Arial" panose="020B0604020202020204" pitchFamily="34" charset="0"/>
              <a:buChar char="•"/>
            </a:pPr>
            <a:r>
              <a:rPr lang="en-US" b="1" dirty="0"/>
              <a:t>Constant Variance:</a:t>
            </a:r>
            <a:r>
              <a:rPr lang="en-US" dirty="0"/>
              <a:t> The spread or dispersion of the series remains constant.</a:t>
            </a:r>
          </a:p>
          <a:p>
            <a:pPr>
              <a:buFont typeface="Arial" panose="020B0604020202020204" pitchFamily="34" charset="0"/>
              <a:buChar char="•"/>
            </a:pPr>
            <a:r>
              <a:rPr lang="en-US" b="1" dirty="0"/>
              <a:t>Constant Autocorrelation:</a:t>
            </a:r>
            <a:r>
              <a:rPr lang="en-US" dirty="0"/>
              <a:t> The relationship between observations at different time points remains consistent.</a:t>
            </a:r>
          </a:p>
          <a:p>
            <a:endParaRPr lang="en-IN" dirty="0"/>
          </a:p>
        </p:txBody>
      </p:sp>
    </p:spTree>
    <p:extLst>
      <p:ext uri="{BB962C8B-B14F-4D97-AF65-F5344CB8AC3E}">
        <p14:creationId xmlns:p14="http://schemas.microsoft.com/office/powerpoint/2010/main" val="1284747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Example in </a:t>
            </a:r>
            <a:r>
              <a:rPr lang="en-US" sz="3600" b="1" dirty="0" smtClean="0"/>
              <a:t>Python: </a:t>
            </a:r>
            <a:r>
              <a:rPr lang="en-US" sz="3600" dirty="0" smtClean="0"/>
              <a:t>Here’s </a:t>
            </a:r>
            <a:r>
              <a:rPr lang="en-US" sz="3600" dirty="0"/>
              <a:t>a basic example of how you might implement ARIMA modeling in Python</a:t>
            </a:r>
            <a:r>
              <a:rPr lang="en-US" sz="3600" dirty="0" smtClean="0"/>
              <a:t>:</a:t>
            </a:r>
            <a:endParaRPr lang="en-US" dirty="0"/>
          </a:p>
        </p:txBody>
      </p:sp>
      <p:sp>
        <p:nvSpPr>
          <p:cNvPr id="4" name="Rectangle 3"/>
          <p:cNvSpPr/>
          <p:nvPr/>
        </p:nvSpPr>
        <p:spPr>
          <a:xfrm>
            <a:off x="1106658" y="1895328"/>
            <a:ext cx="6096000" cy="3416320"/>
          </a:xfrm>
          <a:prstGeom prst="rect">
            <a:avLst/>
          </a:prstGeom>
        </p:spPr>
        <p:txBody>
          <a:bodyPr>
            <a:spAutoFit/>
          </a:bodyPr>
          <a:lstStyle/>
          <a:p>
            <a:r>
              <a:rPr lang="en-US" dirty="0"/>
              <a:t>import pandas as </a:t>
            </a:r>
            <a:r>
              <a:rPr lang="en-US" dirty="0" err="1"/>
              <a:t>pd</a:t>
            </a:r>
            <a:endParaRPr lang="en-US" dirty="0"/>
          </a:p>
          <a:p>
            <a:r>
              <a:rPr lang="en-US" dirty="0"/>
              <a:t>from </a:t>
            </a:r>
            <a:r>
              <a:rPr lang="en-US" dirty="0" err="1"/>
              <a:t>statsmodels.tsa.arima.model</a:t>
            </a:r>
            <a:r>
              <a:rPr lang="en-US" dirty="0"/>
              <a:t> import ARIMA</a:t>
            </a:r>
          </a:p>
          <a:p>
            <a:r>
              <a:rPr lang="en-US" dirty="0"/>
              <a:t>import </a:t>
            </a:r>
            <a:r>
              <a:rPr lang="en-US" dirty="0" err="1"/>
              <a:t>matplotlib.pyplot</a:t>
            </a:r>
            <a:r>
              <a:rPr lang="en-US" dirty="0"/>
              <a:t> as </a:t>
            </a:r>
            <a:r>
              <a:rPr lang="en-US" dirty="0" err="1"/>
              <a:t>plt</a:t>
            </a:r>
            <a:endParaRPr lang="en-US" dirty="0"/>
          </a:p>
          <a:p>
            <a:endParaRPr lang="en-US" dirty="0"/>
          </a:p>
          <a:p>
            <a:r>
              <a:rPr lang="en-US" dirty="0"/>
              <a:t># Load your bio-surveillance data</a:t>
            </a:r>
          </a:p>
          <a:p>
            <a:r>
              <a:rPr lang="en-US" dirty="0"/>
              <a:t>data = </a:t>
            </a:r>
            <a:r>
              <a:rPr lang="en-US" dirty="0" err="1"/>
              <a:t>pd.read_csv</a:t>
            </a:r>
            <a:r>
              <a:rPr lang="en-US" dirty="0"/>
              <a:t>('bio_surveillance_data.csv')</a:t>
            </a:r>
          </a:p>
          <a:p>
            <a:r>
              <a:rPr lang="en-US" dirty="0" err="1"/>
              <a:t>data.index</a:t>
            </a:r>
            <a:r>
              <a:rPr lang="en-US" dirty="0"/>
              <a:t> = </a:t>
            </a:r>
            <a:r>
              <a:rPr lang="en-US" dirty="0" err="1"/>
              <a:t>pd.to_datetime</a:t>
            </a:r>
            <a:r>
              <a:rPr lang="en-US" dirty="0"/>
              <a:t>(data['date'])</a:t>
            </a:r>
          </a:p>
          <a:p>
            <a:r>
              <a:rPr lang="en-US" dirty="0"/>
              <a:t>series = data['</a:t>
            </a:r>
            <a:r>
              <a:rPr lang="en-US" dirty="0" err="1"/>
              <a:t>incidence_rate</a:t>
            </a:r>
            <a:r>
              <a:rPr lang="en-US" dirty="0"/>
              <a:t>']</a:t>
            </a:r>
          </a:p>
          <a:p>
            <a:endParaRPr lang="en-US" dirty="0"/>
          </a:p>
          <a:p>
            <a:r>
              <a:rPr lang="en-US" dirty="0"/>
              <a:t># Fit the ARIMA model</a:t>
            </a:r>
          </a:p>
          <a:p>
            <a:r>
              <a:rPr lang="en-US" dirty="0"/>
              <a:t>model = ARIMA(series, order=(p, d, q))</a:t>
            </a:r>
          </a:p>
          <a:p>
            <a:r>
              <a:rPr lang="en-US" dirty="0" err="1"/>
              <a:t>model_fit</a:t>
            </a:r>
            <a:r>
              <a:rPr lang="en-US" dirty="0"/>
              <a:t> = </a:t>
            </a:r>
            <a:r>
              <a:rPr lang="en-US" dirty="0" err="1"/>
              <a:t>model.fit</a:t>
            </a:r>
            <a:r>
              <a:rPr lang="en-US" dirty="0" smtClean="0"/>
              <a:t>()</a:t>
            </a:r>
            <a:endParaRPr lang="en-US" dirty="0"/>
          </a:p>
        </p:txBody>
      </p:sp>
      <p:sp>
        <p:nvSpPr>
          <p:cNvPr id="5" name="Rectangle 4"/>
          <p:cNvSpPr/>
          <p:nvPr/>
        </p:nvSpPr>
        <p:spPr>
          <a:xfrm>
            <a:off x="6110067" y="1507648"/>
            <a:ext cx="6096000" cy="3139321"/>
          </a:xfrm>
          <a:prstGeom prst="rect">
            <a:avLst/>
          </a:prstGeom>
        </p:spPr>
        <p:txBody>
          <a:bodyPr>
            <a:spAutoFit/>
          </a:bodyPr>
          <a:lstStyle/>
          <a:p>
            <a:endParaRPr lang="en-US" dirty="0"/>
          </a:p>
          <a:p>
            <a:endParaRPr lang="en-US" dirty="0"/>
          </a:p>
          <a:p>
            <a:r>
              <a:rPr lang="en-US" dirty="0"/>
              <a:t># Summary of the model</a:t>
            </a:r>
          </a:p>
          <a:p>
            <a:r>
              <a:rPr lang="en-US" dirty="0"/>
              <a:t>print(</a:t>
            </a:r>
            <a:r>
              <a:rPr lang="en-US" dirty="0" err="1"/>
              <a:t>model_fit.summary</a:t>
            </a:r>
            <a:r>
              <a:rPr lang="en-US" dirty="0"/>
              <a:t>())</a:t>
            </a:r>
          </a:p>
          <a:p>
            <a:endParaRPr lang="en-US" dirty="0"/>
          </a:p>
          <a:p>
            <a:r>
              <a:rPr lang="en-US" dirty="0"/>
              <a:t># Forecasting</a:t>
            </a:r>
          </a:p>
          <a:p>
            <a:r>
              <a:rPr lang="en-US" dirty="0"/>
              <a:t>forecast = </a:t>
            </a:r>
            <a:r>
              <a:rPr lang="en-US" dirty="0" err="1"/>
              <a:t>model_fit.forecast</a:t>
            </a:r>
            <a:r>
              <a:rPr lang="en-US" dirty="0"/>
              <a:t>(steps=10)</a:t>
            </a:r>
          </a:p>
          <a:p>
            <a:r>
              <a:rPr lang="en-US" dirty="0" err="1"/>
              <a:t>plt.plot</a:t>
            </a:r>
            <a:r>
              <a:rPr lang="en-US" dirty="0"/>
              <a:t>(series, label='Observed')</a:t>
            </a:r>
          </a:p>
          <a:p>
            <a:r>
              <a:rPr lang="en-US" dirty="0" err="1"/>
              <a:t>plt.plot</a:t>
            </a:r>
            <a:r>
              <a:rPr lang="en-US" dirty="0"/>
              <a:t>(forecast, label='Forecast', color='red')</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3936594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r>
              <a:rPr lang="en-US" b="1" dirty="0" smtClean="0"/>
              <a:t>:</a:t>
            </a:r>
            <a:endParaRPr lang="en-US" dirty="0"/>
          </a:p>
        </p:txBody>
      </p:sp>
      <p:sp>
        <p:nvSpPr>
          <p:cNvPr id="3" name="Content Placeholder 2"/>
          <p:cNvSpPr>
            <a:spLocks noGrp="1"/>
          </p:cNvSpPr>
          <p:nvPr>
            <p:ph idx="1"/>
          </p:nvPr>
        </p:nvSpPr>
        <p:spPr/>
        <p:txBody>
          <a:bodyPr/>
          <a:lstStyle/>
          <a:p>
            <a:r>
              <a:rPr lang="en-US" b="1" dirty="0" smtClean="0">
                <a:hlinkClick r:id="rId2"/>
              </a:rPr>
              <a:t>Epidemiological </a:t>
            </a:r>
            <a:r>
              <a:rPr lang="en-US" b="1" dirty="0">
                <a:hlinkClick r:id="rId2"/>
              </a:rPr>
              <a:t>Surveillance</a:t>
            </a:r>
            <a:r>
              <a:rPr lang="en-US" dirty="0">
                <a:hlinkClick r:id="rId2"/>
              </a:rPr>
              <a:t>: Forecasting the spread of infectious diseases</a:t>
            </a:r>
            <a:r>
              <a:rPr lang="en-US" baseline="30000" dirty="0">
                <a:hlinkClick r:id="rId2"/>
              </a:rPr>
              <a:t>1</a:t>
            </a:r>
            <a:r>
              <a:rPr lang="en-US" dirty="0"/>
              <a:t>.</a:t>
            </a:r>
          </a:p>
          <a:p>
            <a:r>
              <a:rPr lang="en-US" b="1" dirty="0">
                <a:hlinkClick r:id="rId3"/>
              </a:rPr>
              <a:t>Public Health Planning</a:t>
            </a:r>
            <a:r>
              <a:rPr lang="en-US" dirty="0">
                <a:hlinkClick r:id="rId3"/>
              </a:rPr>
              <a:t>: Predicting hospital admissions and resource needs</a:t>
            </a:r>
            <a:r>
              <a:rPr lang="en-US" baseline="30000" dirty="0">
                <a:hlinkClick r:id="rId3"/>
              </a:rPr>
              <a:t>2</a:t>
            </a:r>
            <a:r>
              <a:rPr lang="en-US" dirty="0"/>
              <a:t>.</a:t>
            </a:r>
          </a:p>
          <a:p>
            <a:r>
              <a:rPr lang="en-US" b="1" dirty="0">
                <a:hlinkClick r:id="rId4"/>
              </a:rPr>
              <a:t>Environmental Health</a:t>
            </a:r>
            <a:r>
              <a:rPr lang="en-US" dirty="0">
                <a:hlinkClick r:id="rId4"/>
              </a:rPr>
              <a:t>: Monitoring air quality and predicting pollution levels</a:t>
            </a:r>
            <a:endParaRPr lang="en-US" dirty="0"/>
          </a:p>
          <a:p>
            <a:endParaRPr lang="en-US" dirty="0"/>
          </a:p>
        </p:txBody>
      </p:sp>
    </p:spTree>
    <p:extLst>
      <p:ext uri="{BB962C8B-B14F-4D97-AF65-F5344CB8AC3E}">
        <p14:creationId xmlns:p14="http://schemas.microsoft.com/office/powerpoint/2010/main" val="1577954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a:t>
            </a:r>
            <a:endParaRPr lang="en-US" dirty="0"/>
          </a:p>
        </p:txBody>
      </p:sp>
      <p:sp>
        <p:nvSpPr>
          <p:cNvPr id="4" name="Rectangle 1"/>
          <p:cNvSpPr>
            <a:spLocks noGrp="1" noChangeArrowheads="1"/>
          </p:cNvSpPr>
          <p:nvPr>
            <p:ph idx="1"/>
          </p:nvPr>
        </p:nvSpPr>
        <p:spPr bwMode="auto">
          <a:xfrm>
            <a:off x="838200" y="1185154"/>
            <a:ext cx="1093645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 Install and Load Required Packages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install.packages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("forecast") library(forecast)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2: Load Your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Assuming your data is a time series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Example: Load data (replace this with your actual data) data &lt;-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your_data_vector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frequency = 12) # Monthly data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 Visualize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plot(data, main = "Time Series Data",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ylab</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"Values",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xlab</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"Time")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4: Check for Stationarity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You can use the Augmented Dickey-Fuller test: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library(</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tseries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adf.test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78473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80402" y="226760"/>
            <a:ext cx="1092239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5: Differencing if Necessary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the data is not stationary, apply differencing: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diff_data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&lt;- diff(data, differences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Non-seasonal differencing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seasonal_diff_data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&lt;- diff(data, lag =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Seasonal differencing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6: Identify Parameters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You can analyze ACF and PACF plots: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acf</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 Autocorrelation Function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pacf</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 Partial Autocorrelation Function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7: Fit the ARIMA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auto.arima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for automatic selection of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 &lt;-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auto.arima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summary(fit)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a specific SARIMA model, 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 &lt;-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Arima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order = c(p, d, q), seasonal = c(P, D, Q))</a:t>
            </a:r>
          </a:p>
        </p:txBody>
      </p:sp>
    </p:spTree>
    <p:extLst>
      <p:ext uri="{BB962C8B-B14F-4D97-AF65-F5344CB8AC3E}">
        <p14:creationId xmlns:p14="http://schemas.microsoft.com/office/powerpoint/2010/main" val="2310585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739149"/>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8: Diagnostic Checks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Check the residuals of the fitted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checkresiduals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9: Forecasting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Make forecasts with the fitted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forecasts &lt;- forecast(fit, h = 12) # Forecast for the next 12 periods plot(forecasts) </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10: Evaluate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You can evaluate the model using various accuracy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accuracy(forecasts)</a:t>
            </a:r>
          </a:p>
        </p:txBody>
      </p:sp>
    </p:spTree>
    <p:extLst>
      <p:ext uri="{BB962C8B-B14F-4D97-AF65-F5344CB8AC3E}">
        <p14:creationId xmlns:p14="http://schemas.microsoft.com/office/powerpoint/2010/main" val="638230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838200" y="1349723"/>
            <a:ext cx="6096000" cy="4893647"/>
          </a:xfrm>
          <a:prstGeom prst="rect">
            <a:avLst/>
          </a:prstGeom>
        </p:spPr>
        <p:txBody>
          <a:bodyPr>
            <a:spAutoFit/>
          </a:bodyPr>
          <a:lstStyle/>
          <a:p>
            <a:r>
              <a:rPr lang="en-US" sz="2400" b="1" dirty="0"/>
              <a:t># Load necessary libraries</a:t>
            </a:r>
          </a:p>
          <a:p>
            <a:r>
              <a:rPr lang="en-US" sz="2400" dirty="0" err="1"/>
              <a:t>install.packages</a:t>
            </a:r>
            <a:r>
              <a:rPr lang="en-US" sz="2400" dirty="0"/>
              <a:t>("forecast")</a:t>
            </a:r>
          </a:p>
          <a:p>
            <a:r>
              <a:rPr lang="en-US" sz="2400" dirty="0"/>
              <a:t>library(forecast)</a:t>
            </a:r>
          </a:p>
          <a:p>
            <a:r>
              <a:rPr lang="en-US" sz="2400" dirty="0"/>
              <a:t>library(</a:t>
            </a:r>
            <a:r>
              <a:rPr lang="en-US" sz="2400" dirty="0" err="1"/>
              <a:t>tseries</a:t>
            </a:r>
            <a:r>
              <a:rPr lang="en-US" sz="2400" dirty="0"/>
              <a:t>)</a:t>
            </a:r>
          </a:p>
          <a:p>
            <a:endParaRPr lang="en-US" sz="2400" dirty="0"/>
          </a:p>
          <a:p>
            <a:r>
              <a:rPr lang="en-US" sz="2400" b="1" dirty="0"/>
              <a:t># Load and prepare data</a:t>
            </a:r>
          </a:p>
          <a:p>
            <a:r>
              <a:rPr lang="en-US" sz="2400" dirty="0"/>
              <a:t>data &lt;- </a:t>
            </a:r>
            <a:r>
              <a:rPr lang="en-US" sz="2400" dirty="0" err="1"/>
              <a:t>ts</a:t>
            </a:r>
            <a:r>
              <a:rPr lang="en-US" sz="2400" dirty="0"/>
              <a:t>(</a:t>
            </a:r>
            <a:r>
              <a:rPr lang="en-US" sz="2400" dirty="0" err="1"/>
              <a:t>your_data_vector</a:t>
            </a:r>
            <a:r>
              <a:rPr lang="en-US" sz="2400" dirty="0"/>
              <a:t>, frequency = 12)</a:t>
            </a:r>
          </a:p>
          <a:p>
            <a:endParaRPr lang="en-US" sz="2400" dirty="0"/>
          </a:p>
          <a:p>
            <a:r>
              <a:rPr lang="en-US" sz="2400" b="1" dirty="0"/>
              <a:t># Visualize the data</a:t>
            </a:r>
          </a:p>
          <a:p>
            <a:r>
              <a:rPr lang="en-US" sz="2400" dirty="0"/>
              <a:t>plot(data)</a:t>
            </a:r>
          </a:p>
          <a:p>
            <a:endParaRPr lang="en-US" sz="2400" dirty="0"/>
          </a:p>
          <a:p>
            <a:r>
              <a:rPr lang="en-US" sz="2400" b="1" dirty="0"/>
              <a:t># Check for stationarity</a:t>
            </a:r>
          </a:p>
          <a:p>
            <a:r>
              <a:rPr lang="en-US" sz="2400" dirty="0" err="1"/>
              <a:t>adf.test</a:t>
            </a:r>
            <a:r>
              <a:rPr lang="en-US" sz="2400" dirty="0"/>
              <a:t>(data</a:t>
            </a:r>
            <a:r>
              <a:rPr lang="en-US" sz="2400" dirty="0" smtClean="0"/>
              <a:t>)</a:t>
            </a:r>
            <a:endParaRPr lang="en-US" sz="2400" dirty="0"/>
          </a:p>
        </p:txBody>
      </p:sp>
      <p:sp>
        <p:nvSpPr>
          <p:cNvPr id="6" name="Rectangle 5"/>
          <p:cNvSpPr/>
          <p:nvPr/>
        </p:nvSpPr>
        <p:spPr>
          <a:xfrm>
            <a:off x="6785317" y="795724"/>
            <a:ext cx="6096000" cy="6001643"/>
          </a:xfrm>
          <a:prstGeom prst="rect">
            <a:avLst/>
          </a:prstGeom>
        </p:spPr>
        <p:txBody>
          <a:bodyPr>
            <a:spAutoFit/>
          </a:bodyPr>
          <a:lstStyle/>
          <a:p>
            <a:endParaRPr lang="en-US" sz="2400" dirty="0"/>
          </a:p>
          <a:p>
            <a:r>
              <a:rPr lang="en-US" sz="2400" b="1" dirty="0"/>
              <a:t># Fit the SARIMA model</a:t>
            </a:r>
          </a:p>
          <a:p>
            <a:r>
              <a:rPr lang="en-US" sz="2400" dirty="0"/>
              <a:t>fit &lt;- </a:t>
            </a:r>
            <a:r>
              <a:rPr lang="en-US" sz="2400" dirty="0" err="1"/>
              <a:t>auto.arima</a:t>
            </a:r>
            <a:r>
              <a:rPr lang="en-US" sz="2400" dirty="0"/>
              <a:t>(data)</a:t>
            </a:r>
          </a:p>
          <a:p>
            <a:endParaRPr lang="en-US" sz="2400" dirty="0"/>
          </a:p>
          <a:p>
            <a:r>
              <a:rPr lang="en-US" sz="2400" b="1" dirty="0"/>
              <a:t># Check model summary</a:t>
            </a:r>
          </a:p>
          <a:p>
            <a:r>
              <a:rPr lang="en-US" sz="2400" dirty="0"/>
              <a:t>summary(fit)</a:t>
            </a:r>
          </a:p>
          <a:p>
            <a:endParaRPr lang="en-US" sz="2400" dirty="0"/>
          </a:p>
          <a:p>
            <a:r>
              <a:rPr lang="en-US" sz="2400" b="1" dirty="0"/>
              <a:t># Diagnostic checks</a:t>
            </a:r>
          </a:p>
          <a:p>
            <a:r>
              <a:rPr lang="en-US" sz="2400" dirty="0" err="1"/>
              <a:t>checkresiduals</a:t>
            </a:r>
            <a:r>
              <a:rPr lang="en-US" sz="2400" dirty="0"/>
              <a:t>(fit)</a:t>
            </a:r>
          </a:p>
          <a:p>
            <a:endParaRPr lang="en-US" sz="2400" dirty="0"/>
          </a:p>
          <a:p>
            <a:r>
              <a:rPr lang="en-US" sz="2400" b="1" dirty="0"/>
              <a:t># Forecasting</a:t>
            </a:r>
          </a:p>
          <a:p>
            <a:r>
              <a:rPr lang="en-US" sz="2400" dirty="0"/>
              <a:t>forecasts &lt;- forecast(fit, h = 12)</a:t>
            </a:r>
          </a:p>
          <a:p>
            <a:r>
              <a:rPr lang="en-US" sz="2400" dirty="0"/>
              <a:t>plot(forecasts)</a:t>
            </a:r>
          </a:p>
          <a:p>
            <a:endParaRPr lang="en-US" sz="2400" dirty="0"/>
          </a:p>
          <a:p>
            <a:r>
              <a:rPr lang="en-US" sz="2400" b="1" dirty="0"/>
              <a:t># Evaluate the forecast</a:t>
            </a:r>
          </a:p>
          <a:p>
            <a:r>
              <a:rPr lang="en-US" sz="2400" dirty="0"/>
              <a:t>accuracy(forecasts)</a:t>
            </a:r>
          </a:p>
        </p:txBody>
      </p:sp>
    </p:spTree>
    <p:extLst>
      <p:ext uri="{BB962C8B-B14F-4D97-AF65-F5344CB8AC3E}">
        <p14:creationId xmlns:p14="http://schemas.microsoft.com/office/powerpoint/2010/main" val="244188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A09C-EB66-9C26-6AD4-6D21A4C6FC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BBB5B3-3FD1-6871-60CA-786E7B09E843}"/>
              </a:ext>
            </a:extLst>
          </p:cNvPr>
          <p:cNvSpPr>
            <a:spLocks noGrp="1"/>
          </p:cNvSpPr>
          <p:nvPr>
            <p:ph idx="1"/>
          </p:nvPr>
        </p:nvSpPr>
        <p:spPr/>
        <p:txBody>
          <a:bodyPr>
            <a:normAutofit lnSpcReduction="10000"/>
          </a:bodyPr>
          <a:lstStyle/>
          <a:p>
            <a:r>
              <a:rPr lang="en-US" b="1" dirty="0"/>
              <a:t>Types of Stationarity:</a:t>
            </a:r>
            <a:endParaRPr lang="en-US" dirty="0"/>
          </a:p>
          <a:p>
            <a:pPr>
              <a:buFont typeface="+mj-lt"/>
              <a:buAutoNum type="arabicPeriod"/>
            </a:pPr>
            <a:r>
              <a:rPr lang="en-US" b="1" dirty="0"/>
              <a:t>Strict Stationarity:</a:t>
            </a:r>
            <a:r>
              <a:rPr lang="en-US" dirty="0"/>
              <a:t> The joint probability distribution of any set of observations remains unchanged when shifted in time.</a:t>
            </a:r>
          </a:p>
          <a:p>
            <a:pPr>
              <a:buFont typeface="+mj-lt"/>
              <a:buAutoNum type="arabicPeriod"/>
            </a:pPr>
            <a:r>
              <a:rPr lang="en-US" b="1" dirty="0"/>
              <a:t>Weak Stationarity (Second-Order Stationarity):</a:t>
            </a:r>
            <a:r>
              <a:rPr lang="en-US" dirty="0"/>
              <a:t> The mean, variance, and autocovariance functions remain constant over time.</a:t>
            </a:r>
          </a:p>
          <a:p>
            <a:r>
              <a:rPr lang="en-US" b="1" dirty="0"/>
              <a:t>Why is Stationarity Important?</a:t>
            </a:r>
            <a:endParaRPr lang="en-US" dirty="0"/>
          </a:p>
          <a:p>
            <a:pPr>
              <a:buFont typeface="Arial" panose="020B0604020202020204" pitchFamily="34" charset="0"/>
              <a:buChar char="•"/>
            </a:pPr>
            <a:r>
              <a:rPr lang="en-US" b="1" dirty="0"/>
              <a:t>Many statistical methods</a:t>
            </a:r>
            <a:r>
              <a:rPr lang="en-US" dirty="0"/>
              <a:t> assume stationarity for their validity.</a:t>
            </a:r>
          </a:p>
          <a:p>
            <a:pPr>
              <a:buFont typeface="Arial" panose="020B0604020202020204" pitchFamily="34" charset="0"/>
              <a:buChar char="•"/>
            </a:pPr>
            <a:r>
              <a:rPr lang="en-US" b="1" dirty="0"/>
              <a:t>Stationary time series</a:t>
            </a:r>
            <a:r>
              <a:rPr lang="en-US" dirty="0"/>
              <a:t> are easier to model and forecast.</a:t>
            </a:r>
          </a:p>
          <a:p>
            <a:pPr>
              <a:buFont typeface="Arial" panose="020B0604020202020204" pitchFamily="34" charset="0"/>
              <a:buChar char="•"/>
            </a:pPr>
            <a:r>
              <a:rPr lang="en-US" b="1" dirty="0"/>
              <a:t>Non-stationary time series</a:t>
            </a:r>
            <a:r>
              <a:rPr lang="en-US" dirty="0"/>
              <a:t> often require transformations or differencing to make them stationary.</a:t>
            </a:r>
          </a:p>
          <a:p>
            <a:endParaRPr lang="en-IN" dirty="0"/>
          </a:p>
        </p:txBody>
      </p:sp>
    </p:spTree>
    <p:extLst>
      <p:ext uri="{BB962C8B-B14F-4D97-AF65-F5344CB8AC3E}">
        <p14:creationId xmlns:p14="http://schemas.microsoft.com/office/powerpoint/2010/main" val="270079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517B-E61E-893D-B736-2EAEB61D9A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E00CF2-211C-C29E-34B3-AD4CE7BBFC9A}"/>
              </a:ext>
            </a:extLst>
          </p:cNvPr>
          <p:cNvSpPr>
            <a:spLocks noGrp="1"/>
          </p:cNvSpPr>
          <p:nvPr>
            <p:ph idx="1"/>
          </p:nvPr>
        </p:nvSpPr>
        <p:spPr/>
        <p:txBody>
          <a:bodyPr/>
          <a:lstStyle/>
          <a:p>
            <a:r>
              <a:rPr lang="en-US" b="1" dirty="0"/>
              <a:t>Examples of Stationary and Non-Stationary Time Series:</a:t>
            </a:r>
            <a:endParaRPr lang="en-US" dirty="0"/>
          </a:p>
          <a:p>
            <a:pPr>
              <a:buFont typeface="Arial" panose="020B0604020202020204" pitchFamily="34" charset="0"/>
              <a:buChar char="•"/>
            </a:pPr>
            <a:r>
              <a:rPr lang="en-US" b="1" dirty="0"/>
              <a:t>Stationary:</a:t>
            </a:r>
            <a:r>
              <a:rPr lang="en-US" dirty="0"/>
              <a:t> Daily temperature readings, monthly stock returns (after accounting for inflation)</a:t>
            </a:r>
          </a:p>
          <a:p>
            <a:pPr>
              <a:buFont typeface="Arial" panose="020B0604020202020204" pitchFamily="34" charset="0"/>
              <a:buChar char="•"/>
            </a:pPr>
            <a:r>
              <a:rPr lang="en-US" b="1" dirty="0"/>
              <a:t>Non-Stationary:</a:t>
            </a:r>
            <a:r>
              <a:rPr lang="en-US" dirty="0"/>
              <a:t> GDP growth rates, stock prices (often exhibit trends or random walks)</a:t>
            </a:r>
          </a:p>
          <a:p>
            <a:endParaRPr lang="en-IN" dirty="0"/>
          </a:p>
        </p:txBody>
      </p:sp>
    </p:spTree>
    <p:extLst>
      <p:ext uri="{BB962C8B-B14F-4D97-AF65-F5344CB8AC3E}">
        <p14:creationId xmlns:p14="http://schemas.microsoft.com/office/powerpoint/2010/main" val="953594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6110</Words>
  <Application>Microsoft Office PowerPoint</Application>
  <PresentationFormat>Widescreen</PresentationFormat>
  <Paragraphs>682</Paragraphs>
  <Slides>75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 Unicode MS</vt:lpstr>
      <vt:lpstr>-apple-system</vt:lpstr>
      <vt:lpstr>Arial</vt:lpstr>
      <vt:lpstr>Calibri</vt:lpstr>
      <vt:lpstr>Calibri Light</vt:lpstr>
      <vt:lpstr>Times New Roman</vt:lpstr>
      <vt:lpstr>Wingdings</vt:lpstr>
      <vt:lpstr>Office Theme</vt:lpstr>
      <vt:lpstr>Unit IV AUTOREGRESSIVE INTEGRATED MOVING AVERAGE (ARIMA) MODELS</vt:lpstr>
      <vt:lpstr>What is AUTOREGRESSIVE INTEGRATED MOVING AVERAGE (ARIMA) MODELS</vt:lpstr>
      <vt:lpstr>PowerPoint Presentation</vt:lpstr>
      <vt:lpstr>Why Use ARIMA Models?</vt:lpstr>
      <vt:lpstr>Key Considerations:</vt:lpstr>
      <vt:lpstr>Applications: </vt:lpstr>
      <vt:lpstr>Linear Models for Stationary Time Series</vt:lpstr>
      <vt:lpstr>PowerPoint Presentation</vt:lpstr>
      <vt:lpstr>PowerPoint Presentation</vt:lpstr>
      <vt:lpstr>Linear Models for Stationary Time Series</vt:lpstr>
      <vt:lpstr>Common Linear Models for Stationary Time Series</vt:lpstr>
      <vt:lpstr>PowerPoint Presentation</vt:lpstr>
      <vt:lpstr>Example</vt:lpstr>
      <vt:lpstr>Using the Arima Function from the forecast Package</vt:lpstr>
      <vt:lpstr>PowerPoint Presentation</vt:lpstr>
      <vt:lpstr>Moving Average (MA) Model</vt:lpstr>
      <vt:lpstr>PowerPoint Presentation</vt:lpstr>
      <vt:lpstr>Example</vt:lpstr>
      <vt:lpstr>PowerPoint Presentation</vt:lpstr>
      <vt:lpstr>Autoregressive Moving Average (ARMA) Model:</vt:lpstr>
      <vt:lpstr>Autoregressive Moving Average (ARMA) Model:</vt:lpstr>
      <vt:lpstr>Example</vt:lpstr>
      <vt:lpstr>Model Selection and Estimation</vt:lpstr>
      <vt:lpstr>Finite Order Moving Average Processes </vt:lpstr>
      <vt:lpstr>Finite Order Moving Average Processes </vt:lpstr>
      <vt:lpstr>Finite Order Moving Average Processes </vt:lpstr>
      <vt:lpstr>Finite Order Moving Average Processes </vt:lpstr>
      <vt:lpstr>PowerPoint Presentation</vt:lpstr>
      <vt:lpstr>Finite Order Moving Average Processes </vt:lpstr>
      <vt:lpstr>PowerPoint Presentation</vt:lpstr>
      <vt:lpstr>Finite Order Moving Average Processes </vt:lpstr>
      <vt:lpstr>Finite Order Autoregressive Processes</vt:lpstr>
      <vt:lpstr>Finite Order Autoregressive Processes</vt:lpstr>
      <vt:lpstr>PowerPoint Presentation</vt:lpstr>
      <vt:lpstr>Example</vt:lpstr>
      <vt:lpstr>Example</vt:lpstr>
      <vt:lpstr>PowerPoint Presentation</vt:lpstr>
      <vt:lpstr>PowerPoint Presentation</vt:lpstr>
      <vt:lpstr>PowerPoint Presentation</vt:lpstr>
      <vt:lpstr>Mixed Autoregressive–Moving Average Processes</vt:lpstr>
      <vt:lpstr>Mixed Autoregressive–Moving Average Processes</vt:lpstr>
      <vt:lpstr>Mixed Autoregressive–Moving Average Processes</vt:lpstr>
      <vt:lpstr>Mixed Autoregressive–Moving Average Processes</vt:lpstr>
      <vt:lpstr>Example</vt:lpstr>
      <vt:lpstr>PowerPoint Presentation</vt:lpstr>
      <vt:lpstr>PowerPoint Presentation</vt:lpstr>
      <vt:lpstr>PowerPoint Presentation</vt:lpstr>
      <vt:lpstr>Mixed Autoregressive–Moving Average Processes</vt:lpstr>
      <vt:lpstr>Mixed Autoregressive Nonstationary Processes</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Seasonal ARIMA (SARIMA)</vt:lpstr>
      <vt:lpstr>Components of Seasonal ARIMA (SARIMA)</vt:lpstr>
      <vt:lpstr>PowerPoint Presentation</vt:lpstr>
      <vt:lpstr>PowerPoint Presentation</vt:lpstr>
      <vt:lpstr>Applications</vt:lpstr>
      <vt:lpstr>Applications</vt:lpstr>
      <vt:lpstr> Time Series Model Building Process</vt:lpstr>
      <vt:lpstr> Time Series Model Building Process</vt:lpstr>
      <vt:lpstr>PowerPoint Presentation</vt:lpstr>
      <vt:lpstr>Modelling procedure </vt:lpstr>
      <vt:lpstr>Modeling bio-surveillance data using ARIMA (AutoRegressive Integrated Moving Average)</vt:lpstr>
      <vt:lpstr>Key Steps in ARIMA Modeling for Bio-surveillance Data:</vt:lpstr>
      <vt:lpstr>Example in Python: Here’s a basic example of how you might implement ARIMA modeling in Python:</vt:lpstr>
      <vt:lpstr>Applications:</vt:lpstr>
      <vt:lpstr>R Commands</vt:lpstr>
      <vt:lpstr>PowerPoint Presentation</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AUTOREGRESSIVE INTEGRATED MOVING AVERAGE (ARIMA) MODELS</dc:title>
  <dc:creator>Satish Pise</dc:creator>
  <cp:lastModifiedBy>TechMahindra</cp:lastModifiedBy>
  <cp:revision>75</cp:revision>
  <dcterms:created xsi:type="dcterms:W3CDTF">2024-09-10T13:36:49Z</dcterms:created>
  <dcterms:modified xsi:type="dcterms:W3CDTF">2024-09-22T23:12:19Z</dcterms:modified>
</cp:coreProperties>
</file>