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5" r:id="rId10"/>
    <p:sldId id="262" r:id="rId11"/>
    <p:sldId id="263" r:id="rId12"/>
    <p:sldId id="264" r:id="rId13"/>
    <p:sldId id="265" r:id="rId14"/>
    <p:sldId id="27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52279-CFE3-444E-B632-6349F9E8256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5C803-A537-488C-BAF4-62AF8EFF7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https://www.geeksforgeeks.org/what-is-regression-analysis/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5C803-A537-488C-BAF4-62AF8EFF7F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https://www.geeksforgeeks.org/what-is-regression-analysis/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5C803-A537-488C-BAF4-62AF8EFF7F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3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https://otexts.com/fpp3/least-squares.html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5C803-A537-488C-BAF4-62AF8EFF7F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35A-A986-4433-844C-08AE38567F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6627-F9F5-46B0-A2C3-5005DA03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35A-A986-4433-844C-08AE38567F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6627-F9F5-46B0-A2C3-5005DA03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1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35A-A986-4433-844C-08AE38567F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6627-F9F5-46B0-A2C3-5005DA03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35A-A986-4433-844C-08AE38567F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6627-F9F5-46B0-A2C3-5005DA03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35A-A986-4433-844C-08AE38567F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6627-F9F5-46B0-A2C3-5005DA03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35A-A986-4433-844C-08AE38567F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6627-F9F5-46B0-A2C3-5005DA03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35A-A986-4433-844C-08AE38567F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6627-F9F5-46B0-A2C3-5005DA03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35A-A986-4433-844C-08AE38567F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6627-F9F5-46B0-A2C3-5005DA03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8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35A-A986-4433-844C-08AE38567F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6627-F9F5-46B0-A2C3-5005DA03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35A-A986-4433-844C-08AE38567F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6627-F9F5-46B0-A2C3-5005DA03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35A-A986-4433-844C-08AE38567F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6627-F9F5-46B0-A2C3-5005DA03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C35A-A986-4433-844C-08AE38567F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6627-F9F5-46B0-A2C3-5005DA03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II - REGRESSION ANALYSIS AND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238284"/>
            <a:ext cx="3987800" cy="4092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Normal equations of the linear regression equation y= </a:t>
            </a:r>
            <a:r>
              <a:rPr lang="en-US" dirty="0" err="1"/>
              <a:t>b+ax</a:t>
            </a:r>
            <a:r>
              <a:rPr lang="en-US" dirty="0"/>
              <a:t> is.</a:t>
            </a:r>
          </a:p>
          <a:p>
            <a:r>
              <a:rPr lang="en-US" dirty="0"/>
              <a:t> ∑ y = n*b + a ∑ x</a:t>
            </a:r>
          </a:p>
          <a:p>
            <a:r>
              <a:rPr lang="en-US" dirty="0"/>
              <a:t>∑ x*y = b ∑ x + a ∑ x^2</a:t>
            </a:r>
          </a:p>
          <a:p>
            <a:r>
              <a:rPr lang="en-US" dirty="0"/>
              <a:t>where n is the total number of observations of the provided data/information for the above given information n=10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56668"/>
              </p:ext>
            </p:extLst>
          </p:nvPr>
        </p:nvGraphicFramePr>
        <p:xfrm>
          <a:off x="5559580" y="1457020"/>
          <a:ext cx="5768820" cy="5220512"/>
        </p:xfrm>
        <a:graphic>
          <a:graphicData uri="http://schemas.openxmlformats.org/drawingml/2006/table">
            <a:tbl>
              <a:tblPr/>
              <a:tblGrid>
                <a:gridCol w="144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dirty="0">
                          <a:effectLst/>
                        </a:rPr>
                        <a:t>x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dirty="0">
                          <a:effectLst/>
                        </a:rPr>
                        <a:t>y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</a:rPr>
                        <a:t>x^2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</a:rPr>
                        <a:t>xy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8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</a:rPr>
                        <a:t>11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64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88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5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10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25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50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4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4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16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16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6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8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36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48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7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9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49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63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9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</a:rPr>
                        <a:t>13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81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117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10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15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100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150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3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6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9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18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</a:rPr>
                        <a:t>2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12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4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24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12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7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</a:rPr>
                        <a:t>144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</a:rPr>
                        <a:t>84</a:t>
                      </a:r>
                    </a:p>
                  </a:txBody>
                  <a:tcPr marL="82412" marR="82412" marT="115376" marB="11537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02313" y="22842"/>
            <a:ext cx="51196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Let us now calculate the value of a and b by solving the normal equations of the linear regression curve.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2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the above table</a:t>
            </a:r>
          </a:p>
          <a:p>
            <a:r>
              <a:rPr lang="en-US" dirty="0"/>
              <a:t>n=10 , ∑ x = 66 , ∑ y = 95 , ∑ </a:t>
            </a:r>
            <a:r>
              <a:rPr lang="en-US" dirty="0" err="1"/>
              <a:t>xy</a:t>
            </a:r>
            <a:r>
              <a:rPr lang="en-US" dirty="0"/>
              <a:t> =1186 , ∑ x^2 = 528</a:t>
            </a:r>
          </a:p>
          <a:p>
            <a:r>
              <a:rPr lang="en-US" dirty="0"/>
              <a:t>Now the normal equations become :</a:t>
            </a:r>
          </a:p>
          <a:p>
            <a:r>
              <a:rPr lang="en-US" dirty="0"/>
              <a:t>95 = 10*b + 66a</a:t>
            </a:r>
          </a:p>
          <a:p>
            <a:r>
              <a:rPr lang="en-US" dirty="0"/>
              <a:t>1186 = 66*b + 528a</a:t>
            </a:r>
          </a:p>
          <a:p>
            <a:r>
              <a:rPr lang="en-US" dirty="0"/>
              <a:t>By solving the above two </a:t>
            </a:r>
            <a:r>
              <a:rPr lang="en-US" dirty="0" err="1"/>
              <a:t>euations</a:t>
            </a:r>
            <a:r>
              <a:rPr lang="en-US" dirty="0"/>
              <a:t> we get a = 6.05 and b = -30.429</a:t>
            </a:r>
          </a:p>
          <a:p>
            <a:r>
              <a:rPr lang="en-US" dirty="0"/>
              <a:t>The linear regression equation is y = -30.429 + 6.05 x.</a:t>
            </a:r>
          </a:p>
          <a:p>
            <a:r>
              <a:rPr lang="en-US" dirty="0"/>
              <a:t>Let us now discuss the implementation of the linear regression curve in R</a:t>
            </a:r>
          </a:p>
        </p:txBody>
      </p:sp>
    </p:spTree>
    <p:extLst>
      <p:ext uri="{BB962C8B-B14F-4D97-AF65-F5344CB8AC3E}">
        <p14:creationId xmlns:p14="http://schemas.microsoft.com/office/powerpoint/2010/main" val="77006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6000" y="2405440"/>
            <a:ext cx="8178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#Storing the independent value X</a:t>
            </a:r>
          </a:p>
          <a:p>
            <a:r>
              <a:rPr lang="en-US" sz="2000" dirty="0" err="1"/>
              <a:t>independentX</a:t>
            </a:r>
            <a:r>
              <a:rPr lang="en-US" sz="2000" dirty="0"/>
              <a:t>&lt;-c(5,7,8,10,11,13,16)</a:t>
            </a:r>
          </a:p>
          <a:p>
            <a:r>
              <a:rPr lang="en-US" sz="2000" dirty="0"/>
              <a:t>#soring the dependent value</a:t>
            </a:r>
          </a:p>
          <a:p>
            <a:r>
              <a:rPr lang="en-US" sz="2000" dirty="0" err="1"/>
              <a:t>dependentY</a:t>
            </a:r>
            <a:r>
              <a:rPr lang="en-US" sz="2000" dirty="0"/>
              <a:t>&lt;-c(33,30,28,20,18,16,9)</a:t>
            </a:r>
          </a:p>
          <a:p>
            <a:r>
              <a:rPr lang="en-US" sz="2000" dirty="0"/>
              <a:t>#performing the regression analysis using the function lm</a:t>
            </a:r>
          </a:p>
          <a:p>
            <a:r>
              <a:rPr lang="en-US" sz="2000" dirty="0" err="1"/>
              <a:t>linearregression</a:t>
            </a:r>
            <a:r>
              <a:rPr lang="en-US" sz="2000" dirty="0"/>
              <a:t>&lt;-lm(</a:t>
            </a:r>
            <a:r>
              <a:rPr lang="en-US" sz="2000" dirty="0" err="1"/>
              <a:t>dependentY,independentX</a:t>
            </a:r>
            <a:r>
              <a:rPr lang="en-US" sz="2000" dirty="0"/>
              <a:t>)</a:t>
            </a:r>
          </a:p>
          <a:p>
            <a:r>
              <a:rPr lang="en-US" sz="2000" dirty="0"/>
              <a:t>#printing the summary of the result</a:t>
            </a:r>
          </a:p>
          <a:p>
            <a:r>
              <a:rPr lang="en-US" sz="2000" dirty="0"/>
              <a:t>summary(</a:t>
            </a:r>
            <a:r>
              <a:rPr lang="en-US" sz="2000" dirty="0" err="1"/>
              <a:t>linearregression</a:t>
            </a:r>
            <a:r>
              <a:rPr lang="en-US" sz="2000" dirty="0"/>
              <a:t>)</a:t>
            </a:r>
          </a:p>
          <a:p>
            <a:r>
              <a:rPr lang="en-US" sz="2000" dirty="0"/>
              <a:t>#</a:t>
            </a:r>
            <a:r>
              <a:rPr lang="en-US" sz="2000" dirty="0" err="1"/>
              <a:t>ploting</a:t>
            </a:r>
            <a:r>
              <a:rPr lang="en-US" sz="2000" dirty="0"/>
              <a:t> the model</a:t>
            </a:r>
          </a:p>
          <a:p>
            <a:r>
              <a:rPr lang="en-US" sz="2000" dirty="0"/>
              <a:t>plot(</a:t>
            </a:r>
            <a:r>
              <a:rPr lang="en-US" sz="2000" dirty="0" err="1"/>
              <a:t>linearregression</a:t>
            </a:r>
            <a:r>
              <a:rPr lang="en-US" sz="2000" dirty="0"/>
              <a:t>)</a:t>
            </a:r>
          </a:p>
          <a:p>
            <a:r>
              <a:rPr lang="en-US" sz="2000" dirty="0"/>
              <a:t>plot(</a:t>
            </a:r>
            <a:r>
              <a:rPr lang="en-US" sz="2000" dirty="0" err="1"/>
              <a:t>independentX,dependentY</a:t>
            </a:r>
            <a:r>
              <a:rPr lang="en-US" sz="2000" dirty="0"/>
              <a:t>)</a:t>
            </a:r>
          </a:p>
        </p:txBody>
      </p:sp>
      <p:pic>
        <p:nvPicPr>
          <p:cNvPr id="3074" name="Picture 2" descr="g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1825625"/>
            <a:ext cx="47910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54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Multiple Linear Regression</a:t>
            </a:r>
          </a:p>
          <a:p>
            <a:r>
              <a:rPr lang="en-US" dirty="0"/>
              <a:t>Multiple linear regression analysis gives </a:t>
            </a:r>
            <a:r>
              <a:rPr lang="en-US" dirty="0">
                <a:solidFill>
                  <a:srgbClr val="FF0000"/>
                </a:solidFill>
              </a:rPr>
              <a:t>the relationship between the two or more independent </a:t>
            </a:r>
            <a:r>
              <a:rPr lang="en-US" dirty="0" err="1">
                <a:solidFill>
                  <a:srgbClr val="FF0000"/>
                </a:solidFill>
              </a:rPr>
              <a:t>varibales</a:t>
            </a:r>
            <a:r>
              <a:rPr lang="en-US" dirty="0">
                <a:solidFill>
                  <a:srgbClr val="FF0000"/>
                </a:solidFill>
              </a:rPr>
              <a:t> and a dependent variable.</a:t>
            </a:r>
          </a:p>
          <a:p>
            <a:r>
              <a:rPr lang="en-US" dirty="0"/>
              <a:t>Multiple linear regression can be represented as the </a:t>
            </a:r>
            <a:r>
              <a:rPr lang="en-US" dirty="0">
                <a:solidFill>
                  <a:srgbClr val="FF0000"/>
                </a:solidFill>
              </a:rPr>
              <a:t>hyper plane in multidimensional space </a:t>
            </a:r>
            <a:r>
              <a:rPr lang="en-US" dirty="0"/>
              <a:t>. It is also a linear type regression analysis .</a:t>
            </a:r>
          </a:p>
          <a:p>
            <a:r>
              <a:rPr lang="en-US" dirty="0"/>
              <a:t>When there are two or more predictor variables, the model is called a </a:t>
            </a:r>
            <a:r>
              <a:rPr lang="en-US" b="1" dirty="0"/>
              <a:t>multiple regression model</a:t>
            </a:r>
            <a:r>
              <a:rPr lang="en-US" dirty="0"/>
              <a:t>. The general form of a multiple regression model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46" y="3930696"/>
            <a:ext cx="7085961" cy="10097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4946" y="5030361"/>
            <a:ext cx="104488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erriweather"/>
              </a:rPr>
              <a:t>where </a:t>
            </a:r>
            <a:r>
              <a:rPr lang="en-US" sz="2000" dirty="0">
                <a:latin typeface="MJXc-TeX-math-I"/>
              </a:rPr>
              <a:t>y</a:t>
            </a:r>
            <a:r>
              <a:rPr lang="en-US" sz="2000" dirty="0">
                <a:latin typeface="Merriweather"/>
              </a:rPr>
              <a:t> is the variable to be forecast and </a:t>
            </a:r>
            <a:r>
              <a:rPr lang="en-US" sz="2000" dirty="0">
                <a:latin typeface="MJXc-TeX-math-I"/>
              </a:rPr>
              <a:t>x</a:t>
            </a:r>
            <a:r>
              <a:rPr lang="en-US" sz="2000" dirty="0">
                <a:latin typeface="MJXc-TeX-main-R"/>
              </a:rPr>
              <a:t>1,…,</a:t>
            </a:r>
            <a:r>
              <a:rPr lang="en-US" sz="2000" dirty="0" err="1">
                <a:latin typeface="MJXc-TeX-math-I"/>
              </a:rPr>
              <a:t>xk</a:t>
            </a:r>
            <a:r>
              <a:rPr lang="en-US" sz="2000" dirty="0">
                <a:latin typeface="MJXc-TeX-math-I"/>
              </a:rPr>
              <a:t> </a:t>
            </a:r>
            <a:r>
              <a:rPr lang="en-US" sz="2000" dirty="0">
                <a:latin typeface="Merriweather"/>
              </a:rPr>
              <a:t> are the </a:t>
            </a:r>
            <a:r>
              <a:rPr lang="en-US" sz="2000" dirty="0">
                <a:latin typeface="MJXc-TeX-math-I"/>
              </a:rPr>
              <a:t>k</a:t>
            </a:r>
            <a:r>
              <a:rPr lang="en-US" sz="2000" dirty="0">
                <a:latin typeface="Merriweather"/>
              </a:rPr>
              <a:t> predictor variables.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erriweather"/>
              </a:rPr>
              <a:t>Each of the predictor variables must be numerical.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erriweather"/>
              </a:rPr>
              <a:t>The coefficients </a:t>
            </a:r>
            <a:r>
              <a:rPr lang="en-US" sz="2000" dirty="0">
                <a:latin typeface="MJXc-TeX-math-I"/>
              </a:rPr>
              <a:t>β</a:t>
            </a:r>
            <a:r>
              <a:rPr lang="en-US" sz="2000" dirty="0">
                <a:latin typeface="MJXc-TeX-main-R"/>
              </a:rPr>
              <a:t>1,…,</a:t>
            </a:r>
            <a:r>
              <a:rPr lang="en-US" sz="2000" dirty="0">
                <a:latin typeface="MJXc-TeX-math-I"/>
              </a:rPr>
              <a:t>βk</a:t>
            </a:r>
            <a:r>
              <a:rPr lang="en-US" sz="2000" dirty="0">
                <a:latin typeface="Merriweather"/>
              </a:rPr>
              <a:t> measure the effect of each predictor after taking into account the effects of all the other predictors in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erriweather"/>
              </a:rPr>
              <a:t>Thus, the coefficients measure the </a:t>
            </a:r>
            <a:r>
              <a:rPr lang="en-US" sz="2000" i="1" dirty="0">
                <a:latin typeface="Merriweather"/>
              </a:rPr>
              <a:t>marginal effects</a:t>
            </a:r>
            <a:r>
              <a:rPr lang="en-US" sz="2000" dirty="0">
                <a:latin typeface="Merriweather"/>
              </a:rPr>
              <a:t> of the predictor variables.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433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0"/>
            <a:ext cx="97345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us_change</a:t>
            </a:r>
            <a:r>
              <a:rPr lang="en-US" dirty="0"/>
              <a:t> |&gt;</a:t>
            </a:r>
          </a:p>
          <a:p>
            <a:r>
              <a:rPr lang="en-US" dirty="0"/>
              <a:t>  select(-Consumption, -Income) |&gt;</a:t>
            </a:r>
          </a:p>
          <a:p>
            <a:r>
              <a:rPr lang="en-US" dirty="0"/>
              <a:t>  </a:t>
            </a:r>
            <a:r>
              <a:rPr lang="en-US" dirty="0" err="1"/>
              <a:t>pivot_longer</a:t>
            </a:r>
            <a:r>
              <a:rPr lang="en-US" dirty="0"/>
              <a:t>(-Quarter) |&gt;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(Quarter, value, </a:t>
            </a:r>
            <a:r>
              <a:rPr lang="en-US" dirty="0" err="1"/>
              <a:t>colour</a:t>
            </a:r>
            <a:r>
              <a:rPr lang="en-US" dirty="0"/>
              <a:t> = name))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() +</a:t>
            </a:r>
          </a:p>
          <a:p>
            <a:r>
              <a:rPr lang="en-US" dirty="0"/>
              <a:t>  </a:t>
            </a:r>
            <a:r>
              <a:rPr lang="en-US" dirty="0" err="1"/>
              <a:t>facet_grid</a:t>
            </a:r>
            <a:r>
              <a:rPr lang="en-US" dirty="0"/>
              <a:t>(name ~ ., scales = "</a:t>
            </a:r>
            <a:r>
              <a:rPr lang="en-US" dirty="0" err="1"/>
              <a:t>free_y</a:t>
            </a:r>
            <a:r>
              <a:rPr lang="en-US" dirty="0"/>
              <a:t>") +</a:t>
            </a:r>
          </a:p>
          <a:p>
            <a:r>
              <a:rPr lang="en-US" dirty="0"/>
              <a:t>  guides(</a:t>
            </a:r>
            <a:r>
              <a:rPr lang="en-US" dirty="0" err="1"/>
              <a:t>colour</a:t>
            </a:r>
            <a:r>
              <a:rPr lang="en-US" dirty="0"/>
              <a:t> = "none") +   labs(y="% change")</a:t>
            </a:r>
          </a:p>
        </p:txBody>
      </p:sp>
      <p:pic>
        <p:nvPicPr>
          <p:cNvPr id="4098" name="Picture 2" descr="Quarterly percentage changes in industrial production and personal savings and quarterly changes in the unemployment rate for the US over the period 1970Q1-2019Q2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9" y="2539899"/>
            <a:ext cx="6992203" cy="431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7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4512"/>
              </p:ext>
            </p:extLst>
          </p:nvPr>
        </p:nvGraphicFramePr>
        <p:xfrm>
          <a:off x="5664200" y="268685"/>
          <a:ext cx="5689600" cy="2844006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400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x1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x2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x1^2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x2^2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x1*x2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x1*y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x2*y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0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 dirty="0">
                          <a:effectLst/>
                        </a:rPr>
                        <a:t>8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64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 dirty="0">
                          <a:effectLst/>
                        </a:rPr>
                        <a:t>8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24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0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 dirty="0">
                          <a:effectLst/>
                        </a:rPr>
                        <a:t>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6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 dirty="0">
                          <a:effectLst/>
                        </a:rPr>
                        <a:t>7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4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36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12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14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42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0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 dirty="0">
                          <a:effectLst/>
                        </a:rPr>
                        <a:t>4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9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 dirty="0">
                          <a:effectLst/>
                        </a:rPr>
                        <a:t>16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12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 dirty="0">
                          <a:effectLst/>
                        </a:rPr>
                        <a:t>15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20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0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4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9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16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4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8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36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18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00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10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11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25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100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50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55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 dirty="0">
                          <a:effectLst/>
                        </a:rPr>
                        <a:t>110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117791"/>
              </p:ext>
            </p:extLst>
          </p:nvPr>
        </p:nvGraphicFramePr>
        <p:xfrm>
          <a:off x="838200" y="365125"/>
          <a:ext cx="4330698" cy="1371600"/>
        </p:xfrm>
        <a:graphic>
          <a:graphicData uri="http://schemas.openxmlformats.org/drawingml/2006/table">
            <a:tbl>
              <a:tblPr/>
              <a:tblGrid>
                <a:gridCol w="72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6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x1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4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x2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8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6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 dirty="0">
                          <a:effectLst/>
                        </a:rPr>
                        <a:t>4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 dirty="0">
                          <a:effectLst/>
                        </a:rPr>
                        <a:t>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10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6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7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9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 dirty="0">
                          <a:effectLst/>
                        </a:rPr>
                        <a:t>11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52500" y="3062288"/>
            <a:ext cx="10401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latin typeface="Nunito"/>
              </a:rPr>
              <a:t>From the above table</a:t>
            </a:r>
            <a:endParaRPr lang="en-US" b="0" i="0" dirty="0">
              <a:solidFill>
                <a:srgbClr val="273239"/>
              </a:solidFill>
              <a:effectLst/>
              <a:latin typeface="Nuni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/>
              </a:rPr>
              <a:t>n=5 , ∑ x1 = 15 , ∑ x2 = 30 , ∑ y = 35 , ∑ x1^2 = 55 , ∑ x2^2 = 220 , ∑ x1*x2 = 90 , ∑ x1*y = 123 , ∑ x2 *y = 214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/>
              </a:rPr>
              <a:t>Then the normal equations become: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/>
              </a:rPr>
              <a:t>35 = 5b + 15a0 + 30a1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/>
              </a:rPr>
              <a:t>123 = 15b + 55a0 + 90a1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/>
              </a:rPr>
              <a:t>214 = 30b + 90a0 + 220a1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/>
              </a:rPr>
              <a:t>By solving the above three normal equations we get the values of a0 , a1 and b 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/>
              </a:rPr>
              <a:t>a0 = 1.8 , a1 = 0.1 , b = 1.666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/>
              </a:rPr>
              <a:t>The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/>
              </a:rPr>
              <a:t>multilinear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/>
              </a:rPr>
              <a:t> regression analysis curve can be fit as y = 1.666 + 1.8*x1 + 0.1 * x2 .</a:t>
            </a:r>
          </a:p>
        </p:txBody>
      </p:sp>
    </p:spTree>
    <p:extLst>
      <p:ext uri="{BB962C8B-B14F-4D97-AF65-F5344CB8AC3E}">
        <p14:creationId xmlns:p14="http://schemas.microsoft.com/office/powerpoint/2010/main" val="281076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62137"/>
            <a:ext cx="6032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 this we are performing the multi linear regression using the three independent </a:t>
            </a:r>
          </a:p>
          <a:p>
            <a:r>
              <a:rPr lang="en-US" dirty="0"/>
              <a:t>#storing the three independent variables </a:t>
            </a:r>
          </a:p>
          <a:p>
            <a:r>
              <a:rPr lang="en-US" dirty="0"/>
              <a:t>independentX1&lt;-c(8,10,15,19,20,11,16,13,6,18)</a:t>
            </a:r>
          </a:p>
          <a:p>
            <a:r>
              <a:rPr lang="en-US" dirty="0"/>
              <a:t>independentX2&lt;-c(22,26,24,32,38,39,29,13,15,25)</a:t>
            </a:r>
          </a:p>
          <a:p>
            <a:r>
              <a:rPr lang="en-US" dirty="0"/>
              <a:t>independentX3&lt;-c(28,26,24,22,29,25,27,23,20,21)</a:t>
            </a:r>
          </a:p>
          <a:p>
            <a:endParaRPr lang="en-US" dirty="0"/>
          </a:p>
          <a:p>
            <a:r>
              <a:rPr lang="en-US" dirty="0"/>
              <a:t>#storing the dependent variable y</a:t>
            </a:r>
          </a:p>
          <a:p>
            <a:r>
              <a:rPr lang="en-US" dirty="0" err="1"/>
              <a:t>dependentY</a:t>
            </a:r>
            <a:r>
              <a:rPr lang="en-US" dirty="0"/>
              <a:t>&lt;-c(43,12,45,48,33,37,39,38,36,28)</a:t>
            </a:r>
          </a:p>
          <a:p>
            <a:endParaRPr lang="en-US" dirty="0"/>
          </a:p>
          <a:p>
            <a:r>
              <a:rPr lang="en-US" dirty="0"/>
              <a:t>#performing the </a:t>
            </a:r>
            <a:r>
              <a:rPr lang="en-US" dirty="0" err="1"/>
              <a:t>multilinear</a:t>
            </a:r>
            <a:r>
              <a:rPr lang="en-US" dirty="0"/>
              <a:t> regression analysis</a:t>
            </a:r>
          </a:p>
          <a:p>
            <a:r>
              <a:rPr lang="en-US" dirty="0" err="1"/>
              <a:t>multilinear</a:t>
            </a:r>
            <a:r>
              <a:rPr lang="en-US" dirty="0"/>
              <a:t>&lt;-lm(dependentY~independentX1+independentX2+independentX3)</a:t>
            </a:r>
          </a:p>
          <a:p>
            <a:endParaRPr lang="en-US" dirty="0"/>
          </a:p>
          <a:p>
            <a:r>
              <a:rPr lang="en-US" dirty="0"/>
              <a:t>#printing the summary of the result</a:t>
            </a:r>
          </a:p>
          <a:p>
            <a:r>
              <a:rPr lang="en-US" dirty="0"/>
              <a:t>summary(</a:t>
            </a:r>
            <a:r>
              <a:rPr lang="en-US" dirty="0" err="1"/>
              <a:t>multilinear</a:t>
            </a:r>
            <a:r>
              <a:rPr lang="en-US" dirty="0"/>
              <a:t>)</a:t>
            </a:r>
          </a:p>
          <a:p>
            <a:r>
              <a:rPr lang="en-US" dirty="0"/>
              <a:t>plot(</a:t>
            </a:r>
            <a:r>
              <a:rPr lang="en-US" dirty="0" err="1"/>
              <a:t>multilinear</a:t>
            </a:r>
            <a:r>
              <a:rPr lang="en-US" dirty="0"/>
              <a:t>)</a:t>
            </a:r>
          </a:p>
        </p:txBody>
      </p:sp>
      <p:pic>
        <p:nvPicPr>
          <p:cNvPr id="5122" name="Picture 2" descr="g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2191544"/>
            <a:ext cx="47910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7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94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Polynomial Regression</a:t>
            </a:r>
          </a:p>
          <a:p>
            <a:r>
              <a:rPr lang="en-US" dirty="0"/>
              <a:t>Polynomial regression analysis is a non linear regression analysis . </a:t>
            </a:r>
          </a:p>
          <a:p>
            <a:r>
              <a:rPr lang="en-US" dirty="0"/>
              <a:t>Polynomial regression analysis helps for the flexible curve fitting of the data , involves the fitting of polynomial equation of the data.</a:t>
            </a:r>
          </a:p>
          <a:p>
            <a:r>
              <a:rPr lang="en-US" dirty="0"/>
              <a:t>Polynomial regression analysis is the extension of the simple linear regression analysis by adding the extra independent variables obtained by raising the power .</a:t>
            </a:r>
          </a:p>
          <a:p>
            <a:pPr fontAlgn="base"/>
            <a:r>
              <a:rPr lang="en-US" i="1" dirty="0"/>
              <a:t>y=a0+a1x+a2x^2+………..+</a:t>
            </a:r>
            <a:r>
              <a:rPr lang="en-US" i="1" dirty="0" err="1"/>
              <a:t>anx^n</a:t>
            </a:r>
            <a:endParaRPr lang="en-US" i="1" dirty="0"/>
          </a:p>
          <a:p>
            <a:pPr fontAlgn="base"/>
            <a:r>
              <a:rPr lang="en-US" i="1" dirty="0"/>
              <a:t>where y is dependent variable</a:t>
            </a:r>
          </a:p>
          <a:p>
            <a:pPr fontAlgn="base"/>
            <a:r>
              <a:rPr lang="en-US" i="1" dirty="0"/>
              <a:t>x is independent variable</a:t>
            </a:r>
          </a:p>
          <a:p>
            <a:pPr fontAlgn="base"/>
            <a:r>
              <a:rPr lang="en-US" i="1" dirty="0"/>
              <a:t>a0,a1,a2 are the </a:t>
            </a:r>
            <a:r>
              <a:rPr lang="en-US" i="1" dirty="0" err="1"/>
              <a:t>coefficeients</a:t>
            </a:r>
            <a:r>
              <a:rPr lang="en-US" i="1" dirty="0"/>
              <a:t> of independent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27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Exponential Regression</a:t>
            </a:r>
          </a:p>
          <a:p>
            <a:r>
              <a:rPr lang="en-US" dirty="0" err="1"/>
              <a:t>Expenential</a:t>
            </a:r>
            <a:r>
              <a:rPr lang="en-US" dirty="0"/>
              <a:t> regression is a non linear type of regression . </a:t>
            </a:r>
          </a:p>
          <a:p>
            <a:r>
              <a:rPr lang="en-US" dirty="0"/>
              <a:t>Exponential regression can be expressed in two ways . </a:t>
            </a:r>
          </a:p>
          <a:p>
            <a:r>
              <a:rPr lang="en-US" dirty="0"/>
              <a:t>Exponential regression can be used in finance , biology , physics </a:t>
            </a:r>
            <a:r>
              <a:rPr lang="en-US" dirty="0" err="1"/>
              <a:t>etc</a:t>
            </a:r>
            <a:r>
              <a:rPr lang="en-US" dirty="0"/>
              <a:t> fields . Let us look the mathematical expression for the exponential regression with example.</a:t>
            </a:r>
          </a:p>
          <a:p>
            <a:endParaRPr lang="en-US" dirty="0"/>
          </a:p>
          <a:p>
            <a:r>
              <a:rPr lang="en-US" dirty="0"/>
              <a:t>y=</a:t>
            </a:r>
            <a:r>
              <a:rPr lang="en-US" dirty="0" err="1"/>
              <a:t>ae</a:t>
            </a:r>
            <a:r>
              <a:rPr lang="en-US" dirty="0"/>
              <a:t>^(</a:t>
            </a:r>
            <a:r>
              <a:rPr lang="en-US" dirty="0" err="1"/>
              <a:t>bx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where y is dependent variable</a:t>
            </a:r>
          </a:p>
          <a:p>
            <a:r>
              <a:rPr lang="en-US" dirty="0"/>
              <a:t>x is independent variable</a:t>
            </a:r>
          </a:p>
          <a:p>
            <a:r>
              <a:rPr lang="en-US" dirty="0"/>
              <a:t>a , b are the regression coefficients.</a:t>
            </a:r>
          </a:p>
        </p:txBody>
      </p:sp>
    </p:spTree>
    <p:extLst>
      <p:ext uri="{BB962C8B-B14F-4D97-AF65-F5344CB8AC3E}">
        <p14:creationId xmlns:p14="http://schemas.microsoft.com/office/powerpoint/2010/main" val="338327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Least Squares Regression method and why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is a method to </a:t>
            </a:r>
            <a:r>
              <a:rPr lang="en-US" dirty="0">
                <a:solidFill>
                  <a:srgbClr val="FF0000"/>
                </a:solidFill>
              </a:rPr>
              <a:t>apply linear regression. </a:t>
            </a:r>
          </a:p>
          <a:p>
            <a:r>
              <a:rPr lang="en-US" dirty="0"/>
              <a:t>It helps us </a:t>
            </a:r>
            <a:r>
              <a:rPr lang="en-US" dirty="0">
                <a:solidFill>
                  <a:srgbClr val="FF0000"/>
                </a:solidFill>
              </a:rPr>
              <a:t>predict results </a:t>
            </a:r>
            <a:r>
              <a:rPr lang="en-US" dirty="0"/>
              <a:t>based on an existing set of data as well as clear anomalies in our data. </a:t>
            </a:r>
          </a:p>
          <a:p>
            <a:r>
              <a:rPr lang="en-US" dirty="0"/>
              <a:t>Anomalies are values that are too good, or bad, to be true or that represent rare cases.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0514" y="4172021"/>
            <a:ext cx="10323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a collection of observations but we do not know the values of the coefficients β0,β1,…,βk. These need to be estimated from the data.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0514" y="5111571"/>
            <a:ext cx="10323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least squares principle provides a way of choosing the coefficients effectively by minimizing the sum of the squared errors. 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is, we choose the values of β0,β1,…,βk that minimize</a:t>
            </a:r>
          </a:p>
        </p:txBody>
      </p:sp>
    </p:spTree>
    <p:extLst>
      <p:ext uri="{BB962C8B-B14F-4D97-AF65-F5344CB8AC3E}">
        <p14:creationId xmlns:p14="http://schemas.microsoft.com/office/powerpoint/2010/main" val="291678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Illustrate the regression analysis and forecasting in 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67771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called </a:t>
            </a:r>
            <a:r>
              <a:rPr lang="en-US" b="1" dirty="0"/>
              <a:t>least squares</a:t>
            </a:r>
            <a:r>
              <a:rPr lang="en-US" dirty="0"/>
              <a:t> estimation because it gives the least value for the sum of squared errors. </a:t>
            </a:r>
          </a:p>
          <a:p>
            <a:r>
              <a:rPr lang="en-US" dirty="0"/>
              <a:t>Finding the best estimates of the coefficients is often called “fitting” the model to the data, or sometimes “learning” or “training” the model.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66" y="1825625"/>
            <a:ext cx="7505020" cy="12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9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 consumption expenditure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where y is </a:t>
            </a:r>
            <a:r>
              <a:rPr lang="en-US" dirty="0">
                <a:solidFill>
                  <a:srgbClr val="FF0000"/>
                </a:solidFill>
              </a:rPr>
              <a:t>the percentage change</a:t>
            </a:r>
            <a:r>
              <a:rPr lang="en-US" dirty="0"/>
              <a:t> in real personal </a:t>
            </a:r>
            <a:r>
              <a:rPr lang="en-US" dirty="0">
                <a:solidFill>
                  <a:srgbClr val="FF0000"/>
                </a:solidFill>
              </a:rPr>
              <a:t>consumption expenditure, </a:t>
            </a:r>
          </a:p>
          <a:p>
            <a:r>
              <a:rPr lang="en-US" dirty="0"/>
              <a:t>x1 is the percentage change in </a:t>
            </a:r>
            <a:r>
              <a:rPr lang="en-US" dirty="0">
                <a:solidFill>
                  <a:srgbClr val="FF0000"/>
                </a:solidFill>
              </a:rPr>
              <a:t>real personal disposable income</a:t>
            </a:r>
            <a:r>
              <a:rPr lang="en-US" dirty="0"/>
              <a:t>, </a:t>
            </a:r>
          </a:p>
          <a:p>
            <a:r>
              <a:rPr lang="en-US" dirty="0"/>
              <a:t>x2 is the percentage change in </a:t>
            </a:r>
            <a:r>
              <a:rPr lang="en-US" dirty="0">
                <a:solidFill>
                  <a:srgbClr val="FF0000"/>
                </a:solidFill>
              </a:rPr>
              <a:t>industrial production</a:t>
            </a:r>
            <a:r>
              <a:rPr lang="en-US" dirty="0"/>
              <a:t>, </a:t>
            </a:r>
          </a:p>
          <a:p>
            <a:r>
              <a:rPr lang="en-US" dirty="0"/>
              <a:t>x3 is the percentage change in </a:t>
            </a:r>
            <a:r>
              <a:rPr lang="en-US" dirty="0">
                <a:solidFill>
                  <a:srgbClr val="FF0000"/>
                </a:solidFill>
              </a:rPr>
              <a:t>personal savings </a:t>
            </a:r>
            <a:r>
              <a:rPr lang="en-US" dirty="0"/>
              <a:t>and </a:t>
            </a:r>
          </a:p>
          <a:p>
            <a:r>
              <a:rPr lang="en-US" dirty="0"/>
              <a:t>x4 is the change in the </a:t>
            </a:r>
            <a:r>
              <a:rPr lang="en-US" dirty="0">
                <a:solidFill>
                  <a:srgbClr val="FF0000"/>
                </a:solidFill>
              </a:rPr>
              <a:t>unemployment rate.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091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Merriweather"/>
              </a:rPr>
              <a:t>A multiple linear regression model for US consumption is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94" y="2287290"/>
            <a:ext cx="6898538" cy="5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44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TSLM() function fits a linear regression model to time series data. </a:t>
            </a:r>
          </a:p>
          <a:p>
            <a:r>
              <a:rPr lang="en-US" dirty="0"/>
              <a:t>It is similar to the lm() function which is widely used for linear models, but TSLM() provides additional facilities for handling time series.</a:t>
            </a:r>
          </a:p>
        </p:txBody>
      </p:sp>
    </p:spTree>
    <p:extLst>
      <p:ext uri="{BB962C8B-B14F-4D97-AF65-F5344CB8AC3E}">
        <p14:creationId xmlns:p14="http://schemas.microsoft.com/office/powerpoint/2010/main" val="2941928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4842" y="365125"/>
            <a:ext cx="111404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fit_consMR</a:t>
            </a:r>
            <a:r>
              <a:rPr lang="en-US" sz="1600" dirty="0"/>
              <a:t> &lt;- </a:t>
            </a:r>
            <a:r>
              <a:rPr lang="en-US" sz="1600" dirty="0" err="1"/>
              <a:t>us_change</a:t>
            </a:r>
            <a:r>
              <a:rPr lang="en-US" sz="1600" dirty="0"/>
              <a:t> |&gt;</a:t>
            </a:r>
          </a:p>
          <a:p>
            <a:r>
              <a:rPr lang="en-US" sz="1600" dirty="0"/>
              <a:t>  model(</a:t>
            </a:r>
            <a:r>
              <a:rPr lang="en-US" sz="1600" dirty="0" err="1"/>
              <a:t>tslm</a:t>
            </a:r>
            <a:r>
              <a:rPr lang="en-US" sz="1600" dirty="0"/>
              <a:t> = TSLM(Consumption ~ Income + Production +</a:t>
            </a:r>
          </a:p>
          <a:p>
            <a:r>
              <a:rPr lang="en-US" sz="1600" dirty="0"/>
              <a:t>                                    Unemployment + Savings))</a:t>
            </a:r>
          </a:p>
          <a:p>
            <a:r>
              <a:rPr lang="en-US" sz="1600" dirty="0"/>
              <a:t>report(</a:t>
            </a:r>
            <a:r>
              <a:rPr lang="en-US" sz="1600" dirty="0" err="1"/>
              <a:t>fit_consMR</a:t>
            </a:r>
            <a:r>
              <a:rPr lang="en-US" sz="1600" dirty="0"/>
              <a:t>)</a:t>
            </a:r>
          </a:p>
          <a:p>
            <a:r>
              <a:rPr lang="en-US" sz="1600" dirty="0"/>
              <a:t>#&gt; Series: Consumption </a:t>
            </a:r>
          </a:p>
          <a:p>
            <a:r>
              <a:rPr lang="en-US" sz="1600" dirty="0"/>
              <a:t>#&gt; Model: TSLM </a:t>
            </a:r>
          </a:p>
          <a:p>
            <a:r>
              <a:rPr lang="en-US" sz="1600" dirty="0"/>
              <a:t>#&gt; </a:t>
            </a:r>
          </a:p>
          <a:p>
            <a:r>
              <a:rPr lang="en-US" sz="1600" dirty="0"/>
              <a:t>#&gt; Residuals:</a:t>
            </a:r>
          </a:p>
          <a:p>
            <a:r>
              <a:rPr lang="en-US" sz="1600" dirty="0"/>
              <a:t>#&gt;     Min      1Q  Median      3Q     Max </a:t>
            </a:r>
          </a:p>
          <a:p>
            <a:r>
              <a:rPr lang="en-US" sz="1600" dirty="0"/>
              <a:t>#&gt; -0.9055 -0.1582 -0.0361  0.1362  1.1547 </a:t>
            </a:r>
          </a:p>
          <a:p>
            <a:r>
              <a:rPr lang="en-US" sz="1600" dirty="0"/>
              <a:t>#&gt; </a:t>
            </a:r>
          </a:p>
          <a:p>
            <a:r>
              <a:rPr lang="en-US" sz="1600" dirty="0"/>
              <a:t>#&gt; Coefficients:</a:t>
            </a:r>
          </a:p>
          <a:p>
            <a:r>
              <a:rPr lang="en-US" sz="1600" dirty="0"/>
              <a:t>#&gt;              Estimate Std. Error t value </a:t>
            </a:r>
            <a:r>
              <a:rPr lang="en-US" sz="1600" dirty="0" err="1"/>
              <a:t>Pr</a:t>
            </a:r>
            <a:r>
              <a:rPr lang="en-US" sz="1600" dirty="0"/>
              <a:t>(&gt;|t|)    </a:t>
            </a:r>
          </a:p>
          <a:p>
            <a:r>
              <a:rPr lang="en-US" sz="1600" dirty="0"/>
              <a:t>#&gt; (Intercept)   0.25311    0.03447    7.34  5.7e-12 ***</a:t>
            </a:r>
          </a:p>
          <a:p>
            <a:r>
              <a:rPr lang="en-US" sz="1600" dirty="0"/>
              <a:t>#&gt; Income        0.74058    0.04012   18.46  &lt; 2e-16 ***</a:t>
            </a:r>
          </a:p>
          <a:p>
            <a:r>
              <a:rPr lang="en-US" sz="1600" dirty="0"/>
              <a:t>#&gt; Production    0.04717    0.02314    2.04    0.043 *  </a:t>
            </a:r>
          </a:p>
          <a:p>
            <a:r>
              <a:rPr lang="en-US" sz="1600" dirty="0"/>
              <a:t>#&gt; Unemployment -0.17469    0.09551   -1.83    0.069 .  </a:t>
            </a:r>
          </a:p>
          <a:p>
            <a:r>
              <a:rPr lang="en-US" sz="1600" dirty="0"/>
              <a:t>#&gt; Savings      -0.05289    0.00292  -18.09  &lt; 2e-16 ***</a:t>
            </a:r>
          </a:p>
          <a:p>
            <a:r>
              <a:rPr lang="en-US" sz="1600" dirty="0"/>
              <a:t>#&gt; ---</a:t>
            </a:r>
          </a:p>
          <a:p>
            <a:r>
              <a:rPr lang="en-US" sz="1600" dirty="0"/>
              <a:t>#&gt; </a:t>
            </a:r>
            <a:r>
              <a:rPr lang="en-US" sz="1600" dirty="0" err="1"/>
              <a:t>Signif</a:t>
            </a:r>
            <a:r>
              <a:rPr lang="en-US" sz="1600" dirty="0"/>
              <a:t>. codes:  0 '***' 0.001 '**' 0.01 '*' 0.05 '.' 0.1 ' ' 1</a:t>
            </a:r>
          </a:p>
          <a:p>
            <a:r>
              <a:rPr lang="en-US" sz="1600" dirty="0"/>
              <a:t>#&gt; </a:t>
            </a:r>
          </a:p>
          <a:p>
            <a:r>
              <a:rPr lang="en-US" sz="1600" dirty="0"/>
              <a:t>#&gt; Residual standard error: 0.31 on 193 degrees of freedom</a:t>
            </a:r>
          </a:p>
          <a:p>
            <a:r>
              <a:rPr lang="en-US" sz="1600" dirty="0"/>
              <a:t>#&gt; Multiple R-squared: 0.768,   Adjusted R-squared: 0.763</a:t>
            </a:r>
          </a:p>
          <a:p>
            <a:r>
              <a:rPr lang="en-US" sz="1600" dirty="0"/>
              <a:t>#&gt; F-statistic:  160 on 4 and 193 DF, p-value: &lt;2e-16</a:t>
            </a:r>
          </a:p>
        </p:txBody>
      </p:sp>
    </p:spTree>
    <p:extLst>
      <p:ext uri="{BB962C8B-B14F-4D97-AF65-F5344CB8AC3E}">
        <p14:creationId xmlns:p14="http://schemas.microsoft.com/office/powerpoint/2010/main" val="252598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Fitted values</a:t>
            </a:r>
          </a:p>
          <a:p>
            <a:r>
              <a:rPr lang="en-US" dirty="0"/>
              <a:t>Predictions of y can be obtained by using the estimated coefficients in the regression equation and setting the error term to zero. In general we write,</a:t>
            </a:r>
          </a:p>
          <a:p>
            <a:endParaRPr lang="en-US" dirty="0"/>
          </a:p>
          <a:p>
            <a:r>
              <a:rPr lang="en-US" dirty="0"/>
              <a:t>Plugging in the values  of x1,t,…,</a:t>
            </a:r>
            <a:r>
              <a:rPr lang="en-US" dirty="0" err="1"/>
              <a:t>xk,t</a:t>
            </a:r>
            <a:r>
              <a:rPr lang="en-US" dirty="0"/>
              <a:t> for t=1,…,T returns predictions of </a:t>
            </a:r>
            <a:r>
              <a:rPr lang="en-US" dirty="0" err="1"/>
              <a:t>yt</a:t>
            </a:r>
            <a:r>
              <a:rPr lang="en-US" dirty="0"/>
              <a:t> within the training set, referred to as </a:t>
            </a:r>
            <a:r>
              <a:rPr lang="en-US" i="1" dirty="0"/>
              <a:t>fitted values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08" y="3225776"/>
            <a:ext cx="6682568" cy="10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81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1904" y="42632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augment(</a:t>
            </a:r>
            <a:r>
              <a:rPr lang="en-US" dirty="0" err="1"/>
              <a:t>fit_consMR</a:t>
            </a:r>
            <a:r>
              <a:rPr lang="en-US" dirty="0"/>
              <a:t>) |&gt;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Quarter))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 Consumption, </a:t>
            </a:r>
            <a:r>
              <a:rPr lang="en-US" dirty="0" err="1"/>
              <a:t>colour</a:t>
            </a:r>
            <a:r>
              <a:rPr lang="en-US" dirty="0"/>
              <a:t> = "Data"))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 .fitted, </a:t>
            </a:r>
            <a:r>
              <a:rPr lang="en-US" dirty="0" err="1"/>
              <a:t>colour</a:t>
            </a:r>
            <a:r>
              <a:rPr lang="en-US" dirty="0"/>
              <a:t> = "Fitted")) +</a:t>
            </a:r>
          </a:p>
          <a:p>
            <a:r>
              <a:rPr lang="en-US" dirty="0"/>
              <a:t>  labs(y = NULL,</a:t>
            </a:r>
          </a:p>
          <a:p>
            <a:r>
              <a:rPr lang="en-US" dirty="0"/>
              <a:t>    title = "Percent change in US consumption expenditure"</a:t>
            </a:r>
          </a:p>
          <a:p>
            <a:r>
              <a:rPr lang="en-US" dirty="0"/>
              <a:t>  ) +</a:t>
            </a:r>
          </a:p>
          <a:p>
            <a:r>
              <a:rPr lang="en-US" dirty="0"/>
              <a:t>  </a:t>
            </a:r>
            <a:r>
              <a:rPr lang="en-US" dirty="0" err="1"/>
              <a:t>scale_colour_manual</a:t>
            </a:r>
            <a:r>
              <a:rPr lang="en-US" dirty="0"/>
              <a:t>(values=c(Data="</a:t>
            </a:r>
            <a:r>
              <a:rPr lang="en-US" dirty="0" err="1"/>
              <a:t>black",Fitted</a:t>
            </a:r>
            <a:r>
              <a:rPr lang="en-US" dirty="0"/>
              <a:t>="#D55E00")) +</a:t>
            </a:r>
          </a:p>
          <a:p>
            <a:r>
              <a:rPr lang="en-US" dirty="0"/>
              <a:t>  guides(</a:t>
            </a:r>
            <a:r>
              <a:rPr lang="en-US" dirty="0" err="1"/>
              <a:t>colour</a:t>
            </a:r>
            <a:r>
              <a:rPr lang="en-US" dirty="0"/>
              <a:t> = </a:t>
            </a:r>
            <a:r>
              <a:rPr lang="en-US" dirty="0" err="1"/>
              <a:t>guide_legend</a:t>
            </a:r>
            <a:r>
              <a:rPr lang="en-US" dirty="0"/>
              <a:t>(title = NULL))</a:t>
            </a:r>
          </a:p>
        </p:txBody>
      </p:sp>
      <p:pic>
        <p:nvPicPr>
          <p:cNvPr id="5122" name="Picture 2" descr="Time plot of actual US consumption expenditure and predicted US consumption expenditur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92" y="3228615"/>
            <a:ext cx="5518245" cy="340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171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1779" y="51225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augment(</a:t>
            </a:r>
            <a:r>
              <a:rPr lang="en-US" dirty="0" err="1"/>
              <a:t>fit_consMR</a:t>
            </a:r>
            <a:r>
              <a:rPr lang="en-US" dirty="0"/>
              <a:t>) |&gt;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Consumption, y = .fitted))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() +</a:t>
            </a:r>
          </a:p>
          <a:p>
            <a:r>
              <a:rPr lang="en-US" dirty="0"/>
              <a:t>  labs(</a:t>
            </a:r>
          </a:p>
          <a:p>
            <a:r>
              <a:rPr lang="en-US" dirty="0"/>
              <a:t>    y = "Fitted (predicted values)",</a:t>
            </a:r>
          </a:p>
          <a:p>
            <a:r>
              <a:rPr lang="en-US" dirty="0"/>
              <a:t>    x = "Data (actual values)",</a:t>
            </a:r>
          </a:p>
          <a:p>
            <a:r>
              <a:rPr lang="en-US" dirty="0"/>
              <a:t>    title = "Percent change in US consumption expenditure"</a:t>
            </a:r>
          </a:p>
          <a:p>
            <a:r>
              <a:rPr lang="en-US" dirty="0"/>
              <a:t>  ) +</a:t>
            </a:r>
          </a:p>
          <a:p>
            <a:r>
              <a:rPr lang="en-US" dirty="0"/>
              <a:t>  </a:t>
            </a:r>
            <a:r>
              <a:rPr lang="en-US" dirty="0" err="1"/>
              <a:t>geom_abline</a:t>
            </a:r>
            <a:r>
              <a:rPr lang="en-US" dirty="0"/>
              <a:t>(intercept = 0, slope = 1)</a:t>
            </a:r>
          </a:p>
        </p:txBody>
      </p:sp>
      <p:pic>
        <p:nvPicPr>
          <p:cNvPr id="6146" name="Picture 2" descr="Actual US consumption expenditure plotted against predicted US consumption expenditur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61" y="3097578"/>
            <a:ext cx="5614679" cy="34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23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900"/>
            <a:ext cx="10515600" cy="641444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Standard error of the regression</a:t>
            </a:r>
          </a:p>
          <a:p>
            <a:r>
              <a:rPr lang="en-US" dirty="0"/>
              <a:t>Another measure of how well the model has fitted the data is the standard deviation of the residuals, which is often known as the “residual standard error”</a:t>
            </a:r>
          </a:p>
          <a:p>
            <a:r>
              <a:rPr lang="en-US" dirty="0"/>
              <a:t>The standard error will be used when generating prediction intervals,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 k is the number of predictors in the model. </a:t>
            </a:r>
          </a:p>
          <a:p>
            <a:r>
              <a:rPr lang="en-US" dirty="0"/>
              <a:t>Notice that we divide by T−k−1 because we have estimated k+1 parameters (the intercept and a coefficient for each predictor variable) in computing the residuals.</a:t>
            </a:r>
          </a:p>
          <a:p>
            <a:r>
              <a:rPr lang="en-US" dirty="0"/>
              <a:t>The standard error is related to the size of the average error that the model produces.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83" y="2428731"/>
            <a:ext cx="3345233" cy="12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Analysis is a </a:t>
            </a:r>
            <a:r>
              <a:rPr lang="en-US" dirty="0">
                <a:solidFill>
                  <a:srgbClr val="FF0000"/>
                </a:solidFill>
              </a:rPr>
              <a:t>supervised learning analysis </a:t>
            </a:r>
            <a:r>
              <a:rPr lang="en-US" dirty="0"/>
              <a:t>where supervised learning is the </a:t>
            </a:r>
            <a:r>
              <a:rPr lang="en-US" dirty="0">
                <a:solidFill>
                  <a:srgbClr val="FF0000"/>
                </a:solidFill>
              </a:rPr>
              <a:t>analyzing or predicting </a:t>
            </a:r>
            <a:r>
              <a:rPr lang="en-US" dirty="0"/>
              <a:t>the data based on the </a:t>
            </a:r>
            <a:r>
              <a:rPr lang="en-US" dirty="0">
                <a:solidFill>
                  <a:srgbClr val="FF0000"/>
                </a:solidFill>
              </a:rPr>
              <a:t>previously available data or past data</a:t>
            </a:r>
            <a:r>
              <a:rPr lang="en-US" dirty="0"/>
              <a:t>.</a:t>
            </a:r>
          </a:p>
          <a:p>
            <a:r>
              <a:rPr lang="en-US" dirty="0"/>
              <a:t>Regression analysis is a </a:t>
            </a:r>
            <a:r>
              <a:rPr lang="en-US" dirty="0">
                <a:solidFill>
                  <a:srgbClr val="FF0000"/>
                </a:solidFill>
              </a:rPr>
              <a:t>statistical technique </a:t>
            </a:r>
            <a:r>
              <a:rPr lang="en-US" dirty="0"/>
              <a:t>for modeling and investigating the </a:t>
            </a:r>
            <a:r>
              <a:rPr lang="en-US" dirty="0">
                <a:solidFill>
                  <a:srgbClr val="FF0000"/>
                </a:solidFill>
              </a:rPr>
              <a:t>relationships between an outcome or response variable </a:t>
            </a:r>
            <a:r>
              <a:rPr lang="en-US" dirty="0"/>
              <a:t>and one or more predictor or </a:t>
            </a:r>
            <a:r>
              <a:rPr lang="en-US" dirty="0" err="1"/>
              <a:t>regressor</a:t>
            </a:r>
            <a:r>
              <a:rPr lang="en-US" dirty="0"/>
              <a:t> variables. </a:t>
            </a:r>
          </a:p>
        </p:txBody>
      </p:sp>
    </p:spTree>
    <p:extLst>
      <p:ext uri="{BB962C8B-B14F-4D97-AF65-F5344CB8AC3E}">
        <p14:creationId xmlns:p14="http://schemas.microsoft.com/office/powerpoint/2010/main" val="137996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 of regression analysis:</a:t>
            </a:r>
          </a:p>
          <a:p>
            <a:r>
              <a:rPr lang="en-US" dirty="0"/>
              <a:t>The end result of a regression analysis study is often </a:t>
            </a:r>
            <a:r>
              <a:rPr lang="en-US" dirty="0">
                <a:solidFill>
                  <a:srgbClr val="FF0000"/>
                </a:solidFill>
              </a:rPr>
              <a:t>to generate a model </a:t>
            </a:r>
            <a:r>
              <a:rPr lang="en-US" dirty="0"/>
              <a:t>that can be used to </a:t>
            </a:r>
            <a:r>
              <a:rPr lang="en-US" dirty="0">
                <a:solidFill>
                  <a:srgbClr val="FF0000"/>
                </a:solidFill>
              </a:rPr>
              <a:t>forecast or predict future values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response variable, </a:t>
            </a:r>
            <a:r>
              <a:rPr lang="en-US" dirty="0"/>
              <a:t>given specified values of the predictor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0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0310"/>
          </a:xfrm>
        </p:spPr>
        <p:txBody>
          <a:bodyPr/>
          <a:lstStyle/>
          <a:p>
            <a:r>
              <a:rPr lang="en-US" b="1" dirty="0"/>
              <a:t>Simple Linear Regression:</a:t>
            </a:r>
          </a:p>
          <a:p>
            <a:r>
              <a:rPr lang="en-US" dirty="0"/>
              <a:t>In this simple linear regression there is </a:t>
            </a:r>
            <a:r>
              <a:rPr lang="en-US" b="1" dirty="0">
                <a:solidFill>
                  <a:srgbClr val="FF0000"/>
                </a:solidFill>
              </a:rPr>
              <a:t>only one dependent and one independent variable. </a:t>
            </a:r>
          </a:p>
          <a:p>
            <a:r>
              <a:rPr lang="en-US" dirty="0"/>
              <a:t>This linear regression model </a:t>
            </a:r>
            <a:r>
              <a:rPr lang="en-US" b="1" dirty="0"/>
              <a:t>only one predictor</a:t>
            </a:r>
            <a:r>
              <a:rPr lang="en-US" dirty="0"/>
              <a:t>. This linear regression model gives the linear </a:t>
            </a:r>
            <a:r>
              <a:rPr lang="en-US" b="1" dirty="0"/>
              <a:t>relationship between the dependent and independent variables.</a:t>
            </a:r>
          </a:p>
          <a:p>
            <a:r>
              <a:rPr lang="en-US" dirty="0"/>
              <a:t>This simple linear regression analysis is mostly used in weather forecasting, financial analysis , market analysis . </a:t>
            </a:r>
          </a:p>
          <a:p>
            <a:r>
              <a:rPr lang="en-US" dirty="0"/>
              <a:t>It can be used for the </a:t>
            </a:r>
            <a:r>
              <a:rPr lang="en-US" b="1" dirty="0"/>
              <a:t>predicting outcomes , increasing the efficiency of the models , make necessary measures to prevent the mistakes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18869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en-US" dirty="0"/>
              <a:t>the regression model allows for a linear relationship between the forecast variable y and a single predictor variable x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10788"/>
            <a:ext cx="5257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coefficients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β0 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β1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denote the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line respectively. 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intercept 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β0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represents the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 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when 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x=0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slope 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β1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represents the average predicted change in 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resulting from a one unit increase in 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 example of data from a simple linear regression mod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97" y="1910786"/>
            <a:ext cx="6019603" cy="371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034" y="1229750"/>
            <a:ext cx="2936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4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en-US" b="1" dirty="0"/>
              <a:t>Example: US consumption expenditure</a:t>
            </a:r>
          </a:p>
          <a:p>
            <a:r>
              <a:rPr lang="en-US" dirty="0"/>
              <a:t>Figure shows time series of quarterly percentage changes (growth rates) of real </a:t>
            </a:r>
            <a:r>
              <a:rPr lang="en-US" b="1" dirty="0"/>
              <a:t>personal consumption expenditure</a:t>
            </a:r>
            <a:r>
              <a:rPr lang="en-US" dirty="0"/>
              <a:t>, </a:t>
            </a:r>
            <a:r>
              <a:rPr lang="en-US" b="1" dirty="0"/>
              <a:t>y, </a:t>
            </a:r>
            <a:r>
              <a:rPr lang="en-US" dirty="0"/>
              <a:t>and </a:t>
            </a:r>
            <a:r>
              <a:rPr lang="en-US" b="1" dirty="0"/>
              <a:t>real personal disposable income, x, </a:t>
            </a:r>
            <a:r>
              <a:rPr lang="en-US" dirty="0"/>
              <a:t>for the US from 1970 Q1 to 2019 Q2.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937" y="2054581"/>
            <a:ext cx="102858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us_change</a:t>
            </a:r>
            <a:r>
              <a:rPr lang="en-US" sz="2400" dirty="0"/>
              <a:t> |&gt;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pivot_longer</a:t>
            </a:r>
            <a:r>
              <a:rPr lang="en-US" sz="2400" dirty="0"/>
              <a:t>(c(Consumption, Income), </a:t>
            </a:r>
            <a:r>
              <a:rPr lang="en-US" sz="2400" dirty="0" err="1"/>
              <a:t>names_to</a:t>
            </a:r>
            <a:r>
              <a:rPr lang="en-US" sz="2400" dirty="0"/>
              <a:t>="Series") |&gt;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autoplot</a:t>
            </a:r>
            <a:r>
              <a:rPr lang="en-US" sz="2400" dirty="0"/>
              <a:t>(value) +</a:t>
            </a:r>
          </a:p>
          <a:p>
            <a:r>
              <a:rPr lang="en-US" sz="2400" dirty="0"/>
              <a:t>  labs(y = "% change")</a:t>
            </a:r>
          </a:p>
        </p:txBody>
      </p:sp>
      <p:pic>
        <p:nvPicPr>
          <p:cNvPr id="2050" name="Picture 2" descr="Percentage changes in personal consumption expenditure and personal income for the U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26" y="3624241"/>
            <a:ext cx="6870274" cy="30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97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9463"/>
            <a:ext cx="10515600" cy="4351338"/>
          </a:xfrm>
        </p:spPr>
        <p:txBody>
          <a:bodyPr/>
          <a:lstStyle/>
          <a:p>
            <a:r>
              <a:rPr lang="en-US" b="1" dirty="0"/>
              <a:t>A scatter plot of consumption changes against income changes</a:t>
            </a:r>
            <a:r>
              <a:rPr lang="en-US" dirty="0"/>
              <a:t> is shown in Figure along with the estimated regression line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1544" y="2155813"/>
            <a:ext cx="48830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us_change</a:t>
            </a:r>
            <a:r>
              <a:rPr lang="en-US" sz="2400" dirty="0"/>
              <a:t> |&gt;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ggplot</a:t>
            </a:r>
            <a:r>
              <a:rPr lang="en-US" sz="2400" dirty="0"/>
              <a:t>(</a:t>
            </a:r>
            <a:r>
              <a:rPr lang="en-US" sz="2400" dirty="0" err="1"/>
              <a:t>aes</a:t>
            </a:r>
            <a:r>
              <a:rPr lang="en-US" sz="2400" dirty="0"/>
              <a:t>(x = Income, y = Consumption)) +</a:t>
            </a:r>
          </a:p>
          <a:p>
            <a:r>
              <a:rPr lang="en-US" sz="2400" dirty="0"/>
              <a:t>  labs(y = "Consumption (quarterly % change)",</a:t>
            </a:r>
          </a:p>
          <a:p>
            <a:r>
              <a:rPr lang="en-US" sz="2400" dirty="0"/>
              <a:t>       x = "Income (quarterly % change)")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geom_point</a:t>
            </a:r>
            <a:r>
              <a:rPr lang="en-US" sz="2400" dirty="0"/>
              <a:t>()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geom_smooth</a:t>
            </a:r>
            <a:r>
              <a:rPr lang="en-US" sz="2400" dirty="0"/>
              <a:t>(method = "lm", se = FALSE)</a:t>
            </a:r>
          </a:p>
        </p:txBody>
      </p:sp>
      <p:pic>
        <p:nvPicPr>
          <p:cNvPr id="3074" name="Picture 2" descr="Scatterplot of quarterly changes in consumption expenditure  versus quarterly changes in personal income and the fitted regression lin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169" y="3037105"/>
            <a:ext cx="5549189" cy="3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15" y="1375300"/>
            <a:ext cx="3016982" cy="7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1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mathematical equation for the </a:t>
            </a:r>
            <a:r>
              <a:rPr lang="en-US" b="1" dirty="0"/>
              <a:t>simple linear regression model </a:t>
            </a:r>
            <a:r>
              <a:rPr lang="en-US" dirty="0"/>
              <a:t>is shown below.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y=</a:t>
            </a:r>
            <a:r>
              <a:rPr lang="en-US" dirty="0" err="1">
                <a:solidFill>
                  <a:srgbClr val="FF0000"/>
                </a:solidFill>
              </a:rPr>
              <a:t>ax+b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where y is a dependent variable</a:t>
            </a:r>
          </a:p>
          <a:p>
            <a:r>
              <a:rPr lang="en-US" dirty="0"/>
              <a:t>x is a independent variable</a:t>
            </a:r>
          </a:p>
          <a:p>
            <a:r>
              <a:rPr lang="en-US" dirty="0"/>
              <a:t>a, b are the regression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77069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2269</Words>
  <Application>Microsoft Office PowerPoint</Application>
  <PresentationFormat>Widescreen</PresentationFormat>
  <Paragraphs>315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Merriweather</vt:lpstr>
      <vt:lpstr>MJXc-TeX-main-R</vt:lpstr>
      <vt:lpstr>MJXc-TeX-math-I</vt:lpstr>
      <vt:lpstr>Nunito</vt:lpstr>
      <vt:lpstr>Times New Roman</vt:lpstr>
      <vt:lpstr>Office Theme</vt:lpstr>
      <vt:lpstr>Unit II - REGRESSION ANALYSIS AND FORECASTING</vt:lpstr>
      <vt:lpstr>Unit outcome</vt:lpstr>
      <vt:lpstr>What is regression?</vt:lpstr>
      <vt:lpstr>PowerPoint Presentation</vt:lpstr>
      <vt:lpstr>Types of regression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Code</vt:lpstr>
      <vt:lpstr>PowerPoint Presentation</vt:lpstr>
      <vt:lpstr>PowerPoint Presentation</vt:lpstr>
      <vt:lpstr>What is the Least Squares Regression method and why use it?</vt:lpstr>
      <vt:lpstr>PowerPoint Presentation</vt:lpstr>
      <vt:lpstr>Example: US consumption expenditure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 - REGRESSION ANALYSIS AND FORECASTING</dc:title>
  <dc:creator>Windows User</dc:creator>
  <cp:lastModifiedBy>Satish Pise</cp:lastModifiedBy>
  <cp:revision>59</cp:revision>
  <dcterms:created xsi:type="dcterms:W3CDTF">2024-08-01T05:30:45Z</dcterms:created>
  <dcterms:modified xsi:type="dcterms:W3CDTF">2024-08-03T03:30:18Z</dcterms:modified>
</cp:coreProperties>
</file>