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52279-CFE3-444E-B632-6349F9E8256F}" type="datetimeFigureOut">
              <a:rPr lang="en-US" smtClean="0"/>
              <a:t>8/5/2024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5C803-A537-488C-BAF4-62AF8EFF7FC6}" type="slidenum">
              <a:rPr lang="en-US" smtClean="0"/>
              <a:t>‹#›</a:t>
            </a:fld>
            <a:endParaRPr lang="en-US"/>
          </a:p>
        </p:txBody>
      </p:sp>
    </p:spTree>
    <p:extLst>
      <p:ext uri="{BB962C8B-B14F-4D97-AF65-F5344CB8AC3E}">
        <p14:creationId xmlns:p14="http://schemas.microsoft.com/office/powerpoint/2010/main" val="410686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https://ecampusontario.pressbooks.pub/introstats/chapter/8-1-introduction-to-hypothesis-testing/</a:t>
            </a:r>
          </a:p>
        </p:txBody>
      </p:sp>
      <p:sp>
        <p:nvSpPr>
          <p:cNvPr id="4" name="Slide Number Placeholder 3"/>
          <p:cNvSpPr>
            <a:spLocks noGrp="1"/>
          </p:cNvSpPr>
          <p:nvPr>
            <p:ph type="sldNum" sz="quarter" idx="5"/>
          </p:nvPr>
        </p:nvSpPr>
        <p:spPr/>
        <p:txBody>
          <a:bodyPr/>
          <a:lstStyle/>
          <a:p>
            <a:fld id="{64A5C803-A537-488C-BAF4-62AF8EFF7FC6}" type="slidenum">
              <a:rPr lang="en-US" smtClean="0"/>
              <a:t>5</a:t>
            </a:fld>
            <a:endParaRPr lang="en-US"/>
          </a:p>
        </p:txBody>
      </p:sp>
    </p:spTree>
    <p:extLst>
      <p:ext uri="{BB962C8B-B14F-4D97-AF65-F5344CB8AC3E}">
        <p14:creationId xmlns:p14="http://schemas.microsoft.com/office/powerpoint/2010/main" val="257074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https://www.kaggle.com/code/nargisbegum82/step-by-step-ml-linear-regression</a:t>
            </a:r>
            <a:endParaRPr lang="en-US" dirty="0"/>
          </a:p>
        </p:txBody>
      </p:sp>
      <p:sp>
        <p:nvSpPr>
          <p:cNvPr id="4" name="Slide Number Placeholder 3"/>
          <p:cNvSpPr>
            <a:spLocks noGrp="1"/>
          </p:cNvSpPr>
          <p:nvPr>
            <p:ph type="sldNum" sz="quarter" idx="10"/>
          </p:nvPr>
        </p:nvSpPr>
        <p:spPr/>
        <p:txBody>
          <a:bodyPr/>
          <a:lstStyle/>
          <a:p>
            <a:fld id="{64A5C803-A537-488C-BAF4-62AF8EFF7FC6}" type="slidenum">
              <a:rPr lang="en-US" smtClean="0"/>
              <a:t>7</a:t>
            </a:fld>
            <a:endParaRPr lang="en-US"/>
          </a:p>
        </p:txBody>
      </p:sp>
    </p:spTree>
    <p:extLst>
      <p:ext uri="{BB962C8B-B14F-4D97-AF65-F5344CB8AC3E}">
        <p14:creationId xmlns:p14="http://schemas.microsoft.com/office/powerpoint/2010/main" val="4063867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A5C803-A537-488C-BAF4-62AF8EFF7FC6}" type="slidenum">
              <a:rPr lang="en-US" smtClean="0"/>
              <a:t>10</a:t>
            </a:fld>
            <a:endParaRPr lang="en-US"/>
          </a:p>
        </p:txBody>
      </p:sp>
    </p:spTree>
    <p:extLst>
      <p:ext uri="{BB962C8B-B14F-4D97-AF65-F5344CB8AC3E}">
        <p14:creationId xmlns:p14="http://schemas.microsoft.com/office/powerpoint/2010/main" val="266036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https://www.stats4stem.org/inference-linear-regression</a:t>
            </a:r>
            <a:endParaRPr lang="en-US" dirty="0"/>
          </a:p>
        </p:txBody>
      </p:sp>
      <p:sp>
        <p:nvSpPr>
          <p:cNvPr id="4" name="Slide Number Placeholder 3"/>
          <p:cNvSpPr>
            <a:spLocks noGrp="1"/>
          </p:cNvSpPr>
          <p:nvPr>
            <p:ph type="sldNum" sz="quarter" idx="10"/>
          </p:nvPr>
        </p:nvSpPr>
        <p:spPr/>
        <p:txBody>
          <a:bodyPr/>
          <a:lstStyle/>
          <a:p>
            <a:fld id="{64A5C803-A537-488C-BAF4-62AF8EFF7FC6}" type="slidenum">
              <a:rPr lang="en-US" smtClean="0"/>
              <a:t>12</a:t>
            </a:fld>
            <a:endParaRPr lang="en-US"/>
          </a:p>
        </p:txBody>
      </p:sp>
    </p:spTree>
    <p:extLst>
      <p:ext uri="{BB962C8B-B14F-4D97-AF65-F5344CB8AC3E}">
        <p14:creationId xmlns:p14="http://schemas.microsoft.com/office/powerpoint/2010/main" val="996398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https://ecampusontario.pressbooks.pub/introstats/chapter/13-6-testing-the-regression-coefficients/</a:t>
            </a:r>
          </a:p>
          <a:p>
            <a:r>
              <a:rPr lang="en-US" dirty="0" smtClean="0"/>
              <a:t>https://analystprep.com/cfa-level-1-exam/quantitative-methods/hypothesis-testing-in-regression-analysis/</a:t>
            </a:r>
            <a:endParaRPr lang="en-US" dirty="0"/>
          </a:p>
        </p:txBody>
      </p:sp>
      <p:sp>
        <p:nvSpPr>
          <p:cNvPr id="4" name="Slide Number Placeholder 3"/>
          <p:cNvSpPr>
            <a:spLocks noGrp="1"/>
          </p:cNvSpPr>
          <p:nvPr>
            <p:ph type="sldNum" sz="quarter" idx="10"/>
          </p:nvPr>
        </p:nvSpPr>
        <p:spPr/>
        <p:txBody>
          <a:bodyPr/>
          <a:lstStyle/>
          <a:p>
            <a:fld id="{64A5C803-A537-488C-BAF4-62AF8EFF7FC6}" type="slidenum">
              <a:rPr lang="en-US" smtClean="0"/>
              <a:t>13</a:t>
            </a:fld>
            <a:endParaRPr lang="en-US"/>
          </a:p>
        </p:txBody>
      </p:sp>
    </p:spTree>
    <p:extLst>
      <p:ext uri="{BB962C8B-B14F-4D97-AF65-F5344CB8AC3E}">
        <p14:creationId xmlns:p14="http://schemas.microsoft.com/office/powerpoint/2010/main" val="284164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https://www.dataquest.io/blog/statistical-learning-for-predictive-modeling-r/</a:t>
            </a:r>
            <a:endParaRPr lang="en-US" dirty="0"/>
          </a:p>
        </p:txBody>
      </p:sp>
      <p:sp>
        <p:nvSpPr>
          <p:cNvPr id="4" name="Slide Number Placeholder 3"/>
          <p:cNvSpPr>
            <a:spLocks noGrp="1"/>
          </p:cNvSpPr>
          <p:nvPr>
            <p:ph type="sldNum" sz="quarter" idx="10"/>
          </p:nvPr>
        </p:nvSpPr>
        <p:spPr/>
        <p:txBody>
          <a:bodyPr/>
          <a:lstStyle/>
          <a:p>
            <a:fld id="{64A5C803-A537-488C-BAF4-62AF8EFF7FC6}" type="slidenum">
              <a:rPr lang="en-US" smtClean="0"/>
              <a:t>19</a:t>
            </a:fld>
            <a:endParaRPr lang="en-US"/>
          </a:p>
        </p:txBody>
      </p:sp>
    </p:spTree>
    <p:extLst>
      <p:ext uri="{BB962C8B-B14F-4D97-AF65-F5344CB8AC3E}">
        <p14:creationId xmlns:p14="http://schemas.microsoft.com/office/powerpoint/2010/main" val="2992028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https://www.dataquest.io/blog/statistical-learning-for-predictive-modeling-r/</a:t>
            </a:r>
            <a:endParaRPr lang="en-US" dirty="0"/>
          </a:p>
        </p:txBody>
      </p:sp>
      <p:sp>
        <p:nvSpPr>
          <p:cNvPr id="4" name="Slide Number Placeholder 3"/>
          <p:cNvSpPr>
            <a:spLocks noGrp="1"/>
          </p:cNvSpPr>
          <p:nvPr>
            <p:ph type="sldNum" sz="quarter" idx="10"/>
          </p:nvPr>
        </p:nvSpPr>
        <p:spPr/>
        <p:txBody>
          <a:bodyPr/>
          <a:lstStyle/>
          <a:p>
            <a:fld id="{64A5C803-A537-488C-BAF4-62AF8EFF7FC6}" type="slidenum">
              <a:rPr lang="en-US" smtClean="0"/>
              <a:t>20</a:t>
            </a:fld>
            <a:endParaRPr lang="en-US"/>
          </a:p>
        </p:txBody>
      </p:sp>
    </p:spTree>
    <p:extLst>
      <p:ext uri="{BB962C8B-B14F-4D97-AF65-F5344CB8AC3E}">
        <p14:creationId xmlns:p14="http://schemas.microsoft.com/office/powerpoint/2010/main" val="2272188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https://www.dataquest.io/blog/statistical-learning-for-predictive-modeling-r/</a:t>
            </a:r>
            <a:endParaRPr lang="en-US" dirty="0"/>
          </a:p>
        </p:txBody>
      </p:sp>
      <p:sp>
        <p:nvSpPr>
          <p:cNvPr id="4" name="Slide Number Placeholder 3"/>
          <p:cNvSpPr>
            <a:spLocks noGrp="1"/>
          </p:cNvSpPr>
          <p:nvPr>
            <p:ph type="sldNum" sz="quarter" idx="10"/>
          </p:nvPr>
        </p:nvSpPr>
        <p:spPr/>
        <p:txBody>
          <a:bodyPr/>
          <a:lstStyle/>
          <a:p>
            <a:fld id="{64A5C803-A537-488C-BAF4-62AF8EFF7FC6}" type="slidenum">
              <a:rPr lang="en-US" smtClean="0"/>
              <a:t>35</a:t>
            </a:fld>
            <a:endParaRPr lang="en-US"/>
          </a:p>
        </p:txBody>
      </p:sp>
    </p:spTree>
    <p:extLst>
      <p:ext uri="{BB962C8B-B14F-4D97-AF65-F5344CB8AC3E}">
        <p14:creationId xmlns:p14="http://schemas.microsoft.com/office/powerpoint/2010/main" val="564810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94C35A-A986-4433-844C-08AE38567F7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04827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4C35A-A986-4433-844C-08AE38567F7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83111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4C35A-A986-4433-844C-08AE38567F7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67937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4C35A-A986-4433-844C-08AE38567F7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22015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4C35A-A986-4433-844C-08AE38567F7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282496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94C35A-A986-4433-844C-08AE38567F7F}"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34073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94C35A-A986-4433-844C-08AE38567F7F}"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07780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94C35A-A986-4433-844C-08AE38567F7F}"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74688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4C35A-A986-4433-844C-08AE38567F7F}"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257532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94C35A-A986-4433-844C-08AE38567F7F}"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401415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94C35A-A986-4433-844C-08AE38567F7F}"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20192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4C35A-A986-4433-844C-08AE38567F7F}" type="datetimeFigureOut">
              <a:rPr lang="en-US" smtClean="0"/>
              <a:t>8/5/2024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B6627-F9F5-46B0-A2C3-5005DA032DE8}" type="slidenum">
              <a:rPr lang="en-US" smtClean="0"/>
              <a:t>‹#›</a:t>
            </a:fld>
            <a:endParaRPr lang="en-US"/>
          </a:p>
        </p:txBody>
      </p:sp>
    </p:spTree>
    <p:extLst>
      <p:ext uri="{BB962C8B-B14F-4D97-AF65-F5344CB8AC3E}">
        <p14:creationId xmlns:p14="http://schemas.microsoft.com/office/powerpoint/2010/main" val="1510579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Linear_regress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Dependent_and_independent_variables" TargetMode="External"/><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hyperlink" Target="https://en.wikipedia.org/wiki/Errors_and_residuals" TargetMode="External"/><Relationship Id="rId4" Type="http://schemas.openxmlformats.org/officeDocument/2006/relationships/hyperlink" Target="https://en.wikipedia.org/wiki/Slop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Standard_error"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Studen%3c/ul%3e%3cp%3e%3cem%3ePr(%3e|t|)%3c/em%3e:%3c/p%3e%3cul%3e%3cli%3eThis%20number%20is%20the%20%3ca%20hre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II - REGRESSION ANALYSIS AND FORECASTING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433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image below shows these least square regression lines generated from different random samples as solid </a:t>
            </a:r>
            <a:r>
              <a:rPr lang="en-US" b="1" dirty="0"/>
              <a:t>grey lines</a:t>
            </a:r>
            <a:r>
              <a:rPr lang="en-US" dirty="0"/>
              <a:t>, and </a:t>
            </a:r>
            <a:endParaRPr lang="en-US" dirty="0" smtClean="0"/>
          </a:p>
          <a:p>
            <a:r>
              <a:rPr lang="en-US" dirty="0" smtClean="0"/>
              <a:t>the </a:t>
            </a:r>
            <a:r>
              <a:rPr lang="en-US" dirty="0"/>
              <a:t>true population regression line as a dotted </a:t>
            </a:r>
            <a:r>
              <a:rPr lang="en-US" b="1" dirty="0"/>
              <a:t>blue line. </a:t>
            </a:r>
          </a:p>
        </p:txBody>
      </p:sp>
      <p:pic>
        <p:nvPicPr>
          <p:cNvPr id="1026" name="Picture 2" descr="Screen Shot 2015-07-16 at 10.10.43 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3736" y="3504441"/>
            <a:ext cx="5962650"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608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least squares regression line (yˆ=</a:t>
            </a:r>
            <a:r>
              <a:rPr lang="en-US" dirty="0" err="1" smtClean="0"/>
              <a:t>a+bx</a:t>
            </a:r>
            <a:r>
              <a:rPr lang="en-US" dirty="0" smtClean="0"/>
              <a:t>), </a:t>
            </a:r>
            <a:r>
              <a:rPr lang="en-US" dirty="0"/>
              <a:t>which runs through a sample of data points, is really an estimate of the true population regression line (</a:t>
            </a:r>
            <a:r>
              <a:rPr lang="en-US" dirty="0" err="1" smtClean="0"/>
              <a:t>μy</a:t>
            </a:r>
            <a:r>
              <a:rPr lang="en-US" dirty="0" smtClean="0"/>
              <a:t>=α+βx). </a:t>
            </a:r>
            <a:endParaRPr lang="en-US" dirty="0"/>
          </a:p>
        </p:txBody>
      </p:sp>
      <p:pic>
        <p:nvPicPr>
          <p:cNvPr id="5" name="Picture 4"/>
          <p:cNvPicPr>
            <a:picLocks noChangeAspect="1"/>
          </p:cNvPicPr>
          <p:nvPr/>
        </p:nvPicPr>
        <p:blipFill>
          <a:blip r:embed="rId2"/>
          <a:stretch>
            <a:fillRect/>
          </a:stretch>
        </p:blipFill>
        <p:spPr>
          <a:xfrm>
            <a:off x="2367602" y="3471009"/>
            <a:ext cx="6664332" cy="2069982"/>
          </a:xfrm>
          <a:prstGeom prst="rect">
            <a:avLst/>
          </a:prstGeom>
        </p:spPr>
      </p:pic>
    </p:spTree>
    <p:extLst>
      <p:ext uri="{BB962C8B-B14F-4D97-AF65-F5344CB8AC3E}">
        <p14:creationId xmlns:p14="http://schemas.microsoft.com/office/powerpoint/2010/main" val="419929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conduct </a:t>
            </a:r>
            <a:r>
              <a:rPr lang="en-US" i="1" dirty="0"/>
              <a:t>statistical inference</a:t>
            </a:r>
            <a:r>
              <a:rPr lang="en-US" dirty="0"/>
              <a:t> in linear regression when we find a sample slope and </a:t>
            </a:r>
            <a:endParaRPr lang="en-US" dirty="0" smtClean="0"/>
          </a:p>
          <a:p>
            <a:r>
              <a:rPr lang="en-US" dirty="0" smtClean="0"/>
              <a:t>then </a:t>
            </a:r>
            <a:r>
              <a:rPr lang="en-US" dirty="0"/>
              <a:t>use it to make a confidence interval or perform a hypothesis test about the true population slope.</a:t>
            </a:r>
          </a:p>
        </p:txBody>
      </p:sp>
    </p:spTree>
    <p:extLst>
      <p:ext uri="{BB962C8B-B14F-4D97-AF65-F5344CB8AC3E}">
        <p14:creationId xmlns:p14="http://schemas.microsoft.com/office/powerpoint/2010/main" val="3693604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 approach</a:t>
            </a:r>
            <a:endParaRPr lang="en-US" dirty="0"/>
          </a:p>
        </p:txBody>
      </p:sp>
      <p:sp>
        <p:nvSpPr>
          <p:cNvPr id="3" name="Content Placeholder 2"/>
          <p:cNvSpPr>
            <a:spLocks noGrp="1"/>
          </p:cNvSpPr>
          <p:nvPr>
            <p:ph idx="1"/>
          </p:nvPr>
        </p:nvSpPr>
        <p:spPr>
          <a:xfrm>
            <a:off x="838200" y="1446663"/>
            <a:ext cx="10515600" cy="4730300"/>
          </a:xfrm>
        </p:spPr>
        <p:txBody>
          <a:bodyPr/>
          <a:lstStyle/>
          <a:p>
            <a:r>
              <a:rPr lang="en-US" b="1" dirty="0"/>
              <a:t>The t-test Approach</a:t>
            </a:r>
          </a:p>
          <a:p>
            <a:r>
              <a:rPr lang="en-US" dirty="0"/>
              <a:t>The following are the steps followed in the performance of the t-test:</a:t>
            </a:r>
          </a:p>
          <a:p>
            <a:pPr lvl="1"/>
            <a:r>
              <a:rPr lang="en-US" dirty="0" smtClean="0"/>
              <a:t>Set </a:t>
            </a:r>
            <a:r>
              <a:rPr lang="en-US" dirty="0"/>
              <a:t>the significance level for the test.</a:t>
            </a:r>
          </a:p>
          <a:p>
            <a:pPr lvl="1"/>
            <a:r>
              <a:rPr lang="en-US" dirty="0"/>
              <a:t>Formulate the null and the alternative hypotheses.</a:t>
            </a:r>
          </a:p>
          <a:p>
            <a:pPr lvl="1"/>
            <a:r>
              <a:rPr lang="en-US" dirty="0"/>
              <a:t>Calculate the t-statistic using the formula below</a:t>
            </a:r>
          </a:p>
        </p:txBody>
      </p:sp>
      <p:pic>
        <p:nvPicPr>
          <p:cNvPr id="4" name="Picture 3"/>
          <p:cNvPicPr>
            <a:picLocks noChangeAspect="1"/>
          </p:cNvPicPr>
          <p:nvPr/>
        </p:nvPicPr>
        <p:blipFill>
          <a:blip r:embed="rId3"/>
          <a:stretch>
            <a:fillRect/>
          </a:stretch>
        </p:blipFill>
        <p:spPr>
          <a:xfrm>
            <a:off x="1119116" y="4051133"/>
            <a:ext cx="2784143" cy="1705778"/>
          </a:xfrm>
          <a:prstGeom prst="rect">
            <a:avLst/>
          </a:prstGeom>
        </p:spPr>
      </p:pic>
      <p:pic>
        <p:nvPicPr>
          <p:cNvPr id="5" name="Picture 4"/>
          <p:cNvPicPr>
            <a:picLocks noChangeAspect="1"/>
          </p:cNvPicPr>
          <p:nvPr/>
        </p:nvPicPr>
        <p:blipFill>
          <a:blip r:embed="rId4"/>
          <a:stretch>
            <a:fillRect/>
          </a:stretch>
        </p:blipFill>
        <p:spPr>
          <a:xfrm>
            <a:off x="4381499" y="3832768"/>
            <a:ext cx="6423209" cy="2704509"/>
          </a:xfrm>
          <a:prstGeom prst="rect">
            <a:avLst/>
          </a:prstGeom>
        </p:spPr>
      </p:pic>
    </p:spTree>
    <p:extLst>
      <p:ext uri="{BB962C8B-B14F-4D97-AF65-F5344CB8AC3E}">
        <p14:creationId xmlns:p14="http://schemas.microsoft.com/office/powerpoint/2010/main" val="68360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Hypothesis Testing of the Significance of Regression Coefficients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66560" y="2143208"/>
            <a:ext cx="8046711" cy="3716172"/>
          </a:xfrm>
          <a:prstGeom prst="rect">
            <a:avLst/>
          </a:prstGeom>
        </p:spPr>
      </p:pic>
    </p:spTree>
    <p:extLst>
      <p:ext uri="{BB962C8B-B14F-4D97-AF65-F5344CB8AC3E}">
        <p14:creationId xmlns:p14="http://schemas.microsoft.com/office/powerpoint/2010/main" val="2935288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569292"/>
            <a:ext cx="6591870" cy="5719416"/>
          </a:xfrm>
          <a:prstGeom prst="rect">
            <a:avLst/>
          </a:prstGeom>
        </p:spPr>
      </p:pic>
      <p:sp>
        <p:nvSpPr>
          <p:cNvPr id="5" name="Rectangle 4"/>
          <p:cNvSpPr/>
          <p:nvPr/>
        </p:nvSpPr>
        <p:spPr>
          <a:xfrm>
            <a:off x="7543802" y="3770532"/>
            <a:ext cx="4648198" cy="2308324"/>
          </a:xfrm>
          <a:prstGeom prst="rect">
            <a:avLst/>
          </a:prstGeom>
        </p:spPr>
        <p:txBody>
          <a:bodyPr wrap="square">
            <a:spAutoFit/>
          </a:bodyPr>
          <a:lstStyle/>
          <a:p>
            <a:r>
              <a:rPr lang="en-US" sz="2400" dirty="0">
                <a:solidFill>
                  <a:srgbClr val="464646"/>
                </a:solidFill>
                <a:latin typeface="Times New Roman" panose="02020603050405020304" pitchFamily="18" charset="0"/>
                <a:cs typeface="Times New Roman" panose="02020603050405020304" pitchFamily="18" charset="0"/>
              </a:rPr>
              <a:t>Notice that |t</a:t>
            </a:r>
            <a:r>
              <a:rPr lang="en-US" sz="2400" dirty="0" smtClean="0">
                <a:solidFill>
                  <a:srgbClr val="464646"/>
                </a:solidFill>
                <a:latin typeface="Times New Roman" panose="02020603050405020304" pitchFamily="18" charset="0"/>
                <a:cs typeface="Times New Roman" panose="02020603050405020304" pitchFamily="18" charset="0"/>
              </a:rPr>
              <a:t>| &gt; </a:t>
            </a:r>
            <a:r>
              <a:rPr lang="en-US" sz="2400" dirty="0" err="1" smtClean="0">
                <a:solidFill>
                  <a:srgbClr val="464646"/>
                </a:solidFill>
                <a:latin typeface="Times New Roman" panose="02020603050405020304" pitchFamily="18" charset="0"/>
                <a:cs typeface="Times New Roman" panose="02020603050405020304" pitchFamily="18" charset="0"/>
              </a:rPr>
              <a:t>tc|t</a:t>
            </a:r>
            <a:r>
              <a:rPr lang="en-US" sz="2400" dirty="0" smtClean="0">
                <a:solidFill>
                  <a:srgbClr val="464646"/>
                </a:solidFill>
                <a:latin typeface="Times New Roman" panose="02020603050405020304" pitchFamily="18" charset="0"/>
                <a:cs typeface="Times New Roman" panose="02020603050405020304" pitchFamily="18" charset="0"/>
              </a:rPr>
              <a:t>| &gt; </a:t>
            </a:r>
            <a:r>
              <a:rPr lang="en-US" sz="2400" dirty="0" err="1" smtClean="0">
                <a:solidFill>
                  <a:srgbClr val="464646"/>
                </a:solidFill>
                <a:latin typeface="Times New Roman" panose="02020603050405020304" pitchFamily="18" charset="0"/>
                <a:cs typeface="Times New Roman" panose="02020603050405020304" pitchFamily="18" charset="0"/>
              </a:rPr>
              <a:t>tc</a:t>
            </a:r>
            <a:r>
              <a:rPr lang="en-US" sz="2400" dirty="0">
                <a:solidFill>
                  <a:srgbClr val="464646"/>
                </a:solidFill>
                <a:latin typeface="Times New Roman" panose="02020603050405020304" pitchFamily="18" charset="0"/>
                <a:cs typeface="Times New Roman" panose="02020603050405020304" pitchFamily="18" charset="0"/>
              </a:rPr>
              <a:t> i.e., (10.85&gt;2.30610.85&gt;2.306)</a:t>
            </a:r>
          </a:p>
          <a:p>
            <a:r>
              <a:rPr lang="en-US" sz="2400" dirty="0">
                <a:solidFill>
                  <a:srgbClr val="464646"/>
                </a:solidFill>
                <a:latin typeface="Times New Roman" panose="02020603050405020304" pitchFamily="18" charset="0"/>
                <a:cs typeface="Times New Roman" panose="02020603050405020304" pitchFamily="18" charset="0"/>
              </a:rPr>
              <a:t>Therefore, </a:t>
            </a:r>
            <a:r>
              <a:rPr lang="en-US" sz="2400" b="1" dirty="0">
                <a:solidFill>
                  <a:srgbClr val="464646"/>
                </a:solidFill>
                <a:latin typeface="Times New Roman" panose="02020603050405020304" pitchFamily="18" charset="0"/>
                <a:cs typeface="Times New Roman" panose="02020603050405020304" pitchFamily="18" charset="0"/>
              </a:rPr>
              <a:t>we reject the null hypothesis and conclude that the estimated slope coefficient is statistically different from one</a:t>
            </a:r>
            <a:r>
              <a:rPr lang="en-US" sz="2400" dirty="0">
                <a:solidFill>
                  <a:srgbClr val="464646"/>
                </a:solidFill>
                <a:latin typeface="Times New Roman" panose="02020603050405020304" pitchFamily="18" charset="0"/>
                <a:cs typeface="Times New Roman" panose="02020603050405020304" pitchFamily="18" charset="0"/>
              </a:rPr>
              <a:t>.</a:t>
            </a:r>
            <a:endParaRPr lang="en-US" sz="2400" b="0" i="0" dirty="0">
              <a:solidFill>
                <a:srgbClr val="46464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976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analystprep.com/study-notes/wp-content/uploads/2021/02/cfa-level-2-t-table-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125" y="660806"/>
            <a:ext cx="6818429" cy="667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038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on Groups of Coefficients</a:t>
            </a:r>
          </a:p>
        </p:txBody>
      </p:sp>
      <p:sp>
        <p:nvSpPr>
          <p:cNvPr id="3" name="Content Placeholder 2"/>
          <p:cNvSpPr>
            <a:spLocks noGrp="1"/>
          </p:cNvSpPr>
          <p:nvPr>
            <p:ph idx="1"/>
          </p:nvPr>
        </p:nvSpPr>
        <p:spPr>
          <a:xfrm>
            <a:off x="838200" y="1825624"/>
            <a:ext cx="10830636" cy="4793539"/>
          </a:xfrm>
        </p:spPr>
        <p:txBody>
          <a:bodyPr>
            <a:normAutofit fontScale="92500" lnSpcReduction="10000"/>
          </a:bodyPr>
          <a:lstStyle/>
          <a:p>
            <a:r>
              <a:rPr lang="en-US" dirty="0"/>
              <a:t>The procedure for doing this is the general regression significance test or, as it is more often called, the extra sum of squares method</a:t>
            </a:r>
            <a:r>
              <a:rPr lang="en-US" dirty="0" smtClean="0"/>
              <a:t>.</a:t>
            </a:r>
          </a:p>
          <a:p>
            <a:r>
              <a:rPr lang="en-US" dirty="0"/>
              <a:t>This procedure can also be used to investigate the contribution of a subset involving several </a:t>
            </a:r>
            <a:r>
              <a:rPr lang="en-US" dirty="0" err="1" smtClean="0"/>
              <a:t>regressor</a:t>
            </a:r>
            <a:r>
              <a:rPr lang="en-US" dirty="0" smtClean="0"/>
              <a:t> </a:t>
            </a:r>
            <a:r>
              <a:rPr lang="en-US" dirty="0"/>
              <a:t>or predictor variables to the model</a:t>
            </a:r>
            <a:r>
              <a:rPr lang="en-US" dirty="0" smtClean="0"/>
              <a:t>.</a:t>
            </a:r>
          </a:p>
          <a:p>
            <a:endParaRPr lang="en-US" dirty="0" smtClean="0"/>
          </a:p>
          <a:p>
            <a:pPr marL="0" indent="0">
              <a:buNone/>
            </a:pPr>
            <a:r>
              <a:rPr lang="en-US" dirty="0" smtClean="0"/>
              <a:t>                            y= </a:t>
            </a:r>
            <a:r>
              <a:rPr lang="en-US" dirty="0"/>
              <a:t>X𝜷 + 𝜺, </a:t>
            </a:r>
            <a:r>
              <a:rPr lang="en-US" dirty="0" smtClean="0"/>
              <a:t>                                        eq.</a:t>
            </a:r>
          </a:p>
          <a:p>
            <a:r>
              <a:rPr lang="en-US" dirty="0" smtClean="0"/>
              <a:t>where </a:t>
            </a:r>
            <a:r>
              <a:rPr lang="en-US" dirty="0"/>
              <a:t>y is (n × 1), </a:t>
            </a:r>
            <a:endParaRPr lang="en-US" dirty="0" smtClean="0"/>
          </a:p>
          <a:p>
            <a:r>
              <a:rPr lang="en-US" dirty="0" smtClean="0"/>
              <a:t>X </a:t>
            </a:r>
            <a:r>
              <a:rPr lang="en-US" dirty="0"/>
              <a:t>is (n × p), </a:t>
            </a:r>
            <a:endParaRPr lang="en-US" dirty="0" smtClean="0"/>
          </a:p>
          <a:p>
            <a:r>
              <a:rPr lang="en-US" dirty="0" smtClean="0"/>
              <a:t>𝜷 </a:t>
            </a:r>
            <a:r>
              <a:rPr lang="en-US" dirty="0"/>
              <a:t>is ( p × 1), </a:t>
            </a:r>
            <a:endParaRPr lang="en-US" dirty="0" smtClean="0"/>
          </a:p>
          <a:p>
            <a:r>
              <a:rPr lang="en-US" dirty="0" smtClean="0"/>
              <a:t>𝜺 </a:t>
            </a:r>
            <a:r>
              <a:rPr lang="en-US" dirty="0"/>
              <a:t>is (n × 1), and p = k + 1. </a:t>
            </a:r>
            <a:endParaRPr lang="en-US" dirty="0" smtClean="0"/>
          </a:p>
          <a:p>
            <a:r>
              <a:rPr lang="en-US" dirty="0" smtClean="0"/>
              <a:t>We </a:t>
            </a:r>
            <a:r>
              <a:rPr lang="en-US" dirty="0"/>
              <a:t>would like to determine if a subset of the predictor variables x1, x2, … , </a:t>
            </a:r>
            <a:r>
              <a:rPr lang="en-US" dirty="0" err="1"/>
              <a:t>xr</a:t>
            </a:r>
            <a:endParaRPr lang="en-US" dirty="0"/>
          </a:p>
        </p:txBody>
      </p:sp>
    </p:spTree>
    <p:extLst>
      <p:ext uri="{BB962C8B-B14F-4D97-AF65-F5344CB8AC3E}">
        <p14:creationId xmlns:p14="http://schemas.microsoft.com/office/powerpoint/2010/main" val="888392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Creating models to predict future observations</a:t>
            </a:r>
          </a:p>
        </p:txBody>
      </p:sp>
      <p:sp>
        <p:nvSpPr>
          <p:cNvPr id="3" name="Content Placeholder 2"/>
          <p:cNvSpPr>
            <a:spLocks noGrp="1"/>
          </p:cNvSpPr>
          <p:nvPr>
            <p:ph idx="1"/>
          </p:nvPr>
        </p:nvSpPr>
        <p:spPr/>
        <p:txBody>
          <a:bodyPr/>
          <a:lstStyle/>
          <a:p>
            <a:r>
              <a:rPr lang="en-US" dirty="0"/>
              <a:t>The Regression Approach for Predictions</a:t>
            </a:r>
          </a:p>
          <a:p>
            <a:r>
              <a:rPr lang="en-US" dirty="0"/>
              <a:t>Using regression to make predictions doesn’t necessarily involve predicting the future. Instead, you predict the mean of the dependent variable given specific values of the independent variable(s). </a:t>
            </a:r>
          </a:p>
        </p:txBody>
      </p:sp>
    </p:spTree>
    <p:extLst>
      <p:ext uri="{BB962C8B-B14F-4D97-AF65-F5344CB8AC3E}">
        <p14:creationId xmlns:p14="http://schemas.microsoft.com/office/powerpoint/2010/main" val="3401601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a:t>general procedure for using regression to make good predictions is the following:</a:t>
            </a:r>
          </a:p>
          <a:p>
            <a:pPr marL="514350" indent="-514350">
              <a:buFont typeface="+mj-lt"/>
              <a:buAutoNum type="arabicPeriod"/>
            </a:pPr>
            <a:r>
              <a:rPr lang="en-US" dirty="0"/>
              <a:t>Research the subject-area so you can build on the work of others. This research helps with the subsequent steps.</a:t>
            </a:r>
          </a:p>
          <a:p>
            <a:pPr marL="514350" indent="-514350">
              <a:buFont typeface="+mj-lt"/>
              <a:buAutoNum type="arabicPeriod"/>
            </a:pPr>
            <a:r>
              <a:rPr lang="en-US" dirty="0"/>
              <a:t>Collect data for the relevant variables.</a:t>
            </a:r>
          </a:p>
          <a:p>
            <a:pPr marL="514350" indent="-514350">
              <a:buFont typeface="+mj-lt"/>
              <a:buAutoNum type="arabicPeriod"/>
            </a:pPr>
            <a:r>
              <a:rPr lang="en-US" dirty="0"/>
              <a:t>Specify and assess your regression model.</a:t>
            </a:r>
          </a:p>
          <a:p>
            <a:pPr marL="514350" indent="-514350">
              <a:buFont typeface="+mj-lt"/>
              <a:buAutoNum type="arabicPeriod"/>
            </a:pPr>
            <a:r>
              <a:rPr lang="en-US" dirty="0"/>
              <a:t>If you have a model that adequately fits the data, use it to make predictions.</a:t>
            </a:r>
          </a:p>
          <a:p>
            <a:endParaRPr lang="en-US" dirty="0"/>
          </a:p>
        </p:txBody>
      </p:sp>
    </p:spTree>
    <p:extLst>
      <p:ext uri="{BB962C8B-B14F-4D97-AF65-F5344CB8AC3E}">
        <p14:creationId xmlns:p14="http://schemas.microsoft.com/office/powerpoint/2010/main" val="1407753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outcome</a:t>
            </a:r>
          </a:p>
        </p:txBody>
      </p:sp>
      <p:sp>
        <p:nvSpPr>
          <p:cNvPr id="3" name="Content Placeholder 2"/>
          <p:cNvSpPr>
            <a:spLocks noGrp="1"/>
          </p:cNvSpPr>
          <p:nvPr>
            <p:ph idx="1"/>
          </p:nvPr>
        </p:nvSpPr>
        <p:spPr/>
        <p:txBody>
          <a:bodyPr/>
          <a:lstStyle/>
          <a:p>
            <a:r>
              <a:rPr lang="en-US" dirty="0"/>
              <a:t>2. Illustrate the regression analysis and forecasting in time series analysis</a:t>
            </a:r>
          </a:p>
        </p:txBody>
      </p:sp>
    </p:spTree>
    <p:extLst>
      <p:ext uri="{BB962C8B-B14F-4D97-AF65-F5344CB8AC3E}">
        <p14:creationId xmlns:p14="http://schemas.microsoft.com/office/powerpoint/2010/main" val="677713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 R programming, predictive models are extremely useful for forecasting future outcomes and estimating metrics that are impractical to measure. </a:t>
            </a:r>
          </a:p>
        </p:txBody>
      </p:sp>
    </p:spTree>
    <p:extLst>
      <p:ext uri="{BB962C8B-B14F-4D97-AF65-F5344CB8AC3E}">
        <p14:creationId xmlns:p14="http://schemas.microsoft.com/office/powerpoint/2010/main" val="1692061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prediction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Collect some data relevant to the problem (more is almost always better).</a:t>
            </a:r>
          </a:p>
          <a:p>
            <a:pPr marL="514350" indent="-514350">
              <a:buFont typeface="+mj-lt"/>
              <a:buAutoNum type="arabicPeriod"/>
            </a:pPr>
            <a:r>
              <a:rPr lang="en-US" dirty="0"/>
              <a:t>Clean, augment, and preprocess the data into a convenient form, if needed.</a:t>
            </a:r>
          </a:p>
          <a:p>
            <a:pPr marL="514350" indent="-514350">
              <a:buFont typeface="+mj-lt"/>
              <a:buAutoNum type="arabicPeriod"/>
            </a:pPr>
            <a:r>
              <a:rPr lang="en-US" dirty="0"/>
              <a:t>Conduct an exploratory analysis of the data to get a better sense of it.</a:t>
            </a:r>
          </a:p>
          <a:p>
            <a:pPr marL="514350" indent="-514350">
              <a:buFont typeface="+mj-lt"/>
              <a:buAutoNum type="arabicPeriod"/>
            </a:pPr>
            <a:r>
              <a:rPr lang="en-US" dirty="0"/>
              <a:t>Using what you find as a guide, construct a model of some aspect of the data.</a:t>
            </a:r>
          </a:p>
          <a:p>
            <a:pPr marL="514350" indent="-514350">
              <a:buFont typeface="+mj-lt"/>
              <a:buAutoNum type="arabicPeriod"/>
            </a:pPr>
            <a:r>
              <a:rPr lang="en-US" dirty="0"/>
              <a:t>Use the model to answer the question you started with, and validate your results.</a:t>
            </a:r>
          </a:p>
          <a:p>
            <a:pPr marL="514350" indent="-514350">
              <a:buFont typeface="+mj-lt"/>
              <a:buAutoNum type="arabicPeriod"/>
            </a:pPr>
            <a:endParaRPr lang="en-US" dirty="0"/>
          </a:p>
        </p:txBody>
      </p:sp>
    </p:spTree>
    <p:extLst>
      <p:ext uri="{BB962C8B-B14F-4D97-AF65-F5344CB8AC3E}">
        <p14:creationId xmlns:p14="http://schemas.microsoft.com/office/powerpoint/2010/main" val="16833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hlinkClick r:id="rId2"/>
              </a:rPr>
              <a:t>Linear regression</a:t>
            </a:r>
            <a:r>
              <a:rPr lang="en-US" dirty="0"/>
              <a:t> is one of the simplest and most common supervised machine learning algorithms that data scientists use for predictive </a:t>
            </a:r>
            <a:r>
              <a:rPr lang="en-US" dirty="0" smtClean="0"/>
              <a:t>modeling</a:t>
            </a:r>
          </a:p>
          <a:p>
            <a:r>
              <a:rPr lang="en-US" dirty="0" smtClean="0"/>
              <a:t>Example: regression </a:t>
            </a:r>
            <a:r>
              <a:rPr lang="en-US" dirty="0"/>
              <a:t>to build a model that predicts cherry tree volume from metrics that are much easier for folks who study trees to measure.</a:t>
            </a:r>
          </a:p>
        </p:txBody>
      </p:sp>
    </p:spTree>
    <p:extLst>
      <p:ext uri="{BB962C8B-B14F-4D97-AF65-F5344CB8AC3E}">
        <p14:creationId xmlns:p14="http://schemas.microsoft.com/office/powerpoint/2010/main" val="2567428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practice building the models and visualizations yourself, we’ll be using the following R packages:</a:t>
            </a:r>
          </a:p>
          <a:p>
            <a:r>
              <a:rPr lang="en-US" dirty="0">
                <a:solidFill>
                  <a:schemeClr val="accent5"/>
                </a:solidFill>
              </a:rPr>
              <a:t>data sets </a:t>
            </a:r>
            <a:r>
              <a:rPr lang="en-US" dirty="0"/>
              <a:t>This package contains a wide variety of practice data sets. We’ll be using one of them, </a:t>
            </a:r>
            <a:r>
              <a:rPr lang="en-US" dirty="0">
                <a:solidFill>
                  <a:schemeClr val="accent5"/>
                </a:solidFill>
              </a:rPr>
              <a:t>“trees”, to learn about building linear regression models.</a:t>
            </a:r>
          </a:p>
          <a:p>
            <a:r>
              <a:rPr lang="en-US" dirty="0">
                <a:solidFill>
                  <a:schemeClr val="accent5"/>
                </a:solidFill>
              </a:rPr>
              <a:t>ggplot2 </a:t>
            </a:r>
            <a:r>
              <a:rPr lang="en-US" dirty="0"/>
              <a:t>We’ll use this popular data visualization package to </a:t>
            </a:r>
            <a:r>
              <a:rPr lang="en-US" dirty="0">
                <a:solidFill>
                  <a:schemeClr val="accent5"/>
                </a:solidFill>
              </a:rPr>
              <a:t>build plots of our models.</a:t>
            </a:r>
          </a:p>
          <a:p>
            <a:r>
              <a:rPr lang="en-US" dirty="0" err="1">
                <a:solidFill>
                  <a:schemeClr val="accent5"/>
                </a:solidFill>
              </a:rPr>
              <a:t>GGally</a:t>
            </a:r>
            <a:r>
              <a:rPr lang="en-US" dirty="0">
                <a:solidFill>
                  <a:schemeClr val="accent5"/>
                </a:solidFill>
              </a:rPr>
              <a:t> </a:t>
            </a:r>
            <a:r>
              <a:rPr lang="en-US" dirty="0"/>
              <a:t>This package extends the functionality of ggplot2. We’ll be using it to create a </a:t>
            </a:r>
            <a:r>
              <a:rPr lang="en-US" dirty="0">
                <a:solidFill>
                  <a:schemeClr val="accent5"/>
                </a:solidFill>
              </a:rPr>
              <a:t>plot matrix as part of our initial exploratory data visualization</a:t>
            </a:r>
            <a:r>
              <a:rPr lang="en-US" dirty="0"/>
              <a:t>.</a:t>
            </a:r>
          </a:p>
          <a:p>
            <a:r>
              <a:rPr lang="en-US" dirty="0">
                <a:solidFill>
                  <a:schemeClr val="accent5"/>
                </a:solidFill>
              </a:rPr>
              <a:t>scatterplot3d</a:t>
            </a:r>
            <a:r>
              <a:rPr lang="en-US" dirty="0"/>
              <a:t> We’ll use this package for visualizing more complex linear regression models with multiple predictors.</a:t>
            </a:r>
          </a:p>
        </p:txBody>
      </p:sp>
    </p:spTree>
    <p:extLst>
      <p:ext uri="{BB962C8B-B14F-4D97-AF65-F5344CB8AC3E}">
        <p14:creationId xmlns:p14="http://schemas.microsoft.com/office/powerpoint/2010/main" val="1023315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427" y="1351129"/>
            <a:ext cx="10515600" cy="5944951"/>
          </a:xfrm>
        </p:spPr>
        <p:txBody>
          <a:bodyPr/>
          <a:lstStyle/>
          <a:p>
            <a:r>
              <a:rPr lang="en-US" b="1" dirty="0"/>
              <a:t>How do they measure tree volume, anyway</a:t>
            </a:r>
            <a:r>
              <a:rPr lang="en-US" b="1" dirty="0" smtClean="0"/>
              <a:t>?</a:t>
            </a:r>
          </a:p>
          <a:p>
            <a:r>
              <a:rPr lang="en-US" dirty="0">
                <a:solidFill>
                  <a:schemeClr val="accent5"/>
                </a:solidFill>
              </a:rPr>
              <a:t>data(trees) ## access the data from R’s datasets package</a:t>
            </a:r>
          </a:p>
          <a:p>
            <a:r>
              <a:rPr lang="en-US" dirty="0">
                <a:solidFill>
                  <a:schemeClr val="accent5"/>
                </a:solidFill>
              </a:rPr>
              <a:t>head(trees) ## look at the first several rows of the </a:t>
            </a:r>
            <a:r>
              <a:rPr lang="en-US" dirty="0" smtClean="0">
                <a:solidFill>
                  <a:schemeClr val="accent5"/>
                </a:solidFill>
              </a:rPr>
              <a:t>data</a:t>
            </a:r>
          </a:p>
          <a:p>
            <a:endParaRPr lang="en-US" dirty="0">
              <a:solidFill>
                <a:schemeClr val="accent5"/>
              </a:solidFill>
            </a:endParaRPr>
          </a:p>
          <a:p>
            <a:endParaRPr lang="en-US" dirty="0" smtClean="0">
              <a:solidFill>
                <a:schemeClr val="accent5"/>
              </a:solidFill>
            </a:endParaRPr>
          </a:p>
          <a:p>
            <a:endParaRPr lang="en-US" dirty="0">
              <a:solidFill>
                <a:schemeClr val="accent5"/>
              </a:solidFill>
            </a:endParaRPr>
          </a:p>
          <a:p>
            <a:endParaRPr lang="en-US" dirty="0" smtClean="0">
              <a:solidFill>
                <a:schemeClr val="accent5"/>
              </a:solidFill>
            </a:endParaRPr>
          </a:p>
          <a:p>
            <a:endParaRPr lang="en-US" dirty="0">
              <a:solidFill>
                <a:schemeClr val="accent5"/>
              </a:solidFill>
            </a:endParaRPr>
          </a:p>
          <a:p>
            <a:endParaRPr lang="en-US" dirty="0" smtClean="0">
              <a:solidFill>
                <a:schemeClr val="accent5"/>
              </a:solidFill>
            </a:endParaRPr>
          </a:p>
          <a:p>
            <a:r>
              <a:rPr lang="en-US" dirty="0" err="1">
                <a:solidFill>
                  <a:schemeClr val="accent5"/>
                </a:solidFill>
              </a:rPr>
              <a:t>str</a:t>
            </a:r>
            <a:r>
              <a:rPr lang="en-US" dirty="0">
                <a:solidFill>
                  <a:schemeClr val="accent5"/>
                </a:solidFill>
              </a:rPr>
              <a:t>(trees) ## look at the structure of the variables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77176712"/>
              </p:ext>
            </p:extLst>
          </p:nvPr>
        </p:nvGraphicFramePr>
        <p:xfrm>
          <a:off x="1403190" y="2924600"/>
          <a:ext cx="6983616" cy="2453640"/>
        </p:xfrm>
        <a:graphic>
          <a:graphicData uri="http://schemas.openxmlformats.org/drawingml/2006/table">
            <a:tbl>
              <a:tblPr/>
              <a:tblGrid>
                <a:gridCol w="2327872">
                  <a:extLst>
                    <a:ext uri="{9D8B030D-6E8A-4147-A177-3AD203B41FA5}">
                      <a16:colId xmlns:a16="http://schemas.microsoft.com/office/drawing/2014/main" val="20000"/>
                    </a:ext>
                  </a:extLst>
                </a:gridCol>
                <a:gridCol w="2327872">
                  <a:extLst>
                    <a:ext uri="{9D8B030D-6E8A-4147-A177-3AD203B41FA5}">
                      <a16:colId xmlns:a16="http://schemas.microsoft.com/office/drawing/2014/main" val="20001"/>
                    </a:ext>
                  </a:extLst>
                </a:gridCol>
                <a:gridCol w="2327872">
                  <a:extLst>
                    <a:ext uri="{9D8B030D-6E8A-4147-A177-3AD203B41FA5}">
                      <a16:colId xmlns:a16="http://schemas.microsoft.com/office/drawing/2014/main" val="20002"/>
                    </a:ext>
                  </a:extLst>
                </a:gridCol>
              </a:tblGrid>
              <a:tr h="0">
                <a:tc>
                  <a:txBody>
                    <a:bodyPr/>
                    <a:lstStyle/>
                    <a:p>
                      <a:pPr algn="l"/>
                      <a:r>
                        <a:rPr lang="en-US" dirty="0">
                          <a:effectLst/>
                        </a:rPr>
                        <a:t>Girth</a:t>
                      </a:r>
                    </a:p>
                  </a:txBody>
                  <a:tcPr marL="38100" marR="38100" marT="38100" marB="38100">
                    <a:lnL w="9525" cap="flat" cmpd="sng" algn="ctr">
                      <a:solidFill>
                        <a:srgbClr val="6862A8"/>
                      </a:solidFill>
                      <a:prstDash val="solid"/>
                      <a:round/>
                      <a:headEnd type="none" w="med" len="med"/>
                      <a:tailEnd type="none" w="med" len="med"/>
                    </a:lnL>
                    <a:lnR w="9525" cap="flat" cmpd="sng" algn="ctr">
                      <a:solidFill>
                        <a:srgbClr val="0064A8"/>
                      </a:solidFill>
                      <a:prstDash val="solid"/>
                      <a:round/>
                      <a:headEnd type="none" w="med" len="med"/>
                      <a:tailEnd type="none" w="med" len="med"/>
                    </a:lnR>
                    <a:lnT w="9525" cap="flat" cmpd="sng" algn="ctr">
                      <a:solidFill>
                        <a:srgbClr val="6862A8"/>
                      </a:solidFill>
                      <a:prstDash val="solid"/>
                      <a:round/>
                      <a:headEnd type="none" w="med" len="med"/>
                      <a:tailEnd type="none" w="med" len="med"/>
                    </a:lnT>
                    <a:lnB w="9525" cap="flat" cmpd="sng" algn="ctr">
                      <a:solidFill>
                        <a:srgbClr val="0064A8"/>
                      </a:solidFill>
                      <a:prstDash val="solid"/>
                      <a:round/>
                      <a:headEnd type="none" w="med" len="med"/>
                      <a:tailEnd type="none" w="med" len="med"/>
                    </a:lnB>
                  </a:tcPr>
                </a:tc>
                <a:tc>
                  <a:txBody>
                    <a:bodyPr/>
                    <a:lstStyle/>
                    <a:p>
                      <a:pPr algn="l"/>
                      <a:r>
                        <a:rPr lang="en-US">
                          <a:effectLst/>
                        </a:rPr>
                        <a:t>Height</a:t>
                      </a:r>
                    </a:p>
                  </a:txBody>
                  <a:tcPr marL="38100" marR="38100" marT="38100" marB="38100">
                    <a:lnL w="9525" cap="flat" cmpd="sng" algn="ctr">
                      <a:solidFill>
                        <a:srgbClr val="0064A8"/>
                      </a:solidFill>
                      <a:prstDash val="solid"/>
                      <a:round/>
                      <a:headEnd type="none" w="med" len="med"/>
                      <a:tailEnd type="none" w="med" len="med"/>
                    </a:lnL>
                    <a:lnR w="9525" cap="flat" cmpd="sng" algn="ctr">
                      <a:solidFill>
                        <a:srgbClr val="1864A8"/>
                      </a:solidFill>
                      <a:prstDash val="solid"/>
                      <a:round/>
                      <a:headEnd type="none" w="med" len="med"/>
                      <a:tailEnd type="none" w="med" len="med"/>
                    </a:lnR>
                    <a:lnT w="9525" cap="flat" cmpd="sng" algn="ctr">
                      <a:solidFill>
                        <a:srgbClr val="0064A8"/>
                      </a:solidFill>
                      <a:prstDash val="solid"/>
                      <a:round/>
                      <a:headEnd type="none" w="med" len="med"/>
                      <a:tailEnd type="none" w="med" len="med"/>
                    </a:lnT>
                    <a:lnB w="9525" cap="flat" cmpd="sng" algn="ctr">
                      <a:solidFill>
                        <a:srgbClr val="8062A8"/>
                      </a:solidFill>
                      <a:prstDash val="solid"/>
                      <a:round/>
                      <a:headEnd type="none" w="med" len="med"/>
                      <a:tailEnd type="none" w="med" len="med"/>
                    </a:lnB>
                  </a:tcPr>
                </a:tc>
                <a:tc>
                  <a:txBody>
                    <a:bodyPr/>
                    <a:lstStyle/>
                    <a:p>
                      <a:pPr algn="l"/>
                      <a:r>
                        <a:rPr lang="en-US">
                          <a:effectLst/>
                        </a:rPr>
                        <a:t>Volume</a:t>
                      </a:r>
                    </a:p>
                  </a:txBody>
                  <a:tcPr marL="38100" marR="38100" marT="38100" marB="38100">
                    <a:lnL w="9525" cap="flat" cmpd="sng" algn="ctr">
                      <a:solidFill>
                        <a:srgbClr val="1864A8"/>
                      </a:solidFill>
                      <a:prstDash val="solid"/>
                      <a:round/>
                      <a:headEnd type="none" w="med" len="med"/>
                      <a:tailEnd type="none" w="med" len="med"/>
                    </a:lnL>
                    <a:lnR w="9525" cap="flat" cmpd="sng" algn="ctr">
                      <a:solidFill>
                        <a:srgbClr val="1864A8"/>
                      </a:solidFill>
                      <a:prstDash val="solid"/>
                      <a:round/>
                      <a:headEnd type="none" w="med" len="med"/>
                      <a:tailEnd type="none" w="med" len="med"/>
                    </a:lnR>
                    <a:lnT w="9525" cap="flat" cmpd="sng" algn="ctr">
                      <a:solidFill>
                        <a:srgbClr val="1864A8"/>
                      </a:solidFill>
                      <a:prstDash val="solid"/>
                      <a:round/>
                      <a:headEnd type="none" w="med" len="med"/>
                      <a:tailEnd type="none" w="med" len="med"/>
                    </a:lnT>
                    <a:lnB w="9525" cap="flat" cmpd="sng" algn="ctr">
                      <a:solidFill>
                        <a:srgbClr val="F862A8"/>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a:effectLst/>
                        </a:rPr>
                        <a:t>8.3</a:t>
                      </a:r>
                    </a:p>
                  </a:txBody>
                  <a:tcPr marL="38100" marR="38100" marT="38100" marB="38100">
                    <a:lnL w="9525" cap="flat" cmpd="sng" algn="ctr">
                      <a:solidFill>
                        <a:srgbClr val="0064A8"/>
                      </a:solidFill>
                      <a:prstDash val="solid"/>
                      <a:round/>
                      <a:headEnd type="none" w="med" len="med"/>
                      <a:tailEnd type="none" w="med" len="med"/>
                    </a:lnL>
                    <a:lnR w="9525" cap="flat" cmpd="sng" algn="ctr">
                      <a:solidFill>
                        <a:srgbClr val="8062A8"/>
                      </a:solidFill>
                      <a:prstDash val="solid"/>
                      <a:round/>
                      <a:headEnd type="none" w="med" len="med"/>
                      <a:tailEnd type="none" w="med" len="med"/>
                    </a:lnR>
                    <a:lnT w="9525" cap="flat" cmpd="sng" algn="ctr">
                      <a:solidFill>
                        <a:srgbClr val="0064A8"/>
                      </a:solidFill>
                      <a:prstDash val="solid"/>
                      <a:round/>
                      <a:headEnd type="none" w="med" len="med"/>
                      <a:tailEnd type="none" w="med" len="med"/>
                    </a:lnT>
                    <a:lnB w="9525" cap="flat" cmpd="sng" algn="ctr">
                      <a:solidFill>
                        <a:srgbClr val="9061A8"/>
                      </a:solidFill>
                      <a:prstDash val="solid"/>
                      <a:round/>
                      <a:headEnd type="none" w="med" len="med"/>
                      <a:tailEnd type="none" w="med" len="med"/>
                    </a:lnB>
                  </a:tcPr>
                </a:tc>
                <a:tc>
                  <a:txBody>
                    <a:bodyPr/>
                    <a:lstStyle/>
                    <a:p>
                      <a:r>
                        <a:rPr lang="en-US">
                          <a:effectLst/>
                        </a:rPr>
                        <a:t>70</a:t>
                      </a:r>
                    </a:p>
                  </a:txBody>
                  <a:tcPr marL="38100" marR="38100" marT="38100" marB="38100">
                    <a:lnL w="9525" cap="flat" cmpd="sng" algn="ctr">
                      <a:solidFill>
                        <a:srgbClr val="8062A8"/>
                      </a:solidFill>
                      <a:prstDash val="solid"/>
                      <a:round/>
                      <a:headEnd type="none" w="med" len="med"/>
                      <a:tailEnd type="none" w="med" len="med"/>
                    </a:lnL>
                    <a:lnR w="9525" cap="flat" cmpd="sng" algn="ctr">
                      <a:solidFill>
                        <a:srgbClr val="F862A8"/>
                      </a:solidFill>
                      <a:prstDash val="solid"/>
                      <a:round/>
                      <a:headEnd type="none" w="med" len="med"/>
                      <a:tailEnd type="none" w="med" len="med"/>
                    </a:lnR>
                    <a:lnT w="9525" cap="flat" cmpd="sng" algn="ctr">
                      <a:solidFill>
                        <a:srgbClr val="8062A8"/>
                      </a:solidFill>
                      <a:prstDash val="solid"/>
                      <a:round/>
                      <a:headEnd type="none" w="med" len="med"/>
                      <a:tailEnd type="none" w="med" len="med"/>
                    </a:lnT>
                    <a:lnB w="9525" cap="flat" cmpd="sng" algn="ctr">
                      <a:solidFill>
                        <a:srgbClr val="3862A8"/>
                      </a:solidFill>
                      <a:prstDash val="solid"/>
                      <a:round/>
                      <a:headEnd type="none" w="med" len="med"/>
                      <a:tailEnd type="none" w="med" len="med"/>
                    </a:lnB>
                  </a:tcPr>
                </a:tc>
                <a:tc>
                  <a:txBody>
                    <a:bodyPr/>
                    <a:lstStyle/>
                    <a:p>
                      <a:r>
                        <a:rPr lang="en-US">
                          <a:effectLst/>
                        </a:rPr>
                        <a:t>10.3</a:t>
                      </a:r>
                    </a:p>
                  </a:txBody>
                  <a:tcPr marL="38100" marR="38100" marT="38100" marB="38100">
                    <a:lnL w="9525" cap="flat" cmpd="sng" algn="ctr">
                      <a:solidFill>
                        <a:srgbClr val="F862A8"/>
                      </a:solidFill>
                      <a:prstDash val="solid"/>
                      <a:round/>
                      <a:headEnd type="none" w="med" len="med"/>
                      <a:tailEnd type="none" w="med" len="med"/>
                    </a:lnL>
                    <a:lnR w="9525" cap="flat" cmpd="sng" algn="ctr">
                      <a:solidFill>
                        <a:srgbClr val="F862A8"/>
                      </a:solidFill>
                      <a:prstDash val="solid"/>
                      <a:round/>
                      <a:headEnd type="none" w="med" len="med"/>
                      <a:tailEnd type="none" w="med" len="med"/>
                    </a:lnR>
                    <a:lnT w="9525" cap="flat" cmpd="sng" algn="ctr">
                      <a:solidFill>
                        <a:srgbClr val="F862A8"/>
                      </a:solidFill>
                      <a:prstDash val="solid"/>
                      <a:round/>
                      <a:headEnd type="none" w="med" len="med"/>
                      <a:tailEnd type="none" w="med" len="med"/>
                    </a:lnT>
                    <a:lnB w="9525" cap="flat" cmpd="sng" algn="ctr">
                      <a:solidFill>
                        <a:srgbClr val="7063A8"/>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a:effectLst/>
                        </a:rPr>
                        <a:t>8.6</a:t>
                      </a:r>
                    </a:p>
                  </a:txBody>
                  <a:tcPr marL="38100" marR="38100" marT="38100" marB="38100">
                    <a:lnL w="9525" cap="flat" cmpd="sng" algn="ctr">
                      <a:solidFill>
                        <a:srgbClr val="9061A8"/>
                      </a:solidFill>
                      <a:prstDash val="solid"/>
                      <a:round/>
                      <a:headEnd type="none" w="med" len="med"/>
                      <a:tailEnd type="none" w="med" len="med"/>
                    </a:lnL>
                    <a:lnR w="9525" cap="flat" cmpd="sng" algn="ctr">
                      <a:solidFill>
                        <a:srgbClr val="3862A8"/>
                      </a:solidFill>
                      <a:prstDash val="solid"/>
                      <a:round/>
                      <a:headEnd type="none" w="med" len="med"/>
                      <a:tailEnd type="none" w="med" len="med"/>
                    </a:lnR>
                    <a:lnT w="9525" cap="flat" cmpd="sng" algn="ctr">
                      <a:solidFill>
                        <a:srgbClr val="9061A8"/>
                      </a:solidFill>
                      <a:prstDash val="solid"/>
                      <a:round/>
                      <a:headEnd type="none" w="med" len="med"/>
                      <a:tailEnd type="none" w="med" len="med"/>
                    </a:lnT>
                    <a:lnB w="9525" cap="flat" cmpd="sng" algn="ctr">
                      <a:solidFill>
                        <a:srgbClr val="C061A8"/>
                      </a:solidFill>
                      <a:prstDash val="solid"/>
                      <a:round/>
                      <a:headEnd type="none" w="med" len="med"/>
                      <a:tailEnd type="none" w="med" len="med"/>
                    </a:lnB>
                  </a:tcPr>
                </a:tc>
                <a:tc>
                  <a:txBody>
                    <a:bodyPr/>
                    <a:lstStyle/>
                    <a:p>
                      <a:r>
                        <a:rPr lang="en-US">
                          <a:effectLst/>
                        </a:rPr>
                        <a:t>65</a:t>
                      </a:r>
                    </a:p>
                  </a:txBody>
                  <a:tcPr marL="38100" marR="38100" marT="38100" marB="38100">
                    <a:lnL w="9525" cap="flat" cmpd="sng" algn="ctr">
                      <a:solidFill>
                        <a:srgbClr val="3862A8"/>
                      </a:solidFill>
                      <a:prstDash val="solid"/>
                      <a:round/>
                      <a:headEnd type="none" w="med" len="med"/>
                      <a:tailEnd type="none" w="med" len="med"/>
                    </a:lnL>
                    <a:lnR w="9525" cap="flat" cmpd="sng" algn="ctr">
                      <a:solidFill>
                        <a:srgbClr val="7063A8"/>
                      </a:solidFill>
                      <a:prstDash val="solid"/>
                      <a:round/>
                      <a:headEnd type="none" w="med" len="med"/>
                      <a:tailEnd type="none" w="med" len="med"/>
                    </a:lnR>
                    <a:lnT w="9525" cap="flat" cmpd="sng" algn="ctr">
                      <a:solidFill>
                        <a:srgbClr val="3862A8"/>
                      </a:solidFill>
                      <a:prstDash val="solid"/>
                      <a:round/>
                      <a:headEnd type="none" w="med" len="med"/>
                      <a:tailEnd type="none" w="med" len="med"/>
                    </a:lnT>
                    <a:lnB w="9525" cap="flat" cmpd="sng" algn="ctr">
                      <a:solidFill>
                        <a:srgbClr val="7864A8"/>
                      </a:solidFill>
                      <a:prstDash val="solid"/>
                      <a:round/>
                      <a:headEnd type="none" w="med" len="med"/>
                      <a:tailEnd type="none" w="med" len="med"/>
                    </a:lnB>
                  </a:tcPr>
                </a:tc>
                <a:tc>
                  <a:txBody>
                    <a:bodyPr/>
                    <a:lstStyle/>
                    <a:p>
                      <a:r>
                        <a:rPr lang="en-US">
                          <a:effectLst/>
                        </a:rPr>
                        <a:t>10.3</a:t>
                      </a:r>
                    </a:p>
                  </a:txBody>
                  <a:tcPr marL="38100" marR="38100" marT="38100" marB="38100">
                    <a:lnL w="9525" cap="flat" cmpd="sng" algn="ctr">
                      <a:solidFill>
                        <a:srgbClr val="7063A8"/>
                      </a:solidFill>
                      <a:prstDash val="solid"/>
                      <a:round/>
                      <a:headEnd type="none" w="med" len="med"/>
                      <a:tailEnd type="none" w="med" len="med"/>
                    </a:lnL>
                    <a:lnR w="9525" cap="flat" cmpd="sng" algn="ctr">
                      <a:solidFill>
                        <a:srgbClr val="7063A8"/>
                      </a:solidFill>
                      <a:prstDash val="solid"/>
                      <a:round/>
                      <a:headEnd type="none" w="med" len="med"/>
                      <a:tailEnd type="none" w="med" len="med"/>
                    </a:lnR>
                    <a:lnT w="9525" cap="flat" cmpd="sng" algn="ctr">
                      <a:solidFill>
                        <a:srgbClr val="7063A8"/>
                      </a:solidFill>
                      <a:prstDash val="solid"/>
                      <a:round/>
                      <a:headEnd type="none" w="med" len="med"/>
                      <a:tailEnd type="none" w="med" len="med"/>
                    </a:lnT>
                    <a:lnB w="9525" cap="flat" cmpd="sng" algn="ctr">
                      <a:solidFill>
                        <a:srgbClr val="B065A8"/>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a:effectLst/>
                        </a:rPr>
                        <a:t>8.8</a:t>
                      </a:r>
                    </a:p>
                  </a:txBody>
                  <a:tcPr marL="38100" marR="38100" marT="38100" marB="38100">
                    <a:lnL w="9525" cap="flat" cmpd="sng" algn="ctr">
                      <a:solidFill>
                        <a:srgbClr val="C061A8"/>
                      </a:solidFill>
                      <a:prstDash val="solid"/>
                      <a:round/>
                      <a:headEnd type="none" w="med" len="med"/>
                      <a:tailEnd type="none" w="med" len="med"/>
                    </a:lnL>
                    <a:lnR w="9525" cap="flat" cmpd="sng" algn="ctr">
                      <a:solidFill>
                        <a:srgbClr val="7864A8"/>
                      </a:solidFill>
                      <a:prstDash val="solid"/>
                      <a:round/>
                      <a:headEnd type="none" w="med" len="med"/>
                      <a:tailEnd type="none" w="med" len="med"/>
                    </a:lnR>
                    <a:lnT w="9525" cap="flat" cmpd="sng" algn="ctr">
                      <a:solidFill>
                        <a:srgbClr val="C061A8"/>
                      </a:solidFill>
                      <a:prstDash val="solid"/>
                      <a:round/>
                      <a:headEnd type="none" w="med" len="med"/>
                      <a:tailEnd type="none" w="med" len="med"/>
                    </a:lnT>
                    <a:lnB w="9525" cap="flat" cmpd="sng" algn="ctr">
                      <a:solidFill>
                        <a:srgbClr val="3064A8"/>
                      </a:solidFill>
                      <a:prstDash val="solid"/>
                      <a:round/>
                      <a:headEnd type="none" w="med" len="med"/>
                      <a:tailEnd type="none" w="med" len="med"/>
                    </a:lnB>
                  </a:tcPr>
                </a:tc>
                <a:tc>
                  <a:txBody>
                    <a:bodyPr/>
                    <a:lstStyle/>
                    <a:p>
                      <a:r>
                        <a:rPr lang="en-US" dirty="0">
                          <a:effectLst/>
                        </a:rPr>
                        <a:t>63</a:t>
                      </a:r>
                    </a:p>
                  </a:txBody>
                  <a:tcPr marL="38100" marR="38100" marT="38100" marB="38100">
                    <a:lnL w="9525" cap="flat" cmpd="sng" algn="ctr">
                      <a:solidFill>
                        <a:srgbClr val="7864A8"/>
                      </a:solidFill>
                      <a:prstDash val="solid"/>
                      <a:round/>
                      <a:headEnd type="none" w="med" len="med"/>
                      <a:tailEnd type="none" w="med" len="med"/>
                    </a:lnL>
                    <a:lnR w="9525" cap="flat" cmpd="sng" algn="ctr">
                      <a:solidFill>
                        <a:srgbClr val="B065A8"/>
                      </a:solidFill>
                      <a:prstDash val="solid"/>
                      <a:round/>
                      <a:headEnd type="none" w="med" len="med"/>
                      <a:tailEnd type="none" w="med" len="med"/>
                    </a:lnR>
                    <a:lnT w="9525" cap="flat" cmpd="sng" algn="ctr">
                      <a:solidFill>
                        <a:srgbClr val="7864A8"/>
                      </a:solidFill>
                      <a:prstDash val="solid"/>
                      <a:round/>
                      <a:headEnd type="none" w="med" len="med"/>
                      <a:tailEnd type="none" w="med" len="med"/>
                    </a:lnT>
                    <a:lnB w="9525" cap="flat" cmpd="sng" algn="ctr">
                      <a:solidFill>
                        <a:srgbClr val="F064A8"/>
                      </a:solidFill>
                      <a:prstDash val="solid"/>
                      <a:round/>
                      <a:headEnd type="none" w="med" len="med"/>
                      <a:tailEnd type="none" w="med" len="med"/>
                    </a:lnB>
                  </a:tcPr>
                </a:tc>
                <a:tc>
                  <a:txBody>
                    <a:bodyPr/>
                    <a:lstStyle/>
                    <a:p>
                      <a:r>
                        <a:rPr lang="en-US">
                          <a:effectLst/>
                        </a:rPr>
                        <a:t>10.2</a:t>
                      </a:r>
                    </a:p>
                  </a:txBody>
                  <a:tcPr marL="38100" marR="38100" marT="38100" marB="38100">
                    <a:lnL w="9525" cap="flat" cmpd="sng" algn="ctr">
                      <a:solidFill>
                        <a:srgbClr val="B065A8"/>
                      </a:solidFill>
                      <a:prstDash val="solid"/>
                      <a:round/>
                      <a:headEnd type="none" w="med" len="med"/>
                      <a:tailEnd type="none" w="med" len="med"/>
                    </a:lnL>
                    <a:lnR w="9525" cap="flat" cmpd="sng" algn="ctr">
                      <a:solidFill>
                        <a:srgbClr val="B065A8"/>
                      </a:solidFill>
                      <a:prstDash val="solid"/>
                      <a:round/>
                      <a:headEnd type="none" w="med" len="med"/>
                      <a:tailEnd type="none" w="med" len="med"/>
                    </a:lnR>
                    <a:lnT w="9525" cap="flat" cmpd="sng" algn="ctr">
                      <a:solidFill>
                        <a:srgbClr val="B065A8"/>
                      </a:solidFill>
                      <a:prstDash val="solid"/>
                      <a:round/>
                      <a:headEnd type="none" w="med" len="med"/>
                      <a:tailEnd type="none" w="med" len="med"/>
                    </a:lnT>
                    <a:lnB w="9525" cap="flat" cmpd="sng" algn="ctr">
                      <a:solidFill>
                        <a:srgbClr val="6064A8"/>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US">
                          <a:effectLst/>
                        </a:rPr>
                        <a:t>10.5</a:t>
                      </a:r>
                    </a:p>
                  </a:txBody>
                  <a:tcPr marL="38100" marR="38100" marT="38100" marB="38100">
                    <a:lnL w="9525" cap="flat" cmpd="sng" algn="ctr">
                      <a:solidFill>
                        <a:srgbClr val="3064A8"/>
                      </a:solidFill>
                      <a:prstDash val="solid"/>
                      <a:round/>
                      <a:headEnd type="none" w="med" len="med"/>
                      <a:tailEnd type="none" w="med" len="med"/>
                    </a:lnL>
                    <a:lnR w="9525" cap="flat" cmpd="sng" algn="ctr">
                      <a:solidFill>
                        <a:srgbClr val="F064A8"/>
                      </a:solidFill>
                      <a:prstDash val="solid"/>
                      <a:round/>
                      <a:headEnd type="none" w="med" len="med"/>
                      <a:tailEnd type="none" w="med" len="med"/>
                    </a:lnR>
                    <a:lnT w="9525" cap="flat" cmpd="sng" algn="ctr">
                      <a:solidFill>
                        <a:srgbClr val="3064A8"/>
                      </a:solidFill>
                      <a:prstDash val="solid"/>
                      <a:round/>
                      <a:headEnd type="none" w="med" len="med"/>
                      <a:tailEnd type="none" w="med" len="med"/>
                    </a:lnT>
                    <a:lnB w="9525" cap="flat" cmpd="sng" algn="ctr">
                      <a:solidFill>
                        <a:srgbClr val="2863A8"/>
                      </a:solidFill>
                      <a:prstDash val="solid"/>
                      <a:round/>
                      <a:headEnd type="none" w="med" len="med"/>
                      <a:tailEnd type="none" w="med" len="med"/>
                    </a:lnB>
                  </a:tcPr>
                </a:tc>
                <a:tc>
                  <a:txBody>
                    <a:bodyPr/>
                    <a:lstStyle/>
                    <a:p>
                      <a:r>
                        <a:rPr lang="en-US">
                          <a:effectLst/>
                        </a:rPr>
                        <a:t>72</a:t>
                      </a:r>
                    </a:p>
                  </a:txBody>
                  <a:tcPr marL="38100" marR="38100" marT="38100" marB="38100">
                    <a:lnL w="9525" cap="flat" cmpd="sng" algn="ctr">
                      <a:solidFill>
                        <a:srgbClr val="F064A8"/>
                      </a:solidFill>
                      <a:prstDash val="solid"/>
                      <a:round/>
                      <a:headEnd type="none" w="med" len="med"/>
                      <a:tailEnd type="none" w="med" len="med"/>
                    </a:lnL>
                    <a:lnR w="9525" cap="flat" cmpd="sng" algn="ctr">
                      <a:solidFill>
                        <a:srgbClr val="6064A8"/>
                      </a:solidFill>
                      <a:prstDash val="solid"/>
                      <a:round/>
                      <a:headEnd type="none" w="med" len="med"/>
                      <a:tailEnd type="none" w="med" len="med"/>
                    </a:lnR>
                    <a:lnT w="9525" cap="flat" cmpd="sng" algn="ctr">
                      <a:solidFill>
                        <a:srgbClr val="F064A8"/>
                      </a:solidFill>
                      <a:prstDash val="solid"/>
                      <a:round/>
                      <a:headEnd type="none" w="med" len="med"/>
                      <a:tailEnd type="none" w="med" len="med"/>
                    </a:lnT>
                    <a:lnB w="9525" cap="flat" cmpd="sng" algn="ctr">
                      <a:solidFill>
                        <a:srgbClr val="D864A8"/>
                      </a:solidFill>
                      <a:prstDash val="solid"/>
                      <a:round/>
                      <a:headEnd type="none" w="med" len="med"/>
                      <a:tailEnd type="none" w="med" len="med"/>
                    </a:lnB>
                  </a:tcPr>
                </a:tc>
                <a:tc>
                  <a:txBody>
                    <a:bodyPr/>
                    <a:lstStyle/>
                    <a:p>
                      <a:r>
                        <a:rPr lang="en-US">
                          <a:effectLst/>
                        </a:rPr>
                        <a:t>16.4</a:t>
                      </a:r>
                    </a:p>
                  </a:txBody>
                  <a:tcPr marL="38100" marR="38100" marT="38100" marB="38100">
                    <a:lnL w="9525" cap="flat" cmpd="sng" algn="ctr">
                      <a:solidFill>
                        <a:srgbClr val="6064A8"/>
                      </a:solidFill>
                      <a:prstDash val="solid"/>
                      <a:round/>
                      <a:headEnd type="none" w="med" len="med"/>
                      <a:tailEnd type="none" w="med" len="med"/>
                    </a:lnL>
                    <a:lnR w="9525" cap="flat" cmpd="sng" algn="ctr">
                      <a:solidFill>
                        <a:srgbClr val="6064A8"/>
                      </a:solidFill>
                      <a:prstDash val="solid"/>
                      <a:round/>
                      <a:headEnd type="none" w="med" len="med"/>
                      <a:tailEnd type="none" w="med" len="med"/>
                    </a:lnR>
                    <a:lnT w="9525" cap="flat" cmpd="sng" algn="ctr">
                      <a:solidFill>
                        <a:srgbClr val="6064A8"/>
                      </a:solidFill>
                      <a:prstDash val="solid"/>
                      <a:round/>
                      <a:headEnd type="none" w="med" len="med"/>
                      <a:tailEnd type="none" w="med" len="med"/>
                    </a:lnT>
                    <a:lnB w="9525" cap="flat" cmpd="sng" algn="ctr">
                      <a:solidFill>
                        <a:srgbClr val="C064A8"/>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en-US">
                          <a:effectLst/>
                        </a:rPr>
                        <a:t>10.7</a:t>
                      </a:r>
                    </a:p>
                  </a:txBody>
                  <a:tcPr marL="38100" marR="38100" marT="38100" marB="38100">
                    <a:lnL w="9525" cap="flat" cmpd="sng" algn="ctr">
                      <a:solidFill>
                        <a:srgbClr val="2863A8"/>
                      </a:solidFill>
                      <a:prstDash val="solid"/>
                      <a:round/>
                      <a:headEnd type="none" w="med" len="med"/>
                      <a:tailEnd type="none" w="med" len="med"/>
                    </a:lnL>
                    <a:lnR w="9525" cap="flat" cmpd="sng" algn="ctr">
                      <a:solidFill>
                        <a:srgbClr val="D864A8"/>
                      </a:solidFill>
                      <a:prstDash val="solid"/>
                      <a:round/>
                      <a:headEnd type="none" w="med" len="med"/>
                      <a:tailEnd type="none" w="med" len="med"/>
                    </a:lnR>
                    <a:lnT w="9525" cap="flat" cmpd="sng" algn="ctr">
                      <a:solidFill>
                        <a:srgbClr val="2863A8"/>
                      </a:solidFill>
                      <a:prstDash val="solid"/>
                      <a:round/>
                      <a:headEnd type="none" w="med" len="med"/>
                      <a:tailEnd type="none" w="med" len="med"/>
                    </a:lnT>
                    <a:lnB w="9525" cap="flat" cmpd="sng" algn="ctr">
                      <a:solidFill>
                        <a:srgbClr val="7864A8"/>
                      </a:solidFill>
                      <a:prstDash val="solid"/>
                      <a:round/>
                      <a:headEnd type="none" w="med" len="med"/>
                      <a:tailEnd type="none" w="med" len="med"/>
                    </a:lnB>
                  </a:tcPr>
                </a:tc>
                <a:tc>
                  <a:txBody>
                    <a:bodyPr/>
                    <a:lstStyle/>
                    <a:p>
                      <a:r>
                        <a:rPr lang="en-US">
                          <a:effectLst/>
                        </a:rPr>
                        <a:t>81</a:t>
                      </a:r>
                    </a:p>
                  </a:txBody>
                  <a:tcPr marL="38100" marR="38100" marT="38100" marB="38100">
                    <a:lnL w="9525" cap="flat" cmpd="sng" algn="ctr">
                      <a:solidFill>
                        <a:srgbClr val="D864A8"/>
                      </a:solidFill>
                      <a:prstDash val="solid"/>
                      <a:round/>
                      <a:headEnd type="none" w="med" len="med"/>
                      <a:tailEnd type="none" w="med" len="med"/>
                    </a:lnL>
                    <a:lnR w="9525" cap="flat" cmpd="sng" algn="ctr">
                      <a:solidFill>
                        <a:srgbClr val="C064A8"/>
                      </a:solidFill>
                      <a:prstDash val="solid"/>
                      <a:round/>
                      <a:headEnd type="none" w="med" len="med"/>
                      <a:tailEnd type="none" w="med" len="med"/>
                    </a:lnR>
                    <a:lnT w="9525" cap="flat" cmpd="sng" algn="ctr">
                      <a:solidFill>
                        <a:srgbClr val="D864A8"/>
                      </a:solidFill>
                      <a:prstDash val="solid"/>
                      <a:round/>
                      <a:headEnd type="none" w="med" len="med"/>
                      <a:tailEnd type="none" w="med" len="med"/>
                    </a:lnT>
                    <a:lnB w="9525" cap="flat" cmpd="sng" algn="ctr">
                      <a:solidFill>
                        <a:srgbClr val="4066A8"/>
                      </a:solidFill>
                      <a:prstDash val="solid"/>
                      <a:round/>
                      <a:headEnd type="none" w="med" len="med"/>
                      <a:tailEnd type="none" w="med" len="med"/>
                    </a:lnB>
                  </a:tcPr>
                </a:tc>
                <a:tc>
                  <a:txBody>
                    <a:bodyPr/>
                    <a:lstStyle/>
                    <a:p>
                      <a:r>
                        <a:rPr lang="en-US">
                          <a:effectLst/>
                        </a:rPr>
                        <a:t>18.8</a:t>
                      </a:r>
                    </a:p>
                  </a:txBody>
                  <a:tcPr marL="38100" marR="38100" marT="38100" marB="38100">
                    <a:lnL w="9525" cap="flat" cmpd="sng" algn="ctr">
                      <a:solidFill>
                        <a:srgbClr val="C064A8"/>
                      </a:solidFill>
                      <a:prstDash val="solid"/>
                      <a:round/>
                      <a:headEnd type="none" w="med" len="med"/>
                      <a:tailEnd type="none" w="med" len="med"/>
                    </a:lnL>
                    <a:lnR w="9525" cap="flat" cmpd="sng" algn="ctr">
                      <a:solidFill>
                        <a:srgbClr val="C064A8"/>
                      </a:solidFill>
                      <a:prstDash val="solid"/>
                      <a:round/>
                      <a:headEnd type="none" w="med" len="med"/>
                      <a:tailEnd type="none" w="med" len="med"/>
                    </a:lnR>
                    <a:lnT w="9525" cap="flat" cmpd="sng" algn="ctr">
                      <a:solidFill>
                        <a:srgbClr val="C064A8"/>
                      </a:solidFill>
                      <a:prstDash val="solid"/>
                      <a:round/>
                      <a:headEnd type="none" w="med" len="med"/>
                      <a:tailEnd type="none" w="med" len="med"/>
                    </a:lnT>
                    <a:lnB w="9525" cap="flat" cmpd="sng" algn="ctr">
                      <a:solidFill>
                        <a:srgbClr val="2866A8"/>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r>
                        <a:rPr lang="en-US">
                          <a:effectLst/>
                        </a:rPr>
                        <a:t>10.8</a:t>
                      </a:r>
                    </a:p>
                  </a:txBody>
                  <a:tcPr marL="38100" marR="38100" marT="38100" marB="38100">
                    <a:lnL w="9525" cap="flat" cmpd="sng" algn="ctr">
                      <a:solidFill>
                        <a:srgbClr val="7864A8"/>
                      </a:solidFill>
                      <a:prstDash val="solid"/>
                      <a:round/>
                      <a:headEnd type="none" w="med" len="med"/>
                      <a:tailEnd type="none" w="med" len="med"/>
                    </a:lnL>
                    <a:lnR w="9525" cap="flat" cmpd="sng" algn="ctr">
                      <a:solidFill>
                        <a:srgbClr val="4066A8"/>
                      </a:solidFill>
                      <a:prstDash val="solid"/>
                      <a:round/>
                      <a:headEnd type="none" w="med" len="med"/>
                      <a:tailEnd type="none" w="med" len="med"/>
                    </a:lnR>
                    <a:lnT w="9525" cap="flat" cmpd="sng" algn="ctr">
                      <a:solidFill>
                        <a:srgbClr val="7864A8"/>
                      </a:solidFill>
                      <a:prstDash val="solid"/>
                      <a:round/>
                      <a:headEnd type="none" w="med" len="med"/>
                      <a:tailEnd type="none" w="med" len="med"/>
                    </a:lnT>
                    <a:lnB w="9525" cap="flat" cmpd="sng" algn="ctr">
                      <a:solidFill>
                        <a:srgbClr val="7864A8"/>
                      </a:solidFill>
                      <a:prstDash val="solid"/>
                      <a:round/>
                      <a:headEnd type="none" w="med" len="med"/>
                      <a:tailEnd type="none" w="med" len="med"/>
                    </a:lnB>
                  </a:tcPr>
                </a:tc>
                <a:tc>
                  <a:txBody>
                    <a:bodyPr/>
                    <a:lstStyle/>
                    <a:p>
                      <a:r>
                        <a:rPr lang="en-US" dirty="0">
                          <a:effectLst/>
                        </a:rPr>
                        <a:t>83</a:t>
                      </a:r>
                    </a:p>
                  </a:txBody>
                  <a:tcPr marL="38100" marR="38100" marT="38100" marB="38100">
                    <a:lnL w="9525" cap="flat" cmpd="sng" algn="ctr">
                      <a:solidFill>
                        <a:srgbClr val="4066A8"/>
                      </a:solidFill>
                      <a:prstDash val="solid"/>
                      <a:round/>
                      <a:headEnd type="none" w="med" len="med"/>
                      <a:tailEnd type="none" w="med" len="med"/>
                    </a:lnL>
                    <a:lnR w="9525" cap="flat" cmpd="sng" algn="ctr">
                      <a:solidFill>
                        <a:srgbClr val="2866A8"/>
                      </a:solidFill>
                      <a:prstDash val="solid"/>
                      <a:round/>
                      <a:headEnd type="none" w="med" len="med"/>
                      <a:tailEnd type="none" w="med" len="med"/>
                    </a:lnR>
                    <a:lnT w="9525" cap="flat" cmpd="sng" algn="ctr">
                      <a:solidFill>
                        <a:srgbClr val="4066A8"/>
                      </a:solidFill>
                      <a:prstDash val="solid"/>
                      <a:round/>
                      <a:headEnd type="none" w="med" len="med"/>
                      <a:tailEnd type="none" w="med" len="med"/>
                    </a:lnT>
                    <a:lnB w="9525" cap="flat" cmpd="sng" algn="ctr">
                      <a:solidFill>
                        <a:srgbClr val="4066A8"/>
                      </a:solidFill>
                      <a:prstDash val="solid"/>
                      <a:round/>
                      <a:headEnd type="none" w="med" len="med"/>
                      <a:tailEnd type="none" w="med" len="med"/>
                    </a:lnB>
                  </a:tcPr>
                </a:tc>
                <a:tc>
                  <a:txBody>
                    <a:bodyPr/>
                    <a:lstStyle/>
                    <a:p>
                      <a:r>
                        <a:rPr lang="en-US" dirty="0">
                          <a:effectLst/>
                        </a:rPr>
                        <a:t>19.7</a:t>
                      </a:r>
                    </a:p>
                  </a:txBody>
                  <a:tcPr marL="38100" marR="38100" marT="38100" marB="38100">
                    <a:lnL w="9525" cap="flat" cmpd="sng" algn="ctr">
                      <a:solidFill>
                        <a:srgbClr val="2866A8"/>
                      </a:solidFill>
                      <a:prstDash val="solid"/>
                      <a:round/>
                      <a:headEnd type="none" w="med" len="med"/>
                      <a:tailEnd type="none" w="med" len="med"/>
                    </a:lnL>
                    <a:lnR w="9525" cap="flat" cmpd="sng" algn="ctr">
                      <a:solidFill>
                        <a:srgbClr val="2866A8"/>
                      </a:solidFill>
                      <a:prstDash val="solid"/>
                      <a:round/>
                      <a:headEnd type="none" w="med" len="med"/>
                      <a:tailEnd type="none" w="med" len="med"/>
                    </a:lnR>
                    <a:lnT w="9525" cap="flat" cmpd="sng" algn="ctr">
                      <a:solidFill>
                        <a:srgbClr val="2866A8"/>
                      </a:solidFill>
                      <a:prstDash val="solid"/>
                      <a:round/>
                      <a:headEnd type="none" w="med" len="med"/>
                      <a:tailEnd type="none" w="med" len="med"/>
                    </a:lnT>
                    <a:lnB w="9525" cap="flat" cmpd="sng" algn="ctr">
                      <a:solidFill>
                        <a:srgbClr val="2866A8"/>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Title 1"/>
          <p:cNvSpPr>
            <a:spLocks noGrp="1"/>
          </p:cNvSpPr>
          <p:nvPr>
            <p:ph type="title"/>
          </p:nvPr>
        </p:nvSpPr>
        <p:spPr>
          <a:xfrm>
            <a:off x="838200" y="365125"/>
            <a:ext cx="10515600" cy="1325563"/>
          </a:xfrm>
        </p:spPr>
        <p:txBody>
          <a:bodyPr/>
          <a:lstStyle/>
          <a:p>
            <a:r>
              <a:rPr lang="en-US" dirty="0" smtClean="0"/>
              <a:t>Example continue</a:t>
            </a:r>
            <a:endParaRPr lang="en-US" dirty="0"/>
          </a:p>
        </p:txBody>
      </p:sp>
    </p:spTree>
    <p:extLst>
      <p:ext uri="{BB962C8B-B14F-4D97-AF65-F5344CB8AC3E}">
        <p14:creationId xmlns:p14="http://schemas.microsoft.com/office/powerpoint/2010/main" val="1152355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98328851"/>
              </p:ext>
            </p:extLst>
          </p:nvPr>
        </p:nvGraphicFramePr>
        <p:xfrm>
          <a:off x="838200" y="1690688"/>
          <a:ext cx="6983616" cy="1600200"/>
        </p:xfrm>
        <a:graphic>
          <a:graphicData uri="http://schemas.openxmlformats.org/drawingml/2006/table">
            <a:tbl>
              <a:tblPr/>
              <a:tblGrid>
                <a:gridCol w="3491808">
                  <a:extLst>
                    <a:ext uri="{9D8B030D-6E8A-4147-A177-3AD203B41FA5}">
                      <a16:colId xmlns:a16="http://schemas.microsoft.com/office/drawing/2014/main" val="20000"/>
                    </a:ext>
                  </a:extLst>
                </a:gridCol>
                <a:gridCol w="3491808">
                  <a:extLst>
                    <a:ext uri="{9D8B030D-6E8A-4147-A177-3AD203B41FA5}">
                      <a16:colId xmlns:a16="http://schemas.microsoft.com/office/drawing/2014/main" val="20001"/>
                    </a:ext>
                  </a:extLst>
                </a:gridCol>
              </a:tblGrid>
              <a:tr h="0">
                <a:tc>
                  <a:txBody>
                    <a:bodyPr/>
                    <a:lstStyle/>
                    <a:p>
                      <a:r>
                        <a:rPr lang="en-US" dirty="0">
                          <a:effectLst/>
                        </a:rPr>
                        <a:t>$ Girth : </a:t>
                      </a:r>
                      <a:r>
                        <a:rPr lang="en-US" dirty="0" err="1">
                          <a:effectLst/>
                        </a:rPr>
                        <a:t>num</a:t>
                      </a:r>
                      <a:endParaRPr lang="en-US" dirty="0">
                        <a:effectLst/>
                      </a:endParaRPr>
                    </a:p>
                  </a:txBody>
                  <a:tcPr marL="38100" marR="38100" marT="38100" marB="38100">
                    <a:lnL w="9525" cap="flat" cmpd="sng" algn="ctr">
                      <a:solidFill>
                        <a:srgbClr val="2808DF"/>
                      </a:solidFill>
                      <a:prstDash val="solid"/>
                      <a:round/>
                      <a:headEnd type="none" w="med" len="med"/>
                      <a:tailEnd type="none" w="med" len="med"/>
                    </a:lnL>
                    <a:lnR w="9525" cap="flat" cmpd="sng" algn="ctr">
                      <a:solidFill>
                        <a:srgbClr val="D008DF"/>
                      </a:solidFill>
                      <a:prstDash val="solid"/>
                      <a:round/>
                      <a:headEnd type="none" w="med" len="med"/>
                      <a:tailEnd type="none" w="med" len="med"/>
                    </a:lnR>
                    <a:lnT w="9525" cap="flat" cmpd="sng" algn="ctr">
                      <a:solidFill>
                        <a:srgbClr val="2808DF"/>
                      </a:solidFill>
                      <a:prstDash val="solid"/>
                      <a:round/>
                      <a:headEnd type="none" w="med" len="med"/>
                      <a:tailEnd type="none" w="med" len="med"/>
                    </a:lnT>
                    <a:lnB w="9525" cap="flat" cmpd="sng" algn="ctr">
                      <a:solidFill>
                        <a:srgbClr val="100BDF"/>
                      </a:solidFill>
                      <a:prstDash val="solid"/>
                      <a:round/>
                      <a:headEnd type="none" w="med" len="med"/>
                      <a:tailEnd type="none" w="med" len="med"/>
                    </a:lnB>
                  </a:tcPr>
                </a:tc>
                <a:tc>
                  <a:txBody>
                    <a:bodyPr/>
                    <a:lstStyle/>
                    <a:p>
                      <a:r>
                        <a:rPr lang="en-US">
                          <a:effectLst/>
                        </a:rPr>
                        <a:t>8.3 8.6 8.8 10.5 10.7 10.8 11 11 11.1 11.2 …</a:t>
                      </a:r>
                    </a:p>
                  </a:txBody>
                  <a:tcPr marL="38100" marR="38100" marT="38100" marB="38100">
                    <a:lnL w="9525" cap="flat" cmpd="sng" algn="ctr">
                      <a:solidFill>
                        <a:srgbClr val="D008DF"/>
                      </a:solidFill>
                      <a:prstDash val="solid"/>
                      <a:round/>
                      <a:headEnd type="none" w="med" len="med"/>
                      <a:tailEnd type="none" w="med" len="med"/>
                    </a:lnL>
                    <a:lnR w="9525" cap="flat" cmpd="sng" algn="ctr">
                      <a:solidFill>
                        <a:srgbClr val="D008DF"/>
                      </a:solidFill>
                      <a:prstDash val="solid"/>
                      <a:round/>
                      <a:headEnd type="none" w="med" len="med"/>
                      <a:tailEnd type="none" w="med" len="med"/>
                    </a:lnR>
                    <a:lnT w="9525" cap="flat" cmpd="sng" algn="ctr">
                      <a:solidFill>
                        <a:srgbClr val="D008DF"/>
                      </a:solidFill>
                      <a:prstDash val="solid"/>
                      <a:round/>
                      <a:headEnd type="none" w="med" len="med"/>
                      <a:tailEnd type="none" w="med" len="med"/>
                    </a:lnT>
                    <a:lnB w="9525" cap="flat" cmpd="sng" algn="ctr">
                      <a:solidFill>
                        <a:srgbClr val="200ADF"/>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a:effectLst/>
                        </a:rPr>
                        <a:t>$ Height: num</a:t>
                      </a:r>
                    </a:p>
                  </a:txBody>
                  <a:tcPr marL="38100" marR="38100" marT="38100" marB="38100">
                    <a:lnL w="9525" cap="flat" cmpd="sng" algn="ctr">
                      <a:solidFill>
                        <a:srgbClr val="100BDF"/>
                      </a:solidFill>
                      <a:prstDash val="solid"/>
                      <a:round/>
                      <a:headEnd type="none" w="med" len="med"/>
                      <a:tailEnd type="none" w="med" len="med"/>
                    </a:lnL>
                    <a:lnR w="9525" cap="flat" cmpd="sng" algn="ctr">
                      <a:solidFill>
                        <a:srgbClr val="200ADF"/>
                      </a:solidFill>
                      <a:prstDash val="solid"/>
                      <a:round/>
                      <a:headEnd type="none" w="med" len="med"/>
                      <a:tailEnd type="none" w="med" len="med"/>
                    </a:lnR>
                    <a:lnT w="9525" cap="flat" cmpd="sng" algn="ctr">
                      <a:solidFill>
                        <a:srgbClr val="100BDF"/>
                      </a:solidFill>
                      <a:prstDash val="solid"/>
                      <a:round/>
                      <a:headEnd type="none" w="med" len="med"/>
                      <a:tailEnd type="none" w="med" len="med"/>
                    </a:lnT>
                    <a:lnB w="9525" cap="flat" cmpd="sng" algn="ctr">
                      <a:solidFill>
                        <a:srgbClr val="5808DF"/>
                      </a:solidFill>
                      <a:prstDash val="solid"/>
                      <a:round/>
                      <a:headEnd type="none" w="med" len="med"/>
                      <a:tailEnd type="none" w="med" len="med"/>
                    </a:lnB>
                  </a:tcPr>
                </a:tc>
                <a:tc>
                  <a:txBody>
                    <a:bodyPr/>
                    <a:lstStyle/>
                    <a:p>
                      <a:r>
                        <a:rPr lang="en-US">
                          <a:effectLst/>
                        </a:rPr>
                        <a:t>70 65 63 72 81 83 66 75 80 75 …</a:t>
                      </a:r>
                    </a:p>
                  </a:txBody>
                  <a:tcPr marL="38100" marR="38100" marT="38100" marB="38100">
                    <a:lnL w="9525" cap="flat" cmpd="sng" algn="ctr">
                      <a:solidFill>
                        <a:srgbClr val="200ADF"/>
                      </a:solidFill>
                      <a:prstDash val="solid"/>
                      <a:round/>
                      <a:headEnd type="none" w="med" len="med"/>
                      <a:tailEnd type="none" w="med" len="med"/>
                    </a:lnL>
                    <a:lnR w="9525" cap="flat" cmpd="sng" algn="ctr">
                      <a:solidFill>
                        <a:srgbClr val="200ADF"/>
                      </a:solidFill>
                      <a:prstDash val="solid"/>
                      <a:round/>
                      <a:headEnd type="none" w="med" len="med"/>
                      <a:tailEnd type="none" w="med" len="med"/>
                    </a:lnR>
                    <a:lnT w="9525" cap="flat" cmpd="sng" algn="ctr">
                      <a:solidFill>
                        <a:srgbClr val="200ADF"/>
                      </a:solidFill>
                      <a:prstDash val="solid"/>
                      <a:round/>
                      <a:headEnd type="none" w="med" len="med"/>
                      <a:tailEnd type="none" w="med" len="med"/>
                    </a:lnT>
                    <a:lnB w="9525" cap="flat" cmpd="sng" algn="ctr">
                      <a:solidFill>
                        <a:srgbClr val="200ADF"/>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a:effectLst/>
                        </a:rPr>
                        <a:t>$ Volume: num</a:t>
                      </a:r>
                    </a:p>
                  </a:txBody>
                  <a:tcPr marL="38100" marR="38100" marT="38100" marB="38100">
                    <a:lnL w="9525" cap="flat" cmpd="sng" algn="ctr">
                      <a:solidFill>
                        <a:srgbClr val="5808DF"/>
                      </a:solidFill>
                      <a:prstDash val="solid"/>
                      <a:round/>
                      <a:headEnd type="none" w="med" len="med"/>
                      <a:tailEnd type="none" w="med" len="med"/>
                    </a:lnL>
                    <a:lnR w="9525" cap="flat" cmpd="sng" algn="ctr">
                      <a:solidFill>
                        <a:srgbClr val="200ADF"/>
                      </a:solidFill>
                      <a:prstDash val="solid"/>
                      <a:round/>
                      <a:headEnd type="none" w="med" len="med"/>
                      <a:tailEnd type="none" w="med" len="med"/>
                    </a:lnR>
                    <a:lnT w="9525" cap="flat" cmpd="sng" algn="ctr">
                      <a:solidFill>
                        <a:srgbClr val="5808DF"/>
                      </a:solidFill>
                      <a:prstDash val="solid"/>
                      <a:round/>
                      <a:headEnd type="none" w="med" len="med"/>
                      <a:tailEnd type="none" w="med" len="med"/>
                    </a:lnT>
                    <a:lnB w="9525" cap="flat" cmpd="sng" algn="ctr">
                      <a:solidFill>
                        <a:srgbClr val="5808DF"/>
                      </a:solidFill>
                      <a:prstDash val="solid"/>
                      <a:round/>
                      <a:headEnd type="none" w="med" len="med"/>
                      <a:tailEnd type="none" w="med" len="med"/>
                    </a:lnB>
                  </a:tcPr>
                </a:tc>
                <a:tc>
                  <a:txBody>
                    <a:bodyPr/>
                    <a:lstStyle/>
                    <a:p>
                      <a:r>
                        <a:rPr lang="en-US" dirty="0">
                          <a:effectLst/>
                        </a:rPr>
                        <a:t>10.3 10.3 10.2 16.4 18.8 19.7 15.6 18.2 22.6 19.9 …</a:t>
                      </a:r>
                    </a:p>
                  </a:txBody>
                  <a:tcPr marL="38100" marR="38100" marT="38100" marB="38100">
                    <a:lnL w="9525" cap="flat" cmpd="sng" algn="ctr">
                      <a:solidFill>
                        <a:srgbClr val="200ADF"/>
                      </a:solidFill>
                      <a:prstDash val="solid"/>
                      <a:round/>
                      <a:headEnd type="none" w="med" len="med"/>
                      <a:tailEnd type="none" w="med" len="med"/>
                    </a:lnL>
                    <a:lnR w="9525" cap="flat" cmpd="sng" algn="ctr">
                      <a:solidFill>
                        <a:srgbClr val="200ADF"/>
                      </a:solidFill>
                      <a:prstDash val="solid"/>
                      <a:round/>
                      <a:headEnd type="none" w="med" len="med"/>
                      <a:tailEnd type="none" w="med" len="med"/>
                    </a:lnR>
                    <a:lnT w="9525" cap="flat" cmpd="sng" algn="ctr">
                      <a:solidFill>
                        <a:srgbClr val="200ADF"/>
                      </a:solidFill>
                      <a:prstDash val="solid"/>
                      <a:round/>
                      <a:headEnd type="none" w="med" len="med"/>
                      <a:tailEnd type="none" w="med" len="med"/>
                    </a:lnT>
                    <a:lnB w="9525" cap="flat" cmpd="sng" algn="ctr">
                      <a:solidFill>
                        <a:srgbClr val="200AD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p:cNvSpPr/>
          <p:nvPr/>
        </p:nvSpPr>
        <p:spPr>
          <a:xfrm>
            <a:off x="8002137" y="1943753"/>
            <a:ext cx="3762233" cy="923330"/>
          </a:xfrm>
          <a:prstGeom prst="rect">
            <a:avLst/>
          </a:prstGeom>
        </p:spPr>
        <p:txBody>
          <a:bodyPr wrap="square">
            <a:spAutoFit/>
          </a:bodyPr>
          <a:lstStyle/>
          <a:p>
            <a:pPr>
              <a:buFont typeface="Arial" panose="020B0604020202020204" pitchFamily="34" charset="0"/>
              <a:buChar char="•"/>
            </a:pPr>
            <a:r>
              <a:rPr lang="en-US" dirty="0">
                <a:solidFill>
                  <a:srgbClr val="212529"/>
                </a:solidFill>
                <a:latin typeface="SSP Local"/>
              </a:rPr>
              <a:t>The trunk girth (in)</a:t>
            </a:r>
          </a:p>
          <a:p>
            <a:pPr>
              <a:buFont typeface="Arial" panose="020B0604020202020204" pitchFamily="34" charset="0"/>
              <a:buChar char="•"/>
            </a:pPr>
            <a:r>
              <a:rPr lang="en-US" dirty="0">
                <a:solidFill>
                  <a:srgbClr val="212529"/>
                </a:solidFill>
                <a:latin typeface="SSP Local"/>
              </a:rPr>
              <a:t>height (</a:t>
            </a:r>
            <a:r>
              <a:rPr lang="en-US" dirty="0" err="1">
                <a:solidFill>
                  <a:srgbClr val="212529"/>
                </a:solidFill>
                <a:latin typeface="SSP Local"/>
              </a:rPr>
              <a:t>ft</a:t>
            </a:r>
            <a:r>
              <a:rPr lang="en-US" dirty="0">
                <a:solidFill>
                  <a:srgbClr val="212529"/>
                </a:solidFill>
                <a:latin typeface="SSP Local"/>
              </a:rPr>
              <a:t>)</a:t>
            </a:r>
          </a:p>
          <a:p>
            <a:pPr>
              <a:buFont typeface="Arial" panose="020B0604020202020204" pitchFamily="34" charset="0"/>
              <a:buChar char="•"/>
            </a:pPr>
            <a:r>
              <a:rPr lang="en-US" dirty="0">
                <a:solidFill>
                  <a:srgbClr val="212529"/>
                </a:solidFill>
                <a:latin typeface="SSP Local"/>
              </a:rPr>
              <a:t>volume (ft</a:t>
            </a:r>
            <a:r>
              <a:rPr lang="en-US" baseline="30000" dirty="0">
                <a:solidFill>
                  <a:srgbClr val="212529"/>
                </a:solidFill>
                <a:latin typeface="SSP Local"/>
              </a:rPr>
              <a:t>3</a:t>
            </a:r>
            <a:r>
              <a:rPr lang="en-US" dirty="0">
                <a:solidFill>
                  <a:srgbClr val="212529"/>
                </a:solidFill>
                <a:latin typeface="SSP Local"/>
              </a:rPr>
              <a:t>)</a:t>
            </a:r>
            <a:endParaRPr lang="en-US" b="0" i="0" dirty="0">
              <a:solidFill>
                <a:srgbClr val="212529"/>
              </a:solidFill>
              <a:effectLst/>
              <a:latin typeface="SSP Local"/>
            </a:endParaRPr>
          </a:p>
        </p:txBody>
      </p:sp>
      <p:sp>
        <p:nvSpPr>
          <p:cNvPr id="8" name="Rectangle 7"/>
          <p:cNvSpPr/>
          <p:nvPr/>
        </p:nvSpPr>
        <p:spPr>
          <a:xfrm>
            <a:off x="788158" y="3579463"/>
            <a:ext cx="10757848" cy="646331"/>
          </a:xfrm>
          <a:prstGeom prst="rect">
            <a:avLst/>
          </a:prstGeom>
        </p:spPr>
        <p:txBody>
          <a:bodyPr wrap="square">
            <a:spAutoFit/>
          </a:bodyPr>
          <a:lstStyle/>
          <a:p>
            <a:r>
              <a:rPr lang="en-US" dirty="0">
                <a:solidFill>
                  <a:srgbClr val="212529"/>
                </a:solidFill>
                <a:latin typeface="SSP Local"/>
              </a:rPr>
              <a:t>To decide whether we can make a predictive model, the first step is to see if there appears to be a relationship between our predictor and response variables (in this case girth, height, and volume).</a:t>
            </a:r>
            <a:endParaRPr lang="en-US" dirty="0"/>
          </a:p>
        </p:txBody>
      </p:sp>
      <p:sp>
        <p:nvSpPr>
          <p:cNvPr id="10" name="Rectangle 9"/>
          <p:cNvSpPr/>
          <p:nvPr/>
        </p:nvSpPr>
        <p:spPr>
          <a:xfrm>
            <a:off x="838200" y="4487841"/>
            <a:ext cx="6648871" cy="461665"/>
          </a:xfrm>
          <a:prstGeom prst="rect">
            <a:avLst/>
          </a:prstGeom>
        </p:spPr>
        <p:txBody>
          <a:bodyPr wrap="none">
            <a:spAutoFit/>
          </a:bodyPr>
          <a:lstStyle/>
          <a:p>
            <a:r>
              <a:rPr lang="en-US" sz="2400" dirty="0" err="1">
                <a:solidFill>
                  <a:schemeClr val="accent5"/>
                </a:solidFill>
              </a:rPr>
              <a:t>ggpairs</a:t>
            </a:r>
            <a:r>
              <a:rPr lang="en-US" sz="2400" dirty="0">
                <a:solidFill>
                  <a:schemeClr val="accent5"/>
                </a:solidFill>
              </a:rPr>
              <a:t>(data=trees, columns=1:3, title="trees data")</a:t>
            </a:r>
          </a:p>
        </p:txBody>
      </p:sp>
      <p:sp>
        <p:nvSpPr>
          <p:cNvPr id="13" name="TextBox 12"/>
          <p:cNvSpPr txBox="1"/>
          <p:nvPr/>
        </p:nvSpPr>
        <p:spPr>
          <a:xfrm>
            <a:off x="838200" y="5514404"/>
            <a:ext cx="9383990" cy="1200329"/>
          </a:xfrm>
          <a:prstGeom prst="rect">
            <a:avLst/>
          </a:prstGeom>
          <a:noFill/>
        </p:spPr>
        <p:txBody>
          <a:bodyPr wrap="square" rtlCol="0">
            <a:spAutoFit/>
          </a:bodyPr>
          <a:lstStyle/>
          <a:p>
            <a:r>
              <a:rPr lang="en-US" sz="2400" dirty="0" smtClean="0">
                <a:solidFill>
                  <a:schemeClr val="accent5"/>
                </a:solidFill>
                <a:latin typeface="Times New Roman" panose="02020603050405020304" pitchFamily="18" charset="0"/>
                <a:cs typeface="Times New Roman" panose="02020603050405020304" pitchFamily="18" charset="0"/>
              </a:rPr>
              <a:t>Let’s </a:t>
            </a:r>
            <a:r>
              <a:rPr lang="en-US" sz="2400" dirty="0">
                <a:solidFill>
                  <a:schemeClr val="accent5"/>
                </a:solidFill>
                <a:latin typeface="Times New Roman" panose="02020603050405020304" pitchFamily="18" charset="0"/>
                <a:cs typeface="Times New Roman" panose="02020603050405020304" pitchFamily="18" charset="0"/>
              </a:rPr>
              <a:t>do some exploratory data visualization. We’ll use the </a:t>
            </a:r>
            <a:r>
              <a:rPr lang="en-US" sz="2400" dirty="0" err="1">
                <a:solidFill>
                  <a:schemeClr val="accent5"/>
                </a:solidFill>
                <a:latin typeface="Times New Roman" panose="02020603050405020304" pitchFamily="18" charset="0"/>
                <a:cs typeface="Times New Roman" panose="02020603050405020304" pitchFamily="18" charset="0"/>
              </a:rPr>
              <a:t>ggpairs</a:t>
            </a:r>
            <a:r>
              <a:rPr lang="en-US" sz="2400" dirty="0">
                <a:solidFill>
                  <a:schemeClr val="accent5"/>
                </a:solidFill>
                <a:latin typeface="Times New Roman" panose="02020603050405020304" pitchFamily="18" charset="0"/>
                <a:cs typeface="Times New Roman" panose="02020603050405020304" pitchFamily="18" charset="0"/>
              </a:rPr>
              <a:t>() function from the </a:t>
            </a:r>
            <a:r>
              <a:rPr lang="en-US" sz="2400" dirty="0" err="1">
                <a:solidFill>
                  <a:schemeClr val="accent5"/>
                </a:solidFill>
                <a:latin typeface="Times New Roman" panose="02020603050405020304" pitchFamily="18" charset="0"/>
                <a:cs typeface="Times New Roman" panose="02020603050405020304" pitchFamily="18" charset="0"/>
              </a:rPr>
              <a:t>GGally</a:t>
            </a:r>
            <a:r>
              <a:rPr lang="en-US" sz="2400" dirty="0">
                <a:solidFill>
                  <a:schemeClr val="accent5"/>
                </a:solidFill>
                <a:latin typeface="Times New Roman" panose="02020603050405020304" pitchFamily="18" charset="0"/>
                <a:cs typeface="Times New Roman" panose="02020603050405020304" pitchFamily="18" charset="0"/>
              </a:rPr>
              <a:t> package to create a plot matrix to see how the variables relate to one another.</a:t>
            </a:r>
          </a:p>
        </p:txBody>
      </p:sp>
      <p:sp>
        <p:nvSpPr>
          <p:cNvPr id="16" name="Title 1"/>
          <p:cNvSpPr>
            <a:spLocks noGrp="1"/>
          </p:cNvSpPr>
          <p:nvPr>
            <p:ph type="title"/>
          </p:nvPr>
        </p:nvSpPr>
        <p:spPr>
          <a:xfrm>
            <a:off x="838200" y="365125"/>
            <a:ext cx="10515600" cy="1325563"/>
          </a:xfrm>
        </p:spPr>
        <p:txBody>
          <a:bodyPr/>
          <a:lstStyle/>
          <a:p>
            <a:r>
              <a:rPr lang="en-US" dirty="0" smtClean="0"/>
              <a:t>Example continue</a:t>
            </a:r>
            <a:endParaRPr lang="en-US" dirty="0"/>
          </a:p>
        </p:txBody>
      </p:sp>
    </p:spTree>
    <p:extLst>
      <p:ext uri="{BB962C8B-B14F-4D97-AF65-F5344CB8AC3E}">
        <p14:creationId xmlns:p14="http://schemas.microsoft.com/office/powerpoint/2010/main" val="153270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375245" cy="4351338"/>
          </a:xfrm>
        </p:spPr>
        <p:txBody>
          <a:bodyPr/>
          <a:lstStyle/>
          <a:p>
            <a:r>
              <a:rPr lang="en-US" dirty="0"/>
              <a:t>The </a:t>
            </a:r>
            <a:r>
              <a:rPr lang="en-US" dirty="0" err="1"/>
              <a:t>ggpairs</a:t>
            </a:r>
            <a:r>
              <a:rPr lang="en-US" dirty="0"/>
              <a:t>() function gives us scatter plots for each variable combination, as well as density plots for each variable and the strength of correlations between variables.</a:t>
            </a:r>
          </a:p>
        </p:txBody>
      </p:sp>
      <p:pic>
        <p:nvPicPr>
          <p:cNvPr id="5" name="Picture 4"/>
          <p:cNvPicPr>
            <a:picLocks noChangeAspect="1"/>
          </p:cNvPicPr>
          <p:nvPr/>
        </p:nvPicPr>
        <p:blipFill>
          <a:blip r:embed="rId2"/>
          <a:stretch>
            <a:fillRect/>
          </a:stretch>
        </p:blipFill>
        <p:spPr>
          <a:xfrm>
            <a:off x="5741229" y="1690688"/>
            <a:ext cx="5076825" cy="5076825"/>
          </a:xfrm>
          <a:prstGeom prst="rect">
            <a:avLst/>
          </a:prstGeom>
        </p:spPr>
      </p:pic>
      <p:sp>
        <p:nvSpPr>
          <p:cNvPr id="7" name="Title 1"/>
          <p:cNvSpPr>
            <a:spLocks noGrp="1"/>
          </p:cNvSpPr>
          <p:nvPr>
            <p:ph type="title"/>
          </p:nvPr>
        </p:nvSpPr>
        <p:spPr>
          <a:xfrm>
            <a:off x="838200" y="365125"/>
            <a:ext cx="10515600" cy="1325563"/>
          </a:xfrm>
        </p:spPr>
        <p:txBody>
          <a:bodyPr/>
          <a:lstStyle/>
          <a:p>
            <a:r>
              <a:rPr lang="en-US" dirty="0" smtClean="0"/>
              <a:t>Example continue</a:t>
            </a:r>
            <a:endParaRPr lang="en-US" dirty="0"/>
          </a:p>
        </p:txBody>
      </p:sp>
    </p:spTree>
    <p:extLst>
      <p:ext uri="{BB962C8B-B14F-4D97-AF65-F5344CB8AC3E}">
        <p14:creationId xmlns:p14="http://schemas.microsoft.com/office/powerpoint/2010/main" val="2432552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31" y="1416193"/>
            <a:ext cx="10515600" cy="5844416"/>
          </a:xfrm>
        </p:spPr>
        <p:txBody>
          <a:bodyPr>
            <a:normAutofit fontScale="92500" lnSpcReduction="20000"/>
          </a:bodyPr>
          <a:lstStyle/>
          <a:p>
            <a:r>
              <a:rPr lang="en-US" b="1" dirty="0"/>
              <a:t>Forming a </a:t>
            </a:r>
            <a:r>
              <a:rPr lang="en-US" b="1" dirty="0" smtClean="0"/>
              <a:t>hypothesis and use</a:t>
            </a:r>
            <a:endParaRPr lang="en-US" b="1" dirty="0"/>
          </a:p>
          <a:p>
            <a:r>
              <a:rPr lang="en-US" dirty="0"/>
              <a:t>A hypothesis is an educated guess about what we think is going on with our data.</a:t>
            </a:r>
          </a:p>
          <a:p>
            <a:r>
              <a:rPr lang="en-US" dirty="0" smtClean="0"/>
              <a:t>In </a:t>
            </a:r>
            <a:r>
              <a:rPr lang="en-US" dirty="0"/>
              <a:t>this case, let’s hypothesize that cherry tree girth and volume are related. </a:t>
            </a:r>
            <a:endParaRPr lang="en-US" dirty="0" smtClean="0"/>
          </a:p>
          <a:p>
            <a:r>
              <a:rPr lang="en-US" dirty="0" smtClean="0"/>
              <a:t>Every </a:t>
            </a:r>
            <a:r>
              <a:rPr lang="en-US" dirty="0"/>
              <a:t>hypothesis we form has an opposite: the “null hypothesis” (H0). Here, our null hypothesis is that girth and volume aren’t related. </a:t>
            </a:r>
            <a:endParaRPr lang="en-US" dirty="0" smtClean="0"/>
          </a:p>
          <a:p>
            <a:r>
              <a:rPr lang="en-US" dirty="0" smtClean="0"/>
              <a:t>In </a:t>
            </a:r>
            <a:r>
              <a:rPr lang="en-US" dirty="0"/>
              <a:t>statistics, the null hypothesis is the one we use our data to support or reject; we can’t ever say that we “prove” a hypothesis. </a:t>
            </a:r>
            <a:endParaRPr lang="en-US" dirty="0" smtClean="0"/>
          </a:p>
          <a:p>
            <a:r>
              <a:rPr lang="en-US" dirty="0" smtClean="0"/>
              <a:t>We </a:t>
            </a:r>
            <a:r>
              <a:rPr lang="en-US" dirty="0"/>
              <a:t>call the hypothesis that girth and volume are related our “alternative” hypothesis (Ha). </a:t>
            </a:r>
            <a:endParaRPr lang="en-US" dirty="0" smtClean="0"/>
          </a:p>
          <a:p>
            <a:r>
              <a:rPr lang="en-US" dirty="0" smtClean="0"/>
              <a:t>To </a:t>
            </a:r>
            <a:r>
              <a:rPr lang="en-US" dirty="0"/>
              <a:t>summarize: H0 : There is no relationship between girth and volume </a:t>
            </a:r>
            <a:endParaRPr lang="en-US" dirty="0" smtClean="0"/>
          </a:p>
          <a:p>
            <a:r>
              <a:rPr lang="en-US" dirty="0" smtClean="0"/>
              <a:t>Ha</a:t>
            </a:r>
            <a:r>
              <a:rPr lang="en-US" dirty="0"/>
              <a:t>: There is some relationship between girth and volume Our linear regression model is what we will use to test our hypothesis. </a:t>
            </a:r>
            <a:endParaRPr lang="en-US" dirty="0" smtClean="0"/>
          </a:p>
          <a:p>
            <a:r>
              <a:rPr lang="en-US" dirty="0" smtClean="0"/>
              <a:t>If </a:t>
            </a:r>
            <a:r>
              <a:rPr lang="en-US" dirty="0"/>
              <a:t>we find strong enough evidence to reject H0, we can then use the model to predict cherry tree volume from girth.</a:t>
            </a:r>
          </a:p>
        </p:txBody>
      </p:sp>
      <p:sp>
        <p:nvSpPr>
          <p:cNvPr id="5" name="Title 1"/>
          <p:cNvSpPr>
            <a:spLocks noGrp="1"/>
          </p:cNvSpPr>
          <p:nvPr>
            <p:ph type="title"/>
          </p:nvPr>
        </p:nvSpPr>
        <p:spPr>
          <a:xfrm>
            <a:off x="838200" y="365125"/>
            <a:ext cx="10515600" cy="1325563"/>
          </a:xfrm>
        </p:spPr>
        <p:txBody>
          <a:bodyPr/>
          <a:lstStyle/>
          <a:p>
            <a:r>
              <a:rPr lang="en-US" dirty="0" smtClean="0"/>
              <a:t>Example continue</a:t>
            </a:r>
            <a:endParaRPr lang="en-US" dirty="0"/>
          </a:p>
        </p:txBody>
      </p:sp>
    </p:spTree>
    <p:extLst>
      <p:ext uri="{BB962C8B-B14F-4D97-AF65-F5344CB8AC3E}">
        <p14:creationId xmlns:p14="http://schemas.microsoft.com/office/powerpoint/2010/main" val="2753503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a:t>
            </a:r>
            <a:endParaRPr lang="en-US" dirty="0"/>
          </a:p>
        </p:txBody>
      </p:sp>
      <p:sp>
        <p:nvSpPr>
          <p:cNvPr id="3" name="Content Placeholder 2"/>
          <p:cNvSpPr>
            <a:spLocks noGrp="1"/>
          </p:cNvSpPr>
          <p:nvPr>
            <p:ph idx="1"/>
          </p:nvPr>
        </p:nvSpPr>
        <p:spPr>
          <a:xfrm>
            <a:off x="838200" y="1825625"/>
            <a:ext cx="5690880" cy="4834482"/>
          </a:xfrm>
        </p:spPr>
        <p:txBody>
          <a:bodyPr>
            <a:normAutofit/>
          </a:bodyPr>
          <a:lstStyle/>
          <a:p>
            <a:r>
              <a:rPr lang="en-US" b="1" dirty="0"/>
              <a:t>Building blocks of a linear regression </a:t>
            </a:r>
            <a:r>
              <a:rPr lang="en-US" b="1" dirty="0" smtClean="0"/>
              <a:t>model</a:t>
            </a:r>
          </a:p>
          <a:p>
            <a:r>
              <a:rPr lang="en-US" dirty="0"/>
              <a:t>Let’s </a:t>
            </a:r>
            <a:r>
              <a:rPr lang="en-US" dirty="0" smtClean="0"/>
              <a:t>dive right in and build a linear model relating tree volume to girth. R </a:t>
            </a:r>
            <a:r>
              <a:rPr lang="en-US" dirty="0"/>
              <a:t>makes </a:t>
            </a:r>
            <a:r>
              <a:rPr lang="en-US" dirty="0" smtClean="0"/>
              <a:t>this straight forward </a:t>
            </a:r>
            <a:r>
              <a:rPr lang="en-US" dirty="0"/>
              <a:t>with the base function lm().</a:t>
            </a:r>
          </a:p>
          <a:p>
            <a:r>
              <a:rPr lang="en-US" dirty="0" smtClean="0"/>
              <a:t>fit_1 </a:t>
            </a:r>
            <a:r>
              <a:rPr lang="en-US" dirty="0"/>
              <a:t>&lt;- lm(Volume ~ Girth, data = trees</a:t>
            </a:r>
            <a:r>
              <a:rPr lang="en-US" dirty="0" smtClean="0"/>
              <a:t>)</a:t>
            </a:r>
          </a:p>
          <a:p>
            <a:r>
              <a:rPr lang="en-US" dirty="0"/>
              <a:t>The lm() function fits a line to our data that is as close as possible to all 31 of our observations.</a:t>
            </a:r>
          </a:p>
        </p:txBody>
      </p:sp>
      <p:pic>
        <p:nvPicPr>
          <p:cNvPr id="5124" name="Picture 4" descr="https://www.dataquest.io/wp-content/uploads/2019/01/pic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080" y="2593074"/>
            <a:ext cx="3420138" cy="3849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351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a:t>
            </a:r>
            <a:endParaRPr lang="en-US" dirty="0"/>
          </a:p>
        </p:txBody>
      </p:sp>
      <p:sp>
        <p:nvSpPr>
          <p:cNvPr id="3" name="Content Placeholder 2"/>
          <p:cNvSpPr>
            <a:spLocks noGrp="1"/>
          </p:cNvSpPr>
          <p:nvPr>
            <p:ph idx="1"/>
          </p:nvPr>
        </p:nvSpPr>
        <p:spPr/>
        <p:txBody>
          <a:bodyPr/>
          <a:lstStyle/>
          <a:p>
            <a:endParaRPr lang="en-US"/>
          </a:p>
        </p:txBody>
      </p:sp>
      <p:pic>
        <p:nvPicPr>
          <p:cNvPr id="7170" name="Picture 2" descr="https://www.dataquest.io/wp-content/uploads/2019/01/pic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355" y="1944048"/>
            <a:ext cx="3881148" cy="43678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18058" y="2293134"/>
            <a:ext cx="6096000" cy="3416320"/>
          </a:xfrm>
          <a:prstGeom prst="rect">
            <a:avLst/>
          </a:prstGeom>
        </p:spPr>
        <p:txBody>
          <a:bodyPr>
            <a:spAutoFit/>
          </a:bodyPr>
          <a:lstStyle/>
          <a:p>
            <a:r>
              <a:rPr lang="en-US" dirty="0">
                <a:solidFill>
                  <a:srgbClr val="212529"/>
                </a:solidFill>
                <a:latin typeface="SSP Local"/>
              </a:rPr>
              <a:t>Mathematically, can we write the equation for linear regression as: </a:t>
            </a:r>
            <a:r>
              <a:rPr lang="en-US" b="1" dirty="0">
                <a:solidFill>
                  <a:srgbClr val="212529"/>
                </a:solidFill>
                <a:latin typeface="SSP Local"/>
              </a:rPr>
              <a:t>Y ≈ </a:t>
            </a:r>
            <a:r>
              <a:rPr lang="en-US" b="1" dirty="0">
                <a:solidFill>
                  <a:srgbClr val="008000"/>
                </a:solidFill>
                <a:latin typeface="SSP Local"/>
              </a:rPr>
              <a:t>β0</a:t>
            </a:r>
            <a:r>
              <a:rPr lang="en-US" b="1" dirty="0">
                <a:solidFill>
                  <a:srgbClr val="212529"/>
                </a:solidFill>
                <a:latin typeface="SSP Local"/>
              </a:rPr>
              <a:t> + </a:t>
            </a:r>
            <a:r>
              <a:rPr lang="en-US" b="1" dirty="0">
                <a:solidFill>
                  <a:srgbClr val="FF0000"/>
                </a:solidFill>
                <a:latin typeface="SSP Local"/>
              </a:rPr>
              <a:t>β1</a:t>
            </a:r>
            <a:r>
              <a:rPr lang="en-US" b="1" dirty="0">
                <a:solidFill>
                  <a:srgbClr val="212529"/>
                </a:solidFill>
                <a:latin typeface="SSP Local"/>
              </a:rPr>
              <a:t>X + </a:t>
            </a:r>
            <a:r>
              <a:rPr lang="en-US" b="1" dirty="0">
                <a:solidFill>
                  <a:srgbClr val="9400D3"/>
                </a:solidFill>
                <a:latin typeface="SSP Local"/>
              </a:rPr>
              <a:t>ε</a:t>
            </a:r>
            <a:endParaRPr lang="en-US" dirty="0">
              <a:solidFill>
                <a:srgbClr val="212529"/>
              </a:solidFill>
              <a:latin typeface="SSP Local"/>
            </a:endParaRPr>
          </a:p>
          <a:p>
            <a:pPr>
              <a:buFont typeface="Arial" panose="020B0604020202020204" pitchFamily="34" charset="0"/>
              <a:buChar char="•"/>
            </a:pPr>
            <a:r>
              <a:rPr lang="en-US" dirty="0">
                <a:solidFill>
                  <a:srgbClr val="212529"/>
                </a:solidFill>
                <a:latin typeface="SSP Local"/>
              </a:rPr>
              <a:t>The </a:t>
            </a:r>
            <a:r>
              <a:rPr lang="en-US" b="1" dirty="0">
                <a:solidFill>
                  <a:srgbClr val="212529"/>
                </a:solidFill>
                <a:latin typeface="SSP Local"/>
                <a:hlinkClick r:id="rId3"/>
              </a:rPr>
              <a:t>Y</a:t>
            </a:r>
            <a:r>
              <a:rPr lang="en-US" dirty="0">
                <a:solidFill>
                  <a:srgbClr val="212529"/>
                </a:solidFill>
                <a:latin typeface="SSP Local"/>
                <a:hlinkClick r:id="rId3"/>
              </a:rPr>
              <a:t> and </a:t>
            </a:r>
            <a:r>
              <a:rPr lang="en-US" b="1" dirty="0">
                <a:solidFill>
                  <a:srgbClr val="212529"/>
                </a:solidFill>
                <a:latin typeface="SSP Local"/>
                <a:hlinkClick r:id="rId3"/>
              </a:rPr>
              <a:t>X</a:t>
            </a:r>
            <a:r>
              <a:rPr lang="en-US" dirty="0">
                <a:solidFill>
                  <a:srgbClr val="212529"/>
                </a:solidFill>
                <a:latin typeface="SSP Local"/>
                <a:hlinkClick r:id="rId3"/>
              </a:rPr>
              <a:t> variables</a:t>
            </a:r>
            <a:r>
              <a:rPr lang="en-US" dirty="0">
                <a:solidFill>
                  <a:srgbClr val="212529"/>
                </a:solidFill>
                <a:latin typeface="SSP Local"/>
              </a:rPr>
              <a:t> are the response and predictor variables from our data that we are relating to </a:t>
            </a:r>
            <a:r>
              <a:rPr lang="en-US" dirty="0" err="1">
                <a:solidFill>
                  <a:srgbClr val="212529"/>
                </a:solidFill>
                <a:latin typeface="SSP Local"/>
              </a:rPr>
              <a:t>eachother</a:t>
            </a:r>
            <a:endParaRPr lang="en-US" dirty="0">
              <a:solidFill>
                <a:srgbClr val="212529"/>
              </a:solidFill>
              <a:latin typeface="SSP Local"/>
            </a:endParaRPr>
          </a:p>
          <a:p>
            <a:pPr>
              <a:buFont typeface="Arial" panose="020B0604020202020204" pitchFamily="34" charset="0"/>
              <a:buChar char="•"/>
            </a:pPr>
            <a:r>
              <a:rPr lang="en-US" b="1" dirty="0">
                <a:solidFill>
                  <a:srgbClr val="008000"/>
                </a:solidFill>
                <a:latin typeface="SSP Local"/>
              </a:rPr>
              <a:t>β0</a:t>
            </a:r>
            <a:r>
              <a:rPr lang="en-US" dirty="0">
                <a:solidFill>
                  <a:srgbClr val="212529"/>
                </a:solidFill>
                <a:latin typeface="SSP Local"/>
              </a:rPr>
              <a:t> is the model coefficient that represents the model intercept, or where it crosses the y axis</a:t>
            </a:r>
          </a:p>
          <a:p>
            <a:pPr>
              <a:buFont typeface="Arial" panose="020B0604020202020204" pitchFamily="34" charset="0"/>
              <a:buChar char="•"/>
            </a:pPr>
            <a:r>
              <a:rPr lang="en-US" b="1" dirty="0">
                <a:solidFill>
                  <a:srgbClr val="FF0000"/>
                </a:solidFill>
                <a:latin typeface="SSP Local"/>
              </a:rPr>
              <a:t>β1</a:t>
            </a:r>
            <a:r>
              <a:rPr lang="en-US" dirty="0">
                <a:solidFill>
                  <a:srgbClr val="212529"/>
                </a:solidFill>
                <a:latin typeface="SSP Local"/>
              </a:rPr>
              <a:t> is the model coefficient that represents the model </a:t>
            </a:r>
            <a:r>
              <a:rPr lang="en-US" dirty="0">
                <a:solidFill>
                  <a:srgbClr val="212529"/>
                </a:solidFill>
                <a:latin typeface="SSP Local"/>
                <a:hlinkClick r:id="rId4"/>
              </a:rPr>
              <a:t>slope</a:t>
            </a:r>
            <a:r>
              <a:rPr lang="en-US" dirty="0">
                <a:solidFill>
                  <a:srgbClr val="212529"/>
                </a:solidFill>
                <a:latin typeface="SSP Local"/>
              </a:rPr>
              <a:t>, the number that gives information about the steepness of the line and its direction (positive or negative)</a:t>
            </a:r>
          </a:p>
          <a:p>
            <a:pPr>
              <a:buFont typeface="Arial" panose="020B0604020202020204" pitchFamily="34" charset="0"/>
              <a:buChar char="•"/>
            </a:pPr>
            <a:r>
              <a:rPr lang="en-US" b="1" dirty="0">
                <a:solidFill>
                  <a:srgbClr val="9400D3"/>
                </a:solidFill>
                <a:latin typeface="SSP Local"/>
              </a:rPr>
              <a:t>ε</a:t>
            </a:r>
            <a:r>
              <a:rPr lang="en-US" dirty="0">
                <a:solidFill>
                  <a:srgbClr val="212529"/>
                </a:solidFill>
                <a:latin typeface="SSP Local"/>
              </a:rPr>
              <a:t> is the </a:t>
            </a:r>
            <a:r>
              <a:rPr lang="en-US" dirty="0">
                <a:solidFill>
                  <a:srgbClr val="212529"/>
                </a:solidFill>
                <a:latin typeface="SSP Local"/>
                <a:hlinkClick r:id="rId5"/>
              </a:rPr>
              <a:t>error</a:t>
            </a:r>
            <a:r>
              <a:rPr lang="en-US" dirty="0">
                <a:solidFill>
                  <a:srgbClr val="212529"/>
                </a:solidFill>
                <a:latin typeface="SSP Local"/>
              </a:rPr>
              <a:t> term that encompasses variability we cannot capture in the model (what X cannot tell us about Y)</a:t>
            </a:r>
            <a:endParaRPr lang="en-US" b="0" i="0" dirty="0">
              <a:solidFill>
                <a:srgbClr val="212529"/>
              </a:solidFill>
              <a:effectLst/>
              <a:latin typeface="SSP Local"/>
            </a:endParaRPr>
          </a:p>
        </p:txBody>
      </p:sp>
    </p:spTree>
    <p:extLst>
      <p:ext uri="{BB962C8B-B14F-4D97-AF65-F5344CB8AC3E}">
        <p14:creationId xmlns:p14="http://schemas.microsoft.com/office/powerpoint/2010/main" val="252777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DB6F-777C-B6EE-77C4-1B78056B5B7D}"/>
              </a:ext>
            </a:extLst>
          </p:cNvPr>
          <p:cNvSpPr>
            <a:spLocks noGrp="1"/>
          </p:cNvSpPr>
          <p:nvPr>
            <p:ph type="title"/>
          </p:nvPr>
        </p:nvSpPr>
        <p:spPr/>
        <p:txBody>
          <a:bodyPr/>
          <a:lstStyle/>
          <a:p>
            <a:r>
              <a:rPr lang="en-IN" dirty="0"/>
              <a:t>Statistical Inference in Linear Regression</a:t>
            </a:r>
          </a:p>
        </p:txBody>
      </p:sp>
      <p:sp>
        <p:nvSpPr>
          <p:cNvPr id="3" name="Content Placeholder 2">
            <a:extLst>
              <a:ext uri="{FF2B5EF4-FFF2-40B4-BE49-F238E27FC236}">
                <a16:creationId xmlns:a16="http://schemas.microsoft.com/office/drawing/2014/main" id="{A90201FF-5188-AE25-7849-4E1A04517C82}"/>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In this section, we describe several important hypothesis-testing procedures and a confidence interval estimation procedure. </a:t>
            </a:r>
          </a:p>
          <a:p>
            <a:pPr algn="l"/>
            <a:r>
              <a:rPr lang="en-US" sz="2400" b="0" i="0" u="none" strike="noStrike" baseline="0" dirty="0">
                <a:latin typeface="Times New Roman" panose="02020603050405020304" pitchFamily="18" charset="0"/>
                <a:cs typeface="Times New Roman" panose="02020603050405020304" pitchFamily="18" charset="0"/>
              </a:rPr>
              <a:t>These procedures require that the errors </a:t>
            </a:r>
            <a:r>
              <a:rPr lang="en-US" sz="2400" b="1" i="1" u="none" strike="noStrike" baseline="0" dirty="0">
                <a:latin typeface="Times New Roman" panose="02020603050405020304" pitchFamily="18" charset="0"/>
                <a:cs typeface="Times New Roman" panose="02020603050405020304" pitchFamily="18" charset="0"/>
              </a:rPr>
              <a:t>𝜀</a:t>
            </a:r>
            <a:r>
              <a:rPr lang="en-US" sz="2400" b="1" i="1" u="none" strike="noStrike" baseline="0" dirty="0" err="1">
                <a:latin typeface="Times New Roman" panose="02020603050405020304" pitchFamily="18" charset="0"/>
                <a:cs typeface="Times New Roman" panose="02020603050405020304" pitchFamily="18" charset="0"/>
              </a:rPr>
              <a:t>i</a:t>
            </a:r>
            <a:r>
              <a:rPr lang="en-US" sz="2400" b="1"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in the model are normally and independently distributed with </a:t>
            </a:r>
            <a:r>
              <a:rPr lang="en-US" sz="2400" b="1" i="0" u="none" strike="noStrike" baseline="0" dirty="0">
                <a:latin typeface="Times New Roman" panose="02020603050405020304" pitchFamily="18" charset="0"/>
                <a:cs typeface="Times New Roman" panose="02020603050405020304" pitchFamily="18" charset="0"/>
              </a:rPr>
              <a:t>mean zero </a:t>
            </a:r>
            <a:r>
              <a:rPr lang="en-US" sz="2400" b="0" i="0" u="none" strike="noStrike" baseline="0" dirty="0">
                <a:latin typeface="Times New Roman" panose="02020603050405020304" pitchFamily="18" charset="0"/>
                <a:cs typeface="Times New Roman" panose="02020603050405020304" pitchFamily="18" charset="0"/>
              </a:rPr>
              <a:t>and </a:t>
            </a:r>
            <a:r>
              <a:rPr lang="en-US" sz="2400" b="1" i="0" u="none" strike="noStrike" baseline="0" dirty="0">
                <a:latin typeface="Times New Roman" panose="02020603050405020304" pitchFamily="18" charset="0"/>
                <a:cs typeface="Times New Roman" panose="02020603050405020304" pitchFamily="18" charset="0"/>
              </a:rPr>
              <a:t>variance </a:t>
            </a:r>
            <a:r>
              <a:rPr lang="en-US" sz="2400" b="1" i="1" u="none" strike="noStrike" baseline="0" dirty="0">
                <a:latin typeface="Times New Roman" panose="02020603050405020304" pitchFamily="18" charset="0"/>
                <a:cs typeface="Times New Roman" panose="02020603050405020304" pitchFamily="18" charset="0"/>
              </a:rPr>
              <a:t>𝜎</a:t>
            </a:r>
            <a:r>
              <a:rPr lang="en-US" sz="2400" b="1" i="0" u="none" strike="noStrike" baseline="0" dirty="0">
                <a:latin typeface="Times New Roman" panose="02020603050405020304" pitchFamily="18" charset="0"/>
                <a:cs typeface="Times New Roman" panose="02020603050405020304" pitchFamily="18" charset="0"/>
              </a:rPr>
              <a:t>2</a:t>
            </a:r>
            <a:r>
              <a:rPr lang="en-US" sz="2400" b="0" i="0" u="none" strike="noStrike" baseline="0" dirty="0">
                <a:latin typeface="Times New Roman" panose="02020603050405020304" pitchFamily="18" charset="0"/>
                <a:cs typeface="Times New Roman" panose="02020603050405020304" pitchFamily="18" charset="0"/>
              </a:rPr>
              <a:t>, abbreviated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0" i="0" u="none" strike="noStrike" baseline="0" dirty="0" smtClean="0">
                <a:latin typeface="Times New Roman" panose="02020603050405020304" pitchFamily="18" charset="0"/>
                <a:cs typeface="Times New Roman" panose="02020603050405020304" pitchFamily="18" charset="0"/>
              </a:rPr>
              <a:t>NID(0</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𝜎</a:t>
            </a:r>
            <a:r>
              <a:rPr lang="en-US" sz="2400" b="0" i="0" u="none" strike="noStrike" baseline="0" dirty="0">
                <a:latin typeface="Times New Roman" panose="02020603050405020304" pitchFamily="18" charset="0"/>
                <a:cs typeface="Times New Roman" panose="02020603050405020304" pitchFamily="18" charset="0"/>
              </a:rPr>
              <a:t>2).</a:t>
            </a:r>
          </a:p>
          <a:p>
            <a:pPr algn="l" fontAlgn="base"/>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What is the significance test for linear regression?</a:t>
            </a:r>
          </a:p>
          <a:p>
            <a:pPr algn="just" rtl="0" fontAlgn="base"/>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Significance tests for linear regression are </a:t>
            </a:r>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used to determine if the relationship between the dependent variable and one or more independent variables </a:t>
            </a: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is statistically significant.</a:t>
            </a:r>
          </a:p>
          <a:p>
            <a:pPr algn="l"/>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676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451213" y="1246861"/>
            <a:ext cx="8819116" cy="369332"/>
          </a:xfrm>
          <a:prstGeom prst="rect">
            <a:avLst/>
          </a:prstGeom>
        </p:spPr>
        <p:txBody>
          <a:bodyPr wrap="square">
            <a:spAutoFit/>
          </a:bodyPr>
          <a:lstStyle/>
          <a:p>
            <a:r>
              <a:rPr lang="en-US" dirty="0">
                <a:solidFill>
                  <a:srgbClr val="212529"/>
                </a:solidFill>
                <a:latin typeface="SSP Local"/>
              </a:rPr>
              <a:t>In the case of our example: </a:t>
            </a:r>
            <a:r>
              <a:rPr lang="en-US" b="1" dirty="0">
                <a:solidFill>
                  <a:srgbClr val="212529"/>
                </a:solidFill>
                <a:latin typeface="SSP Local"/>
              </a:rPr>
              <a:t>Tree Volume ≈ </a:t>
            </a:r>
            <a:r>
              <a:rPr lang="en-US" b="1" dirty="0">
                <a:solidFill>
                  <a:srgbClr val="008000"/>
                </a:solidFill>
                <a:latin typeface="SSP Local"/>
              </a:rPr>
              <a:t>Intercept</a:t>
            </a:r>
            <a:r>
              <a:rPr lang="en-US" b="1" dirty="0">
                <a:solidFill>
                  <a:srgbClr val="212529"/>
                </a:solidFill>
                <a:latin typeface="SSP Local"/>
              </a:rPr>
              <a:t> + </a:t>
            </a:r>
            <a:r>
              <a:rPr lang="en-US" b="1" dirty="0">
                <a:solidFill>
                  <a:srgbClr val="FF0000"/>
                </a:solidFill>
                <a:latin typeface="SSP Local"/>
              </a:rPr>
              <a:t>Slope</a:t>
            </a:r>
            <a:r>
              <a:rPr lang="en-US" b="1" dirty="0">
                <a:solidFill>
                  <a:srgbClr val="212529"/>
                </a:solidFill>
                <a:latin typeface="SSP Local"/>
              </a:rPr>
              <a:t>(Tree Girth) + </a:t>
            </a:r>
            <a:r>
              <a:rPr lang="en-US" b="1" dirty="0">
                <a:solidFill>
                  <a:srgbClr val="9400D3"/>
                </a:solidFill>
                <a:latin typeface="SSP Local"/>
              </a:rPr>
              <a:t>Error</a:t>
            </a:r>
            <a:endParaRPr lang="en-US" dirty="0"/>
          </a:p>
        </p:txBody>
      </p:sp>
      <p:pic>
        <p:nvPicPr>
          <p:cNvPr id="8194" name="Picture 2" descr="https://www.dataquest.io/wp-content/uploads/2019/01/pic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600" y="2259487"/>
            <a:ext cx="3928669" cy="391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000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Can we use this model to make predictions?</a:t>
            </a:r>
          </a:p>
          <a:p>
            <a:r>
              <a:rPr lang="en-US" dirty="0"/>
              <a:t>Whether we can use our model to make predictions will depend on:</a:t>
            </a:r>
          </a:p>
          <a:p>
            <a:endParaRPr lang="en-US" dirty="0"/>
          </a:p>
          <a:p>
            <a:pPr marL="971550" lvl="1" indent="-514350">
              <a:buFont typeface="+mj-lt"/>
              <a:buAutoNum type="arabicPeriod"/>
            </a:pPr>
            <a:r>
              <a:rPr lang="en-US" dirty="0"/>
              <a:t>Whether we can reject the null hypothesis that there is no relationship between our variables.</a:t>
            </a:r>
          </a:p>
          <a:p>
            <a:pPr marL="971550" lvl="1" indent="-514350">
              <a:buFont typeface="+mj-lt"/>
              <a:buAutoNum type="arabicPeriod"/>
            </a:pPr>
            <a:r>
              <a:rPr lang="en-US" dirty="0"/>
              <a:t>Whether the model is a good fit for our data.</a:t>
            </a:r>
          </a:p>
          <a:p>
            <a:r>
              <a:rPr lang="en-US" dirty="0"/>
              <a:t>Let’s call the output of our model using summary</a:t>
            </a:r>
            <a:r>
              <a:rPr lang="en-US" dirty="0" smtClean="0"/>
              <a:t>().</a:t>
            </a:r>
          </a:p>
          <a:p>
            <a:pPr marL="0" indent="0">
              <a:buNone/>
            </a:pPr>
            <a:r>
              <a:rPr lang="en-US" dirty="0" smtClean="0"/>
              <a:t>      </a:t>
            </a:r>
          </a:p>
          <a:p>
            <a:pPr marL="0" indent="0">
              <a:buNone/>
            </a:pPr>
            <a:r>
              <a:rPr lang="en-US" dirty="0"/>
              <a:t> </a:t>
            </a:r>
            <a:r>
              <a:rPr lang="en-US" dirty="0" smtClean="0"/>
              <a:t>    summary(fit_1</a:t>
            </a:r>
            <a:r>
              <a:rPr lang="en-US" dirty="0"/>
              <a:t>)</a:t>
            </a:r>
          </a:p>
        </p:txBody>
      </p:sp>
    </p:spTree>
    <p:extLst>
      <p:ext uri="{BB962C8B-B14F-4D97-AF65-F5344CB8AC3E}">
        <p14:creationId xmlns:p14="http://schemas.microsoft.com/office/powerpoint/2010/main" val="462257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Is the hypothesis supported?</a:t>
            </a:r>
          </a:p>
          <a:p>
            <a:r>
              <a:rPr lang="en-US" i="1" dirty="0"/>
              <a:t>Coefficients: Estimate and Std. Error</a:t>
            </a:r>
            <a:r>
              <a:rPr lang="en-US" dirty="0"/>
              <a:t>:</a:t>
            </a:r>
          </a:p>
          <a:p>
            <a:r>
              <a:rPr lang="en-US" dirty="0"/>
              <a:t>The intercept in our example is the expected tree volume if the value of girth was zero. Of course we cannot have a tree with negative volume, but more on that later.</a:t>
            </a:r>
          </a:p>
          <a:p>
            <a:r>
              <a:rPr lang="en-US" dirty="0"/>
              <a:t>The slope in our example is the effect of tree girth on tree volume. We see that for each additional inch of girth, the tree volume increases by 5.0659 ft</a:t>
            </a:r>
            <a:r>
              <a:rPr lang="en-US" baseline="30000" dirty="0"/>
              <a:t>3.</a:t>
            </a:r>
            <a:endParaRPr lang="en-US" dirty="0"/>
          </a:p>
          <a:p>
            <a:r>
              <a:rPr lang="en-US" dirty="0"/>
              <a:t>The coefficient </a:t>
            </a:r>
            <a:r>
              <a:rPr lang="en-US" dirty="0">
                <a:hlinkClick r:id="rId2"/>
              </a:rPr>
              <a:t>standard errors</a:t>
            </a:r>
            <a:r>
              <a:rPr lang="en-US" dirty="0"/>
              <a:t> tell us the average variation of the estimated coefficients from the actual average of our response variable.</a:t>
            </a:r>
          </a:p>
          <a:p>
            <a:endParaRPr lang="en-US" dirty="0"/>
          </a:p>
        </p:txBody>
      </p:sp>
    </p:spTree>
    <p:extLst>
      <p:ext uri="{BB962C8B-B14F-4D97-AF65-F5344CB8AC3E}">
        <p14:creationId xmlns:p14="http://schemas.microsoft.com/office/powerpoint/2010/main" val="2382956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t value</a:t>
            </a:r>
            <a:r>
              <a:rPr lang="en-US" dirty="0"/>
              <a:t>:</a:t>
            </a:r>
          </a:p>
          <a:p>
            <a:r>
              <a:rPr lang="en-US" dirty="0"/>
              <a:t>This is a </a:t>
            </a:r>
            <a:r>
              <a:rPr lang="en-US" dirty="0">
                <a:hlinkClick r:id="rId2"/>
              </a:rPr>
              <a:t>p-value</a:t>
            </a:r>
            <a:r>
              <a:rPr lang="en-US" dirty="0"/>
              <a:t>, defined as the probability of observing any value equal or larger than t if </a:t>
            </a:r>
            <a:r>
              <a:rPr lang="en-US" i="1" dirty="0"/>
              <a:t>H</a:t>
            </a:r>
            <a:r>
              <a:rPr lang="en-US" i="1" baseline="-25000" dirty="0"/>
              <a:t>0</a:t>
            </a:r>
            <a:r>
              <a:rPr lang="en-US" dirty="0"/>
              <a:t> is true. The larger the t statistic, the smaller the p-value. Generally, we use 0.05 as the cutoff for significance; when p-values are smaller than 0.05, we reject </a:t>
            </a:r>
            <a:r>
              <a:rPr lang="en-US" i="1" dirty="0"/>
              <a:t>H</a:t>
            </a:r>
            <a:r>
              <a:rPr lang="en-US" i="1" baseline="-25000" dirty="0"/>
              <a:t>0</a:t>
            </a:r>
            <a:r>
              <a:rPr lang="en-US" dirty="0"/>
              <a:t>.</a:t>
            </a:r>
          </a:p>
          <a:p>
            <a:r>
              <a:rPr lang="en-US" dirty="0"/>
              <a:t>We can reject the null hypothesis in favor of believing there to be a relationship between tree width and volume.</a:t>
            </a:r>
          </a:p>
          <a:p>
            <a:endParaRPr lang="en-US" dirty="0"/>
          </a:p>
        </p:txBody>
      </p:sp>
    </p:spTree>
    <p:extLst>
      <p:ext uri="{BB962C8B-B14F-4D97-AF65-F5344CB8AC3E}">
        <p14:creationId xmlns:p14="http://schemas.microsoft.com/office/powerpoint/2010/main" val="716931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5508009" cy="4351338"/>
          </a:xfrm>
        </p:spPr>
        <p:txBody>
          <a:bodyPr>
            <a:normAutofit fontScale="85000" lnSpcReduction="20000"/>
          </a:bodyPr>
          <a:lstStyle/>
          <a:p>
            <a:r>
              <a:rPr lang="en-US" b="1" dirty="0"/>
              <a:t>How well does the model fit the data?</a:t>
            </a:r>
          </a:p>
          <a:p>
            <a:r>
              <a:rPr lang="en-US" i="1" dirty="0"/>
              <a:t>Residuals</a:t>
            </a:r>
            <a:r>
              <a:rPr lang="en-US" dirty="0"/>
              <a:t>:</a:t>
            </a:r>
          </a:p>
          <a:p>
            <a:r>
              <a:rPr lang="en-US" dirty="0"/>
              <a:t>We can make a histogram to visualize this using ggplot2.</a:t>
            </a:r>
          </a:p>
          <a:p>
            <a:r>
              <a:rPr lang="en-US" dirty="0" err="1" smtClean="0"/>
              <a:t>ggplot</a:t>
            </a:r>
            <a:r>
              <a:rPr lang="en-US" dirty="0" smtClean="0"/>
              <a:t>(data=trees</a:t>
            </a:r>
            <a:r>
              <a:rPr lang="en-US" dirty="0"/>
              <a:t>, </a:t>
            </a:r>
            <a:r>
              <a:rPr lang="en-US" dirty="0" err="1"/>
              <a:t>aes</a:t>
            </a:r>
            <a:r>
              <a:rPr lang="en-US" dirty="0"/>
              <a:t>(fit_1$residuals)) +</a:t>
            </a:r>
          </a:p>
          <a:p>
            <a:r>
              <a:rPr lang="en-US" dirty="0" err="1"/>
              <a:t>geom_histogram</a:t>
            </a:r>
            <a:r>
              <a:rPr lang="en-US" dirty="0"/>
              <a:t>(</a:t>
            </a:r>
            <a:r>
              <a:rPr lang="en-US" dirty="0" err="1"/>
              <a:t>binwidth</a:t>
            </a:r>
            <a:r>
              <a:rPr lang="en-US" dirty="0"/>
              <a:t> = 1, color = "black", fill = "purple4") +</a:t>
            </a:r>
          </a:p>
          <a:p>
            <a:r>
              <a:rPr lang="en-US" dirty="0"/>
              <a:t>theme(</a:t>
            </a:r>
            <a:r>
              <a:rPr lang="en-US" dirty="0" err="1"/>
              <a:t>panel.background</a:t>
            </a:r>
            <a:r>
              <a:rPr lang="en-US" dirty="0"/>
              <a:t> = </a:t>
            </a:r>
            <a:r>
              <a:rPr lang="en-US" dirty="0" err="1"/>
              <a:t>element_rect</a:t>
            </a:r>
            <a:r>
              <a:rPr lang="en-US" dirty="0"/>
              <a:t>(fill = "white"),</a:t>
            </a:r>
          </a:p>
          <a:p>
            <a:r>
              <a:rPr lang="en-US" dirty="0" err="1"/>
              <a:t>axis.line.x</a:t>
            </a:r>
            <a:r>
              <a:rPr lang="en-US" dirty="0"/>
              <a:t>=</a:t>
            </a:r>
            <a:r>
              <a:rPr lang="en-US" dirty="0" err="1"/>
              <a:t>element_line</a:t>
            </a:r>
            <a:r>
              <a:rPr lang="en-US" dirty="0"/>
              <a:t>(),</a:t>
            </a:r>
          </a:p>
          <a:p>
            <a:r>
              <a:rPr lang="en-US" dirty="0" err="1"/>
              <a:t>axis.line.y</a:t>
            </a:r>
            <a:r>
              <a:rPr lang="en-US" dirty="0"/>
              <a:t>=</a:t>
            </a:r>
            <a:r>
              <a:rPr lang="en-US" dirty="0" err="1"/>
              <a:t>element_line</a:t>
            </a:r>
            <a:r>
              <a:rPr lang="en-US" dirty="0"/>
              <a:t>()) +</a:t>
            </a:r>
          </a:p>
          <a:p>
            <a:r>
              <a:rPr lang="en-US" dirty="0" err="1"/>
              <a:t>ggtitle</a:t>
            </a:r>
            <a:r>
              <a:rPr lang="en-US" dirty="0"/>
              <a:t>("Histogram for Model Residuals")</a:t>
            </a:r>
          </a:p>
        </p:txBody>
      </p:sp>
      <p:sp>
        <p:nvSpPr>
          <p:cNvPr id="4" name="AutoShape 2" descr="hist-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894322" y="1970680"/>
            <a:ext cx="4981575" cy="4991100"/>
          </a:xfrm>
          <a:prstGeom prst="rect">
            <a:avLst/>
          </a:prstGeom>
        </p:spPr>
      </p:pic>
    </p:spTree>
    <p:extLst>
      <p:ext uri="{BB962C8B-B14F-4D97-AF65-F5344CB8AC3E}">
        <p14:creationId xmlns:p14="http://schemas.microsoft.com/office/powerpoint/2010/main" val="20323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Using our simple linear model to make </a:t>
            </a:r>
            <a:r>
              <a:rPr lang="en-US" b="1" dirty="0" smtClean="0"/>
              <a:t>predictions</a:t>
            </a:r>
          </a:p>
          <a:p>
            <a:endParaRPr lang="en-US" b="1" dirty="0"/>
          </a:p>
          <a:p>
            <a:endParaRPr lang="en-US" b="1" dirty="0" smtClean="0"/>
          </a:p>
          <a:p>
            <a:r>
              <a:rPr lang="en-US" b="1" dirty="0"/>
              <a:t>predict(fit_1, </a:t>
            </a:r>
            <a:r>
              <a:rPr lang="en-US" b="1" dirty="0" err="1"/>
              <a:t>data.frame</a:t>
            </a:r>
            <a:r>
              <a:rPr lang="en-US" b="1" dirty="0"/>
              <a:t>(Girth = 18.2</a:t>
            </a:r>
            <a:r>
              <a:rPr lang="en-US" b="1" dirty="0" smtClean="0"/>
              <a:t>))</a:t>
            </a:r>
          </a:p>
          <a:p>
            <a:endParaRPr lang="en-US" b="1" dirty="0"/>
          </a:p>
          <a:p>
            <a:r>
              <a:rPr lang="en-US" b="1" dirty="0"/>
              <a:t>Adding more predictors: multiple linear regression</a:t>
            </a:r>
          </a:p>
          <a:p>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54492346"/>
              </p:ext>
            </p:extLst>
          </p:nvPr>
        </p:nvGraphicFramePr>
        <p:xfrm>
          <a:off x="1089664" y="2572601"/>
          <a:ext cx="8183871" cy="701040"/>
        </p:xfrm>
        <a:graphic>
          <a:graphicData uri="http://schemas.openxmlformats.org/drawingml/2006/table">
            <a:tbl>
              <a:tblPr/>
              <a:tblGrid>
                <a:gridCol w="2727957">
                  <a:extLst>
                    <a:ext uri="{9D8B030D-6E8A-4147-A177-3AD203B41FA5}">
                      <a16:colId xmlns:a16="http://schemas.microsoft.com/office/drawing/2014/main" val="20000"/>
                    </a:ext>
                  </a:extLst>
                </a:gridCol>
                <a:gridCol w="2727957">
                  <a:extLst>
                    <a:ext uri="{9D8B030D-6E8A-4147-A177-3AD203B41FA5}">
                      <a16:colId xmlns:a16="http://schemas.microsoft.com/office/drawing/2014/main" val="20001"/>
                    </a:ext>
                  </a:extLst>
                </a:gridCol>
                <a:gridCol w="2727957">
                  <a:extLst>
                    <a:ext uri="{9D8B030D-6E8A-4147-A177-3AD203B41FA5}">
                      <a16:colId xmlns:a16="http://schemas.microsoft.com/office/drawing/2014/main" val="20002"/>
                    </a:ext>
                  </a:extLst>
                </a:gridCol>
              </a:tblGrid>
              <a:tr h="0">
                <a:tc>
                  <a:txBody>
                    <a:bodyPr/>
                    <a:lstStyle/>
                    <a:p>
                      <a:pPr algn="ctr"/>
                      <a:r>
                        <a:rPr lang="en-US">
                          <a:effectLst/>
                        </a:rPr>
                        <a:t>Girth</a:t>
                      </a:r>
                    </a:p>
                  </a:txBody>
                  <a:tcPr marL="38100" marR="38100" marT="38100" marB="38100">
                    <a:lnL w="9525" cap="flat" cmpd="sng" algn="ctr">
                      <a:solidFill>
                        <a:srgbClr val="585DFB"/>
                      </a:solidFill>
                      <a:prstDash val="solid"/>
                      <a:round/>
                      <a:headEnd type="none" w="med" len="med"/>
                      <a:tailEnd type="none" w="med" len="med"/>
                    </a:lnL>
                    <a:lnR w="9525" cap="flat" cmpd="sng" algn="ctr">
                      <a:solidFill>
                        <a:srgbClr val="0862FB"/>
                      </a:solidFill>
                      <a:prstDash val="solid"/>
                      <a:round/>
                      <a:headEnd type="none" w="med" len="med"/>
                      <a:tailEnd type="none" w="med" len="med"/>
                    </a:lnR>
                    <a:lnT w="9525" cap="flat" cmpd="sng" algn="ctr">
                      <a:solidFill>
                        <a:srgbClr val="585DFB"/>
                      </a:solidFill>
                      <a:prstDash val="solid"/>
                      <a:round/>
                      <a:headEnd type="none" w="med" len="med"/>
                      <a:tailEnd type="none" w="med" len="med"/>
                    </a:lnT>
                    <a:lnB w="9525" cap="flat" cmpd="sng" algn="ctr">
                      <a:solidFill>
                        <a:srgbClr val="A85EFB"/>
                      </a:solidFill>
                      <a:prstDash val="solid"/>
                      <a:round/>
                      <a:headEnd type="none" w="med" len="med"/>
                      <a:tailEnd type="none" w="med" len="med"/>
                    </a:lnB>
                  </a:tcPr>
                </a:tc>
                <a:tc>
                  <a:txBody>
                    <a:bodyPr/>
                    <a:lstStyle/>
                    <a:p>
                      <a:pPr algn="ctr"/>
                      <a:r>
                        <a:rPr lang="en-US">
                          <a:effectLst/>
                        </a:rPr>
                        <a:t>Height</a:t>
                      </a:r>
                    </a:p>
                  </a:txBody>
                  <a:tcPr marL="38100" marR="38100" marT="38100" marB="38100">
                    <a:lnL w="9525" cap="flat" cmpd="sng" algn="ctr">
                      <a:solidFill>
                        <a:srgbClr val="0862FB"/>
                      </a:solidFill>
                      <a:prstDash val="solid"/>
                      <a:round/>
                      <a:headEnd type="none" w="med" len="med"/>
                      <a:tailEnd type="none" w="med" len="med"/>
                    </a:lnL>
                    <a:lnR w="9525" cap="flat" cmpd="sng" algn="ctr">
                      <a:solidFill>
                        <a:srgbClr val="F862FB"/>
                      </a:solidFill>
                      <a:prstDash val="solid"/>
                      <a:round/>
                      <a:headEnd type="none" w="med" len="med"/>
                      <a:tailEnd type="none" w="med" len="med"/>
                    </a:lnR>
                    <a:lnT w="9525" cap="flat" cmpd="sng" algn="ctr">
                      <a:solidFill>
                        <a:srgbClr val="0862FB"/>
                      </a:solidFill>
                      <a:prstDash val="solid"/>
                      <a:round/>
                      <a:headEnd type="none" w="med" len="med"/>
                      <a:tailEnd type="none" w="med" len="med"/>
                    </a:lnT>
                    <a:lnB w="9525" cap="flat" cmpd="sng" algn="ctr">
                      <a:solidFill>
                        <a:srgbClr val="C862FB"/>
                      </a:solidFill>
                      <a:prstDash val="solid"/>
                      <a:round/>
                      <a:headEnd type="none" w="med" len="med"/>
                      <a:tailEnd type="none" w="med" len="med"/>
                    </a:lnB>
                  </a:tcPr>
                </a:tc>
                <a:tc>
                  <a:txBody>
                    <a:bodyPr/>
                    <a:lstStyle/>
                    <a:p>
                      <a:pPr algn="ctr"/>
                      <a:r>
                        <a:rPr lang="en-US">
                          <a:effectLst/>
                        </a:rPr>
                        <a:t>Volume</a:t>
                      </a:r>
                    </a:p>
                  </a:txBody>
                  <a:tcPr marL="38100" marR="38100" marT="38100" marB="38100">
                    <a:lnL w="9525" cap="flat" cmpd="sng" algn="ctr">
                      <a:solidFill>
                        <a:srgbClr val="F862FB"/>
                      </a:solidFill>
                      <a:prstDash val="solid"/>
                      <a:round/>
                      <a:headEnd type="none" w="med" len="med"/>
                      <a:tailEnd type="none" w="med" len="med"/>
                    </a:lnL>
                    <a:lnR w="9525" cap="flat" cmpd="sng" algn="ctr">
                      <a:solidFill>
                        <a:srgbClr val="F862FB"/>
                      </a:solidFill>
                      <a:prstDash val="solid"/>
                      <a:round/>
                      <a:headEnd type="none" w="med" len="med"/>
                      <a:tailEnd type="none" w="med" len="med"/>
                    </a:lnR>
                    <a:lnT w="9525" cap="flat" cmpd="sng" algn="ctr">
                      <a:solidFill>
                        <a:srgbClr val="F862FB"/>
                      </a:solidFill>
                      <a:prstDash val="solid"/>
                      <a:round/>
                      <a:headEnd type="none" w="med" len="med"/>
                      <a:tailEnd type="none" w="med" len="med"/>
                    </a:lnT>
                    <a:lnB w="9525" cap="flat" cmpd="sng" algn="ctr">
                      <a:solidFill>
                        <a:srgbClr val="B062F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r>
                        <a:rPr lang="en-US">
                          <a:effectLst/>
                        </a:rPr>
                        <a:t>18.2 in</a:t>
                      </a:r>
                    </a:p>
                  </a:txBody>
                  <a:tcPr marL="38100" marR="38100" marT="38100" marB="38100">
                    <a:lnL w="9525" cap="flat" cmpd="sng" algn="ctr">
                      <a:solidFill>
                        <a:srgbClr val="A85EFB"/>
                      </a:solidFill>
                      <a:prstDash val="solid"/>
                      <a:round/>
                      <a:headEnd type="none" w="med" len="med"/>
                      <a:tailEnd type="none" w="med" len="med"/>
                    </a:lnL>
                    <a:lnR w="9525" cap="flat" cmpd="sng" algn="ctr">
                      <a:solidFill>
                        <a:srgbClr val="C862FB"/>
                      </a:solidFill>
                      <a:prstDash val="solid"/>
                      <a:round/>
                      <a:headEnd type="none" w="med" len="med"/>
                      <a:tailEnd type="none" w="med" len="med"/>
                    </a:lnR>
                    <a:lnT w="9525" cap="flat" cmpd="sng" algn="ctr">
                      <a:solidFill>
                        <a:srgbClr val="A85EFB"/>
                      </a:solidFill>
                      <a:prstDash val="solid"/>
                      <a:round/>
                      <a:headEnd type="none" w="med" len="med"/>
                      <a:tailEnd type="none" w="med" len="med"/>
                    </a:lnT>
                    <a:lnB w="9525" cap="flat" cmpd="sng" algn="ctr">
                      <a:solidFill>
                        <a:srgbClr val="A85EFB"/>
                      </a:solidFill>
                      <a:prstDash val="solid"/>
                      <a:round/>
                      <a:headEnd type="none" w="med" len="med"/>
                      <a:tailEnd type="none" w="med" len="med"/>
                    </a:lnB>
                  </a:tcPr>
                </a:tc>
                <a:tc>
                  <a:txBody>
                    <a:bodyPr/>
                    <a:lstStyle/>
                    <a:p>
                      <a:pPr algn="ctr"/>
                      <a:r>
                        <a:rPr lang="en-US">
                          <a:effectLst/>
                        </a:rPr>
                        <a:t>72 ft</a:t>
                      </a:r>
                    </a:p>
                  </a:txBody>
                  <a:tcPr marL="38100" marR="38100" marT="38100" marB="38100">
                    <a:lnL w="9525" cap="flat" cmpd="sng" algn="ctr">
                      <a:solidFill>
                        <a:srgbClr val="C862FB"/>
                      </a:solidFill>
                      <a:prstDash val="solid"/>
                      <a:round/>
                      <a:headEnd type="none" w="med" len="med"/>
                      <a:tailEnd type="none" w="med" len="med"/>
                    </a:lnL>
                    <a:lnR w="9525" cap="flat" cmpd="sng" algn="ctr">
                      <a:solidFill>
                        <a:srgbClr val="B062FB"/>
                      </a:solidFill>
                      <a:prstDash val="solid"/>
                      <a:round/>
                      <a:headEnd type="none" w="med" len="med"/>
                      <a:tailEnd type="none" w="med" len="med"/>
                    </a:lnR>
                    <a:lnT w="9525" cap="flat" cmpd="sng" algn="ctr">
                      <a:solidFill>
                        <a:srgbClr val="C862FB"/>
                      </a:solidFill>
                      <a:prstDash val="solid"/>
                      <a:round/>
                      <a:headEnd type="none" w="med" len="med"/>
                      <a:tailEnd type="none" w="med" len="med"/>
                    </a:lnT>
                    <a:lnB w="9525" cap="flat" cmpd="sng" algn="ctr">
                      <a:solidFill>
                        <a:srgbClr val="C862FB"/>
                      </a:solidFill>
                      <a:prstDash val="solid"/>
                      <a:round/>
                      <a:headEnd type="none" w="med" len="med"/>
                      <a:tailEnd type="none" w="med" len="med"/>
                    </a:lnB>
                  </a:tcPr>
                </a:tc>
                <a:tc>
                  <a:txBody>
                    <a:bodyPr/>
                    <a:lstStyle/>
                    <a:p>
                      <a:pPr algn="ctr"/>
                      <a:r>
                        <a:rPr lang="en-US" dirty="0">
                          <a:effectLst/>
                        </a:rPr>
                        <a:t>46.2 ft</a:t>
                      </a:r>
                      <a:r>
                        <a:rPr lang="en-US" baseline="30000" dirty="0">
                          <a:effectLst/>
                        </a:rPr>
                        <a:t>3</a:t>
                      </a:r>
                      <a:endParaRPr lang="en-US" dirty="0">
                        <a:effectLst/>
                      </a:endParaRPr>
                    </a:p>
                  </a:txBody>
                  <a:tcPr marL="38100" marR="38100" marT="38100" marB="38100">
                    <a:lnL w="9525" cap="flat" cmpd="sng" algn="ctr">
                      <a:solidFill>
                        <a:srgbClr val="B062FB"/>
                      </a:solidFill>
                      <a:prstDash val="solid"/>
                      <a:round/>
                      <a:headEnd type="none" w="med" len="med"/>
                      <a:tailEnd type="none" w="med" len="med"/>
                    </a:lnL>
                    <a:lnR w="9525" cap="flat" cmpd="sng" algn="ctr">
                      <a:solidFill>
                        <a:srgbClr val="B062FB"/>
                      </a:solidFill>
                      <a:prstDash val="solid"/>
                      <a:round/>
                      <a:headEnd type="none" w="med" len="med"/>
                      <a:tailEnd type="none" w="med" len="med"/>
                    </a:lnR>
                    <a:lnT w="9525" cap="flat" cmpd="sng" algn="ctr">
                      <a:solidFill>
                        <a:srgbClr val="B062FB"/>
                      </a:solidFill>
                      <a:prstDash val="solid"/>
                      <a:round/>
                      <a:headEnd type="none" w="med" len="med"/>
                      <a:tailEnd type="none" w="med" len="med"/>
                    </a:lnT>
                    <a:lnB w="9525" cap="flat" cmpd="sng" algn="ctr">
                      <a:solidFill>
                        <a:srgbClr val="B062FB"/>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2855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9698-E5C6-248E-EDFD-F3A0AAD5F472}"/>
              </a:ext>
            </a:extLst>
          </p:cNvPr>
          <p:cNvSpPr>
            <a:spLocks noGrp="1"/>
          </p:cNvSpPr>
          <p:nvPr>
            <p:ph type="title"/>
          </p:nvPr>
        </p:nvSpPr>
        <p:spPr/>
        <p:txBody>
          <a:bodyPr/>
          <a:lstStyle/>
          <a:p>
            <a:r>
              <a:rPr lang="en-US" dirty="0"/>
              <a:t>Test for Significance of Regression</a:t>
            </a:r>
            <a:endParaRPr lang="en-IN" dirty="0"/>
          </a:p>
        </p:txBody>
      </p:sp>
      <p:sp>
        <p:nvSpPr>
          <p:cNvPr id="3" name="Content Placeholder 2">
            <a:extLst>
              <a:ext uri="{FF2B5EF4-FFF2-40B4-BE49-F238E27FC236}">
                <a16:creationId xmlns:a16="http://schemas.microsoft.com/office/drawing/2014/main" id="{C390D738-46BC-7584-14B2-4A99C30D250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test for significance of regression is a test to determine whether there is a linear relationship between the response </a:t>
            </a:r>
            <a:r>
              <a:rPr lang="en-US" sz="2400" b="1" dirty="0">
                <a:latin typeface="Times New Roman" panose="02020603050405020304" pitchFamily="18" charset="0"/>
                <a:cs typeface="Times New Roman" panose="02020603050405020304" pitchFamily="18" charset="0"/>
              </a:rPr>
              <a:t>variable y</a:t>
            </a:r>
            <a:r>
              <a:rPr lang="en-US" sz="2400" dirty="0">
                <a:latin typeface="Times New Roman" panose="02020603050405020304" pitchFamily="18" charset="0"/>
                <a:cs typeface="Times New Roman" panose="02020603050405020304" pitchFamily="18" charset="0"/>
              </a:rPr>
              <a:t> and a subset of the predictor or regressor variables </a:t>
            </a:r>
            <a:r>
              <a:rPr lang="en-US" sz="2400" b="1" dirty="0">
                <a:latin typeface="Times New Roman" panose="02020603050405020304" pitchFamily="18" charset="0"/>
                <a:cs typeface="Times New Roman" panose="02020603050405020304" pitchFamily="18" charset="0"/>
              </a:rPr>
              <a:t>x1, x2,…, </a:t>
            </a:r>
            <a:r>
              <a:rPr lang="en-US" sz="2400" b="1" dirty="0" err="1">
                <a:latin typeface="Times New Roman" panose="02020603050405020304" pitchFamily="18" charset="0"/>
                <a:cs typeface="Times New Roman" panose="02020603050405020304" pitchFamily="18" charset="0"/>
              </a:rPr>
              <a:t>xk</a:t>
            </a:r>
            <a:r>
              <a:rPr lang="en-US" sz="2400" dirty="0">
                <a:latin typeface="Times New Roman" panose="02020603050405020304" pitchFamily="18" charset="0"/>
                <a:cs typeface="Times New Roman" panose="02020603050405020304" pitchFamily="18" charset="0"/>
              </a:rPr>
              <a:t>. </a:t>
            </a:r>
          </a:p>
          <a:p>
            <a:pPr algn="l"/>
            <a:r>
              <a:rPr lang="en-IN" sz="2400" b="0" i="0" u="none" strike="noStrike" baseline="0" dirty="0">
                <a:latin typeface="Times New Roman" panose="02020603050405020304" pitchFamily="18" charset="0"/>
                <a:cs typeface="Times New Roman" panose="02020603050405020304" pitchFamily="18" charset="0"/>
              </a:rPr>
              <a:t>The appropriate hypotheses are</a:t>
            </a:r>
          </a:p>
          <a:p>
            <a:pPr algn="l"/>
            <a:r>
              <a:rPr lang="pt-BR" sz="2400" b="0" i="1" u="none" strike="noStrike" baseline="0" dirty="0">
                <a:latin typeface="Times New Roman" panose="02020603050405020304" pitchFamily="18" charset="0"/>
                <a:cs typeface="Times New Roman" panose="02020603050405020304" pitchFamily="18" charset="0"/>
              </a:rPr>
              <a:t>H</a:t>
            </a:r>
            <a:r>
              <a:rPr lang="pt-BR" sz="2400" b="0" i="0" u="none" strike="noStrike" baseline="0" dirty="0">
                <a:latin typeface="Times New Roman" panose="02020603050405020304" pitchFamily="18" charset="0"/>
                <a:cs typeface="Times New Roman" panose="02020603050405020304" pitchFamily="18" charset="0"/>
              </a:rPr>
              <a:t>0 : </a:t>
            </a:r>
            <a:r>
              <a:rPr lang="pt-BR" sz="2400" b="0" i="1" u="none" strike="noStrike" baseline="0" dirty="0">
                <a:latin typeface="Times New Roman" panose="02020603050405020304" pitchFamily="18" charset="0"/>
                <a:cs typeface="Times New Roman" panose="02020603050405020304" pitchFamily="18" charset="0"/>
              </a:rPr>
              <a:t>𝛽</a:t>
            </a:r>
            <a:r>
              <a:rPr lang="pt-BR" sz="2400" b="0" i="0" u="none" strike="noStrike" baseline="0" dirty="0">
                <a:latin typeface="Times New Roman" panose="02020603050405020304" pitchFamily="18" charset="0"/>
                <a:cs typeface="Times New Roman" panose="02020603050405020304" pitchFamily="18" charset="0"/>
              </a:rPr>
              <a:t>1 = </a:t>
            </a:r>
            <a:r>
              <a:rPr lang="pt-BR" sz="2400" b="0" i="1" u="none" strike="noStrike" baseline="0" dirty="0">
                <a:latin typeface="Times New Roman" panose="02020603050405020304" pitchFamily="18" charset="0"/>
                <a:cs typeface="Times New Roman" panose="02020603050405020304" pitchFamily="18" charset="0"/>
              </a:rPr>
              <a:t>𝛽</a:t>
            </a:r>
            <a:r>
              <a:rPr lang="pt-BR" sz="2400" b="0" i="0" u="none" strike="noStrike" baseline="0" dirty="0">
                <a:latin typeface="Times New Roman" panose="02020603050405020304" pitchFamily="18" charset="0"/>
                <a:cs typeface="Times New Roman" panose="02020603050405020304" pitchFamily="18" charset="0"/>
              </a:rPr>
              <a:t>2 = ⋯ = </a:t>
            </a:r>
            <a:r>
              <a:rPr lang="pt-BR" sz="2400" b="0" i="1" u="none" strike="noStrike" baseline="0" dirty="0">
                <a:latin typeface="Times New Roman" panose="02020603050405020304" pitchFamily="18" charset="0"/>
                <a:cs typeface="Times New Roman" panose="02020603050405020304" pitchFamily="18" charset="0"/>
              </a:rPr>
              <a:t>𝛽k </a:t>
            </a:r>
            <a:r>
              <a:rPr lang="pt-BR" sz="2400" b="0" i="0" u="none" strike="noStrike" baseline="0" dirty="0">
                <a:latin typeface="Times New Roman" panose="02020603050405020304" pitchFamily="18" charset="0"/>
                <a:cs typeface="Times New Roman" panose="02020603050405020304" pitchFamily="18" charset="0"/>
              </a:rPr>
              <a:t>= 0</a:t>
            </a:r>
          </a:p>
          <a:p>
            <a:r>
              <a:rPr lang="en-US" sz="2400" b="0" i="1" u="none" strike="noStrike" baseline="0" dirty="0">
                <a:latin typeface="Times New Roman" panose="02020603050405020304" pitchFamily="18" charset="0"/>
                <a:cs typeface="Times New Roman" panose="02020603050405020304" pitchFamily="18" charset="0"/>
              </a:rPr>
              <a:t>H</a:t>
            </a:r>
            <a:r>
              <a:rPr lang="en-US" sz="2400" b="0" i="0" u="none" strike="noStrike" baseline="0" dirty="0">
                <a:latin typeface="Times New Roman" panose="02020603050405020304" pitchFamily="18" charset="0"/>
                <a:cs typeface="Times New Roman" panose="02020603050405020304" pitchFamily="18" charset="0"/>
              </a:rPr>
              <a:t>1 : at least one </a:t>
            </a:r>
            <a:r>
              <a:rPr lang="en-US" sz="2400" b="0" i="1" u="none" strike="noStrike" baseline="0" dirty="0">
                <a:latin typeface="Times New Roman" panose="02020603050405020304" pitchFamily="18" charset="0"/>
                <a:cs typeface="Times New Roman" panose="02020603050405020304" pitchFamily="18" charset="0"/>
              </a:rPr>
              <a:t>𝛽j </a:t>
            </a:r>
            <a:r>
              <a:rPr lang="en-IN" sz="2400" b="0" i="0" u="none" strike="noStrike" baseline="0" dirty="0">
                <a:latin typeface="Times New Roman" panose="02020603050405020304" pitchFamily="18" charset="0"/>
                <a:cs typeface="Times New Roman" panose="02020603050405020304" pitchFamily="18" charset="0"/>
              </a:rPr>
              <a:t>≠ </a:t>
            </a:r>
            <a:r>
              <a:rPr lang="en-IN" sz="2400" b="0" i="0" u="none" strike="noStrike" baseline="0" dirty="0" smtClean="0">
                <a:latin typeface="Times New Roman" panose="02020603050405020304" pitchFamily="18" charset="0"/>
                <a:cs typeface="Times New Roman" panose="02020603050405020304" pitchFamily="18" charset="0"/>
              </a:rPr>
              <a:t>0                                                             </a:t>
            </a:r>
            <a:r>
              <a:rPr lang="en-US" sz="2400" dirty="0" smtClean="0">
                <a:latin typeface="Times New Roman" panose="02020603050405020304" pitchFamily="18" charset="0"/>
                <a:cs typeface="Times New Roman" panose="02020603050405020304" pitchFamily="18" charset="0"/>
              </a:rPr>
              <a:t>Eq</a:t>
            </a:r>
            <a:r>
              <a:rPr lang="en-US" sz="2400" dirty="0">
                <a:latin typeface="Times New Roman" panose="02020603050405020304" pitchFamily="18" charset="0"/>
                <a:cs typeface="Times New Roman" panose="02020603050405020304" pitchFamily="18" charset="0"/>
              </a:rPr>
              <a:t>. </a:t>
            </a:r>
            <a:endParaRPr lang="en-IN" sz="24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Rejection of the null hypothesis </a:t>
            </a:r>
            <a:r>
              <a:rPr lang="en-US" sz="2400" b="0" i="1" u="none" strike="noStrike" baseline="0" dirty="0">
                <a:latin typeface="Times New Roman" panose="02020603050405020304" pitchFamily="18" charset="0"/>
                <a:cs typeface="Times New Roman" panose="02020603050405020304" pitchFamily="18" charset="0"/>
              </a:rPr>
              <a:t>H</a:t>
            </a:r>
            <a:r>
              <a:rPr lang="en-US" sz="2400" b="0" i="0" u="none" strike="noStrike" baseline="0" dirty="0">
                <a:latin typeface="Times New Roman" panose="02020603050405020304" pitchFamily="18" charset="0"/>
                <a:cs typeface="Times New Roman" panose="02020603050405020304" pitchFamily="18" charset="0"/>
              </a:rPr>
              <a:t>0 in Eq. </a:t>
            </a:r>
            <a:r>
              <a:rPr lang="en-US" sz="2400" b="0" i="0" u="none" strike="noStrike" baseline="0" dirty="0" smtClean="0">
                <a:latin typeface="Times New Roman" panose="02020603050405020304" pitchFamily="18" charset="0"/>
                <a:cs typeface="Times New Roman" panose="02020603050405020304" pitchFamily="18" charset="0"/>
              </a:rPr>
              <a:t>implies </a:t>
            </a:r>
            <a:r>
              <a:rPr lang="en-US" sz="2400" b="0" i="0" u="none" strike="noStrike" baseline="0" dirty="0">
                <a:latin typeface="Times New Roman" panose="02020603050405020304" pitchFamily="18" charset="0"/>
                <a:cs typeface="Times New Roman" panose="02020603050405020304" pitchFamily="18" charset="0"/>
              </a:rPr>
              <a:t>that at least one of the predictor variables </a:t>
            </a:r>
            <a:r>
              <a:rPr lang="en-US" sz="2400" b="0" i="1" u="none" strike="noStrike" baseline="0" dirty="0">
                <a:latin typeface="Times New Roman" panose="02020603050405020304" pitchFamily="18" charset="0"/>
                <a:cs typeface="Times New Roman" panose="02020603050405020304" pitchFamily="18" charset="0"/>
              </a:rPr>
              <a:t>x</a:t>
            </a:r>
            <a:r>
              <a:rPr lang="en-US" sz="2400" b="0" i="0" u="none" strike="noStrike" baseline="0" dirty="0">
                <a:latin typeface="Times New Roman" panose="02020603050405020304" pitchFamily="18" charset="0"/>
                <a:cs typeface="Times New Roman" panose="02020603050405020304" pitchFamily="18" charset="0"/>
              </a:rPr>
              <a:t>1, </a:t>
            </a:r>
            <a:r>
              <a:rPr lang="en-US" sz="2400" b="0" i="1" u="none" strike="noStrike" baseline="0" dirty="0">
                <a:latin typeface="Times New Roman" panose="02020603050405020304" pitchFamily="18" charset="0"/>
                <a:cs typeface="Times New Roman" panose="02020603050405020304" pitchFamily="18" charset="0"/>
              </a:rPr>
              <a:t>x</a:t>
            </a:r>
            <a:r>
              <a:rPr lang="en-US" sz="2400" b="0" i="0" u="none" strike="noStrike" baseline="0" dirty="0">
                <a:latin typeface="Times New Roman" panose="02020603050405020304" pitchFamily="18" charset="0"/>
                <a:cs typeface="Times New Roman" panose="02020603050405020304" pitchFamily="18" charset="0"/>
              </a:rPr>
              <a:t>2,…, </a:t>
            </a:r>
            <a:r>
              <a:rPr lang="en-US" sz="2400" b="0" i="1" u="none" strike="noStrike" baseline="0" dirty="0" err="1">
                <a:latin typeface="Times New Roman" panose="02020603050405020304" pitchFamily="18" charset="0"/>
                <a:cs typeface="Times New Roman" panose="02020603050405020304" pitchFamily="18" charset="0"/>
              </a:rPr>
              <a:t>xk</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contributes significantly to the model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18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1D07-E908-52C9-EEB4-9D566B5B05C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DCDA67D-7C31-632E-07FB-0D2474D3B155}"/>
              </a:ext>
            </a:extLst>
          </p:cNvPr>
          <p:cNvSpPr>
            <a:spLocks noGrp="1"/>
          </p:cNvSpPr>
          <p:nvPr>
            <p:ph idx="1"/>
          </p:nvPr>
        </p:nvSpPr>
        <p:spPr/>
        <p:txBody>
          <a:bodyPr>
            <a:normAutofit/>
          </a:bodyPr>
          <a:lstStyle/>
          <a:p>
            <a:r>
              <a:rPr lang="en-IN" sz="2400" b="1" i="0" cap="all" dirty="0">
                <a:solidFill>
                  <a:srgbClr val="000000"/>
                </a:solidFill>
                <a:effectLst/>
                <a:highlight>
                  <a:srgbClr val="FFFFFF"/>
                </a:highlight>
                <a:latin typeface="Times New Roman" panose="02020603050405020304" pitchFamily="18" charset="0"/>
                <a:cs typeface="Times New Roman" panose="02020603050405020304" pitchFamily="18" charset="0"/>
              </a:rPr>
              <a:t>Introduction to Hypothesis Testing</a:t>
            </a:r>
          </a:p>
          <a:p>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A statistician will make a decision about whether these claims are true or false. This process is called </a:t>
            </a:r>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hypothesis testing</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endParaRPr lang="en-US" sz="2400" b="0" i="0" dirty="0" smtClean="0">
              <a:solidFill>
                <a:srgbClr val="000000"/>
              </a:solidFill>
              <a:effectLst/>
              <a:highlight>
                <a:srgbClr val="FFFFFF"/>
              </a:highlight>
              <a:latin typeface="Times New Roman" panose="02020603050405020304" pitchFamily="18" charset="0"/>
              <a:cs typeface="Times New Roman" panose="02020603050405020304" pitchFamily="18" charset="0"/>
            </a:endParaRPr>
          </a:p>
          <a:p>
            <a:r>
              <a:rPr lang="en-US" sz="2400" b="0" i="0" dirty="0" smtClean="0">
                <a:solidFill>
                  <a:srgbClr val="000000"/>
                </a:solidFill>
                <a:effectLst/>
                <a:highlight>
                  <a:srgbClr val="FFFFFF"/>
                </a:highlight>
                <a:latin typeface="Times New Roman" panose="02020603050405020304" pitchFamily="18" charset="0"/>
                <a:cs typeface="Times New Roman" panose="02020603050405020304" pitchFamily="18" charset="0"/>
              </a:rPr>
              <a:t>A </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hypothesis test involves collecting data from a sample and evaluating the data.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53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711C-5799-3D38-6E24-99382215B3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68EE4C-350E-ACA9-4B25-CFE4E09DA08B}"/>
              </a:ext>
            </a:extLst>
          </p:cNvPr>
          <p:cNvSpPr>
            <a:spLocks noGrp="1"/>
          </p:cNvSpPr>
          <p:nvPr>
            <p:ph idx="1"/>
          </p:nvPr>
        </p:nvSpPr>
        <p:spPr>
          <a:xfrm>
            <a:off x="838200" y="1825624"/>
            <a:ext cx="10515600" cy="5032375"/>
          </a:xfrm>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The test procedure involves an analysis of variance partitioning of the total </a:t>
            </a:r>
            <a:r>
              <a:rPr lang="en-IN" sz="2400" b="1" i="0" u="none" strike="noStrike" baseline="0" dirty="0">
                <a:latin typeface="Times New Roman" panose="02020603050405020304" pitchFamily="18" charset="0"/>
                <a:cs typeface="Times New Roman" panose="02020603050405020304" pitchFamily="18" charset="0"/>
              </a:rPr>
              <a:t>sum of squares</a:t>
            </a:r>
          </a:p>
          <a:p>
            <a:pPr algn="l"/>
            <a:endParaRPr lang="en-IN"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a:p>
            <a:pPr algn="l"/>
            <a:r>
              <a:rPr lang="en-US" sz="2400" b="0" i="0" u="none" strike="noStrike" baseline="0" dirty="0" smtClean="0">
                <a:latin typeface="Times New Roman" panose="02020603050405020304" pitchFamily="18" charset="0"/>
                <a:cs typeface="Times New Roman" panose="02020603050405020304" pitchFamily="18" charset="0"/>
              </a:rPr>
              <a:t>into </a:t>
            </a:r>
            <a:r>
              <a:rPr lang="en-US" sz="2400" b="0" i="0" u="none" strike="noStrike" baseline="0" dirty="0">
                <a:latin typeface="Times New Roman" panose="02020603050405020304" pitchFamily="18" charset="0"/>
                <a:cs typeface="Times New Roman" panose="02020603050405020304" pitchFamily="18" charset="0"/>
              </a:rPr>
              <a:t>a sum of squares due to the </a:t>
            </a:r>
            <a:r>
              <a:rPr lang="en-US" sz="2400" b="1" i="0" u="none" strike="noStrike" baseline="0" dirty="0">
                <a:latin typeface="Times New Roman" panose="02020603050405020304" pitchFamily="18" charset="0"/>
                <a:cs typeface="Times New Roman" panose="02020603050405020304" pitchFamily="18" charset="0"/>
              </a:rPr>
              <a:t>model </a:t>
            </a:r>
            <a:r>
              <a:rPr lang="en-US" sz="2400" b="0" i="0" u="none" strike="noStrike" baseline="0" dirty="0">
                <a:latin typeface="Times New Roman" panose="02020603050405020304" pitchFamily="18" charset="0"/>
                <a:cs typeface="Times New Roman" panose="02020603050405020304" pitchFamily="18" charset="0"/>
              </a:rPr>
              <a:t>(or to </a:t>
            </a:r>
            <a:r>
              <a:rPr lang="en-US" sz="2400" b="1" i="0" u="none" strike="noStrike" baseline="0" dirty="0">
                <a:latin typeface="Times New Roman" panose="02020603050405020304" pitchFamily="18" charset="0"/>
                <a:cs typeface="Times New Roman" panose="02020603050405020304" pitchFamily="18" charset="0"/>
              </a:rPr>
              <a:t>regression</a:t>
            </a:r>
            <a:r>
              <a:rPr lang="en-US" sz="2400" b="0" i="0" u="none" strike="noStrike" baseline="0" dirty="0">
                <a:latin typeface="Times New Roman" panose="02020603050405020304" pitchFamily="18" charset="0"/>
                <a:cs typeface="Times New Roman" panose="02020603050405020304" pitchFamily="18" charset="0"/>
              </a:rPr>
              <a:t>) and a sum of squares due to </a:t>
            </a:r>
            <a:r>
              <a:rPr lang="en-US" sz="2400" b="1" i="0" u="none" strike="noStrike" baseline="0" dirty="0">
                <a:latin typeface="Times New Roman" panose="02020603050405020304" pitchFamily="18" charset="0"/>
                <a:cs typeface="Times New Roman" panose="02020603050405020304" pitchFamily="18" charset="0"/>
              </a:rPr>
              <a:t>residual </a:t>
            </a:r>
            <a:r>
              <a:rPr lang="en-US" sz="2400" b="0" i="0" u="none" strike="noStrike" baseline="0" dirty="0">
                <a:latin typeface="Times New Roman" panose="02020603050405020304" pitchFamily="18" charset="0"/>
                <a:cs typeface="Times New Roman" panose="02020603050405020304" pitchFamily="18" charset="0"/>
              </a:rPr>
              <a:t>(or </a:t>
            </a:r>
            <a:r>
              <a:rPr lang="en-US" sz="2400" b="1" i="0" u="none" strike="noStrike" baseline="0" dirty="0">
                <a:latin typeface="Times New Roman" panose="02020603050405020304" pitchFamily="18" charset="0"/>
                <a:cs typeface="Times New Roman" panose="02020603050405020304" pitchFamily="18" charset="0"/>
              </a:rPr>
              <a:t>error</a:t>
            </a:r>
            <a:r>
              <a:rPr lang="en-US" sz="2400" b="0" i="0" u="none" strike="noStrike" baseline="0" dirty="0">
                <a:latin typeface="Times New Roman" panose="02020603050405020304" pitchFamily="18" charset="0"/>
                <a:cs typeface="Times New Roman" panose="02020603050405020304" pitchFamily="18" charset="0"/>
              </a:rPr>
              <a:t>), say,</a:t>
            </a:r>
            <a:endParaRPr lang="en-IN" sz="2400" dirty="0">
              <a:latin typeface="Times New Roman" panose="02020603050405020304" pitchFamily="18" charset="0"/>
              <a:cs typeface="Times New Roman" panose="02020603050405020304" pitchFamily="18" charset="0"/>
            </a:endParaRPr>
          </a:p>
          <a:p>
            <a:pPr marL="0" indent="0" algn="l">
              <a:buNone/>
            </a:pPr>
            <a:r>
              <a:rPr lang="en-IN" sz="2400" b="0" i="1" u="none" strike="noStrike" baseline="0" dirty="0" smtClean="0">
                <a:latin typeface="Times New Roman" panose="02020603050405020304" pitchFamily="18" charset="0"/>
                <a:cs typeface="Times New Roman" panose="02020603050405020304" pitchFamily="18" charset="0"/>
              </a:rPr>
              <a:t>                              SS</a:t>
            </a:r>
            <a:r>
              <a:rPr lang="en-IN" sz="2400" b="0" i="0" u="none" strike="noStrike" baseline="0" dirty="0" smtClean="0">
                <a:latin typeface="Times New Roman" panose="02020603050405020304" pitchFamily="18" charset="0"/>
                <a:cs typeface="Times New Roman" panose="02020603050405020304" pitchFamily="18" charset="0"/>
              </a:rPr>
              <a:t>T </a:t>
            </a:r>
            <a:r>
              <a:rPr lang="en-IN" sz="2400" b="0" i="0" u="none" strike="noStrike" baseline="0" dirty="0">
                <a:latin typeface="Times New Roman" panose="02020603050405020304" pitchFamily="18" charset="0"/>
                <a:cs typeface="Times New Roman" panose="02020603050405020304" pitchFamily="18" charset="0"/>
              </a:rPr>
              <a:t>= </a:t>
            </a:r>
            <a:r>
              <a:rPr lang="en-IN" sz="2400" b="0" i="1" u="none" strike="noStrike" baseline="0" dirty="0">
                <a:latin typeface="Times New Roman" panose="02020603050405020304" pitchFamily="18" charset="0"/>
                <a:cs typeface="Times New Roman" panose="02020603050405020304" pitchFamily="18" charset="0"/>
              </a:rPr>
              <a:t>SS</a:t>
            </a:r>
            <a:r>
              <a:rPr lang="en-IN" sz="2400" b="0" i="0" u="none" strike="noStrike" baseline="0" dirty="0">
                <a:latin typeface="Times New Roman" panose="02020603050405020304" pitchFamily="18" charset="0"/>
                <a:cs typeface="Times New Roman" panose="02020603050405020304" pitchFamily="18" charset="0"/>
              </a:rPr>
              <a:t>R + </a:t>
            </a:r>
            <a:r>
              <a:rPr lang="en-IN" sz="2400" b="0" i="1" u="none" strike="noStrike" baseline="0" dirty="0">
                <a:latin typeface="Times New Roman" panose="02020603050405020304" pitchFamily="18" charset="0"/>
                <a:cs typeface="Times New Roman" panose="02020603050405020304" pitchFamily="18" charset="0"/>
              </a:rPr>
              <a:t>SS</a:t>
            </a:r>
            <a:r>
              <a:rPr lang="en-IN" sz="2400" b="0" i="0" u="none" strike="noStrike" baseline="0" dirty="0">
                <a:latin typeface="Times New Roman" panose="02020603050405020304" pitchFamily="18" charset="0"/>
                <a:cs typeface="Times New Roman" panose="02020603050405020304" pitchFamily="18" charset="0"/>
              </a:rPr>
              <a:t>E</a:t>
            </a:r>
          </a:p>
          <a:p>
            <a:r>
              <a:rPr lang="en-US" sz="2400" b="0" i="0" u="none" strike="noStrike" baseline="0" dirty="0">
                <a:latin typeface="Times New Roman" panose="02020603050405020304" pitchFamily="18" charset="0"/>
                <a:cs typeface="Times New Roman" panose="02020603050405020304" pitchFamily="18" charset="0"/>
              </a:rPr>
              <a:t>Now if the null hypothesis in Eq</a:t>
            </a:r>
            <a:r>
              <a:rPr lang="en-US" sz="2400" b="0" i="0" u="none" strike="noStrike" baseline="0"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1 : at least one </a:t>
            </a:r>
            <a:r>
              <a:rPr lang="en-US" sz="2400" i="1" dirty="0">
                <a:latin typeface="Times New Roman" panose="02020603050405020304" pitchFamily="18" charset="0"/>
                <a:cs typeface="Times New Roman" panose="02020603050405020304" pitchFamily="18" charset="0"/>
              </a:rPr>
              <a:t>𝛽j </a:t>
            </a:r>
            <a:r>
              <a:rPr lang="en-IN" sz="2400" dirty="0">
                <a:latin typeface="Times New Roman" panose="02020603050405020304" pitchFamily="18" charset="0"/>
                <a:cs typeface="Times New Roman" panose="02020603050405020304" pitchFamily="18" charset="0"/>
              </a:rPr>
              <a:t>≠ 0 </a:t>
            </a:r>
            <a:r>
              <a:rPr lang="en-IN" sz="2400" dirty="0" smtClean="0">
                <a:latin typeface="Times New Roman" panose="02020603050405020304" pitchFamily="18" charset="0"/>
                <a:cs typeface="Times New Roman" panose="02020603050405020304" pitchFamily="18" charset="0"/>
              </a:rPr>
              <a:t>) </a:t>
            </a:r>
            <a:r>
              <a:rPr lang="en-US" sz="2400" b="0" i="0" u="none" strike="noStrike" baseline="0" dirty="0" smtClean="0">
                <a:latin typeface="Times New Roman" panose="02020603050405020304" pitchFamily="18" charset="0"/>
                <a:cs typeface="Times New Roman" panose="02020603050405020304" pitchFamily="18" charset="0"/>
              </a:rPr>
              <a:t>is </a:t>
            </a:r>
            <a:r>
              <a:rPr lang="en-US" sz="2400" b="0" i="0" u="none" strike="noStrike" baseline="0" dirty="0">
                <a:latin typeface="Times New Roman" panose="02020603050405020304" pitchFamily="18" charset="0"/>
                <a:cs typeface="Times New Roman" panose="02020603050405020304" pitchFamily="18" charset="0"/>
              </a:rPr>
              <a:t>true and the model errors are normally and independently distributed with constant variance as assumed, then the test statistic for significance of regression is</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25AFCF-8CC9-93AD-A923-385D0D4DEAB4}"/>
              </a:ext>
            </a:extLst>
          </p:cNvPr>
          <p:cNvPicPr>
            <a:picLocks noChangeAspect="1"/>
          </p:cNvPicPr>
          <p:nvPr/>
        </p:nvPicPr>
        <p:blipFill>
          <a:blip r:embed="rId2"/>
          <a:stretch>
            <a:fillRect/>
          </a:stretch>
        </p:blipFill>
        <p:spPr>
          <a:xfrm>
            <a:off x="4397976" y="2201520"/>
            <a:ext cx="3382139" cy="1333249"/>
          </a:xfrm>
          <a:prstGeom prst="rect">
            <a:avLst/>
          </a:prstGeom>
        </p:spPr>
      </p:pic>
      <p:pic>
        <p:nvPicPr>
          <p:cNvPr id="7" name="Picture 6">
            <a:extLst>
              <a:ext uri="{FF2B5EF4-FFF2-40B4-BE49-F238E27FC236}">
                <a16:creationId xmlns:a16="http://schemas.microsoft.com/office/drawing/2014/main" id="{C058D483-1518-19E2-D90E-800A12D3A123}"/>
              </a:ext>
            </a:extLst>
          </p:cNvPr>
          <p:cNvPicPr>
            <a:picLocks noChangeAspect="1"/>
          </p:cNvPicPr>
          <p:nvPr/>
        </p:nvPicPr>
        <p:blipFill>
          <a:blip r:embed="rId3"/>
          <a:stretch>
            <a:fillRect/>
          </a:stretch>
        </p:blipFill>
        <p:spPr>
          <a:xfrm>
            <a:off x="4771390" y="5888610"/>
            <a:ext cx="2571106" cy="1040934"/>
          </a:xfrm>
          <a:prstGeom prst="rect">
            <a:avLst/>
          </a:prstGeom>
        </p:spPr>
      </p:pic>
    </p:spTree>
    <p:extLst>
      <p:ext uri="{BB962C8B-B14F-4D97-AF65-F5344CB8AC3E}">
        <p14:creationId xmlns:p14="http://schemas.microsoft.com/office/powerpoint/2010/main" val="200424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BD06-6C7F-1F60-9787-1F777E1057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E2ABC7-F2B7-1805-4D24-F5A374137037}"/>
              </a:ext>
            </a:extLst>
          </p:cNvPr>
          <p:cNvSpPr>
            <a:spLocks noGrp="1"/>
          </p:cNvSpPr>
          <p:nvPr>
            <p:ph idx="1"/>
          </p:nvPr>
        </p:nvSpPr>
        <p:spPr>
          <a:xfrm>
            <a:off x="838200" y="2661313"/>
            <a:ext cx="10515600" cy="4196686"/>
          </a:xfrm>
        </p:spPr>
        <p:txBody>
          <a:bodyPr>
            <a:noAutofit/>
          </a:bodyPr>
          <a:lstStyle/>
          <a:p>
            <a:pPr fontAlgn="base"/>
            <a:r>
              <a:rPr lang="en-US" sz="2000" b="1" dirty="0">
                <a:latin typeface="Times New Roman" panose="02020603050405020304" pitchFamily="18" charset="0"/>
                <a:cs typeface="Times New Roman" panose="02020603050405020304" pitchFamily="18" charset="0"/>
              </a:rPr>
              <a:t>Calculate the Sum of Squares Total (SST):</a:t>
            </a:r>
            <a:r>
              <a:rPr lang="en-US" sz="2000" dirty="0">
                <a:latin typeface="Times New Roman" panose="02020603050405020304" pitchFamily="18" charset="0"/>
                <a:cs typeface="Times New Roman" panose="02020603050405020304" pitchFamily="18" charset="0"/>
              </a:rPr>
              <a:t> SST represents the total variation in the dependent variable. It's calculated as the sum of the squared differences between each data point and the mean of the dependent variable.</a:t>
            </a:r>
          </a:p>
          <a:p>
            <a:pPr fontAlgn="base"/>
            <a:r>
              <a:rPr lang="en-US" sz="2000" b="1" dirty="0">
                <a:latin typeface="Times New Roman" panose="02020603050405020304" pitchFamily="18" charset="0"/>
                <a:cs typeface="Times New Roman" panose="02020603050405020304" pitchFamily="18" charset="0"/>
              </a:rPr>
              <a:t>Calculate the Sum of Squares Regression (SSR):</a:t>
            </a:r>
            <a:r>
              <a:rPr lang="en-US" sz="2000" dirty="0">
                <a:latin typeface="Times New Roman" panose="02020603050405020304" pitchFamily="18" charset="0"/>
                <a:cs typeface="Times New Roman" panose="02020603050405020304" pitchFamily="18" charset="0"/>
              </a:rPr>
              <a:t> SSR represents the variation in the dependent variable that your model explains. It's calculated as the sum of the squared differences between the predicted values from your model and the mean of the dependent variable.</a:t>
            </a:r>
          </a:p>
          <a:p>
            <a:pPr fontAlgn="base"/>
            <a:r>
              <a:rPr lang="en-US" sz="2000" b="1" dirty="0">
                <a:latin typeface="Times New Roman" panose="02020603050405020304" pitchFamily="18" charset="0"/>
                <a:cs typeface="Times New Roman" panose="02020603050405020304" pitchFamily="18" charset="0"/>
              </a:rPr>
              <a:t>Calculate the Residual Sum of Squares (SSE):</a:t>
            </a:r>
            <a:r>
              <a:rPr lang="en-US" sz="2000" dirty="0">
                <a:latin typeface="Times New Roman" panose="02020603050405020304" pitchFamily="18" charset="0"/>
                <a:cs typeface="Times New Roman" panose="02020603050405020304" pitchFamily="18" charset="0"/>
              </a:rPr>
              <a:t> SSE represents the unexplained variation or error in your model. It's calculated as the sum of the squared differences between the actual data points and the predicted values from your model.</a:t>
            </a:r>
          </a:p>
          <a:p>
            <a:pPr fontAlgn="base"/>
            <a:r>
              <a:rPr lang="en-US" sz="2000" b="1" dirty="0">
                <a:latin typeface="Times New Roman" panose="02020603050405020304" pitchFamily="18" charset="0"/>
                <a:cs typeface="Times New Roman" panose="02020603050405020304" pitchFamily="18" charset="0"/>
              </a:rPr>
              <a:t>Compute R-squared (R²):</a:t>
            </a:r>
            <a:r>
              <a:rPr lang="en-US" sz="2000" dirty="0">
                <a:latin typeface="Times New Roman" panose="02020603050405020304" pitchFamily="18" charset="0"/>
                <a:cs typeface="Times New Roman" panose="02020603050405020304" pitchFamily="18" charset="0"/>
              </a:rPr>
              <a:t> R-squared is calculated as the ratio of SSR to SST. In other words, it tells you what proportion of the total variation in the dependent variable is explained by your model. The formula for R-squared is: R² = 1 - (SSE / SST</a:t>
            </a:r>
            <a:r>
              <a:rPr lang="en-US" sz="2000" dirty="0" smtClean="0">
                <a:latin typeface="Times New Roman" panose="02020603050405020304" pitchFamily="18" charset="0"/>
                <a:cs typeface="Times New Roman" panose="02020603050405020304" pitchFamily="18" charset="0"/>
              </a:rPr>
              <a:t>)</a:t>
            </a:r>
          </a:p>
          <a:p>
            <a:pPr fontAlgn="base"/>
            <a:r>
              <a:rPr lang="en-US" sz="2000" b="1" dirty="0">
                <a:latin typeface="Times New Roman" panose="02020603050405020304" pitchFamily="18" charset="0"/>
                <a:cs typeface="Times New Roman" panose="02020603050405020304" pitchFamily="18" charset="0"/>
              </a:rPr>
              <a:t>Degrees of </a:t>
            </a:r>
            <a:r>
              <a:rPr lang="en-US" sz="2000" b="1" dirty="0" smtClean="0">
                <a:latin typeface="Times New Roman" panose="02020603050405020304" pitchFamily="18" charset="0"/>
                <a:cs typeface="Times New Roman" panose="02020603050405020304" pitchFamily="18" charset="0"/>
              </a:rPr>
              <a:t>Freedom  </a:t>
            </a:r>
            <a:r>
              <a:rPr lang="en-US" sz="2000" dirty="0" smtClean="0">
                <a:latin typeface="Times New Roman" panose="02020603050405020304" pitchFamily="18" charset="0"/>
                <a:cs typeface="Times New Roman" panose="02020603050405020304" pitchFamily="18" charset="0"/>
              </a:rPr>
              <a:t>Where </a:t>
            </a:r>
            <a:r>
              <a:rPr lang="en-US" sz="2000" b="1"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sample size:</a:t>
            </a:r>
            <a:endParaRPr lang="en-US" sz="2000" dirty="0" smtClean="0">
              <a:latin typeface="Times New Roman" panose="02020603050405020304" pitchFamily="18" charset="0"/>
              <a:cs typeface="Times New Roman" panose="02020603050405020304" pitchFamily="18" charset="0"/>
            </a:endParaRPr>
          </a:p>
          <a:p>
            <a:pPr fontAlgn="base"/>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82ACC8-C537-3070-29DC-57015EE03240}"/>
              </a:ext>
            </a:extLst>
          </p:cNvPr>
          <p:cNvPicPr>
            <a:picLocks noChangeAspect="1"/>
          </p:cNvPicPr>
          <p:nvPr/>
        </p:nvPicPr>
        <p:blipFill>
          <a:blip r:embed="rId3"/>
          <a:stretch>
            <a:fillRect/>
          </a:stretch>
        </p:blipFill>
        <p:spPr>
          <a:xfrm>
            <a:off x="2247408" y="-153543"/>
            <a:ext cx="6937535" cy="2814856"/>
          </a:xfrm>
          <a:prstGeom prst="rect">
            <a:avLst/>
          </a:prstGeom>
        </p:spPr>
      </p:pic>
    </p:spTree>
    <p:extLst>
      <p:ext uri="{BB962C8B-B14F-4D97-AF65-F5344CB8AC3E}">
        <p14:creationId xmlns:p14="http://schemas.microsoft.com/office/powerpoint/2010/main" val="3142681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982BF-BA1E-EA39-25A5-D737C31778C4}"/>
              </a:ext>
            </a:extLst>
          </p:cNvPr>
          <p:cNvSpPr>
            <a:spLocks noGrp="1"/>
          </p:cNvSpPr>
          <p:nvPr>
            <p:ph idx="1"/>
          </p:nvPr>
        </p:nvSpPr>
        <p:spPr>
          <a:xfrm>
            <a:off x="838200" y="137652"/>
            <a:ext cx="10515600" cy="1797401"/>
          </a:xfrm>
        </p:spPr>
        <p:txBody>
          <a:bodyPr>
            <a:normAutofit/>
          </a:bodyPr>
          <a:lstStyle/>
          <a:p>
            <a:pPr algn="l"/>
            <a:r>
              <a:rPr lang="en-US" sz="1800" b="1" i="1" u="none" strike="noStrike" baseline="0" dirty="0">
                <a:latin typeface="HelveticaLTStd-BoldObl"/>
              </a:rPr>
              <a:t>Tests on Individual Regression Coefficients </a:t>
            </a:r>
            <a:r>
              <a:rPr lang="en-US" sz="1800" b="0" i="0" u="none" strike="noStrike" baseline="0" dirty="0">
                <a:latin typeface="TimesLTStd-Roman"/>
              </a:rPr>
              <a:t>We are frequently interested in testing hypotheses on the individual regression coefficients.</a:t>
            </a:r>
          </a:p>
          <a:p>
            <a:pPr algn="l"/>
            <a:r>
              <a:rPr lang="en-US" sz="1800" b="0" i="0" u="none" strike="noStrike" baseline="0" dirty="0">
                <a:latin typeface="TimesLTStd-Roman"/>
              </a:rPr>
              <a:t>These tests would be useful in determining the value or contribution of each predictor variable in the regression model. </a:t>
            </a:r>
          </a:p>
          <a:p>
            <a:pPr algn="l"/>
            <a:endParaRPr lang="en-IN" dirty="0"/>
          </a:p>
        </p:txBody>
      </p:sp>
      <p:pic>
        <p:nvPicPr>
          <p:cNvPr id="5" name="Picture 4">
            <a:extLst>
              <a:ext uri="{FF2B5EF4-FFF2-40B4-BE49-F238E27FC236}">
                <a16:creationId xmlns:a16="http://schemas.microsoft.com/office/drawing/2014/main" id="{271B3D95-6338-C02A-392B-ADAD3478FCC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1461844" y="1539268"/>
            <a:ext cx="8501021" cy="5166190"/>
          </a:xfrm>
          <a:prstGeom prst="rect">
            <a:avLst/>
          </a:prstGeom>
        </p:spPr>
      </p:pic>
    </p:spTree>
    <p:extLst>
      <p:ext uri="{BB962C8B-B14F-4D97-AF65-F5344CB8AC3E}">
        <p14:creationId xmlns:p14="http://schemas.microsoft.com/office/powerpoint/2010/main" val="295990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1EB7-4B19-5B5D-3B3E-BFD32CCA36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CFA772-334E-FA80-EC3E-951B8FECD13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2A7751D-34BE-E89E-789D-7456FCA5A48B}"/>
              </a:ext>
            </a:extLst>
          </p:cNvPr>
          <p:cNvPicPr>
            <a:picLocks noChangeAspect="1"/>
          </p:cNvPicPr>
          <p:nvPr/>
        </p:nvPicPr>
        <p:blipFill>
          <a:blip r:embed="rId2"/>
          <a:stretch>
            <a:fillRect/>
          </a:stretch>
        </p:blipFill>
        <p:spPr>
          <a:xfrm>
            <a:off x="245374" y="1525257"/>
            <a:ext cx="11108426" cy="4952074"/>
          </a:xfrm>
          <a:prstGeom prst="rect">
            <a:avLst/>
          </a:prstGeom>
        </p:spPr>
      </p:pic>
    </p:spTree>
    <p:extLst>
      <p:ext uri="{BB962C8B-B14F-4D97-AF65-F5344CB8AC3E}">
        <p14:creationId xmlns:p14="http://schemas.microsoft.com/office/powerpoint/2010/main" val="1313422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1695</Words>
  <Application>Microsoft Office PowerPoint</Application>
  <PresentationFormat>Widescreen</PresentationFormat>
  <Paragraphs>200</Paragraphs>
  <Slides>35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HelveticaLTStd-BoldObl</vt:lpstr>
      <vt:lpstr>SSP Local</vt:lpstr>
      <vt:lpstr>Times New Roman</vt:lpstr>
      <vt:lpstr>TimesLTStd-Roman</vt:lpstr>
      <vt:lpstr>Office Theme</vt:lpstr>
      <vt:lpstr>Unit II - REGRESSION ANALYSIS AND FORECASTING</vt:lpstr>
      <vt:lpstr>Unit outcome</vt:lpstr>
      <vt:lpstr>Statistical Inference in Linear Regression</vt:lpstr>
      <vt:lpstr>Test for Significance of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 approach</vt:lpstr>
      <vt:lpstr>Example: Hypothesis Testing of the Significance of Regression Coefficients</vt:lpstr>
      <vt:lpstr>PowerPoint Presentation</vt:lpstr>
      <vt:lpstr>PowerPoint Presentation</vt:lpstr>
      <vt:lpstr>Tests on Groups of Coefficients</vt:lpstr>
      <vt:lpstr>Regression: Creating models to predict future observations</vt:lpstr>
      <vt:lpstr>PowerPoint Presentation</vt:lpstr>
      <vt:lpstr>PowerPoint Presentation</vt:lpstr>
      <vt:lpstr>Steps for prediction</vt:lpstr>
      <vt:lpstr>Example</vt:lpstr>
      <vt:lpstr>Example continue</vt:lpstr>
      <vt:lpstr>Example continue</vt:lpstr>
      <vt:lpstr>Example continue</vt:lpstr>
      <vt:lpstr>Example continue</vt:lpstr>
      <vt:lpstr>Example continue</vt:lpstr>
      <vt:lpstr>Example continue</vt:lpstr>
      <vt:lpstr>Example continue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 REGRESSION ANALYSIS AND FORECASTING</dc:title>
  <dc:creator>Windows User</dc:creator>
  <cp:lastModifiedBy>Admin</cp:lastModifiedBy>
  <cp:revision>131</cp:revision>
  <dcterms:created xsi:type="dcterms:W3CDTF">2024-08-01T05:30:45Z</dcterms:created>
  <dcterms:modified xsi:type="dcterms:W3CDTF">2024-08-05T17:22:26Z</dcterms:modified>
</cp:coreProperties>
</file>