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9389-4690-413E-B002-669CA2A220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61F0C-7399-4D66-A7F0-C0AE9DB5D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0EE16A-30E2-4F8F-9406-E1A13D77967E}"/>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58AA7DCD-53D3-4632-9A19-DB9DC299B7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CEA74-BB15-43BD-B632-A494555EC152}"/>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40734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344B-67A5-468D-8B8C-0DFBE78532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4E448-BB54-44DE-9166-9707AF518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A873F-1F48-4D4F-8247-1FE00B0D47EA}"/>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F784C0F7-DD1C-42B5-8AC0-B7DA2D5BA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234F6-76BF-4CE1-9D8D-C6BC4E71FA69}"/>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65815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4ABBE-5693-47D9-A72E-63BDDD2DAB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CD80F-E57E-4D27-8B16-E57705B2D4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44695-253B-41C1-8EC3-43CC52AAA7C8}"/>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3161D861-225B-4DD6-AC95-E5361AC86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AC0854-9597-45B0-BC8C-BCDCE92D415A}"/>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30909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8B84-3FD6-450B-BD24-88D5B15EC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54E2C-A9CC-4DEF-87D7-0E29E05B93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91A9F-E294-4766-8E5E-88EBBBABB966}"/>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022E7CC2-52C0-491B-BC91-CD1E6DE2A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DAC64-ACEA-4A0B-8613-BBA9A80C9311}"/>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37912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0A6-0EC6-49A0-8D78-26EEF6603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D1D575-F399-4924-BCE3-F79836652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A8D381-E9C2-4132-BFD6-40F9336C81C7}"/>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1AF7DCF0-A2FD-406E-83E5-5B4879A18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743F96-4B67-472E-A2DA-A00D2A06473B}"/>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18807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6A06-E445-492D-92FB-59CB913C9F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5A6BE6-32B0-4072-937E-0766E2FD1A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7CDA28-F31D-4A98-B612-C46DC8FCA2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5BC87C-BFE9-4621-910D-95B8F5364024}"/>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6" name="Footer Placeholder 5">
            <a:extLst>
              <a:ext uri="{FF2B5EF4-FFF2-40B4-BE49-F238E27FC236}">
                <a16:creationId xmlns:a16="http://schemas.microsoft.com/office/drawing/2014/main" id="{B9A99EB1-7D53-4277-8F5C-39E529423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4960B4-933C-4D92-BDA8-351579B507C7}"/>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155018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6B7A-6EF2-41A3-811E-77C01F91E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69E15D-3D74-4CC2-AF7C-A553A4E7C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40DA3E-DCBD-45EA-ABCC-BD79CAE262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CDD12C-9072-4F2E-B8EE-EF0BA1AF0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CA7600-8F9F-4350-8182-F0CAA0BF69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D1869F-3860-47AF-92AF-FFC425D46AC8}"/>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8" name="Footer Placeholder 7">
            <a:extLst>
              <a:ext uri="{FF2B5EF4-FFF2-40B4-BE49-F238E27FC236}">
                <a16:creationId xmlns:a16="http://schemas.microsoft.com/office/drawing/2014/main" id="{42011586-7ADA-4CE9-8F31-BFA8B2E90B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0051C6-9C77-4120-BD92-D8070D71C72D}"/>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26014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A61-04C1-45E4-BEA1-5C1E522DB7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33D868-F748-472B-B692-B57F12E44719}"/>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4" name="Footer Placeholder 3">
            <a:extLst>
              <a:ext uri="{FF2B5EF4-FFF2-40B4-BE49-F238E27FC236}">
                <a16:creationId xmlns:a16="http://schemas.microsoft.com/office/drawing/2014/main" id="{A41A8CD6-0241-4630-B7F9-A759C186C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D98572-9361-4A84-ADBE-60408B0CE406}"/>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397293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7556E-D9B7-4255-B965-4AA3C2BE75C6}"/>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3" name="Footer Placeholder 2">
            <a:extLst>
              <a:ext uri="{FF2B5EF4-FFF2-40B4-BE49-F238E27FC236}">
                <a16:creationId xmlns:a16="http://schemas.microsoft.com/office/drawing/2014/main" id="{C80BAAB0-A0BF-4FA5-B906-839C3324BF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82773D-72AF-4ED5-B694-67F28B2A1C34}"/>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417376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27EE-F162-41D0-BA4A-47CA8DD40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7057BE-45B3-4939-8340-F5EFCA1F8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50DC6D-16B8-440E-B18D-BEB8911E5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9CAD85-4A95-4EDC-A518-04A880A0A1B2}"/>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6" name="Footer Placeholder 5">
            <a:extLst>
              <a:ext uri="{FF2B5EF4-FFF2-40B4-BE49-F238E27FC236}">
                <a16:creationId xmlns:a16="http://schemas.microsoft.com/office/drawing/2014/main" id="{7A654CAB-A2EE-4D81-B193-9B57629194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B04CC-7661-4EBC-8F16-1594B3B10BC2}"/>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423327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799B-7AD7-47EE-BF5C-F099EE623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938F25-91F1-4EB4-BAE6-F76DF6E2B8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249238-E5DC-412B-85F2-A6E34DE5C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BEC869-911D-49D1-8921-95DEA7446C9A}"/>
              </a:ext>
            </a:extLst>
          </p:cNvPr>
          <p:cNvSpPr>
            <a:spLocks noGrp="1"/>
          </p:cNvSpPr>
          <p:nvPr>
            <p:ph type="dt" sz="half" idx="10"/>
          </p:nvPr>
        </p:nvSpPr>
        <p:spPr/>
        <p:txBody>
          <a:bodyPr/>
          <a:lstStyle/>
          <a:p>
            <a:fld id="{19305401-EFB0-4AAF-B457-B3DE15356ED7}" type="datetimeFigureOut">
              <a:rPr lang="en-IN" smtClean="0"/>
              <a:t>16-10-2024</a:t>
            </a:fld>
            <a:endParaRPr lang="en-IN"/>
          </a:p>
        </p:txBody>
      </p:sp>
      <p:sp>
        <p:nvSpPr>
          <p:cNvPr id="6" name="Footer Placeholder 5">
            <a:extLst>
              <a:ext uri="{FF2B5EF4-FFF2-40B4-BE49-F238E27FC236}">
                <a16:creationId xmlns:a16="http://schemas.microsoft.com/office/drawing/2014/main" id="{69C843A4-A3EA-42B8-8514-A53813F50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407F0-4210-43C4-B045-A36BE52062FE}"/>
              </a:ext>
            </a:extLst>
          </p:cNvPr>
          <p:cNvSpPr>
            <a:spLocks noGrp="1"/>
          </p:cNvSpPr>
          <p:nvPr>
            <p:ph type="sldNum" sz="quarter" idx="12"/>
          </p:nvPr>
        </p:nvSpPr>
        <p:spPr/>
        <p:txBody>
          <a:bodyPr/>
          <a:lstStyle/>
          <a:p>
            <a:fld id="{4265F932-0CD1-4228-A7FD-91E622B951F7}" type="slidenum">
              <a:rPr lang="en-IN" smtClean="0"/>
              <a:t>‹#›</a:t>
            </a:fld>
            <a:endParaRPr lang="en-IN"/>
          </a:p>
        </p:txBody>
      </p:sp>
    </p:spTree>
    <p:extLst>
      <p:ext uri="{BB962C8B-B14F-4D97-AF65-F5344CB8AC3E}">
        <p14:creationId xmlns:p14="http://schemas.microsoft.com/office/powerpoint/2010/main" val="24336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7941D-6D84-4C6B-A755-3B5F73CAC8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22966-989B-4151-B0BC-2717D475C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6F426-F56E-4452-BE4D-99A9FF3CD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05401-EFB0-4AAF-B457-B3DE15356ED7}" type="datetimeFigureOut">
              <a:rPr lang="en-IN" smtClean="0"/>
              <a:t>16-10-2024</a:t>
            </a:fld>
            <a:endParaRPr lang="en-IN"/>
          </a:p>
        </p:txBody>
      </p:sp>
      <p:sp>
        <p:nvSpPr>
          <p:cNvPr id="5" name="Footer Placeholder 4">
            <a:extLst>
              <a:ext uri="{FF2B5EF4-FFF2-40B4-BE49-F238E27FC236}">
                <a16:creationId xmlns:a16="http://schemas.microsoft.com/office/drawing/2014/main" id="{BA42CAA2-DB9E-4BD3-B50E-B8B51E2BBD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B29F16-AE70-4E91-9993-3FBD1999B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5F932-0CD1-4228-A7FD-91E622B951F7}" type="slidenum">
              <a:rPr lang="en-IN" smtClean="0"/>
              <a:t>‹#›</a:t>
            </a:fld>
            <a:endParaRPr lang="en-IN"/>
          </a:p>
        </p:txBody>
      </p:sp>
    </p:spTree>
    <p:extLst>
      <p:ext uri="{BB962C8B-B14F-4D97-AF65-F5344CB8AC3E}">
        <p14:creationId xmlns:p14="http://schemas.microsoft.com/office/powerpoint/2010/main" val="3714794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0DD4-17DF-4B54-9503-141089391686}"/>
              </a:ext>
            </a:extLst>
          </p:cNvPr>
          <p:cNvSpPr>
            <a:spLocks noGrp="1"/>
          </p:cNvSpPr>
          <p:nvPr>
            <p:ph type="ctrTitle"/>
          </p:nvPr>
        </p:nvSpPr>
        <p:spPr/>
        <p:txBody>
          <a:bodyPr/>
          <a:lstStyle/>
          <a:p>
            <a:r>
              <a:rPr lang="en-US" dirty="0"/>
              <a:t>Unit 6</a:t>
            </a:r>
            <a:endParaRPr lang="en-IN" dirty="0"/>
          </a:p>
        </p:txBody>
      </p:sp>
      <p:sp>
        <p:nvSpPr>
          <p:cNvPr id="3" name="Subtitle 2">
            <a:extLst>
              <a:ext uri="{FF2B5EF4-FFF2-40B4-BE49-F238E27FC236}">
                <a16:creationId xmlns:a16="http://schemas.microsoft.com/office/drawing/2014/main" id="{F73D36F2-0207-4327-A02C-2C492B2995DA}"/>
              </a:ext>
            </a:extLst>
          </p:cNvPr>
          <p:cNvSpPr>
            <a:spLocks noGrp="1"/>
          </p:cNvSpPr>
          <p:nvPr>
            <p:ph type="subTitle" idx="1"/>
          </p:nvPr>
        </p:nvSpPr>
        <p:spPr/>
        <p:txBody>
          <a:bodyPr/>
          <a:lstStyle/>
          <a:p>
            <a:r>
              <a:rPr lang="en-US" dirty="0"/>
              <a:t>Outcome: Describe the transfer functions and intervention models</a:t>
            </a:r>
            <a:endParaRPr lang="en-IN" dirty="0"/>
          </a:p>
        </p:txBody>
      </p:sp>
    </p:spTree>
    <p:extLst>
      <p:ext uri="{BB962C8B-B14F-4D97-AF65-F5344CB8AC3E}">
        <p14:creationId xmlns:p14="http://schemas.microsoft.com/office/powerpoint/2010/main" val="198159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025-C3B4-465E-976C-B60399B03A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93565-419C-494A-A4BC-30A05B9B9342}"/>
              </a:ext>
            </a:extLst>
          </p:cNvPr>
          <p:cNvSpPr>
            <a:spLocks noGrp="1"/>
          </p:cNvSpPr>
          <p:nvPr>
            <p:ph idx="1"/>
          </p:nvPr>
        </p:nvSpPr>
        <p:spPr/>
        <p:txBody>
          <a:bodyPr>
            <a:normAutofit fontScale="92500" lnSpcReduction="20000"/>
          </a:bodyPr>
          <a:lstStyle/>
          <a:p>
            <a:r>
              <a:rPr lang="en-US" b="1" dirty="0"/>
              <a:t>Key Concepts</a:t>
            </a:r>
          </a:p>
          <a:p>
            <a:r>
              <a:rPr lang="en-US" b="1" dirty="0"/>
              <a:t>State Variables</a:t>
            </a:r>
            <a:r>
              <a:rPr lang="en-US" dirty="0"/>
              <a:t>: These are the unobserved variables that capture the essential information about the system at a given time. The state vector typically contains all the information needed to describe the system's future behavior.</a:t>
            </a:r>
          </a:p>
          <a:p>
            <a:r>
              <a:rPr lang="en-US" b="1" dirty="0"/>
              <a:t>Observation Equation</a:t>
            </a:r>
            <a:r>
              <a:rPr lang="en-US" dirty="0"/>
              <a:t>: This relates the observed data to the state variables. It shows how the observed measurements are generated from the underlying states.</a:t>
            </a:r>
          </a:p>
          <a:p>
            <a:r>
              <a:rPr lang="en-US" b="1" dirty="0"/>
              <a:t>State Transition Equation</a:t>
            </a:r>
            <a:r>
              <a:rPr lang="en-US" dirty="0"/>
              <a:t>: This describes how the state variables evolve over time. It models the dynamics of the system.</a:t>
            </a:r>
          </a:p>
          <a:p>
            <a:r>
              <a:rPr lang="en-US" b="1" dirty="0"/>
              <a:t>System Noise</a:t>
            </a:r>
            <a:r>
              <a:rPr lang="en-US" dirty="0"/>
              <a:t>: Both the observation and state transition equations often include stochastic (random) components, reflecting measurement errors and inherent system variability.</a:t>
            </a:r>
          </a:p>
          <a:p>
            <a:endParaRPr lang="en-IN" dirty="0"/>
          </a:p>
        </p:txBody>
      </p:sp>
    </p:spTree>
    <p:extLst>
      <p:ext uri="{BB962C8B-B14F-4D97-AF65-F5344CB8AC3E}">
        <p14:creationId xmlns:p14="http://schemas.microsoft.com/office/powerpoint/2010/main" val="357445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A190-3575-435B-AAA3-72929F0B18D0}"/>
              </a:ext>
            </a:extLst>
          </p:cNvPr>
          <p:cNvSpPr>
            <a:spLocks noGrp="1"/>
          </p:cNvSpPr>
          <p:nvPr>
            <p:ph type="title"/>
          </p:nvPr>
        </p:nvSpPr>
        <p:spPr/>
        <p:txBody>
          <a:bodyPr/>
          <a:lstStyle/>
          <a:p>
            <a:r>
              <a:rPr lang="en-IN" dirty="0"/>
              <a:t>Mathematical Representation</a:t>
            </a:r>
          </a:p>
        </p:txBody>
      </p:sp>
      <p:sp>
        <p:nvSpPr>
          <p:cNvPr id="3" name="Content Placeholder 2">
            <a:extLst>
              <a:ext uri="{FF2B5EF4-FFF2-40B4-BE49-F238E27FC236}">
                <a16:creationId xmlns:a16="http://schemas.microsoft.com/office/drawing/2014/main" id="{72924349-D455-4D44-A165-FD7E57FD9604}"/>
              </a:ext>
            </a:extLst>
          </p:cNvPr>
          <p:cNvSpPr>
            <a:spLocks noGrp="1"/>
          </p:cNvSpPr>
          <p:nvPr>
            <p:ph idx="1"/>
          </p:nvPr>
        </p:nvSpPr>
        <p:spPr>
          <a:xfrm>
            <a:off x="838200" y="1825624"/>
            <a:ext cx="10515600" cy="5032375"/>
          </a:xfrm>
        </p:spPr>
        <p:txBody>
          <a:bodyPr>
            <a:normAutofit/>
          </a:bodyPr>
          <a:lstStyle/>
          <a:p>
            <a:r>
              <a:rPr lang="en-IN" dirty="0"/>
              <a:t>A typical state space model can be represented as follows:</a:t>
            </a:r>
          </a:p>
          <a:p>
            <a:r>
              <a:rPr lang="en-IN" b="1" dirty="0"/>
              <a:t>State Transition Equation</a:t>
            </a:r>
            <a:r>
              <a:rPr lang="en-IN" dirty="0"/>
              <a:t>:</a:t>
            </a:r>
          </a:p>
          <a:p>
            <a:endParaRPr lang="en-IN" dirty="0"/>
          </a:p>
          <a:p>
            <a:r>
              <a:rPr lang="en-IN" dirty="0"/>
              <a:t>​where </a:t>
            </a:r>
            <a:r>
              <a:rPr lang="en-IN" dirty="0" err="1"/>
              <a:t>xt</a:t>
            </a:r>
            <a:r>
              <a:rPr lang="en-IN" dirty="0"/>
              <a:t>​ is the state vector at time t, Ft​ is the state transition matrix, and </a:t>
            </a:r>
            <a:r>
              <a:rPr lang="en-IN" dirty="0" err="1"/>
              <a:t>vt</a:t>
            </a:r>
            <a:r>
              <a:rPr lang="en-IN" dirty="0"/>
              <a:t>​ represents process noise (often assumed to be normally distributed).</a:t>
            </a:r>
          </a:p>
          <a:p>
            <a:r>
              <a:rPr lang="en-IN" b="1" dirty="0"/>
              <a:t>Observation Equation</a:t>
            </a:r>
            <a:r>
              <a:rPr lang="en-IN" dirty="0"/>
              <a:t>:</a:t>
            </a:r>
          </a:p>
          <a:p>
            <a:r>
              <a:rPr lang="en-IN" dirty="0"/>
              <a:t>​where </a:t>
            </a:r>
            <a:r>
              <a:rPr lang="en-IN" dirty="0" err="1"/>
              <a:t>yt</a:t>
            </a:r>
            <a:r>
              <a:rPr lang="en-IN" dirty="0"/>
              <a:t>​ is the observation at time t, </a:t>
            </a:r>
            <a:r>
              <a:rPr lang="en-IN" dirty="0" err="1"/>
              <a:t>Ht</a:t>
            </a:r>
            <a:r>
              <a:rPr lang="en-IN" dirty="0"/>
              <a:t>​ is the observation matrix, and </a:t>
            </a:r>
            <a:r>
              <a:rPr lang="en-IN" dirty="0" err="1"/>
              <a:t>wt</a:t>
            </a:r>
            <a:r>
              <a:rPr lang="en-IN" dirty="0"/>
              <a:t>​ represents measurement noise (also typically normally distributed).</a:t>
            </a:r>
          </a:p>
          <a:p>
            <a:endParaRPr lang="en-IN" dirty="0"/>
          </a:p>
        </p:txBody>
      </p:sp>
      <p:pic>
        <p:nvPicPr>
          <p:cNvPr id="4" name="Picture 3">
            <a:extLst>
              <a:ext uri="{FF2B5EF4-FFF2-40B4-BE49-F238E27FC236}">
                <a16:creationId xmlns:a16="http://schemas.microsoft.com/office/drawing/2014/main" id="{87BA0101-718B-4B81-93FD-DD757743AF1E}"/>
              </a:ext>
            </a:extLst>
          </p:cNvPr>
          <p:cNvPicPr>
            <a:picLocks noChangeAspect="1"/>
          </p:cNvPicPr>
          <p:nvPr/>
        </p:nvPicPr>
        <p:blipFill>
          <a:blip r:embed="rId2"/>
          <a:stretch>
            <a:fillRect/>
          </a:stretch>
        </p:blipFill>
        <p:spPr>
          <a:xfrm>
            <a:off x="5155923" y="2633730"/>
            <a:ext cx="2423144" cy="664887"/>
          </a:xfrm>
          <a:prstGeom prst="rect">
            <a:avLst/>
          </a:prstGeom>
        </p:spPr>
      </p:pic>
      <p:pic>
        <p:nvPicPr>
          <p:cNvPr id="5" name="Picture 4">
            <a:extLst>
              <a:ext uri="{FF2B5EF4-FFF2-40B4-BE49-F238E27FC236}">
                <a16:creationId xmlns:a16="http://schemas.microsoft.com/office/drawing/2014/main" id="{C9E30AA0-5290-4323-9A28-052E236E2D71}"/>
              </a:ext>
            </a:extLst>
          </p:cNvPr>
          <p:cNvPicPr>
            <a:picLocks noChangeAspect="1"/>
          </p:cNvPicPr>
          <p:nvPr/>
        </p:nvPicPr>
        <p:blipFill>
          <a:blip r:embed="rId3"/>
          <a:stretch>
            <a:fillRect/>
          </a:stretch>
        </p:blipFill>
        <p:spPr>
          <a:xfrm>
            <a:off x="5155923" y="4341810"/>
            <a:ext cx="2224811" cy="664886"/>
          </a:xfrm>
          <a:prstGeom prst="rect">
            <a:avLst/>
          </a:prstGeom>
        </p:spPr>
      </p:pic>
    </p:spTree>
    <p:extLst>
      <p:ext uri="{BB962C8B-B14F-4D97-AF65-F5344CB8AC3E}">
        <p14:creationId xmlns:p14="http://schemas.microsoft.com/office/powerpoint/2010/main" val="237206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C5F6-0160-4201-93EC-A9E272E371AE}"/>
              </a:ext>
            </a:extLst>
          </p:cNvPr>
          <p:cNvSpPr>
            <a:spLocks noGrp="1"/>
          </p:cNvSpPr>
          <p:nvPr>
            <p:ph type="title"/>
          </p:nvPr>
        </p:nvSpPr>
        <p:spPr/>
        <p:txBody>
          <a:bodyPr/>
          <a:lstStyle/>
          <a:p>
            <a:r>
              <a:rPr lang="en-US" b="1" dirty="0"/>
              <a:t>Types of State Space Models</a:t>
            </a:r>
            <a:br>
              <a:rPr lang="en-US" b="1" dirty="0"/>
            </a:br>
            <a:endParaRPr lang="en-IN" dirty="0"/>
          </a:p>
        </p:txBody>
      </p:sp>
      <p:sp>
        <p:nvSpPr>
          <p:cNvPr id="3" name="Content Placeholder 2">
            <a:extLst>
              <a:ext uri="{FF2B5EF4-FFF2-40B4-BE49-F238E27FC236}">
                <a16:creationId xmlns:a16="http://schemas.microsoft.com/office/drawing/2014/main" id="{E3800BAA-F633-4319-9C58-157FF47A8C09}"/>
              </a:ext>
            </a:extLst>
          </p:cNvPr>
          <p:cNvSpPr>
            <a:spLocks noGrp="1"/>
          </p:cNvSpPr>
          <p:nvPr>
            <p:ph idx="1"/>
          </p:nvPr>
        </p:nvSpPr>
        <p:spPr/>
        <p:txBody>
          <a:bodyPr>
            <a:normAutofit fontScale="92500" lnSpcReduction="10000"/>
          </a:bodyPr>
          <a:lstStyle/>
          <a:p>
            <a:r>
              <a:rPr lang="en-US" b="1" dirty="0"/>
              <a:t>Linear State Space Models</a:t>
            </a:r>
            <a:r>
              <a:rPr lang="en-US" dirty="0"/>
              <a:t>: Both the state transition and observation equations are linear functions of the states and observations.</a:t>
            </a:r>
          </a:p>
          <a:p>
            <a:r>
              <a:rPr lang="en-US" b="1" dirty="0"/>
              <a:t>Nonlinear State Space Models</a:t>
            </a:r>
            <a:r>
              <a:rPr lang="en-US" dirty="0"/>
              <a:t>: These involve nonlinear relationships and are more complex. They may require specialized estimation techniques, such as the Extended Kalman Filter.</a:t>
            </a:r>
          </a:p>
          <a:p>
            <a:r>
              <a:rPr lang="en-US" b="1" dirty="0"/>
              <a:t>Kalman Filter</a:t>
            </a:r>
            <a:r>
              <a:rPr lang="en-US" dirty="0"/>
              <a:t>: A popular algorithm for estimating the state variables in linear state space models. It provides recursive estimates and can update predictions as new data becomes available.</a:t>
            </a:r>
          </a:p>
          <a:p>
            <a:r>
              <a:rPr lang="en-US" b="1" dirty="0"/>
              <a:t>Dynamic Linear Models (DLM)</a:t>
            </a:r>
            <a:r>
              <a:rPr lang="en-US" dirty="0"/>
              <a:t>: A specific type of state space model that is particularly useful for time series forecasting, where the parameters can also evolve over time.</a:t>
            </a:r>
          </a:p>
          <a:p>
            <a:endParaRPr lang="en-IN" dirty="0"/>
          </a:p>
        </p:txBody>
      </p:sp>
    </p:spTree>
    <p:extLst>
      <p:ext uri="{BB962C8B-B14F-4D97-AF65-F5344CB8AC3E}">
        <p14:creationId xmlns:p14="http://schemas.microsoft.com/office/powerpoint/2010/main" val="318977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397E-FA4C-4C52-92CE-BEE00B72AF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CCA7A6-A41F-42ED-9064-70007481B04B}"/>
              </a:ext>
            </a:extLst>
          </p:cNvPr>
          <p:cNvSpPr>
            <a:spLocks noGrp="1"/>
          </p:cNvSpPr>
          <p:nvPr>
            <p:ph idx="1"/>
          </p:nvPr>
        </p:nvSpPr>
        <p:spPr/>
        <p:txBody>
          <a:bodyPr/>
          <a:lstStyle/>
          <a:p>
            <a:r>
              <a:rPr lang="en-US" b="1" dirty="0"/>
              <a:t>Applications</a:t>
            </a:r>
          </a:p>
          <a:p>
            <a:r>
              <a:rPr lang="en-US" b="1" dirty="0"/>
              <a:t>Economics and Finance</a:t>
            </a:r>
            <a:r>
              <a:rPr lang="en-US" dirty="0"/>
              <a:t>: Modeling economic indicators, asset prices, or interest rates, where the latent states may represent underlying economic conditions.</a:t>
            </a:r>
          </a:p>
          <a:p>
            <a:r>
              <a:rPr lang="en-US" b="1" dirty="0"/>
              <a:t>Signal Processing</a:t>
            </a:r>
            <a:r>
              <a:rPr lang="en-US" dirty="0"/>
              <a:t>: Analyzing time-varying signals in engineering applications, such as tracking and navigation.</a:t>
            </a:r>
          </a:p>
          <a:p>
            <a:r>
              <a:rPr lang="en-US" b="1" dirty="0"/>
              <a:t>Control Systems</a:t>
            </a:r>
            <a:r>
              <a:rPr lang="en-US" dirty="0"/>
              <a:t>: Designing systems that require feedback mechanisms, where the state space framework allows for control strategies.</a:t>
            </a:r>
          </a:p>
          <a:p>
            <a:endParaRPr lang="en-IN" dirty="0"/>
          </a:p>
        </p:txBody>
      </p:sp>
    </p:spTree>
    <p:extLst>
      <p:ext uri="{BB962C8B-B14F-4D97-AF65-F5344CB8AC3E}">
        <p14:creationId xmlns:p14="http://schemas.microsoft.com/office/powerpoint/2010/main" val="378079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C050-2C71-43BB-8307-539D63CCE3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8FDC55-6485-427F-8A6E-BFFB89492BA5}"/>
              </a:ext>
            </a:extLst>
          </p:cNvPr>
          <p:cNvSpPr>
            <a:spLocks noGrp="1"/>
          </p:cNvSpPr>
          <p:nvPr>
            <p:ph idx="1"/>
          </p:nvPr>
        </p:nvSpPr>
        <p:spPr/>
        <p:txBody>
          <a:bodyPr/>
          <a:lstStyle/>
          <a:p>
            <a:r>
              <a:rPr lang="en-US" b="1" dirty="0"/>
              <a:t>Advantages</a:t>
            </a:r>
          </a:p>
          <a:p>
            <a:r>
              <a:rPr lang="en-US" b="1" dirty="0"/>
              <a:t>Flexibility</a:t>
            </a:r>
            <a:r>
              <a:rPr lang="en-US" dirty="0"/>
              <a:t>: State space models can handle various forms of data and relationships, including unobserved components and time-varying parameters.</a:t>
            </a:r>
          </a:p>
          <a:p>
            <a:r>
              <a:rPr lang="en-US" b="1" dirty="0"/>
              <a:t>Incorporation of Noise</a:t>
            </a:r>
            <a:r>
              <a:rPr lang="en-US" dirty="0"/>
              <a:t>: They explicitly account for measurement and process noise, making them robust in the presence of uncertainty.</a:t>
            </a:r>
          </a:p>
          <a:p>
            <a:r>
              <a:rPr lang="en-US" b="1" dirty="0"/>
              <a:t>Dynamic Behavior</a:t>
            </a:r>
            <a:r>
              <a:rPr lang="en-US" dirty="0"/>
              <a:t>: They capture the dynamics of the system, allowing for more accurate forecasting and analysis.</a:t>
            </a:r>
          </a:p>
          <a:p>
            <a:endParaRPr lang="en-IN" dirty="0"/>
          </a:p>
        </p:txBody>
      </p:sp>
    </p:spTree>
    <p:extLst>
      <p:ext uri="{BB962C8B-B14F-4D97-AF65-F5344CB8AC3E}">
        <p14:creationId xmlns:p14="http://schemas.microsoft.com/office/powerpoint/2010/main" val="402650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FAAD-9865-44B9-8F99-74E3F0E1282A}"/>
              </a:ext>
            </a:extLst>
          </p:cNvPr>
          <p:cNvSpPr>
            <a:spLocks noGrp="1"/>
          </p:cNvSpPr>
          <p:nvPr>
            <p:ph type="title"/>
          </p:nvPr>
        </p:nvSpPr>
        <p:spPr/>
        <p:txBody>
          <a:bodyPr/>
          <a:lstStyle/>
          <a:p>
            <a:r>
              <a:rPr lang="en-US" dirty="0"/>
              <a:t>Arch and </a:t>
            </a:r>
            <a:r>
              <a:rPr lang="en-US" dirty="0" err="1"/>
              <a:t>Garch</a:t>
            </a:r>
            <a:br>
              <a:rPr lang="en-US" dirty="0"/>
            </a:br>
            <a:endParaRPr lang="en-IN" dirty="0"/>
          </a:p>
        </p:txBody>
      </p:sp>
      <p:sp>
        <p:nvSpPr>
          <p:cNvPr id="3" name="Content Placeholder 2">
            <a:extLst>
              <a:ext uri="{FF2B5EF4-FFF2-40B4-BE49-F238E27FC236}">
                <a16:creationId xmlns:a16="http://schemas.microsoft.com/office/drawing/2014/main" id="{B33BBD7F-1A19-4FE7-BAED-DD2E5C60E75E}"/>
              </a:ext>
            </a:extLst>
          </p:cNvPr>
          <p:cNvSpPr>
            <a:spLocks noGrp="1"/>
          </p:cNvSpPr>
          <p:nvPr>
            <p:ph idx="1"/>
          </p:nvPr>
        </p:nvSpPr>
        <p:spPr/>
        <p:txBody>
          <a:bodyPr/>
          <a:lstStyle/>
          <a:p>
            <a:r>
              <a:rPr lang="en-US" dirty="0"/>
              <a:t>ARCH (Autoregressive Conditional Heteroskedasticity) and GARCH (Generalized Autoregressive Conditional Heteroskedasticity) models are widely used in econometrics and finance to analyze and forecast time series data, especially when dealing with volatility clustering</a:t>
            </a:r>
          </a:p>
          <a:p>
            <a:endParaRPr lang="en-IN" dirty="0"/>
          </a:p>
        </p:txBody>
      </p:sp>
    </p:spTree>
    <p:extLst>
      <p:ext uri="{BB962C8B-B14F-4D97-AF65-F5344CB8AC3E}">
        <p14:creationId xmlns:p14="http://schemas.microsoft.com/office/powerpoint/2010/main" val="420096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D808-3A9F-4BFD-B697-D351080F20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21D760-FA52-4536-BD05-43B1150B7D1E}"/>
              </a:ext>
            </a:extLst>
          </p:cNvPr>
          <p:cNvSpPr>
            <a:spLocks noGrp="1"/>
          </p:cNvSpPr>
          <p:nvPr>
            <p:ph idx="1"/>
          </p:nvPr>
        </p:nvSpPr>
        <p:spPr/>
        <p:txBody>
          <a:bodyPr/>
          <a:lstStyle/>
          <a:p>
            <a:r>
              <a:rPr lang="en-US" dirty="0"/>
              <a:t>ARCH Model</a:t>
            </a:r>
          </a:p>
          <a:p>
            <a:r>
              <a:rPr lang="en-US" dirty="0"/>
              <a:t>The ARCH model, introduced by Robert F. Engle in the early 1980s, is used to model the variance of a time series.</a:t>
            </a:r>
          </a:p>
          <a:p>
            <a:r>
              <a:rPr lang="en-US" dirty="0"/>
              <a:t>It assumes that the variance of the error term (or volatility) is a function of past error terms. </a:t>
            </a:r>
          </a:p>
          <a:p>
            <a:r>
              <a:rPr lang="en-US" dirty="0"/>
              <a:t>The basic form of the ARCH model is:</a:t>
            </a:r>
            <a:endParaRPr lang="en-IN" dirty="0"/>
          </a:p>
        </p:txBody>
      </p:sp>
      <p:pic>
        <p:nvPicPr>
          <p:cNvPr id="5" name="Picture 4">
            <a:extLst>
              <a:ext uri="{FF2B5EF4-FFF2-40B4-BE49-F238E27FC236}">
                <a16:creationId xmlns:a16="http://schemas.microsoft.com/office/drawing/2014/main" id="{1638DBB4-0F33-42FF-9AF3-9744BB920F2A}"/>
              </a:ext>
            </a:extLst>
          </p:cNvPr>
          <p:cNvPicPr>
            <a:picLocks noChangeAspect="1"/>
          </p:cNvPicPr>
          <p:nvPr/>
        </p:nvPicPr>
        <p:blipFill>
          <a:blip r:embed="rId2"/>
          <a:stretch>
            <a:fillRect/>
          </a:stretch>
        </p:blipFill>
        <p:spPr>
          <a:xfrm>
            <a:off x="8427347" y="4473437"/>
            <a:ext cx="3247043" cy="1398726"/>
          </a:xfrm>
          <a:prstGeom prst="rect">
            <a:avLst/>
          </a:prstGeom>
        </p:spPr>
      </p:pic>
      <p:pic>
        <p:nvPicPr>
          <p:cNvPr id="6" name="Picture 5">
            <a:extLst>
              <a:ext uri="{FF2B5EF4-FFF2-40B4-BE49-F238E27FC236}">
                <a16:creationId xmlns:a16="http://schemas.microsoft.com/office/drawing/2014/main" id="{98E923F5-4090-4BB4-AD86-3B9BE778EF94}"/>
              </a:ext>
            </a:extLst>
          </p:cNvPr>
          <p:cNvPicPr>
            <a:picLocks noChangeAspect="1"/>
          </p:cNvPicPr>
          <p:nvPr/>
        </p:nvPicPr>
        <p:blipFill>
          <a:blip r:embed="rId3"/>
          <a:stretch>
            <a:fillRect/>
          </a:stretch>
        </p:blipFill>
        <p:spPr>
          <a:xfrm>
            <a:off x="1264546" y="4919663"/>
            <a:ext cx="5756526" cy="1573212"/>
          </a:xfrm>
          <a:prstGeom prst="rect">
            <a:avLst/>
          </a:prstGeom>
        </p:spPr>
      </p:pic>
    </p:spTree>
    <p:extLst>
      <p:ext uri="{BB962C8B-B14F-4D97-AF65-F5344CB8AC3E}">
        <p14:creationId xmlns:p14="http://schemas.microsoft.com/office/powerpoint/2010/main" val="24975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2631-463F-43A3-ADE5-09E6D9CBE5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1CECD0-8ADA-4478-B3CC-E048A046D700}"/>
              </a:ext>
            </a:extLst>
          </p:cNvPr>
          <p:cNvSpPr>
            <a:spLocks noGrp="1"/>
          </p:cNvSpPr>
          <p:nvPr>
            <p:ph idx="1"/>
          </p:nvPr>
        </p:nvSpPr>
        <p:spPr/>
        <p:txBody>
          <a:bodyPr/>
          <a:lstStyle/>
          <a:p>
            <a:r>
              <a:rPr lang="en-US" dirty="0"/>
              <a:t>GARCH Model</a:t>
            </a:r>
          </a:p>
          <a:p>
            <a:r>
              <a:rPr lang="en-US" dirty="0"/>
              <a:t>The GARCH model, an extension of the ARCH model, includes lagged conditional variances in addition to lagged squared errors.</a:t>
            </a:r>
          </a:p>
          <a:p>
            <a:r>
              <a:rPr lang="en-US" dirty="0"/>
              <a:t>This makes it more flexible and better at capturing the persistence in volatility. The GARCH model is defined as:</a:t>
            </a:r>
            <a:endParaRPr lang="en-IN" dirty="0"/>
          </a:p>
        </p:txBody>
      </p:sp>
      <p:pic>
        <p:nvPicPr>
          <p:cNvPr id="5" name="Picture 4">
            <a:extLst>
              <a:ext uri="{FF2B5EF4-FFF2-40B4-BE49-F238E27FC236}">
                <a16:creationId xmlns:a16="http://schemas.microsoft.com/office/drawing/2014/main" id="{1BB8D502-70E7-4BF8-894C-20DB7668928D}"/>
              </a:ext>
            </a:extLst>
          </p:cNvPr>
          <p:cNvPicPr>
            <a:picLocks noChangeAspect="1"/>
          </p:cNvPicPr>
          <p:nvPr/>
        </p:nvPicPr>
        <p:blipFill>
          <a:blip r:embed="rId2"/>
          <a:stretch>
            <a:fillRect/>
          </a:stretch>
        </p:blipFill>
        <p:spPr>
          <a:xfrm>
            <a:off x="6961904" y="4121426"/>
            <a:ext cx="4507231" cy="1205948"/>
          </a:xfrm>
          <a:prstGeom prst="rect">
            <a:avLst/>
          </a:prstGeom>
        </p:spPr>
      </p:pic>
      <p:pic>
        <p:nvPicPr>
          <p:cNvPr id="6" name="Picture 5">
            <a:extLst>
              <a:ext uri="{FF2B5EF4-FFF2-40B4-BE49-F238E27FC236}">
                <a16:creationId xmlns:a16="http://schemas.microsoft.com/office/drawing/2014/main" id="{BA6185E4-E2F8-4E0F-A5E2-FA30F60A1466}"/>
              </a:ext>
            </a:extLst>
          </p:cNvPr>
          <p:cNvPicPr>
            <a:picLocks noChangeAspect="1"/>
          </p:cNvPicPr>
          <p:nvPr/>
        </p:nvPicPr>
        <p:blipFill>
          <a:blip r:embed="rId3"/>
          <a:stretch>
            <a:fillRect/>
          </a:stretch>
        </p:blipFill>
        <p:spPr>
          <a:xfrm>
            <a:off x="838200" y="4267406"/>
            <a:ext cx="6191936" cy="1909557"/>
          </a:xfrm>
          <a:prstGeom prst="rect">
            <a:avLst/>
          </a:prstGeom>
        </p:spPr>
      </p:pic>
    </p:spTree>
    <p:extLst>
      <p:ext uri="{BB962C8B-B14F-4D97-AF65-F5344CB8AC3E}">
        <p14:creationId xmlns:p14="http://schemas.microsoft.com/office/powerpoint/2010/main" val="314701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BF1D-8BA5-4C3D-A901-20F9DF90B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2DE379-F33B-4865-B24C-0A430E6D53A9}"/>
              </a:ext>
            </a:extLst>
          </p:cNvPr>
          <p:cNvSpPr>
            <a:spLocks noGrp="1"/>
          </p:cNvSpPr>
          <p:nvPr>
            <p:ph idx="1"/>
          </p:nvPr>
        </p:nvSpPr>
        <p:spPr/>
        <p:txBody>
          <a:bodyPr/>
          <a:lstStyle/>
          <a:p>
            <a:r>
              <a:rPr lang="en-US" dirty="0"/>
              <a:t>These models are particularly useful in financial markets where volatility tends to cluster, meaning periods of high volatility are followed by more high volatility, and vice versa</a:t>
            </a:r>
            <a:endParaRPr lang="en-IN" dirty="0"/>
          </a:p>
        </p:txBody>
      </p:sp>
    </p:spTree>
    <p:extLst>
      <p:ext uri="{BB962C8B-B14F-4D97-AF65-F5344CB8AC3E}">
        <p14:creationId xmlns:p14="http://schemas.microsoft.com/office/powerpoint/2010/main" val="154667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6B16A-7DD6-4D1D-A5D7-9211CBA108AB}"/>
              </a:ext>
            </a:extLst>
          </p:cNvPr>
          <p:cNvSpPr>
            <a:spLocks noGrp="1"/>
          </p:cNvSpPr>
          <p:nvPr>
            <p:ph type="title"/>
          </p:nvPr>
        </p:nvSpPr>
        <p:spPr/>
        <p:txBody>
          <a:bodyPr/>
          <a:lstStyle/>
          <a:p>
            <a:r>
              <a:rPr lang="en-US" dirty="0"/>
              <a:t>Direct forecasting of percentiles</a:t>
            </a:r>
            <a:endParaRPr lang="en-IN" dirty="0"/>
          </a:p>
        </p:txBody>
      </p:sp>
      <p:sp>
        <p:nvSpPr>
          <p:cNvPr id="3" name="Content Placeholder 2">
            <a:extLst>
              <a:ext uri="{FF2B5EF4-FFF2-40B4-BE49-F238E27FC236}">
                <a16:creationId xmlns:a16="http://schemas.microsoft.com/office/drawing/2014/main" id="{CFC06001-1BD1-4531-8D87-94DC52AEF28F}"/>
              </a:ext>
            </a:extLst>
          </p:cNvPr>
          <p:cNvSpPr>
            <a:spLocks noGrp="1"/>
          </p:cNvSpPr>
          <p:nvPr>
            <p:ph idx="1"/>
          </p:nvPr>
        </p:nvSpPr>
        <p:spPr/>
        <p:txBody>
          <a:bodyPr>
            <a:normAutofit fontScale="92500"/>
          </a:bodyPr>
          <a:lstStyle/>
          <a:p>
            <a:r>
              <a:rPr lang="en-US" dirty="0"/>
              <a:t>Direct forecasting of percentiles is a technique used to predict specific percentiles of a future distribution, rather than just the mean or median. This approach is particularly useful when you're interested in the tails of the distribution, such as in risk management or financial forecasting.</a:t>
            </a:r>
          </a:p>
          <a:p>
            <a:r>
              <a:rPr lang="en-US" b="1" dirty="0"/>
              <a:t>Key Concepts</a:t>
            </a:r>
          </a:p>
          <a:p>
            <a:r>
              <a:rPr lang="en-US" b="1" dirty="0"/>
              <a:t>Percentiles</a:t>
            </a:r>
            <a:r>
              <a:rPr lang="en-US" dirty="0"/>
              <a:t>: Percentiles divide a dataset into 100 equal parts. For instance, the 50th percentile (median) is the value below which 50% of the observations fall.</a:t>
            </a:r>
          </a:p>
          <a:p>
            <a:r>
              <a:rPr lang="en-US" b="1" dirty="0"/>
              <a:t>Direct Forecasting</a:t>
            </a:r>
            <a:r>
              <a:rPr lang="en-US" dirty="0"/>
              <a:t>: This method estimates percentiles directly rather than predicting mean values or distributions and then calculating percentiles.</a:t>
            </a:r>
          </a:p>
          <a:p>
            <a:endParaRPr lang="en-IN" dirty="0"/>
          </a:p>
        </p:txBody>
      </p:sp>
    </p:spTree>
    <p:extLst>
      <p:ext uri="{BB962C8B-B14F-4D97-AF65-F5344CB8AC3E}">
        <p14:creationId xmlns:p14="http://schemas.microsoft.com/office/powerpoint/2010/main" val="262097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FD3B-8DA4-4303-8552-D3BD5671959D}"/>
              </a:ext>
            </a:extLst>
          </p:cNvPr>
          <p:cNvSpPr>
            <a:spLocks noGrp="1"/>
          </p:cNvSpPr>
          <p:nvPr>
            <p:ph type="title"/>
          </p:nvPr>
        </p:nvSpPr>
        <p:spPr/>
        <p:txBody>
          <a:bodyPr/>
          <a:lstStyle/>
          <a:p>
            <a:r>
              <a:rPr lang="en-US" dirty="0"/>
              <a:t>Multivariate Time Series Models and Forecasting</a:t>
            </a:r>
            <a:endParaRPr lang="en-IN" dirty="0"/>
          </a:p>
        </p:txBody>
      </p:sp>
      <p:sp>
        <p:nvSpPr>
          <p:cNvPr id="3" name="Content Placeholder 2">
            <a:extLst>
              <a:ext uri="{FF2B5EF4-FFF2-40B4-BE49-F238E27FC236}">
                <a16:creationId xmlns:a16="http://schemas.microsoft.com/office/drawing/2014/main" id="{87169202-F60C-4242-B1D9-EC7C01E66C24}"/>
              </a:ext>
            </a:extLst>
          </p:cNvPr>
          <p:cNvSpPr>
            <a:spLocks noGrp="1"/>
          </p:cNvSpPr>
          <p:nvPr>
            <p:ph idx="1"/>
          </p:nvPr>
        </p:nvSpPr>
        <p:spPr/>
        <p:txBody>
          <a:bodyPr/>
          <a:lstStyle/>
          <a:p>
            <a:r>
              <a:rPr lang="en-US" dirty="0"/>
              <a:t>Multivariate time series models are used to analyze and forecast data that involves multiple variables over time</a:t>
            </a:r>
          </a:p>
          <a:p>
            <a:r>
              <a:rPr lang="en-US" dirty="0"/>
              <a:t>Unlike univariate time series models, which focus on a single variable, multivariate models consider the relationships between multiple variables to make predictions</a:t>
            </a:r>
          </a:p>
          <a:p>
            <a:endParaRPr lang="en-IN" dirty="0"/>
          </a:p>
        </p:txBody>
      </p:sp>
    </p:spTree>
    <p:extLst>
      <p:ext uri="{BB962C8B-B14F-4D97-AF65-F5344CB8AC3E}">
        <p14:creationId xmlns:p14="http://schemas.microsoft.com/office/powerpoint/2010/main" val="126415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4B32-BD15-40D4-9987-AAAA0012B0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04D26-377C-4B64-9853-44B323E6531A}"/>
              </a:ext>
            </a:extLst>
          </p:cNvPr>
          <p:cNvSpPr>
            <a:spLocks noGrp="1"/>
          </p:cNvSpPr>
          <p:nvPr>
            <p:ph idx="1"/>
          </p:nvPr>
        </p:nvSpPr>
        <p:spPr/>
        <p:txBody>
          <a:bodyPr/>
          <a:lstStyle/>
          <a:p>
            <a:r>
              <a:rPr lang="en-US" dirty="0"/>
              <a:t>Here's a high-level overview of how it works:</a:t>
            </a:r>
          </a:p>
          <a:p>
            <a:r>
              <a:rPr lang="en-US" b="1" dirty="0"/>
              <a:t>Fit a Distribution</a:t>
            </a:r>
            <a:r>
              <a:rPr lang="en-US" dirty="0"/>
              <a:t>: First, you fit a probability distribution to your historical data. Common choices include the normal distribution, t-distribution, or empirical distribution.</a:t>
            </a:r>
          </a:p>
          <a:p>
            <a:r>
              <a:rPr lang="en-US" b="1" dirty="0"/>
              <a:t>Estimate Parameters</a:t>
            </a:r>
            <a:r>
              <a:rPr lang="en-US" dirty="0"/>
              <a:t>: Estimate the parameters of the chosen distribution (e.g., mean, variance) based on the historical data.</a:t>
            </a:r>
          </a:p>
          <a:p>
            <a:r>
              <a:rPr lang="en-US" b="1" dirty="0"/>
              <a:t>Forecast Percentiles</a:t>
            </a:r>
            <a:r>
              <a:rPr lang="en-US" dirty="0"/>
              <a:t>: Use the estimated distribution to directly forecast the desired percentiles. For example, to forecast the 95th percentile, you find the value below which 95% of the future observations are expected to fall.</a:t>
            </a:r>
          </a:p>
          <a:p>
            <a:endParaRPr lang="en-IN" dirty="0"/>
          </a:p>
        </p:txBody>
      </p:sp>
    </p:spTree>
    <p:extLst>
      <p:ext uri="{BB962C8B-B14F-4D97-AF65-F5344CB8AC3E}">
        <p14:creationId xmlns:p14="http://schemas.microsoft.com/office/powerpoint/2010/main" val="1387456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0CFC-A433-49EC-9A6D-27C107811C35}"/>
              </a:ext>
            </a:extLst>
          </p:cNvPr>
          <p:cNvSpPr>
            <a:spLocks noGrp="1"/>
          </p:cNvSpPr>
          <p:nvPr>
            <p:ph type="title"/>
          </p:nvPr>
        </p:nvSpPr>
        <p:spPr/>
        <p:txBody>
          <a:bodyPr/>
          <a:lstStyle/>
          <a:p>
            <a:r>
              <a:rPr lang="en-US" b="1" dirty="0"/>
              <a:t>Methodology</a:t>
            </a:r>
            <a:br>
              <a:rPr lang="en-US" b="1" dirty="0"/>
            </a:br>
            <a:endParaRPr lang="en-IN" dirty="0"/>
          </a:p>
        </p:txBody>
      </p:sp>
      <p:sp>
        <p:nvSpPr>
          <p:cNvPr id="3" name="Content Placeholder 2">
            <a:extLst>
              <a:ext uri="{FF2B5EF4-FFF2-40B4-BE49-F238E27FC236}">
                <a16:creationId xmlns:a16="http://schemas.microsoft.com/office/drawing/2014/main" id="{5B594BFB-F61C-464B-A1B8-0609BDFFF569}"/>
              </a:ext>
            </a:extLst>
          </p:cNvPr>
          <p:cNvSpPr>
            <a:spLocks noGrp="1"/>
          </p:cNvSpPr>
          <p:nvPr>
            <p:ph idx="1"/>
          </p:nvPr>
        </p:nvSpPr>
        <p:spPr/>
        <p:txBody>
          <a:bodyPr>
            <a:normAutofit fontScale="77500" lnSpcReduction="20000"/>
          </a:bodyPr>
          <a:lstStyle/>
          <a:p>
            <a:r>
              <a:rPr lang="en-US" b="1" dirty="0"/>
              <a:t>Data Preparation</a:t>
            </a:r>
            <a:r>
              <a:rPr lang="en-US" dirty="0"/>
              <a:t>:</a:t>
            </a:r>
          </a:p>
          <a:p>
            <a:pPr lvl="1"/>
            <a:r>
              <a:rPr lang="en-US" dirty="0"/>
              <a:t>Collect historical data and ensure it is cleaned and preprocessed (handling missing values, outliers, etc.).</a:t>
            </a:r>
          </a:p>
          <a:p>
            <a:r>
              <a:rPr lang="en-US" b="1" dirty="0"/>
              <a:t>Model Selection</a:t>
            </a:r>
            <a:r>
              <a:rPr lang="en-US" dirty="0"/>
              <a:t>:</a:t>
            </a:r>
          </a:p>
          <a:p>
            <a:pPr lvl="1"/>
            <a:r>
              <a:rPr lang="en-US" dirty="0"/>
              <a:t>Choose a forecasting model that is suitable for your data characteristics. Some common approaches include:</a:t>
            </a:r>
          </a:p>
          <a:p>
            <a:pPr lvl="2"/>
            <a:r>
              <a:rPr lang="en-US" b="1" dirty="0"/>
              <a:t>Quantile Regression</a:t>
            </a:r>
            <a:r>
              <a:rPr lang="en-US" dirty="0"/>
              <a:t>: Models the relationship between predictor variables and specific quantiles of the response variable.</a:t>
            </a:r>
          </a:p>
          <a:p>
            <a:pPr lvl="2"/>
            <a:r>
              <a:rPr lang="en-US" b="1" dirty="0"/>
              <a:t>Time Series Models</a:t>
            </a:r>
            <a:r>
              <a:rPr lang="en-US" dirty="0"/>
              <a:t>: Use models like ARIMA, GARCH, or state space models, followed by a method to derive percentiles from the forecasts.</a:t>
            </a:r>
          </a:p>
          <a:p>
            <a:r>
              <a:rPr lang="en-US" b="1" dirty="0"/>
              <a:t>Forecasting Steps</a:t>
            </a:r>
            <a:r>
              <a:rPr lang="en-US" dirty="0"/>
              <a:t>:</a:t>
            </a:r>
          </a:p>
          <a:p>
            <a:pPr lvl="1"/>
            <a:r>
              <a:rPr lang="en-US" b="1" dirty="0"/>
              <a:t>Fit the Model</a:t>
            </a:r>
            <a:r>
              <a:rPr lang="en-US" dirty="0"/>
              <a:t>: Train the model on historical data.</a:t>
            </a:r>
          </a:p>
          <a:p>
            <a:pPr lvl="1"/>
            <a:r>
              <a:rPr lang="en-US" b="1" dirty="0"/>
              <a:t>Generate Forecasts</a:t>
            </a:r>
            <a:r>
              <a:rPr lang="en-US" dirty="0"/>
              <a:t>: Produce point forecasts for the chosen time horizon.</a:t>
            </a:r>
          </a:p>
          <a:p>
            <a:pPr lvl="1"/>
            <a:r>
              <a:rPr lang="en-US" b="1" dirty="0"/>
              <a:t>Estimate Percentiles</a:t>
            </a:r>
            <a:r>
              <a:rPr lang="en-US" dirty="0"/>
              <a:t>:</a:t>
            </a:r>
          </a:p>
          <a:p>
            <a:pPr lvl="2"/>
            <a:r>
              <a:rPr lang="en-US" dirty="0"/>
              <a:t>For quantile regression, directly obtain the predicted quantiles.</a:t>
            </a:r>
          </a:p>
          <a:p>
            <a:pPr lvl="2"/>
            <a:r>
              <a:rPr lang="en-US" dirty="0"/>
              <a:t>For other models, you may need to simulate or generate multiple paths (e.g., Monte Carlo simulations) and calculate the desired percentiles from these distributions.</a:t>
            </a:r>
          </a:p>
          <a:p>
            <a:endParaRPr lang="en-IN" dirty="0"/>
          </a:p>
        </p:txBody>
      </p:sp>
    </p:spTree>
    <p:extLst>
      <p:ext uri="{BB962C8B-B14F-4D97-AF65-F5344CB8AC3E}">
        <p14:creationId xmlns:p14="http://schemas.microsoft.com/office/powerpoint/2010/main" val="83993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2E73-7CED-4639-90D8-AD5A7DB6B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C5DD94-58F4-44AB-B681-BE86892446C7}"/>
              </a:ext>
            </a:extLst>
          </p:cNvPr>
          <p:cNvSpPr>
            <a:spLocks noGrp="1"/>
          </p:cNvSpPr>
          <p:nvPr>
            <p:ph idx="1"/>
          </p:nvPr>
        </p:nvSpPr>
        <p:spPr/>
        <p:txBody>
          <a:bodyPr/>
          <a:lstStyle/>
          <a:p>
            <a:r>
              <a:rPr lang="en-US" b="1" dirty="0"/>
              <a:t>Applications</a:t>
            </a:r>
          </a:p>
          <a:p>
            <a:r>
              <a:rPr lang="en-US" b="1" dirty="0"/>
              <a:t>Financial Risk Management</a:t>
            </a:r>
            <a:r>
              <a:rPr lang="en-US" dirty="0"/>
              <a:t>: Estimating Value at Risk (</a:t>
            </a:r>
            <a:r>
              <a:rPr lang="en-US" dirty="0" err="1"/>
              <a:t>VaR</a:t>
            </a:r>
            <a:r>
              <a:rPr lang="en-US" dirty="0"/>
              <a:t>) and Conditional Value at Risk (</a:t>
            </a:r>
            <a:r>
              <a:rPr lang="en-US" dirty="0" err="1"/>
              <a:t>CVaR</a:t>
            </a:r>
            <a:r>
              <a:rPr lang="en-US" dirty="0"/>
              <a:t>) to assess potential losses.</a:t>
            </a:r>
          </a:p>
          <a:p>
            <a:r>
              <a:rPr lang="en-US" b="1" dirty="0"/>
              <a:t>Supply Chain Management</a:t>
            </a:r>
            <a:r>
              <a:rPr lang="en-US" dirty="0"/>
              <a:t>: Forecasting demand percentiles to manage inventory levels effectively.</a:t>
            </a:r>
          </a:p>
          <a:p>
            <a:r>
              <a:rPr lang="en-US" b="1" dirty="0"/>
              <a:t>Healthcare</a:t>
            </a:r>
            <a:r>
              <a:rPr lang="en-US" dirty="0"/>
              <a:t>: Estimating patient outcomes and resource needs.</a:t>
            </a:r>
          </a:p>
          <a:p>
            <a:endParaRPr lang="en-IN" dirty="0"/>
          </a:p>
        </p:txBody>
      </p:sp>
    </p:spTree>
    <p:extLst>
      <p:ext uri="{BB962C8B-B14F-4D97-AF65-F5344CB8AC3E}">
        <p14:creationId xmlns:p14="http://schemas.microsoft.com/office/powerpoint/2010/main" val="191607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0DC-4593-4F5F-ADE2-7C7B08BD8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BD994-B336-4DA4-BD0C-976BE06BA7A3}"/>
              </a:ext>
            </a:extLst>
          </p:cNvPr>
          <p:cNvSpPr>
            <a:spLocks noGrp="1"/>
          </p:cNvSpPr>
          <p:nvPr>
            <p:ph idx="1"/>
          </p:nvPr>
        </p:nvSpPr>
        <p:spPr/>
        <p:txBody>
          <a:bodyPr>
            <a:normAutofit lnSpcReduction="10000"/>
          </a:bodyPr>
          <a:lstStyle/>
          <a:p>
            <a:r>
              <a:rPr lang="en-US" b="1" dirty="0"/>
              <a:t>Advantages</a:t>
            </a:r>
          </a:p>
          <a:p>
            <a:r>
              <a:rPr lang="en-US" b="1" dirty="0"/>
              <a:t>Robust Insights</a:t>
            </a:r>
            <a:r>
              <a:rPr lang="en-US" dirty="0"/>
              <a:t>: Provides a more nuanced understanding of potential outcomes, particularly in uncertain environments.</a:t>
            </a:r>
          </a:p>
          <a:p>
            <a:r>
              <a:rPr lang="en-US" b="1" dirty="0"/>
              <a:t>Risk Assessment</a:t>
            </a:r>
            <a:r>
              <a:rPr lang="en-US" dirty="0"/>
              <a:t>: Directly related to quantifying risks, which can aid in decision-making processes.</a:t>
            </a:r>
          </a:p>
          <a:p>
            <a:r>
              <a:rPr lang="en-US" b="1" dirty="0"/>
              <a:t>Challenges</a:t>
            </a:r>
          </a:p>
          <a:p>
            <a:r>
              <a:rPr lang="en-US" b="1" dirty="0"/>
              <a:t>Model Complexity</a:t>
            </a:r>
            <a:r>
              <a:rPr lang="en-US" dirty="0"/>
              <a:t>: Selecting the right model and correctly interpreting the results can be complex.</a:t>
            </a:r>
          </a:p>
          <a:p>
            <a:r>
              <a:rPr lang="en-US" b="1" dirty="0"/>
              <a:t>Data Requirements</a:t>
            </a:r>
            <a:r>
              <a:rPr lang="en-US" dirty="0"/>
              <a:t>: Requires sufficient historical data to produce reliable forecasts.</a:t>
            </a:r>
          </a:p>
          <a:p>
            <a:endParaRPr lang="en-IN" dirty="0"/>
          </a:p>
        </p:txBody>
      </p:sp>
    </p:spTree>
    <p:extLst>
      <p:ext uri="{BB962C8B-B14F-4D97-AF65-F5344CB8AC3E}">
        <p14:creationId xmlns:p14="http://schemas.microsoft.com/office/powerpoint/2010/main" val="501701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6DA0-9222-4F1E-A2CC-9A4F9A9D85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DE5739-7D51-4A60-8646-DB56634E9F9F}"/>
              </a:ext>
            </a:extLst>
          </p:cNvPr>
          <p:cNvSpPr>
            <a:spLocks noGrp="1"/>
          </p:cNvSpPr>
          <p:nvPr>
            <p:ph idx="1"/>
          </p:nvPr>
        </p:nvSpPr>
        <p:spPr/>
        <p:txBody>
          <a:bodyPr/>
          <a:lstStyle/>
          <a:p>
            <a:r>
              <a:rPr lang="en-IN" dirty="0"/>
              <a:t>Software and Tools</a:t>
            </a:r>
          </a:p>
          <a:p>
            <a:r>
              <a:rPr lang="en-IN" dirty="0"/>
              <a:t>R: Packages like quant reg for quantile regression and forecast for time series forecasting. </a:t>
            </a:r>
          </a:p>
          <a:p>
            <a:r>
              <a:rPr lang="en-IN" dirty="0"/>
              <a:t>Python: Libraries such as stats models for regression and </a:t>
            </a:r>
            <a:r>
              <a:rPr lang="en-IN" dirty="0" err="1"/>
              <a:t>numpy</a:t>
            </a:r>
            <a:r>
              <a:rPr lang="en-IN" dirty="0"/>
              <a:t> for numerical simulations.</a:t>
            </a:r>
          </a:p>
          <a:p>
            <a:r>
              <a:rPr lang="en-IN" dirty="0"/>
              <a:t>MATLAB: Functions for quantile regression and time series analysis.</a:t>
            </a:r>
          </a:p>
        </p:txBody>
      </p:sp>
    </p:spTree>
    <p:extLst>
      <p:ext uri="{BB962C8B-B14F-4D97-AF65-F5344CB8AC3E}">
        <p14:creationId xmlns:p14="http://schemas.microsoft.com/office/powerpoint/2010/main" val="2969116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B6A0-A393-4641-B6F6-EB6EABD567C3}"/>
              </a:ext>
            </a:extLst>
          </p:cNvPr>
          <p:cNvSpPr>
            <a:spLocks noGrp="1"/>
          </p:cNvSpPr>
          <p:nvPr>
            <p:ph type="title"/>
          </p:nvPr>
        </p:nvSpPr>
        <p:spPr/>
        <p:txBody>
          <a:bodyPr/>
          <a:lstStyle/>
          <a:p>
            <a:r>
              <a:rPr lang="en-US" dirty="0"/>
              <a:t>Combining Forecasts to Improve Prediction</a:t>
            </a:r>
            <a:endParaRPr lang="en-IN" dirty="0"/>
          </a:p>
        </p:txBody>
      </p:sp>
      <p:sp>
        <p:nvSpPr>
          <p:cNvPr id="3" name="Content Placeholder 2">
            <a:extLst>
              <a:ext uri="{FF2B5EF4-FFF2-40B4-BE49-F238E27FC236}">
                <a16:creationId xmlns:a16="http://schemas.microsoft.com/office/drawing/2014/main" id="{82EA5B89-5F7B-4B51-BDBD-E9867E67E75B}"/>
              </a:ext>
            </a:extLst>
          </p:cNvPr>
          <p:cNvSpPr>
            <a:spLocks noGrp="1"/>
          </p:cNvSpPr>
          <p:nvPr>
            <p:ph idx="1"/>
          </p:nvPr>
        </p:nvSpPr>
        <p:spPr/>
        <p:txBody>
          <a:bodyPr/>
          <a:lstStyle/>
          <a:p>
            <a:r>
              <a:rPr lang="en-US" dirty="0"/>
              <a:t>Combining forecasts is a powerful technique used to enhance prediction accuracy by leveraging the strengths of different forecasting methods. This approach can be particularly effective when individual models capture different aspects of the underlying data.</a:t>
            </a:r>
            <a:endParaRPr lang="en-IN" dirty="0"/>
          </a:p>
        </p:txBody>
      </p:sp>
    </p:spTree>
    <p:extLst>
      <p:ext uri="{BB962C8B-B14F-4D97-AF65-F5344CB8AC3E}">
        <p14:creationId xmlns:p14="http://schemas.microsoft.com/office/powerpoint/2010/main" val="1681267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4306-CCF6-42E7-965E-5AD6F7B63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76C47B-4817-4685-AA51-7E8852CF167A}"/>
              </a:ext>
            </a:extLst>
          </p:cNvPr>
          <p:cNvSpPr>
            <a:spLocks noGrp="1"/>
          </p:cNvSpPr>
          <p:nvPr>
            <p:ph idx="1"/>
          </p:nvPr>
        </p:nvSpPr>
        <p:spPr/>
        <p:txBody>
          <a:bodyPr/>
          <a:lstStyle/>
          <a:p>
            <a:r>
              <a:rPr lang="en-US" b="1" dirty="0"/>
              <a:t>Key Concepts</a:t>
            </a:r>
          </a:p>
          <a:p>
            <a:r>
              <a:rPr lang="en-US" b="1" dirty="0"/>
              <a:t>Forecasting Models</a:t>
            </a:r>
            <a:r>
              <a:rPr lang="en-US" dirty="0"/>
              <a:t>: Different models (e.g., ARIMA, exponential smoothing, machine learning algorithms) can produce varying forecasts based on their assumptions and methodologies.</a:t>
            </a:r>
          </a:p>
          <a:p>
            <a:r>
              <a:rPr lang="en-US" b="1" dirty="0"/>
              <a:t>Combining Strategies</a:t>
            </a:r>
            <a:r>
              <a:rPr lang="en-US" dirty="0"/>
              <a:t>: The goal is to merge forecasts to reduce errors and improve overall prediction performance.</a:t>
            </a:r>
          </a:p>
          <a:p>
            <a:endParaRPr lang="en-IN" dirty="0"/>
          </a:p>
        </p:txBody>
      </p:sp>
    </p:spTree>
    <p:extLst>
      <p:ext uri="{BB962C8B-B14F-4D97-AF65-F5344CB8AC3E}">
        <p14:creationId xmlns:p14="http://schemas.microsoft.com/office/powerpoint/2010/main" val="28909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908E-D72C-48FA-81D6-FF2B576412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41A41B-2F7D-4B8A-BC4A-ED3D5E30C23C}"/>
              </a:ext>
            </a:extLst>
          </p:cNvPr>
          <p:cNvSpPr>
            <a:spLocks noGrp="1"/>
          </p:cNvSpPr>
          <p:nvPr>
            <p:ph idx="1"/>
          </p:nvPr>
        </p:nvSpPr>
        <p:spPr/>
        <p:txBody>
          <a:bodyPr/>
          <a:lstStyle/>
          <a:p>
            <a:r>
              <a:rPr lang="en-US" b="1" dirty="0"/>
              <a:t>Methods for Combining Forecasts</a:t>
            </a:r>
          </a:p>
          <a:p>
            <a:r>
              <a:rPr lang="en-US" b="1" dirty="0"/>
              <a:t>Simple Averaging</a:t>
            </a:r>
            <a:r>
              <a:rPr lang="en-US" dirty="0"/>
              <a:t>:</a:t>
            </a:r>
          </a:p>
          <a:p>
            <a:pPr lvl="1"/>
            <a:r>
              <a:rPr lang="en-US" dirty="0"/>
              <a:t>The simplest method involves averaging the forecasts from multiple models</a:t>
            </a:r>
          </a:p>
          <a:p>
            <a:endParaRPr lang="en-US" dirty="0"/>
          </a:p>
          <a:p>
            <a:endParaRPr lang="en-US" dirty="0"/>
          </a:p>
          <a:p>
            <a:r>
              <a:rPr lang="en-US" dirty="0"/>
              <a:t>Works well when models are equally reliable.</a:t>
            </a:r>
            <a:endParaRPr lang="en-IN" dirty="0"/>
          </a:p>
        </p:txBody>
      </p:sp>
      <p:pic>
        <p:nvPicPr>
          <p:cNvPr id="4" name="Picture 3">
            <a:extLst>
              <a:ext uri="{FF2B5EF4-FFF2-40B4-BE49-F238E27FC236}">
                <a16:creationId xmlns:a16="http://schemas.microsoft.com/office/drawing/2014/main" id="{137E6B0F-2EBB-4BE6-8DF6-02FF536FAD66}"/>
              </a:ext>
            </a:extLst>
          </p:cNvPr>
          <p:cNvPicPr>
            <a:picLocks noChangeAspect="1"/>
          </p:cNvPicPr>
          <p:nvPr/>
        </p:nvPicPr>
        <p:blipFill>
          <a:blip r:embed="rId2"/>
          <a:stretch>
            <a:fillRect/>
          </a:stretch>
        </p:blipFill>
        <p:spPr>
          <a:xfrm>
            <a:off x="3678721" y="3369330"/>
            <a:ext cx="2475942" cy="897869"/>
          </a:xfrm>
          <a:prstGeom prst="rect">
            <a:avLst/>
          </a:prstGeom>
        </p:spPr>
      </p:pic>
    </p:spTree>
    <p:extLst>
      <p:ext uri="{BB962C8B-B14F-4D97-AF65-F5344CB8AC3E}">
        <p14:creationId xmlns:p14="http://schemas.microsoft.com/office/powerpoint/2010/main" val="44994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A47-6B0D-458C-9CFA-9A7FA572F3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CC6242-4D02-462D-B685-17ABCD77099D}"/>
              </a:ext>
            </a:extLst>
          </p:cNvPr>
          <p:cNvSpPr>
            <a:spLocks noGrp="1"/>
          </p:cNvSpPr>
          <p:nvPr>
            <p:ph idx="1"/>
          </p:nvPr>
        </p:nvSpPr>
        <p:spPr/>
        <p:txBody>
          <a:bodyPr/>
          <a:lstStyle/>
          <a:p>
            <a:r>
              <a:rPr lang="en-US" b="1" dirty="0"/>
              <a:t>Weighted Averaging</a:t>
            </a:r>
            <a:r>
              <a:rPr lang="en-US" dirty="0"/>
              <a:t>:</a:t>
            </a:r>
          </a:p>
          <a:p>
            <a:r>
              <a:rPr lang="en-US" dirty="0"/>
              <a:t>Assign weights to each model based on their past performance or some other criteria</a:t>
            </a:r>
          </a:p>
          <a:p>
            <a:endParaRPr lang="en-US" dirty="0"/>
          </a:p>
          <a:p>
            <a:endParaRPr lang="en-US" dirty="0"/>
          </a:p>
          <a:p>
            <a:r>
              <a:rPr lang="en-US" dirty="0"/>
              <a:t>Weights can be determined using methods like inverse of the forecast error variance.</a:t>
            </a:r>
          </a:p>
          <a:p>
            <a:endParaRPr lang="en-IN" dirty="0"/>
          </a:p>
        </p:txBody>
      </p:sp>
      <p:pic>
        <p:nvPicPr>
          <p:cNvPr id="4" name="Picture 3">
            <a:extLst>
              <a:ext uri="{FF2B5EF4-FFF2-40B4-BE49-F238E27FC236}">
                <a16:creationId xmlns:a16="http://schemas.microsoft.com/office/drawing/2014/main" id="{A649E338-5BDF-4274-A9EE-89DA026A0164}"/>
              </a:ext>
            </a:extLst>
          </p:cNvPr>
          <p:cNvPicPr>
            <a:picLocks noChangeAspect="1"/>
          </p:cNvPicPr>
          <p:nvPr/>
        </p:nvPicPr>
        <p:blipFill>
          <a:blip r:embed="rId2"/>
          <a:stretch>
            <a:fillRect/>
          </a:stretch>
        </p:blipFill>
        <p:spPr>
          <a:xfrm>
            <a:off x="4392291" y="3095624"/>
            <a:ext cx="2508571" cy="1039053"/>
          </a:xfrm>
          <a:prstGeom prst="rect">
            <a:avLst/>
          </a:prstGeom>
        </p:spPr>
      </p:pic>
    </p:spTree>
    <p:extLst>
      <p:ext uri="{BB962C8B-B14F-4D97-AF65-F5344CB8AC3E}">
        <p14:creationId xmlns:p14="http://schemas.microsoft.com/office/powerpoint/2010/main" val="191128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838C-4F13-4519-8E66-33A7A9437EFE}"/>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2AF4BD9-7DF4-421F-A531-388BA8A43C6A}"/>
              </a:ext>
            </a:extLst>
          </p:cNvPr>
          <p:cNvSpPr>
            <a:spLocks noGrp="1" noChangeArrowheads="1"/>
          </p:cNvSpPr>
          <p:nvPr>
            <p:ph idx="1"/>
          </p:nvPr>
        </p:nvSpPr>
        <p:spPr bwMode="auto">
          <a:xfrm>
            <a:off x="838200" y="2416245"/>
            <a:ext cx="10515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Regression-Based Methods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 regression model to combine forecasts: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Treat individual model forecasts as predictor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Fit a regression to predict the actual outcome based on these predictors.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Ensemble Learning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 machine learning, techniques like bagging and boosting combine predictions from various models to enhance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Random Forests and Gradient Boosting Machines are examples where multiple models are combined to improve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69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9A62-044B-4CED-BC4F-E731AEF1590B}"/>
              </a:ext>
            </a:extLst>
          </p:cNvPr>
          <p:cNvSpPr>
            <a:spLocks noGrp="1"/>
          </p:cNvSpPr>
          <p:nvPr>
            <p:ph type="title"/>
          </p:nvPr>
        </p:nvSpPr>
        <p:spPr/>
        <p:txBody>
          <a:bodyPr/>
          <a:lstStyle/>
          <a:p>
            <a:r>
              <a:rPr lang="en-US" dirty="0"/>
              <a:t>Some common multivariate time series models include:</a:t>
            </a:r>
            <a:endParaRPr lang="en-IN" dirty="0"/>
          </a:p>
        </p:txBody>
      </p:sp>
      <p:sp>
        <p:nvSpPr>
          <p:cNvPr id="3" name="Content Placeholder 2">
            <a:extLst>
              <a:ext uri="{FF2B5EF4-FFF2-40B4-BE49-F238E27FC236}">
                <a16:creationId xmlns:a16="http://schemas.microsoft.com/office/drawing/2014/main" id="{9BC99F64-2AE2-4B69-9BD0-86B359F3BF49}"/>
              </a:ext>
            </a:extLst>
          </p:cNvPr>
          <p:cNvSpPr>
            <a:spLocks noGrp="1"/>
          </p:cNvSpPr>
          <p:nvPr>
            <p:ph idx="1"/>
          </p:nvPr>
        </p:nvSpPr>
        <p:spPr/>
        <p:txBody>
          <a:bodyPr>
            <a:normAutofit/>
          </a:bodyPr>
          <a:lstStyle/>
          <a:p>
            <a:pPr marL="0" indent="0">
              <a:buNone/>
            </a:pPr>
            <a:r>
              <a:rPr lang="en-US" dirty="0"/>
              <a:t>1. Vector Autoregression (VAR): This model captures the linear interdependencies among multiple time series</a:t>
            </a:r>
          </a:p>
          <a:p>
            <a:r>
              <a:rPr lang="en-US" dirty="0"/>
              <a:t>It's widely used in economics and finance to forecast interconnected variables</a:t>
            </a:r>
          </a:p>
          <a:p>
            <a:endParaRPr lang="en-US" dirty="0"/>
          </a:p>
          <a:p>
            <a:pPr marL="0" indent="0">
              <a:buNone/>
            </a:pPr>
            <a:r>
              <a:rPr lang="en-US" dirty="0"/>
              <a:t>2. Vector Error Correction Models (VECM): These models are an extension of VAR and are used when the time series are cointegrated, meaning they share a long-term equilibrium relationship1</a:t>
            </a:r>
          </a:p>
          <a:p>
            <a:pPr marL="0" indent="0">
              <a:buNone/>
            </a:pPr>
            <a:endParaRPr lang="en-IN" dirty="0"/>
          </a:p>
        </p:txBody>
      </p:sp>
    </p:spTree>
    <p:extLst>
      <p:ext uri="{BB962C8B-B14F-4D97-AF65-F5344CB8AC3E}">
        <p14:creationId xmlns:p14="http://schemas.microsoft.com/office/powerpoint/2010/main" val="1533715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7E00-D831-40EC-8E61-28791950A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A06BC1-0E8A-407C-B31A-B329E6A39596}"/>
              </a:ext>
            </a:extLst>
          </p:cNvPr>
          <p:cNvSpPr>
            <a:spLocks noGrp="1"/>
          </p:cNvSpPr>
          <p:nvPr>
            <p:ph idx="1"/>
          </p:nvPr>
        </p:nvSpPr>
        <p:spPr/>
        <p:txBody>
          <a:bodyPr/>
          <a:lstStyle/>
          <a:p>
            <a:r>
              <a:rPr lang="en-US" b="1" dirty="0"/>
              <a:t>Meta-Modeling</a:t>
            </a:r>
            <a:r>
              <a:rPr lang="en-US" dirty="0"/>
              <a:t>:</a:t>
            </a:r>
          </a:p>
          <a:p>
            <a:r>
              <a:rPr lang="en-US" dirty="0"/>
              <a:t>Create a new model that takes the outputs of several other models as inputs.</a:t>
            </a:r>
          </a:p>
          <a:p>
            <a:r>
              <a:rPr lang="en-US" dirty="0"/>
              <a:t>This can be done using machine learning techniques like neural networks.</a:t>
            </a:r>
          </a:p>
          <a:p>
            <a:endParaRPr lang="en-IN" dirty="0"/>
          </a:p>
        </p:txBody>
      </p:sp>
    </p:spTree>
    <p:extLst>
      <p:ext uri="{BB962C8B-B14F-4D97-AF65-F5344CB8AC3E}">
        <p14:creationId xmlns:p14="http://schemas.microsoft.com/office/powerpoint/2010/main" val="1618970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2B35-92C7-40BE-8CFD-385EEADAA5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4EC291-0EB1-4CF1-88ED-585E06A2DCD8}"/>
              </a:ext>
            </a:extLst>
          </p:cNvPr>
          <p:cNvSpPr>
            <a:spLocks noGrp="1"/>
          </p:cNvSpPr>
          <p:nvPr>
            <p:ph idx="1"/>
          </p:nvPr>
        </p:nvSpPr>
        <p:spPr/>
        <p:txBody>
          <a:bodyPr>
            <a:normAutofit fontScale="85000" lnSpcReduction="20000"/>
          </a:bodyPr>
          <a:lstStyle/>
          <a:p>
            <a:r>
              <a:rPr lang="en-US" b="1" dirty="0"/>
              <a:t>Advantages of Combining Forecasts</a:t>
            </a:r>
          </a:p>
          <a:p>
            <a:r>
              <a:rPr lang="en-US" b="1" dirty="0"/>
              <a:t>Error Reduction</a:t>
            </a:r>
            <a:r>
              <a:rPr lang="en-US" dirty="0"/>
              <a:t>: Combining forecasts often leads to lower prediction error compared to individual models.</a:t>
            </a:r>
          </a:p>
          <a:p>
            <a:r>
              <a:rPr lang="en-US" b="1" dirty="0"/>
              <a:t>Robustness</a:t>
            </a:r>
            <a:r>
              <a:rPr lang="en-US" dirty="0"/>
              <a:t>: Different models may react differently to varying data patterns, making the combined forecast more stable.</a:t>
            </a:r>
          </a:p>
          <a:p>
            <a:r>
              <a:rPr lang="en-US" b="1" dirty="0"/>
              <a:t>Flexibility</a:t>
            </a:r>
            <a:r>
              <a:rPr lang="en-US" dirty="0"/>
              <a:t>: Can adapt to different data structures by incorporating various model types.</a:t>
            </a:r>
          </a:p>
          <a:p>
            <a:r>
              <a:rPr lang="en-US" b="1" dirty="0"/>
              <a:t>Challenges</a:t>
            </a:r>
          </a:p>
          <a:p>
            <a:r>
              <a:rPr lang="en-US" b="1" dirty="0"/>
              <a:t>Model Selection</a:t>
            </a:r>
            <a:r>
              <a:rPr lang="en-US" dirty="0"/>
              <a:t>: Choosing the right combination of models can be complex and may require extensive validation.</a:t>
            </a:r>
          </a:p>
          <a:p>
            <a:r>
              <a:rPr lang="en-US" b="1" dirty="0"/>
              <a:t>Data Requirements</a:t>
            </a:r>
            <a:r>
              <a:rPr lang="en-US" dirty="0"/>
              <a:t>: More models may require more data for effective training and validation.</a:t>
            </a:r>
          </a:p>
          <a:p>
            <a:r>
              <a:rPr lang="en-US" b="1" dirty="0"/>
              <a:t>Computation</a:t>
            </a:r>
            <a:r>
              <a:rPr lang="en-US" dirty="0"/>
              <a:t>: Combining multiple models can increase computational demands.</a:t>
            </a:r>
          </a:p>
          <a:p>
            <a:endParaRPr lang="en-IN" dirty="0"/>
          </a:p>
        </p:txBody>
      </p:sp>
    </p:spTree>
    <p:extLst>
      <p:ext uri="{BB962C8B-B14F-4D97-AF65-F5344CB8AC3E}">
        <p14:creationId xmlns:p14="http://schemas.microsoft.com/office/powerpoint/2010/main" val="2673368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1967-E057-453C-8ED9-9396D1523A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E0A15F-7B56-4F17-A7F6-95FEDE5C4CD8}"/>
              </a:ext>
            </a:extLst>
          </p:cNvPr>
          <p:cNvSpPr>
            <a:spLocks noGrp="1"/>
          </p:cNvSpPr>
          <p:nvPr>
            <p:ph idx="1"/>
          </p:nvPr>
        </p:nvSpPr>
        <p:spPr/>
        <p:txBody>
          <a:bodyPr/>
          <a:lstStyle/>
          <a:p>
            <a:r>
              <a:rPr lang="en-US" b="1" dirty="0"/>
              <a:t>Evaluation of Combined Forecasts</a:t>
            </a:r>
          </a:p>
          <a:p>
            <a:r>
              <a:rPr lang="en-US" b="1" dirty="0"/>
              <a:t>Cross-Validation</a:t>
            </a:r>
            <a:r>
              <a:rPr lang="en-US" dirty="0"/>
              <a:t>: Use techniques like k-fold cross-validation to assess the performance of combined forecasts.</a:t>
            </a:r>
          </a:p>
          <a:p>
            <a:r>
              <a:rPr lang="en-US" b="1" dirty="0"/>
              <a:t>Forecast Accuracy Metrics</a:t>
            </a:r>
            <a:r>
              <a:rPr lang="en-US" dirty="0"/>
              <a:t>: Employ metrics such as Mean Absolute Error (MAE), Root Mean Squared Error (RMSE), and Mean Absolute Percentage Error (MAPE) to evaluate the effectiveness of combined forecasts.</a:t>
            </a:r>
          </a:p>
          <a:p>
            <a:endParaRPr lang="en-IN" dirty="0"/>
          </a:p>
        </p:txBody>
      </p:sp>
    </p:spTree>
    <p:extLst>
      <p:ext uri="{BB962C8B-B14F-4D97-AF65-F5344CB8AC3E}">
        <p14:creationId xmlns:p14="http://schemas.microsoft.com/office/powerpoint/2010/main" val="403866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3B89-1CA2-4FBB-814E-DB6EEDC09D5C}"/>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65B1DF56-7F84-4C31-99CF-FD7D80242694}"/>
              </a:ext>
            </a:extLst>
          </p:cNvPr>
          <p:cNvSpPr>
            <a:spLocks noGrp="1"/>
          </p:cNvSpPr>
          <p:nvPr>
            <p:ph idx="1"/>
          </p:nvPr>
        </p:nvSpPr>
        <p:spPr/>
        <p:txBody>
          <a:bodyPr/>
          <a:lstStyle/>
          <a:p>
            <a:r>
              <a:rPr lang="en-US" dirty="0"/>
              <a:t>Performance in the context of forecasting refers to how well a model predicts future values compared to actual observed outcomes. Evaluating performance is critical for understanding the effectiveness of forecasting methods and for making informed decisions about model selection and improvement.</a:t>
            </a:r>
            <a:endParaRPr lang="en-IN" dirty="0"/>
          </a:p>
        </p:txBody>
      </p:sp>
    </p:spTree>
    <p:extLst>
      <p:ext uri="{BB962C8B-B14F-4D97-AF65-F5344CB8AC3E}">
        <p14:creationId xmlns:p14="http://schemas.microsoft.com/office/powerpoint/2010/main" val="211340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1AEE-38D4-4E38-A512-147A143811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86B5C5-1B1F-427D-8A21-0CA3A4DEE0D4}"/>
              </a:ext>
            </a:extLst>
          </p:cNvPr>
          <p:cNvSpPr>
            <a:spLocks noGrp="1"/>
          </p:cNvSpPr>
          <p:nvPr>
            <p:ph idx="1"/>
          </p:nvPr>
        </p:nvSpPr>
        <p:spPr/>
        <p:txBody>
          <a:bodyPr>
            <a:normAutofit lnSpcReduction="10000"/>
          </a:bodyPr>
          <a:lstStyle/>
          <a:p>
            <a:r>
              <a:rPr lang="en-US" b="1" dirty="0"/>
              <a:t>Performance Evaluation Techniques</a:t>
            </a:r>
          </a:p>
          <a:p>
            <a:r>
              <a:rPr lang="en-US" b="1" dirty="0"/>
              <a:t>Train-Test Split</a:t>
            </a:r>
            <a:r>
              <a:rPr lang="en-US" dirty="0"/>
              <a:t>:</a:t>
            </a:r>
          </a:p>
          <a:p>
            <a:pPr lvl="1"/>
            <a:r>
              <a:rPr lang="en-US" dirty="0"/>
              <a:t>Split historical data into training and testing sets to evaluate how well the model performs on unseen data.</a:t>
            </a:r>
          </a:p>
          <a:p>
            <a:r>
              <a:rPr lang="en-US" b="1" dirty="0"/>
              <a:t>Cross-Validation</a:t>
            </a:r>
            <a:r>
              <a:rPr lang="en-US" dirty="0"/>
              <a:t>:</a:t>
            </a:r>
          </a:p>
          <a:p>
            <a:pPr lvl="1"/>
            <a:r>
              <a:rPr lang="en-US" dirty="0"/>
              <a:t>Techniques like k-fold cross-validation help in assessing model performance by partitioning the data into subsets and validating the model on different portions.</a:t>
            </a:r>
          </a:p>
          <a:p>
            <a:r>
              <a:rPr lang="en-US" b="1" dirty="0"/>
              <a:t>Out-of-Sample Testing</a:t>
            </a:r>
            <a:r>
              <a:rPr lang="en-US" dirty="0"/>
              <a:t>:</a:t>
            </a:r>
          </a:p>
          <a:p>
            <a:pPr lvl="1"/>
            <a:r>
              <a:rPr lang="en-US" dirty="0"/>
              <a:t>Testing the model on data that was not used during the training phase to evaluate real-world performance.</a:t>
            </a:r>
          </a:p>
          <a:p>
            <a:endParaRPr lang="en-IN" dirty="0"/>
          </a:p>
        </p:txBody>
      </p:sp>
    </p:spTree>
    <p:extLst>
      <p:ext uri="{BB962C8B-B14F-4D97-AF65-F5344CB8AC3E}">
        <p14:creationId xmlns:p14="http://schemas.microsoft.com/office/powerpoint/2010/main" val="1073730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6256-CA5F-4E18-846E-B80CBB6DA4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DCCF46-77B8-4DAD-852F-D8EB0F9748C2}"/>
              </a:ext>
            </a:extLst>
          </p:cNvPr>
          <p:cNvSpPr>
            <a:spLocks noGrp="1"/>
          </p:cNvSpPr>
          <p:nvPr>
            <p:ph idx="1"/>
          </p:nvPr>
        </p:nvSpPr>
        <p:spPr/>
        <p:txBody>
          <a:bodyPr/>
          <a:lstStyle/>
          <a:p>
            <a:r>
              <a:rPr lang="en-US" b="1" dirty="0"/>
              <a:t>Model Comparison</a:t>
            </a:r>
          </a:p>
          <a:p>
            <a:r>
              <a:rPr lang="en-US" b="1" dirty="0"/>
              <a:t>Benchmarking</a:t>
            </a:r>
            <a:r>
              <a:rPr lang="en-US" dirty="0"/>
              <a:t>: Compare the performance of the forecasting model against benchmarks or other established methods to determine its effectiveness.</a:t>
            </a:r>
          </a:p>
          <a:p>
            <a:r>
              <a:rPr lang="en-US" b="1" dirty="0"/>
              <a:t>Statistical Tests</a:t>
            </a:r>
            <a:r>
              <a:rPr lang="en-US" dirty="0"/>
              <a:t>: Use tests like the Diebold-Mariano test to compare the forecast accuracy of different models statistically.</a:t>
            </a:r>
          </a:p>
          <a:p>
            <a:endParaRPr lang="en-IN" dirty="0"/>
          </a:p>
        </p:txBody>
      </p:sp>
    </p:spTree>
    <p:extLst>
      <p:ext uri="{BB962C8B-B14F-4D97-AF65-F5344CB8AC3E}">
        <p14:creationId xmlns:p14="http://schemas.microsoft.com/office/powerpoint/2010/main" val="342216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DCA6-5952-4760-8B0D-08BBCFCB79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13EFEA-D87B-4D6C-985E-FD2FE96BE748}"/>
              </a:ext>
            </a:extLst>
          </p:cNvPr>
          <p:cNvSpPr>
            <a:spLocks noGrp="1"/>
          </p:cNvSpPr>
          <p:nvPr>
            <p:ph idx="1"/>
          </p:nvPr>
        </p:nvSpPr>
        <p:spPr/>
        <p:txBody>
          <a:bodyPr/>
          <a:lstStyle/>
          <a:p>
            <a:r>
              <a:rPr lang="en-US" b="1" dirty="0"/>
              <a:t>Key Performance Metrics</a:t>
            </a:r>
          </a:p>
          <a:p>
            <a:r>
              <a:rPr lang="en-US" b="1" dirty="0"/>
              <a:t>Mean Absolute Error (MAE)</a:t>
            </a:r>
            <a:r>
              <a:rPr lang="en-US" dirty="0"/>
              <a:t>:</a:t>
            </a:r>
          </a:p>
          <a:p>
            <a:pPr lvl="1"/>
            <a:r>
              <a:rPr lang="en-US" dirty="0"/>
              <a:t>Measures the average magnitude of errors in a set of predictions, without considering their direction.</a:t>
            </a:r>
          </a:p>
          <a:p>
            <a:r>
              <a:rPr lang="en-US" b="1" dirty="0"/>
              <a:t>Root Mean Squared Error (RMSE)</a:t>
            </a:r>
            <a:r>
              <a:rPr lang="en-US" dirty="0"/>
              <a:t>:</a:t>
            </a:r>
          </a:p>
          <a:p>
            <a:r>
              <a:rPr lang="en-US" dirty="0"/>
              <a:t>Provides a measure of the average error, giving more weight to larger errors due to squaring the differences.</a:t>
            </a:r>
          </a:p>
          <a:p>
            <a:r>
              <a:rPr lang="en-US" b="1" dirty="0"/>
              <a:t>Mean Absolute Percentage Error (MAPE)</a:t>
            </a:r>
            <a:r>
              <a:rPr lang="en-US" dirty="0"/>
              <a:t>:</a:t>
            </a:r>
          </a:p>
          <a:p>
            <a:r>
              <a:rPr lang="en-US" dirty="0"/>
              <a:t>Expresses prediction accuracy as a percentage of the actual values.</a:t>
            </a:r>
          </a:p>
          <a:p>
            <a:endParaRPr lang="en-IN" dirty="0"/>
          </a:p>
        </p:txBody>
      </p:sp>
    </p:spTree>
    <p:extLst>
      <p:ext uri="{BB962C8B-B14F-4D97-AF65-F5344CB8AC3E}">
        <p14:creationId xmlns:p14="http://schemas.microsoft.com/office/powerpoint/2010/main" val="1019891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A841-C749-4622-B7B0-982CFBDF02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5099C2-366C-4B5D-A04A-E22516285E95}"/>
              </a:ext>
            </a:extLst>
          </p:cNvPr>
          <p:cNvSpPr>
            <a:spLocks noGrp="1"/>
          </p:cNvSpPr>
          <p:nvPr>
            <p:ph idx="1"/>
          </p:nvPr>
        </p:nvSpPr>
        <p:spPr/>
        <p:txBody>
          <a:bodyPr/>
          <a:lstStyle/>
          <a:p>
            <a:r>
              <a:rPr lang="en-US" b="1" dirty="0"/>
              <a:t>Theil’s U Statistic</a:t>
            </a:r>
            <a:r>
              <a:rPr lang="en-US" dirty="0"/>
              <a:t>:</a:t>
            </a:r>
          </a:p>
          <a:p>
            <a:r>
              <a:rPr lang="en-US" dirty="0"/>
              <a:t>Compares the forecast accuracy to a naive forecast (e.g., using the mean or last observation).</a:t>
            </a:r>
          </a:p>
          <a:p>
            <a:r>
              <a:rPr lang="en-US" dirty="0"/>
              <a:t>Values less than 1 indicate better performance than the naive model.</a:t>
            </a:r>
          </a:p>
          <a:p>
            <a:r>
              <a:rPr lang="en-US" b="1" dirty="0"/>
              <a:t>Brier Score</a:t>
            </a:r>
            <a:r>
              <a:rPr lang="en-US" dirty="0"/>
              <a:t>:</a:t>
            </a:r>
          </a:p>
          <a:p>
            <a:r>
              <a:rPr lang="en-US" dirty="0"/>
              <a:t>Used for probabilistic forecasts; it measures the mean squared difference between predicted probabilities and the actual outcomes.</a:t>
            </a:r>
          </a:p>
          <a:p>
            <a:r>
              <a:rPr lang="en-US" dirty="0"/>
              <a:t>Lower values indicate better performance.</a:t>
            </a:r>
          </a:p>
          <a:p>
            <a:endParaRPr lang="en-IN" dirty="0"/>
          </a:p>
        </p:txBody>
      </p:sp>
    </p:spTree>
    <p:extLst>
      <p:ext uri="{BB962C8B-B14F-4D97-AF65-F5344CB8AC3E}">
        <p14:creationId xmlns:p14="http://schemas.microsoft.com/office/powerpoint/2010/main" val="1916166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E1C1-7DE5-46EE-A59C-0577C31A5606}"/>
              </a:ext>
            </a:extLst>
          </p:cNvPr>
          <p:cNvSpPr>
            <a:spLocks noGrp="1"/>
          </p:cNvSpPr>
          <p:nvPr>
            <p:ph type="title"/>
          </p:nvPr>
        </p:nvSpPr>
        <p:spPr/>
        <p:txBody>
          <a:bodyPr/>
          <a:lstStyle/>
          <a:p>
            <a:r>
              <a:rPr lang="en-IN" dirty="0"/>
              <a:t>Aggregation and disaggregation</a:t>
            </a:r>
          </a:p>
        </p:txBody>
      </p:sp>
      <p:sp>
        <p:nvSpPr>
          <p:cNvPr id="3" name="Content Placeholder 2">
            <a:extLst>
              <a:ext uri="{FF2B5EF4-FFF2-40B4-BE49-F238E27FC236}">
                <a16:creationId xmlns:a16="http://schemas.microsoft.com/office/drawing/2014/main" id="{1C2A7844-E6A9-4491-9466-5E8B4CF84877}"/>
              </a:ext>
            </a:extLst>
          </p:cNvPr>
          <p:cNvSpPr>
            <a:spLocks noGrp="1"/>
          </p:cNvSpPr>
          <p:nvPr>
            <p:ph idx="1"/>
          </p:nvPr>
        </p:nvSpPr>
        <p:spPr/>
        <p:txBody>
          <a:bodyPr/>
          <a:lstStyle/>
          <a:p>
            <a:r>
              <a:rPr lang="en-US" dirty="0"/>
              <a:t>Aggregation and disaggregation of forecasts are important concepts in time series analysis and forecasting, especially when dealing with hierarchical or grouped data. These techniques help in managing data at different levels of granularity and can enhance the overall forecasting process.</a:t>
            </a:r>
            <a:endParaRPr lang="en-IN" dirty="0"/>
          </a:p>
        </p:txBody>
      </p:sp>
    </p:spTree>
    <p:extLst>
      <p:ext uri="{BB962C8B-B14F-4D97-AF65-F5344CB8AC3E}">
        <p14:creationId xmlns:p14="http://schemas.microsoft.com/office/powerpoint/2010/main" val="1194887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8221-68B8-4C4A-85A3-EF37B7390D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0CA32-0C15-48AA-B0DD-403299D35E21}"/>
              </a:ext>
            </a:extLst>
          </p:cNvPr>
          <p:cNvSpPr>
            <a:spLocks noGrp="1"/>
          </p:cNvSpPr>
          <p:nvPr>
            <p:ph idx="1"/>
          </p:nvPr>
        </p:nvSpPr>
        <p:spPr/>
        <p:txBody>
          <a:bodyPr>
            <a:normAutofit fontScale="70000" lnSpcReduction="20000"/>
          </a:bodyPr>
          <a:lstStyle/>
          <a:p>
            <a:r>
              <a:rPr lang="en-US" b="1" dirty="0"/>
              <a:t>Aggregation of Forecasts</a:t>
            </a:r>
          </a:p>
          <a:p>
            <a:r>
              <a:rPr lang="en-US" b="1" dirty="0"/>
              <a:t>Definition</a:t>
            </a:r>
            <a:r>
              <a:rPr lang="en-US" dirty="0"/>
              <a:t>: Aggregation involves combining forecasts from different sources or levels into a single, consolidated forecast. This can be done for various reasons, such as simplifying decision-making, reducing uncertainty, or obtaining a more comprehensive view of future trends.</a:t>
            </a:r>
          </a:p>
          <a:p>
            <a:r>
              <a:rPr lang="en-US" b="1" dirty="0"/>
              <a:t>Methods of Aggregation</a:t>
            </a:r>
          </a:p>
          <a:p>
            <a:r>
              <a:rPr lang="en-US" b="1" dirty="0"/>
              <a:t>Simple Averaging</a:t>
            </a:r>
            <a:r>
              <a:rPr lang="en-US" dirty="0"/>
              <a:t>:</a:t>
            </a:r>
          </a:p>
          <a:p>
            <a:pPr lvl="1"/>
            <a:r>
              <a:rPr lang="en-US" dirty="0"/>
              <a:t>Combine forecasts by averaging the predicted values from different models or sources.</a:t>
            </a:r>
          </a:p>
          <a:p>
            <a:r>
              <a:rPr lang="en-US" b="1" dirty="0"/>
              <a:t>Weighted Averaging</a:t>
            </a:r>
            <a:r>
              <a:rPr lang="en-US" dirty="0"/>
              <a:t>:</a:t>
            </a:r>
          </a:p>
          <a:p>
            <a:pPr lvl="1"/>
            <a:r>
              <a:rPr lang="en-US" dirty="0"/>
              <a:t>Assign weights to different forecasts based on their past performance or reliability before averaging.</a:t>
            </a:r>
          </a:p>
          <a:p>
            <a:r>
              <a:rPr lang="en-US" b="1" dirty="0"/>
              <a:t>Hierarchical Aggregation</a:t>
            </a:r>
            <a:r>
              <a:rPr lang="en-US" dirty="0"/>
              <a:t>:</a:t>
            </a:r>
          </a:p>
          <a:p>
            <a:pPr lvl="1"/>
            <a:r>
              <a:rPr lang="en-US" dirty="0"/>
              <a:t>In cases of hierarchical data (e.g., regional sales forecasts), combine forecasts from lower levels (e.g., states) to produce a consolidated forecast for the higher level (e.g., national level).</a:t>
            </a:r>
          </a:p>
          <a:p>
            <a:r>
              <a:rPr lang="en-US" b="1" dirty="0"/>
              <a:t>Model-Based Aggregation</a:t>
            </a:r>
            <a:r>
              <a:rPr lang="en-US" dirty="0"/>
              <a:t>:</a:t>
            </a:r>
          </a:p>
          <a:p>
            <a:pPr lvl="1"/>
            <a:r>
              <a:rPr lang="en-US" dirty="0"/>
              <a:t>Use statistical models to combine forecasts, such as regression models where forecasts serve as predictors.</a:t>
            </a:r>
          </a:p>
          <a:p>
            <a:endParaRPr lang="en-IN" dirty="0"/>
          </a:p>
        </p:txBody>
      </p:sp>
    </p:spTree>
    <p:extLst>
      <p:ext uri="{BB962C8B-B14F-4D97-AF65-F5344CB8AC3E}">
        <p14:creationId xmlns:p14="http://schemas.microsoft.com/office/powerpoint/2010/main" val="14924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690D-4C7C-43BB-98E7-CD2C03E88B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A3148F-747B-4DE8-8BF1-4D2F807D1E86}"/>
              </a:ext>
            </a:extLst>
          </p:cNvPr>
          <p:cNvSpPr>
            <a:spLocks noGrp="1"/>
          </p:cNvSpPr>
          <p:nvPr>
            <p:ph idx="1"/>
          </p:nvPr>
        </p:nvSpPr>
        <p:spPr/>
        <p:txBody>
          <a:bodyPr/>
          <a:lstStyle/>
          <a:p>
            <a:pPr marL="0" indent="0">
              <a:buNone/>
            </a:pPr>
            <a:r>
              <a:rPr lang="en-US" dirty="0"/>
              <a:t>4. Multivariate Exponential Smoothing: This method extends univariate exponential smoothing to handle multiple time series by considering the cross-correlations between them</a:t>
            </a:r>
          </a:p>
          <a:p>
            <a:pPr marL="0" indent="0">
              <a:buNone/>
            </a:pPr>
            <a:endParaRPr lang="en-US" dirty="0"/>
          </a:p>
          <a:p>
            <a:endParaRPr lang="en-US" dirty="0"/>
          </a:p>
          <a:p>
            <a:pPr marL="0" indent="0">
              <a:buNone/>
            </a:pPr>
            <a:r>
              <a:rPr lang="en-US" dirty="0"/>
              <a:t>5. Recurrent Neural Networks (RNNs) and Long Short-Term Memory (LSTM) networks: These neural network architectures are particularly effective for modeling complex relationships in multivariate time series data</a:t>
            </a:r>
            <a:endParaRPr lang="en-IN" dirty="0"/>
          </a:p>
        </p:txBody>
      </p:sp>
    </p:spTree>
    <p:extLst>
      <p:ext uri="{BB962C8B-B14F-4D97-AF65-F5344CB8AC3E}">
        <p14:creationId xmlns:p14="http://schemas.microsoft.com/office/powerpoint/2010/main" val="2098497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04B9-CABC-447D-851A-7D690C331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407A31-5D41-4AD9-AA2B-FF79714E699B}"/>
              </a:ext>
            </a:extLst>
          </p:cNvPr>
          <p:cNvSpPr>
            <a:spLocks noGrp="1"/>
          </p:cNvSpPr>
          <p:nvPr>
            <p:ph idx="1"/>
          </p:nvPr>
        </p:nvSpPr>
        <p:spPr/>
        <p:txBody>
          <a:bodyPr/>
          <a:lstStyle/>
          <a:p>
            <a:r>
              <a:rPr lang="en-US" b="1" dirty="0"/>
              <a:t>Advantages of Aggregation</a:t>
            </a:r>
          </a:p>
          <a:p>
            <a:r>
              <a:rPr lang="en-US" b="1" dirty="0"/>
              <a:t>Error Reduction</a:t>
            </a:r>
            <a:r>
              <a:rPr lang="en-US" dirty="0"/>
              <a:t>: Aggregating forecasts can lead to lower overall forecast error compared to individual forecasts.</a:t>
            </a:r>
          </a:p>
          <a:p>
            <a:r>
              <a:rPr lang="en-US" b="1" dirty="0"/>
              <a:t>Robustness</a:t>
            </a:r>
            <a:r>
              <a:rPr lang="en-US" dirty="0"/>
              <a:t>: Combining different sources of information can mitigate the impact of outliers or noisy data.</a:t>
            </a:r>
          </a:p>
          <a:p>
            <a:r>
              <a:rPr lang="en-US" b="1" dirty="0"/>
              <a:t>Simplified Decision-Making</a:t>
            </a:r>
            <a:r>
              <a:rPr lang="en-US" dirty="0"/>
              <a:t>: Aggregated forecasts provide a clearer view for decision-makers, especially in large organizations.</a:t>
            </a:r>
          </a:p>
          <a:p>
            <a:endParaRPr lang="en-IN" dirty="0"/>
          </a:p>
        </p:txBody>
      </p:sp>
    </p:spTree>
    <p:extLst>
      <p:ext uri="{BB962C8B-B14F-4D97-AF65-F5344CB8AC3E}">
        <p14:creationId xmlns:p14="http://schemas.microsoft.com/office/powerpoint/2010/main" val="2611933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B326-5A8F-410C-A7E3-A1D99BA05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6AFA6-7B56-45BE-879A-935DA7968471}"/>
              </a:ext>
            </a:extLst>
          </p:cNvPr>
          <p:cNvSpPr>
            <a:spLocks noGrp="1"/>
          </p:cNvSpPr>
          <p:nvPr>
            <p:ph idx="1"/>
          </p:nvPr>
        </p:nvSpPr>
        <p:spPr/>
        <p:txBody>
          <a:bodyPr/>
          <a:lstStyle/>
          <a:p>
            <a:r>
              <a:rPr lang="en-US" b="1" dirty="0"/>
              <a:t>Disaggregation of Forecasts</a:t>
            </a:r>
          </a:p>
          <a:p>
            <a:r>
              <a:rPr lang="en-US" b="1" dirty="0"/>
              <a:t>Definition</a:t>
            </a:r>
            <a:r>
              <a:rPr lang="en-US" dirty="0"/>
              <a:t>: Disaggregation involves breaking down aggregated forecasts into more detailed components. This is particularly useful when stakeholders need insights at different levels of granularity.</a:t>
            </a:r>
          </a:p>
          <a:p>
            <a:endParaRPr lang="en-IN" dirty="0"/>
          </a:p>
        </p:txBody>
      </p:sp>
    </p:spTree>
    <p:extLst>
      <p:ext uri="{BB962C8B-B14F-4D97-AF65-F5344CB8AC3E}">
        <p14:creationId xmlns:p14="http://schemas.microsoft.com/office/powerpoint/2010/main" val="174816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4D2-55AE-4FFC-8A42-604D3BA3F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DE6F42-4DD8-4B49-B085-215390355DE1}"/>
              </a:ext>
            </a:extLst>
          </p:cNvPr>
          <p:cNvSpPr>
            <a:spLocks noGrp="1"/>
          </p:cNvSpPr>
          <p:nvPr>
            <p:ph idx="1"/>
          </p:nvPr>
        </p:nvSpPr>
        <p:spPr/>
        <p:txBody>
          <a:bodyPr>
            <a:normAutofit fontScale="85000" lnSpcReduction="20000"/>
          </a:bodyPr>
          <a:lstStyle/>
          <a:p>
            <a:r>
              <a:rPr lang="en-US" b="1" dirty="0"/>
              <a:t>Methods of Disaggregation</a:t>
            </a:r>
          </a:p>
          <a:p>
            <a:r>
              <a:rPr lang="en-US" b="1" dirty="0"/>
              <a:t>Proportional Allocation</a:t>
            </a:r>
            <a:r>
              <a:rPr lang="en-US" dirty="0"/>
              <a:t>:</a:t>
            </a:r>
          </a:p>
          <a:p>
            <a:pPr lvl="1"/>
            <a:r>
              <a:rPr lang="en-US" dirty="0"/>
              <a:t>Disaggregate an overall forecast into lower levels based on historical proportions. For example, if a national sales forecast is available, it can be distributed to states based on their previous sales contributions.</a:t>
            </a:r>
          </a:p>
          <a:p>
            <a:r>
              <a:rPr lang="en-US" b="1" dirty="0"/>
              <a:t>Top-Down Approach</a:t>
            </a:r>
            <a:r>
              <a:rPr lang="en-US" dirty="0"/>
              <a:t>:</a:t>
            </a:r>
          </a:p>
          <a:p>
            <a:pPr lvl="1"/>
            <a:r>
              <a:rPr lang="en-US" dirty="0"/>
              <a:t>Start with an aggregated forecast and allocate it to lower levels. This is suitable for hierarchical data where total figures are known.</a:t>
            </a:r>
          </a:p>
          <a:p>
            <a:r>
              <a:rPr lang="en-US" b="1" dirty="0"/>
              <a:t>Bottom-Up Approach</a:t>
            </a:r>
            <a:r>
              <a:rPr lang="en-US" dirty="0"/>
              <a:t>:</a:t>
            </a:r>
          </a:p>
          <a:p>
            <a:pPr lvl="1"/>
            <a:r>
              <a:rPr lang="en-US" dirty="0"/>
              <a:t>Create forecasts at a lower level (e.g., individual regions) and then sum them to get the aggregated forecast.</a:t>
            </a:r>
          </a:p>
          <a:p>
            <a:r>
              <a:rPr lang="en-US" b="1" dirty="0"/>
              <a:t>Middle-Out Approach</a:t>
            </a:r>
            <a:r>
              <a:rPr lang="en-US" dirty="0"/>
              <a:t>:</a:t>
            </a:r>
          </a:p>
          <a:p>
            <a:pPr lvl="1"/>
            <a:r>
              <a:rPr lang="en-US" dirty="0"/>
              <a:t>Forecast at a middle level and then disaggregate to both lower and higher levels, ensuring coherence in forecasts across the hierarchy.</a:t>
            </a:r>
          </a:p>
          <a:p>
            <a:endParaRPr lang="en-IN" dirty="0"/>
          </a:p>
        </p:txBody>
      </p:sp>
    </p:spTree>
    <p:extLst>
      <p:ext uri="{BB962C8B-B14F-4D97-AF65-F5344CB8AC3E}">
        <p14:creationId xmlns:p14="http://schemas.microsoft.com/office/powerpoint/2010/main" val="2337892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B743-109A-4108-B071-063A4F15B7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165B21-8DBE-4E0D-977A-709C04A6E714}"/>
              </a:ext>
            </a:extLst>
          </p:cNvPr>
          <p:cNvSpPr>
            <a:spLocks noGrp="1"/>
          </p:cNvSpPr>
          <p:nvPr>
            <p:ph idx="1"/>
          </p:nvPr>
        </p:nvSpPr>
        <p:spPr/>
        <p:txBody>
          <a:bodyPr>
            <a:normAutofit fontScale="85000" lnSpcReduction="20000"/>
          </a:bodyPr>
          <a:lstStyle/>
          <a:p>
            <a:r>
              <a:rPr lang="en-US" b="1" dirty="0"/>
              <a:t>Advantages of Disaggregation</a:t>
            </a:r>
          </a:p>
          <a:p>
            <a:r>
              <a:rPr lang="en-US" b="1" dirty="0"/>
              <a:t>Detailed Insights</a:t>
            </a:r>
            <a:r>
              <a:rPr lang="en-US" dirty="0"/>
              <a:t>: Provides stakeholders with the necessary granularity to make informed decisions at different levels of the organization.</a:t>
            </a:r>
          </a:p>
          <a:p>
            <a:r>
              <a:rPr lang="en-US" b="1" dirty="0"/>
              <a:t>Alignment with Operations</a:t>
            </a:r>
            <a:r>
              <a:rPr lang="en-US" dirty="0"/>
              <a:t>: Helps operational teams align their strategies with overall forecasts by providing specific forecasts relevant to their functions.</a:t>
            </a:r>
          </a:p>
          <a:p>
            <a:r>
              <a:rPr lang="en-US" b="1" dirty="0"/>
              <a:t>Challenges</a:t>
            </a:r>
          </a:p>
          <a:p>
            <a:r>
              <a:rPr lang="en-US" b="1" dirty="0"/>
              <a:t>Consistency</a:t>
            </a:r>
            <a:r>
              <a:rPr lang="en-US" dirty="0"/>
              <a:t>: Ensuring that aggregated and disaggregated forecasts are consistent can be complex.</a:t>
            </a:r>
          </a:p>
          <a:p>
            <a:r>
              <a:rPr lang="en-US" b="1" dirty="0"/>
              <a:t>Data Availability</a:t>
            </a:r>
            <a:r>
              <a:rPr lang="en-US" dirty="0"/>
              <a:t>: Sufficient historical data is often required for effective disaggregation.</a:t>
            </a:r>
          </a:p>
          <a:p>
            <a:r>
              <a:rPr lang="en-US" b="1" dirty="0"/>
              <a:t>Complexity</a:t>
            </a:r>
            <a:r>
              <a:rPr lang="en-US" dirty="0"/>
              <a:t>: The processes involved in aggregation and disaggregation can introduce additional complexity in the forecasting workflow.</a:t>
            </a:r>
          </a:p>
          <a:p>
            <a:endParaRPr lang="en-IN" dirty="0"/>
          </a:p>
        </p:txBody>
      </p:sp>
    </p:spTree>
    <p:extLst>
      <p:ext uri="{BB962C8B-B14F-4D97-AF65-F5344CB8AC3E}">
        <p14:creationId xmlns:p14="http://schemas.microsoft.com/office/powerpoint/2010/main" val="2663147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7C45-DAD1-4D41-8C8F-00E8D5E8C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392DBF-49F2-49DF-A140-812AEBFFECC3}"/>
              </a:ext>
            </a:extLst>
          </p:cNvPr>
          <p:cNvSpPr>
            <a:spLocks noGrp="1"/>
          </p:cNvSpPr>
          <p:nvPr>
            <p:ph idx="1"/>
          </p:nvPr>
        </p:nvSpPr>
        <p:spPr/>
        <p:txBody>
          <a:bodyPr/>
          <a:lstStyle/>
          <a:p>
            <a:r>
              <a:rPr lang="en-US" b="1" dirty="0"/>
              <a:t>Applications</a:t>
            </a:r>
          </a:p>
          <a:p>
            <a:r>
              <a:rPr lang="en-US" b="1" dirty="0"/>
              <a:t>Supply Chain Management</a:t>
            </a:r>
            <a:r>
              <a:rPr lang="en-US" dirty="0"/>
              <a:t>: Aggregating demand forecasts at a national level while disaggregating them for regional or store-level planning.</a:t>
            </a:r>
          </a:p>
          <a:p>
            <a:r>
              <a:rPr lang="en-US" b="1" dirty="0"/>
              <a:t>Financial Forecasting</a:t>
            </a:r>
            <a:r>
              <a:rPr lang="en-US" dirty="0"/>
              <a:t>: Aggregating revenue forecasts from different departments or product lines and then disaggregating them for detailed budgeting.</a:t>
            </a:r>
          </a:p>
          <a:p>
            <a:endParaRPr lang="en-IN" dirty="0"/>
          </a:p>
        </p:txBody>
      </p:sp>
    </p:spTree>
    <p:extLst>
      <p:ext uri="{BB962C8B-B14F-4D97-AF65-F5344CB8AC3E}">
        <p14:creationId xmlns:p14="http://schemas.microsoft.com/office/powerpoint/2010/main" val="622897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D05B-E99A-434B-B080-8545FCFD34AF}"/>
              </a:ext>
            </a:extLst>
          </p:cNvPr>
          <p:cNvSpPr>
            <a:spLocks noGrp="1"/>
          </p:cNvSpPr>
          <p:nvPr>
            <p:ph type="title"/>
          </p:nvPr>
        </p:nvSpPr>
        <p:spPr/>
        <p:txBody>
          <a:bodyPr/>
          <a:lstStyle/>
          <a:p>
            <a:r>
              <a:rPr lang="en-US" dirty="0"/>
              <a:t>Neural networks and forecasting</a:t>
            </a:r>
            <a:endParaRPr lang="en-IN" dirty="0"/>
          </a:p>
        </p:txBody>
      </p:sp>
      <p:sp>
        <p:nvSpPr>
          <p:cNvPr id="3" name="Content Placeholder 2">
            <a:extLst>
              <a:ext uri="{FF2B5EF4-FFF2-40B4-BE49-F238E27FC236}">
                <a16:creationId xmlns:a16="http://schemas.microsoft.com/office/drawing/2014/main" id="{63595FC5-8BDD-4893-AC1F-ED5439AC2E75}"/>
              </a:ext>
            </a:extLst>
          </p:cNvPr>
          <p:cNvSpPr>
            <a:spLocks noGrp="1"/>
          </p:cNvSpPr>
          <p:nvPr>
            <p:ph idx="1"/>
          </p:nvPr>
        </p:nvSpPr>
        <p:spPr/>
        <p:txBody>
          <a:bodyPr/>
          <a:lstStyle/>
          <a:p>
            <a:r>
              <a:rPr lang="en-US" dirty="0"/>
              <a:t>Neural networks have gained popularity in forecasting due to their ability to capture complex, non-linear relationships in data. They are particularly effective for time series forecasting, where traditional </a:t>
            </a:r>
            <a:r>
              <a:rPr lang="en-US" dirty="0" err="1"/>
              <a:t>statistica</a:t>
            </a:r>
            <a:endParaRPr lang="en-US" dirty="0"/>
          </a:p>
          <a:p>
            <a:r>
              <a:rPr lang="en-US" b="1" dirty="0"/>
              <a:t>Key Concepts</a:t>
            </a:r>
          </a:p>
          <a:p>
            <a:r>
              <a:rPr lang="en-US" b="1" dirty="0"/>
              <a:t>Neural Networks</a:t>
            </a:r>
            <a:r>
              <a:rPr lang="en-US" dirty="0"/>
              <a:t>: Computational models inspired by the human brain, consisting of layers of interconnected nodes (neurons). Each connection has a weight that adjusts as the network learns from data.</a:t>
            </a:r>
          </a:p>
          <a:p>
            <a:endParaRPr lang="en-IN" dirty="0"/>
          </a:p>
        </p:txBody>
      </p:sp>
    </p:spTree>
    <p:extLst>
      <p:ext uri="{BB962C8B-B14F-4D97-AF65-F5344CB8AC3E}">
        <p14:creationId xmlns:p14="http://schemas.microsoft.com/office/powerpoint/2010/main" val="1220284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C319-D37A-4CCF-B8A5-42FE7ADA7E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018DA3-0C34-45A1-98D2-6E22D57C34CA}"/>
              </a:ext>
            </a:extLst>
          </p:cNvPr>
          <p:cNvSpPr>
            <a:spLocks noGrp="1"/>
          </p:cNvSpPr>
          <p:nvPr>
            <p:ph idx="1"/>
          </p:nvPr>
        </p:nvSpPr>
        <p:spPr/>
        <p:txBody>
          <a:bodyPr>
            <a:normAutofit fontScale="92500" lnSpcReduction="20000"/>
          </a:bodyPr>
          <a:lstStyle/>
          <a:p>
            <a:r>
              <a:rPr lang="en-US" b="1" dirty="0"/>
              <a:t>Architecture</a:t>
            </a:r>
            <a:r>
              <a:rPr lang="en-US" dirty="0"/>
              <a:t>: Common architectures for forecasting include:</a:t>
            </a:r>
          </a:p>
          <a:p>
            <a:r>
              <a:rPr lang="en-US" b="1" dirty="0"/>
              <a:t>Feedforward Neural Networks (FNN)</a:t>
            </a:r>
            <a:r>
              <a:rPr lang="en-US" dirty="0"/>
              <a:t>: Basic type where information moves in one direction, from input to output.</a:t>
            </a:r>
          </a:p>
          <a:p>
            <a:r>
              <a:rPr lang="en-US" b="1" dirty="0"/>
              <a:t>Recurrent Neural Networks (RNN)</a:t>
            </a:r>
            <a:r>
              <a:rPr lang="en-US" dirty="0"/>
              <a:t>: Designed for sequential data, where connections between nodes can create cycles, allowing information to persist.</a:t>
            </a:r>
          </a:p>
          <a:p>
            <a:r>
              <a:rPr lang="en-US" b="1" dirty="0"/>
              <a:t>Long Short-Term Memory (LSTM) Networks</a:t>
            </a:r>
            <a:r>
              <a:rPr lang="en-US" dirty="0"/>
              <a:t>: A special kind of RNN that can learn long-term dependencies, making them particularly suitable for time series forecasting.</a:t>
            </a:r>
          </a:p>
          <a:p>
            <a:r>
              <a:rPr lang="en-US" b="1" dirty="0"/>
              <a:t>Convolutional Neural Networks (CNN)</a:t>
            </a:r>
            <a:r>
              <a:rPr lang="en-US" dirty="0"/>
              <a:t>: Traditionally used in image processing, they can also be adapted for time series by treating the data as a 1D image.</a:t>
            </a:r>
          </a:p>
          <a:p>
            <a:endParaRPr lang="en-IN" dirty="0"/>
          </a:p>
        </p:txBody>
      </p:sp>
    </p:spTree>
    <p:extLst>
      <p:ext uri="{BB962C8B-B14F-4D97-AF65-F5344CB8AC3E}">
        <p14:creationId xmlns:p14="http://schemas.microsoft.com/office/powerpoint/2010/main" val="744057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597D-C5CA-4310-B274-820499FD3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A5D05D-B0C1-4ADC-89CE-C003C7B1F546}"/>
              </a:ext>
            </a:extLst>
          </p:cNvPr>
          <p:cNvSpPr>
            <a:spLocks noGrp="1"/>
          </p:cNvSpPr>
          <p:nvPr>
            <p:ph idx="1"/>
          </p:nvPr>
        </p:nvSpPr>
        <p:spPr/>
        <p:txBody>
          <a:bodyPr>
            <a:normAutofit fontScale="77500" lnSpcReduction="20000"/>
          </a:bodyPr>
          <a:lstStyle/>
          <a:p>
            <a:r>
              <a:rPr lang="en-US" b="1" dirty="0"/>
              <a:t>Forecasting with Neural Networks</a:t>
            </a:r>
          </a:p>
          <a:p>
            <a:r>
              <a:rPr lang="en-US" b="1" dirty="0"/>
              <a:t>Data Preparation</a:t>
            </a:r>
            <a:r>
              <a:rPr lang="en-US" dirty="0"/>
              <a:t>:</a:t>
            </a:r>
          </a:p>
          <a:p>
            <a:pPr lvl="1"/>
            <a:r>
              <a:rPr lang="en-US" dirty="0"/>
              <a:t>Normalize or standardize data to improve convergence and performance.</a:t>
            </a:r>
          </a:p>
          <a:p>
            <a:pPr lvl="1"/>
            <a:r>
              <a:rPr lang="en-US" dirty="0"/>
              <a:t>Create input-output pairs, typically using lagged values of the time series as inputs to predict future values.</a:t>
            </a:r>
          </a:p>
          <a:p>
            <a:r>
              <a:rPr lang="en-US" b="1" dirty="0"/>
              <a:t>Model Training</a:t>
            </a:r>
            <a:r>
              <a:rPr lang="en-US" dirty="0"/>
              <a:t>:</a:t>
            </a:r>
          </a:p>
          <a:p>
            <a:pPr lvl="1"/>
            <a:r>
              <a:rPr lang="en-US" dirty="0"/>
              <a:t>Split data into training, validation, and test sets.</a:t>
            </a:r>
          </a:p>
          <a:p>
            <a:pPr lvl="1"/>
            <a:r>
              <a:rPr lang="en-US" dirty="0"/>
              <a:t>Use techniques like backpropagation to train the network, adjusting weights based on the error between predicted and actual values.</a:t>
            </a:r>
          </a:p>
          <a:p>
            <a:r>
              <a:rPr lang="en-US" b="1" dirty="0"/>
              <a:t>Hyperparameter Tuning</a:t>
            </a:r>
            <a:r>
              <a:rPr lang="en-US" dirty="0"/>
              <a:t>:</a:t>
            </a:r>
          </a:p>
          <a:p>
            <a:pPr lvl="1"/>
            <a:r>
              <a:rPr lang="en-US" dirty="0"/>
              <a:t>Adjust parameters such as the number of layers, number of neurons in each layer, learning rate, and batch size to optimize performance.</a:t>
            </a:r>
          </a:p>
          <a:p>
            <a:r>
              <a:rPr lang="en-IN" b="1" dirty="0"/>
              <a:t>Evaluation</a:t>
            </a:r>
            <a:r>
              <a:rPr lang="en-IN" dirty="0"/>
              <a:t>:</a:t>
            </a:r>
          </a:p>
          <a:p>
            <a:r>
              <a:rPr lang="en-IN" dirty="0"/>
              <a:t>Use metrics like Mean Absolute Error (MAE), Root Mean Squared Error (RMSE), and Mean Absolute Percentage Error (MAPE) to assess model performance.</a:t>
            </a:r>
          </a:p>
          <a:p>
            <a:endParaRPr lang="en-IN" dirty="0"/>
          </a:p>
        </p:txBody>
      </p:sp>
    </p:spTree>
    <p:extLst>
      <p:ext uri="{BB962C8B-B14F-4D97-AF65-F5344CB8AC3E}">
        <p14:creationId xmlns:p14="http://schemas.microsoft.com/office/powerpoint/2010/main" val="2687296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7BE0-EFE2-47B8-A748-F543DA658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71CD36-E872-4FC9-B040-2F4843ABD834}"/>
              </a:ext>
            </a:extLst>
          </p:cNvPr>
          <p:cNvSpPr>
            <a:spLocks noGrp="1"/>
          </p:cNvSpPr>
          <p:nvPr>
            <p:ph idx="1"/>
          </p:nvPr>
        </p:nvSpPr>
        <p:spPr/>
        <p:txBody>
          <a:bodyPr/>
          <a:lstStyle/>
          <a:p>
            <a:r>
              <a:rPr lang="en-US" b="1" dirty="0"/>
              <a:t>Advantages of Neural Networks for Forecasting</a:t>
            </a:r>
          </a:p>
          <a:p>
            <a:r>
              <a:rPr lang="en-US" b="1" dirty="0"/>
              <a:t>Non-Linearity</a:t>
            </a:r>
            <a:r>
              <a:rPr lang="en-US" dirty="0"/>
              <a:t>: Capable of modeling complex non-linear relationships, which is beneficial for many real-world time series.</a:t>
            </a:r>
          </a:p>
          <a:p>
            <a:r>
              <a:rPr lang="en-US" b="1" dirty="0"/>
              <a:t>Flexibility</a:t>
            </a:r>
            <a:r>
              <a:rPr lang="en-US" dirty="0"/>
              <a:t>: Can be tailored to various types of data and problems, adapting to different forecasting horizons and frequencies.</a:t>
            </a:r>
          </a:p>
          <a:p>
            <a:r>
              <a:rPr lang="en-US" b="1" dirty="0"/>
              <a:t>Feature Learning</a:t>
            </a:r>
            <a:r>
              <a:rPr lang="en-US" dirty="0"/>
              <a:t>: Can automatically learn relevant features from raw data, reducing the need for extensive manual feature engineering.</a:t>
            </a:r>
          </a:p>
          <a:p>
            <a:endParaRPr lang="en-IN" dirty="0"/>
          </a:p>
        </p:txBody>
      </p:sp>
    </p:spTree>
    <p:extLst>
      <p:ext uri="{BB962C8B-B14F-4D97-AF65-F5344CB8AC3E}">
        <p14:creationId xmlns:p14="http://schemas.microsoft.com/office/powerpoint/2010/main" val="1094603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5AD7-6CC5-4E20-B773-8E52FDA950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88296B-DC42-4A74-B9ED-02E6FE0EB1A4}"/>
              </a:ext>
            </a:extLst>
          </p:cNvPr>
          <p:cNvSpPr>
            <a:spLocks noGrp="1"/>
          </p:cNvSpPr>
          <p:nvPr>
            <p:ph idx="1"/>
          </p:nvPr>
        </p:nvSpPr>
        <p:spPr/>
        <p:txBody>
          <a:bodyPr>
            <a:normAutofit fontScale="85000" lnSpcReduction="20000"/>
          </a:bodyPr>
          <a:lstStyle/>
          <a:p>
            <a:r>
              <a:rPr lang="en-US" b="1" dirty="0"/>
              <a:t>Challenges</a:t>
            </a:r>
          </a:p>
          <a:p>
            <a:r>
              <a:rPr lang="en-US" b="1" dirty="0"/>
              <a:t>Data Requirements</a:t>
            </a:r>
            <a:r>
              <a:rPr lang="en-US" dirty="0"/>
              <a:t>: Neural networks typically require large amounts of data to perform well, which may not always be available.</a:t>
            </a:r>
          </a:p>
          <a:p>
            <a:r>
              <a:rPr lang="en-US" b="1" dirty="0"/>
              <a:t>Overfitting</a:t>
            </a:r>
            <a:r>
              <a:rPr lang="en-US" dirty="0"/>
              <a:t>: Risk of overfitting to training data, particularly if the model is too complex relative to the size of the dataset.</a:t>
            </a:r>
          </a:p>
          <a:p>
            <a:r>
              <a:rPr lang="en-US" b="1" dirty="0"/>
              <a:t>Interpretability</a:t>
            </a:r>
            <a:r>
              <a:rPr lang="en-US" dirty="0"/>
              <a:t>: Neural networks are often seen as "black boxes," making it difficult to interpret how predictions are made.</a:t>
            </a:r>
          </a:p>
          <a:p>
            <a:r>
              <a:rPr lang="en-US" b="1" dirty="0"/>
              <a:t>Applications</a:t>
            </a:r>
          </a:p>
          <a:p>
            <a:r>
              <a:rPr lang="en-US" b="1" dirty="0"/>
              <a:t>Finance</a:t>
            </a:r>
            <a:r>
              <a:rPr lang="en-US" dirty="0"/>
              <a:t>: Stock price prediction, risk assessment, and algorithmic trading.</a:t>
            </a:r>
          </a:p>
          <a:p>
            <a:r>
              <a:rPr lang="en-US" b="1" dirty="0"/>
              <a:t>Weather Forecasting</a:t>
            </a:r>
            <a:r>
              <a:rPr lang="en-US" dirty="0"/>
              <a:t>: Modeling complex weather patterns and predicting future conditions.</a:t>
            </a:r>
          </a:p>
          <a:p>
            <a:r>
              <a:rPr lang="en-US" b="1" dirty="0"/>
              <a:t>Energy Demand Forecasting</a:t>
            </a:r>
            <a:r>
              <a:rPr lang="en-US" dirty="0"/>
              <a:t>: Predicting energy consumption based on historical usage data and other factors.</a:t>
            </a:r>
          </a:p>
          <a:p>
            <a:endParaRPr lang="en-IN" dirty="0"/>
          </a:p>
        </p:txBody>
      </p:sp>
    </p:spTree>
    <p:extLst>
      <p:ext uri="{BB962C8B-B14F-4D97-AF65-F5344CB8AC3E}">
        <p14:creationId xmlns:p14="http://schemas.microsoft.com/office/powerpoint/2010/main" val="216316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F902-D03B-4D28-A4C0-2212CC32F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8FA841-BB7D-4071-A583-6928346A327C}"/>
              </a:ext>
            </a:extLst>
          </p:cNvPr>
          <p:cNvSpPr>
            <a:spLocks noGrp="1"/>
          </p:cNvSpPr>
          <p:nvPr>
            <p:ph idx="1"/>
          </p:nvPr>
        </p:nvSpPr>
        <p:spPr/>
        <p:txBody>
          <a:bodyPr>
            <a:normAutofit fontScale="70000" lnSpcReduction="20000"/>
          </a:bodyPr>
          <a:lstStyle/>
          <a:p>
            <a:r>
              <a:rPr lang="en-US" b="1" dirty="0"/>
              <a:t>Common Models</a:t>
            </a:r>
          </a:p>
          <a:p>
            <a:r>
              <a:rPr lang="en-US" b="1" dirty="0"/>
              <a:t>Vector Autoregression (VAR)</a:t>
            </a:r>
            <a:r>
              <a:rPr lang="en-US" dirty="0"/>
              <a:t>:</a:t>
            </a:r>
          </a:p>
          <a:p>
            <a:pPr lvl="1"/>
            <a:r>
              <a:rPr lang="en-US" dirty="0"/>
              <a:t>Models multiple time series by capturing the linear interdependencies among them.</a:t>
            </a:r>
          </a:p>
          <a:p>
            <a:pPr lvl="1"/>
            <a:r>
              <a:rPr lang="en-US" dirty="0"/>
              <a:t>Each variable is regressed on its own lags and the lags of all other variables.</a:t>
            </a:r>
          </a:p>
          <a:p>
            <a:r>
              <a:rPr lang="en-US" b="1" dirty="0"/>
              <a:t>Vector Error Correction Model (VECM)</a:t>
            </a:r>
            <a:r>
              <a:rPr lang="en-US" dirty="0"/>
              <a:t>:</a:t>
            </a:r>
          </a:p>
          <a:p>
            <a:pPr lvl="1"/>
            <a:r>
              <a:rPr lang="en-US" dirty="0"/>
              <a:t>An extension of VAR for non-stationary series that are cointegrated.</a:t>
            </a:r>
          </a:p>
          <a:p>
            <a:pPr lvl="1"/>
            <a:r>
              <a:rPr lang="en-US" dirty="0"/>
              <a:t>It incorporates error correction terms that adjust for deviations from long-term equilibrium.</a:t>
            </a:r>
          </a:p>
          <a:p>
            <a:r>
              <a:rPr lang="en-US" b="1" dirty="0"/>
              <a:t>Multivariate GARCH (Generalized Autoregressive Conditional Heteroskedasticity)</a:t>
            </a:r>
            <a:r>
              <a:rPr lang="en-US" dirty="0"/>
              <a:t>:</a:t>
            </a:r>
          </a:p>
          <a:p>
            <a:pPr lvl="1"/>
            <a:r>
              <a:rPr lang="en-US" dirty="0"/>
              <a:t>Models the volatility of multiple time series simultaneously.</a:t>
            </a:r>
          </a:p>
          <a:p>
            <a:pPr lvl="1"/>
            <a:r>
              <a:rPr lang="en-US" dirty="0"/>
              <a:t>Useful for financial time series data where volatility clustering is common.</a:t>
            </a:r>
          </a:p>
          <a:p>
            <a:r>
              <a:rPr lang="en-US" b="1" dirty="0"/>
              <a:t>Dynamic Factor Models</a:t>
            </a:r>
            <a:r>
              <a:rPr lang="en-US" dirty="0"/>
              <a:t>:</a:t>
            </a:r>
          </a:p>
          <a:p>
            <a:pPr lvl="1"/>
            <a:r>
              <a:rPr lang="en-US" dirty="0"/>
              <a:t>Used when dealing with many time series. It identifies underlying factors that explain the co-movements among the series.</a:t>
            </a:r>
          </a:p>
          <a:p>
            <a:r>
              <a:rPr lang="en-US" b="1" dirty="0"/>
              <a:t>Structural Equation Models (SEM)</a:t>
            </a:r>
            <a:r>
              <a:rPr lang="en-US" dirty="0"/>
              <a:t>:</a:t>
            </a:r>
          </a:p>
          <a:p>
            <a:pPr lvl="1"/>
            <a:r>
              <a:rPr lang="en-US" dirty="0"/>
              <a:t>Can be used for causal modeling in multivariate time series, allowing for both observed and latent variables.</a:t>
            </a:r>
          </a:p>
          <a:p>
            <a:endParaRPr lang="en-IN" dirty="0"/>
          </a:p>
        </p:txBody>
      </p:sp>
    </p:spTree>
    <p:extLst>
      <p:ext uri="{BB962C8B-B14F-4D97-AF65-F5344CB8AC3E}">
        <p14:creationId xmlns:p14="http://schemas.microsoft.com/office/powerpoint/2010/main" val="1433693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DE7D-6434-4472-98D2-5F2B67ABF7BC}"/>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6EF1557-23E3-4986-B3CC-FFAA360E24E6}"/>
              </a:ext>
            </a:extLst>
          </p:cNvPr>
          <p:cNvSpPr>
            <a:spLocks noGrp="1" noChangeArrowheads="1"/>
          </p:cNvSpPr>
          <p:nvPr>
            <p:ph idx="1"/>
          </p:nvPr>
        </p:nvSpPr>
        <p:spPr bwMode="auto">
          <a:xfrm>
            <a:off x="838200" y="2662466"/>
            <a:ext cx="100418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TensorFlow, </a:t>
            </a:r>
            <a:r>
              <a:rPr kumimoji="0" lang="en-US" altLang="en-US" sz="2400" b="0" i="0" u="none" strike="noStrike" cap="none" normalizeH="0" baseline="0" dirty="0" err="1">
                <a:ln>
                  <a:noFill/>
                </a:ln>
                <a:solidFill>
                  <a:schemeClr val="tx1"/>
                </a:solidFill>
                <a:effectLst/>
                <a:latin typeface="Arial" panose="020B0604020202020204" pitchFamily="34" charset="0"/>
              </a:rPr>
              <a:t>Keras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0" i="0" u="none" strike="noStrike" cap="none" normalizeH="0" baseline="0" dirty="0" err="1">
                <a:ln>
                  <a:noFill/>
                </a:ln>
                <a:solidFill>
                  <a:schemeClr val="tx1"/>
                </a:solidFill>
                <a:effectLst/>
                <a:latin typeface="Arial" panose="020B0604020202020204" pitchFamily="34" charset="0"/>
              </a:rPr>
              <a:t>PyTorch</a:t>
            </a:r>
            <a:r>
              <a:rPr kumimoji="0" lang="en-US" altLang="en-US" sz="2400" b="0" i="0" u="none" strike="noStrike" cap="none" normalizeH="0" baseline="0" dirty="0">
                <a:ln>
                  <a:noFill/>
                </a:ln>
                <a:solidFill>
                  <a:schemeClr val="tx1"/>
                </a:solidFill>
                <a:effectLst/>
                <a:latin typeface="Arial" panose="020B0604020202020204" pitchFamily="34" charset="0"/>
              </a:rPr>
              <a:t> are widely used for building and training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like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keras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nnet</a:t>
            </a:r>
            <a:r>
              <a:rPr kumimoji="0" lang="en-US" altLang="en-US" sz="2400" b="0" i="0" u="none" strike="noStrike" cap="none" normalizeH="0" baseline="0" dirty="0">
                <a:ln>
                  <a:noFill/>
                </a:ln>
                <a:solidFill>
                  <a:schemeClr val="tx1"/>
                </a:solidFill>
                <a:effectLst/>
              </a:rPr>
              <a:t> provide tools for neural network modeling.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MATLAB</a:t>
            </a:r>
            <a:r>
              <a:rPr kumimoji="0" lang="en-US" altLang="en-US" sz="2400" b="0" i="0" u="none" strike="noStrike" cap="none" normalizeH="0" baseline="0" dirty="0">
                <a:ln>
                  <a:noFill/>
                </a:ln>
                <a:solidFill>
                  <a:schemeClr val="tx1"/>
                </a:solidFill>
                <a:effectLst/>
                <a:latin typeface="Arial" panose="020B0604020202020204" pitchFamily="34" charset="0"/>
              </a:rPr>
              <a:t>: Built-in functions for neural network modeling and 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748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5544-EFDD-4396-82C7-A1D2C975DC92}"/>
              </a:ext>
            </a:extLst>
          </p:cNvPr>
          <p:cNvSpPr>
            <a:spLocks noGrp="1"/>
          </p:cNvSpPr>
          <p:nvPr>
            <p:ph type="title"/>
          </p:nvPr>
        </p:nvSpPr>
        <p:spPr/>
        <p:txBody>
          <a:bodyPr/>
          <a:lstStyle/>
          <a:p>
            <a:r>
              <a:rPr lang="en-IN" dirty="0"/>
              <a:t>Spectral Analysis</a:t>
            </a:r>
          </a:p>
        </p:txBody>
      </p:sp>
      <p:sp>
        <p:nvSpPr>
          <p:cNvPr id="3" name="Content Placeholder 2">
            <a:extLst>
              <a:ext uri="{FF2B5EF4-FFF2-40B4-BE49-F238E27FC236}">
                <a16:creationId xmlns:a16="http://schemas.microsoft.com/office/drawing/2014/main" id="{5289E542-1F4C-4845-A8A0-C97807CEB401}"/>
              </a:ext>
            </a:extLst>
          </p:cNvPr>
          <p:cNvSpPr>
            <a:spLocks noGrp="1"/>
          </p:cNvSpPr>
          <p:nvPr>
            <p:ph idx="1"/>
          </p:nvPr>
        </p:nvSpPr>
        <p:spPr/>
        <p:txBody>
          <a:bodyPr/>
          <a:lstStyle/>
          <a:p>
            <a:r>
              <a:rPr lang="en-US" dirty="0"/>
              <a:t>Spectral analysis is a powerful technique used in time series analysis to study the frequency content of signals. It helps identify periodic patterns, trends, and relationships within data, making it particularly useful in fields such as economics, engineering, and environmental science.</a:t>
            </a:r>
            <a:endParaRPr lang="en-IN" dirty="0"/>
          </a:p>
        </p:txBody>
      </p:sp>
    </p:spTree>
    <p:extLst>
      <p:ext uri="{BB962C8B-B14F-4D97-AF65-F5344CB8AC3E}">
        <p14:creationId xmlns:p14="http://schemas.microsoft.com/office/powerpoint/2010/main" val="3773962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7CAE-77D8-448A-A53A-54B44B6BE7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B1E8B-B77D-40C7-B903-F31564B2BE73}"/>
              </a:ext>
            </a:extLst>
          </p:cNvPr>
          <p:cNvSpPr>
            <a:spLocks noGrp="1"/>
          </p:cNvSpPr>
          <p:nvPr>
            <p:ph idx="1"/>
          </p:nvPr>
        </p:nvSpPr>
        <p:spPr/>
        <p:txBody>
          <a:bodyPr>
            <a:normAutofit fontScale="62500" lnSpcReduction="20000"/>
          </a:bodyPr>
          <a:lstStyle/>
          <a:p>
            <a:r>
              <a:rPr lang="en-US" b="1" dirty="0"/>
              <a:t>Key Concepts</a:t>
            </a:r>
          </a:p>
          <a:p>
            <a:r>
              <a:rPr lang="en-US" b="1" dirty="0"/>
              <a:t>Frequency Domain vs. Time Domain</a:t>
            </a:r>
            <a:r>
              <a:rPr lang="en-US" dirty="0"/>
              <a:t>:</a:t>
            </a:r>
          </a:p>
          <a:p>
            <a:pPr lvl="1"/>
            <a:r>
              <a:rPr lang="en-US" dirty="0"/>
              <a:t>Time domain analysis looks at how data changes over time, while spectral analysis transforms the data into the frequency domain, allowing for the identification of dominant frequencies.</a:t>
            </a:r>
          </a:p>
          <a:p>
            <a:r>
              <a:rPr lang="en-US" b="1" dirty="0"/>
              <a:t>Fourier Transform</a:t>
            </a:r>
            <a:r>
              <a:rPr lang="en-US" dirty="0"/>
              <a:t>:</a:t>
            </a:r>
          </a:p>
          <a:p>
            <a:pPr lvl="1"/>
            <a:r>
              <a:rPr lang="en-US" dirty="0"/>
              <a:t>The primary tool for spectral analysis, it decomposes a time series into its constituent frequencies. The most common forms are:</a:t>
            </a:r>
          </a:p>
          <a:p>
            <a:pPr lvl="2"/>
            <a:r>
              <a:rPr lang="en-US" b="1" dirty="0"/>
              <a:t>Discrete Fourier Transform (DFT)</a:t>
            </a:r>
            <a:r>
              <a:rPr lang="en-US" dirty="0"/>
              <a:t>: Applied to discrete data.</a:t>
            </a:r>
          </a:p>
          <a:p>
            <a:pPr lvl="2"/>
            <a:r>
              <a:rPr lang="en-US" b="1" dirty="0"/>
              <a:t>Fast Fourier Transform (FFT)</a:t>
            </a:r>
            <a:r>
              <a:rPr lang="en-US" dirty="0"/>
              <a:t>: An efficient algorithm to compute the DFT, reducing computational complexity.</a:t>
            </a:r>
          </a:p>
          <a:p>
            <a:r>
              <a:rPr lang="en-US" b="1" dirty="0"/>
              <a:t>Power Spectrum</a:t>
            </a:r>
            <a:r>
              <a:rPr lang="en-US" dirty="0"/>
              <a:t>:</a:t>
            </a:r>
          </a:p>
          <a:p>
            <a:pPr lvl="1"/>
            <a:r>
              <a:rPr lang="en-US" dirty="0"/>
              <a:t>Represents the distribution of power (or variance) of a time series across different frequencies. It shows which frequencies have more significant contributions to the overall signal.</a:t>
            </a:r>
          </a:p>
          <a:p>
            <a:r>
              <a:rPr lang="en-US" b="1" dirty="0"/>
              <a:t>Periodogram</a:t>
            </a:r>
            <a:r>
              <a:rPr lang="en-US" dirty="0"/>
              <a:t>:</a:t>
            </a:r>
          </a:p>
          <a:p>
            <a:pPr lvl="1"/>
            <a:r>
              <a:rPr lang="en-US" dirty="0"/>
              <a:t>An estimate of the power spectrum based on the Fourier transform of a time series. It visualizes the strength of different frequency components.</a:t>
            </a:r>
          </a:p>
          <a:p>
            <a:r>
              <a:rPr lang="en-US" b="1" dirty="0"/>
              <a:t>Spectral Density</a:t>
            </a:r>
            <a:r>
              <a:rPr lang="en-US" dirty="0"/>
              <a:t>:</a:t>
            </a:r>
          </a:p>
          <a:p>
            <a:pPr lvl="1"/>
            <a:r>
              <a:rPr lang="en-US" dirty="0"/>
              <a:t>Provides a smoothed estimate of the power spectrum, giving insights into how power is distributed across frequencies.</a:t>
            </a:r>
          </a:p>
          <a:p>
            <a:endParaRPr lang="en-IN" dirty="0"/>
          </a:p>
        </p:txBody>
      </p:sp>
    </p:spTree>
    <p:extLst>
      <p:ext uri="{BB962C8B-B14F-4D97-AF65-F5344CB8AC3E}">
        <p14:creationId xmlns:p14="http://schemas.microsoft.com/office/powerpoint/2010/main" val="1415378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00FD-7B8F-4387-9E1F-533B9F30D6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A11E4C-391D-406F-AD15-D54E16C41E3F}"/>
              </a:ext>
            </a:extLst>
          </p:cNvPr>
          <p:cNvSpPr>
            <a:spLocks noGrp="1"/>
          </p:cNvSpPr>
          <p:nvPr>
            <p:ph idx="1"/>
          </p:nvPr>
        </p:nvSpPr>
        <p:spPr/>
        <p:txBody>
          <a:bodyPr>
            <a:normAutofit fontScale="92500" lnSpcReduction="20000"/>
          </a:bodyPr>
          <a:lstStyle/>
          <a:p>
            <a:r>
              <a:rPr lang="en-US" b="1" dirty="0"/>
              <a:t>Applications</a:t>
            </a:r>
          </a:p>
          <a:p>
            <a:r>
              <a:rPr lang="en-US" b="1" dirty="0"/>
              <a:t>Identifying Cycles</a:t>
            </a:r>
            <a:r>
              <a:rPr lang="en-US" dirty="0"/>
              <a:t>:</a:t>
            </a:r>
          </a:p>
          <a:p>
            <a:pPr lvl="1"/>
            <a:r>
              <a:rPr lang="en-US" dirty="0"/>
              <a:t>Useful for detecting cyclical behavior in economic data, such as business cycles or seasonal trends.</a:t>
            </a:r>
          </a:p>
          <a:p>
            <a:r>
              <a:rPr lang="en-US" b="1" dirty="0"/>
              <a:t>Signal Processing</a:t>
            </a:r>
            <a:r>
              <a:rPr lang="en-US" dirty="0"/>
              <a:t>:</a:t>
            </a:r>
          </a:p>
          <a:p>
            <a:pPr lvl="1"/>
            <a:r>
              <a:rPr lang="en-US" dirty="0"/>
              <a:t>In engineering, spectral analysis is applied to study vibrations, audio signals, and other physical phenomena.</a:t>
            </a:r>
          </a:p>
          <a:p>
            <a:r>
              <a:rPr lang="en-US" b="1" dirty="0"/>
              <a:t>Environmental Studies</a:t>
            </a:r>
            <a:r>
              <a:rPr lang="en-US" dirty="0"/>
              <a:t>:</a:t>
            </a:r>
          </a:p>
          <a:p>
            <a:pPr lvl="1"/>
            <a:r>
              <a:rPr lang="en-US" dirty="0"/>
              <a:t>Analyzing climatic data to identify periodicities related to seasonal changes or long-term cycles.</a:t>
            </a:r>
          </a:p>
          <a:p>
            <a:r>
              <a:rPr lang="en-US" b="1" dirty="0"/>
              <a:t>Finance</a:t>
            </a:r>
            <a:r>
              <a:rPr lang="en-US" dirty="0"/>
              <a:t>:</a:t>
            </a:r>
          </a:p>
          <a:p>
            <a:pPr lvl="1"/>
            <a:r>
              <a:rPr lang="en-US" dirty="0"/>
              <a:t>Used to identify cycles in stock prices or economic indicators, helping to inform trading strategies.</a:t>
            </a:r>
          </a:p>
          <a:p>
            <a:endParaRPr lang="en-IN" dirty="0"/>
          </a:p>
        </p:txBody>
      </p:sp>
    </p:spTree>
    <p:extLst>
      <p:ext uri="{BB962C8B-B14F-4D97-AF65-F5344CB8AC3E}">
        <p14:creationId xmlns:p14="http://schemas.microsoft.com/office/powerpoint/2010/main" val="2978965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4BFC-EB68-4D7D-AD3D-CCAEA0C368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BA3DBB-2DC3-4287-AB93-81923EF0C636}"/>
              </a:ext>
            </a:extLst>
          </p:cNvPr>
          <p:cNvSpPr>
            <a:spLocks noGrp="1"/>
          </p:cNvSpPr>
          <p:nvPr>
            <p:ph idx="1"/>
          </p:nvPr>
        </p:nvSpPr>
        <p:spPr/>
        <p:txBody>
          <a:bodyPr>
            <a:normAutofit fontScale="92500" lnSpcReduction="10000"/>
          </a:bodyPr>
          <a:lstStyle/>
          <a:p>
            <a:r>
              <a:rPr lang="en-US" b="1" dirty="0"/>
              <a:t>Steps in Spectral Analysis</a:t>
            </a:r>
          </a:p>
          <a:p>
            <a:r>
              <a:rPr lang="en-US" b="1" dirty="0"/>
              <a:t>Data Preparation</a:t>
            </a:r>
            <a:r>
              <a:rPr lang="en-US" dirty="0"/>
              <a:t>:</a:t>
            </a:r>
          </a:p>
          <a:p>
            <a:pPr lvl="1"/>
            <a:r>
              <a:rPr lang="en-US" dirty="0"/>
              <a:t>Clean and preprocess the data, ensuring it is stationary (i.e., constant mean and variance) if required.</a:t>
            </a:r>
          </a:p>
          <a:p>
            <a:r>
              <a:rPr lang="en-US" b="1" dirty="0"/>
              <a:t>Fourier Transform</a:t>
            </a:r>
            <a:r>
              <a:rPr lang="en-US" dirty="0"/>
              <a:t>:</a:t>
            </a:r>
          </a:p>
          <a:p>
            <a:pPr lvl="1"/>
            <a:r>
              <a:rPr lang="en-US" dirty="0"/>
              <a:t>Apply the Fourier transform to convert the time series into the frequency domain.</a:t>
            </a:r>
          </a:p>
          <a:p>
            <a:r>
              <a:rPr lang="en-US" b="1" dirty="0"/>
              <a:t>Estimate the Power Spectrum</a:t>
            </a:r>
            <a:r>
              <a:rPr lang="en-US" dirty="0"/>
              <a:t>:</a:t>
            </a:r>
          </a:p>
          <a:p>
            <a:pPr lvl="1"/>
            <a:r>
              <a:rPr lang="en-US" dirty="0"/>
              <a:t>Calculate the periodogram or use techniques like Welch's method for a smoother estimate of the spectral density.</a:t>
            </a:r>
          </a:p>
          <a:p>
            <a:r>
              <a:rPr lang="en-US" b="1" dirty="0"/>
              <a:t>Interpret Results</a:t>
            </a:r>
            <a:r>
              <a:rPr lang="en-US" dirty="0"/>
              <a:t>:</a:t>
            </a:r>
          </a:p>
          <a:p>
            <a:pPr lvl="1"/>
            <a:r>
              <a:rPr lang="en-US" dirty="0"/>
              <a:t>Analyze the power spectrum to identify significant frequencies and their corresponding power levels. Look for dominant cycles or patterns.</a:t>
            </a:r>
          </a:p>
          <a:p>
            <a:endParaRPr lang="en-IN" dirty="0"/>
          </a:p>
        </p:txBody>
      </p:sp>
    </p:spTree>
    <p:extLst>
      <p:ext uri="{BB962C8B-B14F-4D97-AF65-F5344CB8AC3E}">
        <p14:creationId xmlns:p14="http://schemas.microsoft.com/office/powerpoint/2010/main" val="3228150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2501-A0B6-465E-8BE8-4A4C849186D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CC30A78-AD91-4F19-BB02-3D11C75630EA}"/>
              </a:ext>
            </a:extLst>
          </p:cNvPr>
          <p:cNvSpPr>
            <a:spLocks noGrp="1" noChangeArrowheads="1"/>
          </p:cNvSpPr>
          <p:nvPr>
            <p:ph idx="1"/>
          </p:nvPr>
        </p:nvSpPr>
        <p:spPr bwMode="auto">
          <a:xfrm>
            <a:off x="838200" y="2847132"/>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a:ln>
                  <a:noFill/>
                </a:ln>
                <a:solidFill>
                  <a:schemeClr val="tx1"/>
                </a:solidFill>
                <a:effectLst/>
                <a:latin typeface="Arial Unicode MS" panose="020B0604020202020204" pitchFamily="34" charset="-128"/>
              </a:rPr>
              <a:t>stats</a:t>
            </a:r>
            <a:r>
              <a:rPr kumimoji="0" lang="en-US" altLang="en-US" sz="2400" b="0" i="0" u="none" strike="noStrike" cap="none" normalizeH="0" baseline="0" dirty="0">
                <a:ln>
                  <a:noFill/>
                </a:ln>
                <a:solidFill>
                  <a:schemeClr val="tx1"/>
                </a:solidFill>
                <a:effectLst/>
              </a:rPr>
              <a:t> package for Fourier transforms, and the </a:t>
            </a:r>
            <a:r>
              <a:rPr kumimoji="0" lang="en-US" altLang="en-US" sz="2400" b="0" i="0" u="none" strike="noStrike" cap="none" normalizeH="0" baseline="0" dirty="0">
                <a:ln>
                  <a:noFill/>
                </a:ln>
                <a:solidFill>
                  <a:schemeClr val="tx1"/>
                </a:solidFill>
                <a:effectLst/>
                <a:latin typeface="Arial Unicode MS" panose="020B0604020202020204" pitchFamily="34" charset="-128"/>
              </a:rPr>
              <a:t>spectral</a:t>
            </a:r>
            <a:r>
              <a:rPr kumimoji="0" lang="en-US" altLang="en-US" sz="2400" b="0" i="0" u="none" strike="noStrike" cap="none" normalizeH="0" baseline="0" dirty="0">
                <a:ln>
                  <a:noFill/>
                </a:ln>
                <a:solidFill>
                  <a:schemeClr val="tx1"/>
                </a:solidFill>
                <a:effectLst/>
              </a:rPr>
              <a:t> package for spectral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numpy</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scipy</a:t>
            </a:r>
            <a:r>
              <a:rPr kumimoji="0" lang="en-US" altLang="en-US" sz="2400" b="0" i="0" u="none" strike="noStrike" cap="none" normalizeH="0" baseline="0" dirty="0">
                <a:ln>
                  <a:noFill/>
                </a:ln>
                <a:solidFill>
                  <a:schemeClr val="tx1"/>
                </a:solidFill>
                <a:effectLst/>
              </a:rPr>
              <a:t> for Fourier transforms, and </a:t>
            </a:r>
            <a:r>
              <a:rPr kumimoji="0" lang="en-US" altLang="en-US" sz="24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2400" b="0" i="0" u="none" strike="noStrike" cap="none" normalizeH="0" baseline="0" dirty="0">
                <a:ln>
                  <a:noFill/>
                </a:ln>
                <a:solidFill>
                  <a:schemeClr val="tx1"/>
                </a:solidFill>
                <a:effectLst/>
              </a:rPr>
              <a:t> for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3758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39F1-F660-49DC-B68E-B3BBDAA4A3ED}"/>
              </a:ext>
            </a:extLst>
          </p:cNvPr>
          <p:cNvSpPr>
            <a:spLocks noGrp="1"/>
          </p:cNvSpPr>
          <p:nvPr>
            <p:ph type="title"/>
          </p:nvPr>
        </p:nvSpPr>
        <p:spPr/>
        <p:txBody>
          <a:bodyPr/>
          <a:lstStyle/>
          <a:p>
            <a:r>
              <a:rPr lang="en-IN" dirty="0"/>
              <a:t>Bayesian Methods</a:t>
            </a:r>
          </a:p>
        </p:txBody>
      </p:sp>
      <p:sp>
        <p:nvSpPr>
          <p:cNvPr id="3" name="Content Placeholder 2">
            <a:extLst>
              <a:ext uri="{FF2B5EF4-FFF2-40B4-BE49-F238E27FC236}">
                <a16:creationId xmlns:a16="http://schemas.microsoft.com/office/drawing/2014/main" id="{C0CA3FA9-A8D0-4402-8A83-42E992D00A19}"/>
              </a:ext>
            </a:extLst>
          </p:cNvPr>
          <p:cNvSpPr>
            <a:spLocks noGrp="1"/>
          </p:cNvSpPr>
          <p:nvPr>
            <p:ph idx="1"/>
          </p:nvPr>
        </p:nvSpPr>
        <p:spPr/>
        <p:txBody>
          <a:bodyPr/>
          <a:lstStyle/>
          <a:p>
            <a:r>
              <a:rPr lang="en-US" dirty="0"/>
              <a:t>Bayesian methods are a powerful approach to statistical analysis and forecasting that incorporate prior beliefs or information along with observed data to update and refine estimates. They are particularly useful in scenarios where data is limited or noisy, allowing for a more flexible and robust modeling framework.</a:t>
            </a:r>
            <a:endParaRPr lang="en-IN" dirty="0"/>
          </a:p>
        </p:txBody>
      </p:sp>
    </p:spTree>
    <p:extLst>
      <p:ext uri="{BB962C8B-B14F-4D97-AF65-F5344CB8AC3E}">
        <p14:creationId xmlns:p14="http://schemas.microsoft.com/office/powerpoint/2010/main" val="763946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7023-ACD9-471E-9C1F-E5C47CE784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5AF240-5219-4794-BC79-8F138F9F0697}"/>
              </a:ext>
            </a:extLst>
          </p:cNvPr>
          <p:cNvSpPr>
            <a:spLocks noGrp="1"/>
          </p:cNvSpPr>
          <p:nvPr>
            <p:ph idx="1"/>
          </p:nvPr>
        </p:nvSpPr>
        <p:spPr/>
        <p:txBody>
          <a:bodyPr>
            <a:normAutofit fontScale="92500" lnSpcReduction="20000"/>
          </a:bodyPr>
          <a:lstStyle/>
          <a:p>
            <a:r>
              <a:rPr lang="en-US" b="1" dirty="0"/>
              <a:t>Applications in Forecasting</a:t>
            </a:r>
          </a:p>
          <a:p>
            <a:r>
              <a:rPr lang="en-US" b="1" dirty="0"/>
              <a:t>Time Series Forecasting</a:t>
            </a:r>
            <a:r>
              <a:rPr lang="en-US" dirty="0"/>
              <a:t>:</a:t>
            </a:r>
          </a:p>
          <a:p>
            <a:pPr lvl="1"/>
            <a:r>
              <a:rPr lang="en-US" dirty="0"/>
              <a:t>Bayesian methods can model time series data, incorporating uncertainty and allowing for dynamic updating as new data arrives.</a:t>
            </a:r>
          </a:p>
          <a:p>
            <a:r>
              <a:rPr lang="en-US" b="1" dirty="0"/>
              <a:t>Parameter Estimation</a:t>
            </a:r>
            <a:r>
              <a:rPr lang="en-US" dirty="0"/>
              <a:t>:</a:t>
            </a:r>
          </a:p>
          <a:p>
            <a:pPr lvl="1"/>
            <a:r>
              <a:rPr lang="en-US" dirty="0"/>
              <a:t>Used to estimate model parameters with uncertainty, helping to avoid overfitting and providing a more nuanced understanding of model performance.</a:t>
            </a:r>
          </a:p>
          <a:p>
            <a:r>
              <a:rPr lang="en-US" b="1" dirty="0"/>
              <a:t>Hierarchical Models</a:t>
            </a:r>
            <a:r>
              <a:rPr lang="en-US" dirty="0"/>
              <a:t>:</a:t>
            </a:r>
          </a:p>
          <a:p>
            <a:pPr lvl="1"/>
            <a:r>
              <a:rPr lang="en-US" dirty="0"/>
              <a:t>Bayesian hierarchical models can simultaneously analyze data across different groups or levels, allowing for borrowing strength across related datasets.</a:t>
            </a:r>
          </a:p>
          <a:p>
            <a:r>
              <a:rPr lang="en-US" b="1" dirty="0"/>
              <a:t>Model Comparison</a:t>
            </a:r>
            <a:r>
              <a:rPr lang="en-US" dirty="0"/>
              <a:t>:</a:t>
            </a:r>
          </a:p>
          <a:p>
            <a:pPr lvl="1"/>
            <a:r>
              <a:rPr lang="en-US" dirty="0"/>
              <a:t>Bayesian methods facilitate model comparison using Bayes factors, which quantify the evidence for one model over another based on the data.</a:t>
            </a:r>
          </a:p>
          <a:p>
            <a:endParaRPr lang="en-IN" dirty="0"/>
          </a:p>
        </p:txBody>
      </p:sp>
    </p:spTree>
    <p:extLst>
      <p:ext uri="{BB962C8B-B14F-4D97-AF65-F5344CB8AC3E}">
        <p14:creationId xmlns:p14="http://schemas.microsoft.com/office/powerpoint/2010/main" val="2768543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FE5B-0A7B-479B-84E4-4A153BAB5E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D810CB-7D60-47DD-8609-D6167960E7AA}"/>
              </a:ext>
            </a:extLst>
          </p:cNvPr>
          <p:cNvSpPr>
            <a:spLocks noGrp="1"/>
          </p:cNvSpPr>
          <p:nvPr>
            <p:ph idx="1"/>
          </p:nvPr>
        </p:nvSpPr>
        <p:spPr/>
        <p:txBody>
          <a:bodyPr>
            <a:normAutofit fontScale="70000" lnSpcReduction="20000"/>
          </a:bodyPr>
          <a:lstStyle/>
          <a:p>
            <a:r>
              <a:rPr lang="en-US" b="1" dirty="0"/>
              <a:t>Advantages of Bayesian Methods</a:t>
            </a:r>
          </a:p>
          <a:p>
            <a:r>
              <a:rPr lang="en-US" b="1" dirty="0"/>
              <a:t>Incorporation of Prior Knowledge</a:t>
            </a:r>
            <a:r>
              <a:rPr lang="en-US" dirty="0"/>
              <a:t>: Allows for the integration of existing information or expert opinion, which can improve estimates, especially in small sample sizes.</a:t>
            </a:r>
          </a:p>
          <a:p>
            <a:r>
              <a:rPr lang="en-US" b="1" dirty="0"/>
              <a:t>Flexibility</a:t>
            </a:r>
            <a:r>
              <a:rPr lang="en-US" dirty="0"/>
              <a:t>: Can model complex relationships and accommodate various types of data distributions.</a:t>
            </a:r>
          </a:p>
          <a:p>
            <a:r>
              <a:rPr lang="en-US" b="1" dirty="0"/>
              <a:t>Interpretability</a:t>
            </a:r>
            <a:r>
              <a:rPr lang="en-US" dirty="0"/>
              <a:t>: Provides probabilistic interpretations of parameters and predictions, which can be more intuitive than point estimates.</a:t>
            </a:r>
          </a:p>
          <a:p>
            <a:r>
              <a:rPr lang="en-US" b="1" dirty="0"/>
              <a:t>Challenges</a:t>
            </a:r>
          </a:p>
          <a:p>
            <a:r>
              <a:rPr lang="en-US" b="1" dirty="0"/>
              <a:t>Computational Complexity</a:t>
            </a:r>
            <a:r>
              <a:rPr lang="en-US" dirty="0"/>
              <a:t>: Bayesian methods can be computationally intensive, especially for complex models or large datasets. Techniques like Markov Chain Monte Carlo (MCMC) are often used to estimate posterior distributions.</a:t>
            </a:r>
          </a:p>
          <a:p>
            <a:r>
              <a:rPr lang="en-US" b="1" dirty="0"/>
              <a:t>Prior Sensitivity</a:t>
            </a:r>
            <a:r>
              <a:rPr lang="en-US" dirty="0"/>
              <a:t>: The choice of prior can significantly affect the results; selecting appropriate priors can be challenging.</a:t>
            </a:r>
          </a:p>
          <a:p>
            <a:r>
              <a:rPr lang="en-US" b="1" dirty="0"/>
              <a:t>Learning Curve</a:t>
            </a:r>
            <a:r>
              <a:rPr lang="en-US" dirty="0"/>
              <a:t>: Bayesian methods can have a steeper learning curve compared to traditional frequentist approaches.</a:t>
            </a:r>
          </a:p>
          <a:p>
            <a:endParaRPr lang="en-IN" dirty="0"/>
          </a:p>
        </p:txBody>
      </p:sp>
    </p:spTree>
    <p:extLst>
      <p:ext uri="{BB962C8B-B14F-4D97-AF65-F5344CB8AC3E}">
        <p14:creationId xmlns:p14="http://schemas.microsoft.com/office/powerpoint/2010/main" val="51547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A20-9E74-4B11-BD19-425CC5E4CDC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F3468F8-FCC6-4BB5-8577-B1505063DE88}"/>
              </a:ext>
            </a:extLst>
          </p:cNvPr>
          <p:cNvSpPr>
            <a:spLocks noGrp="1" noChangeArrowheads="1"/>
          </p:cNvSpPr>
          <p:nvPr>
            <p:ph idx="1"/>
          </p:nvPr>
        </p:nvSpPr>
        <p:spPr bwMode="auto">
          <a:xfrm>
            <a:off x="838200" y="2847138"/>
            <a:ext cx="102803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like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rstan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brms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BayesFactor</a:t>
            </a:r>
            <a:r>
              <a:rPr kumimoji="0" lang="en-US" altLang="en-US" sz="2400" b="0" i="0" u="none" strike="noStrike" cap="none" normalizeH="0" baseline="0" dirty="0">
                <a:ln>
                  <a:noFill/>
                </a:ln>
                <a:solidFill>
                  <a:schemeClr val="tx1"/>
                </a:solidFill>
                <a:effectLst/>
              </a:rPr>
              <a:t> facilitate Bayesian modeling and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such as </a:t>
            </a:r>
            <a:r>
              <a:rPr kumimoji="0" lang="en-US" altLang="en-US" sz="2400" b="0" i="0" u="none" strike="noStrike" cap="none" normalizeH="0" baseline="0" dirty="0">
                <a:ln>
                  <a:noFill/>
                </a:ln>
                <a:solidFill>
                  <a:schemeClr val="tx1"/>
                </a:solidFill>
                <a:effectLst/>
                <a:latin typeface="Arial Unicode MS" panose="020B0604020202020204" pitchFamily="34" charset="-128"/>
              </a:rPr>
              <a:t>PyMC3</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PyStan</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TensorFlow Probability</a:t>
            </a:r>
            <a:r>
              <a:rPr kumimoji="0" lang="en-US" altLang="en-US" sz="2400" b="0" i="0" u="none" strike="noStrike" cap="none" normalizeH="0" baseline="0" dirty="0">
                <a:ln>
                  <a:noFill/>
                </a:ln>
                <a:solidFill>
                  <a:schemeClr val="tx1"/>
                </a:solidFill>
                <a:effectLst/>
              </a:rPr>
              <a:t> support Bayesian inference and probabilistic programming.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14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7148-05D8-4978-856F-53D98315D3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A0066-4D5A-48B7-B025-5B701EBA36E0}"/>
              </a:ext>
            </a:extLst>
          </p:cNvPr>
          <p:cNvSpPr>
            <a:spLocks noGrp="1"/>
          </p:cNvSpPr>
          <p:nvPr>
            <p:ph idx="1"/>
          </p:nvPr>
        </p:nvSpPr>
        <p:spPr/>
        <p:txBody>
          <a:bodyPr>
            <a:normAutofit lnSpcReduction="10000"/>
          </a:bodyPr>
          <a:lstStyle/>
          <a:p>
            <a:r>
              <a:rPr lang="en-US" b="1" dirty="0"/>
              <a:t>Forecasting</a:t>
            </a:r>
          </a:p>
          <a:p>
            <a:r>
              <a:rPr lang="en-US" b="1" dirty="0"/>
              <a:t>Model Selection</a:t>
            </a:r>
            <a:r>
              <a:rPr lang="en-US" dirty="0"/>
              <a:t>: Choosing the right model is crucial. Criteria like AIC, BIC, or cross-validation can help determine the best fit.</a:t>
            </a:r>
          </a:p>
          <a:p>
            <a:r>
              <a:rPr lang="en-US" b="1" dirty="0"/>
              <a:t>Evaluation</a:t>
            </a:r>
            <a:r>
              <a:rPr lang="en-US" dirty="0"/>
              <a:t>: Assessing model performance using metrics such as RMSE (Root Mean Squared Error) or MAPE (Mean Absolute Percentage Error) is important for validation.</a:t>
            </a:r>
          </a:p>
          <a:p>
            <a:r>
              <a:rPr lang="en-US" b="1" dirty="0"/>
              <a:t>Forecasting Horizon</a:t>
            </a:r>
            <a:r>
              <a:rPr lang="en-US" dirty="0"/>
              <a:t>: Consider the time frame over which predictions are made. Longer horizons typically involve greater uncertainty.</a:t>
            </a:r>
          </a:p>
          <a:p>
            <a:r>
              <a:rPr lang="en-US" b="1" dirty="0"/>
              <a:t>Scenario Analysis</a:t>
            </a:r>
            <a:r>
              <a:rPr lang="en-US" dirty="0"/>
              <a:t>: Exploring different scenarios and their impacts on forecasts can be helpful in understanding potential outcomes.</a:t>
            </a:r>
          </a:p>
          <a:p>
            <a:endParaRPr lang="en-IN" dirty="0"/>
          </a:p>
        </p:txBody>
      </p:sp>
    </p:spTree>
    <p:extLst>
      <p:ext uri="{BB962C8B-B14F-4D97-AF65-F5344CB8AC3E}">
        <p14:creationId xmlns:p14="http://schemas.microsoft.com/office/powerpoint/2010/main" val="1786150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A4F4-6C52-4E85-BEDC-11ABEAD55A6F}"/>
              </a:ext>
            </a:extLst>
          </p:cNvPr>
          <p:cNvSpPr>
            <a:spLocks noGrp="1"/>
          </p:cNvSpPr>
          <p:nvPr>
            <p:ph type="title"/>
          </p:nvPr>
        </p:nvSpPr>
        <p:spPr/>
        <p:txBody>
          <a:bodyPr/>
          <a:lstStyle/>
          <a:p>
            <a:r>
              <a:rPr lang="en-US" dirty="0"/>
              <a:t>Practical Implementation and Use of Statistical Forecasting</a:t>
            </a:r>
            <a:endParaRPr lang="en-IN" dirty="0"/>
          </a:p>
        </p:txBody>
      </p:sp>
      <p:sp>
        <p:nvSpPr>
          <p:cNvPr id="3" name="Content Placeholder 2">
            <a:extLst>
              <a:ext uri="{FF2B5EF4-FFF2-40B4-BE49-F238E27FC236}">
                <a16:creationId xmlns:a16="http://schemas.microsoft.com/office/drawing/2014/main" id="{C111397D-141B-45EE-8F7E-CEF9A774F270}"/>
              </a:ext>
            </a:extLst>
          </p:cNvPr>
          <p:cNvSpPr>
            <a:spLocks noGrp="1"/>
          </p:cNvSpPr>
          <p:nvPr>
            <p:ph idx="1"/>
          </p:nvPr>
        </p:nvSpPr>
        <p:spPr/>
        <p:txBody>
          <a:bodyPr/>
          <a:lstStyle/>
          <a:p>
            <a:r>
              <a:rPr lang="en-US" dirty="0"/>
              <a:t>Practical implementation and use of statistical forecasting involve several steps, from data collection and preprocessing to model selection, evaluation, and deployment. Here’s a comprehensive overview of how to effectively implement statistical forecasting in real-world scenarios.</a:t>
            </a:r>
            <a:endParaRPr lang="en-IN" dirty="0"/>
          </a:p>
        </p:txBody>
      </p:sp>
    </p:spTree>
    <p:extLst>
      <p:ext uri="{BB962C8B-B14F-4D97-AF65-F5344CB8AC3E}">
        <p14:creationId xmlns:p14="http://schemas.microsoft.com/office/powerpoint/2010/main" val="3154047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51B8-97F1-4DAC-B68A-959CE3B14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59A7E8-255A-4B55-A618-0AFE5AB63F1D}"/>
              </a:ext>
            </a:extLst>
          </p:cNvPr>
          <p:cNvSpPr>
            <a:spLocks noGrp="1"/>
          </p:cNvSpPr>
          <p:nvPr>
            <p:ph idx="1"/>
          </p:nvPr>
        </p:nvSpPr>
        <p:spPr/>
        <p:txBody>
          <a:bodyPr>
            <a:normAutofit fontScale="85000" lnSpcReduction="20000"/>
          </a:bodyPr>
          <a:lstStyle/>
          <a:p>
            <a:r>
              <a:rPr lang="en-US" b="1" dirty="0"/>
              <a:t>Steps in Practical Implementation</a:t>
            </a:r>
          </a:p>
          <a:p>
            <a:r>
              <a:rPr lang="en-US" b="1" dirty="0"/>
              <a:t>Define the Objective</a:t>
            </a:r>
            <a:r>
              <a:rPr lang="en-US" dirty="0"/>
              <a:t>:</a:t>
            </a:r>
          </a:p>
          <a:p>
            <a:pPr lvl="1"/>
            <a:r>
              <a:rPr lang="en-US" dirty="0"/>
              <a:t>Clearly articulate the purpose of the forecast (e.g., sales prediction, inventory management, demand forecasting) and the specific outcomes desired.</a:t>
            </a:r>
          </a:p>
          <a:p>
            <a:r>
              <a:rPr lang="en-US" b="1" dirty="0"/>
              <a:t>Data Collection</a:t>
            </a:r>
            <a:r>
              <a:rPr lang="en-US" dirty="0"/>
              <a:t>:</a:t>
            </a:r>
          </a:p>
          <a:p>
            <a:pPr lvl="1"/>
            <a:r>
              <a:rPr lang="en-US" dirty="0"/>
              <a:t>Gather relevant historical data. This may include time series data, external variables (such as economic indicators), and any other factors that could influence the forecast.</a:t>
            </a:r>
          </a:p>
          <a:p>
            <a:pPr lvl="1"/>
            <a:r>
              <a:rPr lang="en-US" dirty="0"/>
              <a:t>Ensure the data is of high quality, with minimal missing values and outliers.</a:t>
            </a:r>
          </a:p>
          <a:p>
            <a:r>
              <a:rPr lang="en-US" b="1" dirty="0"/>
              <a:t>Data Preprocessing</a:t>
            </a:r>
            <a:r>
              <a:rPr lang="en-US" dirty="0"/>
              <a:t>:</a:t>
            </a:r>
          </a:p>
          <a:p>
            <a:pPr lvl="1"/>
            <a:r>
              <a:rPr lang="en-US" b="1" dirty="0"/>
              <a:t>Cleaning</a:t>
            </a:r>
            <a:r>
              <a:rPr lang="en-US" dirty="0"/>
              <a:t>: Remove or impute missing values and correct any errors.</a:t>
            </a:r>
          </a:p>
          <a:p>
            <a:pPr lvl="1"/>
            <a:r>
              <a:rPr lang="en-US" b="1" dirty="0"/>
              <a:t>Transformation</a:t>
            </a:r>
            <a:r>
              <a:rPr lang="en-US" dirty="0"/>
              <a:t>: Apply necessary transformations (e.g., logarithmic transformations) to stabilize variance.</a:t>
            </a:r>
          </a:p>
          <a:p>
            <a:pPr lvl="1"/>
            <a:r>
              <a:rPr lang="en-US" b="1" dirty="0"/>
              <a:t>Stationarity</a:t>
            </a:r>
            <a:r>
              <a:rPr lang="en-US" dirty="0"/>
              <a:t>: Check for stationarity. If the data is non-stationary, consider differencing or detrending.</a:t>
            </a:r>
          </a:p>
          <a:p>
            <a:endParaRPr lang="en-IN" dirty="0"/>
          </a:p>
        </p:txBody>
      </p:sp>
    </p:spTree>
    <p:extLst>
      <p:ext uri="{BB962C8B-B14F-4D97-AF65-F5344CB8AC3E}">
        <p14:creationId xmlns:p14="http://schemas.microsoft.com/office/powerpoint/2010/main" val="9148653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B8EB-3986-43F9-ACDB-EA52247D2E1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DEB25F7E-3177-45E6-BAA6-7556A217CD58}"/>
              </a:ext>
            </a:extLst>
          </p:cNvPr>
          <p:cNvSpPr>
            <a:spLocks noGrp="1" noChangeArrowheads="1"/>
          </p:cNvSpPr>
          <p:nvPr>
            <p:ph idx="1"/>
          </p:nvPr>
        </p:nvSpPr>
        <p:spPr bwMode="auto">
          <a:xfrm>
            <a:off x="838199" y="2154634"/>
            <a:ext cx="10515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Exploratory Data Analysis (EDA)</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Visualize the data using plots (e.g., line graphs, seasonal decompositions) to identify patterns, trends, and seasonality.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Calculate summary statistics to understand the distribution and characteristics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Selection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Choose appropriate forecasting models based on the data characteristics and objectives. Common models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ARIMA (AutoRegressive Integrated Moving Average)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Exponential Smoothing Methods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Seasonal Decomposition of Time Series (STL)</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 Models (e.g., Random Forest, XGBoost)</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Neural Networks (e.g., LSTM for sequential data)</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317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44C1-D46D-4778-893E-9F641DD7771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262FDF6B-0A4C-437A-890D-F5AEF19A045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Training and Validation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Split the data into training and test sets (and possibly a validation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Train the selected models on the training set and validate them on the validation set to tune hyperparameters.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 cross-validation techniques if applicable.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Forecasting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Generate forecasts using the trained models on the test set or for the desired future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Combine forecasts if using multiple models (e.g., through averaging or weighted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Assess the accuracy of forecasts using metrics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Mean Absolute Error (MAE)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Root Mean Squared Error (RMSE)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Mean Absolute Percentage Error (MAPE)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Compare model performance to identify the best-performing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80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C4FC-404B-4A86-A41C-033161A62381}"/>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9CEAB364-68C6-4A39-99FF-AAB752EB0E53}"/>
              </a:ext>
            </a:extLst>
          </p:cNvPr>
          <p:cNvSpPr>
            <a:spLocks noGrp="1" noChangeArrowheads="1"/>
          </p:cNvSpPr>
          <p:nvPr>
            <p:ph idx="1"/>
          </p:nvPr>
        </p:nvSpPr>
        <p:spPr bwMode="auto">
          <a:xfrm>
            <a:off x="838200" y="2708632"/>
            <a:ext cx="1025743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Deployment</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 the forecasting model in a production environment. This may involve automation, integrating with existing systems, and ensuring user access to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Establish a routine for regular updates to the model as new data becomes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Monitoring and Maintenance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Continuously monitor the performance of the forecasting model to ensure accuracy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Update models as necessary, especially if there are significant changes in underlying patterns or external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8266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66EF-B553-4868-AA09-37A9227AAB69}"/>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6F81A01C-64BF-48E3-BD61-EC70DFA45545}"/>
              </a:ext>
            </a:extLst>
          </p:cNvPr>
          <p:cNvSpPr>
            <a:spLocks noGrp="1" noChangeArrowheads="1"/>
          </p:cNvSpPr>
          <p:nvPr>
            <p:ph idx="1"/>
          </p:nvPr>
        </p:nvSpPr>
        <p:spPr bwMode="auto">
          <a:xfrm>
            <a:off x="838200" y="247780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
            </a:r>
            <a:r>
              <a:rPr kumimoji="0" lang="en-US" altLang="en-US" sz="2400" b="0" i="0" u="none" strike="noStrike" cap="none" normalizeH="0" baseline="0" dirty="0">
                <a:ln>
                  <a:noFill/>
                </a:ln>
                <a:solidFill>
                  <a:schemeClr val="tx1"/>
                </a:solidFill>
                <a:effectLst/>
                <a:latin typeface="Arial" panose="020B0604020202020204" pitchFamily="34" charset="0"/>
              </a:rPr>
              <a:t>: Packages such as </a:t>
            </a:r>
            <a:r>
              <a:rPr kumimoji="0" lang="en-US" altLang="en-US" sz="2400" b="0" i="0" u="none" strike="noStrike" cap="none" normalizeH="0" baseline="0" dirty="0">
                <a:ln>
                  <a:noFill/>
                </a:ln>
                <a:solidFill>
                  <a:schemeClr val="tx1"/>
                </a:solidFill>
                <a:effectLst/>
                <a:latin typeface="Arial Unicode MS" panose="020B0604020202020204" pitchFamily="34" charset="-128"/>
              </a:rPr>
              <a:t>forecast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fable</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caret</a:t>
            </a:r>
            <a:r>
              <a:rPr kumimoji="0" lang="en-US" altLang="en-US" sz="2400" b="0" i="0" u="none" strike="noStrike" cap="none" normalizeH="0" baseline="0" dirty="0">
                <a:ln>
                  <a:noFill/>
                </a:ln>
                <a:solidFill>
                  <a:schemeClr val="tx1"/>
                </a:solidFill>
                <a:effectLst/>
              </a:rPr>
              <a:t> provide robust tools for time series analysis and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Libraries like </a:t>
            </a: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statsmodels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scikit</a:t>
            </a:r>
            <a:r>
              <a:rPr kumimoji="0" lang="en-US" altLang="en-US" sz="2400" b="0" i="0" u="none" strike="noStrike" cap="none" normalizeH="0" baseline="0" dirty="0">
                <a:ln>
                  <a:noFill/>
                </a:ln>
                <a:solidFill>
                  <a:schemeClr val="tx1"/>
                </a:solidFill>
                <a:effectLst/>
                <a:latin typeface="Arial Unicode MS" panose="020B0604020202020204" pitchFamily="34" charset="-128"/>
              </a:rPr>
              <a:t>-learn</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panose="020B0604020202020204" pitchFamily="34" charset="-128"/>
              </a:rPr>
              <a:t>TensorFlow</a:t>
            </a:r>
            <a:r>
              <a:rPr kumimoji="0" lang="en-US" altLang="en-US" sz="2400" b="0" i="0" u="none" strike="noStrike" cap="none" normalizeH="0" baseline="0" dirty="0">
                <a:ln>
                  <a:noFill/>
                </a:ln>
                <a:solidFill>
                  <a:schemeClr val="tx1"/>
                </a:solidFill>
                <a:effectLst/>
              </a:rPr>
              <a:t> are widely used for statistical and machine learning forecasting.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Excel</a:t>
            </a:r>
            <a:r>
              <a:rPr kumimoji="0" lang="en-US" altLang="en-US" sz="2400" b="0" i="0" u="none" strike="noStrike" cap="none" normalizeH="0" baseline="0" dirty="0">
                <a:ln>
                  <a:noFill/>
                </a:ln>
                <a:solidFill>
                  <a:schemeClr val="tx1"/>
                </a:solidFill>
                <a:effectLst/>
                <a:latin typeface="Arial" panose="020B0604020202020204" pitchFamily="34" charset="0"/>
              </a:rPr>
              <a:t>: Useful for simpler forecasting tasks and basic time series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MATLAB</a:t>
            </a:r>
            <a:r>
              <a:rPr kumimoji="0" lang="en-US" altLang="en-US" sz="2400" b="0" i="0" u="none" strike="noStrike" cap="none" normalizeH="0" baseline="0" dirty="0">
                <a:ln>
                  <a:noFill/>
                </a:ln>
                <a:solidFill>
                  <a:schemeClr val="tx1"/>
                </a:solidFill>
                <a:effectLst/>
                <a:latin typeface="Arial" panose="020B0604020202020204" pitchFamily="34" charset="0"/>
              </a:rPr>
              <a:t>: Offers built-in functions for statistical modeling and 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5524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1B74B-BA66-4752-9C3B-5FB7B88578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0E784D-FB03-49FC-8FC3-766FA725B63C}"/>
              </a:ext>
            </a:extLst>
          </p:cNvPr>
          <p:cNvSpPr>
            <a:spLocks noGrp="1"/>
          </p:cNvSpPr>
          <p:nvPr>
            <p:ph idx="1"/>
          </p:nvPr>
        </p:nvSpPr>
        <p:spPr/>
        <p:txBody>
          <a:bodyPr/>
          <a:lstStyle/>
          <a:p>
            <a:r>
              <a:rPr lang="en-US" dirty="0"/>
              <a:t>Step 1: Load Required Libraries</a:t>
            </a:r>
            <a:endParaRPr lang="en-IN" dirty="0"/>
          </a:p>
        </p:txBody>
      </p:sp>
      <p:sp>
        <p:nvSpPr>
          <p:cNvPr id="6" name="Rectangle 5">
            <a:extLst>
              <a:ext uri="{FF2B5EF4-FFF2-40B4-BE49-F238E27FC236}">
                <a16:creationId xmlns:a16="http://schemas.microsoft.com/office/drawing/2014/main" id="{4751BEEA-D577-41EE-8B6B-4E5319C1FAC3}"/>
              </a:ext>
            </a:extLst>
          </p:cNvPr>
          <p:cNvSpPr/>
          <p:nvPr/>
        </p:nvSpPr>
        <p:spPr>
          <a:xfrm>
            <a:off x="3048000" y="2551837"/>
            <a:ext cx="6096000" cy="1754326"/>
          </a:xfrm>
          <a:prstGeom prst="rect">
            <a:avLst/>
          </a:prstGeom>
        </p:spPr>
        <p:txBody>
          <a:bodyPr>
            <a:spAutoFit/>
          </a:bodyPr>
          <a:lstStyle/>
          <a:p>
            <a:r>
              <a:rPr lang="en-IN" dirty="0"/>
              <a:t># Install the forecast package if you haven't already</a:t>
            </a:r>
          </a:p>
          <a:p>
            <a:r>
              <a:rPr lang="en-IN" dirty="0" err="1"/>
              <a:t>install.packages</a:t>
            </a:r>
            <a:r>
              <a:rPr lang="en-IN" dirty="0"/>
              <a:t>("forecast")</a:t>
            </a:r>
          </a:p>
          <a:p>
            <a:endParaRPr lang="en-IN" dirty="0"/>
          </a:p>
          <a:p>
            <a:r>
              <a:rPr lang="en-IN" dirty="0"/>
              <a:t># Load libraries</a:t>
            </a:r>
          </a:p>
          <a:p>
            <a:r>
              <a:rPr lang="en-IN" dirty="0"/>
              <a:t>library(forecast)</a:t>
            </a:r>
          </a:p>
          <a:p>
            <a:r>
              <a:rPr lang="en-IN" dirty="0"/>
              <a:t>library(ggplot2)  # For visualization</a:t>
            </a:r>
          </a:p>
        </p:txBody>
      </p:sp>
    </p:spTree>
    <p:extLst>
      <p:ext uri="{BB962C8B-B14F-4D97-AF65-F5344CB8AC3E}">
        <p14:creationId xmlns:p14="http://schemas.microsoft.com/office/powerpoint/2010/main" val="4260400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2FFF-C6E6-45C9-B511-9101373B7F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19F6E3-6643-41C8-9C64-BCD8B72ECA08}"/>
              </a:ext>
            </a:extLst>
          </p:cNvPr>
          <p:cNvSpPr>
            <a:spLocks noGrp="1"/>
          </p:cNvSpPr>
          <p:nvPr>
            <p:ph idx="1"/>
          </p:nvPr>
        </p:nvSpPr>
        <p:spPr/>
        <p:txBody>
          <a:bodyPr/>
          <a:lstStyle/>
          <a:p>
            <a:r>
              <a:rPr lang="en-US" dirty="0"/>
              <a:t>Step 2: Load and Explore the Data</a:t>
            </a:r>
          </a:p>
          <a:p>
            <a:r>
              <a:rPr lang="en-US" dirty="0"/>
              <a:t>We will load the </a:t>
            </a:r>
            <a:r>
              <a:rPr lang="en-US" dirty="0" err="1"/>
              <a:t>AirPassengers</a:t>
            </a:r>
            <a:r>
              <a:rPr lang="en-US" dirty="0"/>
              <a:t> dataset and take a look at its structure and summary statistics.</a:t>
            </a:r>
          </a:p>
          <a:p>
            <a:endParaRPr lang="en-IN" dirty="0"/>
          </a:p>
        </p:txBody>
      </p:sp>
      <p:sp>
        <p:nvSpPr>
          <p:cNvPr id="4" name="Rectangle 3">
            <a:extLst>
              <a:ext uri="{FF2B5EF4-FFF2-40B4-BE49-F238E27FC236}">
                <a16:creationId xmlns:a16="http://schemas.microsoft.com/office/drawing/2014/main" id="{2600792D-FCF6-4A2B-863D-DCC5CE8F3298}"/>
              </a:ext>
            </a:extLst>
          </p:cNvPr>
          <p:cNvSpPr/>
          <p:nvPr/>
        </p:nvSpPr>
        <p:spPr>
          <a:xfrm>
            <a:off x="2610678" y="3429000"/>
            <a:ext cx="6096000" cy="2585323"/>
          </a:xfrm>
          <a:prstGeom prst="rect">
            <a:avLst/>
          </a:prstGeom>
        </p:spPr>
        <p:txBody>
          <a:bodyPr>
            <a:spAutoFit/>
          </a:bodyPr>
          <a:lstStyle/>
          <a:p>
            <a:r>
              <a:rPr lang="en-IN" dirty="0"/>
              <a:t># Load the dataset</a:t>
            </a:r>
          </a:p>
          <a:p>
            <a:r>
              <a:rPr lang="en-IN" dirty="0"/>
              <a:t>data("</a:t>
            </a:r>
            <a:r>
              <a:rPr lang="en-IN" dirty="0" err="1"/>
              <a:t>AirPassengers</a:t>
            </a:r>
            <a:r>
              <a:rPr lang="en-IN" dirty="0"/>
              <a:t>")</a:t>
            </a:r>
          </a:p>
          <a:p>
            <a:endParaRPr lang="en-IN" dirty="0"/>
          </a:p>
          <a:p>
            <a:r>
              <a:rPr lang="en-IN" dirty="0"/>
              <a:t># View the dataset</a:t>
            </a:r>
          </a:p>
          <a:p>
            <a:r>
              <a:rPr lang="en-IN" dirty="0"/>
              <a:t>head(</a:t>
            </a:r>
            <a:r>
              <a:rPr lang="en-IN" dirty="0" err="1"/>
              <a:t>AirPassengers</a:t>
            </a:r>
            <a:r>
              <a:rPr lang="en-IN" dirty="0"/>
              <a:t>)</a:t>
            </a:r>
          </a:p>
          <a:p>
            <a:endParaRPr lang="en-IN" dirty="0"/>
          </a:p>
          <a:p>
            <a:r>
              <a:rPr lang="en-IN" dirty="0"/>
              <a:t># Plot the data</a:t>
            </a:r>
          </a:p>
          <a:p>
            <a:r>
              <a:rPr lang="en-IN" dirty="0"/>
              <a:t>plot(</a:t>
            </a:r>
            <a:r>
              <a:rPr lang="en-IN" dirty="0" err="1"/>
              <a:t>AirPassengers</a:t>
            </a:r>
            <a:r>
              <a:rPr lang="en-IN" dirty="0"/>
              <a:t>, main="Monthly Airline Passengers", </a:t>
            </a:r>
            <a:r>
              <a:rPr lang="en-IN" dirty="0" err="1"/>
              <a:t>ylab</a:t>
            </a:r>
            <a:r>
              <a:rPr lang="en-IN" dirty="0"/>
              <a:t>="Number of Passengers", </a:t>
            </a:r>
            <a:r>
              <a:rPr lang="en-IN" dirty="0" err="1"/>
              <a:t>xlab</a:t>
            </a:r>
            <a:r>
              <a:rPr lang="en-IN" dirty="0"/>
              <a:t>="Year")</a:t>
            </a:r>
          </a:p>
        </p:txBody>
      </p:sp>
    </p:spTree>
    <p:extLst>
      <p:ext uri="{BB962C8B-B14F-4D97-AF65-F5344CB8AC3E}">
        <p14:creationId xmlns:p14="http://schemas.microsoft.com/office/powerpoint/2010/main" val="3231166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2CB3-81DF-41CE-B300-73A9840521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89BAC4-44CD-4D48-A914-221A245AA5F7}"/>
              </a:ext>
            </a:extLst>
          </p:cNvPr>
          <p:cNvSpPr>
            <a:spLocks noGrp="1"/>
          </p:cNvSpPr>
          <p:nvPr>
            <p:ph idx="1"/>
          </p:nvPr>
        </p:nvSpPr>
        <p:spPr/>
        <p:txBody>
          <a:bodyPr/>
          <a:lstStyle/>
          <a:p>
            <a:r>
              <a:rPr lang="en-IN" dirty="0"/>
              <a:t>Step 3: Data </a:t>
            </a:r>
            <a:r>
              <a:rPr lang="en-IN" dirty="0" err="1"/>
              <a:t>Preprocessing</a:t>
            </a:r>
            <a:endParaRPr lang="en-IN" dirty="0"/>
          </a:p>
          <a:p>
            <a:r>
              <a:rPr lang="en-US" dirty="0"/>
              <a:t>Check for stationarity using the Augmented Dickey-Fuller (ADF) test. If the data is non-stationary, we may need to difference it.</a:t>
            </a:r>
            <a:endParaRPr lang="en-IN" dirty="0"/>
          </a:p>
        </p:txBody>
      </p:sp>
      <p:sp>
        <p:nvSpPr>
          <p:cNvPr id="4" name="Rectangle 3">
            <a:extLst>
              <a:ext uri="{FF2B5EF4-FFF2-40B4-BE49-F238E27FC236}">
                <a16:creationId xmlns:a16="http://schemas.microsoft.com/office/drawing/2014/main" id="{83D4453C-969A-4B3E-8479-3C355E98D93C}"/>
              </a:ext>
            </a:extLst>
          </p:cNvPr>
          <p:cNvSpPr/>
          <p:nvPr/>
        </p:nvSpPr>
        <p:spPr>
          <a:xfrm>
            <a:off x="2809460" y="3890307"/>
            <a:ext cx="6096000" cy="1754326"/>
          </a:xfrm>
          <a:prstGeom prst="rect">
            <a:avLst/>
          </a:prstGeom>
        </p:spPr>
        <p:txBody>
          <a:bodyPr>
            <a:spAutoFit/>
          </a:bodyPr>
          <a:lstStyle/>
          <a:p>
            <a:r>
              <a:rPr lang="en-IN" dirty="0"/>
              <a:t># Check for stationarity</a:t>
            </a:r>
          </a:p>
          <a:p>
            <a:r>
              <a:rPr lang="en-IN" dirty="0"/>
              <a:t>library(</a:t>
            </a:r>
            <a:r>
              <a:rPr lang="en-IN" dirty="0" err="1"/>
              <a:t>tseries</a:t>
            </a:r>
            <a:r>
              <a:rPr lang="en-IN" dirty="0"/>
              <a:t>)</a:t>
            </a:r>
          </a:p>
          <a:p>
            <a:r>
              <a:rPr lang="en-IN" dirty="0" err="1"/>
              <a:t>adf.test</a:t>
            </a:r>
            <a:r>
              <a:rPr lang="en-IN" dirty="0"/>
              <a:t>(</a:t>
            </a:r>
            <a:r>
              <a:rPr lang="en-IN" dirty="0" err="1"/>
              <a:t>AirPassengers</a:t>
            </a:r>
            <a:r>
              <a:rPr lang="en-IN" dirty="0"/>
              <a:t>)</a:t>
            </a:r>
          </a:p>
          <a:p>
            <a:endParaRPr lang="en-IN" dirty="0"/>
          </a:p>
          <a:p>
            <a:r>
              <a:rPr lang="en-IN" dirty="0"/>
              <a:t># If p-value &lt; 0.05, we reject the null hypothesis of a unit root (data is stationary)</a:t>
            </a:r>
          </a:p>
        </p:txBody>
      </p:sp>
    </p:spTree>
    <p:extLst>
      <p:ext uri="{BB962C8B-B14F-4D97-AF65-F5344CB8AC3E}">
        <p14:creationId xmlns:p14="http://schemas.microsoft.com/office/powerpoint/2010/main" val="1175913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B827-FB2D-4777-92D7-71DFC0A1F3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2D6E2E-A983-4151-8F8F-4E40DB3E7B5C}"/>
              </a:ext>
            </a:extLst>
          </p:cNvPr>
          <p:cNvSpPr>
            <a:spLocks noGrp="1"/>
          </p:cNvSpPr>
          <p:nvPr>
            <p:ph idx="1"/>
          </p:nvPr>
        </p:nvSpPr>
        <p:spPr/>
        <p:txBody>
          <a:bodyPr/>
          <a:lstStyle/>
          <a:p>
            <a:r>
              <a:rPr lang="en-US" b="1" dirty="0"/>
              <a:t>Step 4: Decompose the Time Series</a:t>
            </a:r>
          </a:p>
          <a:p>
            <a:r>
              <a:rPr lang="en-US" dirty="0"/>
              <a:t>Decomposing the time series can help visualize the trend and seasonality.</a:t>
            </a:r>
          </a:p>
          <a:p>
            <a:endParaRPr lang="en-IN" dirty="0"/>
          </a:p>
        </p:txBody>
      </p:sp>
      <p:sp>
        <p:nvSpPr>
          <p:cNvPr id="4" name="Rectangle 3">
            <a:extLst>
              <a:ext uri="{FF2B5EF4-FFF2-40B4-BE49-F238E27FC236}">
                <a16:creationId xmlns:a16="http://schemas.microsoft.com/office/drawing/2014/main" id="{BE669B8E-E3A9-44BE-8B97-B6D9E84C499C}"/>
              </a:ext>
            </a:extLst>
          </p:cNvPr>
          <p:cNvSpPr/>
          <p:nvPr/>
        </p:nvSpPr>
        <p:spPr>
          <a:xfrm>
            <a:off x="2822713" y="3656448"/>
            <a:ext cx="6096000" cy="923330"/>
          </a:xfrm>
          <a:prstGeom prst="rect">
            <a:avLst/>
          </a:prstGeom>
        </p:spPr>
        <p:txBody>
          <a:bodyPr>
            <a:spAutoFit/>
          </a:bodyPr>
          <a:lstStyle/>
          <a:p>
            <a:r>
              <a:rPr lang="en-IN" dirty="0"/>
              <a:t># Decompose the time series</a:t>
            </a:r>
          </a:p>
          <a:p>
            <a:r>
              <a:rPr lang="en-IN" dirty="0"/>
              <a:t>decomposed &lt;- decompose(</a:t>
            </a:r>
            <a:r>
              <a:rPr lang="en-IN" dirty="0" err="1"/>
              <a:t>AirPassengers</a:t>
            </a:r>
            <a:r>
              <a:rPr lang="en-IN" dirty="0"/>
              <a:t>)</a:t>
            </a:r>
          </a:p>
          <a:p>
            <a:r>
              <a:rPr lang="en-IN" dirty="0"/>
              <a:t>plot(decomposed)</a:t>
            </a:r>
          </a:p>
        </p:txBody>
      </p:sp>
    </p:spTree>
    <p:extLst>
      <p:ext uri="{BB962C8B-B14F-4D97-AF65-F5344CB8AC3E}">
        <p14:creationId xmlns:p14="http://schemas.microsoft.com/office/powerpoint/2010/main" val="125547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946C-5464-42CB-9E3B-056321AB59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A53750-2049-47E3-988E-3424FFA337F5}"/>
              </a:ext>
            </a:extLst>
          </p:cNvPr>
          <p:cNvSpPr>
            <a:spLocks noGrp="1"/>
          </p:cNvSpPr>
          <p:nvPr>
            <p:ph idx="1"/>
          </p:nvPr>
        </p:nvSpPr>
        <p:spPr/>
        <p:txBody>
          <a:bodyPr/>
          <a:lstStyle/>
          <a:p>
            <a:r>
              <a:rPr lang="en-US" b="1" dirty="0"/>
              <a:t>Applications</a:t>
            </a:r>
          </a:p>
          <a:p>
            <a:r>
              <a:rPr lang="en-US" b="1" dirty="0"/>
              <a:t>Economics</a:t>
            </a:r>
            <a:r>
              <a:rPr lang="en-US" dirty="0"/>
              <a:t>: Modeling economic indicators (e.g., GDP, inflation, interest rates).</a:t>
            </a:r>
          </a:p>
          <a:p>
            <a:r>
              <a:rPr lang="en-US" b="1" dirty="0"/>
              <a:t>Finance</a:t>
            </a:r>
            <a:r>
              <a:rPr lang="en-US" dirty="0"/>
              <a:t>: Analyzing stock prices, interest rates, and exchange rates.</a:t>
            </a:r>
          </a:p>
          <a:p>
            <a:r>
              <a:rPr lang="en-US" b="1" dirty="0"/>
              <a:t>Environmental Studies</a:t>
            </a:r>
            <a:r>
              <a:rPr lang="en-US" dirty="0"/>
              <a:t>: Monitoring and forecasting weather patterns or pollution levels.</a:t>
            </a:r>
          </a:p>
          <a:p>
            <a:r>
              <a:rPr lang="en-US" b="1" dirty="0"/>
              <a:t>Healthcare</a:t>
            </a:r>
            <a:r>
              <a:rPr lang="en-US" dirty="0"/>
              <a:t>: Tracking disease outbreaks or hospital admissions.</a:t>
            </a:r>
          </a:p>
          <a:p>
            <a:endParaRPr lang="en-IN" dirty="0"/>
          </a:p>
        </p:txBody>
      </p:sp>
    </p:spTree>
    <p:extLst>
      <p:ext uri="{BB962C8B-B14F-4D97-AF65-F5344CB8AC3E}">
        <p14:creationId xmlns:p14="http://schemas.microsoft.com/office/powerpoint/2010/main" val="3367912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85E6-377D-4014-AB37-1BD0FE23A8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F88757-B1B4-4A11-A91F-BB9AD9024A49}"/>
              </a:ext>
            </a:extLst>
          </p:cNvPr>
          <p:cNvSpPr>
            <a:spLocks noGrp="1"/>
          </p:cNvSpPr>
          <p:nvPr>
            <p:ph idx="1"/>
          </p:nvPr>
        </p:nvSpPr>
        <p:spPr/>
        <p:txBody>
          <a:bodyPr/>
          <a:lstStyle/>
          <a:p>
            <a:r>
              <a:rPr lang="en-US" dirty="0"/>
              <a:t>Step 5: Fit a Forecasting </a:t>
            </a:r>
            <a:r>
              <a:rPr lang="en-US" dirty="0" err="1"/>
              <a:t>ModelWe</a:t>
            </a:r>
            <a:r>
              <a:rPr lang="en-US" dirty="0"/>
              <a:t> can use the </a:t>
            </a:r>
            <a:r>
              <a:rPr lang="en-US" dirty="0" err="1"/>
              <a:t>auto.arima</a:t>
            </a:r>
            <a:r>
              <a:rPr lang="en-US" dirty="0"/>
              <a:t>() function to automatically select the best ARIMA model based on AIC.</a:t>
            </a:r>
            <a:endParaRPr lang="en-IN" dirty="0"/>
          </a:p>
        </p:txBody>
      </p:sp>
      <p:sp>
        <p:nvSpPr>
          <p:cNvPr id="5" name="Rectangle 4">
            <a:extLst>
              <a:ext uri="{FF2B5EF4-FFF2-40B4-BE49-F238E27FC236}">
                <a16:creationId xmlns:a16="http://schemas.microsoft.com/office/drawing/2014/main" id="{2E8A7D93-0804-4BD8-A40A-D4185A1EDF4D}"/>
              </a:ext>
            </a:extLst>
          </p:cNvPr>
          <p:cNvSpPr/>
          <p:nvPr/>
        </p:nvSpPr>
        <p:spPr>
          <a:xfrm>
            <a:off x="2199861" y="3077964"/>
            <a:ext cx="6096000" cy="923330"/>
          </a:xfrm>
          <a:prstGeom prst="rect">
            <a:avLst/>
          </a:prstGeom>
        </p:spPr>
        <p:txBody>
          <a:bodyPr>
            <a:spAutoFit/>
          </a:bodyPr>
          <a:lstStyle/>
          <a:p>
            <a:r>
              <a:rPr lang="en-IN" dirty="0"/>
              <a:t># Fit the ARIMA model</a:t>
            </a:r>
          </a:p>
          <a:p>
            <a:r>
              <a:rPr lang="en-IN" dirty="0"/>
              <a:t>model &lt;- </a:t>
            </a:r>
            <a:r>
              <a:rPr lang="en-IN" dirty="0" err="1"/>
              <a:t>auto.arima</a:t>
            </a:r>
            <a:r>
              <a:rPr lang="en-IN" dirty="0"/>
              <a:t>(</a:t>
            </a:r>
            <a:r>
              <a:rPr lang="en-IN" dirty="0" err="1"/>
              <a:t>AirPassengers</a:t>
            </a:r>
            <a:r>
              <a:rPr lang="en-IN" dirty="0"/>
              <a:t>)</a:t>
            </a:r>
          </a:p>
          <a:p>
            <a:r>
              <a:rPr lang="en-IN" dirty="0"/>
              <a:t>summary(model)</a:t>
            </a:r>
          </a:p>
        </p:txBody>
      </p:sp>
    </p:spTree>
    <p:extLst>
      <p:ext uri="{BB962C8B-B14F-4D97-AF65-F5344CB8AC3E}">
        <p14:creationId xmlns:p14="http://schemas.microsoft.com/office/powerpoint/2010/main" val="3375055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EE94-E746-4310-9130-76038E9ECC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F4F60C-FD93-433A-8377-2B273C569351}"/>
              </a:ext>
            </a:extLst>
          </p:cNvPr>
          <p:cNvSpPr>
            <a:spLocks noGrp="1"/>
          </p:cNvSpPr>
          <p:nvPr>
            <p:ph idx="1"/>
          </p:nvPr>
        </p:nvSpPr>
        <p:spPr/>
        <p:txBody>
          <a:bodyPr/>
          <a:lstStyle/>
          <a:p>
            <a:r>
              <a:rPr lang="en-US" b="1" dirty="0"/>
              <a:t>Step 6: Generate Forecasts</a:t>
            </a:r>
          </a:p>
          <a:p>
            <a:r>
              <a:rPr lang="en-US" dirty="0"/>
              <a:t>Now, let's generate forecasts for the next 12 months.</a:t>
            </a:r>
          </a:p>
          <a:p>
            <a:endParaRPr lang="en-IN" dirty="0"/>
          </a:p>
        </p:txBody>
      </p:sp>
      <p:sp>
        <p:nvSpPr>
          <p:cNvPr id="4" name="Rectangle 3">
            <a:extLst>
              <a:ext uri="{FF2B5EF4-FFF2-40B4-BE49-F238E27FC236}">
                <a16:creationId xmlns:a16="http://schemas.microsoft.com/office/drawing/2014/main" id="{E0CFB5F0-F364-4D16-AA2E-087AC4842FDA}"/>
              </a:ext>
            </a:extLst>
          </p:cNvPr>
          <p:cNvSpPr/>
          <p:nvPr/>
        </p:nvSpPr>
        <p:spPr>
          <a:xfrm>
            <a:off x="2716695" y="3429000"/>
            <a:ext cx="6096000" cy="1477328"/>
          </a:xfrm>
          <a:prstGeom prst="rect">
            <a:avLst/>
          </a:prstGeom>
        </p:spPr>
        <p:txBody>
          <a:bodyPr>
            <a:spAutoFit/>
          </a:bodyPr>
          <a:lstStyle/>
          <a:p>
            <a:r>
              <a:rPr lang="en-IN" dirty="0"/>
              <a:t># Generate forecasts for the next 12 months</a:t>
            </a:r>
          </a:p>
          <a:p>
            <a:r>
              <a:rPr lang="en-IN" dirty="0"/>
              <a:t>forecasts &lt;- forecast(model, h=12)</a:t>
            </a:r>
          </a:p>
          <a:p>
            <a:endParaRPr lang="en-IN" dirty="0"/>
          </a:p>
          <a:p>
            <a:r>
              <a:rPr lang="en-IN" dirty="0"/>
              <a:t># Plot the forecasts</a:t>
            </a:r>
          </a:p>
          <a:p>
            <a:r>
              <a:rPr lang="en-IN" dirty="0"/>
              <a:t>plot(forecasts, main="Forecast of Monthly Airline Passengers")</a:t>
            </a:r>
          </a:p>
        </p:txBody>
      </p:sp>
    </p:spTree>
    <p:extLst>
      <p:ext uri="{BB962C8B-B14F-4D97-AF65-F5344CB8AC3E}">
        <p14:creationId xmlns:p14="http://schemas.microsoft.com/office/powerpoint/2010/main" val="30940407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0B1D-1398-4503-809C-E925228DF7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3F72DB-C93F-47ED-BE27-60F91FBA8C4A}"/>
              </a:ext>
            </a:extLst>
          </p:cNvPr>
          <p:cNvSpPr>
            <a:spLocks noGrp="1"/>
          </p:cNvSpPr>
          <p:nvPr>
            <p:ph idx="1"/>
          </p:nvPr>
        </p:nvSpPr>
        <p:spPr/>
        <p:txBody>
          <a:bodyPr/>
          <a:lstStyle/>
          <a:p>
            <a:r>
              <a:rPr lang="en-US" b="1" dirty="0"/>
              <a:t>Step 7: Evaluate the Model</a:t>
            </a:r>
          </a:p>
          <a:p>
            <a:r>
              <a:rPr lang="en-US" dirty="0"/>
              <a:t>If you have a hold-out sample, you could evaluate the model’s performance using accuracy metrics. For this example, we will just visualize the forecasts.</a:t>
            </a:r>
          </a:p>
          <a:p>
            <a:endParaRPr lang="en-US" dirty="0"/>
          </a:p>
          <a:p>
            <a:endParaRPr lang="en-US" dirty="0"/>
          </a:p>
          <a:p>
            <a:r>
              <a:rPr lang="en-US" b="1" dirty="0"/>
              <a:t>Step 8: Review the Forecast Results</a:t>
            </a:r>
          </a:p>
          <a:p>
            <a:r>
              <a:rPr lang="en-US" dirty="0"/>
              <a:t>Finally, let's print the forecasted values.</a:t>
            </a:r>
          </a:p>
          <a:p>
            <a:endParaRPr lang="en-US" dirty="0"/>
          </a:p>
          <a:p>
            <a:endParaRPr lang="en-IN" dirty="0"/>
          </a:p>
        </p:txBody>
      </p:sp>
      <p:sp>
        <p:nvSpPr>
          <p:cNvPr id="4" name="Rectangle 3">
            <a:extLst>
              <a:ext uri="{FF2B5EF4-FFF2-40B4-BE49-F238E27FC236}">
                <a16:creationId xmlns:a16="http://schemas.microsoft.com/office/drawing/2014/main" id="{3DF36F12-5298-488B-8C4B-250DC5ACEC48}"/>
              </a:ext>
            </a:extLst>
          </p:cNvPr>
          <p:cNvSpPr/>
          <p:nvPr/>
        </p:nvSpPr>
        <p:spPr>
          <a:xfrm>
            <a:off x="2809461" y="3678128"/>
            <a:ext cx="6096000" cy="646331"/>
          </a:xfrm>
          <a:prstGeom prst="rect">
            <a:avLst/>
          </a:prstGeom>
        </p:spPr>
        <p:txBody>
          <a:bodyPr>
            <a:spAutoFit/>
          </a:bodyPr>
          <a:lstStyle/>
          <a:p>
            <a:r>
              <a:rPr lang="en-IN" dirty="0"/>
              <a:t># Display forecast accuracy metrics</a:t>
            </a:r>
          </a:p>
          <a:p>
            <a:r>
              <a:rPr lang="en-IN" dirty="0"/>
              <a:t>accuracy(forecasts)</a:t>
            </a:r>
          </a:p>
        </p:txBody>
      </p:sp>
      <p:sp>
        <p:nvSpPr>
          <p:cNvPr id="5" name="Rectangle 4">
            <a:extLst>
              <a:ext uri="{FF2B5EF4-FFF2-40B4-BE49-F238E27FC236}">
                <a16:creationId xmlns:a16="http://schemas.microsoft.com/office/drawing/2014/main" id="{81A16667-58B9-41C5-84C9-CEB36F660CFA}"/>
              </a:ext>
            </a:extLst>
          </p:cNvPr>
          <p:cNvSpPr/>
          <p:nvPr/>
        </p:nvSpPr>
        <p:spPr>
          <a:xfrm>
            <a:off x="2809461" y="5853796"/>
            <a:ext cx="6096000" cy="646331"/>
          </a:xfrm>
          <a:prstGeom prst="rect">
            <a:avLst/>
          </a:prstGeom>
        </p:spPr>
        <p:txBody>
          <a:bodyPr>
            <a:spAutoFit/>
          </a:bodyPr>
          <a:lstStyle/>
          <a:p>
            <a:r>
              <a:rPr lang="en-IN" dirty="0"/>
              <a:t># View the forecasted values</a:t>
            </a:r>
          </a:p>
          <a:p>
            <a:r>
              <a:rPr lang="en-IN" dirty="0"/>
              <a:t>print(forecasts)</a:t>
            </a:r>
          </a:p>
        </p:txBody>
      </p:sp>
    </p:spTree>
    <p:extLst>
      <p:ext uri="{BB962C8B-B14F-4D97-AF65-F5344CB8AC3E}">
        <p14:creationId xmlns:p14="http://schemas.microsoft.com/office/powerpoint/2010/main" val="3740512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6FF1-F1FF-4279-B79F-1BEF5759267A}"/>
              </a:ext>
            </a:extLst>
          </p:cNvPr>
          <p:cNvSpPr>
            <a:spLocks noGrp="1"/>
          </p:cNvSpPr>
          <p:nvPr>
            <p:ph type="title"/>
          </p:nvPr>
        </p:nvSpPr>
        <p:spPr/>
        <p:txBody>
          <a:bodyPr/>
          <a:lstStyle/>
          <a:p>
            <a:endParaRPr lang="en-IN"/>
          </a:p>
        </p:txBody>
      </p:sp>
      <p:sp>
        <p:nvSpPr>
          <p:cNvPr id="5" name="Rectangle 2">
            <a:extLst>
              <a:ext uri="{FF2B5EF4-FFF2-40B4-BE49-F238E27FC236}">
                <a16:creationId xmlns:a16="http://schemas.microsoft.com/office/drawing/2014/main" id="{9903D9D8-9682-428C-B8FA-05EEEC068990}"/>
              </a:ext>
            </a:extLst>
          </p:cNvPr>
          <p:cNvSpPr>
            <a:spLocks noGrp="1" noChangeArrowheads="1"/>
          </p:cNvSpPr>
          <p:nvPr>
            <p:ph idx="1"/>
          </p:nvPr>
        </p:nvSpPr>
        <p:spPr bwMode="auto">
          <a:xfrm>
            <a:off x="838200" y="2293134"/>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Summary of the Code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Load the necessary libraries.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Load and visualize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AirPassengers</a:t>
            </a:r>
            <a:r>
              <a:rPr kumimoji="0" lang="en-US" altLang="en-US" sz="2400" b="0" i="0" u="none" strike="noStrike" cap="none" normalizeH="0" baseline="0" dirty="0">
                <a:ln>
                  <a:noFill/>
                </a:ln>
                <a:solidFill>
                  <a:schemeClr val="tx1"/>
                </a:solidFill>
                <a:effectLst/>
              </a:rPr>
              <a:t> dataset.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Check for stationarity with the ADF test.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Decompose the time series to visualize components.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Arial" panose="020B0604020202020204" pitchFamily="34" charset="0"/>
              </a:rPr>
              <a:t>Fit an ARIMA model automatically with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auto.arima</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chemeClr val="tx1"/>
                </a:solidFill>
                <a:effectLst/>
                <a:latin typeface="Arial" panose="020B0604020202020204" pitchFamily="34" charset="0"/>
              </a:rPr>
              <a:t>Generate and plot forecasts for the next 12 months.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0" i="0" u="none" strike="noStrike" cap="none" normalizeH="0" baseline="0" dirty="0">
                <a:ln>
                  <a:noFill/>
                </a:ln>
                <a:solidFill>
                  <a:schemeClr val="tx1"/>
                </a:solidFill>
                <a:effectLst/>
                <a:latin typeface="Arial" panose="020B0604020202020204" pitchFamily="34" charset="0"/>
              </a:rPr>
              <a:t>Evaluate model accuracy and print forecast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45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A4C3-B5A1-4AFF-9155-F9091615FA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851F33-1A30-47F7-BB9A-A8D0BB9B8291}"/>
              </a:ext>
            </a:extLst>
          </p:cNvPr>
          <p:cNvSpPr>
            <a:spLocks noGrp="1"/>
          </p:cNvSpPr>
          <p:nvPr>
            <p:ph idx="1"/>
          </p:nvPr>
        </p:nvSpPr>
        <p:spPr/>
        <p:txBody>
          <a:bodyPr/>
          <a:lstStyle/>
          <a:p>
            <a:r>
              <a:rPr lang="en-IN" dirty="0"/>
              <a:t>Tools and Software </a:t>
            </a:r>
          </a:p>
          <a:p>
            <a:r>
              <a:rPr lang="en-IN" dirty="0"/>
              <a:t>R: Packages like vars, forecast, and </a:t>
            </a:r>
            <a:r>
              <a:rPr lang="en-IN" dirty="0" err="1"/>
              <a:t>tsDyn</a:t>
            </a:r>
            <a:r>
              <a:rPr lang="en-IN" dirty="0"/>
              <a:t> for time series analysis.</a:t>
            </a:r>
          </a:p>
          <a:p>
            <a:r>
              <a:rPr lang="en-IN" dirty="0"/>
              <a:t>Python: Libraries such as stats models, pandas, and </a:t>
            </a:r>
            <a:r>
              <a:rPr lang="en-IN" dirty="0" err="1"/>
              <a:t>scikit</a:t>
            </a:r>
            <a:r>
              <a:rPr lang="en-IN" dirty="0"/>
              <a:t>-learn for multivariate analysis.</a:t>
            </a:r>
          </a:p>
          <a:p>
            <a:r>
              <a:rPr lang="en-IN" dirty="0"/>
              <a:t>MATLAB: Built-in functions for VAR and GARCH </a:t>
            </a:r>
            <a:r>
              <a:rPr lang="en-IN" dirty="0" err="1"/>
              <a:t>modeling</a:t>
            </a:r>
            <a:r>
              <a:rPr lang="en-IN" dirty="0"/>
              <a:t>.</a:t>
            </a:r>
          </a:p>
        </p:txBody>
      </p:sp>
    </p:spTree>
    <p:extLst>
      <p:ext uri="{BB962C8B-B14F-4D97-AF65-F5344CB8AC3E}">
        <p14:creationId xmlns:p14="http://schemas.microsoft.com/office/powerpoint/2010/main" val="135000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657E-3572-47D8-8D25-BCDD05B76F1B}"/>
              </a:ext>
            </a:extLst>
          </p:cNvPr>
          <p:cNvSpPr>
            <a:spLocks noGrp="1"/>
          </p:cNvSpPr>
          <p:nvPr>
            <p:ph type="title"/>
          </p:nvPr>
        </p:nvSpPr>
        <p:spPr/>
        <p:txBody>
          <a:bodyPr/>
          <a:lstStyle/>
          <a:p>
            <a:r>
              <a:rPr lang="en-US" dirty="0"/>
              <a:t>State space</a:t>
            </a:r>
            <a:endParaRPr lang="en-IN" dirty="0"/>
          </a:p>
        </p:txBody>
      </p:sp>
      <p:sp>
        <p:nvSpPr>
          <p:cNvPr id="3" name="Content Placeholder 2">
            <a:extLst>
              <a:ext uri="{FF2B5EF4-FFF2-40B4-BE49-F238E27FC236}">
                <a16:creationId xmlns:a16="http://schemas.microsoft.com/office/drawing/2014/main" id="{5488CE98-F3D4-467D-8965-BAA5A37B0DC1}"/>
              </a:ext>
            </a:extLst>
          </p:cNvPr>
          <p:cNvSpPr>
            <a:spLocks noGrp="1"/>
          </p:cNvSpPr>
          <p:nvPr>
            <p:ph idx="1"/>
          </p:nvPr>
        </p:nvSpPr>
        <p:spPr/>
        <p:txBody>
          <a:bodyPr/>
          <a:lstStyle/>
          <a:p>
            <a:r>
              <a:rPr lang="en-US" dirty="0"/>
              <a:t>State space models are a powerful framework for modeling and analyzing time series data, especially when the underlying system is dynamic and can be represented in terms of states. They are widely used in various fields, including economics, engineering, and signal processing.</a:t>
            </a:r>
            <a:endParaRPr lang="en-IN" dirty="0"/>
          </a:p>
        </p:txBody>
      </p:sp>
    </p:spTree>
    <p:extLst>
      <p:ext uri="{BB962C8B-B14F-4D97-AF65-F5344CB8AC3E}">
        <p14:creationId xmlns:p14="http://schemas.microsoft.com/office/powerpoint/2010/main" val="2315252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5390</Words>
  <Application>Microsoft Office PowerPoint</Application>
  <PresentationFormat>Widescreen</PresentationFormat>
  <Paragraphs>413</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 Unicode MS</vt:lpstr>
      <vt:lpstr>Arial</vt:lpstr>
      <vt:lpstr>Calibri</vt:lpstr>
      <vt:lpstr>Calibri Light</vt:lpstr>
      <vt:lpstr>Office Theme</vt:lpstr>
      <vt:lpstr>Unit 6</vt:lpstr>
      <vt:lpstr>Multivariate Time Series Models and Forecasting</vt:lpstr>
      <vt:lpstr>Some common multivariate time series models include:</vt:lpstr>
      <vt:lpstr>PowerPoint Presentation</vt:lpstr>
      <vt:lpstr>PowerPoint Presentation</vt:lpstr>
      <vt:lpstr>PowerPoint Presentation</vt:lpstr>
      <vt:lpstr>PowerPoint Presentation</vt:lpstr>
      <vt:lpstr>PowerPoint Presentation</vt:lpstr>
      <vt:lpstr>State space</vt:lpstr>
      <vt:lpstr>PowerPoint Presentation</vt:lpstr>
      <vt:lpstr>Mathematical Representation</vt:lpstr>
      <vt:lpstr>Types of State Space Models </vt:lpstr>
      <vt:lpstr>PowerPoint Presentation</vt:lpstr>
      <vt:lpstr>PowerPoint Presentation</vt:lpstr>
      <vt:lpstr>Arch and Garch </vt:lpstr>
      <vt:lpstr>PowerPoint Presentation</vt:lpstr>
      <vt:lpstr>PowerPoint Presentation</vt:lpstr>
      <vt:lpstr>PowerPoint Presentation</vt:lpstr>
      <vt:lpstr>Direct forecasting of percentiles</vt:lpstr>
      <vt:lpstr>PowerPoint Presentation</vt:lpstr>
      <vt:lpstr>Methodology </vt:lpstr>
      <vt:lpstr>PowerPoint Presentation</vt:lpstr>
      <vt:lpstr>PowerPoint Presentation</vt:lpstr>
      <vt:lpstr>PowerPoint Presentation</vt:lpstr>
      <vt:lpstr>Combining Forecasts to Improve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vt:lpstr>
      <vt:lpstr>PowerPoint Presentation</vt:lpstr>
      <vt:lpstr>PowerPoint Presentation</vt:lpstr>
      <vt:lpstr>PowerPoint Presentation</vt:lpstr>
      <vt:lpstr>PowerPoint Presentation</vt:lpstr>
      <vt:lpstr>Aggregation and disaggregation</vt:lpstr>
      <vt:lpstr>PowerPoint Presentation</vt:lpstr>
      <vt:lpstr>PowerPoint Presentation</vt:lpstr>
      <vt:lpstr>PowerPoint Presentation</vt:lpstr>
      <vt:lpstr>PowerPoint Presentation</vt:lpstr>
      <vt:lpstr>PowerPoint Presentation</vt:lpstr>
      <vt:lpstr>PowerPoint Presentation</vt:lpstr>
      <vt:lpstr>Neural networks and forecasting</vt:lpstr>
      <vt:lpstr>PowerPoint Presentation</vt:lpstr>
      <vt:lpstr>PowerPoint Presentation</vt:lpstr>
      <vt:lpstr>PowerPoint Presentation</vt:lpstr>
      <vt:lpstr>PowerPoint Presentation</vt:lpstr>
      <vt:lpstr>PowerPoint Presentation</vt:lpstr>
      <vt:lpstr>Spectral Analysis</vt:lpstr>
      <vt:lpstr>PowerPoint Presentation</vt:lpstr>
      <vt:lpstr>PowerPoint Presentation</vt:lpstr>
      <vt:lpstr>PowerPoint Presentation</vt:lpstr>
      <vt:lpstr>PowerPoint Presentation</vt:lpstr>
      <vt:lpstr>Bayesian Methods</vt:lpstr>
      <vt:lpstr>PowerPoint Presentation</vt:lpstr>
      <vt:lpstr>PowerPoint Presentation</vt:lpstr>
      <vt:lpstr>PowerPoint Presentation</vt:lpstr>
      <vt:lpstr>Practical Implementation and Use of Statistical Forecasting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Admin</dc:creator>
  <cp:lastModifiedBy>Admin</cp:lastModifiedBy>
  <cp:revision>29</cp:revision>
  <dcterms:created xsi:type="dcterms:W3CDTF">2024-10-16T07:34:43Z</dcterms:created>
  <dcterms:modified xsi:type="dcterms:W3CDTF">2024-10-16T08:19:10Z</dcterms:modified>
</cp:coreProperties>
</file>