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92" r:id="rId5"/>
    <p:sldId id="259" r:id="rId6"/>
    <p:sldId id="260" r:id="rId7"/>
    <p:sldId id="293" r:id="rId8"/>
    <p:sldId id="261" r:id="rId9"/>
    <p:sldId id="262" r:id="rId10"/>
    <p:sldId id="263" r:id="rId11"/>
    <p:sldId id="264" r:id="rId12"/>
    <p:sldId id="294" r:id="rId13"/>
    <p:sldId id="265" r:id="rId14"/>
    <p:sldId id="295" r:id="rId15"/>
    <p:sldId id="266" r:id="rId16"/>
    <p:sldId id="269" r:id="rId17"/>
    <p:sldId id="267" r:id="rId18"/>
    <p:sldId id="268" r:id="rId19"/>
    <p:sldId id="296" r:id="rId20"/>
    <p:sldId id="271" r:id="rId21"/>
    <p:sldId id="272" r:id="rId22"/>
    <p:sldId id="273" r:id="rId23"/>
    <p:sldId id="274" r:id="rId24"/>
    <p:sldId id="275" r:id="rId25"/>
    <p:sldId id="276" r:id="rId26"/>
    <p:sldId id="277" r:id="rId27"/>
    <p:sldId id="278" r:id="rId28"/>
    <p:sldId id="279" r:id="rId29"/>
    <p:sldId id="280" r:id="rId30"/>
    <p:sldId id="297" r:id="rId31"/>
    <p:sldId id="300" r:id="rId32"/>
    <p:sldId id="298" r:id="rId33"/>
    <p:sldId id="299" r:id="rId34"/>
    <p:sldId id="283" r:id="rId35"/>
    <p:sldId id="284" r:id="rId36"/>
    <p:sldId id="285" r:id="rId37"/>
    <p:sldId id="286" r:id="rId38"/>
    <p:sldId id="287" r:id="rId39"/>
    <p:sldId id="301" r:id="rId40"/>
    <p:sldId id="302" r:id="rId41"/>
    <p:sldId id="288" r:id="rId42"/>
    <p:sldId id="289" r:id="rId43"/>
    <p:sldId id="290"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8" r:id="rId79"/>
    <p:sldId id="337" r:id="rId80"/>
    <p:sldId id="339" r:id="rId81"/>
    <p:sldId id="340" r:id="rId82"/>
    <p:sldId id="341" r:id="rId83"/>
    <p:sldId id="342" r:id="rId84"/>
    <p:sldId id="343" r:id="rId85"/>
    <p:sldId id="344" r:id="rId86"/>
    <p:sldId id="345" r:id="rId87"/>
    <p:sldId id="34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519" autoAdjust="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0FBAC-73CE-44CE-8F81-DD345E67C6A7}"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FC7C-8A20-46FC-AD5B-C9D7047819A0}" type="slidenum">
              <a:rPr lang="en-US" smtClean="0"/>
              <a:t>‹#›</a:t>
            </a:fld>
            <a:endParaRPr lang="en-US"/>
          </a:p>
        </p:txBody>
      </p:sp>
    </p:spTree>
    <p:extLst>
      <p:ext uri="{BB962C8B-B14F-4D97-AF65-F5344CB8AC3E}">
        <p14:creationId xmlns:p14="http://schemas.microsoft.com/office/powerpoint/2010/main" val="17272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https://www.influxdata.com/blog/exponential-smoothing-beginners-guide/#:~:text=Exponential%20smoothing%20is%20a%20time,changing%20trends%20in%20the%20data.</a:t>
            </a:r>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11</a:t>
            </a:fld>
            <a:endParaRPr lang="en-US"/>
          </a:p>
        </p:txBody>
      </p:sp>
    </p:spTree>
    <p:extLst>
      <p:ext uri="{BB962C8B-B14F-4D97-AF65-F5344CB8AC3E}">
        <p14:creationId xmlns:p14="http://schemas.microsoft.com/office/powerpoint/2010/main" val="225379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https://www.influxdata.com/blog/exponential-smoothing-beginners-guide/#:~:text=Exponential%20smoothing%20is%20a%20time,changing%20trends%20in%20the%20data.</a:t>
            </a:r>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12</a:t>
            </a:fld>
            <a:endParaRPr lang="en-US"/>
          </a:p>
        </p:txBody>
      </p:sp>
    </p:spTree>
    <p:extLst>
      <p:ext uri="{BB962C8B-B14F-4D97-AF65-F5344CB8AC3E}">
        <p14:creationId xmlns:p14="http://schemas.microsoft.com/office/powerpoint/2010/main" val="215073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13</a:t>
            </a:fld>
            <a:endParaRPr lang="en-US"/>
          </a:p>
        </p:txBody>
      </p:sp>
    </p:spTree>
    <p:extLst>
      <p:ext uri="{BB962C8B-B14F-4D97-AF65-F5344CB8AC3E}">
        <p14:creationId xmlns:p14="http://schemas.microsoft.com/office/powerpoint/2010/main" val="399861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14</a:t>
            </a:fld>
            <a:endParaRPr lang="en-US"/>
          </a:p>
        </p:txBody>
      </p:sp>
    </p:spTree>
    <p:extLst>
      <p:ext uri="{BB962C8B-B14F-4D97-AF65-F5344CB8AC3E}">
        <p14:creationId xmlns:p14="http://schemas.microsoft.com/office/powerpoint/2010/main" val="366507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17</a:t>
            </a:fld>
            <a:endParaRPr lang="en-US"/>
          </a:p>
        </p:txBody>
      </p:sp>
    </p:spTree>
    <p:extLst>
      <p:ext uri="{BB962C8B-B14F-4D97-AF65-F5344CB8AC3E}">
        <p14:creationId xmlns:p14="http://schemas.microsoft.com/office/powerpoint/2010/main" val="198346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30</a:t>
            </a:fld>
            <a:endParaRPr lang="en-US"/>
          </a:p>
        </p:txBody>
      </p:sp>
    </p:spTree>
    <p:extLst>
      <p:ext uri="{BB962C8B-B14F-4D97-AF65-F5344CB8AC3E}">
        <p14:creationId xmlns:p14="http://schemas.microsoft.com/office/powerpoint/2010/main" val="270265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https://www.encora.com/insights/exponential-smoothing-methods-for-time-series-forecasting</a:t>
            </a:r>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50</a:t>
            </a:fld>
            <a:endParaRPr lang="en-US"/>
          </a:p>
        </p:txBody>
      </p:sp>
    </p:spTree>
    <p:extLst>
      <p:ext uri="{BB962C8B-B14F-4D97-AF65-F5344CB8AC3E}">
        <p14:creationId xmlns:p14="http://schemas.microsoft.com/office/powerpoint/2010/main" val="58097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72</a:t>
            </a:fld>
            <a:endParaRPr lang="en-US"/>
          </a:p>
        </p:txBody>
      </p:sp>
    </p:spTree>
    <p:extLst>
      <p:ext uri="{BB962C8B-B14F-4D97-AF65-F5344CB8AC3E}">
        <p14:creationId xmlns:p14="http://schemas.microsoft.com/office/powerpoint/2010/main" val="171897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EBB68C-3430-4C54-9437-0EE408101B6E}"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408220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BB68C-3430-4C54-9437-0EE408101B6E}"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268677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BB68C-3430-4C54-9437-0EE408101B6E}"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65888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BB68C-3430-4C54-9437-0EE408101B6E}"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76995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EBB68C-3430-4C54-9437-0EE408101B6E}"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83225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EBB68C-3430-4C54-9437-0EE408101B6E}"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12688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EBB68C-3430-4C54-9437-0EE408101B6E}"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420869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EBB68C-3430-4C54-9437-0EE408101B6E}"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83015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BB68C-3430-4C54-9437-0EE408101B6E}"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49978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EBB68C-3430-4C54-9437-0EE408101B6E}"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7356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EBB68C-3430-4C54-9437-0EE408101B6E}"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213982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BB68C-3430-4C54-9437-0EE408101B6E}" type="datetimeFigureOut">
              <a:rPr lang="en-US" smtClean="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34D9E-9B00-40E3-9AEA-29A46BBEFB19}" type="slidenum">
              <a:rPr lang="en-US" smtClean="0"/>
              <a:t>‹#›</a:t>
            </a:fld>
            <a:endParaRPr lang="en-US"/>
          </a:p>
        </p:txBody>
      </p:sp>
    </p:spTree>
    <p:extLst>
      <p:ext uri="{BB962C8B-B14F-4D97-AF65-F5344CB8AC3E}">
        <p14:creationId xmlns:p14="http://schemas.microsoft.com/office/powerpoint/2010/main" val="41674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otexts.com/fpp2/taxonomy.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normAutofit/>
          </a:bodyPr>
          <a:lstStyle/>
          <a:p>
            <a:r>
              <a:rPr lang="en-US" sz="4000" b="1" dirty="0" smtClean="0">
                <a:solidFill>
                  <a:schemeClr val="accent1"/>
                </a:solidFill>
              </a:rPr>
              <a:t>EXPONENTIAL SMOOTHING METHODS </a:t>
            </a:r>
            <a:endParaRPr lang="en-US" sz="4000" b="1" dirty="0">
              <a:solidFill>
                <a:schemeClr val="accent1"/>
              </a:solidFill>
            </a:endParaRPr>
          </a:p>
        </p:txBody>
      </p:sp>
    </p:spTree>
    <p:extLst>
      <p:ext uri="{BB962C8B-B14F-4D97-AF65-F5344CB8AC3E}">
        <p14:creationId xmlns:p14="http://schemas.microsoft.com/office/powerpoint/2010/main" val="365097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b="1" dirty="0"/>
              <a:t>3. Holt-Winters’ exponential smoothing</a:t>
            </a:r>
          </a:p>
          <a:p>
            <a:pPr>
              <a:lnSpc>
                <a:spcPct val="150000"/>
              </a:lnSpc>
            </a:pPr>
            <a:r>
              <a:rPr lang="en-US" dirty="0"/>
              <a:t>Holt-Winters’ exponential smoothing, also referred to as triple exponential smoothing, is used to forecast time series data that has both a trend and a seasonal component. </a:t>
            </a:r>
            <a:endParaRPr lang="en-US" dirty="0" smtClean="0"/>
          </a:p>
          <a:p>
            <a:pPr>
              <a:lnSpc>
                <a:spcPct val="150000"/>
              </a:lnSpc>
            </a:pPr>
            <a:r>
              <a:rPr lang="en-US" dirty="0" smtClean="0"/>
              <a:t>It </a:t>
            </a:r>
            <a:r>
              <a:rPr lang="en-US" dirty="0"/>
              <a:t>uses three smoothing parameters: α for the level (the intercept), β for the trend, and γ for the seasonal component.</a:t>
            </a:r>
          </a:p>
          <a:p>
            <a:pPr>
              <a:lnSpc>
                <a:spcPct val="150000"/>
              </a:lnSpc>
            </a:pPr>
            <a:endParaRPr lang="en-US" dirty="0"/>
          </a:p>
        </p:txBody>
      </p:sp>
    </p:spTree>
    <p:extLst>
      <p:ext uri="{BB962C8B-B14F-4D97-AF65-F5344CB8AC3E}">
        <p14:creationId xmlns:p14="http://schemas.microsoft.com/office/powerpoint/2010/main" val="340931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to use exponential smoothing</a:t>
            </a:r>
            <a:br>
              <a:rPr lang="en-US" b="1" dirty="0" smtClean="0"/>
            </a:br>
            <a:endParaRPr lang="en-US" dirty="0"/>
          </a:p>
        </p:txBody>
      </p:sp>
      <p:sp>
        <p:nvSpPr>
          <p:cNvPr id="3" name="Content Placeholder 2"/>
          <p:cNvSpPr>
            <a:spLocks noGrp="1"/>
          </p:cNvSpPr>
          <p:nvPr>
            <p:ph idx="1"/>
          </p:nvPr>
        </p:nvSpPr>
        <p:spPr>
          <a:xfrm>
            <a:off x="838200" y="1216025"/>
            <a:ext cx="10515600" cy="4351338"/>
          </a:xfrm>
        </p:spPr>
        <p:txBody>
          <a:bodyPr>
            <a:noAutofit/>
          </a:bodyPr>
          <a:lstStyle/>
          <a:p>
            <a:pPr>
              <a:lnSpc>
                <a:spcPct val="100000"/>
              </a:lnSpc>
            </a:pPr>
            <a:r>
              <a:rPr lang="en-US" sz="2400" dirty="0" smtClean="0"/>
              <a:t>Here are some other common situations where exponential smoothing can be useful:</a:t>
            </a:r>
          </a:p>
          <a:p>
            <a:pPr>
              <a:lnSpc>
                <a:spcPct val="100000"/>
              </a:lnSpc>
            </a:pPr>
            <a:r>
              <a:rPr lang="en-US" sz="2400" b="1" dirty="0" smtClean="0"/>
              <a:t>Time series forecasting</a:t>
            </a:r>
            <a:r>
              <a:rPr lang="en-US" sz="2400" dirty="0" smtClean="0"/>
              <a:t> — One of the most common applications of exponential smoothing is in time series forecasting. If you have historical data for a particular variable over time, such as sales or website traffic, you can use exponential smoothing to forecast the future values of that variable.</a:t>
            </a:r>
          </a:p>
          <a:p>
            <a:pPr>
              <a:lnSpc>
                <a:spcPct val="100000"/>
              </a:lnSpc>
            </a:pPr>
            <a:r>
              <a:rPr lang="en-US" sz="2400" b="1" dirty="0" smtClean="0"/>
              <a:t>Inventory management</a:t>
            </a:r>
            <a:r>
              <a:rPr lang="en-US" sz="2400" dirty="0" smtClean="0"/>
              <a:t> — Exponential smoothing can be used to forecast demand for products or services, which can be helpful in inventory management. By forecasting demand, businesses can make sure they have enough inventory on hand to meet customer needs without overstocking, which can be expensive.</a:t>
            </a:r>
          </a:p>
          <a:p>
            <a:pPr>
              <a:lnSpc>
                <a:spcPct val="100000"/>
              </a:lnSpc>
            </a:pPr>
            <a:endParaRPr lang="en-US" sz="2400" dirty="0"/>
          </a:p>
        </p:txBody>
      </p:sp>
    </p:spTree>
    <p:extLst>
      <p:ext uri="{BB962C8B-B14F-4D97-AF65-F5344CB8AC3E}">
        <p14:creationId xmlns:p14="http://schemas.microsoft.com/office/powerpoint/2010/main" val="398575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to use exponential smoothing</a:t>
            </a:r>
            <a:br>
              <a:rPr lang="en-US" b="1" dirty="0" smtClean="0"/>
            </a:br>
            <a:endParaRPr lang="en-US" dirty="0"/>
          </a:p>
        </p:txBody>
      </p:sp>
      <p:sp>
        <p:nvSpPr>
          <p:cNvPr id="3" name="Content Placeholder 2"/>
          <p:cNvSpPr>
            <a:spLocks noGrp="1"/>
          </p:cNvSpPr>
          <p:nvPr>
            <p:ph idx="1"/>
          </p:nvPr>
        </p:nvSpPr>
        <p:spPr>
          <a:xfrm>
            <a:off x="838200" y="1216025"/>
            <a:ext cx="10515600" cy="4351338"/>
          </a:xfrm>
        </p:spPr>
        <p:txBody>
          <a:bodyPr>
            <a:noAutofit/>
          </a:bodyPr>
          <a:lstStyle/>
          <a:p>
            <a:pPr>
              <a:lnSpc>
                <a:spcPct val="100000"/>
              </a:lnSpc>
            </a:pPr>
            <a:r>
              <a:rPr lang="en-US" sz="2400" dirty="0" smtClean="0"/>
              <a:t>Here are some other common situations where exponential smoothing can be useful:</a:t>
            </a:r>
          </a:p>
          <a:p>
            <a:pPr>
              <a:lnSpc>
                <a:spcPct val="100000"/>
              </a:lnSpc>
            </a:pPr>
            <a:r>
              <a:rPr lang="en-US" sz="2400" b="1" dirty="0" smtClean="0"/>
              <a:t>Finance</a:t>
            </a:r>
            <a:r>
              <a:rPr lang="en-US" sz="2400" dirty="0" smtClean="0"/>
              <a:t> — It can be used in finance to forecast stock prices, interest rates, and other financial variables. This can be helpful for investors who are trying to make informed decisions about buying and selling stocks or other financial instruments.</a:t>
            </a:r>
          </a:p>
          <a:p>
            <a:pPr>
              <a:lnSpc>
                <a:spcPct val="100000"/>
              </a:lnSpc>
            </a:pPr>
            <a:r>
              <a:rPr lang="en-US" sz="2400" b="1" dirty="0" smtClean="0"/>
              <a:t>Marketing</a:t>
            </a:r>
            <a:r>
              <a:rPr lang="en-US" sz="2400" dirty="0" smtClean="0"/>
              <a:t> — It’s also used to forecast the effectiveness of marketing campaigns. By tracking the results of past campaigns and using exponential smoothing to forecast future performance, marketers can optimize their campaigns to achieve the best possible results.</a:t>
            </a:r>
          </a:p>
          <a:p>
            <a:pPr>
              <a:lnSpc>
                <a:spcPct val="100000"/>
              </a:lnSpc>
            </a:pPr>
            <a:endParaRPr lang="en-US" sz="2400" dirty="0"/>
          </a:p>
        </p:txBody>
      </p:sp>
    </p:spTree>
    <p:extLst>
      <p:ext uri="{BB962C8B-B14F-4D97-AF65-F5344CB8AC3E}">
        <p14:creationId xmlns:p14="http://schemas.microsoft.com/office/powerpoint/2010/main" val="367492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First-Order Exponential Smoothing</a:t>
            </a:r>
            <a:endParaRPr lang="en-US" dirty="0"/>
          </a:p>
        </p:txBody>
      </p:sp>
      <p:sp>
        <p:nvSpPr>
          <p:cNvPr id="3" name="Content Placeholder 2"/>
          <p:cNvSpPr>
            <a:spLocks noGrp="1"/>
          </p:cNvSpPr>
          <p:nvPr>
            <p:ph idx="1"/>
          </p:nvPr>
        </p:nvSpPr>
        <p:spPr/>
        <p:txBody>
          <a:bodyPr>
            <a:normAutofit/>
          </a:bodyPr>
          <a:lstStyle/>
          <a:p>
            <a:r>
              <a:rPr lang="en-US" dirty="0" smtClean="0"/>
              <a:t>First-Order Exponential Smoothing, often just referred to as Exponential Smoothing, is a technique </a:t>
            </a:r>
            <a:r>
              <a:rPr lang="en-US" b="1" dirty="0" smtClean="0">
                <a:solidFill>
                  <a:srgbClr val="00B050"/>
                </a:solidFill>
              </a:rPr>
              <a:t>used to smooth time series data by weighting recent observations more heavily than older ones. </a:t>
            </a:r>
          </a:p>
          <a:p>
            <a:r>
              <a:rPr lang="en-US" dirty="0" smtClean="0"/>
              <a:t>It is called "first-order" because it </a:t>
            </a:r>
            <a:r>
              <a:rPr lang="en-US" b="1" dirty="0" smtClean="0"/>
              <a:t>involves smoothing with a single smoothing parameter</a:t>
            </a:r>
            <a:r>
              <a:rPr lang="en-US" dirty="0" smtClean="0"/>
              <a:t>, making it a relatively simple yet effective method for forecasting.</a:t>
            </a:r>
          </a:p>
        </p:txBody>
      </p:sp>
    </p:spTree>
    <p:extLst>
      <p:ext uri="{BB962C8B-B14F-4D97-AF65-F5344CB8AC3E}">
        <p14:creationId xmlns:p14="http://schemas.microsoft.com/office/powerpoint/2010/main" val="17660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First-Order Exponential Smoothing</a:t>
            </a:r>
            <a:endParaRPr lang="en-US" dirty="0"/>
          </a:p>
        </p:txBody>
      </p:sp>
      <p:sp>
        <p:nvSpPr>
          <p:cNvPr id="3" name="Content Placeholder 2"/>
          <p:cNvSpPr>
            <a:spLocks noGrp="1"/>
          </p:cNvSpPr>
          <p:nvPr>
            <p:ph idx="1"/>
          </p:nvPr>
        </p:nvSpPr>
        <p:spPr>
          <a:xfrm>
            <a:off x="838200" y="1825625"/>
            <a:ext cx="10515600" cy="4874978"/>
          </a:xfrm>
        </p:spPr>
        <p:txBody>
          <a:bodyPr>
            <a:normAutofit/>
          </a:bodyPr>
          <a:lstStyle/>
          <a:p>
            <a:r>
              <a:rPr lang="en-US" b="1" dirty="0" smtClean="0"/>
              <a:t>Key Concepts</a:t>
            </a:r>
          </a:p>
          <a:p>
            <a:r>
              <a:rPr lang="en-US" b="1" dirty="0" smtClean="0"/>
              <a:t>Smoothing Constant (α)</a:t>
            </a:r>
            <a:r>
              <a:rPr lang="en-US" dirty="0" smtClean="0"/>
              <a:t>: This parameter controls the weighting of the most recent observation. The value of α ranges between 0 and 1. A higher α gives more weight to recent observations, making the model more responsive to changes in the data.</a:t>
            </a:r>
          </a:p>
          <a:p>
            <a:r>
              <a:rPr lang="en-US" b="1" dirty="0" smtClean="0"/>
              <a:t>Forecast Equation</a:t>
            </a:r>
            <a:r>
              <a:rPr lang="en-US" dirty="0" smtClean="0"/>
              <a:t>: The forecast for the next period is a weighted average of the most recent observation and the previous forecast.</a:t>
            </a:r>
          </a:p>
          <a:p>
            <a:r>
              <a:rPr lang="en-US" b="1" dirty="0"/>
              <a:t>Actual Observation (</a:t>
            </a:r>
            <a:r>
              <a:rPr lang="en-US" b="1" dirty="0" err="1"/>
              <a:t>yt</a:t>
            </a:r>
            <a:r>
              <a:rPr lang="en-US" b="1" dirty="0"/>
              <a:t>​)</a:t>
            </a:r>
            <a:r>
              <a:rPr lang="en-US" dirty="0"/>
              <a:t>: The actual value observed at time </a:t>
            </a:r>
            <a:r>
              <a:rPr lang="en-US" dirty="0" err="1"/>
              <a:t>ttt</a:t>
            </a:r>
            <a:r>
              <a:rPr lang="en-US" dirty="0"/>
              <a:t>.</a:t>
            </a:r>
          </a:p>
          <a:p>
            <a:r>
              <a:rPr lang="en-US" b="1" dirty="0"/>
              <a:t>Previous Forecast (y</a:t>
            </a:r>
            <a:r>
              <a:rPr lang="en-US" b="1" baseline="30000" dirty="0"/>
              <a:t>^</a:t>
            </a:r>
            <a:r>
              <a:rPr lang="en-US" b="1" dirty="0"/>
              <a:t>​t​)</a:t>
            </a:r>
            <a:r>
              <a:rPr lang="en-US" dirty="0"/>
              <a:t>: The forecasted value for the current time period.</a:t>
            </a:r>
          </a:p>
          <a:p>
            <a:endParaRPr lang="en-US" dirty="0" smtClean="0"/>
          </a:p>
          <a:p>
            <a:endParaRPr lang="en-US" dirty="0"/>
          </a:p>
        </p:txBody>
      </p:sp>
    </p:spTree>
    <p:extLst>
      <p:ext uri="{BB962C8B-B14F-4D97-AF65-F5344CB8AC3E}">
        <p14:creationId xmlns:p14="http://schemas.microsoft.com/office/powerpoint/2010/main" val="25760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Formula</a:t>
            </a:r>
          </a:p>
          <a:p>
            <a:r>
              <a:rPr lang="en-US" dirty="0" smtClean="0"/>
              <a:t>The forecasting formula for first-order exponential smoothing is:</a:t>
            </a:r>
          </a:p>
          <a:p>
            <a:endParaRPr lang="en-US" dirty="0"/>
          </a:p>
        </p:txBody>
      </p:sp>
      <p:pic>
        <p:nvPicPr>
          <p:cNvPr id="5" name="Picture 4"/>
          <p:cNvPicPr>
            <a:picLocks noChangeAspect="1"/>
          </p:cNvPicPr>
          <p:nvPr/>
        </p:nvPicPr>
        <p:blipFill>
          <a:blip r:embed="rId2"/>
          <a:stretch>
            <a:fillRect/>
          </a:stretch>
        </p:blipFill>
        <p:spPr>
          <a:xfrm>
            <a:off x="1230312" y="2880207"/>
            <a:ext cx="5240389" cy="3692979"/>
          </a:xfrm>
          <a:prstGeom prst="rect">
            <a:avLst/>
          </a:prstGeom>
        </p:spPr>
      </p:pic>
    </p:spTree>
    <p:extLst>
      <p:ext uri="{BB962C8B-B14F-4D97-AF65-F5344CB8AC3E}">
        <p14:creationId xmlns:p14="http://schemas.microsoft.com/office/powerpoint/2010/main" val="268033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00000"/>
              </a:lnSpc>
            </a:pPr>
            <a:r>
              <a:rPr lang="en-US" b="1" dirty="0"/>
              <a:t>Characteristics</a:t>
            </a:r>
          </a:p>
          <a:p>
            <a:pPr>
              <a:lnSpc>
                <a:spcPct val="100000"/>
              </a:lnSpc>
            </a:pPr>
            <a:r>
              <a:rPr lang="en-US" b="1" dirty="0"/>
              <a:t>Simple</a:t>
            </a:r>
            <a:r>
              <a:rPr lang="en-US" dirty="0"/>
              <a:t>: It’s easy to compute and understand.</a:t>
            </a:r>
          </a:p>
          <a:p>
            <a:pPr>
              <a:lnSpc>
                <a:spcPct val="100000"/>
              </a:lnSpc>
            </a:pPr>
            <a:r>
              <a:rPr lang="en-US" b="1" dirty="0"/>
              <a:t>Adaptive</a:t>
            </a:r>
            <a:r>
              <a:rPr lang="en-US" dirty="0"/>
              <a:t>: It reacts quickly to changes in the data if </a:t>
            </a:r>
            <a:r>
              <a:rPr lang="en-US" dirty="0" smtClean="0"/>
              <a:t>α\alpha </a:t>
            </a:r>
            <a:r>
              <a:rPr lang="en-US" dirty="0"/>
              <a:t>is set high.</a:t>
            </a:r>
          </a:p>
          <a:p>
            <a:pPr>
              <a:lnSpc>
                <a:spcPct val="100000"/>
              </a:lnSpc>
            </a:pPr>
            <a:r>
              <a:rPr lang="en-US" b="1" dirty="0"/>
              <a:t>Limited</a:t>
            </a:r>
            <a:r>
              <a:rPr lang="en-US" dirty="0"/>
              <a:t>: It assumes a constant level in the data without accounting for trends or seasonal variations. For more complex patterns, other methods like Holt’s linear trend model or Holt-Winters seasonal model might be more appropriate.</a:t>
            </a:r>
          </a:p>
          <a:p>
            <a:pPr>
              <a:lnSpc>
                <a:spcPct val="100000"/>
              </a:lnSpc>
            </a:pPr>
            <a:endParaRPr lang="en-US" dirty="0"/>
          </a:p>
        </p:txBody>
      </p:sp>
    </p:spTree>
    <p:extLst>
      <p:ext uri="{BB962C8B-B14F-4D97-AF65-F5344CB8AC3E}">
        <p14:creationId xmlns:p14="http://schemas.microsoft.com/office/powerpoint/2010/main" val="247073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715"/>
            <a:ext cx="10515600" cy="5742248"/>
          </a:xfrm>
        </p:spPr>
        <p:txBody>
          <a:bodyPr/>
          <a:lstStyle/>
          <a:p>
            <a:pPr marL="0" indent="0">
              <a:buNone/>
            </a:pPr>
            <a:r>
              <a:rPr lang="en-US" b="1" dirty="0" smtClean="0"/>
              <a:t>Implementation in R</a:t>
            </a:r>
          </a:p>
          <a:p>
            <a:r>
              <a:rPr lang="en-US" dirty="0" smtClean="0"/>
              <a:t>Here’s how you can implement First-Order Exponential Smoothing in R using a </a:t>
            </a:r>
            <a:r>
              <a:rPr lang="en-US" b="1" dirty="0" err="1" smtClean="0"/>
              <a:t>ses</a:t>
            </a:r>
            <a:r>
              <a:rPr lang="en-US" dirty="0" smtClean="0"/>
              <a:t> function and the forecast package:</a:t>
            </a:r>
          </a:p>
          <a:p>
            <a:endParaRPr lang="en-US" dirty="0" smtClean="0"/>
          </a:p>
        </p:txBody>
      </p:sp>
      <p:sp>
        <p:nvSpPr>
          <p:cNvPr id="5" name="Rectangle 4"/>
          <p:cNvSpPr/>
          <p:nvPr/>
        </p:nvSpPr>
        <p:spPr>
          <a:xfrm>
            <a:off x="1159239" y="2051262"/>
            <a:ext cx="6096000" cy="4524315"/>
          </a:xfrm>
          <a:prstGeom prst="rect">
            <a:avLst/>
          </a:prstGeom>
        </p:spPr>
        <p:txBody>
          <a:bodyPr>
            <a:spAutoFit/>
          </a:bodyPr>
          <a:lstStyle/>
          <a:p>
            <a:r>
              <a:rPr lang="en-US" dirty="0" smtClean="0"/>
              <a:t># Load the forecast package</a:t>
            </a:r>
          </a:p>
          <a:p>
            <a:r>
              <a:rPr lang="en-US" dirty="0" smtClean="0"/>
              <a:t>library(forecast)</a:t>
            </a:r>
          </a:p>
          <a:p>
            <a:endParaRPr lang="en-US" dirty="0" smtClean="0"/>
          </a:p>
          <a:p>
            <a:r>
              <a:rPr lang="en-US" dirty="0" smtClean="0"/>
              <a:t># Load the </a:t>
            </a:r>
            <a:r>
              <a:rPr lang="en-US" dirty="0" err="1" smtClean="0"/>
              <a:t>AirPassengers</a:t>
            </a:r>
            <a:r>
              <a:rPr lang="en-US" dirty="0" smtClean="0"/>
              <a:t> dataset</a:t>
            </a:r>
          </a:p>
          <a:p>
            <a:r>
              <a:rPr lang="en-US" dirty="0" smtClean="0"/>
              <a:t>data("</a:t>
            </a:r>
            <a:r>
              <a:rPr lang="en-US" dirty="0" err="1" smtClean="0"/>
              <a:t>AirPassengers</a:t>
            </a:r>
            <a:r>
              <a:rPr lang="en-US" dirty="0" smtClean="0"/>
              <a:t>")</a:t>
            </a:r>
          </a:p>
          <a:p>
            <a:r>
              <a:rPr lang="en-US" dirty="0" err="1" smtClean="0"/>
              <a:t>ap_data</a:t>
            </a:r>
            <a:r>
              <a:rPr lang="en-US" dirty="0" smtClean="0"/>
              <a:t> &lt;- </a:t>
            </a:r>
            <a:r>
              <a:rPr lang="en-US" dirty="0" err="1" smtClean="0"/>
              <a:t>AirPassengers</a:t>
            </a:r>
            <a:endParaRPr lang="en-US" dirty="0" smtClean="0"/>
          </a:p>
          <a:p>
            <a:endParaRPr lang="en-US" dirty="0" smtClean="0"/>
          </a:p>
          <a:p>
            <a:r>
              <a:rPr lang="en-US" dirty="0" smtClean="0"/>
              <a:t># Apply Simple Exponential Smoothing</a:t>
            </a:r>
          </a:p>
          <a:p>
            <a:r>
              <a:rPr lang="en-US" dirty="0" err="1" smtClean="0"/>
              <a:t>ses_model</a:t>
            </a:r>
            <a:r>
              <a:rPr lang="en-US" dirty="0" smtClean="0"/>
              <a:t> &lt;- </a:t>
            </a:r>
            <a:r>
              <a:rPr lang="en-US" dirty="0" err="1" smtClean="0"/>
              <a:t>ses</a:t>
            </a:r>
            <a:r>
              <a:rPr lang="en-US" dirty="0" smtClean="0"/>
              <a:t>(</a:t>
            </a:r>
            <a:r>
              <a:rPr lang="en-US" dirty="0" err="1" smtClean="0"/>
              <a:t>ap_data</a:t>
            </a:r>
            <a:r>
              <a:rPr lang="en-US" dirty="0" smtClean="0"/>
              <a:t>, alpha = 0.2, h = 12)  # Example smoothing constant and forecast horizon</a:t>
            </a:r>
          </a:p>
          <a:p>
            <a:endParaRPr lang="en-US" dirty="0" smtClean="0"/>
          </a:p>
          <a:p>
            <a:r>
              <a:rPr lang="en-US" dirty="0" smtClean="0"/>
              <a:t># Print the model summary</a:t>
            </a:r>
          </a:p>
          <a:p>
            <a:r>
              <a:rPr lang="en-US" dirty="0" smtClean="0"/>
              <a:t>print(</a:t>
            </a:r>
            <a:r>
              <a:rPr lang="en-US" dirty="0" err="1" smtClean="0"/>
              <a:t>ses_model</a:t>
            </a:r>
            <a:r>
              <a:rPr lang="en-US" dirty="0" smtClean="0"/>
              <a:t>)</a:t>
            </a:r>
          </a:p>
          <a:p>
            <a:endParaRPr lang="en-US" dirty="0" smtClean="0"/>
          </a:p>
          <a:p>
            <a:r>
              <a:rPr lang="en-US" dirty="0" smtClean="0"/>
              <a:t># Plot the forecast</a:t>
            </a:r>
          </a:p>
          <a:p>
            <a:r>
              <a:rPr lang="en-US" dirty="0" smtClean="0"/>
              <a:t>plot(</a:t>
            </a:r>
            <a:r>
              <a:rPr lang="en-US" dirty="0" err="1" smtClean="0"/>
              <a:t>ses_model</a:t>
            </a:r>
            <a:r>
              <a:rPr lang="en-US" dirty="0" smtClean="0"/>
              <a:t>)</a:t>
            </a:r>
            <a:endParaRPr lang="en-US" dirty="0"/>
          </a:p>
        </p:txBody>
      </p:sp>
      <p:sp>
        <p:nvSpPr>
          <p:cNvPr id="6" name="Rectangle 2"/>
          <p:cNvSpPr>
            <a:spLocks noChangeArrowheads="1"/>
          </p:cNvSpPr>
          <p:nvPr/>
        </p:nvSpPr>
        <p:spPr bwMode="auto">
          <a:xfrm>
            <a:off x="6952312" y="1891950"/>
            <a:ext cx="440148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Explanation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Unicode MS" panose="020B0604020202020204" pitchFamily="34" charset="-128"/>
              </a:rPr>
              <a:t>forecast</a:t>
            </a:r>
            <a:r>
              <a:rPr kumimoji="0" lang="en-US" altLang="en-US" sz="2400" b="1" i="0" u="none" strike="noStrike" cap="none" normalizeH="0" baseline="0" dirty="0" smtClean="0">
                <a:ln>
                  <a:noFill/>
                </a:ln>
                <a:solidFill>
                  <a:schemeClr val="tx1"/>
                </a:solidFill>
                <a:effectLst/>
              </a:rPr>
              <a:t> Package</a:t>
            </a:r>
            <a:r>
              <a:rPr kumimoji="0" lang="en-US" altLang="en-US" sz="2400" b="0" i="0" u="none" strike="noStrike" cap="none" normalizeH="0" baseline="0" dirty="0" smtClean="0">
                <a:ln>
                  <a:noFill/>
                </a:ln>
                <a:solidFill>
                  <a:schemeClr val="tx1"/>
                </a:solidFill>
                <a:effectLst/>
                <a:latin typeface="Arial" panose="020B0604020202020204" pitchFamily="34" charset="0"/>
              </a:rPr>
              <a:t>: The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ses</a:t>
            </a:r>
            <a:r>
              <a:rPr kumimoji="0" lang="en-US" altLang="en-US" sz="2400" b="0" i="0" u="none" strike="noStrike" cap="none" normalizeH="0" baseline="0" dirty="0" smtClean="0">
                <a:ln>
                  <a:noFill/>
                </a:ln>
                <a:solidFill>
                  <a:schemeClr val="tx1"/>
                </a:solidFill>
                <a:effectLst/>
              </a:rPr>
              <a:t> function from the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smtClean="0">
                <a:ln>
                  <a:noFill/>
                </a:ln>
                <a:solidFill>
                  <a:schemeClr val="tx1"/>
                </a:solidFill>
                <a:effectLst/>
              </a:rPr>
              <a:t> package simplifies the process, automatically handling the smoothing and forecasting.</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539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Time Series</a:t>
            </a:r>
          </a:p>
        </p:txBody>
      </p:sp>
      <p:sp>
        <p:nvSpPr>
          <p:cNvPr id="3" name="Content Placeholder 2"/>
          <p:cNvSpPr>
            <a:spLocks noGrp="1"/>
          </p:cNvSpPr>
          <p:nvPr>
            <p:ph idx="1"/>
          </p:nvPr>
        </p:nvSpPr>
        <p:spPr>
          <a:xfrm>
            <a:off x="838200" y="1825624"/>
            <a:ext cx="10515600" cy="5032375"/>
          </a:xfrm>
        </p:spPr>
        <p:txBody>
          <a:bodyPr>
            <a:normAutofit/>
          </a:bodyPr>
          <a:lstStyle/>
          <a:p>
            <a:pPr>
              <a:lnSpc>
                <a:spcPct val="100000"/>
              </a:lnSpc>
            </a:pPr>
            <a:r>
              <a:rPr lang="en-US" dirty="0"/>
              <a:t>Modeling time series data involves techniques and methods to understand and forecast data points collected or recorded at specific time intervals. </a:t>
            </a:r>
            <a:endParaRPr lang="en-US" dirty="0" smtClean="0"/>
          </a:p>
          <a:p>
            <a:pPr>
              <a:lnSpc>
                <a:spcPct val="100000"/>
              </a:lnSpc>
            </a:pPr>
            <a:r>
              <a:rPr lang="en-US" sz="3200" b="1" dirty="0"/>
              <a:t>1. Understanding Time Series Data</a:t>
            </a:r>
          </a:p>
          <a:p>
            <a:pPr>
              <a:lnSpc>
                <a:spcPct val="100000"/>
              </a:lnSpc>
            </a:pPr>
            <a:r>
              <a:rPr lang="en-US" b="1" dirty="0"/>
              <a:t>Time Series Data</a:t>
            </a:r>
            <a:r>
              <a:rPr lang="en-US" dirty="0"/>
              <a:t>: Data points collected at successive, evenly spaced intervals of time. Examples include monthly sales data, daily temperature readings, and quarterly economic indicators.</a:t>
            </a:r>
          </a:p>
          <a:p>
            <a:pPr>
              <a:lnSpc>
                <a:spcPct val="100000"/>
              </a:lnSpc>
            </a:pPr>
            <a:endParaRPr lang="en-US" dirty="0"/>
          </a:p>
        </p:txBody>
      </p:sp>
    </p:spTree>
    <p:extLst>
      <p:ext uri="{BB962C8B-B14F-4D97-AF65-F5344CB8AC3E}">
        <p14:creationId xmlns:p14="http://schemas.microsoft.com/office/powerpoint/2010/main" val="16023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Time Series</a:t>
            </a:r>
          </a:p>
        </p:txBody>
      </p:sp>
      <p:sp>
        <p:nvSpPr>
          <p:cNvPr id="3" name="Content Placeholder 2"/>
          <p:cNvSpPr>
            <a:spLocks noGrp="1"/>
          </p:cNvSpPr>
          <p:nvPr>
            <p:ph idx="1"/>
          </p:nvPr>
        </p:nvSpPr>
        <p:spPr>
          <a:xfrm>
            <a:off x="838200" y="1825624"/>
            <a:ext cx="10515600" cy="5032375"/>
          </a:xfrm>
        </p:spPr>
        <p:txBody>
          <a:bodyPr>
            <a:normAutofit/>
          </a:bodyPr>
          <a:lstStyle/>
          <a:p>
            <a:pPr>
              <a:lnSpc>
                <a:spcPct val="100000"/>
              </a:lnSpc>
            </a:pPr>
            <a:r>
              <a:rPr lang="en-US" b="1" dirty="0" smtClean="0"/>
              <a:t>Components </a:t>
            </a:r>
            <a:r>
              <a:rPr lang="en-US" b="1" dirty="0"/>
              <a:t>of Time Series Data</a:t>
            </a:r>
            <a:r>
              <a:rPr lang="en-US" dirty="0"/>
              <a:t>:</a:t>
            </a:r>
          </a:p>
          <a:p>
            <a:pPr>
              <a:lnSpc>
                <a:spcPct val="100000"/>
              </a:lnSpc>
            </a:pPr>
            <a:r>
              <a:rPr lang="en-US" b="1" dirty="0"/>
              <a:t>Trend</a:t>
            </a:r>
            <a:r>
              <a:rPr lang="en-US" dirty="0"/>
              <a:t>: The long-term movement in the data.</a:t>
            </a:r>
          </a:p>
          <a:p>
            <a:pPr>
              <a:lnSpc>
                <a:spcPct val="100000"/>
              </a:lnSpc>
            </a:pPr>
            <a:r>
              <a:rPr lang="en-US" b="1" dirty="0"/>
              <a:t>Seasonality</a:t>
            </a:r>
            <a:r>
              <a:rPr lang="en-US" dirty="0"/>
              <a:t>: Repeated patterns or cycles at fixed intervals (e.g., monthly, yearly).</a:t>
            </a:r>
          </a:p>
          <a:p>
            <a:pPr>
              <a:lnSpc>
                <a:spcPct val="100000"/>
              </a:lnSpc>
            </a:pPr>
            <a:r>
              <a:rPr lang="en-US" b="1" dirty="0"/>
              <a:t>Cyclic Patterns</a:t>
            </a:r>
            <a:r>
              <a:rPr lang="en-US" dirty="0"/>
              <a:t>: Long-term fluctuations not fixed in period (e.g., economic cycles).</a:t>
            </a:r>
          </a:p>
          <a:p>
            <a:pPr>
              <a:lnSpc>
                <a:spcPct val="100000"/>
              </a:lnSpc>
            </a:pPr>
            <a:r>
              <a:rPr lang="en-US" b="1" dirty="0"/>
              <a:t>Irregular Components</a:t>
            </a:r>
            <a:r>
              <a:rPr lang="en-US" dirty="0"/>
              <a:t>: Random or unpredictable fluctuations.</a:t>
            </a:r>
          </a:p>
          <a:p>
            <a:pPr>
              <a:lnSpc>
                <a:spcPct val="100000"/>
              </a:lnSpc>
            </a:pPr>
            <a:endParaRPr lang="en-US" dirty="0"/>
          </a:p>
        </p:txBody>
      </p:sp>
    </p:spTree>
    <p:extLst>
      <p:ext uri="{BB962C8B-B14F-4D97-AF65-F5344CB8AC3E}">
        <p14:creationId xmlns:p14="http://schemas.microsoft.com/office/powerpoint/2010/main" val="275291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b="1" dirty="0" smtClean="0"/>
              <a:t>What </a:t>
            </a:r>
            <a:r>
              <a:rPr lang="en-US" b="1" dirty="0"/>
              <a:t>is Exponential </a:t>
            </a:r>
            <a:r>
              <a:rPr lang="en-US" b="1" dirty="0" smtClean="0"/>
              <a:t>smoothing?</a:t>
            </a:r>
          </a:p>
          <a:p>
            <a:r>
              <a:rPr lang="en-US" dirty="0" smtClean="0">
                <a:solidFill>
                  <a:schemeClr val="accent5"/>
                </a:solidFill>
              </a:rPr>
              <a:t>Exponential smoothing methods are a family of forecasting techniques used to predict results.</a:t>
            </a:r>
          </a:p>
          <a:p>
            <a:r>
              <a:rPr lang="en-US" dirty="0" smtClean="0">
                <a:solidFill>
                  <a:srgbClr val="00B050"/>
                </a:solidFill>
              </a:rPr>
              <a:t>Useful in time series analysis for their simplicity and effectiveness in handling data with trends and seasonality. </a:t>
            </a:r>
          </a:p>
          <a:p>
            <a:r>
              <a:rPr lang="en-US" dirty="0" smtClean="0"/>
              <a:t>The key idea behind exponential smoothing is </a:t>
            </a:r>
            <a:r>
              <a:rPr lang="en-US" dirty="0" smtClean="0">
                <a:solidFill>
                  <a:srgbClr val="00B050"/>
                </a:solidFill>
              </a:rPr>
              <a:t>to give more weight to recent observations while gradually reducing the influence of older observations. </a:t>
            </a:r>
          </a:p>
          <a:p>
            <a:r>
              <a:rPr lang="en-US" dirty="0" smtClean="0"/>
              <a:t>This makes these methods responsive to changes in the data over time future values based on past data. </a:t>
            </a:r>
            <a:endParaRPr lang="en-US" dirty="0"/>
          </a:p>
        </p:txBody>
      </p:sp>
    </p:spTree>
    <p:extLst>
      <p:ext uri="{BB962C8B-B14F-4D97-AF65-F5344CB8AC3E}">
        <p14:creationId xmlns:p14="http://schemas.microsoft.com/office/powerpoint/2010/main" val="3004571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Preprocessing Time Series </a:t>
            </a:r>
            <a:r>
              <a:rPr lang="en-US" b="1" dirty="0" smtClean="0"/>
              <a:t>Data</a:t>
            </a:r>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b="1" dirty="0" smtClean="0"/>
              <a:t>Preprocessing </a:t>
            </a:r>
            <a:r>
              <a:rPr lang="en-US" b="1" dirty="0"/>
              <a:t>Time Series Data</a:t>
            </a:r>
          </a:p>
          <a:p>
            <a:pPr>
              <a:lnSpc>
                <a:spcPct val="100000"/>
              </a:lnSpc>
            </a:pPr>
            <a:r>
              <a:rPr lang="en-US" b="1" dirty="0"/>
              <a:t>Visualize the Data</a:t>
            </a:r>
            <a:r>
              <a:rPr lang="en-US" dirty="0"/>
              <a:t>: Plot the time series to identify trends, seasonality, and anomalies.</a:t>
            </a:r>
          </a:p>
          <a:p>
            <a:pPr>
              <a:lnSpc>
                <a:spcPct val="100000"/>
              </a:lnSpc>
            </a:pPr>
            <a:r>
              <a:rPr lang="en-US" b="1" dirty="0"/>
              <a:t>Handle Missing Values</a:t>
            </a:r>
            <a:r>
              <a:rPr lang="en-US" dirty="0"/>
              <a:t>: Fill or interpolate missing values as needed.</a:t>
            </a:r>
          </a:p>
          <a:p>
            <a:pPr>
              <a:lnSpc>
                <a:spcPct val="100000"/>
              </a:lnSpc>
            </a:pPr>
            <a:r>
              <a:rPr lang="en-US" b="1" dirty="0"/>
              <a:t>Check for </a:t>
            </a:r>
            <a:r>
              <a:rPr lang="en-US" b="1" dirty="0" err="1"/>
              <a:t>Stationarity</a:t>
            </a:r>
            <a:r>
              <a:rPr lang="en-US" dirty="0"/>
              <a:t>: Time series data should ideally be stationary (constant mean and variance over time). Use methods like the Augmented Dickey-Fuller test to check for </a:t>
            </a:r>
            <a:r>
              <a:rPr lang="en-US" dirty="0" err="1"/>
              <a:t>stationarity</a:t>
            </a:r>
            <a:r>
              <a:rPr lang="en-US" dirty="0"/>
              <a:t>.</a:t>
            </a:r>
          </a:p>
          <a:p>
            <a:pPr>
              <a:lnSpc>
                <a:spcPct val="100000"/>
              </a:lnSpc>
            </a:pPr>
            <a:r>
              <a:rPr lang="en-US" b="1" dirty="0"/>
              <a:t>Transform the Data</a:t>
            </a:r>
            <a:r>
              <a:rPr lang="en-US" dirty="0"/>
              <a:t>: Apply transformations like logarithms or differencing to stabilize variance and make the data stationary.</a:t>
            </a:r>
          </a:p>
          <a:p>
            <a:pPr>
              <a:lnSpc>
                <a:spcPct val="100000"/>
              </a:lnSpc>
            </a:pPr>
            <a:endParaRPr lang="en-US" dirty="0"/>
          </a:p>
        </p:txBody>
      </p:sp>
    </p:spTree>
    <p:extLst>
      <p:ext uri="{BB962C8B-B14F-4D97-AF65-F5344CB8AC3E}">
        <p14:creationId xmlns:p14="http://schemas.microsoft.com/office/powerpoint/2010/main" val="389462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Modeling </a:t>
            </a:r>
            <a:r>
              <a:rPr lang="en-US" b="1" dirty="0" smtClean="0"/>
              <a:t>Techniques</a:t>
            </a:r>
            <a:endParaRPr lang="en-US" dirty="0"/>
          </a:p>
        </p:txBody>
      </p:sp>
      <p:sp>
        <p:nvSpPr>
          <p:cNvPr id="3" name="Content Placeholder 2"/>
          <p:cNvSpPr>
            <a:spLocks noGrp="1"/>
          </p:cNvSpPr>
          <p:nvPr>
            <p:ph idx="1"/>
          </p:nvPr>
        </p:nvSpPr>
        <p:spPr>
          <a:xfrm>
            <a:off x="838200" y="1825625"/>
            <a:ext cx="10515600" cy="4844998"/>
          </a:xfrm>
        </p:spPr>
        <p:txBody>
          <a:bodyPr>
            <a:normAutofit lnSpcReduction="10000"/>
          </a:bodyPr>
          <a:lstStyle/>
          <a:p>
            <a:pPr>
              <a:lnSpc>
                <a:spcPct val="110000"/>
              </a:lnSpc>
            </a:pPr>
            <a:r>
              <a:rPr lang="en-US" b="1" dirty="0"/>
              <a:t>3. Modeling Techniques</a:t>
            </a:r>
          </a:p>
          <a:p>
            <a:pPr>
              <a:lnSpc>
                <a:spcPct val="110000"/>
              </a:lnSpc>
            </a:pPr>
            <a:r>
              <a:rPr lang="en-US" b="1" dirty="0"/>
              <a:t>3.1. Descriptive Methods</a:t>
            </a:r>
          </a:p>
          <a:p>
            <a:pPr>
              <a:lnSpc>
                <a:spcPct val="110000"/>
              </a:lnSpc>
            </a:pPr>
            <a:r>
              <a:rPr lang="en-US" b="1" dirty="0"/>
              <a:t>Moving Averages</a:t>
            </a:r>
            <a:r>
              <a:rPr lang="en-US" dirty="0"/>
              <a:t>: Smooth data to identify trends by averaging data points within a window.</a:t>
            </a:r>
          </a:p>
          <a:p>
            <a:pPr lvl="1">
              <a:lnSpc>
                <a:spcPct val="110000"/>
              </a:lnSpc>
            </a:pPr>
            <a:r>
              <a:rPr lang="en-US" b="1" dirty="0"/>
              <a:t>Simple Moving Average (SMA)</a:t>
            </a:r>
            <a:r>
              <a:rPr lang="en-US" dirty="0"/>
              <a:t>: </a:t>
            </a:r>
            <a:r>
              <a:rPr lang="en-US" dirty="0" err="1"/>
              <a:t>Unweighted</a:t>
            </a:r>
            <a:r>
              <a:rPr lang="en-US" dirty="0"/>
              <a:t> average.</a:t>
            </a:r>
          </a:p>
          <a:p>
            <a:pPr lvl="1">
              <a:lnSpc>
                <a:spcPct val="110000"/>
              </a:lnSpc>
            </a:pPr>
            <a:r>
              <a:rPr lang="en-US" b="1" dirty="0"/>
              <a:t>Weighted Moving Average (WMA)</a:t>
            </a:r>
            <a:r>
              <a:rPr lang="en-US" dirty="0"/>
              <a:t>: Assigns different weights to data points.</a:t>
            </a:r>
          </a:p>
          <a:p>
            <a:pPr>
              <a:lnSpc>
                <a:spcPct val="110000"/>
              </a:lnSpc>
            </a:pPr>
            <a:r>
              <a:rPr lang="en-US" b="1" dirty="0"/>
              <a:t>Exponential Smoothing</a:t>
            </a:r>
            <a:r>
              <a:rPr lang="en-US" dirty="0"/>
              <a:t>: Gives more weight to recent observations.</a:t>
            </a:r>
          </a:p>
          <a:p>
            <a:pPr lvl="1">
              <a:lnSpc>
                <a:spcPct val="110000"/>
              </a:lnSpc>
            </a:pPr>
            <a:r>
              <a:rPr lang="en-US" b="1" dirty="0"/>
              <a:t>Simple Exponential Smoothing</a:t>
            </a:r>
            <a:r>
              <a:rPr lang="en-US" dirty="0"/>
              <a:t>: For stationary data.</a:t>
            </a:r>
          </a:p>
          <a:p>
            <a:pPr lvl="1">
              <a:lnSpc>
                <a:spcPct val="110000"/>
              </a:lnSpc>
            </a:pPr>
            <a:r>
              <a:rPr lang="en-US" b="1" dirty="0"/>
              <a:t>Holt’s Linear Trend Model</a:t>
            </a:r>
            <a:r>
              <a:rPr lang="en-US" dirty="0"/>
              <a:t>: For data with a trend.</a:t>
            </a:r>
          </a:p>
          <a:p>
            <a:pPr lvl="1">
              <a:lnSpc>
                <a:spcPct val="110000"/>
              </a:lnSpc>
            </a:pPr>
            <a:r>
              <a:rPr lang="en-US" b="1" dirty="0"/>
              <a:t>Holt-Winters Seasonal Model</a:t>
            </a:r>
            <a:r>
              <a:rPr lang="en-US" dirty="0"/>
              <a:t>: For data with trend and seasonality.</a:t>
            </a:r>
          </a:p>
          <a:p>
            <a:pPr>
              <a:lnSpc>
                <a:spcPct val="110000"/>
              </a:lnSpc>
            </a:pPr>
            <a:endParaRPr lang="en-US" dirty="0"/>
          </a:p>
        </p:txBody>
      </p:sp>
    </p:spTree>
    <p:extLst>
      <p:ext uri="{BB962C8B-B14F-4D97-AF65-F5344CB8AC3E}">
        <p14:creationId xmlns:p14="http://schemas.microsoft.com/office/powerpoint/2010/main" val="347938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830008"/>
          </a:xfrm>
        </p:spPr>
        <p:txBody>
          <a:bodyPr>
            <a:normAutofit fontScale="92500" lnSpcReduction="20000"/>
          </a:bodyPr>
          <a:lstStyle/>
          <a:p>
            <a:pPr>
              <a:lnSpc>
                <a:spcPct val="110000"/>
              </a:lnSpc>
            </a:pPr>
            <a:r>
              <a:rPr lang="en-US" b="1" dirty="0"/>
              <a:t>3.2. Statistical Methods</a:t>
            </a:r>
          </a:p>
          <a:p>
            <a:pPr>
              <a:lnSpc>
                <a:spcPct val="110000"/>
              </a:lnSpc>
            </a:pPr>
            <a:r>
              <a:rPr lang="en-US" b="1" dirty="0"/>
              <a:t>ARIMA (Autoregressive Integrated Moving Average)</a:t>
            </a:r>
            <a:r>
              <a:rPr lang="en-US" dirty="0"/>
              <a:t>: Combines autoregressive (AR) terms, differencing (I), and moving average (MA) terms.</a:t>
            </a:r>
          </a:p>
          <a:p>
            <a:pPr lvl="1">
              <a:lnSpc>
                <a:spcPct val="110000"/>
              </a:lnSpc>
            </a:pPr>
            <a:r>
              <a:rPr lang="en-US" b="1" dirty="0"/>
              <a:t>AR Component</a:t>
            </a:r>
            <a:r>
              <a:rPr lang="en-US" dirty="0"/>
              <a:t>: Uses past values.</a:t>
            </a:r>
          </a:p>
          <a:p>
            <a:pPr lvl="1">
              <a:lnSpc>
                <a:spcPct val="110000"/>
              </a:lnSpc>
            </a:pPr>
            <a:r>
              <a:rPr lang="en-US" b="1" dirty="0"/>
              <a:t>I Component</a:t>
            </a:r>
            <a:r>
              <a:rPr lang="en-US" dirty="0"/>
              <a:t>: Differencing to achieve </a:t>
            </a:r>
            <a:r>
              <a:rPr lang="en-US" dirty="0" err="1"/>
              <a:t>stationarity</a:t>
            </a:r>
            <a:r>
              <a:rPr lang="en-US" dirty="0"/>
              <a:t>.</a:t>
            </a:r>
          </a:p>
          <a:p>
            <a:pPr lvl="1">
              <a:lnSpc>
                <a:spcPct val="110000"/>
              </a:lnSpc>
            </a:pPr>
            <a:r>
              <a:rPr lang="en-US" b="1" dirty="0"/>
              <a:t>MA Component</a:t>
            </a:r>
            <a:r>
              <a:rPr lang="en-US" dirty="0"/>
              <a:t>: Uses past forecast errors.</a:t>
            </a:r>
          </a:p>
          <a:p>
            <a:pPr>
              <a:lnSpc>
                <a:spcPct val="110000"/>
              </a:lnSpc>
            </a:pPr>
            <a:r>
              <a:rPr lang="en-US" b="1" dirty="0"/>
              <a:t>SARIMA (Seasonal ARIMA)</a:t>
            </a:r>
            <a:r>
              <a:rPr lang="en-US" dirty="0"/>
              <a:t>: Extends ARIMA to handle seasonality by including seasonal terms.</a:t>
            </a:r>
          </a:p>
          <a:p>
            <a:pPr>
              <a:lnSpc>
                <a:spcPct val="110000"/>
              </a:lnSpc>
            </a:pPr>
            <a:r>
              <a:rPr lang="en-US" b="1" dirty="0"/>
              <a:t>ARCH/GARCH (Autoregressive Conditional </a:t>
            </a:r>
            <a:r>
              <a:rPr lang="en-US" b="1" dirty="0" err="1"/>
              <a:t>Heteroskedasticity</a:t>
            </a:r>
            <a:r>
              <a:rPr lang="en-US" b="1" dirty="0"/>
              <a:t>/Generalized ARCH)</a:t>
            </a:r>
            <a:r>
              <a:rPr lang="en-US" dirty="0"/>
              <a:t>: Models for time series with changing variance over time, useful for financial data volatility.</a:t>
            </a:r>
          </a:p>
          <a:p>
            <a:pPr>
              <a:lnSpc>
                <a:spcPct val="110000"/>
              </a:lnSpc>
            </a:pPr>
            <a:endParaRPr lang="en-US" dirty="0"/>
          </a:p>
        </p:txBody>
      </p:sp>
    </p:spTree>
    <p:extLst>
      <p:ext uri="{BB962C8B-B14F-4D97-AF65-F5344CB8AC3E}">
        <p14:creationId xmlns:p14="http://schemas.microsoft.com/office/powerpoint/2010/main" val="173451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3.3. State Space Models and Filtering</a:t>
            </a:r>
          </a:p>
          <a:p>
            <a:pPr>
              <a:lnSpc>
                <a:spcPct val="100000"/>
              </a:lnSpc>
            </a:pPr>
            <a:r>
              <a:rPr lang="en-US" b="1" dirty="0"/>
              <a:t>State Space Models</a:t>
            </a:r>
            <a:r>
              <a:rPr lang="en-US" dirty="0"/>
              <a:t>: Represent the time series as a system with hidden states and observable outputs.</a:t>
            </a:r>
          </a:p>
          <a:p>
            <a:pPr lvl="1">
              <a:lnSpc>
                <a:spcPct val="100000"/>
              </a:lnSpc>
            </a:pPr>
            <a:r>
              <a:rPr lang="en-US" b="1" dirty="0" err="1"/>
              <a:t>Kalman</a:t>
            </a:r>
            <a:r>
              <a:rPr lang="en-US" b="1" dirty="0"/>
              <a:t> Filter</a:t>
            </a:r>
            <a:r>
              <a:rPr lang="en-US" dirty="0"/>
              <a:t>: An algorithm for estimating the hidden states in dynamic systems.</a:t>
            </a:r>
          </a:p>
          <a:p>
            <a:pPr>
              <a:lnSpc>
                <a:spcPct val="100000"/>
              </a:lnSpc>
            </a:pPr>
            <a:endParaRPr lang="en-US" dirty="0"/>
          </a:p>
        </p:txBody>
      </p:sp>
    </p:spTree>
    <p:extLst>
      <p:ext uri="{BB962C8B-B14F-4D97-AF65-F5344CB8AC3E}">
        <p14:creationId xmlns:p14="http://schemas.microsoft.com/office/powerpoint/2010/main" val="373609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620145"/>
          </a:xfrm>
        </p:spPr>
        <p:txBody>
          <a:bodyPr>
            <a:normAutofit lnSpcReduction="10000"/>
          </a:bodyPr>
          <a:lstStyle/>
          <a:p>
            <a:pPr>
              <a:lnSpc>
                <a:spcPct val="100000"/>
              </a:lnSpc>
            </a:pPr>
            <a:r>
              <a:rPr lang="en-US" b="1" dirty="0"/>
              <a:t>3.4. Machine Learning Approaches</a:t>
            </a:r>
          </a:p>
          <a:p>
            <a:pPr>
              <a:lnSpc>
                <a:spcPct val="100000"/>
              </a:lnSpc>
            </a:pPr>
            <a:r>
              <a:rPr lang="en-US" b="1" dirty="0"/>
              <a:t>Regression Trees and Random Forests</a:t>
            </a:r>
            <a:r>
              <a:rPr lang="en-US" dirty="0"/>
              <a:t>: Can capture non-linear relationships and interactions in time series data.</a:t>
            </a:r>
          </a:p>
          <a:p>
            <a:pPr>
              <a:lnSpc>
                <a:spcPct val="100000"/>
              </a:lnSpc>
            </a:pPr>
            <a:r>
              <a:rPr lang="en-US" b="1" dirty="0"/>
              <a:t>Support Vector Machines (SVM)</a:t>
            </a:r>
            <a:r>
              <a:rPr lang="en-US" dirty="0"/>
              <a:t>: Adapted for time series forecasting tasks.</a:t>
            </a:r>
          </a:p>
          <a:p>
            <a:pPr>
              <a:lnSpc>
                <a:spcPct val="100000"/>
              </a:lnSpc>
            </a:pPr>
            <a:r>
              <a:rPr lang="en-US" b="1" dirty="0"/>
              <a:t>Neural Networks</a:t>
            </a:r>
            <a:r>
              <a:rPr lang="en-US" dirty="0"/>
              <a:t>:</a:t>
            </a:r>
          </a:p>
          <a:p>
            <a:pPr lvl="1">
              <a:lnSpc>
                <a:spcPct val="100000"/>
              </a:lnSpc>
            </a:pPr>
            <a:r>
              <a:rPr lang="en-US" b="1" dirty="0"/>
              <a:t>Recurrent Neural Networks (RNNs)</a:t>
            </a:r>
            <a:r>
              <a:rPr lang="en-US" dirty="0"/>
              <a:t>: Suitable for sequential data.</a:t>
            </a:r>
          </a:p>
          <a:p>
            <a:pPr lvl="1">
              <a:lnSpc>
                <a:spcPct val="100000"/>
              </a:lnSpc>
            </a:pPr>
            <a:r>
              <a:rPr lang="en-US" b="1" dirty="0"/>
              <a:t>Long Short-Term Memory (LSTM) Networks</a:t>
            </a:r>
            <a:r>
              <a:rPr lang="en-US" dirty="0"/>
              <a:t>: Handle long-term dependencies and trends in time series data.</a:t>
            </a:r>
          </a:p>
          <a:p>
            <a:pPr lvl="1">
              <a:lnSpc>
                <a:spcPct val="100000"/>
              </a:lnSpc>
            </a:pPr>
            <a:r>
              <a:rPr lang="en-US" b="1" dirty="0"/>
              <a:t>Transformers</a:t>
            </a:r>
            <a:r>
              <a:rPr lang="en-US" dirty="0"/>
              <a:t>: Advanced models for capturing complex temporal patterns.</a:t>
            </a:r>
          </a:p>
          <a:p>
            <a:pPr>
              <a:lnSpc>
                <a:spcPct val="100000"/>
              </a:lnSpc>
            </a:pPr>
            <a:endParaRPr lang="en-US" dirty="0"/>
          </a:p>
        </p:txBody>
      </p:sp>
    </p:spTree>
    <p:extLst>
      <p:ext uri="{BB962C8B-B14F-4D97-AF65-F5344CB8AC3E}">
        <p14:creationId xmlns:p14="http://schemas.microsoft.com/office/powerpoint/2010/main" val="210150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3.5. Specialized Models</a:t>
            </a:r>
          </a:p>
          <a:p>
            <a:pPr>
              <a:lnSpc>
                <a:spcPct val="100000"/>
              </a:lnSpc>
            </a:pPr>
            <a:r>
              <a:rPr lang="en-US" b="1" dirty="0"/>
              <a:t>Prophet</a:t>
            </a:r>
            <a:r>
              <a:rPr lang="en-US" dirty="0"/>
              <a:t>: Developed by Facebook for forecasting time series data, it handles seasonality, trend changes, and missing data effectively.</a:t>
            </a:r>
          </a:p>
          <a:p>
            <a:pPr>
              <a:lnSpc>
                <a:spcPct val="100000"/>
              </a:lnSpc>
            </a:pPr>
            <a:endParaRPr lang="en-US" dirty="0"/>
          </a:p>
        </p:txBody>
      </p:sp>
    </p:spTree>
    <p:extLst>
      <p:ext uri="{BB962C8B-B14F-4D97-AF65-F5344CB8AC3E}">
        <p14:creationId xmlns:p14="http://schemas.microsoft.com/office/powerpoint/2010/main" val="83513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Model </a:t>
            </a:r>
            <a:r>
              <a:rPr lang="en-US" b="1" dirty="0" smtClean="0"/>
              <a:t>Evaluation</a:t>
            </a:r>
            <a:endParaRPr lang="en-US" dirty="0"/>
          </a:p>
        </p:txBody>
      </p:sp>
      <p:sp>
        <p:nvSpPr>
          <p:cNvPr id="3" name="Content Placeholder 2"/>
          <p:cNvSpPr>
            <a:spLocks noGrp="1"/>
          </p:cNvSpPr>
          <p:nvPr>
            <p:ph idx="1"/>
          </p:nvPr>
        </p:nvSpPr>
        <p:spPr/>
        <p:txBody>
          <a:bodyPr/>
          <a:lstStyle/>
          <a:p>
            <a:r>
              <a:rPr lang="en-US" b="1" dirty="0"/>
              <a:t>4. Model Evaluation</a:t>
            </a:r>
          </a:p>
          <a:p>
            <a:r>
              <a:rPr lang="en-US" b="1" dirty="0"/>
              <a:t>Split Data</a:t>
            </a:r>
            <a:r>
              <a:rPr lang="en-US" dirty="0"/>
              <a:t>: Use training and test datasets to validate model performance.</a:t>
            </a:r>
          </a:p>
          <a:p>
            <a:r>
              <a:rPr lang="en-US" b="1" dirty="0"/>
              <a:t>Residual Analysis</a:t>
            </a:r>
            <a:r>
              <a:rPr lang="en-US" dirty="0"/>
              <a:t>: Examine residuals to ensure they are random and not patterned.</a:t>
            </a:r>
          </a:p>
          <a:p>
            <a:r>
              <a:rPr lang="en-US" b="1" dirty="0"/>
              <a:t>Performance Metrics</a:t>
            </a:r>
            <a:r>
              <a:rPr lang="en-US" dirty="0"/>
              <a:t>:</a:t>
            </a:r>
          </a:p>
          <a:p>
            <a:pPr lvl="1"/>
            <a:r>
              <a:rPr lang="en-US" b="1" dirty="0"/>
              <a:t>Mean Absolute Error (MAE)</a:t>
            </a:r>
            <a:r>
              <a:rPr lang="en-US" dirty="0"/>
              <a:t>: Average of absolute errors.</a:t>
            </a:r>
          </a:p>
          <a:p>
            <a:pPr lvl="1"/>
            <a:r>
              <a:rPr lang="en-US" b="1" dirty="0"/>
              <a:t>Mean Squared Error (MSE)</a:t>
            </a:r>
            <a:r>
              <a:rPr lang="en-US" dirty="0"/>
              <a:t>: Average of squared errors.</a:t>
            </a:r>
          </a:p>
          <a:p>
            <a:pPr lvl="1"/>
            <a:r>
              <a:rPr lang="en-US" b="1" dirty="0"/>
              <a:t>Root Mean Squared Error (RMSE)</a:t>
            </a:r>
            <a:r>
              <a:rPr lang="en-US" dirty="0"/>
              <a:t>: Square root of MSE.</a:t>
            </a:r>
          </a:p>
          <a:p>
            <a:pPr lvl="1"/>
            <a:r>
              <a:rPr lang="en-US" b="1" dirty="0"/>
              <a:t>Mean Absolute Percentage Error (MAPE)</a:t>
            </a:r>
            <a:r>
              <a:rPr lang="en-US" dirty="0"/>
              <a:t>: Average percentage error.</a:t>
            </a:r>
          </a:p>
          <a:p>
            <a:endParaRPr lang="en-US" dirty="0"/>
          </a:p>
        </p:txBody>
      </p:sp>
    </p:spTree>
    <p:extLst>
      <p:ext uri="{BB962C8B-B14F-4D97-AF65-F5344CB8AC3E}">
        <p14:creationId xmlns:p14="http://schemas.microsoft.com/office/powerpoint/2010/main" val="1833864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Workflow in R</a:t>
            </a:r>
          </a:p>
        </p:txBody>
      </p:sp>
      <p:sp>
        <p:nvSpPr>
          <p:cNvPr id="3" name="Content Placeholder 2"/>
          <p:cNvSpPr>
            <a:spLocks noGrp="1"/>
          </p:cNvSpPr>
          <p:nvPr>
            <p:ph idx="1"/>
          </p:nvPr>
        </p:nvSpPr>
        <p:spPr>
          <a:xfrm>
            <a:off x="6515100" y="1333563"/>
            <a:ext cx="5324475" cy="5792561"/>
          </a:xfrm>
        </p:spPr>
        <p:txBody>
          <a:bodyPr>
            <a:normAutofit fontScale="77500" lnSpcReduction="20000"/>
          </a:bodyPr>
          <a:lstStyle/>
          <a:p>
            <a:pPr marL="0" indent="0">
              <a:buNone/>
            </a:pPr>
            <a:r>
              <a:rPr lang="en-US" b="1" dirty="0" smtClean="0"/>
              <a:t># </a:t>
            </a:r>
            <a:r>
              <a:rPr lang="en-US" b="1" dirty="0"/>
              <a:t>Fit ARIMA model</a:t>
            </a:r>
          </a:p>
          <a:p>
            <a:pPr marL="0" indent="0">
              <a:buNone/>
            </a:pPr>
            <a:r>
              <a:rPr lang="en-US" dirty="0"/>
              <a:t>fit &lt;- </a:t>
            </a:r>
            <a:r>
              <a:rPr lang="en-US" dirty="0" err="1"/>
              <a:t>auto.arima</a:t>
            </a:r>
            <a:r>
              <a:rPr lang="en-US" dirty="0"/>
              <a:t>(</a:t>
            </a:r>
            <a:r>
              <a:rPr lang="en-US" dirty="0" err="1"/>
              <a:t>ts_data</a:t>
            </a:r>
            <a:r>
              <a:rPr lang="en-US" dirty="0"/>
              <a:t>)</a:t>
            </a:r>
          </a:p>
          <a:p>
            <a:pPr marL="0" indent="0">
              <a:buNone/>
            </a:pPr>
            <a:r>
              <a:rPr lang="en-US" dirty="0"/>
              <a:t>forecasts &lt;- forecast(fit, h = 12)</a:t>
            </a:r>
          </a:p>
          <a:p>
            <a:pPr marL="0" indent="0">
              <a:buNone/>
            </a:pPr>
            <a:r>
              <a:rPr lang="en-US" dirty="0" err="1"/>
              <a:t>autoplot</a:t>
            </a:r>
            <a:r>
              <a:rPr lang="en-US" dirty="0"/>
              <a:t>(forecasts)</a:t>
            </a:r>
          </a:p>
          <a:p>
            <a:pPr marL="0" indent="0">
              <a:buNone/>
            </a:pPr>
            <a:r>
              <a:rPr lang="en-US" b="1" dirty="0" smtClean="0"/>
              <a:t># </a:t>
            </a:r>
            <a:r>
              <a:rPr lang="en-US" b="1" dirty="0"/>
              <a:t>Fit Exponential Smoothing model</a:t>
            </a:r>
          </a:p>
          <a:p>
            <a:pPr marL="0" indent="0">
              <a:buNone/>
            </a:pPr>
            <a:r>
              <a:rPr lang="en-US" dirty="0" err="1"/>
              <a:t>fit_es</a:t>
            </a:r>
            <a:r>
              <a:rPr lang="en-US" dirty="0"/>
              <a:t> &lt;- </a:t>
            </a:r>
            <a:r>
              <a:rPr lang="en-US" dirty="0" err="1"/>
              <a:t>ets</a:t>
            </a:r>
            <a:r>
              <a:rPr lang="en-US" dirty="0"/>
              <a:t>(</a:t>
            </a:r>
            <a:r>
              <a:rPr lang="en-US" dirty="0" err="1"/>
              <a:t>ts_data</a:t>
            </a:r>
            <a:r>
              <a:rPr lang="en-US" dirty="0"/>
              <a:t>)</a:t>
            </a:r>
          </a:p>
          <a:p>
            <a:pPr marL="0" indent="0">
              <a:buNone/>
            </a:pPr>
            <a:r>
              <a:rPr lang="en-US" dirty="0" err="1"/>
              <a:t>forecasts_es</a:t>
            </a:r>
            <a:r>
              <a:rPr lang="en-US" dirty="0"/>
              <a:t> &lt;- forecast(</a:t>
            </a:r>
            <a:r>
              <a:rPr lang="en-US" dirty="0" err="1"/>
              <a:t>fit_es</a:t>
            </a:r>
            <a:r>
              <a:rPr lang="en-US" dirty="0"/>
              <a:t>, h = 12)</a:t>
            </a:r>
          </a:p>
          <a:p>
            <a:pPr marL="0" indent="0">
              <a:buNone/>
            </a:pPr>
            <a:r>
              <a:rPr lang="en-US" dirty="0" err="1"/>
              <a:t>autoplot</a:t>
            </a:r>
            <a:r>
              <a:rPr lang="en-US" dirty="0"/>
              <a:t>(</a:t>
            </a:r>
            <a:r>
              <a:rPr lang="en-US" dirty="0" err="1"/>
              <a:t>forecasts_es</a:t>
            </a:r>
            <a:r>
              <a:rPr lang="en-US" dirty="0"/>
              <a:t>)</a:t>
            </a:r>
          </a:p>
          <a:p>
            <a:pPr marL="0" indent="0">
              <a:buNone/>
            </a:pPr>
            <a:r>
              <a:rPr lang="en-US" b="1" dirty="0" smtClean="0"/>
              <a:t># </a:t>
            </a:r>
            <a:r>
              <a:rPr lang="en-US" b="1" dirty="0"/>
              <a:t>Fit Prophet model</a:t>
            </a:r>
          </a:p>
          <a:p>
            <a:pPr marL="0" indent="0">
              <a:buNone/>
            </a:pPr>
            <a:r>
              <a:rPr lang="en-US" dirty="0" err="1"/>
              <a:t>df</a:t>
            </a:r>
            <a:r>
              <a:rPr lang="en-US" dirty="0"/>
              <a:t> &lt;- </a:t>
            </a:r>
            <a:r>
              <a:rPr lang="en-US" dirty="0" err="1"/>
              <a:t>data.frame</a:t>
            </a:r>
            <a:r>
              <a:rPr lang="en-US" dirty="0"/>
              <a:t>(ds = </a:t>
            </a:r>
            <a:r>
              <a:rPr lang="en-US" dirty="0" err="1"/>
              <a:t>as.Date</a:t>
            </a:r>
            <a:r>
              <a:rPr lang="en-US" dirty="0"/>
              <a:t>(</a:t>
            </a:r>
            <a:r>
              <a:rPr lang="en-US" dirty="0" err="1"/>
              <a:t>data$Date</a:t>
            </a:r>
            <a:r>
              <a:rPr lang="en-US" dirty="0"/>
              <a:t>), y = </a:t>
            </a:r>
            <a:r>
              <a:rPr lang="en-US" dirty="0" err="1"/>
              <a:t>data$Value</a:t>
            </a:r>
            <a:r>
              <a:rPr lang="en-US" dirty="0"/>
              <a:t>)</a:t>
            </a:r>
          </a:p>
          <a:p>
            <a:pPr marL="0" indent="0">
              <a:buNone/>
            </a:pPr>
            <a:r>
              <a:rPr lang="en-US" dirty="0"/>
              <a:t>model &lt;- prophet(</a:t>
            </a:r>
            <a:r>
              <a:rPr lang="en-US" dirty="0" err="1"/>
              <a:t>df</a:t>
            </a:r>
            <a:r>
              <a:rPr lang="en-US" dirty="0"/>
              <a:t>)</a:t>
            </a:r>
          </a:p>
          <a:p>
            <a:pPr marL="0" indent="0">
              <a:buNone/>
            </a:pPr>
            <a:r>
              <a:rPr lang="en-US" dirty="0"/>
              <a:t>future &lt;- </a:t>
            </a:r>
            <a:r>
              <a:rPr lang="en-US" dirty="0" err="1"/>
              <a:t>make_future_dataframe</a:t>
            </a:r>
            <a:r>
              <a:rPr lang="en-US" dirty="0"/>
              <a:t>(model, periods = 12, </a:t>
            </a:r>
            <a:r>
              <a:rPr lang="en-US" dirty="0" err="1"/>
              <a:t>freq</a:t>
            </a:r>
            <a:r>
              <a:rPr lang="en-US" dirty="0"/>
              <a:t> = 'month')</a:t>
            </a:r>
          </a:p>
          <a:p>
            <a:pPr marL="0" indent="0">
              <a:buNone/>
            </a:pPr>
            <a:r>
              <a:rPr lang="en-US" dirty="0"/>
              <a:t>forecast &lt;- predict(model, future)</a:t>
            </a:r>
          </a:p>
          <a:p>
            <a:pPr marL="0" indent="0">
              <a:buNone/>
            </a:pPr>
            <a:r>
              <a:rPr lang="en-US" dirty="0"/>
              <a:t>plot(model, forecast)</a:t>
            </a:r>
          </a:p>
          <a:p>
            <a:pPr marL="0" indent="0">
              <a:buNone/>
            </a:pPr>
            <a:endParaRPr lang="en-US" dirty="0"/>
          </a:p>
        </p:txBody>
      </p:sp>
      <p:sp>
        <p:nvSpPr>
          <p:cNvPr id="5" name="Rectangle 4"/>
          <p:cNvSpPr/>
          <p:nvPr/>
        </p:nvSpPr>
        <p:spPr>
          <a:xfrm>
            <a:off x="419100" y="1690688"/>
            <a:ext cx="6096000" cy="5016758"/>
          </a:xfrm>
          <a:prstGeom prst="rect">
            <a:avLst/>
          </a:prstGeom>
        </p:spPr>
        <p:txBody>
          <a:bodyPr>
            <a:spAutoFit/>
          </a:bodyPr>
          <a:lstStyle/>
          <a:p>
            <a:r>
              <a:rPr lang="en-US" sz="2000" b="1" dirty="0"/>
              <a:t># Load libraries</a:t>
            </a:r>
          </a:p>
          <a:p>
            <a:r>
              <a:rPr lang="en-US" sz="2000" dirty="0"/>
              <a:t>library(ggplot2)</a:t>
            </a:r>
          </a:p>
          <a:p>
            <a:r>
              <a:rPr lang="en-US" sz="2000" dirty="0"/>
              <a:t>library(forecast)</a:t>
            </a:r>
          </a:p>
          <a:p>
            <a:r>
              <a:rPr lang="en-US" sz="2000" dirty="0"/>
              <a:t>library(</a:t>
            </a:r>
            <a:r>
              <a:rPr lang="en-US" sz="2000" dirty="0" err="1"/>
              <a:t>tseries</a:t>
            </a:r>
            <a:r>
              <a:rPr lang="en-US" sz="2000" dirty="0"/>
              <a:t>)</a:t>
            </a:r>
          </a:p>
          <a:p>
            <a:r>
              <a:rPr lang="en-US" sz="2000" dirty="0"/>
              <a:t>library(prophet)</a:t>
            </a:r>
          </a:p>
          <a:p>
            <a:r>
              <a:rPr lang="en-US" sz="2000" b="1" dirty="0" smtClean="0"/>
              <a:t># </a:t>
            </a:r>
            <a:r>
              <a:rPr lang="en-US" sz="2000" b="1" dirty="0"/>
              <a:t>Load and prepare data</a:t>
            </a:r>
          </a:p>
          <a:p>
            <a:r>
              <a:rPr lang="en-US" sz="2000" dirty="0"/>
              <a:t>data &lt;- </a:t>
            </a:r>
            <a:r>
              <a:rPr lang="en-US" sz="2000" dirty="0" err="1"/>
              <a:t>read_csv</a:t>
            </a:r>
            <a:r>
              <a:rPr lang="en-US" sz="2000" dirty="0"/>
              <a:t>("your_timeseries_data.csv")</a:t>
            </a:r>
          </a:p>
          <a:p>
            <a:r>
              <a:rPr lang="en-US" sz="2000" dirty="0" err="1"/>
              <a:t>ts_data</a:t>
            </a:r>
            <a:r>
              <a:rPr lang="en-US" sz="2000" dirty="0"/>
              <a:t> &lt;- </a:t>
            </a:r>
            <a:r>
              <a:rPr lang="en-US" sz="2000" dirty="0" err="1"/>
              <a:t>ts</a:t>
            </a:r>
            <a:r>
              <a:rPr lang="en-US" sz="2000" dirty="0"/>
              <a:t>(</a:t>
            </a:r>
            <a:r>
              <a:rPr lang="en-US" sz="2000" dirty="0" err="1"/>
              <a:t>data$Value</a:t>
            </a:r>
            <a:r>
              <a:rPr lang="en-US" sz="2000" dirty="0"/>
              <a:t>, start = c(2020, 1), frequency = 12)</a:t>
            </a:r>
          </a:p>
          <a:p>
            <a:r>
              <a:rPr lang="en-US" sz="2000" b="1" dirty="0" smtClean="0"/>
              <a:t># </a:t>
            </a:r>
            <a:r>
              <a:rPr lang="en-US" sz="2000" b="1" dirty="0"/>
              <a:t>Plot the data</a:t>
            </a:r>
          </a:p>
          <a:p>
            <a:r>
              <a:rPr lang="en-US" sz="2000" dirty="0" err="1"/>
              <a:t>autoplot</a:t>
            </a:r>
            <a:r>
              <a:rPr lang="en-US" sz="2000" dirty="0"/>
              <a:t>(</a:t>
            </a:r>
            <a:r>
              <a:rPr lang="en-US" sz="2000" dirty="0" err="1"/>
              <a:t>ts_data</a:t>
            </a:r>
            <a:r>
              <a:rPr lang="en-US" sz="2000" dirty="0"/>
              <a:t>) + </a:t>
            </a:r>
            <a:r>
              <a:rPr lang="en-US" sz="2000" dirty="0" err="1"/>
              <a:t>ggtitle</a:t>
            </a:r>
            <a:r>
              <a:rPr lang="en-US" sz="2000" dirty="0"/>
              <a:t>("Time Series Plot")</a:t>
            </a:r>
          </a:p>
          <a:p>
            <a:r>
              <a:rPr lang="en-US" sz="2000" b="1" dirty="0" smtClean="0"/>
              <a:t># </a:t>
            </a:r>
            <a:r>
              <a:rPr lang="en-US" sz="2000" b="1" dirty="0"/>
              <a:t>Decompose the series</a:t>
            </a:r>
          </a:p>
          <a:p>
            <a:r>
              <a:rPr lang="en-US" sz="2000" dirty="0" err="1"/>
              <a:t>decomp</a:t>
            </a:r>
            <a:r>
              <a:rPr lang="en-US" sz="2000" dirty="0"/>
              <a:t> &lt;- </a:t>
            </a:r>
            <a:r>
              <a:rPr lang="en-US" sz="2000" dirty="0" err="1"/>
              <a:t>stl</a:t>
            </a:r>
            <a:r>
              <a:rPr lang="en-US" sz="2000" dirty="0"/>
              <a:t>(</a:t>
            </a:r>
            <a:r>
              <a:rPr lang="en-US" sz="2000" dirty="0" err="1"/>
              <a:t>ts_data</a:t>
            </a:r>
            <a:r>
              <a:rPr lang="en-US" sz="2000" dirty="0"/>
              <a:t>, </a:t>
            </a:r>
            <a:r>
              <a:rPr lang="en-US" sz="2000" dirty="0" err="1"/>
              <a:t>s.window</a:t>
            </a:r>
            <a:r>
              <a:rPr lang="en-US" sz="2000" dirty="0"/>
              <a:t> = "periodic")</a:t>
            </a:r>
          </a:p>
          <a:p>
            <a:r>
              <a:rPr lang="en-US" sz="2000" dirty="0" err="1"/>
              <a:t>autoplot</a:t>
            </a:r>
            <a:r>
              <a:rPr lang="en-US" sz="2000" dirty="0"/>
              <a:t>(</a:t>
            </a:r>
            <a:r>
              <a:rPr lang="en-US" sz="2000" dirty="0" err="1"/>
              <a:t>decomp</a:t>
            </a:r>
            <a:r>
              <a:rPr lang="en-US" sz="2000" dirty="0"/>
              <a:t>)</a:t>
            </a:r>
          </a:p>
          <a:p>
            <a:r>
              <a:rPr lang="en-US" sz="2000" dirty="0" smtClean="0"/>
              <a:t># </a:t>
            </a:r>
            <a:r>
              <a:rPr lang="en-US" sz="2000" dirty="0"/>
              <a:t>Check </a:t>
            </a:r>
            <a:r>
              <a:rPr lang="en-US" sz="2000" dirty="0" err="1"/>
              <a:t>stationarity</a:t>
            </a:r>
            <a:endParaRPr lang="en-US" sz="2000" dirty="0"/>
          </a:p>
          <a:p>
            <a:r>
              <a:rPr lang="en-US" sz="2000" dirty="0" err="1"/>
              <a:t>adf.test</a:t>
            </a:r>
            <a:r>
              <a:rPr lang="en-US" sz="2000" dirty="0"/>
              <a:t>(</a:t>
            </a:r>
            <a:r>
              <a:rPr lang="en-US" sz="2000" dirty="0" err="1"/>
              <a:t>ts_data</a:t>
            </a:r>
            <a:r>
              <a:rPr lang="en-US" sz="2000" dirty="0" smtClean="0"/>
              <a:t>)</a:t>
            </a:r>
            <a:endParaRPr lang="en-US" sz="2000" dirty="0"/>
          </a:p>
        </p:txBody>
      </p:sp>
    </p:spTree>
    <p:extLst>
      <p:ext uri="{BB962C8B-B14F-4D97-AF65-F5344CB8AC3E}">
        <p14:creationId xmlns:p14="http://schemas.microsoft.com/office/powerpoint/2010/main" val="2191874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SECOND-ORDER EXPONENTIAL SMOOTHING</a:t>
            </a:r>
          </a:p>
        </p:txBody>
      </p:sp>
      <p:sp>
        <p:nvSpPr>
          <p:cNvPr id="3" name="Content Placeholder 2"/>
          <p:cNvSpPr>
            <a:spLocks noGrp="1"/>
          </p:cNvSpPr>
          <p:nvPr>
            <p:ph idx="1"/>
          </p:nvPr>
        </p:nvSpPr>
        <p:spPr/>
        <p:txBody>
          <a:bodyPr>
            <a:normAutofit fontScale="92500"/>
          </a:bodyPr>
          <a:lstStyle/>
          <a:p>
            <a:r>
              <a:rPr lang="en-US" dirty="0"/>
              <a:t>Second-order exponential smoothing, also known as </a:t>
            </a:r>
            <a:r>
              <a:rPr lang="en-US" dirty="0">
                <a:solidFill>
                  <a:srgbClr val="00B050"/>
                </a:solidFill>
              </a:rPr>
              <a:t>Holt’s linear trend model, extends simple exponential smoothing to account for data with a </a:t>
            </a:r>
            <a:r>
              <a:rPr lang="en-US" dirty="0" smtClean="0">
                <a:solidFill>
                  <a:srgbClr val="00B050"/>
                </a:solidFill>
              </a:rPr>
              <a:t>trend component.</a:t>
            </a:r>
          </a:p>
          <a:p>
            <a:r>
              <a:rPr lang="en-US" b="1" dirty="0"/>
              <a:t>Key Concepts</a:t>
            </a:r>
          </a:p>
          <a:p>
            <a:r>
              <a:rPr lang="en-US" b="1" dirty="0"/>
              <a:t>Level Component</a:t>
            </a:r>
            <a:r>
              <a:rPr lang="en-US" dirty="0"/>
              <a:t>: The smoothed value that represents the current level of the time series.</a:t>
            </a:r>
          </a:p>
          <a:p>
            <a:r>
              <a:rPr lang="en-US" b="1" dirty="0"/>
              <a:t>Trend Component</a:t>
            </a:r>
            <a:r>
              <a:rPr lang="en-US" dirty="0"/>
              <a:t>: The smoothed estimate of the trend (slope) in the time series.</a:t>
            </a:r>
          </a:p>
          <a:p>
            <a:r>
              <a:rPr lang="en-US" b="1" dirty="0" smtClean="0"/>
              <a:t>Formula</a:t>
            </a:r>
            <a:endParaRPr lang="en-US" b="1" dirty="0"/>
          </a:p>
          <a:p>
            <a:r>
              <a:rPr lang="en-US" dirty="0"/>
              <a:t>Second-order exponential smoothing involves two smoothing equations:</a:t>
            </a:r>
          </a:p>
          <a:p>
            <a:endParaRPr lang="en-US" dirty="0"/>
          </a:p>
        </p:txBody>
      </p:sp>
    </p:spTree>
    <p:extLst>
      <p:ext uri="{BB962C8B-B14F-4D97-AF65-F5344CB8AC3E}">
        <p14:creationId xmlns:p14="http://schemas.microsoft.com/office/powerpoint/2010/main" val="170580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365125"/>
            <a:ext cx="10523928" cy="3155731"/>
          </a:xfrm>
          <a:prstGeom prst="rect">
            <a:avLst/>
          </a:prstGeom>
        </p:spPr>
      </p:pic>
      <p:pic>
        <p:nvPicPr>
          <p:cNvPr id="6" name="Picture 5"/>
          <p:cNvPicPr>
            <a:picLocks noChangeAspect="1"/>
          </p:cNvPicPr>
          <p:nvPr/>
        </p:nvPicPr>
        <p:blipFill>
          <a:blip r:embed="rId3"/>
          <a:stretch>
            <a:fillRect/>
          </a:stretch>
        </p:blipFill>
        <p:spPr>
          <a:xfrm>
            <a:off x="838200" y="3520856"/>
            <a:ext cx="7046626" cy="2967926"/>
          </a:xfrm>
          <a:prstGeom prst="rect">
            <a:avLst/>
          </a:prstGeom>
        </p:spPr>
      </p:pic>
    </p:spTree>
    <p:extLst>
      <p:ext uri="{BB962C8B-B14F-4D97-AF65-F5344CB8AC3E}">
        <p14:creationId xmlns:p14="http://schemas.microsoft.com/office/powerpoint/2010/main" val="123925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exponential </a:t>
            </a:r>
            <a:r>
              <a:rPr lang="en-US" b="1" dirty="0" smtClean="0"/>
              <a:t>smoothing</a:t>
            </a:r>
            <a:endParaRPr lang="en-US" dirty="0"/>
          </a:p>
        </p:txBody>
      </p:sp>
      <p:sp>
        <p:nvSpPr>
          <p:cNvPr id="3" name="Content Placeholder 2"/>
          <p:cNvSpPr>
            <a:spLocks noGrp="1"/>
          </p:cNvSpPr>
          <p:nvPr>
            <p:ph idx="1"/>
          </p:nvPr>
        </p:nvSpPr>
        <p:spPr>
          <a:xfrm>
            <a:off x="838200" y="1825624"/>
            <a:ext cx="10515600" cy="4906479"/>
          </a:xfrm>
        </p:spPr>
        <p:txBody>
          <a:bodyPr>
            <a:noAutofit/>
          </a:bodyPr>
          <a:lstStyle/>
          <a:p>
            <a:r>
              <a:rPr lang="en-US" b="1" dirty="0">
                <a:latin typeface="Times New Roman" panose="02020603050405020304" pitchFamily="18" charset="0"/>
                <a:cs typeface="Times New Roman" panose="02020603050405020304" pitchFamily="18" charset="0"/>
              </a:rPr>
              <a:t>1. Simple Exponential Smoothing</a:t>
            </a:r>
          </a:p>
          <a:p>
            <a:r>
              <a:rPr lang="en-US" dirty="0">
                <a:latin typeface="Times New Roman" panose="02020603050405020304" pitchFamily="18" charset="0"/>
                <a:cs typeface="Times New Roman" panose="02020603050405020304" pitchFamily="18" charset="0"/>
              </a:rPr>
              <a:t>Simple exponential smoothing (SES), also known as single exponential smoothing, is the simplest form of exponential smoothing. It assumes that the time series has no trend or seasonality.</a:t>
            </a:r>
          </a:p>
          <a:p>
            <a:r>
              <a:rPr lang="en-US" dirty="0">
                <a:latin typeface="Times New Roman" panose="02020603050405020304" pitchFamily="18" charset="0"/>
                <a:cs typeface="Times New Roman" panose="02020603050405020304" pitchFamily="18" charset="0"/>
              </a:rPr>
              <a:t>The forecast for the next period is based on the weighted average of the previous observation and the forecast for the current period.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02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365125"/>
            <a:ext cx="10656630" cy="2056827"/>
          </a:xfrm>
          <a:prstGeom prst="rect">
            <a:avLst/>
          </a:prstGeom>
        </p:spPr>
      </p:pic>
      <p:pic>
        <p:nvPicPr>
          <p:cNvPr id="6" name="Picture 5"/>
          <p:cNvPicPr>
            <a:picLocks noChangeAspect="1"/>
          </p:cNvPicPr>
          <p:nvPr/>
        </p:nvPicPr>
        <p:blipFill>
          <a:blip r:embed="rId4"/>
          <a:stretch>
            <a:fillRect/>
          </a:stretch>
        </p:blipFill>
        <p:spPr>
          <a:xfrm>
            <a:off x="838200" y="2529823"/>
            <a:ext cx="7535761" cy="3451252"/>
          </a:xfrm>
          <a:prstGeom prst="rect">
            <a:avLst/>
          </a:prstGeom>
        </p:spPr>
      </p:pic>
    </p:spTree>
    <p:extLst>
      <p:ext uri="{BB962C8B-B14F-4D97-AF65-F5344CB8AC3E}">
        <p14:creationId xmlns:p14="http://schemas.microsoft.com/office/powerpoint/2010/main" val="1573870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Forecasting</a:t>
            </a:r>
          </a:p>
          <a:p>
            <a:r>
              <a:rPr lang="en-US" dirty="0"/>
              <a:t>To forecast future values, the model uses the updated level and trend estimates. For a forecast </a:t>
            </a:r>
            <a:r>
              <a:rPr lang="en-US" dirty="0" smtClean="0"/>
              <a:t>k </a:t>
            </a:r>
            <a:r>
              <a:rPr lang="en-US" dirty="0"/>
              <a:t>periods ahead, the formula is</a:t>
            </a:r>
            <a:r>
              <a:rPr lang="en-US" dirty="0" smtClean="0"/>
              <a:t>:</a:t>
            </a:r>
            <a:endParaRPr lang="en-US" dirty="0"/>
          </a:p>
        </p:txBody>
      </p:sp>
      <p:pic>
        <p:nvPicPr>
          <p:cNvPr id="4" name="Picture 3"/>
          <p:cNvPicPr>
            <a:picLocks noChangeAspect="1"/>
          </p:cNvPicPr>
          <p:nvPr/>
        </p:nvPicPr>
        <p:blipFill>
          <a:blip r:embed="rId2"/>
          <a:stretch>
            <a:fillRect/>
          </a:stretch>
        </p:blipFill>
        <p:spPr>
          <a:xfrm>
            <a:off x="1198590" y="3346046"/>
            <a:ext cx="6461385" cy="3272112"/>
          </a:xfrm>
          <a:prstGeom prst="rect">
            <a:avLst/>
          </a:prstGeom>
        </p:spPr>
      </p:pic>
    </p:spTree>
    <p:extLst>
      <p:ext uri="{BB962C8B-B14F-4D97-AF65-F5344CB8AC3E}">
        <p14:creationId xmlns:p14="http://schemas.microsoft.com/office/powerpoint/2010/main" val="145958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Choosing Parameters</a:t>
            </a:r>
          </a:p>
          <a:p>
            <a:r>
              <a:rPr lang="en-US" b="1" dirty="0"/>
              <a:t>α\alphaα (Level Smoothing Parameter)</a:t>
            </a:r>
            <a:r>
              <a:rPr lang="en-US" dirty="0"/>
              <a:t>: Controls the weight given to the most recent observation versus the smoothed level.</a:t>
            </a:r>
          </a:p>
          <a:p>
            <a:r>
              <a:rPr lang="en-US" b="1" dirty="0"/>
              <a:t>β\betaβ (Trend Smoothing Parameter)</a:t>
            </a:r>
            <a:r>
              <a:rPr lang="en-US" dirty="0"/>
              <a:t>: Controls the weight given to the most recent trend estimate versus the smoothed trend.</a:t>
            </a:r>
          </a:p>
          <a:p>
            <a:r>
              <a:rPr lang="en-US" b="1" dirty="0"/>
              <a:t>Practical Use</a:t>
            </a:r>
          </a:p>
          <a:p>
            <a:r>
              <a:rPr lang="en-US" dirty="0"/>
              <a:t>Second-order exponential smoothing is particularly useful when your data shows a trend that changes over time. For example, it can handle situations where the rate of increase or decrease is not constant</a:t>
            </a:r>
            <a:r>
              <a:rPr lang="en-US" dirty="0" smtClean="0"/>
              <a:t>.</a:t>
            </a:r>
            <a:endParaRPr lang="en-US" dirty="0"/>
          </a:p>
        </p:txBody>
      </p:sp>
    </p:spTree>
    <p:extLst>
      <p:ext uri="{BB962C8B-B14F-4D97-AF65-F5344CB8AC3E}">
        <p14:creationId xmlns:p14="http://schemas.microsoft.com/office/powerpoint/2010/main" val="80806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Applications</a:t>
            </a:r>
          </a:p>
          <a:p>
            <a:r>
              <a:rPr lang="en-US" b="1" dirty="0"/>
              <a:t>Economics</a:t>
            </a:r>
            <a:r>
              <a:rPr lang="en-US" dirty="0"/>
              <a:t>: Forecasting economic indicators with changing trends.</a:t>
            </a:r>
          </a:p>
          <a:p>
            <a:r>
              <a:rPr lang="en-US" b="1" dirty="0"/>
              <a:t>Sales</a:t>
            </a:r>
            <a:r>
              <a:rPr lang="en-US" dirty="0"/>
              <a:t>: Predicting future sales when growth rates vary.</a:t>
            </a:r>
          </a:p>
          <a:p>
            <a:r>
              <a:rPr lang="en-US" b="1" dirty="0"/>
              <a:t>Finance</a:t>
            </a:r>
            <a:r>
              <a:rPr lang="en-US" dirty="0"/>
              <a:t>: Modeling stock prices or other financial data with dynamic trends</a:t>
            </a:r>
          </a:p>
          <a:p>
            <a:endParaRPr lang="en-US" dirty="0"/>
          </a:p>
          <a:p>
            <a:endParaRPr lang="en-US" dirty="0"/>
          </a:p>
        </p:txBody>
      </p:sp>
    </p:spTree>
    <p:extLst>
      <p:ext uri="{BB962C8B-B14F-4D97-AF65-F5344CB8AC3E}">
        <p14:creationId xmlns:p14="http://schemas.microsoft.com/office/powerpoint/2010/main" val="2848954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R</a:t>
            </a:r>
          </a:p>
        </p:txBody>
      </p:sp>
      <p:sp>
        <p:nvSpPr>
          <p:cNvPr id="4" name="Rectangle 3"/>
          <p:cNvSpPr/>
          <p:nvPr/>
        </p:nvSpPr>
        <p:spPr>
          <a:xfrm>
            <a:off x="838200" y="1825625"/>
            <a:ext cx="6096000" cy="3970318"/>
          </a:xfrm>
          <a:prstGeom prst="rect">
            <a:avLst/>
          </a:prstGeom>
        </p:spPr>
        <p:txBody>
          <a:bodyPr>
            <a:spAutoFit/>
          </a:bodyPr>
          <a:lstStyle/>
          <a:p>
            <a:r>
              <a:rPr lang="en-US" b="1" dirty="0"/>
              <a:t># Install and load the necessary package</a:t>
            </a:r>
          </a:p>
          <a:p>
            <a:r>
              <a:rPr lang="en-US" dirty="0" err="1"/>
              <a:t>install.packages</a:t>
            </a:r>
            <a:r>
              <a:rPr lang="en-US" dirty="0"/>
              <a:t>("forecast")</a:t>
            </a:r>
          </a:p>
          <a:p>
            <a:r>
              <a:rPr lang="en-US" dirty="0"/>
              <a:t>library(forecast)</a:t>
            </a:r>
          </a:p>
          <a:p>
            <a:endParaRPr lang="en-US" dirty="0"/>
          </a:p>
          <a:p>
            <a:r>
              <a:rPr lang="en-US" b="1" dirty="0"/>
              <a:t># Load or create your time series data</a:t>
            </a:r>
          </a:p>
          <a:p>
            <a:r>
              <a:rPr lang="en-US" b="1" dirty="0"/>
              <a:t># For example, create a simple time series</a:t>
            </a:r>
          </a:p>
          <a:p>
            <a:r>
              <a:rPr lang="en-US" dirty="0" err="1"/>
              <a:t>ts_data</a:t>
            </a:r>
            <a:r>
              <a:rPr lang="en-US" dirty="0"/>
              <a:t> &lt;- </a:t>
            </a:r>
            <a:r>
              <a:rPr lang="en-US" dirty="0" err="1"/>
              <a:t>ts</a:t>
            </a:r>
            <a:r>
              <a:rPr lang="en-US" dirty="0"/>
              <a:t>(c(120, 130, 125, 140, 150, 160, 165, 170, 180, 190, 200), frequency = 12, start = c(2020, 1))</a:t>
            </a:r>
          </a:p>
          <a:p>
            <a:endParaRPr lang="en-US" dirty="0"/>
          </a:p>
          <a:p>
            <a:r>
              <a:rPr lang="en-US" b="1" dirty="0"/>
              <a:t># Fit Holt's Linear Trend Model</a:t>
            </a:r>
          </a:p>
          <a:p>
            <a:r>
              <a:rPr lang="en-US" dirty="0" err="1"/>
              <a:t>fit_holt</a:t>
            </a:r>
            <a:r>
              <a:rPr lang="en-US" dirty="0"/>
              <a:t> &lt;- holt(</a:t>
            </a:r>
            <a:r>
              <a:rPr lang="en-US" dirty="0" err="1"/>
              <a:t>ts_data</a:t>
            </a:r>
            <a:r>
              <a:rPr lang="en-US" dirty="0"/>
              <a:t>)</a:t>
            </a:r>
          </a:p>
          <a:p>
            <a:endParaRPr lang="en-US" b="1" dirty="0"/>
          </a:p>
          <a:p>
            <a:r>
              <a:rPr lang="en-US" b="1" dirty="0"/>
              <a:t># Print model summary</a:t>
            </a:r>
          </a:p>
          <a:p>
            <a:r>
              <a:rPr lang="en-US" dirty="0"/>
              <a:t>summary(</a:t>
            </a:r>
            <a:r>
              <a:rPr lang="en-US" dirty="0" err="1"/>
              <a:t>fit_holt</a:t>
            </a:r>
            <a:r>
              <a:rPr lang="en-US" dirty="0" smtClean="0"/>
              <a:t>)</a:t>
            </a:r>
            <a:endParaRPr lang="en-US" dirty="0"/>
          </a:p>
        </p:txBody>
      </p:sp>
      <p:sp>
        <p:nvSpPr>
          <p:cNvPr id="5" name="Rectangle 4"/>
          <p:cNvSpPr/>
          <p:nvPr/>
        </p:nvSpPr>
        <p:spPr>
          <a:xfrm>
            <a:off x="7162800" y="1502460"/>
            <a:ext cx="5029200" cy="2308324"/>
          </a:xfrm>
          <a:prstGeom prst="rect">
            <a:avLst/>
          </a:prstGeom>
        </p:spPr>
        <p:txBody>
          <a:bodyPr wrap="square">
            <a:spAutoFit/>
          </a:bodyPr>
          <a:lstStyle/>
          <a:p>
            <a:endParaRPr lang="en-US" dirty="0"/>
          </a:p>
          <a:p>
            <a:r>
              <a:rPr lang="en-US" b="1" dirty="0"/>
              <a:t># Forecast the next 12 periods</a:t>
            </a:r>
          </a:p>
          <a:p>
            <a:r>
              <a:rPr lang="en-US" dirty="0" err="1"/>
              <a:t>forecasts_holt</a:t>
            </a:r>
            <a:r>
              <a:rPr lang="en-US" dirty="0"/>
              <a:t> &lt;- forecast(</a:t>
            </a:r>
            <a:r>
              <a:rPr lang="en-US" dirty="0" err="1"/>
              <a:t>fit_holt</a:t>
            </a:r>
            <a:r>
              <a:rPr lang="en-US" dirty="0"/>
              <a:t>, h = 12)</a:t>
            </a:r>
          </a:p>
          <a:p>
            <a:endParaRPr lang="en-US" dirty="0"/>
          </a:p>
          <a:p>
            <a:r>
              <a:rPr lang="en-US" b="1" dirty="0"/>
              <a:t># Plot the forecasts</a:t>
            </a:r>
          </a:p>
          <a:p>
            <a:r>
              <a:rPr lang="en-US" dirty="0" err="1"/>
              <a:t>autoplot</a:t>
            </a:r>
            <a:r>
              <a:rPr lang="en-US" dirty="0"/>
              <a:t>(</a:t>
            </a:r>
            <a:r>
              <a:rPr lang="en-US" dirty="0" err="1"/>
              <a:t>forecasts_holt</a:t>
            </a:r>
            <a:r>
              <a:rPr lang="en-US" dirty="0"/>
              <a:t>) + </a:t>
            </a:r>
            <a:r>
              <a:rPr lang="en-US" dirty="0" err="1"/>
              <a:t>ggtitle</a:t>
            </a:r>
            <a:r>
              <a:rPr lang="en-US" dirty="0"/>
              <a:t>("Holt's Linear Trend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44498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exponential smoothing</a:t>
            </a:r>
          </a:p>
        </p:txBody>
      </p:sp>
      <p:sp>
        <p:nvSpPr>
          <p:cNvPr id="3" name="Content Placeholder 2"/>
          <p:cNvSpPr>
            <a:spLocks noGrp="1"/>
          </p:cNvSpPr>
          <p:nvPr>
            <p:ph idx="1"/>
          </p:nvPr>
        </p:nvSpPr>
        <p:spPr/>
        <p:txBody>
          <a:bodyPr/>
          <a:lstStyle/>
          <a:p>
            <a:pPr>
              <a:lnSpc>
                <a:spcPct val="100000"/>
              </a:lnSpc>
            </a:pPr>
            <a:r>
              <a:rPr lang="en-US" dirty="0"/>
              <a:t>Higher-order exponential smoothing extends the concepts of simple and second-order exponential smoothing to accommodate more complex time series patterns, such as those with changing trends or cycles. </a:t>
            </a:r>
            <a:endParaRPr lang="en-US" dirty="0" smtClean="0"/>
          </a:p>
          <a:p>
            <a:pPr>
              <a:lnSpc>
                <a:spcPct val="100000"/>
              </a:lnSpc>
            </a:pPr>
            <a:r>
              <a:rPr lang="en-US" dirty="0" smtClean="0"/>
              <a:t>These </a:t>
            </a:r>
            <a:r>
              <a:rPr lang="en-US" dirty="0"/>
              <a:t>methods are designed to better capture intricate behaviors in the data, including nonlinear trends or seasonality.</a:t>
            </a:r>
          </a:p>
        </p:txBody>
      </p:sp>
    </p:spTree>
    <p:extLst>
      <p:ext uri="{BB962C8B-B14F-4D97-AF65-F5344CB8AC3E}">
        <p14:creationId xmlns:p14="http://schemas.microsoft.com/office/powerpoint/2010/main" val="703985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 Types of Higher-Order Exponential Smoothing</a:t>
            </a:r>
          </a:p>
          <a:p>
            <a:r>
              <a:rPr lang="en-US" b="1" dirty="0"/>
              <a:t>1.1. Holt’s Linear Trend Model (Second-Order Exponential Smoothing)</a:t>
            </a:r>
          </a:p>
          <a:p>
            <a:r>
              <a:rPr lang="en-US" dirty="0"/>
              <a:t>Holt’s model extends simple exponential smoothing to handle linear trends. It includes:</a:t>
            </a:r>
          </a:p>
          <a:p>
            <a:r>
              <a:rPr lang="en-US" b="1" dirty="0"/>
              <a:t>Level Component</a:t>
            </a:r>
            <a:r>
              <a:rPr lang="en-US" dirty="0"/>
              <a:t>: Captures the smoothed value.</a:t>
            </a:r>
          </a:p>
          <a:p>
            <a:r>
              <a:rPr lang="en-US" b="1" dirty="0"/>
              <a:t>Trend Component</a:t>
            </a:r>
            <a:r>
              <a:rPr lang="en-US" dirty="0"/>
              <a:t>: Captures the trend in the data.</a:t>
            </a:r>
          </a:p>
          <a:p>
            <a:endParaRPr lang="en-US" dirty="0"/>
          </a:p>
        </p:txBody>
      </p:sp>
    </p:spTree>
    <p:extLst>
      <p:ext uri="{BB962C8B-B14F-4D97-AF65-F5344CB8AC3E}">
        <p14:creationId xmlns:p14="http://schemas.microsoft.com/office/powerpoint/2010/main" val="2409009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9820" y="1928812"/>
            <a:ext cx="7611267" cy="4383088"/>
          </a:xfrm>
          <a:prstGeom prst="rect">
            <a:avLst/>
          </a:prstGeom>
        </p:spPr>
      </p:pic>
    </p:spTree>
    <p:extLst>
      <p:ext uri="{BB962C8B-B14F-4D97-AF65-F5344CB8AC3E}">
        <p14:creationId xmlns:p14="http://schemas.microsoft.com/office/powerpoint/2010/main" val="1569309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1.2. Holt-Winters Seasonal Model (Third-Order Exponential Smoothing)</a:t>
            </a:r>
          </a:p>
          <a:p>
            <a:r>
              <a:rPr lang="en-US" dirty="0"/>
              <a:t>This model accounts for both trends and seasonality and can be:</a:t>
            </a:r>
          </a:p>
          <a:p>
            <a:r>
              <a:rPr lang="en-US" b="1" dirty="0"/>
              <a:t>Additive Seasonal Model</a:t>
            </a:r>
            <a:r>
              <a:rPr lang="en-US" dirty="0"/>
              <a:t>: Suitable for data with seasonal fluctuations of constant magnitude.</a:t>
            </a:r>
          </a:p>
          <a:p>
            <a:r>
              <a:rPr lang="en-US" b="1" dirty="0"/>
              <a:t>Multiplicative Seasonal Model</a:t>
            </a:r>
            <a:r>
              <a:rPr lang="en-US" dirty="0"/>
              <a:t>: Suitable for data with seasonal fluctuations that change proportionally with the level of the series.</a:t>
            </a:r>
          </a:p>
          <a:p>
            <a:endParaRPr lang="en-US" dirty="0"/>
          </a:p>
        </p:txBody>
      </p:sp>
    </p:spTree>
    <p:extLst>
      <p:ext uri="{BB962C8B-B14F-4D97-AF65-F5344CB8AC3E}">
        <p14:creationId xmlns:p14="http://schemas.microsoft.com/office/powerpoint/2010/main" val="521200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Higher-Order </a:t>
            </a:r>
            <a:r>
              <a:rPr lang="en-US" b="1" dirty="0" smtClean="0"/>
              <a:t>Extensions</a:t>
            </a:r>
            <a:endParaRPr lang="en-US" dirty="0"/>
          </a:p>
        </p:txBody>
      </p:sp>
      <p:sp>
        <p:nvSpPr>
          <p:cNvPr id="3" name="Content Placeholder 2"/>
          <p:cNvSpPr>
            <a:spLocks noGrp="1"/>
          </p:cNvSpPr>
          <p:nvPr>
            <p:ph idx="1"/>
          </p:nvPr>
        </p:nvSpPr>
        <p:spPr/>
        <p:txBody>
          <a:bodyPr/>
          <a:lstStyle/>
          <a:p>
            <a:r>
              <a:rPr lang="en-US" b="1" dirty="0" smtClean="0"/>
              <a:t>Fourth-Order </a:t>
            </a:r>
            <a:r>
              <a:rPr lang="en-US" b="1" dirty="0"/>
              <a:t>Exponential Smoothing</a:t>
            </a:r>
            <a:r>
              <a:rPr lang="en-US" dirty="0"/>
              <a:t>: Adds a fourth component to model higher-order changes (e.g., acceleration of curvature). This can get increasingly complex and is often applied when there's a need to model very complex patterns.</a:t>
            </a:r>
          </a:p>
          <a:p>
            <a:r>
              <a:rPr lang="en-US" b="1" dirty="0"/>
              <a:t>Seasonal Exponential Smoothing</a:t>
            </a:r>
            <a:r>
              <a:rPr lang="en-US" dirty="0"/>
              <a:t>: When dealing with seasonality, higher-order smoothing methods can incorporate seasonal components to adjust for periodic patterns.</a:t>
            </a:r>
          </a:p>
          <a:p>
            <a:endParaRPr lang="en-US" dirty="0"/>
          </a:p>
        </p:txBody>
      </p:sp>
    </p:spTree>
    <p:extLst>
      <p:ext uri="{BB962C8B-B14F-4D97-AF65-F5344CB8AC3E}">
        <p14:creationId xmlns:p14="http://schemas.microsoft.com/office/powerpoint/2010/main" val="532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exponential </a:t>
            </a:r>
            <a:r>
              <a:rPr lang="en-US" b="1" dirty="0" smtClean="0"/>
              <a:t>smoothing</a:t>
            </a:r>
            <a:endParaRPr lang="en-US" dirty="0"/>
          </a:p>
        </p:txBody>
      </p:sp>
      <p:sp>
        <p:nvSpPr>
          <p:cNvPr id="3" name="Content Placeholder 2"/>
          <p:cNvSpPr>
            <a:spLocks noGrp="1"/>
          </p:cNvSpPr>
          <p:nvPr>
            <p:ph idx="1"/>
          </p:nvPr>
        </p:nvSpPr>
        <p:spPr>
          <a:xfrm>
            <a:off x="838199" y="1825624"/>
            <a:ext cx="6761813" cy="4906479"/>
          </a:xfrm>
        </p:spPr>
        <p:txBody>
          <a:bodyPr>
            <a:noAutofit/>
          </a:bodyPr>
          <a:lstStyle/>
          <a:p>
            <a:r>
              <a:rPr lang="en-US" sz="3600" b="1" dirty="0"/>
              <a:t>1. Simple Exponential Smoothing</a:t>
            </a:r>
          </a:p>
          <a:p>
            <a:r>
              <a:rPr lang="en-US" dirty="0" smtClean="0"/>
              <a:t>The </a:t>
            </a:r>
            <a:r>
              <a:rPr lang="en-US" dirty="0"/>
              <a:t>formula for simple exponential smoothing is:</a:t>
            </a:r>
          </a:p>
          <a:p>
            <a:r>
              <a:rPr lang="en-US" dirty="0"/>
              <a:t>s</a:t>
            </a:r>
            <a:r>
              <a:rPr lang="en-US" baseline="-25000" dirty="0"/>
              <a:t>(t)</a:t>
            </a:r>
            <a:r>
              <a:rPr lang="en-US" dirty="0"/>
              <a:t> = αx</a:t>
            </a:r>
            <a:r>
              <a:rPr lang="en-US" baseline="-25000" dirty="0"/>
              <a:t>(t)</a:t>
            </a:r>
            <a:r>
              <a:rPr lang="en-US" dirty="0"/>
              <a:t> + (1-α)s</a:t>
            </a:r>
            <a:r>
              <a:rPr lang="en-US" baseline="-25000" dirty="0"/>
              <a:t>t-1</a:t>
            </a:r>
            <a:endParaRPr lang="en-US" dirty="0"/>
          </a:p>
          <a:p>
            <a:r>
              <a:rPr lang="en-US" dirty="0"/>
              <a:t>where</a:t>
            </a:r>
          </a:p>
          <a:p>
            <a:r>
              <a:rPr lang="en-US" dirty="0"/>
              <a:t>s</a:t>
            </a:r>
            <a:r>
              <a:rPr lang="en-US" baseline="-25000" dirty="0"/>
              <a:t>(t)</a:t>
            </a:r>
            <a:r>
              <a:rPr lang="en-US" dirty="0"/>
              <a:t> is the smoothed value at time t,</a:t>
            </a:r>
          </a:p>
          <a:p>
            <a:r>
              <a:rPr lang="en-US" dirty="0"/>
              <a:t>x</a:t>
            </a:r>
            <a:r>
              <a:rPr lang="en-US" baseline="-25000" dirty="0"/>
              <a:t>(t)</a:t>
            </a:r>
            <a:r>
              <a:rPr lang="en-US" dirty="0"/>
              <a:t> is the observed value at time t,</a:t>
            </a:r>
          </a:p>
          <a:p>
            <a:r>
              <a:rPr lang="en-US" dirty="0"/>
              <a:t>s</a:t>
            </a:r>
            <a:r>
              <a:rPr lang="en-US" baseline="-25000" dirty="0"/>
              <a:t>t-1</a:t>
            </a:r>
            <a:r>
              <a:rPr lang="en-US" dirty="0"/>
              <a:t> is the previous smoothed statistic, and</a:t>
            </a:r>
          </a:p>
          <a:p>
            <a:r>
              <a:rPr lang="en-US" dirty="0"/>
              <a:t>α is the smoothing parameter between 0 and 1.</a:t>
            </a:r>
          </a:p>
          <a:p>
            <a:endParaRPr lang="en-US" dirty="0"/>
          </a:p>
        </p:txBody>
      </p:sp>
      <p:sp>
        <p:nvSpPr>
          <p:cNvPr id="4" name="Rectangle 3"/>
          <p:cNvSpPr/>
          <p:nvPr/>
        </p:nvSpPr>
        <p:spPr>
          <a:xfrm>
            <a:off x="7600013" y="1647373"/>
            <a:ext cx="4220926" cy="4401205"/>
          </a:xfrm>
          <a:prstGeom prst="rect">
            <a:avLst/>
          </a:prstGeom>
        </p:spPr>
        <p:txBody>
          <a:bodyPr wrap="square">
            <a:spAutoFit/>
          </a:bodyPr>
          <a:lstStyle/>
          <a:p>
            <a:r>
              <a:rPr lang="en-US" sz="2800" dirty="0" smtClean="0"/>
              <a:t>The smoothing parameter α controls the weight given to the current observation and the previous forecast.</a:t>
            </a:r>
          </a:p>
          <a:p>
            <a:r>
              <a:rPr lang="en-US" sz="2800" dirty="0" smtClean="0"/>
              <a:t>A high value of α gives more weight to the current observation, while a low value of α gives more weight to the previous forecast.</a:t>
            </a:r>
            <a:endParaRPr lang="en-US" sz="2800" dirty="0"/>
          </a:p>
        </p:txBody>
      </p:sp>
    </p:spTree>
    <p:extLst>
      <p:ext uri="{BB962C8B-B14F-4D97-AF65-F5344CB8AC3E}">
        <p14:creationId xmlns:p14="http://schemas.microsoft.com/office/powerpoint/2010/main" val="975126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Higher-Order Extensions</a:t>
            </a:r>
            <a:endParaRPr lang="en-US" dirty="0"/>
          </a:p>
        </p:txBody>
      </p:sp>
      <p:sp>
        <p:nvSpPr>
          <p:cNvPr id="3" name="Content Placeholder 2"/>
          <p:cNvSpPr>
            <a:spLocks noGrp="1"/>
          </p:cNvSpPr>
          <p:nvPr>
            <p:ph idx="1"/>
          </p:nvPr>
        </p:nvSpPr>
        <p:spPr/>
        <p:txBody>
          <a:bodyPr/>
          <a:lstStyle/>
          <a:p>
            <a:r>
              <a:rPr lang="en-US" b="1" dirty="0"/>
              <a:t>Applications</a:t>
            </a:r>
          </a:p>
          <a:p>
            <a:r>
              <a:rPr lang="en-US" dirty="0"/>
              <a:t>Higher-order exponential smoothing methods are useful in scenarios where:</a:t>
            </a:r>
          </a:p>
          <a:p>
            <a:r>
              <a:rPr lang="en-US" dirty="0"/>
              <a:t>The trend is not linear or exhibits acceleration/deceleration.</a:t>
            </a:r>
          </a:p>
          <a:p>
            <a:r>
              <a:rPr lang="en-US" dirty="0"/>
              <a:t>There is a need to model complex patterns in time series data.</a:t>
            </a:r>
          </a:p>
          <a:p>
            <a:r>
              <a:rPr lang="en-US" dirty="0"/>
              <a:t>The data exhibits significant curvature or non-linearity.</a:t>
            </a:r>
          </a:p>
          <a:p>
            <a:endParaRPr lang="en-US" dirty="0"/>
          </a:p>
        </p:txBody>
      </p:sp>
    </p:spTree>
    <p:extLst>
      <p:ext uri="{BB962C8B-B14F-4D97-AF65-F5344CB8AC3E}">
        <p14:creationId xmlns:p14="http://schemas.microsoft.com/office/powerpoint/2010/main" val="1948777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97001" y="1514474"/>
            <a:ext cx="7904162" cy="4721357"/>
          </a:xfrm>
          <a:prstGeom prst="rect">
            <a:avLst/>
          </a:prstGeom>
        </p:spPr>
      </p:pic>
    </p:spTree>
    <p:extLst>
      <p:ext uri="{BB962C8B-B14F-4D97-AF65-F5344CB8AC3E}">
        <p14:creationId xmlns:p14="http://schemas.microsoft.com/office/powerpoint/2010/main" val="342698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R</a:t>
            </a:r>
          </a:p>
        </p:txBody>
      </p:sp>
      <p:sp>
        <p:nvSpPr>
          <p:cNvPr id="3" name="Content Placeholder 2"/>
          <p:cNvSpPr>
            <a:spLocks noGrp="1"/>
          </p:cNvSpPr>
          <p:nvPr>
            <p:ph idx="1"/>
          </p:nvPr>
        </p:nvSpPr>
        <p:spPr/>
        <p:txBody>
          <a:bodyPr/>
          <a:lstStyle/>
          <a:p>
            <a:r>
              <a:rPr lang="en-US" dirty="0"/>
              <a:t>Holt’s Linear Trend Model</a:t>
            </a:r>
          </a:p>
        </p:txBody>
      </p:sp>
      <p:sp>
        <p:nvSpPr>
          <p:cNvPr id="4" name="Rectangle 3"/>
          <p:cNvSpPr/>
          <p:nvPr/>
        </p:nvSpPr>
        <p:spPr>
          <a:xfrm>
            <a:off x="1181100" y="2303145"/>
            <a:ext cx="6096000" cy="3693319"/>
          </a:xfrm>
          <a:prstGeom prst="rect">
            <a:avLst/>
          </a:prstGeom>
        </p:spPr>
        <p:txBody>
          <a:bodyPr>
            <a:spAutoFit/>
          </a:bodyPr>
          <a:lstStyle/>
          <a:p>
            <a:r>
              <a:rPr lang="en-US" dirty="0"/>
              <a:t># Install and load the necessary package</a:t>
            </a:r>
          </a:p>
          <a:p>
            <a:r>
              <a:rPr lang="en-US" dirty="0" err="1"/>
              <a:t>install.packages</a:t>
            </a:r>
            <a:r>
              <a:rPr lang="en-US" dirty="0"/>
              <a:t>("forecast")</a:t>
            </a:r>
          </a:p>
          <a:p>
            <a:r>
              <a:rPr lang="en-US" dirty="0"/>
              <a:t>library(forecast)</a:t>
            </a:r>
          </a:p>
          <a:p>
            <a:endParaRPr lang="en-US" dirty="0"/>
          </a:p>
          <a:p>
            <a:r>
              <a:rPr lang="en-US" dirty="0"/>
              <a:t># Create or load time series data</a:t>
            </a:r>
          </a:p>
          <a:p>
            <a:r>
              <a:rPr lang="en-US" dirty="0" err="1"/>
              <a:t>ts_data</a:t>
            </a:r>
            <a:r>
              <a:rPr lang="en-US" dirty="0"/>
              <a:t> &lt;- </a:t>
            </a:r>
            <a:r>
              <a:rPr lang="en-US" dirty="0" err="1"/>
              <a:t>ts</a:t>
            </a:r>
            <a:r>
              <a:rPr lang="en-US" dirty="0"/>
              <a:t>(c(120, 130, 125, 140, 150, 160, 165, 170, 180, 190, 200), frequency = 12, start = c(2020, 1))</a:t>
            </a:r>
          </a:p>
          <a:p>
            <a:endParaRPr lang="en-US" dirty="0"/>
          </a:p>
          <a:p>
            <a:r>
              <a:rPr lang="en-US" dirty="0"/>
              <a:t># Fit Holt's Linear Trend Model</a:t>
            </a:r>
          </a:p>
          <a:p>
            <a:r>
              <a:rPr lang="en-US" dirty="0" err="1"/>
              <a:t>fit_holt</a:t>
            </a:r>
            <a:r>
              <a:rPr lang="en-US" dirty="0"/>
              <a:t> &lt;- holt(</a:t>
            </a:r>
            <a:r>
              <a:rPr lang="en-US" dirty="0" err="1"/>
              <a:t>ts_data</a:t>
            </a:r>
            <a:r>
              <a:rPr lang="en-US" dirty="0"/>
              <a:t>)</a:t>
            </a:r>
          </a:p>
          <a:p>
            <a:endParaRPr lang="en-US" dirty="0"/>
          </a:p>
          <a:p>
            <a:r>
              <a:rPr lang="en-US" dirty="0"/>
              <a:t># Print model summary</a:t>
            </a:r>
          </a:p>
          <a:p>
            <a:r>
              <a:rPr lang="en-US" dirty="0"/>
              <a:t>summary(</a:t>
            </a:r>
            <a:r>
              <a:rPr lang="en-US" dirty="0" err="1"/>
              <a:t>fit_holt</a:t>
            </a:r>
            <a:r>
              <a:rPr lang="en-US" dirty="0" smtClean="0"/>
              <a:t>)</a:t>
            </a:r>
            <a:endParaRPr lang="en-US" dirty="0"/>
          </a:p>
        </p:txBody>
      </p:sp>
      <p:sp>
        <p:nvSpPr>
          <p:cNvPr id="5" name="Rectangle 4"/>
          <p:cNvSpPr/>
          <p:nvPr/>
        </p:nvSpPr>
        <p:spPr>
          <a:xfrm>
            <a:off x="6267450" y="3947002"/>
            <a:ext cx="5581650" cy="2308324"/>
          </a:xfrm>
          <a:prstGeom prst="rect">
            <a:avLst/>
          </a:prstGeom>
        </p:spPr>
        <p:txBody>
          <a:bodyPr wrap="square">
            <a:spAutoFit/>
          </a:bodyPr>
          <a:lstStyle/>
          <a:p>
            <a:endParaRPr lang="en-US" dirty="0"/>
          </a:p>
          <a:p>
            <a:r>
              <a:rPr lang="en-US" dirty="0"/>
              <a:t># Forecast the next 12 periods</a:t>
            </a:r>
          </a:p>
          <a:p>
            <a:r>
              <a:rPr lang="en-US" dirty="0" err="1"/>
              <a:t>forecasts_holt</a:t>
            </a:r>
            <a:r>
              <a:rPr lang="en-US" dirty="0"/>
              <a:t> &lt;- forecast(</a:t>
            </a:r>
            <a:r>
              <a:rPr lang="en-US" dirty="0" err="1"/>
              <a:t>fit_holt</a:t>
            </a:r>
            <a:r>
              <a:rPr lang="en-US" dirty="0"/>
              <a:t>, h = 12)</a:t>
            </a:r>
          </a:p>
          <a:p>
            <a:endParaRPr lang="en-US" dirty="0"/>
          </a:p>
          <a:p>
            <a:r>
              <a:rPr lang="en-US" dirty="0"/>
              <a:t># Plot the forecasts</a:t>
            </a:r>
          </a:p>
          <a:p>
            <a:r>
              <a:rPr lang="en-US" dirty="0"/>
              <a:t>library(ggplot2)</a:t>
            </a:r>
          </a:p>
          <a:p>
            <a:r>
              <a:rPr lang="en-US" dirty="0" err="1"/>
              <a:t>autoplot</a:t>
            </a:r>
            <a:r>
              <a:rPr lang="en-US" dirty="0"/>
              <a:t>(</a:t>
            </a:r>
            <a:r>
              <a:rPr lang="en-US" dirty="0" err="1"/>
              <a:t>forecasts_holt</a:t>
            </a:r>
            <a:r>
              <a:rPr lang="en-US" dirty="0"/>
              <a:t>) + </a:t>
            </a:r>
            <a:r>
              <a:rPr lang="en-US" dirty="0" err="1"/>
              <a:t>ggtitle</a:t>
            </a:r>
            <a:r>
              <a:rPr lang="en-US" dirty="0"/>
              <a:t>("Holt's Linear Trend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295743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Holt-Winters Seasonal Model</a:t>
            </a:r>
          </a:p>
        </p:txBody>
      </p:sp>
      <p:sp>
        <p:nvSpPr>
          <p:cNvPr id="4" name="Rectangle 3"/>
          <p:cNvSpPr/>
          <p:nvPr/>
        </p:nvSpPr>
        <p:spPr>
          <a:xfrm>
            <a:off x="1257300" y="2387243"/>
            <a:ext cx="10566400" cy="4247317"/>
          </a:xfrm>
          <a:prstGeom prst="rect">
            <a:avLst/>
          </a:prstGeom>
        </p:spPr>
        <p:txBody>
          <a:bodyPr wrap="square">
            <a:spAutoFit/>
          </a:bodyPr>
          <a:lstStyle/>
          <a:p>
            <a:r>
              <a:rPr lang="en-US" dirty="0"/>
              <a:t># Create or load time series data</a:t>
            </a:r>
          </a:p>
          <a:p>
            <a:r>
              <a:rPr lang="en-US" dirty="0" err="1"/>
              <a:t>ts_data</a:t>
            </a:r>
            <a:r>
              <a:rPr lang="en-US" dirty="0"/>
              <a:t> &lt;- </a:t>
            </a:r>
            <a:r>
              <a:rPr lang="en-US" dirty="0" err="1"/>
              <a:t>ts</a:t>
            </a:r>
            <a:r>
              <a:rPr lang="en-US" dirty="0"/>
              <a:t>(c(120, 130, 125, 140, 150, 160, 165, 170, 180, 190, 200, 210), frequency = 12, start = c(2020, 1))</a:t>
            </a:r>
          </a:p>
          <a:p>
            <a:endParaRPr lang="en-US" dirty="0"/>
          </a:p>
          <a:p>
            <a:r>
              <a:rPr lang="en-US" dirty="0"/>
              <a:t># Fit Holt-Winters Seasonal Model (Additive)</a:t>
            </a:r>
          </a:p>
          <a:p>
            <a:r>
              <a:rPr lang="en-US" dirty="0" err="1"/>
              <a:t>fit_hw_additive</a:t>
            </a:r>
            <a:r>
              <a:rPr lang="en-US" dirty="0"/>
              <a:t> &lt;- </a:t>
            </a:r>
            <a:r>
              <a:rPr lang="en-US" dirty="0" err="1"/>
              <a:t>hw</a:t>
            </a:r>
            <a:r>
              <a:rPr lang="en-US" dirty="0"/>
              <a:t>(</a:t>
            </a:r>
            <a:r>
              <a:rPr lang="en-US" dirty="0" err="1"/>
              <a:t>ts_data</a:t>
            </a:r>
            <a:r>
              <a:rPr lang="en-US" dirty="0"/>
              <a:t>, seasonal = "additive")</a:t>
            </a:r>
          </a:p>
          <a:p>
            <a:endParaRPr lang="en-US" dirty="0"/>
          </a:p>
          <a:p>
            <a:r>
              <a:rPr lang="en-US" dirty="0"/>
              <a:t># Print model summary</a:t>
            </a:r>
          </a:p>
          <a:p>
            <a:r>
              <a:rPr lang="en-US" dirty="0"/>
              <a:t>summary(</a:t>
            </a:r>
            <a:r>
              <a:rPr lang="en-US" dirty="0" err="1"/>
              <a:t>fit_hw_additive</a:t>
            </a:r>
            <a:r>
              <a:rPr lang="en-US" dirty="0"/>
              <a:t>)</a:t>
            </a:r>
          </a:p>
          <a:p>
            <a:endParaRPr lang="en-US" dirty="0"/>
          </a:p>
          <a:p>
            <a:r>
              <a:rPr lang="en-US" dirty="0"/>
              <a:t># Forecast the next 12 periods</a:t>
            </a:r>
          </a:p>
          <a:p>
            <a:r>
              <a:rPr lang="en-US" dirty="0" err="1"/>
              <a:t>forecasts_hw_additive</a:t>
            </a:r>
            <a:r>
              <a:rPr lang="en-US" dirty="0"/>
              <a:t> &lt;- forecast(</a:t>
            </a:r>
            <a:r>
              <a:rPr lang="en-US" dirty="0" err="1"/>
              <a:t>fit_hw_additive</a:t>
            </a:r>
            <a:r>
              <a:rPr lang="en-US" dirty="0"/>
              <a:t>, h = 12)</a:t>
            </a:r>
          </a:p>
          <a:p>
            <a:endParaRPr lang="en-US" dirty="0"/>
          </a:p>
          <a:p>
            <a:r>
              <a:rPr lang="en-US" dirty="0"/>
              <a:t># Plot the forecasts</a:t>
            </a:r>
          </a:p>
          <a:p>
            <a:r>
              <a:rPr lang="en-US" dirty="0" err="1"/>
              <a:t>autoplot</a:t>
            </a:r>
            <a:r>
              <a:rPr lang="en-US" dirty="0"/>
              <a:t>(</a:t>
            </a:r>
            <a:r>
              <a:rPr lang="en-US" dirty="0" err="1"/>
              <a:t>forecasts_hw_additive</a:t>
            </a:r>
            <a:r>
              <a:rPr lang="en-US" dirty="0"/>
              <a:t>) + </a:t>
            </a:r>
            <a:r>
              <a:rPr lang="en-US" dirty="0" err="1"/>
              <a:t>ggtitle</a:t>
            </a:r>
            <a:r>
              <a:rPr lang="en-US" dirty="0"/>
              <a:t>("Holt-Winters Additive Seasonal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097214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Exponential Smoothing Methods for Time Series </a:t>
            </a:r>
            <a:r>
              <a:rPr lang="en-US" dirty="0" smtClean="0"/>
              <a:t>Forecasting</a:t>
            </a:r>
            <a:endParaRPr lang="en-US" dirty="0"/>
          </a:p>
        </p:txBody>
      </p:sp>
      <p:sp>
        <p:nvSpPr>
          <p:cNvPr id="3" name="Content Placeholder 2"/>
          <p:cNvSpPr>
            <a:spLocks noGrp="1"/>
          </p:cNvSpPr>
          <p:nvPr>
            <p:ph idx="1"/>
          </p:nvPr>
        </p:nvSpPr>
        <p:spPr/>
        <p:txBody>
          <a:bodyPr/>
          <a:lstStyle/>
          <a:p>
            <a:r>
              <a:rPr lang="en-US" b="1" dirty="0"/>
              <a:t>What Are Exponential Smoothing Methods?</a:t>
            </a:r>
          </a:p>
          <a:p>
            <a:r>
              <a:rPr lang="en-US" dirty="0"/>
              <a:t>Exponential Smoothing Methods are a family of forecasting models. </a:t>
            </a:r>
            <a:r>
              <a:rPr lang="en-US" b="1" dirty="0"/>
              <a:t>They use weighted averages of past observations to forecast new values</a:t>
            </a:r>
            <a:r>
              <a:rPr lang="en-US" dirty="0"/>
              <a:t>. The idea is to give more importance to recent values in the series. </a:t>
            </a:r>
          </a:p>
          <a:p>
            <a:r>
              <a:rPr lang="en-US" dirty="0"/>
              <a:t>Exponential Smoothing Methods combine </a:t>
            </a:r>
            <a:r>
              <a:rPr lang="en-US" b="1" dirty="0"/>
              <a:t>Error, Trend, and Seasonal</a:t>
            </a:r>
            <a:r>
              <a:rPr lang="en-US" dirty="0"/>
              <a:t> components in a smoothing calculation. Each term can be combined either </a:t>
            </a:r>
            <a:r>
              <a:rPr lang="en-US" b="1" dirty="0"/>
              <a:t>additively, multiplicatively, or be left out of the model</a:t>
            </a:r>
            <a:r>
              <a:rPr lang="en-US" dirty="0"/>
              <a:t>. These three terms (Error, Trend, and Season) are referred to as </a:t>
            </a:r>
            <a:r>
              <a:rPr lang="en-US" b="1" dirty="0"/>
              <a:t>ETS</a:t>
            </a:r>
            <a:r>
              <a:rPr lang="en-US" dirty="0"/>
              <a:t>.</a:t>
            </a:r>
          </a:p>
        </p:txBody>
      </p:sp>
    </p:spTree>
    <p:extLst>
      <p:ext uri="{BB962C8B-B14F-4D97-AF65-F5344CB8AC3E}">
        <p14:creationId xmlns:p14="http://schemas.microsoft.com/office/powerpoint/2010/main" val="242633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Exponential Smoothing Methods can be defined in terms of an ETS framework, in which the components are calculated in a smoothing fashion.</a:t>
            </a:r>
          </a:p>
          <a:p>
            <a:r>
              <a:rPr lang="en-US" dirty="0"/>
              <a:t>As we can see, combining </a:t>
            </a:r>
            <a:r>
              <a:rPr lang="en-US" b="1" dirty="0"/>
              <a:t>E</a:t>
            </a:r>
            <a:r>
              <a:rPr lang="en-US" dirty="0"/>
              <a:t>rror, </a:t>
            </a:r>
            <a:r>
              <a:rPr lang="en-US" b="1" dirty="0"/>
              <a:t>T</a:t>
            </a:r>
            <a:r>
              <a:rPr lang="en-US" dirty="0"/>
              <a:t>rend, and </a:t>
            </a:r>
            <a:r>
              <a:rPr lang="en-US" b="1" dirty="0"/>
              <a:t>S</a:t>
            </a:r>
            <a:r>
              <a:rPr lang="en-US" dirty="0"/>
              <a:t>eason in at least three different ways gives us a lot of combinations. Let’s consider some examples.</a:t>
            </a:r>
          </a:p>
          <a:p>
            <a:endParaRPr lang="en-US" dirty="0"/>
          </a:p>
        </p:txBody>
      </p:sp>
    </p:spTree>
    <p:extLst>
      <p:ext uri="{BB962C8B-B14F-4D97-AF65-F5344CB8AC3E}">
        <p14:creationId xmlns:p14="http://schemas.microsoft.com/office/powerpoint/2010/main" val="2080557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Using the taxonomy described at </a:t>
            </a:r>
            <a:r>
              <a:rPr lang="en-US" dirty="0">
                <a:hlinkClick r:id="rId2"/>
              </a:rPr>
              <a:t>Forecasting: Principal and Practice</a:t>
            </a:r>
            <a:r>
              <a:rPr lang="en-US" dirty="0"/>
              <a:t>, the three main components can be defined as:</a:t>
            </a:r>
          </a:p>
          <a:p>
            <a:pPr lvl="1"/>
            <a:r>
              <a:rPr lang="en-US" dirty="0"/>
              <a:t>Error: </a:t>
            </a:r>
            <a:r>
              <a:rPr lang="en-US" b="1" dirty="0"/>
              <a:t>E</a:t>
            </a:r>
            <a:endParaRPr lang="en-US" dirty="0"/>
          </a:p>
          <a:p>
            <a:pPr lvl="1"/>
            <a:r>
              <a:rPr lang="en-US" dirty="0"/>
              <a:t>Trend: </a:t>
            </a:r>
            <a:r>
              <a:rPr lang="en-US" b="1" dirty="0"/>
              <a:t>T</a:t>
            </a:r>
            <a:endParaRPr lang="en-US" dirty="0"/>
          </a:p>
          <a:p>
            <a:pPr lvl="1"/>
            <a:r>
              <a:rPr lang="en-US" dirty="0"/>
              <a:t>Season: </a:t>
            </a:r>
            <a:r>
              <a:rPr lang="en-US" b="1" dirty="0"/>
              <a:t>S</a:t>
            </a:r>
            <a:endParaRPr lang="en-US" dirty="0"/>
          </a:p>
          <a:p>
            <a:r>
              <a:rPr lang="en-US" dirty="0"/>
              <a:t>Moreover, each term can be used in the following ways:</a:t>
            </a:r>
          </a:p>
          <a:p>
            <a:pPr lvl="1"/>
            <a:r>
              <a:rPr lang="en-US" dirty="0"/>
              <a:t>Additive: </a:t>
            </a:r>
            <a:r>
              <a:rPr lang="en-US" b="1" dirty="0"/>
              <a:t>A</a:t>
            </a:r>
            <a:endParaRPr lang="en-US" dirty="0"/>
          </a:p>
          <a:p>
            <a:pPr lvl="1"/>
            <a:r>
              <a:rPr lang="en-US" dirty="0"/>
              <a:t>Multiplicative: </a:t>
            </a:r>
            <a:r>
              <a:rPr lang="en-US" b="1" dirty="0"/>
              <a:t>M</a:t>
            </a:r>
            <a:endParaRPr lang="en-US" dirty="0"/>
          </a:p>
          <a:p>
            <a:pPr lvl="1"/>
            <a:r>
              <a:rPr lang="en-US" dirty="0"/>
              <a:t>None: </a:t>
            </a:r>
            <a:r>
              <a:rPr lang="en-US" b="1" dirty="0"/>
              <a:t>N</a:t>
            </a:r>
            <a:r>
              <a:rPr lang="en-US" dirty="0"/>
              <a:t> (Not included)</a:t>
            </a:r>
          </a:p>
          <a:p>
            <a:endParaRPr lang="en-US" dirty="0"/>
          </a:p>
        </p:txBody>
      </p:sp>
    </p:spTree>
    <p:extLst>
      <p:ext uri="{BB962C8B-B14F-4D97-AF65-F5344CB8AC3E}">
        <p14:creationId xmlns:p14="http://schemas.microsoft.com/office/powerpoint/2010/main" val="20448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Following the same reasoning, we have:</a:t>
            </a:r>
          </a:p>
          <a:p>
            <a:r>
              <a:rPr lang="en-US" b="1" dirty="0"/>
              <a:t>ETS(M,N,N)</a:t>
            </a:r>
            <a:r>
              <a:rPr lang="en-US" dirty="0"/>
              <a:t>: Simple exponential smoothing with multiplicative errors.</a:t>
            </a:r>
          </a:p>
          <a:p>
            <a:r>
              <a:rPr lang="en-US" b="1" dirty="0"/>
              <a:t>ETS(A,A,N)</a:t>
            </a:r>
            <a:r>
              <a:rPr lang="en-US" dirty="0"/>
              <a:t>: Holt’s linear method with additive errors.</a:t>
            </a:r>
          </a:p>
          <a:p>
            <a:r>
              <a:rPr lang="en-US" b="1" dirty="0"/>
              <a:t>ETS(M,A,N)</a:t>
            </a:r>
            <a:r>
              <a:rPr lang="en-US" dirty="0"/>
              <a:t>: Holt’s linear method with multiplicative errors.</a:t>
            </a:r>
          </a:p>
          <a:p>
            <a:endParaRPr lang="en-US" dirty="0"/>
          </a:p>
        </p:txBody>
      </p:sp>
    </p:spTree>
    <p:extLst>
      <p:ext uri="{BB962C8B-B14F-4D97-AF65-F5344CB8AC3E}">
        <p14:creationId xmlns:p14="http://schemas.microsoft.com/office/powerpoint/2010/main" val="2195679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 Decomposition </a:t>
            </a:r>
            <a:r>
              <a:rPr lang="en-US" b="1" dirty="0" smtClean="0"/>
              <a:t>Plot</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t>Analyzing whether time series components exhibit additive or multiplicative behavior rests in the ability to identify patterns like trend, season, and error. </a:t>
            </a:r>
            <a:endParaRPr lang="en-US" dirty="0" smtClean="0"/>
          </a:p>
          <a:p>
            <a:r>
              <a:rPr lang="en-US" dirty="0"/>
              <a:t>The trend indicates the general behavior of the time series. It represents the long-term pattern of the data — its tendency.</a:t>
            </a:r>
          </a:p>
          <a:p>
            <a:r>
              <a:rPr lang="en-US" dirty="0"/>
              <a:t>The seasonal component displays the variations related to calendar events. </a:t>
            </a:r>
            <a:r>
              <a:rPr lang="en-US" b="1" dirty="0"/>
              <a:t>Lastly, the error component explains what the season and trend components do not</a:t>
            </a:r>
            <a:r>
              <a:rPr lang="en-US" dirty="0"/>
              <a:t>. The error is the difference between the original data and the combination of trend and seasonality. </a:t>
            </a:r>
            <a:r>
              <a:rPr lang="en-US" b="1" dirty="0"/>
              <a:t>Thus, if we combine all three components, we get the original data back</a:t>
            </a:r>
            <a:r>
              <a:rPr lang="en-US" dirty="0"/>
              <a:t>.</a:t>
            </a:r>
          </a:p>
          <a:p>
            <a:endParaRPr lang="en-US" dirty="0"/>
          </a:p>
        </p:txBody>
      </p:sp>
    </p:spTree>
    <p:extLst>
      <p:ext uri="{BB962C8B-B14F-4D97-AF65-F5344CB8AC3E}">
        <p14:creationId xmlns:p14="http://schemas.microsoft.com/office/powerpoint/2010/main" val="2036145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Picture2-Jun-15-2022-08-51-48-38-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819" y="1825625"/>
            <a:ext cx="7522362" cy="491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42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nSpc>
                <a:spcPct val="150000"/>
              </a:lnSpc>
            </a:pPr>
            <a:r>
              <a:rPr lang="en-US" dirty="0" smtClean="0"/>
              <a:t>To apply Simple Exponential Smoothing in R, you can use the </a:t>
            </a:r>
            <a:r>
              <a:rPr lang="en-US" dirty="0" err="1" smtClean="0">
                <a:solidFill>
                  <a:srgbClr val="00B050"/>
                </a:solidFill>
              </a:rPr>
              <a:t>HoltWinters</a:t>
            </a:r>
            <a:r>
              <a:rPr lang="en-US" dirty="0" smtClean="0">
                <a:solidFill>
                  <a:srgbClr val="00B050"/>
                </a:solidFill>
              </a:rPr>
              <a:t> </a:t>
            </a:r>
            <a:r>
              <a:rPr lang="en-US" dirty="0" smtClean="0"/>
              <a:t>function, which is part of the base stats package, or you can use the forecast package.</a:t>
            </a:r>
          </a:p>
          <a:p>
            <a:pPr>
              <a:lnSpc>
                <a:spcPct val="150000"/>
              </a:lnSpc>
            </a:pPr>
            <a:r>
              <a:rPr lang="en-US" dirty="0" smtClean="0"/>
              <a:t>Using the </a:t>
            </a:r>
            <a:r>
              <a:rPr lang="en-US" b="1" dirty="0" err="1" smtClean="0"/>
              <a:t>HoltWinters</a:t>
            </a:r>
            <a:r>
              <a:rPr lang="en-US" dirty="0" smtClean="0"/>
              <a:t> Function The </a:t>
            </a:r>
            <a:r>
              <a:rPr lang="en-US" b="1" dirty="0" err="1" smtClean="0"/>
              <a:t>HoltWinters</a:t>
            </a:r>
            <a:r>
              <a:rPr lang="en-US" dirty="0" smtClean="0"/>
              <a:t> function can be used for simple exponential smoothing by setting the beta and gamma parameters to FALSE, effectively turning off trend and seasonal components.</a:t>
            </a:r>
            <a:endParaRPr lang="en-US" dirty="0"/>
          </a:p>
        </p:txBody>
      </p:sp>
    </p:spTree>
    <p:extLst>
      <p:ext uri="{BB962C8B-B14F-4D97-AF65-F5344CB8AC3E}">
        <p14:creationId xmlns:p14="http://schemas.microsoft.com/office/powerpoint/2010/main" val="223800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 Decomposition </a:t>
            </a:r>
            <a:r>
              <a:rPr lang="en-US" b="1" dirty="0" smtClean="0"/>
              <a:t>Analysis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Picture3-Jun-15-2022-08-52-52-83-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818" y="1690688"/>
            <a:ext cx="8140908" cy="494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717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r>
              <a:rPr lang="en-US" b="1" dirty="0"/>
              <a:t>Forecasting a Constant Process</a:t>
            </a:r>
          </a:p>
          <a:p>
            <a:r>
              <a:rPr lang="en-US" dirty="0"/>
              <a:t>For a constant process, the forecasting approach is straightforward because there are no trends or seasonal patterns to account for. Here’s how you can handle forecasting in this scenario:</a:t>
            </a:r>
          </a:p>
          <a:p>
            <a:endParaRPr lang="en-US" dirty="0"/>
          </a:p>
        </p:txBody>
      </p:sp>
      <p:pic>
        <p:nvPicPr>
          <p:cNvPr id="4" name="Picture 3"/>
          <p:cNvPicPr>
            <a:picLocks noChangeAspect="1"/>
          </p:cNvPicPr>
          <p:nvPr/>
        </p:nvPicPr>
        <p:blipFill>
          <a:blip r:embed="rId2"/>
          <a:stretch>
            <a:fillRect/>
          </a:stretch>
        </p:blipFill>
        <p:spPr>
          <a:xfrm>
            <a:off x="974033" y="2115491"/>
            <a:ext cx="10379767" cy="4932535"/>
          </a:xfrm>
          <a:prstGeom prst="rect">
            <a:avLst/>
          </a:prstGeom>
        </p:spPr>
      </p:pic>
    </p:spTree>
    <p:extLst>
      <p:ext uri="{BB962C8B-B14F-4D97-AF65-F5344CB8AC3E}">
        <p14:creationId xmlns:p14="http://schemas.microsoft.com/office/powerpoint/2010/main" val="3286692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Characteristics of a Constant Process</a:t>
            </a:r>
          </a:p>
          <a:p>
            <a:r>
              <a:rPr lang="en-US" b="1" dirty="0"/>
              <a:t>No Trend</a:t>
            </a:r>
            <a:r>
              <a:rPr lang="en-US" dirty="0"/>
              <a:t>: The data does not show an upward or downward trend over time.</a:t>
            </a:r>
          </a:p>
          <a:p>
            <a:r>
              <a:rPr lang="en-US" b="1" dirty="0"/>
              <a:t>No Seasonality</a:t>
            </a:r>
            <a:r>
              <a:rPr lang="en-US" dirty="0"/>
              <a:t>: The data does not exhibit periodic fluctuations.</a:t>
            </a:r>
          </a:p>
          <a:p>
            <a:r>
              <a:rPr lang="en-US" b="1" dirty="0"/>
              <a:t>Stability</a:t>
            </a:r>
            <a:r>
              <a:rPr lang="en-US" dirty="0"/>
              <a:t>: The values are stable and do not vary significantly from one period to the next.</a:t>
            </a:r>
          </a:p>
          <a:p>
            <a:endParaRPr lang="en-US" dirty="0"/>
          </a:p>
        </p:txBody>
      </p:sp>
    </p:spTree>
    <p:extLst>
      <p:ext uri="{BB962C8B-B14F-4D97-AF65-F5344CB8AC3E}">
        <p14:creationId xmlns:p14="http://schemas.microsoft.com/office/powerpoint/2010/main" val="24226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Practical Considerations</a:t>
            </a:r>
          </a:p>
          <a:p>
            <a:r>
              <a:rPr lang="en-US" b="1" dirty="0"/>
              <a:t>Data Validation</a:t>
            </a:r>
            <a:r>
              <a:rPr lang="en-US" dirty="0"/>
              <a:t>: Ensure that the series truly lacks trend and seasonality before applying these methods. If there are underlying trends or seasonal patterns, more sophisticated models may be necessary.</a:t>
            </a:r>
          </a:p>
          <a:p>
            <a:r>
              <a:rPr lang="en-US" b="1" dirty="0"/>
              <a:t>Model Simplicity</a:t>
            </a:r>
            <a:r>
              <a:rPr lang="en-US" dirty="0"/>
              <a:t>: For constant processes, simpler models are usually sufficient. More complex methods may not provide additional benefits and could unnecessarily complicate the forecasting process.</a:t>
            </a:r>
          </a:p>
          <a:p>
            <a:endParaRPr lang="en-US" dirty="0"/>
          </a:p>
        </p:txBody>
      </p:sp>
    </p:spTree>
    <p:extLst>
      <p:ext uri="{BB962C8B-B14F-4D97-AF65-F5344CB8AC3E}">
        <p14:creationId xmlns:p14="http://schemas.microsoft.com/office/powerpoint/2010/main" val="4045377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trend Process</a:t>
            </a:r>
            <a:endParaRPr lang="en-US" dirty="0"/>
          </a:p>
        </p:txBody>
      </p:sp>
      <p:sp>
        <p:nvSpPr>
          <p:cNvPr id="3" name="Content Placeholder 2"/>
          <p:cNvSpPr>
            <a:spLocks noGrp="1"/>
          </p:cNvSpPr>
          <p:nvPr>
            <p:ph idx="1"/>
          </p:nvPr>
        </p:nvSpPr>
        <p:spPr/>
        <p:txBody>
          <a:bodyPr/>
          <a:lstStyle/>
          <a:p>
            <a:r>
              <a:rPr lang="en-US" b="1" dirty="0"/>
              <a:t>Choosing the Right Method</a:t>
            </a:r>
          </a:p>
          <a:p>
            <a:r>
              <a:rPr lang="en-US" b="1" dirty="0"/>
              <a:t>Simple Linear Regression</a:t>
            </a:r>
            <a:r>
              <a:rPr lang="en-US" dirty="0"/>
              <a:t>: Suitable for straightforward linear trends with no additional components like seasonality.</a:t>
            </a:r>
          </a:p>
          <a:p>
            <a:r>
              <a:rPr lang="en-US" b="1" dirty="0"/>
              <a:t>Holt’s Linear Trend Method</a:t>
            </a:r>
            <a:r>
              <a:rPr lang="en-US" dirty="0"/>
              <a:t>: Useful when you need to handle smoothing and have irregular data.</a:t>
            </a:r>
          </a:p>
          <a:p>
            <a:r>
              <a:rPr lang="en-US" b="1" dirty="0"/>
              <a:t>State Space Models</a:t>
            </a:r>
            <a:r>
              <a:rPr lang="en-US" dirty="0"/>
              <a:t>: Offers flexibility and can be used when more complex modeling is needed.</a:t>
            </a:r>
          </a:p>
          <a:p>
            <a:r>
              <a:rPr lang="en-US" b="1" dirty="0"/>
              <a:t>Damped Trend Method</a:t>
            </a:r>
            <a:r>
              <a:rPr lang="en-US" dirty="0"/>
              <a:t>: Best when the trend is expected to diminish over time.</a:t>
            </a:r>
          </a:p>
          <a:p>
            <a:endParaRPr lang="en-US" dirty="0"/>
          </a:p>
        </p:txBody>
      </p:sp>
    </p:spTree>
    <p:extLst>
      <p:ext uri="{BB962C8B-B14F-4D97-AF65-F5344CB8AC3E}">
        <p14:creationId xmlns:p14="http://schemas.microsoft.com/office/powerpoint/2010/main" val="989050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updating of the discount factor</a:t>
            </a:r>
            <a:endParaRPr lang="en-US" dirty="0"/>
          </a:p>
        </p:txBody>
      </p:sp>
      <p:sp>
        <p:nvSpPr>
          <p:cNvPr id="3" name="Content Placeholder 2"/>
          <p:cNvSpPr>
            <a:spLocks noGrp="1"/>
          </p:cNvSpPr>
          <p:nvPr>
            <p:ph idx="1"/>
          </p:nvPr>
        </p:nvSpPr>
        <p:spPr/>
        <p:txBody>
          <a:bodyPr/>
          <a:lstStyle/>
          <a:p>
            <a:r>
              <a:rPr lang="en-US" b="1" dirty="0"/>
              <a:t>Adaptive updating of the discount factor</a:t>
            </a:r>
            <a:r>
              <a:rPr lang="en-US" dirty="0"/>
              <a:t> is a concept that involves adjusting the discount factor dynamically based on certain criteria or performance metrics</a:t>
            </a:r>
            <a:r>
              <a:rPr lang="en-US" dirty="0" smtClean="0"/>
              <a:t>.</a:t>
            </a:r>
          </a:p>
          <a:p>
            <a:r>
              <a:rPr lang="en-US" b="1" dirty="0"/>
              <a:t>What is the Discount Factor?</a:t>
            </a:r>
          </a:p>
          <a:p>
            <a:r>
              <a:rPr lang="en-US" dirty="0"/>
              <a:t>The discount factor, often denoted by λ\</a:t>
            </a:r>
            <a:r>
              <a:rPr lang="en-US" dirty="0" err="1"/>
              <a:t>lambdaλ</a:t>
            </a:r>
            <a:r>
              <a:rPr lang="en-US" dirty="0"/>
              <a:t> or α\alphaα, is a parameter used to determine the weight given to past observations relative to more recent observations.</a:t>
            </a:r>
          </a:p>
          <a:p>
            <a:endParaRPr lang="en-US" dirty="0"/>
          </a:p>
        </p:txBody>
      </p:sp>
    </p:spTree>
    <p:extLst>
      <p:ext uri="{BB962C8B-B14F-4D97-AF65-F5344CB8AC3E}">
        <p14:creationId xmlns:p14="http://schemas.microsoft.com/office/powerpoint/2010/main" val="1244106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Adaptive Updating of the Discount Factor</a:t>
            </a:r>
          </a:p>
          <a:p>
            <a:r>
              <a:rPr lang="en-US" dirty="0"/>
              <a:t>Adaptive updating refers to the practice of adjusting the discount factor based on the performance of the forecasting model or the characteristics of the time series data.</a:t>
            </a:r>
          </a:p>
          <a:p>
            <a:endParaRPr lang="en-US" dirty="0"/>
          </a:p>
        </p:txBody>
      </p:sp>
    </p:spTree>
    <p:extLst>
      <p:ext uri="{BB962C8B-B14F-4D97-AF65-F5344CB8AC3E}">
        <p14:creationId xmlns:p14="http://schemas.microsoft.com/office/powerpoint/2010/main" val="2069770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Adaptive </a:t>
            </a:r>
            <a:r>
              <a:rPr lang="en-US" b="1" dirty="0" smtClean="0"/>
              <a:t>Updating</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Performance-Based </a:t>
            </a:r>
            <a:r>
              <a:rPr lang="en-US" b="1" dirty="0"/>
              <a:t>Adjustment</a:t>
            </a:r>
            <a:endParaRPr lang="en-US" dirty="0"/>
          </a:p>
          <a:p>
            <a:r>
              <a:rPr lang="en-US" b="1" dirty="0"/>
              <a:t>Approach</a:t>
            </a:r>
            <a:r>
              <a:rPr lang="en-US" dirty="0"/>
              <a:t>:</a:t>
            </a:r>
          </a:p>
          <a:p>
            <a:pPr lvl="1"/>
            <a:r>
              <a:rPr lang="en-US" dirty="0"/>
              <a:t>Adjust the discount factor based on the model's forecasting performance. For example, if recent forecasts are less accurate, you might decrease the discount factor to give more weight to recent observations.</a:t>
            </a:r>
          </a:p>
          <a:p>
            <a:r>
              <a:rPr lang="en-US" b="1" dirty="0"/>
              <a:t>Steps</a:t>
            </a:r>
            <a:r>
              <a:rPr lang="en-US" dirty="0"/>
              <a:t>:</a:t>
            </a:r>
          </a:p>
          <a:p>
            <a:pPr lvl="1"/>
            <a:r>
              <a:rPr lang="en-US" b="1" dirty="0"/>
              <a:t>Monitor Forecast Accuracy</a:t>
            </a:r>
            <a:r>
              <a:rPr lang="en-US" dirty="0"/>
              <a:t>: Track forecasting errors using metrics like Mean Absolute Error (MAE) or Root Mean Squared Error (RMSE).</a:t>
            </a:r>
          </a:p>
          <a:p>
            <a:pPr lvl="1"/>
            <a:r>
              <a:rPr lang="en-US" b="1" dirty="0"/>
              <a:t>Adjust Factor</a:t>
            </a:r>
            <a:r>
              <a:rPr lang="en-US" dirty="0"/>
              <a:t>: If errors increase, adjust the discount factor to be more responsive. Conversely, if errors decrease, you might adjust the factor to stabilize the forecast.</a:t>
            </a:r>
          </a:p>
          <a:p>
            <a:endParaRPr lang="en-US" dirty="0"/>
          </a:p>
        </p:txBody>
      </p:sp>
    </p:spTree>
    <p:extLst>
      <p:ext uri="{BB962C8B-B14F-4D97-AF65-F5344CB8AC3E}">
        <p14:creationId xmlns:p14="http://schemas.microsoft.com/office/powerpoint/2010/main" val="974070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Adaptive </a:t>
            </a:r>
            <a:r>
              <a:rPr lang="en-US" b="1" dirty="0" smtClean="0"/>
              <a:t>Updating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2. Data-Driven </a:t>
            </a:r>
            <a:r>
              <a:rPr lang="en-US" b="1" dirty="0"/>
              <a:t>Adjustment</a:t>
            </a:r>
            <a:endParaRPr lang="en-US" dirty="0"/>
          </a:p>
          <a:p>
            <a:r>
              <a:rPr lang="en-US" b="1" dirty="0"/>
              <a:t>Approach</a:t>
            </a:r>
            <a:r>
              <a:rPr lang="en-US" dirty="0"/>
              <a:t>:</a:t>
            </a:r>
          </a:p>
          <a:p>
            <a:r>
              <a:rPr lang="en-US" dirty="0"/>
              <a:t>Adjust the discount factor based on the statistical properties of the data, such as changes in variance or trend.</a:t>
            </a:r>
          </a:p>
          <a:p>
            <a:r>
              <a:rPr lang="en-US" b="1" dirty="0"/>
              <a:t>Steps</a:t>
            </a:r>
            <a:r>
              <a:rPr lang="en-US" dirty="0"/>
              <a:t>:</a:t>
            </a:r>
          </a:p>
          <a:p>
            <a:r>
              <a:rPr lang="en-US" b="1" dirty="0"/>
              <a:t>Analyze Data</a:t>
            </a:r>
            <a:r>
              <a:rPr lang="en-US" dirty="0"/>
              <a:t>: Use statistical tests or methods to detect changes in variance or trend.</a:t>
            </a:r>
          </a:p>
          <a:p>
            <a:r>
              <a:rPr lang="en-US" b="1" dirty="0"/>
              <a:t>Update Factor</a:t>
            </a:r>
            <a:r>
              <a:rPr lang="en-US" dirty="0"/>
              <a:t>: Adjust the discount factor based on detected changes. For example, if the data exhibits increased variance, you might increase the discount factor to give more weight to recent data.</a:t>
            </a:r>
          </a:p>
          <a:p>
            <a:endParaRPr lang="en-US" dirty="0"/>
          </a:p>
        </p:txBody>
      </p:sp>
    </p:spTree>
    <p:extLst>
      <p:ext uri="{BB962C8B-B14F-4D97-AF65-F5344CB8AC3E}">
        <p14:creationId xmlns:p14="http://schemas.microsoft.com/office/powerpoint/2010/main" val="2782672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3. Model-Based </a:t>
            </a:r>
            <a:r>
              <a:rPr lang="en-US" b="1" dirty="0"/>
              <a:t>Adjustment</a:t>
            </a:r>
            <a:endParaRPr lang="en-US" dirty="0"/>
          </a:p>
          <a:p>
            <a:r>
              <a:rPr lang="en-US" b="1" dirty="0"/>
              <a:t>Approach</a:t>
            </a:r>
            <a:r>
              <a:rPr lang="en-US" dirty="0"/>
              <a:t>:</a:t>
            </a:r>
          </a:p>
          <a:p>
            <a:r>
              <a:rPr lang="en-US" dirty="0"/>
              <a:t>Use models or algorithms that adaptively determine the discount factor based on the time series characteristics.</a:t>
            </a:r>
          </a:p>
          <a:p>
            <a:r>
              <a:rPr lang="en-US" b="1" dirty="0"/>
              <a:t>Steps</a:t>
            </a:r>
            <a:r>
              <a:rPr lang="en-US" dirty="0"/>
              <a:t>:</a:t>
            </a:r>
          </a:p>
          <a:p>
            <a:r>
              <a:rPr lang="en-US" b="1" dirty="0"/>
              <a:t>Fit Adaptive Model</a:t>
            </a:r>
            <a:r>
              <a:rPr lang="en-US" dirty="0"/>
              <a:t>: Fit a model that dynamically adjusts the discount factor based on time series characteristics.</a:t>
            </a:r>
          </a:p>
          <a:p>
            <a:r>
              <a:rPr lang="en-US" b="1" dirty="0"/>
              <a:t>Forecast and Update</a:t>
            </a:r>
            <a:r>
              <a:rPr lang="en-US" dirty="0"/>
              <a:t>: Use the model to generate forecasts and adjust the discount factor as new data becomes available.</a:t>
            </a:r>
          </a:p>
          <a:p>
            <a:endParaRPr lang="en-US" dirty="0"/>
          </a:p>
        </p:txBody>
      </p:sp>
    </p:spTree>
    <p:extLst>
      <p:ext uri="{BB962C8B-B14F-4D97-AF65-F5344CB8AC3E}">
        <p14:creationId xmlns:p14="http://schemas.microsoft.com/office/powerpoint/2010/main" val="284136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941320"/>
            <a:ext cx="10885227"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Here’s how you can apply Simple Exponential Smoothing using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HoltWinters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Install and Load the Required Packages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you don’t already have the forecast package installed, you can install it using: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install.packages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("forecast")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Load the forecast package: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library(forecast)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Load Your Data</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demonstration purposes, let’s use the built-in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dataset: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ap_data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dataset contains monthly totals of international airline passengers from 1949 to 1960.</a:t>
            </a:r>
          </a:p>
        </p:txBody>
      </p:sp>
    </p:spTree>
    <p:extLst>
      <p:ext uri="{BB962C8B-B14F-4D97-AF65-F5344CB8AC3E}">
        <p14:creationId xmlns:p14="http://schemas.microsoft.com/office/powerpoint/2010/main" val="491812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919949"/>
          </a:xfrm>
        </p:spPr>
        <p:txBody>
          <a:bodyPr>
            <a:normAutofit/>
          </a:bodyPr>
          <a:lstStyle/>
          <a:p>
            <a:pPr>
              <a:lnSpc>
                <a:spcPct val="100000"/>
              </a:lnSpc>
            </a:pPr>
            <a:r>
              <a:rPr lang="en-US" sz="2400" b="1" dirty="0"/>
              <a:t>Practical Considerations</a:t>
            </a:r>
          </a:p>
          <a:p>
            <a:pPr>
              <a:lnSpc>
                <a:spcPct val="100000"/>
              </a:lnSpc>
            </a:pPr>
            <a:r>
              <a:rPr lang="en-US" sz="2400" b="1" dirty="0"/>
              <a:t>Stability vs. Responsiveness</a:t>
            </a:r>
            <a:r>
              <a:rPr lang="en-US" sz="2400" dirty="0"/>
              <a:t>: Balancing between making the model responsive to recent changes and maintaining stability is crucial. Too much adjustment can lead to overfitting, while too little adjustment can make the model slow to adapt to changes.</a:t>
            </a:r>
          </a:p>
          <a:p>
            <a:pPr>
              <a:lnSpc>
                <a:spcPct val="100000"/>
              </a:lnSpc>
            </a:pPr>
            <a:r>
              <a:rPr lang="en-US" sz="2400" b="1" dirty="0"/>
              <a:t>Parameter Tuning</a:t>
            </a:r>
            <a:r>
              <a:rPr lang="en-US" sz="2400" dirty="0"/>
              <a:t>: Carefully tune the parameters governing the adaptive updates to achieve the desired level of responsiveness and accuracy.</a:t>
            </a:r>
          </a:p>
          <a:p>
            <a:pPr>
              <a:lnSpc>
                <a:spcPct val="100000"/>
              </a:lnSpc>
            </a:pPr>
            <a:r>
              <a:rPr lang="en-US" sz="2400" b="1" dirty="0"/>
              <a:t>Computational Complexity</a:t>
            </a:r>
            <a:r>
              <a:rPr lang="en-US" sz="2400" dirty="0"/>
              <a:t>: Ensure that the adaptive updating mechanism does not introduce excessive computational complexity, especially in real-time applications.</a:t>
            </a:r>
          </a:p>
          <a:p>
            <a:pPr>
              <a:lnSpc>
                <a:spcPct val="100000"/>
              </a:lnSpc>
            </a:pPr>
            <a:endParaRPr lang="en-US" sz="2400" dirty="0"/>
          </a:p>
        </p:txBody>
      </p:sp>
    </p:spTree>
    <p:extLst>
      <p:ext uri="{BB962C8B-B14F-4D97-AF65-F5344CB8AC3E}">
        <p14:creationId xmlns:p14="http://schemas.microsoft.com/office/powerpoint/2010/main" val="3044403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Exponential Smoothing of Bio-surveillance</a:t>
            </a:r>
          </a:p>
        </p:txBody>
      </p:sp>
      <p:sp>
        <p:nvSpPr>
          <p:cNvPr id="3" name="Content Placeholder 2"/>
          <p:cNvSpPr>
            <a:spLocks noGrp="1"/>
          </p:cNvSpPr>
          <p:nvPr>
            <p:ph idx="1"/>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Exponential smoothing</a:t>
            </a:r>
            <a:r>
              <a:rPr lang="en-US" sz="2400" dirty="0">
                <a:latin typeface="Times New Roman" panose="02020603050405020304" pitchFamily="18" charset="0"/>
                <a:cs typeface="Times New Roman" panose="02020603050405020304" pitchFamily="18" charset="0"/>
              </a:rPr>
              <a:t> is a widely used forecasting method that can be particularly effective in bio-surveillance, which involves </a:t>
            </a:r>
            <a:r>
              <a:rPr lang="en-US" sz="2400" dirty="0">
                <a:solidFill>
                  <a:srgbClr val="00B050"/>
                </a:solidFill>
                <a:latin typeface="Times New Roman" panose="02020603050405020304" pitchFamily="18" charset="0"/>
                <a:cs typeface="Times New Roman" panose="02020603050405020304" pitchFamily="18" charset="0"/>
              </a:rPr>
              <a:t>monitoring and predicting trends in biological and health-related data</a:t>
            </a:r>
            <a:r>
              <a:rPr lang="en-US" sz="2400" dirty="0">
                <a:latin typeface="Times New Roman" panose="02020603050405020304" pitchFamily="18" charset="0"/>
                <a:cs typeface="Times New Roman" panose="02020603050405020304" pitchFamily="18" charset="0"/>
              </a:rPr>
              <a:t>, such as disease outbreaks, infection rates, and other health indicators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Exponential </a:t>
            </a:r>
            <a:r>
              <a:rPr lang="en-US" sz="2400" dirty="0">
                <a:latin typeface="Times New Roman" panose="02020603050405020304" pitchFamily="18" charset="0"/>
                <a:cs typeface="Times New Roman" panose="02020603050405020304" pitchFamily="18" charset="0"/>
              </a:rPr>
              <a:t>smoothing helps in making short-term forecasts based on past data, smoothing out short-term fluctuations and highlighting longer-term trends.</a:t>
            </a:r>
          </a:p>
        </p:txBody>
      </p:sp>
    </p:spTree>
    <p:extLst>
      <p:ext uri="{BB962C8B-B14F-4D97-AF65-F5344CB8AC3E}">
        <p14:creationId xmlns:p14="http://schemas.microsoft.com/office/powerpoint/2010/main" val="4189792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 of Exponential Smoothing in </a:t>
            </a:r>
            <a:r>
              <a:rPr lang="en-US" b="1" dirty="0" smtClean="0"/>
              <a:t>Bio-surveillance</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a:lnSpc>
                <a:spcPct val="110000"/>
              </a:lnSpc>
            </a:pPr>
            <a:r>
              <a:rPr lang="en-US" b="1" dirty="0" smtClean="0">
                <a:latin typeface="Times New Roman" panose="02020603050405020304" pitchFamily="18" charset="0"/>
                <a:cs typeface="Times New Roman" panose="02020603050405020304" pitchFamily="18" charset="0"/>
              </a:rPr>
              <a:t>Disease </a:t>
            </a:r>
            <a:r>
              <a:rPr lang="en-US" b="1" dirty="0">
                <a:latin typeface="Times New Roman" panose="02020603050405020304" pitchFamily="18" charset="0"/>
                <a:cs typeface="Times New Roman" panose="02020603050405020304" pitchFamily="18" charset="0"/>
              </a:rPr>
              <a:t>Outbreak Forecasting</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Predict the future incidence of diseases based on historical data.</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Forecasting weekly or monthly cases of a contagious disease like influenza or COVID-19.</a:t>
            </a:r>
          </a:p>
          <a:p>
            <a:pPr>
              <a:lnSpc>
                <a:spcPct val="110000"/>
              </a:lnSpc>
            </a:pPr>
            <a:r>
              <a:rPr lang="en-US" b="1" dirty="0">
                <a:latin typeface="Times New Roman" panose="02020603050405020304" pitchFamily="18" charset="0"/>
                <a:cs typeface="Times New Roman" panose="02020603050405020304" pitchFamily="18" charset="0"/>
              </a:rPr>
              <a:t>Monitoring Epidemic Trends</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Track the progression of an epidemic over time and anticipate future trends.</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Smoothing daily case counts to identify underlying trends and assess the effectiveness of public health interventions.</a:t>
            </a:r>
          </a:p>
          <a:p>
            <a:pPr>
              <a:lnSpc>
                <a:spcPct val="110000"/>
              </a:lnSpc>
            </a:pPr>
            <a:r>
              <a:rPr lang="en-US" b="1" dirty="0">
                <a:latin typeface="Times New Roman" panose="02020603050405020304" pitchFamily="18" charset="0"/>
                <a:cs typeface="Times New Roman" panose="02020603050405020304" pitchFamily="18" charset="0"/>
              </a:rPr>
              <a:t>Predicting Hospital Admissions</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Estimate future hospital admissions based on historical data.</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Forecasting the number of emergency room visits or hospitalizations related to a particular illness or condition.</a:t>
            </a: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012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646"/>
            <a:ext cx="10515600" cy="6318353"/>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Exponential Smoothing Methods for Bio-surveillance</a:t>
            </a:r>
          </a:p>
          <a:p>
            <a:pPr>
              <a:lnSpc>
                <a:spcPct val="100000"/>
              </a:lnSpc>
            </a:pPr>
            <a:r>
              <a:rPr lang="en-US" sz="2400" b="1" dirty="0">
                <a:latin typeface="Times New Roman" panose="02020603050405020304" pitchFamily="18" charset="0"/>
                <a:cs typeface="Times New Roman" panose="02020603050405020304" pitchFamily="18" charset="0"/>
              </a:rPr>
              <a:t>1. Simple Exponential Smoothing</a:t>
            </a:r>
          </a:p>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Useful for time series data without significant trends or seasonality.</a:t>
            </a:r>
          </a:p>
          <a:p>
            <a:pPr>
              <a:lnSpc>
                <a:spcPct val="100000"/>
              </a:lnSpc>
            </a:pPr>
            <a:r>
              <a:rPr lang="en-US" sz="2400" b="1" dirty="0">
                <a:latin typeface="Times New Roman" panose="02020603050405020304" pitchFamily="18" charset="0"/>
                <a:cs typeface="Times New Roman" panose="02020603050405020304" pitchFamily="18" charset="0"/>
              </a:rPr>
              <a:t>Equation</a:t>
            </a:r>
            <a:r>
              <a:rPr lang="en-US" sz="2400" dirty="0">
                <a:latin typeface="Times New Roman" panose="02020603050405020304" pitchFamily="18" charset="0"/>
                <a:cs typeface="Times New Roman" panose="02020603050405020304" pitchFamily="18" charset="0"/>
              </a:rPr>
              <a:t>:</a:t>
            </a:r>
          </a:p>
          <a:p>
            <a:pPr marL="0" indent="0">
              <a:lnSpc>
                <a:spcPct val="100000"/>
              </a:lnSpc>
              <a:buNone/>
            </a:pPr>
            <a:r>
              <a:rPr lang="en-US" sz="2400" dirty="0">
                <a:latin typeface="Times New Roman" panose="02020603050405020304" pitchFamily="18" charset="0"/>
                <a:cs typeface="Times New Roman" panose="02020603050405020304" pitchFamily="18" charset="0"/>
              </a:rPr>
              <a:t>St​=</a:t>
            </a:r>
            <a:r>
              <a:rPr lang="el-GR" sz="2400" dirty="0">
                <a:latin typeface="Times New Roman" panose="02020603050405020304" pitchFamily="18" charset="0"/>
                <a:cs typeface="Times New Roman" panose="02020603050405020304" pitchFamily="18" charset="0"/>
              </a:rPr>
              <a:t>α⋅</a:t>
            </a:r>
            <a:r>
              <a:rPr lang="en-US" sz="2400" dirty="0" err="1">
                <a:latin typeface="Times New Roman" panose="02020603050405020304" pitchFamily="18" charset="0"/>
                <a:cs typeface="Times New Roman" panose="02020603050405020304" pitchFamily="18" charset="0"/>
              </a:rPr>
              <a:t>yt</a:t>
            </a:r>
            <a:r>
              <a:rPr lang="en-US" sz="2400" dirty="0">
                <a:latin typeface="Times New Roman" panose="02020603050405020304" pitchFamily="18" charset="0"/>
                <a:cs typeface="Times New Roman" panose="02020603050405020304" pitchFamily="18" charset="0"/>
              </a:rPr>
              <a:t>​+(1−</a:t>
            </a:r>
            <a:r>
              <a:rPr lang="el-GR" sz="2400" dirty="0">
                <a:latin typeface="Times New Roman" panose="02020603050405020304" pitchFamily="18" charset="0"/>
                <a:cs typeface="Times New Roman" panose="02020603050405020304" pitchFamily="18" charset="0"/>
              </a:rPr>
              <a:t>α)⋅</a:t>
            </a:r>
            <a:r>
              <a:rPr lang="en-US" sz="2400" dirty="0">
                <a:latin typeface="Times New Roman" panose="02020603050405020304" pitchFamily="18" charset="0"/>
                <a:cs typeface="Times New Roman" panose="02020603050405020304" pitchFamily="18" charset="0"/>
              </a:rPr>
              <a:t>St−1</a:t>
            </a:r>
            <a:r>
              <a:rPr lang="en-US" sz="2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where</a:t>
            </a:r>
            <a:r>
              <a:rPr lang="en-US" sz="2400" dirty="0">
                <a:latin typeface="Times New Roman" panose="02020603050405020304" pitchFamily="18" charset="0"/>
                <a:cs typeface="Times New Roman" panose="02020603050405020304" pitchFamily="18" charset="0"/>
              </a:rPr>
              <a:t>:</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 Smoothed value at time </a:t>
            </a:r>
            <a:r>
              <a:rPr lang="en-US" sz="2400" dirty="0" smtClean="0">
                <a:latin typeface="Times New Roman" panose="02020603050405020304" pitchFamily="18" charset="0"/>
                <a:cs typeface="Times New Roman" panose="02020603050405020304" pitchFamily="18" charset="0"/>
              </a:rPr>
              <a:t>t</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dirty="0" err="1" smtClean="0">
                <a:latin typeface="Times New Roman" panose="02020603050405020304" pitchFamily="18" charset="0"/>
                <a:cs typeface="Times New Roman" panose="02020603050405020304" pitchFamily="18" charset="0"/>
              </a:rPr>
              <a:t>yt</a:t>
            </a:r>
            <a:r>
              <a:rPr lang="en-US" sz="2400" dirty="0">
                <a:latin typeface="Times New Roman" panose="02020603050405020304" pitchFamily="18" charset="0"/>
                <a:cs typeface="Times New Roman" panose="02020603050405020304" pitchFamily="18" charset="0"/>
              </a:rPr>
              <a:t>​ = Actual value at time </a:t>
            </a:r>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(e.g., number of cases)</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−1​ = Smoothed value at the previous time period</a:t>
            </a:r>
          </a:p>
          <a:p>
            <a:pPr marL="0" indent="0">
              <a:lnSpc>
                <a:spcPct val="100000"/>
              </a:lnSpc>
              <a:buNone/>
            </a:pPr>
            <a:r>
              <a:rPr lang="el-GR" sz="2400" dirty="0" smtClean="0">
                <a:latin typeface="Times New Roman" panose="02020603050405020304" pitchFamily="18" charset="0"/>
                <a:cs typeface="Times New Roman" panose="02020603050405020304" pitchFamily="18" charset="0"/>
              </a:rPr>
              <a:t>α </a:t>
            </a:r>
            <a:r>
              <a:rPr lang="el-G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Smoothing parameter (0 &lt; </a:t>
            </a:r>
            <a:r>
              <a:rPr lang="el-GR" sz="2400" dirty="0" smtClean="0">
                <a:latin typeface="Times New Roman" panose="02020603050405020304" pitchFamily="18" charset="0"/>
                <a:cs typeface="Times New Roman" panose="02020603050405020304" pitchFamily="18" charset="0"/>
              </a:rPr>
              <a:t>α </a:t>
            </a:r>
            <a:r>
              <a:rPr lang="el-GR" sz="2400" dirty="0">
                <a:latin typeface="Times New Roman" panose="02020603050405020304" pitchFamily="18" charset="0"/>
                <a:cs typeface="Times New Roman" panose="02020603050405020304" pitchFamily="18" charset="0"/>
              </a:rPr>
              <a:t>&lt; 1</a:t>
            </a:r>
            <a:r>
              <a:rPr lang="el-GR"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Forecast</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err="1" smtClean="0">
                <a:latin typeface="Times New Roman" panose="02020603050405020304" pitchFamily="18" charset="0"/>
                <a:cs typeface="Times New Roman" panose="02020603050405020304" pitchFamily="18" charset="0"/>
              </a:rPr>
              <a:t>y</a:t>
            </a:r>
            <a:r>
              <a:rPr lang="en-US" sz="2400" baseline="30000" dirty="0" err="1" smtClean="0">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=St</a:t>
            </a:r>
            <a:endParaRPr lang="el-GR" sz="24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21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Considerations for </a:t>
            </a:r>
            <a:r>
              <a:rPr lang="en-US" b="1" dirty="0" smtClean="0"/>
              <a:t>Bio-surveillance</a:t>
            </a:r>
            <a:endParaRPr lang="en-US" dirty="0"/>
          </a:p>
        </p:txBody>
      </p:sp>
      <p:sp>
        <p:nvSpPr>
          <p:cNvPr id="3" name="Content Placeholder 2"/>
          <p:cNvSpPr>
            <a:spLocks noGrp="1"/>
          </p:cNvSpPr>
          <p:nvPr>
            <p:ph idx="1"/>
          </p:nvPr>
        </p:nvSpPr>
        <p:spPr/>
        <p:txBody>
          <a:bodyPr>
            <a:normAutofit/>
          </a:bodyPr>
          <a:lstStyle/>
          <a:p>
            <a:r>
              <a:rPr lang="en-US" b="1" dirty="0" smtClean="0"/>
              <a:t>Seasonality</a:t>
            </a:r>
            <a:r>
              <a:rPr lang="en-US" dirty="0"/>
              <a:t>: Many biological phenomena, such as flu outbreaks, exhibit seasonal patterns. Use Holt-Winters methods if seasonality is present.</a:t>
            </a:r>
          </a:p>
          <a:p>
            <a:r>
              <a:rPr lang="en-US" b="1" dirty="0"/>
              <a:t>Trend Detection</a:t>
            </a:r>
            <a:r>
              <a:rPr lang="en-US" dirty="0"/>
              <a:t>: For diseases with rising or falling trends, Holt’s linear trend method or damped trend method can be effective.</a:t>
            </a:r>
          </a:p>
          <a:p>
            <a:r>
              <a:rPr lang="en-US" b="1" dirty="0"/>
              <a:t>Model Validation</a:t>
            </a:r>
            <a:r>
              <a:rPr lang="en-US" dirty="0"/>
              <a:t>: Continuously validate and adjust models based on the latest data to ensure accuracy.</a:t>
            </a:r>
          </a:p>
          <a:p>
            <a:r>
              <a:rPr lang="en-US" b="1" dirty="0"/>
              <a:t>Real-time Forecasting</a:t>
            </a:r>
            <a:r>
              <a:rPr lang="en-US" dirty="0"/>
              <a:t>: In bio-surveillance, timely updates are crucial. Implement models that can quickly adapt to new data.</a:t>
            </a:r>
          </a:p>
          <a:p>
            <a:endParaRPr lang="en-US" dirty="0"/>
          </a:p>
        </p:txBody>
      </p:sp>
    </p:spTree>
    <p:extLst>
      <p:ext uri="{BB962C8B-B14F-4D97-AF65-F5344CB8AC3E}">
        <p14:creationId xmlns:p14="http://schemas.microsoft.com/office/powerpoint/2010/main" val="2074929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Forecasting Weekly Flu </a:t>
            </a:r>
            <a:r>
              <a:rPr lang="en-US" dirty="0" smtClean="0"/>
              <a:t>Cases -Assume </a:t>
            </a:r>
            <a:r>
              <a:rPr lang="en-US" dirty="0"/>
              <a:t>we have a dataset of weekly flu cases and we want to forecast future cases using exponential smoothing</a:t>
            </a:r>
            <a:r>
              <a:rPr lang="en-US" dirty="0" smtClean="0"/>
              <a:t>.</a:t>
            </a:r>
          </a:p>
          <a:p>
            <a:pPr marL="514350" indent="-514350">
              <a:buFont typeface="+mj-lt"/>
              <a:buAutoNum type="arabicPeriod"/>
            </a:pPr>
            <a:r>
              <a:rPr lang="en-US" dirty="0"/>
              <a:t>Generating synthetic weekly flu case data</a:t>
            </a:r>
            <a:r>
              <a:rPr lang="en-US" dirty="0" smtClean="0"/>
              <a:t>.</a:t>
            </a:r>
          </a:p>
          <a:p>
            <a:pPr marL="514350" indent="-514350">
              <a:buFont typeface="+mj-lt"/>
              <a:buAutoNum type="arabicPeriod"/>
            </a:pPr>
            <a:r>
              <a:rPr lang="en-US" dirty="0" smtClean="0"/>
              <a:t>Applying </a:t>
            </a:r>
            <a:r>
              <a:rPr lang="en-US" dirty="0"/>
              <a:t>different exponential smoothing methods</a:t>
            </a:r>
            <a:r>
              <a:rPr lang="en-US" dirty="0" smtClean="0"/>
              <a:t>.</a:t>
            </a:r>
          </a:p>
          <a:p>
            <a:pPr marL="514350" indent="-514350">
              <a:buFont typeface="+mj-lt"/>
              <a:buAutoNum type="arabicPeriod"/>
            </a:pPr>
            <a:r>
              <a:rPr lang="en-US" dirty="0" smtClean="0"/>
              <a:t>Plotting </a:t>
            </a:r>
            <a:r>
              <a:rPr lang="en-US" dirty="0"/>
              <a:t>the forecasts.</a:t>
            </a:r>
            <a:endParaRPr lang="en-US" dirty="0" smtClean="0"/>
          </a:p>
        </p:txBody>
      </p:sp>
    </p:spTree>
    <p:extLst>
      <p:ext uri="{BB962C8B-B14F-4D97-AF65-F5344CB8AC3E}">
        <p14:creationId xmlns:p14="http://schemas.microsoft.com/office/powerpoint/2010/main" val="2741193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 for Exponential Smoothing in Bio-surveillance</a:t>
            </a:r>
          </a:p>
        </p:txBody>
      </p:sp>
      <p:sp>
        <p:nvSpPr>
          <p:cNvPr id="3" name="Content Placeholder 2"/>
          <p:cNvSpPr>
            <a:spLocks noGrp="1"/>
          </p:cNvSpPr>
          <p:nvPr>
            <p:ph idx="1"/>
          </p:nvPr>
        </p:nvSpPr>
        <p:spPr/>
        <p:txBody>
          <a:bodyPr/>
          <a:lstStyle/>
          <a:p>
            <a:r>
              <a:rPr lang="en-US" dirty="0"/>
              <a:t>1. </a:t>
            </a:r>
            <a:r>
              <a:rPr lang="en-US" b="1" dirty="0"/>
              <a:t>Install and Load Necessary </a:t>
            </a:r>
            <a:r>
              <a:rPr lang="en-US" b="1" dirty="0" smtClean="0"/>
              <a:t>Packages</a:t>
            </a:r>
          </a:p>
          <a:p>
            <a:endParaRPr lang="en-US" b="1" dirty="0"/>
          </a:p>
          <a:p>
            <a:r>
              <a:rPr lang="en-US" dirty="0"/>
              <a:t>2. </a:t>
            </a:r>
            <a:r>
              <a:rPr lang="en-US" b="1" dirty="0"/>
              <a:t>Load the Data</a:t>
            </a:r>
            <a:endParaRPr lang="en-US" dirty="0"/>
          </a:p>
        </p:txBody>
      </p:sp>
      <p:sp>
        <p:nvSpPr>
          <p:cNvPr id="4" name="Rectangle 3"/>
          <p:cNvSpPr/>
          <p:nvPr/>
        </p:nvSpPr>
        <p:spPr>
          <a:xfrm>
            <a:off x="1510209" y="2344924"/>
            <a:ext cx="2725811" cy="369332"/>
          </a:xfrm>
          <a:prstGeom prst="rect">
            <a:avLst/>
          </a:prstGeom>
        </p:spPr>
        <p:txBody>
          <a:bodyPr wrap="none">
            <a:spAutoFit/>
          </a:bodyPr>
          <a:lstStyle/>
          <a:p>
            <a:r>
              <a:rPr lang="en-US" dirty="0" err="1"/>
              <a:t>install.packages</a:t>
            </a:r>
            <a:r>
              <a:rPr lang="en-US" dirty="0"/>
              <a:t>("forecast")</a:t>
            </a:r>
          </a:p>
        </p:txBody>
      </p:sp>
      <p:sp>
        <p:nvSpPr>
          <p:cNvPr id="5" name="Rectangle 4"/>
          <p:cNvSpPr/>
          <p:nvPr/>
        </p:nvSpPr>
        <p:spPr>
          <a:xfrm>
            <a:off x="1510209" y="3372856"/>
            <a:ext cx="6096000" cy="2308324"/>
          </a:xfrm>
          <a:prstGeom prst="rect">
            <a:avLst/>
          </a:prstGeom>
        </p:spPr>
        <p:txBody>
          <a:bodyPr>
            <a:spAutoFit/>
          </a:bodyPr>
          <a:lstStyle/>
          <a:p>
            <a:r>
              <a:rPr lang="en-US" dirty="0"/>
              <a:t># Generate synthetic weekly flu cases data</a:t>
            </a:r>
          </a:p>
          <a:p>
            <a:r>
              <a:rPr lang="en-US" dirty="0" err="1"/>
              <a:t>set.seed</a:t>
            </a:r>
            <a:r>
              <a:rPr lang="en-US" dirty="0"/>
              <a:t>(123)</a:t>
            </a:r>
          </a:p>
          <a:p>
            <a:r>
              <a:rPr lang="en-US" dirty="0"/>
              <a:t>weeks &lt;- 1:100</a:t>
            </a:r>
          </a:p>
          <a:p>
            <a:r>
              <a:rPr lang="en-US" dirty="0" err="1"/>
              <a:t>flu_cases</a:t>
            </a:r>
            <a:r>
              <a:rPr lang="en-US" dirty="0"/>
              <a:t> &lt;- 100 + 5 * weeks + </a:t>
            </a:r>
            <a:r>
              <a:rPr lang="en-US" dirty="0" err="1"/>
              <a:t>rnorm</a:t>
            </a:r>
            <a:r>
              <a:rPr lang="en-US" dirty="0"/>
              <a:t>(100, mean=0, </a:t>
            </a:r>
            <a:r>
              <a:rPr lang="en-US" dirty="0" err="1"/>
              <a:t>sd</a:t>
            </a:r>
            <a:r>
              <a:rPr lang="en-US" dirty="0"/>
              <a:t>=20)</a:t>
            </a:r>
          </a:p>
          <a:p>
            <a:endParaRPr lang="en-US" dirty="0"/>
          </a:p>
          <a:p>
            <a:r>
              <a:rPr lang="en-US" dirty="0"/>
              <a:t># Create a time series object</a:t>
            </a:r>
          </a:p>
          <a:p>
            <a:r>
              <a:rPr lang="en-US" dirty="0" err="1"/>
              <a:t>flu_ts</a:t>
            </a:r>
            <a:r>
              <a:rPr lang="en-US" dirty="0"/>
              <a:t> &lt;- </a:t>
            </a:r>
            <a:r>
              <a:rPr lang="en-US" dirty="0" err="1"/>
              <a:t>ts</a:t>
            </a:r>
            <a:r>
              <a:rPr lang="en-US" dirty="0"/>
              <a:t>(</a:t>
            </a:r>
            <a:r>
              <a:rPr lang="en-US" dirty="0" err="1"/>
              <a:t>flu_cases</a:t>
            </a:r>
            <a:r>
              <a:rPr lang="en-US" dirty="0"/>
              <a:t>, frequency=52)  # weekly data, so frequency is 52</a:t>
            </a:r>
          </a:p>
        </p:txBody>
      </p:sp>
    </p:spTree>
    <p:extLst>
      <p:ext uri="{BB962C8B-B14F-4D97-AF65-F5344CB8AC3E}">
        <p14:creationId xmlns:p14="http://schemas.microsoft.com/office/powerpoint/2010/main" val="1156233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a:t>
            </a:r>
            <a:r>
              <a:rPr lang="en-US" b="1" dirty="0"/>
              <a:t>Apply Simple Exponential Smoothing</a:t>
            </a:r>
            <a:endParaRPr lang="en-US" dirty="0"/>
          </a:p>
        </p:txBody>
      </p:sp>
      <p:sp>
        <p:nvSpPr>
          <p:cNvPr id="4" name="Rectangle 3"/>
          <p:cNvSpPr/>
          <p:nvPr/>
        </p:nvSpPr>
        <p:spPr>
          <a:xfrm>
            <a:off x="1024328" y="2431633"/>
            <a:ext cx="6096000" cy="3139321"/>
          </a:xfrm>
          <a:prstGeom prst="rect">
            <a:avLst/>
          </a:prstGeom>
        </p:spPr>
        <p:txBody>
          <a:bodyPr>
            <a:spAutoFit/>
          </a:bodyPr>
          <a:lstStyle/>
          <a:p>
            <a:r>
              <a:rPr lang="en-US" dirty="0"/>
              <a:t># Apply Simple Exponential Smoothing</a:t>
            </a:r>
          </a:p>
          <a:p>
            <a:r>
              <a:rPr lang="en-US" dirty="0" err="1"/>
              <a:t>simple_es</a:t>
            </a:r>
            <a:r>
              <a:rPr lang="en-US" dirty="0"/>
              <a:t> &lt;- </a:t>
            </a:r>
            <a:r>
              <a:rPr lang="en-US" dirty="0" err="1"/>
              <a:t>ets</a:t>
            </a:r>
            <a:r>
              <a:rPr lang="en-US" dirty="0"/>
              <a:t>(</a:t>
            </a:r>
            <a:r>
              <a:rPr lang="en-US" dirty="0" err="1"/>
              <a:t>flu_ts</a:t>
            </a:r>
            <a:r>
              <a:rPr lang="en-US" dirty="0"/>
              <a:t>, model="ANN")  # "ANN" stands for additive errors, no trend, no seasonality</a:t>
            </a:r>
          </a:p>
          <a:p>
            <a:endParaRPr lang="en-US" dirty="0"/>
          </a:p>
          <a:p>
            <a:r>
              <a:rPr lang="en-US" dirty="0"/>
              <a:t># Forecast future values</a:t>
            </a:r>
          </a:p>
          <a:p>
            <a:r>
              <a:rPr lang="en-US" dirty="0" err="1"/>
              <a:t>simple_forecast</a:t>
            </a:r>
            <a:r>
              <a:rPr lang="en-US" dirty="0"/>
              <a:t> &lt;- forecast(</a:t>
            </a:r>
            <a:r>
              <a:rPr lang="en-US" dirty="0" err="1"/>
              <a:t>simple_es</a:t>
            </a:r>
            <a:r>
              <a:rPr lang="en-US" dirty="0"/>
              <a:t>, h=12)  # Forecasting 12 weeks ahead</a:t>
            </a:r>
          </a:p>
          <a:p>
            <a:endParaRPr lang="en-US" dirty="0"/>
          </a:p>
          <a:p>
            <a:r>
              <a:rPr lang="en-US" dirty="0"/>
              <a:t># Plot the forecast</a:t>
            </a:r>
          </a:p>
          <a:p>
            <a:r>
              <a:rPr lang="en-US" dirty="0"/>
              <a:t>plot(</a:t>
            </a:r>
            <a:r>
              <a:rPr lang="en-US" dirty="0" err="1"/>
              <a:t>simple_forecast</a:t>
            </a:r>
            <a:r>
              <a:rPr lang="en-US" dirty="0"/>
              <a:t>, main="Simple Exponential Smoothing Forecast")</a:t>
            </a:r>
          </a:p>
        </p:txBody>
      </p:sp>
    </p:spTree>
    <p:extLst>
      <p:ext uri="{BB962C8B-B14F-4D97-AF65-F5344CB8AC3E}">
        <p14:creationId xmlns:p14="http://schemas.microsoft.com/office/powerpoint/2010/main" val="26450391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Apply Holt’s Linear Trend </a:t>
            </a:r>
            <a:r>
              <a:rPr lang="en-US" dirty="0" smtClean="0"/>
              <a:t>Method</a:t>
            </a:r>
            <a:endParaRPr lang="en-US" dirty="0"/>
          </a:p>
        </p:txBody>
      </p:sp>
      <p:sp>
        <p:nvSpPr>
          <p:cNvPr id="5" name="Rectangle 4"/>
          <p:cNvSpPr/>
          <p:nvPr/>
        </p:nvSpPr>
        <p:spPr>
          <a:xfrm>
            <a:off x="1204209" y="2431633"/>
            <a:ext cx="6096000" cy="3139321"/>
          </a:xfrm>
          <a:prstGeom prst="rect">
            <a:avLst/>
          </a:prstGeom>
        </p:spPr>
        <p:txBody>
          <a:bodyPr>
            <a:spAutoFit/>
          </a:bodyPr>
          <a:lstStyle/>
          <a:p>
            <a:r>
              <a:rPr lang="en-US" dirty="0"/>
              <a:t># Apply Holt’s Linear Trend Method</a:t>
            </a:r>
          </a:p>
          <a:p>
            <a:r>
              <a:rPr lang="en-US" dirty="0" err="1"/>
              <a:t>holt_es</a:t>
            </a:r>
            <a:r>
              <a:rPr lang="en-US" dirty="0"/>
              <a:t> &lt;- </a:t>
            </a:r>
            <a:r>
              <a:rPr lang="en-US" dirty="0" err="1"/>
              <a:t>ets</a:t>
            </a:r>
            <a:r>
              <a:rPr lang="en-US" dirty="0"/>
              <a:t>(</a:t>
            </a:r>
            <a:r>
              <a:rPr lang="en-US" dirty="0" err="1"/>
              <a:t>flu_ts</a:t>
            </a:r>
            <a:r>
              <a:rPr lang="en-US" dirty="0"/>
              <a:t>, model="AAN")  # "AAN" stands for additive errors, additive trend, no seasonality</a:t>
            </a:r>
          </a:p>
          <a:p>
            <a:endParaRPr lang="en-US" dirty="0"/>
          </a:p>
          <a:p>
            <a:r>
              <a:rPr lang="en-US" dirty="0"/>
              <a:t># Forecast future values</a:t>
            </a:r>
          </a:p>
          <a:p>
            <a:r>
              <a:rPr lang="en-US" dirty="0" err="1"/>
              <a:t>holt_forecast</a:t>
            </a:r>
            <a:r>
              <a:rPr lang="en-US" dirty="0"/>
              <a:t> &lt;- forecast(</a:t>
            </a:r>
            <a:r>
              <a:rPr lang="en-US" dirty="0" err="1"/>
              <a:t>holt_es</a:t>
            </a:r>
            <a:r>
              <a:rPr lang="en-US" dirty="0"/>
              <a:t>, h=12)  # Forecasting 12 weeks ahead</a:t>
            </a:r>
          </a:p>
          <a:p>
            <a:endParaRPr lang="en-US" dirty="0"/>
          </a:p>
          <a:p>
            <a:r>
              <a:rPr lang="en-US" dirty="0"/>
              <a:t># Plot the forecast</a:t>
            </a:r>
          </a:p>
          <a:p>
            <a:r>
              <a:rPr lang="en-US" dirty="0"/>
              <a:t>plot(</a:t>
            </a:r>
            <a:r>
              <a:rPr lang="en-US" dirty="0" err="1"/>
              <a:t>holt_forecast</a:t>
            </a:r>
            <a:r>
              <a:rPr lang="en-US" dirty="0"/>
              <a:t>, main="Holt’s Linear Trend Method Forecast")</a:t>
            </a:r>
          </a:p>
        </p:txBody>
      </p:sp>
    </p:spTree>
    <p:extLst>
      <p:ext uri="{BB962C8B-B14F-4D97-AF65-F5344CB8AC3E}">
        <p14:creationId xmlns:p14="http://schemas.microsoft.com/office/powerpoint/2010/main" val="2605163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 </a:t>
            </a:r>
            <a:r>
              <a:rPr lang="en-US" b="1" dirty="0"/>
              <a:t>Apply Holt-Winters Seasonal Method</a:t>
            </a:r>
            <a:endParaRPr lang="en-US" dirty="0"/>
          </a:p>
        </p:txBody>
      </p:sp>
      <p:sp>
        <p:nvSpPr>
          <p:cNvPr id="4" name="Rectangle 3"/>
          <p:cNvSpPr/>
          <p:nvPr/>
        </p:nvSpPr>
        <p:spPr>
          <a:xfrm>
            <a:off x="1144249" y="2431633"/>
            <a:ext cx="6096000" cy="3139321"/>
          </a:xfrm>
          <a:prstGeom prst="rect">
            <a:avLst/>
          </a:prstGeom>
        </p:spPr>
        <p:txBody>
          <a:bodyPr>
            <a:spAutoFit/>
          </a:bodyPr>
          <a:lstStyle/>
          <a:p>
            <a:r>
              <a:rPr lang="en-US" dirty="0"/>
              <a:t># Apply Holt-Winters Seasonal Method (Additive Seasonality)</a:t>
            </a:r>
          </a:p>
          <a:p>
            <a:r>
              <a:rPr lang="en-US" dirty="0" err="1"/>
              <a:t>hw_es</a:t>
            </a:r>
            <a:r>
              <a:rPr lang="en-US" dirty="0"/>
              <a:t> &lt;- </a:t>
            </a:r>
            <a:r>
              <a:rPr lang="en-US" dirty="0" err="1"/>
              <a:t>ets</a:t>
            </a:r>
            <a:r>
              <a:rPr lang="en-US" dirty="0"/>
              <a:t>(</a:t>
            </a:r>
            <a:r>
              <a:rPr lang="en-US" dirty="0" err="1"/>
              <a:t>flu_ts</a:t>
            </a:r>
            <a:r>
              <a:rPr lang="en-US" dirty="0"/>
              <a:t>, model="AAA")  # "AAA" stands for additive errors, additive trend, additive seasonality</a:t>
            </a:r>
          </a:p>
          <a:p>
            <a:endParaRPr lang="en-US" dirty="0"/>
          </a:p>
          <a:p>
            <a:r>
              <a:rPr lang="en-US" dirty="0"/>
              <a:t># Forecast future values</a:t>
            </a:r>
          </a:p>
          <a:p>
            <a:r>
              <a:rPr lang="en-US" dirty="0" err="1"/>
              <a:t>hw_forecast</a:t>
            </a:r>
            <a:r>
              <a:rPr lang="en-US" dirty="0"/>
              <a:t> &lt;- forecast(</a:t>
            </a:r>
            <a:r>
              <a:rPr lang="en-US" dirty="0" err="1"/>
              <a:t>hw_es</a:t>
            </a:r>
            <a:r>
              <a:rPr lang="en-US" dirty="0"/>
              <a:t>, h=12)  # Forecasting 12 weeks ahead</a:t>
            </a:r>
          </a:p>
          <a:p>
            <a:endParaRPr lang="en-US" dirty="0"/>
          </a:p>
          <a:p>
            <a:r>
              <a:rPr lang="en-US" dirty="0"/>
              <a:t># Plot the forecast</a:t>
            </a:r>
          </a:p>
          <a:p>
            <a:r>
              <a:rPr lang="en-US" dirty="0"/>
              <a:t>plot(</a:t>
            </a:r>
            <a:r>
              <a:rPr lang="en-US" dirty="0" err="1"/>
              <a:t>hw_forecast</a:t>
            </a:r>
            <a:r>
              <a:rPr lang="en-US" dirty="0"/>
              <a:t>, main="Holt-Winters Additive Seasonal Forecast")</a:t>
            </a:r>
          </a:p>
        </p:txBody>
      </p:sp>
    </p:spTree>
    <p:extLst>
      <p:ext uri="{BB962C8B-B14F-4D97-AF65-F5344CB8AC3E}">
        <p14:creationId xmlns:p14="http://schemas.microsoft.com/office/powerpoint/2010/main" val="340104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1496377"/>
            <a:ext cx="10885227"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Apply Simple Exponential Smoothing</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Use the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HoltWinters</a:t>
            </a:r>
            <a:r>
              <a:rPr kumimoji="0" lang="en-US" altLang="en-US" sz="2400" b="0" i="0" u="none" strike="noStrike" cap="none" normalizeH="0" baseline="0" dirty="0" smtClean="0">
                <a:ln>
                  <a:noFill/>
                </a:ln>
                <a:solidFill>
                  <a:schemeClr val="tx1"/>
                </a:solidFill>
                <a:effectLst/>
              </a:rPr>
              <a:t> function with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beta</a:t>
            </a:r>
            <a:r>
              <a:rPr kumimoji="0" lang="en-US" altLang="en-US" sz="2400" b="0" i="0" u="none" strike="noStrike" cap="none" normalizeH="0" baseline="0" dirty="0" smtClean="0">
                <a:ln>
                  <a:noFill/>
                </a:ln>
                <a:solidFill>
                  <a:schemeClr val="tx1"/>
                </a:solidFill>
                <a:effectLst/>
              </a:rPr>
              <a:t> and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gamma</a:t>
            </a:r>
            <a:r>
              <a:rPr kumimoji="0" lang="en-US" altLang="en-US" sz="2400" b="0" i="0" u="none" strike="noStrike" cap="none" normalizeH="0" baseline="0" dirty="0" smtClean="0">
                <a:ln>
                  <a:noFill/>
                </a:ln>
                <a:solidFill>
                  <a:schemeClr val="tx1"/>
                </a:solidFill>
                <a:effectLst/>
              </a:rPr>
              <a:t> set to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FALSE</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Apply Simple Exponential Smoothing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&lt;-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HoltWinters</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ap_data</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beta = FALSE, gamma = FALSE) # Print the model summary print(</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400" b="1" i="0" u="none" strike="noStrike" cap="none" normalizeH="0" baseline="0" dirty="0" smtClean="0">
                <a:ln>
                  <a:noFill/>
                </a:ln>
                <a:solidFill>
                  <a:schemeClr val="tx1"/>
                </a:solidFill>
                <a:effectLst/>
                <a:latin typeface="Arial" panose="020B0604020202020204" pitchFamily="34" charset="0"/>
              </a:rPr>
              <a:t>Forecast Future Values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To forecast future values, use the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smtClean="0">
                <a:ln>
                  <a:noFill/>
                </a:ln>
                <a:solidFill>
                  <a:schemeClr val="tx1"/>
                </a:solidFill>
                <a:effectLst/>
              </a:rPr>
              <a:t> function from the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smtClean="0">
                <a:ln>
                  <a:noFill/>
                </a:ln>
                <a:solidFill>
                  <a:schemeClr val="tx1"/>
                </a:solidFill>
                <a:effectLst/>
              </a:rPr>
              <a:t> package:</a:t>
            </a:r>
            <a:endParaRPr kumimoji="0" lang="en-US" altLang="en-US" sz="24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Forecast the next 12 months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forecast_ses</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&lt;- forecast(</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 h = 12) # Plot the forecast plot(</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rPr>
              <a:t>forecast_ses</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9039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 </a:t>
            </a:r>
            <a:r>
              <a:rPr lang="en-US" b="1" dirty="0"/>
              <a:t>Apply Damped Trend Method</a:t>
            </a:r>
            <a:endParaRPr lang="en-US" dirty="0"/>
          </a:p>
        </p:txBody>
      </p:sp>
      <p:sp>
        <p:nvSpPr>
          <p:cNvPr id="4" name="Rectangle 3"/>
          <p:cNvSpPr/>
          <p:nvPr/>
        </p:nvSpPr>
        <p:spPr>
          <a:xfrm>
            <a:off x="1369102" y="2431633"/>
            <a:ext cx="6096000" cy="3139321"/>
          </a:xfrm>
          <a:prstGeom prst="rect">
            <a:avLst/>
          </a:prstGeom>
        </p:spPr>
        <p:txBody>
          <a:bodyPr>
            <a:spAutoFit/>
          </a:bodyPr>
          <a:lstStyle/>
          <a:p>
            <a:r>
              <a:rPr lang="en-US" dirty="0"/>
              <a:t># Apply Damped Trend Method</a:t>
            </a:r>
          </a:p>
          <a:p>
            <a:r>
              <a:rPr lang="en-US" dirty="0" err="1"/>
              <a:t>damped_es</a:t>
            </a:r>
            <a:r>
              <a:rPr lang="en-US" dirty="0"/>
              <a:t> &lt;- </a:t>
            </a:r>
            <a:r>
              <a:rPr lang="en-US" dirty="0" err="1"/>
              <a:t>ets</a:t>
            </a:r>
            <a:r>
              <a:rPr lang="en-US" dirty="0"/>
              <a:t>(</a:t>
            </a:r>
            <a:r>
              <a:rPr lang="en-US" dirty="0" err="1"/>
              <a:t>flu_ts</a:t>
            </a:r>
            <a:r>
              <a:rPr lang="en-US" dirty="0"/>
              <a:t>, model="AAN", damped=TRUE)  # "AAN" with damped trend</a:t>
            </a:r>
          </a:p>
          <a:p>
            <a:endParaRPr lang="en-US" dirty="0"/>
          </a:p>
          <a:p>
            <a:r>
              <a:rPr lang="en-US" dirty="0"/>
              <a:t># Forecast future values</a:t>
            </a:r>
          </a:p>
          <a:p>
            <a:r>
              <a:rPr lang="en-US" dirty="0" err="1"/>
              <a:t>damped_forecast</a:t>
            </a:r>
            <a:r>
              <a:rPr lang="en-US" dirty="0"/>
              <a:t> &lt;- forecast(</a:t>
            </a:r>
            <a:r>
              <a:rPr lang="en-US" dirty="0" err="1"/>
              <a:t>damped_es</a:t>
            </a:r>
            <a:r>
              <a:rPr lang="en-US" dirty="0"/>
              <a:t>, h=12)  # Forecasting 12 weeks ahead</a:t>
            </a:r>
          </a:p>
          <a:p>
            <a:endParaRPr lang="en-US" dirty="0"/>
          </a:p>
          <a:p>
            <a:r>
              <a:rPr lang="en-US" dirty="0"/>
              <a:t># Plot the forecast</a:t>
            </a:r>
          </a:p>
          <a:p>
            <a:r>
              <a:rPr lang="en-US" dirty="0"/>
              <a:t>plot(</a:t>
            </a:r>
            <a:r>
              <a:rPr lang="en-US" dirty="0" err="1"/>
              <a:t>damped_forecast</a:t>
            </a:r>
            <a:r>
              <a:rPr lang="en-US" dirty="0"/>
              <a:t>, main="Damped Trend Method Forecast")</a:t>
            </a:r>
          </a:p>
        </p:txBody>
      </p:sp>
    </p:spTree>
    <p:extLst>
      <p:ext uri="{BB962C8B-B14F-4D97-AF65-F5344CB8AC3E}">
        <p14:creationId xmlns:p14="http://schemas.microsoft.com/office/powerpoint/2010/main" val="1308440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Summary of Results</a:t>
            </a:r>
          </a:p>
          <a:p>
            <a:r>
              <a:rPr lang="en-US" b="1" dirty="0"/>
              <a:t>Simple Exponential Smoothing</a:t>
            </a:r>
            <a:r>
              <a:rPr lang="en-US" dirty="0"/>
              <a:t>: Suitable if the data doesn’t show significant trends or seasonality.</a:t>
            </a:r>
          </a:p>
          <a:p>
            <a:r>
              <a:rPr lang="en-US" b="1" dirty="0"/>
              <a:t>Holt’s Linear Trend Method</a:t>
            </a:r>
            <a:r>
              <a:rPr lang="en-US" dirty="0"/>
              <a:t>: Useful if there's a linear trend in the data.</a:t>
            </a:r>
          </a:p>
          <a:p>
            <a:r>
              <a:rPr lang="en-US" b="1" dirty="0"/>
              <a:t>Holt-Winters Seasonal Method</a:t>
            </a:r>
            <a:r>
              <a:rPr lang="en-US" dirty="0"/>
              <a:t>: Ideal for data with seasonal patterns.</a:t>
            </a:r>
          </a:p>
          <a:p>
            <a:r>
              <a:rPr lang="en-US" b="1"/>
              <a:t>Damped Trend Method</a:t>
            </a:r>
            <a:r>
              <a:rPr lang="en-US"/>
              <a:t>: Effective if the trend is expected to stabilize.</a:t>
            </a:r>
          </a:p>
          <a:p>
            <a:endParaRPr lang="en-US"/>
          </a:p>
        </p:txBody>
      </p:sp>
    </p:spTree>
    <p:extLst>
      <p:ext uri="{BB962C8B-B14F-4D97-AF65-F5344CB8AC3E}">
        <p14:creationId xmlns:p14="http://schemas.microsoft.com/office/powerpoint/2010/main" val="2991946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SMOOTHERS AND ARIMA MODELS </a:t>
            </a:r>
            <a:r>
              <a:rPr lang="en-US" dirty="0" smtClean="0"/>
              <a:t>Selection</a:t>
            </a:r>
            <a:endParaRPr lang="en-US" dirty="0"/>
          </a:p>
        </p:txBody>
      </p:sp>
      <p:sp>
        <p:nvSpPr>
          <p:cNvPr id="3" name="Content Placeholder 2"/>
          <p:cNvSpPr>
            <a:spLocks noGrp="1"/>
          </p:cNvSpPr>
          <p:nvPr>
            <p:ph idx="1"/>
          </p:nvPr>
        </p:nvSpPr>
        <p:spPr/>
        <p:txBody>
          <a:bodyPr/>
          <a:lstStyle/>
          <a:p>
            <a:r>
              <a:rPr lang="en-US" b="1" dirty="0"/>
              <a:t>1. Characteristics of Your Data</a:t>
            </a:r>
          </a:p>
          <a:p>
            <a:r>
              <a:rPr lang="en-US" b="1" dirty="0"/>
              <a:t>1.1. Trend and Seasonality</a:t>
            </a:r>
            <a:endParaRPr lang="en-US" dirty="0"/>
          </a:p>
          <a:p>
            <a:r>
              <a:rPr lang="en-US" b="1" dirty="0"/>
              <a:t>Exponential Smoothing</a:t>
            </a:r>
            <a:r>
              <a:rPr lang="en-US" dirty="0"/>
              <a:t>:</a:t>
            </a:r>
          </a:p>
          <a:p>
            <a:pPr lvl="1"/>
            <a:r>
              <a:rPr lang="en-US" b="1" dirty="0"/>
              <a:t>Simple Exponential Smoothing</a:t>
            </a:r>
            <a:r>
              <a:rPr lang="en-US" dirty="0"/>
              <a:t>: Best if there is no trend or seasonality.</a:t>
            </a:r>
          </a:p>
          <a:p>
            <a:pPr lvl="1"/>
            <a:r>
              <a:rPr lang="en-US" b="1" dirty="0"/>
              <a:t>Holt’s Linear Trend Model</a:t>
            </a:r>
            <a:r>
              <a:rPr lang="en-US" dirty="0"/>
              <a:t>: Suitable if there is a linear trend but no seasonality.</a:t>
            </a:r>
          </a:p>
          <a:p>
            <a:pPr lvl="1"/>
            <a:r>
              <a:rPr lang="en-US" b="1" dirty="0"/>
              <a:t>Holt-Winters Seasonal Model</a:t>
            </a:r>
            <a:r>
              <a:rPr lang="en-US" dirty="0"/>
              <a:t>: Ideal if there is a seasonal pattern (either additive or multiplicative).</a:t>
            </a:r>
          </a:p>
          <a:p>
            <a:endParaRPr lang="en-US" dirty="0"/>
          </a:p>
        </p:txBody>
      </p:sp>
    </p:spTree>
    <p:extLst>
      <p:ext uri="{BB962C8B-B14F-4D97-AF65-F5344CB8AC3E}">
        <p14:creationId xmlns:p14="http://schemas.microsoft.com/office/powerpoint/2010/main" val="2470776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ARIMA</a:t>
            </a:r>
            <a:r>
              <a:rPr lang="en-US" dirty="0"/>
              <a:t>:</a:t>
            </a:r>
          </a:p>
          <a:p>
            <a:pPr lvl="1"/>
            <a:r>
              <a:rPr lang="en-US" b="1" dirty="0"/>
              <a:t>Non-Seasonal ARIMA</a:t>
            </a:r>
            <a:r>
              <a:rPr lang="en-US" dirty="0"/>
              <a:t>: Effective if the series has a trend but no seasonal pattern.</a:t>
            </a:r>
          </a:p>
          <a:p>
            <a:pPr lvl="1"/>
            <a:r>
              <a:rPr lang="en-US" b="1" dirty="0"/>
              <a:t>SARIMA (Seasonal ARIMA)</a:t>
            </a:r>
            <a:r>
              <a:rPr lang="en-US" dirty="0"/>
              <a:t>: Necessary if the series exhibits seasonality.</a:t>
            </a:r>
          </a:p>
          <a:p>
            <a:r>
              <a:rPr lang="en-US" b="1" dirty="0"/>
              <a:t>1.2. Stationarity</a:t>
            </a:r>
            <a:endParaRPr lang="en-US" dirty="0"/>
          </a:p>
          <a:p>
            <a:r>
              <a:rPr lang="en-US" b="1" dirty="0"/>
              <a:t>Exponential Smoothing</a:t>
            </a:r>
            <a:r>
              <a:rPr lang="en-US" dirty="0"/>
              <a:t>:</a:t>
            </a:r>
          </a:p>
          <a:p>
            <a:pPr lvl="1"/>
            <a:r>
              <a:rPr lang="en-US" dirty="0"/>
              <a:t>Does not require the data to be stationary. It can handle data with trends and seasonality directly.</a:t>
            </a:r>
          </a:p>
          <a:p>
            <a:r>
              <a:rPr lang="en-US" b="1" dirty="0"/>
              <a:t>ARIMA</a:t>
            </a:r>
            <a:r>
              <a:rPr lang="en-US" dirty="0"/>
              <a:t>:</a:t>
            </a:r>
          </a:p>
          <a:p>
            <a:pPr lvl="1"/>
            <a:r>
              <a:rPr lang="en-US" dirty="0"/>
              <a:t>Requires the data to be stationary or transformed to be stationary. Differencing (I component) is used to achieve stationarity.</a:t>
            </a:r>
          </a:p>
          <a:p>
            <a:endParaRPr lang="en-US" dirty="0"/>
          </a:p>
        </p:txBody>
      </p:sp>
    </p:spTree>
    <p:extLst>
      <p:ext uri="{BB962C8B-B14F-4D97-AF65-F5344CB8AC3E}">
        <p14:creationId xmlns:p14="http://schemas.microsoft.com/office/powerpoint/2010/main" val="1782306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Complexity and Flexibility</a:t>
            </a:r>
          </a:p>
          <a:p>
            <a:r>
              <a:rPr lang="en-US" b="1" dirty="0"/>
              <a:t>2.1. Simplicity vs. Complexity</a:t>
            </a:r>
            <a:endParaRPr lang="en-US" dirty="0"/>
          </a:p>
          <a:p>
            <a:r>
              <a:rPr lang="en-US" b="1" dirty="0"/>
              <a:t>Exponential Smoothing</a:t>
            </a:r>
            <a:r>
              <a:rPr lang="en-US" dirty="0"/>
              <a:t>:</a:t>
            </a:r>
          </a:p>
          <a:p>
            <a:pPr lvl="1"/>
            <a:r>
              <a:rPr lang="en-US" dirty="0"/>
              <a:t>Generally simpler to implement and understand.</a:t>
            </a:r>
          </a:p>
          <a:p>
            <a:pPr lvl="1"/>
            <a:r>
              <a:rPr lang="en-US" dirty="0"/>
              <a:t>Useful for forecasting with less complex models and when computation resources are limited.</a:t>
            </a:r>
          </a:p>
          <a:p>
            <a:r>
              <a:rPr lang="en-US" b="1" dirty="0"/>
              <a:t>ARIMA</a:t>
            </a:r>
            <a:r>
              <a:rPr lang="en-US" dirty="0"/>
              <a:t>:</a:t>
            </a:r>
          </a:p>
          <a:p>
            <a:pPr lvl="1"/>
            <a:r>
              <a:rPr lang="en-US" dirty="0"/>
              <a:t>More flexible and capable of modeling complex patterns and relationships.</a:t>
            </a:r>
          </a:p>
          <a:p>
            <a:pPr lvl="1"/>
            <a:r>
              <a:rPr lang="en-US" dirty="0"/>
              <a:t>Requires more sophisticated parameter tuning and validation.</a:t>
            </a:r>
          </a:p>
          <a:p>
            <a:endParaRPr lang="en-US" dirty="0"/>
          </a:p>
        </p:txBody>
      </p:sp>
    </p:spTree>
    <p:extLst>
      <p:ext uri="{BB962C8B-B14F-4D97-AF65-F5344CB8AC3E}">
        <p14:creationId xmlns:p14="http://schemas.microsoft.com/office/powerpoint/2010/main" val="1961818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3. Forecasting Goals</a:t>
            </a:r>
          </a:p>
          <a:p>
            <a:r>
              <a:rPr lang="en-US" b="1" dirty="0"/>
              <a:t>3.1. Short-Term vs. Long-Term Forecasting</a:t>
            </a:r>
            <a:endParaRPr lang="en-US" dirty="0"/>
          </a:p>
          <a:p>
            <a:r>
              <a:rPr lang="en-US" b="1" dirty="0"/>
              <a:t>Exponential Smoothing</a:t>
            </a:r>
            <a:r>
              <a:rPr lang="en-US" dirty="0"/>
              <a:t>:</a:t>
            </a:r>
          </a:p>
          <a:p>
            <a:pPr lvl="1"/>
            <a:r>
              <a:rPr lang="en-US" dirty="0"/>
              <a:t>Often preferred for short to medium-term forecasts due to its straightforward nature and efficiency.</a:t>
            </a:r>
          </a:p>
          <a:p>
            <a:r>
              <a:rPr lang="en-US" b="1" dirty="0"/>
              <a:t>ARIMA</a:t>
            </a:r>
            <a:r>
              <a:rPr lang="en-US" dirty="0"/>
              <a:t>:</a:t>
            </a:r>
          </a:p>
          <a:p>
            <a:pPr lvl="1"/>
            <a:r>
              <a:rPr lang="en-US" dirty="0"/>
              <a:t>Suitable for both short and long-term forecasts, particularly when understanding underlying patterns or trends is crucial.</a:t>
            </a:r>
          </a:p>
          <a:p>
            <a:endParaRPr lang="en-US" dirty="0"/>
          </a:p>
        </p:txBody>
      </p:sp>
    </p:spTree>
    <p:extLst>
      <p:ext uri="{BB962C8B-B14F-4D97-AF65-F5344CB8AC3E}">
        <p14:creationId xmlns:p14="http://schemas.microsoft.com/office/powerpoint/2010/main" val="4173604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Model Selection Process</a:t>
            </a:r>
          </a:p>
          <a:p>
            <a:r>
              <a:rPr lang="en-US" b="1" dirty="0"/>
              <a:t>4.1. Exponential Smoothing Model Selection</a:t>
            </a:r>
            <a:endParaRPr lang="en-US" dirty="0"/>
          </a:p>
          <a:p>
            <a:r>
              <a:rPr lang="en-US" b="1" dirty="0"/>
              <a:t>Identify Pattern</a:t>
            </a:r>
            <a:r>
              <a:rPr lang="en-US" dirty="0"/>
              <a:t>:</a:t>
            </a:r>
          </a:p>
          <a:p>
            <a:pPr lvl="1"/>
            <a:r>
              <a:rPr lang="en-US" b="1" dirty="0"/>
              <a:t>No Trend/Seasonality</a:t>
            </a:r>
            <a:r>
              <a:rPr lang="en-US" dirty="0"/>
              <a:t>: Use Simple Exponential Smoothing.</a:t>
            </a:r>
          </a:p>
          <a:p>
            <a:pPr lvl="1"/>
            <a:r>
              <a:rPr lang="en-US" b="1" dirty="0"/>
              <a:t>Trend Only</a:t>
            </a:r>
            <a:r>
              <a:rPr lang="en-US" dirty="0"/>
              <a:t>: Use Holt’s Linear Trend Model.</a:t>
            </a:r>
          </a:p>
          <a:p>
            <a:pPr lvl="1"/>
            <a:r>
              <a:rPr lang="en-US" b="1" dirty="0"/>
              <a:t>Seasonality Only</a:t>
            </a:r>
            <a:r>
              <a:rPr lang="en-US" dirty="0"/>
              <a:t>: Use Holt-Winters Seasonal Model (additive or multiplicative depending on the nature of seasonality).</a:t>
            </a:r>
          </a:p>
          <a:p>
            <a:r>
              <a:rPr lang="en-US" b="1" dirty="0"/>
              <a:t>Parameter Tuning</a:t>
            </a:r>
            <a:r>
              <a:rPr lang="en-US" dirty="0"/>
              <a:t>:</a:t>
            </a:r>
          </a:p>
          <a:p>
            <a:pPr lvl="1"/>
            <a:r>
              <a:rPr lang="en-US" dirty="0"/>
              <a:t>Select smoothing parameters (α, β, γ) based on criteria like minimizing the forecast error (e.g., Mean Absolute Error, Mean Squared Error).</a:t>
            </a:r>
          </a:p>
          <a:p>
            <a:endParaRPr lang="en-US" dirty="0"/>
          </a:p>
        </p:txBody>
      </p:sp>
    </p:spTree>
    <p:extLst>
      <p:ext uri="{BB962C8B-B14F-4D97-AF65-F5344CB8AC3E}">
        <p14:creationId xmlns:p14="http://schemas.microsoft.com/office/powerpoint/2010/main" val="17646830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4.2. ARIMA Model Selection</a:t>
            </a:r>
            <a:endParaRPr lang="en-US" dirty="0"/>
          </a:p>
          <a:p>
            <a:r>
              <a:rPr lang="en-US" b="1" dirty="0"/>
              <a:t>Check Stationarity</a:t>
            </a:r>
            <a:r>
              <a:rPr lang="en-US" dirty="0"/>
              <a:t>:</a:t>
            </a:r>
          </a:p>
          <a:p>
            <a:pPr lvl="1"/>
            <a:r>
              <a:rPr lang="en-US" dirty="0"/>
              <a:t>Use plots and tests (e.g., Augmented Dickey-Fuller test) to assess stationarity.</a:t>
            </a:r>
          </a:p>
          <a:p>
            <a:pPr lvl="1"/>
            <a:r>
              <a:rPr lang="en-US" dirty="0"/>
              <a:t>Apply differencing if needed to achieve stationarity.</a:t>
            </a:r>
          </a:p>
          <a:p>
            <a:r>
              <a:rPr lang="en-US" b="1" dirty="0"/>
              <a:t>Identify Model Orders</a:t>
            </a:r>
            <a:r>
              <a:rPr lang="en-US" dirty="0"/>
              <a:t>:</a:t>
            </a:r>
          </a:p>
          <a:p>
            <a:pPr lvl="1"/>
            <a:r>
              <a:rPr lang="en-US" dirty="0"/>
              <a:t>Use autocorrelation (ACF) and partial autocorrelation (PACF) plots to determine the values of p (AR order) and q (MA order).</a:t>
            </a:r>
          </a:p>
          <a:p>
            <a:pPr lvl="1"/>
            <a:r>
              <a:rPr lang="en-US" dirty="0"/>
              <a:t>Choose d (differencing order) based on the number of differences needed to make the series stationary.</a:t>
            </a:r>
          </a:p>
          <a:p>
            <a:endParaRPr lang="en-US" dirty="0"/>
          </a:p>
        </p:txBody>
      </p:sp>
    </p:spTree>
    <p:extLst>
      <p:ext uri="{BB962C8B-B14F-4D97-AF65-F5344CB8AC3E}">
        <p14:creationId xmlns:p14="http://schemas.microsoft.com/office/powerpoint/2010/main" val="9427330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838200" y="1800692"/>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Seasonal Component</a:t>
            </a:r>
            <a:r>
              <a:rPr kumimoji="0" lang="en-US" altLang="en-US" b="0" i="0" u="none" strike="noStrike" cap="none" normalizeH="0" baseline="0" dirty="0" smtClean="0">
                <a:ln>
                  <a:noFill/>
                </a:ln>
                <a:solidFill>
                  <a:schemeClr val="tx1"/>
                </a:solidFill>
                <a:effectLst/>
                <a:latin typeface="Arial" panose="020B0604020202020204" pitchFamily="34" charset="0"/>
              </a:rPr>
              <a:t>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Identify seasonal patterns and use SARIMA to include seasonal orders P, D, and Q.</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Parameter Estimation and Validation</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Estimate parameters using techniques like Maximum Likelihood Estimation.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Validate the model using criteria like </a:t>
            </a:r>
            <a:r>
              <a:rPr kumimoji="0" lang="en-US" altLang="en-US" b="0" i="0" u="none" strike="noStrike" cap="none" normalizeH="0" baseline="0" dirty="0" err="1" smtClean="0">
                <a:ln>
                  <a:noFill/>
                </a:ln>
                <a:solidFill>
                  <a:schemeClr val="tx1"/>
                </a:solidFill>
                <a:effectLst/>
                <a:latin typeface="Arial" panose="020B0604020202020204" pitchFamily="34" charset="0"/>
              </a:rPr>
              <a:t>Akaike</a:t>
            </a:r>
            <a:r>
              <a:rPr kumimoji="0" lang="en-US" altLang="en-US" b="0" i="0" u="none" strike="noStrike" cap="none" normalizeH="0" baseline="0" dirty="0" smtClean="0">
                <a:ln>
                  <a:noFill/>
                </a:ln>
                <a:solidFill>
                  <a:schemeClr val="tx1"/>
                </a:solidFill>
                <a:effectLst/>
                <a:latin typeface="Arial" panose="020B0604020202020204" pitchFamily="34" charset="0"/>
              </a:rPr>
              <a:t> Information Criterion (AIC), Bayesian Information Criterion (BIC), and out-of-sample forecast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9203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838200" y="1154366"/>
            <a:ext cx="105156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Practical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Start Simple</a:t>
            </a:r>
            <a:r>
              <a:rPr kumimoji="0" lang="en-US" altLang="en-US" sz="3200" b="0" i="0" u="none" strike="noStrike" cap="none" normalizeH="0" baseline="0" dirty="0" smtClean="0">
                <a:ln>
                  <a:noFill/>
                </a:ln>
                <a:solidFill>
                  <a:schemeClr val="tx1"/>
                </a:solidFill>
                <a:effectLst/>
                <a:latin typeface="Arial" panose="020B0604020202020204" pitchFamily="34" charset="0"/>
              </a:rPr>
              <a:t>: Begin with simpler models like Exponential Smoothing. If performance is unsatisfactory, move to more complex models like ARIMA.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Compare Models</a:t>
            </a:r>
            <a:r>
              <a:rPr kumimoji="0" lang="en-US" altLang="en-US" sz="3200" b="0" i="0" u="none" strike="noStrike" cap="none" normalizeH="0" baseline="0" dirty="0" smtClean="0">
                <a:ln>
                  <a:noFill/>
                </a:ln>
                <a:solidFill>
                  <a:schemeClr val="tx1"/>
                </a:solidFill>
                <a:effectLst/>
                <a:latin typeface="Arial" panose="020B0604020202020204" pitchFamily="34" charset="0"/>
              </a:rPr>
              <a:t>: Use cross-validation and error metrics to compare the performance of different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Visualize</a:t>
            </a:r>
            <a:r>
              <a:rPr kumimoji="0" lang="en-US" altLang="en-US" sz="3200" b="0" i="0" u="none" strike="noStrike" cap="none" normalizeH="0" baseline="0" dirty="0" smtClean="0">
                <a:ln>
                  <a:noFill/>
                </a:ln>
                <a:solidFill>
                  <a:schemeClr val="tx1"/>
                </a:solidFill>
                <a:effectLst/>
                <a:latin typeface="Arial" panose="020B0604020202020204" pitchFamily="34" charset="0"/>
              </a:rPr>
              <a:t>: Plot your data and residuals to visually inspect the fit of the models and identify any patterns not captured.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Automation</a:t>
            </a:r>
            <a:r>
              <a:rPr kumimoji="0" lang="en-US" altLang="en-US" sz="3200" b="0" i="0" u="none" strike="noStrike" cap="none" normalizeH="0" baseline="0" dirty="0" smtClean="0">
                <a:ln>
                  <a:noFill/>
                </a:ln>
                <a:solidFill>
                  <a:schemeClr val="tx1"/>
                </a:solidFill>
                <a:effectLst/>
                <a:latin typeface="Arial" panose="020B0604020202020204" pitchFamily="34" charset="0"/>
              </a:rPr>
              <a:t>: Consider automated tools like the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auto.arima</a:t>
            </a:r>
            <a:r>
              <a:rPr kumimoji="0" lang="en-US" altLang="en-US" sz="1800" b="0" i="0" u="none" strike="noStrike" cap="none" normalizeH="0" baseline="0" dirty="0" smtClean="0">
                <a:ln>
                  <a:noFill/>
                </a:ln>
                <a:solidFill>
                  <a:schemeClr val="tx1"/>
                </a:solidFill>
                <a:effectLst/>
              </a:rPr>
              <a:t> function in R or Python’s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pmdarima</a:t>
            </a:r>
            <a:r>
              <a:rPr kumimoji="0" lang="en-US" altLang="en-US" sz="1800" b="0" i="0" u="none" strike="noStrike" cap="none" normalizeH="0" baseline="0" dirty="0" smtClean="0">
                <a:ln>
                  <a:noFill/>
                </a:ln>
                <a:solidFill>
                  <a:schemeClr val="tx1"/>
                </a:solidFill>
                <a:effectLst/>
              </a:rPr>
              <a:t> package, which can help in selecting and tuning ARIMA models.</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78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forecast Package Directly</a:t>
            </a:r>
            <a:endParaRPr lang="en-US" dirty="0"/>
          </a:p>
        </p:txBody>
      </p:sp>
      <p:sp>
        <p:nvSpPr>
          <p:cNvPr id="3" name="Content Placeholder 2"/>
          <p:cNvSpPr>
            <a:spLocks noGrp="1"/>
          </p:cNvSpPr>
          <p:nvPr>
            <p:ph idx="1"/>
          </p:nvPr>
        </p:nvSpPr>
        <p:spPr>
          <a:xfrm>
            <a:off x="838200" y="1825625"/>
            <a:ext cx="4846983" cy="4351338"/>
          </a:xfrm>
        </p:spPr>
        <p:txBody>
          <a:bodyPr>
            <a:noAutofit/>
          </a:bodyPr>
          <a:lstStyle/>
          <a:p>
            <a:r>
              <a:rPr lang="en-US" sz="2400" dirty="0" smtClean="0"/>
              <a:t>Example</a:t>
            </a:r>
          </a:p>
          <a:p>
            <a:r>
              <a:rPr lang="en-US" sz="2400" dirty="0" smtClean="0"/>
              <a:t># Load the forecast package</a:t>
            </a:r>
          </a:p>
          <a:p>
            <a:r>
              <a:rPr lang="en-US" sz="2400" dirty="0" smtClean="0"/>
              <a:t>library(forecast)</a:t>
            </a:r>
          </a:p>
          <a:p>
            <a:r>
              <a:rPr lang="en-US" sz="2400" dirty="0" smtClean="0"/>
              <a:t># Load the </a:t>
            </a:r>
            <a:r>
              <a:rPr lang="en-US" sz="2400" dirty="0" err="1" smtClean="0"/>
              <a:t>AirPassengers</a:t>
            </a:r>
            <a:r>
              <a:rPr lang="en-US" sz="2400" dirty="0" smtClean="0"/>
              <a:t> dataset</a:t>
            </a:r>
          </a:p>
          <a:p>
            <a:r>
              <a:rPr lang="en-US" sz="2400" dirty="0" smtClean="0"/>
              <a:t>data("</a:t>
            </a:r>
            <a:r>
              <a:rPr lang="en-US" sz="2400" dirty="0" err="1" smtClean="0"/>
              <a:t>AirPassengers</a:t>
            </a:r>
            <a:r>
              <a:rPr lang="en-US" sz="2400" dirty="0" smtClean="0"/>
              <a:t>")</a:t>
            </a:r>
          </a:p>
          <a:p>
            <a:r>
              <a:rPr lang="en-US" sz="2400" dirty="0" err="1" smtClean="0"/>
              <a:t>ap_data</a:t>
            </a:r>
            <a:r>
              <a:rPr lang="en-US" sz="2400" dirty="0" smtClean="0"/>
              <a:t> &lt;- </a:t>
            </a:r>
            <a:r>
              <a:rPr lang="en-US" sz="2400" dirty="0" err="1" smtClean="0"/>
              <a:t>AirPassengers</a:t>
            </a:r>
            <a:endParaRPr lang="en-US" sz="2400" dirty="0" smtClean="0"/>
          </a:p>
          <a:p>
            <a:r>
              <a:rPr lang="en-US" sz="2400" dirty="0" smtClean="0"/>
              <a:t># Apply Simple Exponential Smoothing using the forecast package</a:t>
            </a:r>
          </a:p>
          <a:p>
            <a:r>
              <a:rPr lang="en-US" sz="2400" dirty="0" err="1" smtClean="0"/>
              <a:t>ses_model</a:t>
            </a:r>
            <a:r>
              <a:rPr lang="en-US" sz="2400" dirty="0" smtClean="0"/>
              <a:t> &lt;- </a:t>
            </a:r>
            <a:r>
              <a:rPr lang="en-US" sz="2400" dirty="0" err="1" smtClean="0"/>
              <a:t>ses</a:t>
            </a:r>
            <a:r>
              <a:rPr lang="en-US" sz="2400" dirty="0" smtClean="0"/>
              <a:t>(</a:t>
            </a:r>
            <a:r>
              <a:rPr lang="en-US" sz="2400" dirty="0" err="1" smtClean="0"/>
              <a:t>ap_data</a:t>
            </a:r>
            <a:r>
              <a:rPr lang="en-US" sz="2400" dirty="0" smtClean="0"/>
              <a:t>, h = 12)</a:t>
            </a:r>
          </a:p>
        </p:txBody>
      </p:sp>
      <p:sp>
        <p:nvSpPr>
          <p:cNvPr id="6" name="Content Placeholder 2"/>
          <p:cNvSpPr txBox="1">
            <a:spLocks/>
          </p:cNvSpPr>
          <p:nvPr/>
        </p:nvSpPr>
        <p:spPr>
          <a:xfrm>
            <a:off x="6506817" y="1690688"/>
            <a:ext cx="484698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 Print the model summary</a:t>
            </a:r>
          </a:p>
          <a:p>
            <a:r>
              <a:rPr lang="en-US" sz="2400" dirty="0" smtClean="0"/>
              <a:t>print(</a:t>
            </a:r>
            <a:r>
              <a:rPr lang="en-US" sz="2400" dirty="0" err="1" smtClean="0"/>
              <a:t>ses_model</a:t>
            </a:r>
            <a:r>
              <a:rPr lang="en-US" sz="2400" dirty="0" smtClean="0"/>
              <a:t>)</a:t>
            </a:r>
          </a:p>
          <a:p>
            <a:r>
              <a:rPr lang="en-US" sz="2400" dirty="0" smtClean="0"/>
              <a:t># Plot the forecast</a:t>
            </a:r>
          </a:p>
          <a:p>
            <a:r>
              <a:rPr lang="en-US" sz="2400" dirty="0" smtClean="0"/>
              <a:t>plot(</a:t>
            </a:r>
            <a:r>
              <a:rPr lang="en-US" sz="2400" dirty="0" err="1" smtClean="0"/>
              <a:t>ses_model</a:t>
            </a:r>
            <a:r>
              <a:rPr lang="en-US" sz="2400" dirty="0" smtClean="0"/>
              <a:t>)</a:t>
            </a:r>
          </a:p>
          <a:p>
            <a:endParaRPr lang="en-US" sz="2400" dirty="0"/>
          </a:p>
        </p:txBody>
      </p:sp>
    </p:spTree>
    <p:extLst>
      <p:ext uri="{BB962C8B-B14F-4D97-AF65-F5344CB8AC3E}">
        <p14:creationId xmlns:p14="http://schemas.microsoft.com/office/powerpoint/2010/main" val="16589951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a:t>
            </a:r>
            <a:endParaRPr lang="en-US" dirty="0"/>
          </a:p>
        </p:txBody>
      </p:sp>
      <p:sp>
        <p:nvSpPr>
          <p:cNvPr id="3" name="Content Placeholder 2"/>
          <p:cNvSpPr>
            <a:spLocks noGrp="1"/>
          </p:cNvSpPr>
          <p:nvPr>
            <p:ph idx="1"/>
          </p:nvPr>
        </p:nvSpPr>
        <p:spPr>
          <a:xfrm>
            <a:off x="838200" y="1825625"/>
            <a:ext cx="10515600" cy="4889968"/>
          </a:xfrm>
        </p:spPr>
        <p:txBody>
          <a:bodyPr>
            <a:noAutofit/>
          </a:bodyPr>
          <a:lstStyle/>
          <a:p>
            <a:r>
              <a:rPr lang="en-US" sz="1800" dirty="0"/>
              <a:t>1. Simple Exponential Smoothing</a:t>
            </a:r>
          </a:p>
          <a:p>
            <a:r>
              <a:rPr lang="en-US" sz="1800" dirty="0" smtClean="0"/>
              <a:t>Using </a:t>
            </a:r>
            <a:r>
              <a:rPr lang="en-US" sz="1800" dirty="0"/>
              <a:t>the forecast package</a:t>
            </a:r>
            <a:r>
              <a:rPr lang="en-US" sz="1800" dirty="0" smtClean="0"/>
              <a:t>:</a:t>
            </a:r>
          </a:p>
          <a:p>
            <a:r>
              <a:rPr lang="en-US" sz="1800" dirty="0"/>
              <a:t># Install and load the forecast package if you haven't </a:t>
            </a:r>
            <a:r>
              <a:rPr lang="en-US" sz="1800" dirty="0" err="1"/>
              <a:t>alreadyinstall.packages</a:t>
            </a:r>
            <a:r>
              <a:rPr lang="en-US" sz="1800" dirty="0"/>
              <a:t>("forecast")library(forecast</a:t>
            </a:r>
            <a:r>
              <a:rPr lang="en-US" sz="1800" dirty="0" smtClean="0"/>
              <a:t>)</a:t>
            </a:r>
          </a:p>
          <a:p>
            <a:r>
              <a:rPr lang="en-US" sz="1800" dirty="0" smtClean="0"/>
              <a:t># </a:t>
            </a:r>
            <a:r>
              <a:rPr lang="en-US" sz="1800" dirty="0"/>
              <a:t>Example time series </a:t>
            </a:r>
            <a:endParaRPr lang="en-US" sz="1800" dirty="0" smtClean="0"/>
          </a:p>
          <a:p>
            <a:r>
              <a:rPr lang="en-US" sz="1800" dirty="0" err="1" smtClean="0"/>
              <a:t>datats_data</a:t>
            </a:r>
            <a:r>
              <a:rPr lang="en-US" sz="1800" dirty="0" smtClean="0"/>
              <a:t> </a:t>
            </a:r>
            <a:r>
              <a:rPr lang="en-US" sz="1800" dirty="0"/>
              <a:t>&lt;- </a:t>
            </a:r>
            <a:r>
              <a:rPr lang="en-US" sz="1800" dirty="0" err="1"/>
              <a:t>ts</a:t>
            </a:r>
            <a:r>
              <a:rPr lang="en-US" sz="1800" dirty="0"/>
              <a:t>(c(120, 130, 140, 150, 160, 170, 180), frequency = 1</a:t>
            </a:r>
            <a:r>
              <a:rPr lang="en-US" sz="1800" dirty="0" smtClean="0"/>
              <a:t>)</a:t>
            </a:r>
          </a:p>
          <a:p>
            <a:r>
              <a:rPr lang="en-US" sz="1800" dirty="0" smtClean="0"/>
              <a:t># </a:t>
            </a:r>
            <a:r>
              <a:rPr lang="en-US" sz="1800" dirty="0"/>
              <a:t>Apply Simple Exponential </a:t>
            </a:r>
            <a:r>
              <a:rPr lang="en-US" sz="1800" dirty="0" smtClean="0"/>
              <a:t>Smoothing</a:t>
            </a:r>
          </a:p>
          <a:p>
            <a:r>
              <a:rPr lang="en-US" sz="1800" dirty="0" smtClean="0"/>
              <a:t>fit </a:t>
            </a:r>
            <a:r>
              <a:rPr lang="en-US" sz="1800" dirty="0"/>
              <a:t>&lt;- </a:t>
            </a:r>
            <a:r>
              <a:rPr lang="en-US" sz="1800" dirty="0" err="1"/>
              <a:t>ets</a:t>
            </a:r>
            <a:r>
              <a:rPr lang="en-US" sz="1800" dirty="0"/>
              <a:t>(</a:t>
            </a:r>
            <a:r>
              <a:rPr lang="en-US" sz="1800" dirty="0" err="1"/>
              <a:t>ts_data</a:t>
            </a:r>
            <a:r>
              <a:rPr lang="en-US" sz="1800" dirty="0"/>
              <a:t>, model = "ANN")  </a:t>
            </a:r>
            <a:endParaRPr lang="en-US" sz="1800" dirty="0" smtClean="0"/>
          </a:p>
          <a:p>
            <a:r>
              <a:rPr lang="en-US" sz="1800" dirty="0" smtClean="0"/>
              <a:t># </a:t>
            </a:r>
            <a:r>
              <a:rPr lang="en-US" sz="1800" dirty="0"/>
              <a:t>"ANN" indicates additive errors, no trend, no </a:t>
            </a:r>
            <a:r>
              <a:rPr lang="en-US" sz="1800" dirty="0" smtClean="0"/>
              <a:t>seasonality</a:t>
            </a:r>
          </a:p>
          <a:p>
            <a:r>
              <a:rPr lang="en-US" sz="1800" dirty="0" smtClean="0"/>
              <a:t>summary(fit)</a:t>
            </a:r>
          </a:p>
          <a:p>
            <a:r>
              <a:rPr lang="en-US" sz="1800" dirty="0" smtClean="0"/>
              <a:t># </a:t>
            </a:r>
            <a:r>
              <a:rPr lang="en-US" sz="1800" dirty="0"/>
              <a:t>Forecast the next 5 </a:t>
            </a:r>
            <a:r>
              <a:rPr lang="en-US" sz="1800" dirty="0" smtClean="0"/>
              <a:t>periods</a:t>
            </a:r>
          </a:p>
          <a:p>
            <a:r>
              <a:rPr lang="en-US" sz="1800" dirty="0" err="1" smtClean="0"/>
              <a:t>forecast_values</a:t>
            </a:r>
            <a:r>
              <a:rPr lang="en-US" sz="1800" dirty="0" smtClean="0"/>
              <a:t> </a:t>
            </a:r>
            <a:r>
              <a:rPr lang="en-US" sz="1800" dirty="0"/>
              <a:t>&lt;- forecast(fit, h = 5</a:t>
            </a:r>
            <a:r>
              <a:rPr lang="en-US" sz="1800" dirty="0" smtClean="0"/>
              <a:t>)</a:t>
            </a:r>
          </a:p>
          <a:p>
            <a:r>
              <a:rPr lang="en-US" sz="1800" dirty="0" smtClean="0"/>
              <a:t>print(</a:t>
            </a:r>
            <a:r>
              <a:rPr lang="en-US" sz="1800" dirty="0" err="1" smtClean="0"/>
              <a:t>forecast_values</a:t>
            </a:r>
            <a:r>
              <a:rPr lang="en-US" sz="1800" dirty="0" smtClean="0"/>
              <a:t>)</a:t>
            </a:r>
          </a:p>
          <a:p>
            <a:r>
              <a:rPr lang="en-US" sz="1800" dirty="0" smtClean="0"/>
              <a:t>plot(</a:t>
            </a:r>
            <a:r>
              <a:rPr lang="en-US" sz="1800" dirty="0" err="1" smtClean="0"/>
              <a:t>forecast_values</a:t>
            </a:r>
            <a:r>
              <a:rPr lang="en-US" sz="1800" dirty="0"/>
              <a:t>)</a:t>
            </a:r>
          </a:p>
        </p:txBody>
      </p:sp>
    </p:spTree>
    <p:extLst>
      <p:ext uri="{BB962C8B-B14F-4D97-AF65-F5344CB8AC3E}">
        <p14:creationId xmlns:p14="http://schemas.microsoft.com/office/powerpoint/2010/main" val="7118013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Holt’s Linear Trend </a:t>
            </a:r>
            <a:r>
              <a:rPr lang="en-US" dirty="0" smtClean="0"/>
              <a:t>Model</a:t>
            </a:r>
            <a:r>
              <a:rPr lang="en-US" dirty="0"/>
              <a:t/>
            </a:r>
            <a:br>
              <a:rPr lang="en-US" dirty="0"/>
            </a:br>
            <a:r>
              <a:rPr lang="en-US" dirty="0"/>
              <a:t>Using the forecast package:</a:t>
            </a:r>
          </a:p>
        </p:txBody>
      </p:sp>
      <p:sp>
        <p:nvSpPr>
          <p:cNvPr id="5" name="Rectangle 4"/>
          <p:cNvSpPr/>
          <p:nvPr/>
        </p:nvSpPr>
        <p:spPr>
          <a:xfrm>
            <a:off x="838200" y="1825625"/>
            <a:ext cx="10515600" cy="4401205"/>
          </a:xfrm>
          <a:prstGeom prst="rect">
            <a:avLst/>
          </a:prstGeom>
        </p:spPr>
        <p:txBody>
          <a:bodyPr wrap="square">
            <a:spAutoFit/>
          </a:bodyPr>
          <a:lstStyle/>
          <a:p>
            <a:r>
              <a:rPr lang="en-US" sz="2800" dirty="0"/>
              <a:t># Example time series data </a:t>
            </a:r>
            <a:endParaRPr lang="en-US" sz="2800" dirty="0" smtClean="0"/>
          </a:p>
          <a:p>
            <a:r>
              <a:rPr lang="en-US" sz="2800" dirty="0" err="1" smtClean="0"/>
              <a:t>ts_data</a:t>
            </a:r>
            <a:r>
              <a:rPr lang="en-US" sz="2800" dirty="0" smtClean="0"/>
              <a:t> </a:t>
            </a:r>
            <a:r>
              <a:rPr lang="en-US" sz="2800" dirty="0"/>
              <a:t>&lt;- </a:t>
            </a:r>
            <a:r>
              <a:rPr lang="en-US" sz="2800" dirty="0" err="1"/>
              <a:t>ts</a:t>
            </a:r>
            <a:r>
              <a:rPr lang="en-US" sz="2800" dirty="0"/>
              <a:t>(c(120, 130, 140, 150, 160, 170, 180), frequency = 1) </a:t>
            </a:r>
            <a:endParaRPr lang="en-US" sz="2800" dirty="0" smtClean="0"/>
          </a:p>
          <a:p>
            <a:r>
              <a:rPr lang="en-US" sz="2800" dirty="0" smtClean="0"/>
              <a:t># </a:t>
            </a:r>
            <a:r>
              <a:rPr lang="en-US" sz="2800" dirty="0"/>
              <a:t>Apply Holt's Linear Trend Model </a:t>
            </a:r>
            <a:endParaRPr lang="en-US" sz="2800" dirty="0" smtClean="0"/>
          </a:p>
          <a:p>
            <a:r>
              <a:rPr lang="en-US" sz="2800" dirty="0" smtClean="0"/>
              <a:t>fit </a:t>
            </a:r>
            <a:r>
              <a:rPr lang="en-US" sz="2800" dirty="0"/>
              <a:t>&lt;- </a:t>
            </a:r>
            <a:r>
              <a:rPr lang="en-US" sz="2800" dirty="0" err="1"/>
              <a:t>ets</a:t>
            </a:r>
            <a:r>
              <a:rPr lang="en-US" sz="2800" dirty="0"/>
              <a:t>(</a:t>
            </a:r>
            <a:r>
              <a:rPr lang="en-US" sz="2800" dirty="0" err="1"/>
              <a:t>ts_data</a:t>
            </a:r>
            <a:r>
              <a:rPr lang="en-US" sz="2800" dirty="0"/>
              <a:t>, model = "AAN") </a:t>
            </a:r>
            <a:endParaRPr lang="en-US" sz="2800" dirty="0" smtClean="0"/>
          </a:p>
          <a:p>
            <a:r>
              <a:rPr lang="en-US" sz="2800" dirty="0" smtClean="0"/>
              <a:t># </a:t>
            </a:r>
            <a:r>
              <a:rPr lang="en-US" sz="2800" dirty="0"/>
              <a:t>"AAN" indicates additive errors, additive trend, no seasonality summary(fit) </a:t>
            </a:r>
            <a:endParaRPr lang="en-US" sz="2800" dirty="0" smtClean="0"/>
          </a:p>
          <a:p>
            <a:r>
              <a:rPr lang="en-US" sz="2800" dirty="0" smtClean="0"/>
              <a:t># </a:t>
            </a:r>
            <a:r>
              <a:rPr lang="en-US" sz="2800" dirty="0"/>
              <a:t>Forecast the next 5 periods </a:t>
            </a:r>
            <a:endParaRPr lang="en-US" sz="2800" dirty="0" smtClean="0"/>
          </a:p>
          <a:p>
            <a:r>
              <a:rPr lang="en-US" sz="2800" dirty="0" err="1" smtClean="0"/>
              <a:t>forecast_values</a:t>
            </a:r>
            <a:r>
              <a:rPr lang="en-US" sz="2800" dirty="0" smtClean="0"/>
              <a:t> </a:t>
            </a:r>
            <a:r>
              <a:rPr lang="en-US" sz="2800" dirty="0"/>
              <a:t>&lt;- forecast(fit, h = 5) </a:t>
            </a:r>
            <a:endParaRPr lang="en-US" sz="2800" dirty="0" smtClean="0"/>
          </a:p>
          <a:p>
            <a:r>
              <a:rPr lang="en-US" sz="2800" dirty="0" smtClean="0"/>
              <a:t>print(</a:t>
            </a:r>
            <a:r>
              <a:rPr lang="en-US" sz="2800" dirty="0" err="1" smtClean="0"/>
              <a:t>forecast_values</a:t>
            </a:r>
            <a:r>
              <a:rPr lang="en-US" sz="2800" dirty="0"/>
              <a:t>) </a:t>
            </a:r>
            <a:endParaRPr lang="en-US" sz="2800" dirty="0" smtClean="0"/>
          </a:p>
          <a:p>
            <a:r>
              <a:rPr lang="en-US" sz="2800" dirty="0" smtClean="0"/>
              <a:t>plot(</a:t>
            </a:r>
            <a:r>
              <a:rPr lang="en-US" sz="2800" dirty="0" err="1" smtClean="0"/>
              <a:t>forecast_values</a:t>
            </a:r>
            <a:r>
              <a:rPr lang="en-US" sz="2800" dirty="0"/>
              <a:t>)</a:t>
            </a:r>
          </a:p>
        </p:txBody>
      </p:sp>
    </p:spTree>
    <p:extLst>
      <p:ext uri="{BB962C8B-B14F-4D97-AF65-F5344CB8AC3E}">
        <p14:creationId xmlns:p14="http://schemas.microsoft.com/office/powerpoint/2010/main" val="7799095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Holt-Winters Seasonal Model</a:t>
            </a:r>
            <a:br>
              <a:rPr lang="en-US" b="1" dirty="0"/>
            </a:br>
            <a:r>
              <a:rPr lang="en-US" b="1" dirty="0"/>
              <a:t>Additive Seasonality</a:t>
            </a:r>
            <a:r>
              <a:rPr lang="en-US" b="1" dirty="0" smtClean="0"/>
              <a:t>:</a:t>
            </a:r>
            <a:endParaRPr lang="en-US" dirty="0"/>
          </a:p>
        </p:txBody>
      </p:sp>
      <p:sp>
        <p:nvSpPr>
          <p:cNvPr id="4" name="Rectangle 3"/>
          <p:cNvSpPr/>
          <p:nvPr/>
        </p:nvSpPr>
        <p:spPr>
          <a:xfrm>
            <a:off x="838200" y="1836535"/>
            <a:ext cx="10659256" cy="4154984"/>
          </a:xfrm>
          <a:prstGeom prst="rect">
            <a:avLst/>
          </a:prstGeom>
        </p:spPr>
        <p:txBody>
          <a:bodyPr wrap="square">
            <a:spAutoFit/>
          </a:bodyPr>
          <a:lstStyle/>
          <a:p>
            <a:r>
              <a:rPr lang="en-US" sz="2400" dirty="0"/>
              <a:t># Example time series data with </a:t>
            </a:r>
            <a:r>
              <a:rPr lang="en-US" sz="2400" dirty="0" smtClean="0"/>
              <a:t>seasonality</a:t>
            </a:r>
          </a:p>
          <a:p>
            <a:r>
              <a:rPr lang="en-US" sz="2400" dirty="0" err="1" smtClean="0"/>
              <a:t>ts_data</a:t>
            </a:r>
            <a:r>
              <a:rPr lang="en-US" sz="2400" dirty="0" smtClean="0"/>
              <a:t> </a:t>
            </a:r>
            <a:r>
              <a:rPr lang="en-US" sz="2400" dirty="0"/>
              <a:t>&lt;- </a:t>
            </a:r>
            <a:r>
              <a:rPr lang="en-US" sz="2400" dirty="0" err="1"/>
              <a:t>ts</a:t>
            </a:r>
            <a:r>
              <a:rPr lang="en-US" sz="2400" dirty="0"/>
              <a:t>(c(120, 130, 140, 150, 160, 170, 180, 190, 200, 210, 220, 230,                  240, 250, 260, 270, 280, 290, 300, 310, 320, 330, 340, 350),                frequency = 12</a:t>
            </a:r>
            <a:r>
              <a:rPr lang="en-US" sz="2400" dirty="0" smtClean="0"/>
              <a:t>)</a:t>
            </a:r>
          </a:p>
          <a:p>
            <a:r>
              <a:rPr lang="en-US" sz="2400" dirty="0" smtClean="0"/>
              <a:t># </a:t>
            </a:r>
            <a:r>
              <a:rPr lang="en-US" sz="2400" dirty="0"/>
              <a:t>Apply Holt-Winters Seasonal Model with additive </a:t>
            </a:r>
            <a:r>
              <a:rPr lang="en-US" sz="2400" dirty="0" smtClean="0"/>
              <a:t>seasonality</a:t>
            </a:r>
          </a:p>
          <a:p>
            <a:r>
              <a:rPr lang="en-US" sz="2400" dirty="0" smtClean="0"/>
              <a:t>fit </a:t>
            </a:r>
            <a:r>
              <a:rPr lang="en-US" sz="2400" dirty="0"/>
              <a:t>&lt;- </a:t>
            </a:r>
            <a:r>
              <a:rPr lang="en-US" sz="2400" dirty="0" err="1"/>
              <a:t>ets</a:t>
            </a:r>
            <a:r>
              <a:rPr lang="en-US" sz="2400" dirty="0"/>
              <a:t>(</a:t>
            </a:r>
            <a:r>
              <a:rPr lang="en-US" sz="2400" dirty="0" err="1"/>
              <a:t>ts_data</a:t>
            </a:r>
            <a:r>
              <a:rPr lang="en-US" sz="2400" dirty="0"/>
              <a:t>, model = "AAA")  </a:t>
            </a:r>
            <a:endParaRPr lang="en-US" sz="2400" dirty="0" smtClean="0"/>
          </a:p>
          <a:p>
            <a:r>
              <a:rPr lang="en-US" sz="2400" dirty="0" smtClean="0"/>
              <a:t># </a:t>
            </a:r>
            <a:r>
              <a:rPr lang="en-US" sz="2400" dirty="0"/>
              <a:t>"AAA" indicates additive errors, additive trend, additive </a:t>
            </a:r>
            <a:r>
              <a:rPr lang="en-US" sz="2400" dirty="0" smtClean="0"/>
              <a:t>seasonality</a:t>
            </a:r>
          </a:p>
          <a:p>
            <a:r>
              <a:rPr lang="en-US" sz="2400" dirty="0" smtClean="0"/>
              <a:t>summary(fit)</a:t>
            </a:r>
          </a:p>
          <a:p>
            <a:r>
              <a:rPr lang="en-US" sz="2400" dirty="0" smtClean="0"/>
              <a:t># </a:t>
            </a:r>
            <a:r>
              <a:rPr lang="en-US" sz="2400" dirty="0"/>
              <a:t>Forecast the next 12 </a:t>
            </a:r>
            <a:r>
              <a:rPr lang="en-US" sz="2400" dirty="0" smtClean="0"/>
              <a:t>periods</a:t>
            </a:r>
          </a:p>
          <a:p>
            <a:r>
              <a:rPr lang="en-US" sz="2400" dirty="0" err="1" smtClean="0"/>
              <a:t>forecast_values</a:t>
            </a:r>
            <a:r>
              <a:rPr lang="en-US" sz="2400" dirty="0" smtClean="0"/>
              <a:t> </a:t>
            </a:r>
            <a:r>
              <a:rPr lang="en-US" sz="2400" dirty="0"/>
              <a:t>&lt;- forecast(fit, h = 12</a:t>
            </a:r>
            <a:r>
              <a:rPr lang="en-US" sz="2400" dirty="0" smtClean="0"/>
              <a:t>)</a:t>
            </a:r>
          </a:p>
          <a:p>
            <a:r>
              <a:rPr lang="en-US" sz="2400" dirty="0" smtClean="0"/>
              <a:t>print(</a:t>
            </a:r>
            <a:r>
              <a:rPr lang="en-US" sz="2400" dirty="0" err="1" smtClean="0"/>
              <a:t>forecast_values</a:t>
            </a:r>
            <a:r>
              <a:rPr lang="en-US" sz="2400" dirty="0" smtClean="0"/>
              <a:t>)</a:t>
            </a:r>
          </a:p>
          <a:p>
            <a:r>
              <a:rPr lang="en-US" sz="2400" dirty="0" smtClean="0"/>
              <a:t>plot(</a:t>
            </a:r>
            <a:r>
              <a:rPr lang="en-US" sz="2400" dirty="0" err="1" smtClean="0"/>
              <a:t>forecast_values</a:t>
            </a:r>
            <a:r>
              <a:rPr lang="en-US" sz="2400" dirty="0"/>
              <a:t>)</a:t>
            </a:r>
          </a:p>
        </p:txBody>
      </p:sp>
    </p:spTree>
    <p:extLst>
      <p:ext uri="{BB962C8B-B14F-4D97-AF65-F5344CB8AC3E}">
        <p14:creationId xmlns:p14="http://schemas.microsoft.com/office/powerpoint/2010/main" val="37253987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Seasonality:</a:t>
            </a:r>
          </a:p>
        </p:txBody>
      </p:sp>
      <p:sp>
        <p:nvSpPr>
          <p:cNvPr id="4" name="Rectangle 3"/>
          <p:cNvSpPr/>
          <p:nvPr/>
        </p:nvSpPr>
        <p:spPr>
          <a:xfrm>
            <a:off x="838200" y="1690688"/>
            <a:ext cx="10869118" cy="3046988"/>
          </a:xfrm>
          <a:prstGeom prst="rect">
            <a:avLst/>
          </a:prstGeom>
        </p:spPr>
        <p:txBody>
          <a:bodyPr wrap="square">
            <a:spAutoFit/>
          </a:bodyPr>
          <a:lstStyle/>
          <a:p>
            <a:r>
              <a:rPr lang="en-US" sz="2400" dirty="0"/>
              <a:t># Apply Holt-Winters Seasonal Model with multiplicative </a:t>
            </a:r>
            <a:r>
              <a:rPr lang="en-US" sz="2400" dirty="0" smtClean="0"/>
              <a:t>seasonality</a:t>
            </a:r>
          </a:p>
          <a:p>
            <a:r>
              <a:rPr lang="en-US" sz="2400" dirty="0" smtClean="0"/>
              <a:t>fit </a:t>
            </a:r>
            <a:r>
              <a:rPr lang="en-US" sz="2400" dirty="0"/>
              <a:t>&lt;- </a:t>
            </a:r>
            <a:r>
              <a:rPr lang="en-US" sz="2400" dirty="0" err="1"/>
              <a:t>ets</a:t>
            </a:r>
            <a:r>
              <a:rPr lang="en-US" sz="2400" dirty="0"/>
              <a:t>(</a:t>
            </a:r>
            <a:r>
              <a:rPr lang="en-US" sz="2400" dirty="0" err="1"/>
              <a:t>ts_data</a:t>
            </a:r>
            <a:r>
              <a:rPr lang="en-US" sz="2400" dirty="0"/>
              <a:t>, model = "MAM")  </a:t>
            </a:r>
            <a:endParaRPr lang="en-US" sz="2400" dirty="0" smtClean="0"/>
          </a:p>
          <a:p>
            <a:r>
              <a:rPr lang="en-US" sz="2400" dirty="0" smtClean="0"/>
              <a:t># </a:t>
            </a:r>
            <a:r>
              <a:rPr lang="en-US" sz="2400" dirty="0"/>
              <a:t>"MAM" indicates multiplicative errors, additive trend, multiplicative </a:t>
            </a:r>
            <a:r>
              <a:rPr lang="en-US" sz="2400" dirty="0" smtClean="0"/>
              <a:t>seasonality</a:t>
            </a:r>
          </a:p>
          <a:p>
            <a:r>
              <a:rPr lang="en-US" sz="2400" dirty="0" smtClean="0"/>
              <a:t>summary(fit)</a:t>
            </a:r>
          </a:p>
          <a:p>
            <a:r>
              <a:rPr lang="en-US" sz="2400" dirty="0" smtClean="0"/>
              <a:t># </a:t>
            </a:r>
            <a:r>
              <a:rPr lang="en-US" sz="2400" dirty="0"/>
              <a:t>Forecast the next 12 </a:t>
            </a:r>
            <a:r>
              <a:rPr lang="en-US" sz="2400" dirty="0" smtClean="0"/>
              <a:t>periods</a:t>
            </a:r>
          </a:p>
          <a:p>
            <a:r>
              <a:rPr lang="en-US" sz="2400" dirty="0" err="1" smtClean="0"/>
              <a:t>forecast_values</a:t>
            </a:r>
            <a:r>
              <a:rPr lang="en-US" sz="2400" dirty="0" smtClean="0"/>
              <a:t> </a:t>
            </a:r>
            <a:r>
              <a:rPr lang="en-US" sz="2400" dirty="0"/>
              <a:t>&lt;- forecast(fit, h = 12</a:t>
            </a:r>
            <a:r>
              <a:rPr lang="en-US" sz="2400" dirty="0" smtClean="0"/>
              <a:t>)</a:t>
            </a:r>
          </a:p>
          <a:p>
            <a:r>
              <a:rPr lang="en-US" sz="2400" dirty="0" smtClean="0"/>
              <a:t>print(</a:t>
            </a:r>
            <a:r>
              <a:rPr lang="en-US" sz="2400" dirty="0" err="1" smtClean="0"/>
              <a:t>forecast_values</a:t>
            </a:r>
            <a:r>
              <a:rPr lang="en-US" sz="2400" dirty="0" smtClean="0"/>
              <a:t>)</a:t>
            </a:r>
          </a:p>
          <a:p>
            <a:r>
              <a:rPr lang="en-US" sz="2400" dirty="0" smtClean="0"/>
              <a:t>plot(</a:t>
            </a:r>
            <a:r>
              <a:rPr lang="en-US" sz="2400" dirty="0" err="1" smtClean="0"/>
              <a:t>forecast_values</a:t>
            </a:r>
            <a:r>
              <a:rPr lang="en-US" sz="2400" dirty="0"/>
              <a:t>)</a:t>
            </a:r>
          </a:p>
        </p:txBody>
      </p:sp>
    </p:spTree>
    <p:extLst>
      <p:ext uri="{BB962C8B-B14F-4D97-AF65-F5344CB8AC3E}">
        <p14:creationId xmlns:p14="http://schemas.microsoft.com/office/powerpoint/2010/main" val="39721570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Using the smooth Package</a:t>
            </a:r>
            <a:br>
              <a:rPr lang="en-US" dirty="0"/>
            </a:br>
            <a:r>
              <a:rPr lang="en-US" dirty="0" smtClean="0"/>
              <a:t>Simple </a:t>
            </a:r>
            <a:r>
              <a:rPr lang="en-US" dirty="0"/>
              <a:t>Exponential Smoothing:</a:t>
            </a:r>
          </a:p>
        </p:txBody>
      </p:sp>
      <p:sp>
        <p:nvSpPr>
          <p:cNvPr id="5" name="Rectangle 4"/>
          <p:cNvSpPr/>
          <p:nvPr/>
        </p:nvSpPr>
        <p:spPr>
          <a:xfrm>
            <a:off x="838200" y="1960045"/>
            <a:ext cx="11353800" cy="4893647"/>
          </a:xfrm>
          <a:prstGeom prst="rect">
            <a:avLst/>
          </a:prstGeom>
        </p:spPr>
        <p:txBody>
          <a:bodyPr wrap="square">
            <a:spAutoFit/>
          </a:bodyPr>
          <a:lstStyle/>
          <a:p>
            <a:r>
              <a:rPr lang="en-US" sz="2400" dirty="0"/>
              <a:t># Install and load the smooth package if you haven't </a:t>
            </a:r>
            <a:r>
              <a:rPr lang="en-US" sz="2400" dirty="0" smtClean="0"/>
              <a:t>already</a:t>
            </a:r>
          </a:p>
          <a:p>
            <a:r>
              <a:rPr lang="en-US" sz="2400" dirty="0" err="1" smtClean="0"/>
              <a:t>install.packages</a:t>
            </a:r>
            <a:r>
              <a:rPr lang="en-US" sz="2400" dirty="0"/>
              <a:t>("smooth</a:t>
            </a:r>
            <a:r>
              <a:rPr lang="en-US" sz="2400" dirty="0" smtClean="0"/>
              <a:t>")</a:t>
            </a:r>
          </a:p>
          <a:p>
            <a:r>
              <a:rPr lang="en-US" sz="2400" dirty="0" smtClean="0"/>
              <a:t>library(smooth)</a:t>
            </a:r>
          </a:p>
          <a:p>
            <a:r>
              <a:rPr lang="en-US" sz="2400" dirty="0" smtClean="0"/>
              <a:t># </a:t>
            </a:r>
            <a:r>
              <a:rPr lang="en-US" sz="2400" dirty="0"/>
              <a:t>Example time series </a:t>
            </a:r>
            <a:r>
              <a:rPr lang="en-US" sz="2400" dirty="0" smtClean="0"/>
              <a:t>data</a:t>
            </a:r>
          </a:p>
          <a:p>
            <a:r>
              <a:rPr lang="en-US" sz="2400" dirty="0" err="1" smtClean="0"/>
              <a:t>ts_data</a:t>
            </a:r>
            <a:r>
              <a:rPr lang="en-US" sz="2400" dirty="0" smtClean="0"/>
              <a:t> </a:t>
            </a:r>
            <a:r>
              <a:rPr lang="en-US" sz="2400" dirty="0"/>
              <a:t>&lt;- </a:t>
            </a:r>
            <a:r>
              <a:rPr lang="en-US" sz="2400" dirty="0" err="1"/>
              <a:t>ts</a:t>
            </a:r>
            <a:r>
              <a:rPr lang="en-US" sz="2400" dirty="0"/>
              <a:t>(c(120, 130, 140, 150, 160, 170, 180), frequency = 1</a:t>
            </a:r>
            <a:r>
              <a:rPr lang="en-US" sz="2400" dirty="0" smtClean="0"/>
              <a:t>)</a:t>
            </a:r>
          </a:p>
          <a:p>
            <a:r>
              <a:rPr lang="en-US" sz="2400" dirty="0" smtClean="0"/>
              <a:t># </a:t>
            </a:r>
            <a:r>
              <a:rPr lang="en-US" sz="2400" dirty="0"/>
              <a:t>Apply Simple Exponential </a:t>
            </a:r>
            <a:r>
              <a:rPr lang="en-US" sz="2400" dirty="0" smtClean="0"/>
              <a:t>Smoothing</a:t>
            </a:r>
          </a:p>
          <a:p>
            <a:r>
              <a:rPr lang="en-US" sz="2400" dirty="0" smtClean="0"/>
              <a:t>fit </a:t>
            </a:r>
            <a:r>
              <a:rPr lang="en-US" sz="2400" dirty="0"/>
              <a:t>&lt;- </a:t>
            </a:r>
            <a:r>
              <a:rPr lang="en-US" sz="2400" dirty="0" err="1"/>
              <a:t>es</a:t>
            </a:r>
            <a:r>
              <a:rPr lang="en-US" sz="2400" dirty="0"/>
              <a:t>(</a:t>
            </a:r>
            <a:r>
              <a:rPr lang="en-US" sz="2400" dirty="0" err="1"/>
              <a:t>ts_data</a:t>
            </a:r>
            <a:r>
              <a:rPr lang="en-US" sz="2400" dirty="0"/>
              <a:t>, model = "ANN")  </a:t>
            </a:r>
            <a:endParaRPr lang="en-US" sz="2400" dirty="0" smtClean="0"/>
          </a:p>
          <a:p>
            <a:r>
              <a:rPr lang="en-US" sz="2400" dirty="0" smtClean="0"/>
              <a:t># </a:t>
            </a:r>
            <a:r>
              <a:rPr lang="en-US" sz="2400" dirty="0"/>
              <a:t>"ANN" indicates additive errors, no trend, no </a:t>
            </a:r>
            <a:r>
              <a:rPr lang="en-US" sz="2400" dirty="0" smtClean="0"/>
              <a:t>seasonality</a:t>
            </a:r>
          </a:p>
          <a:p>
            <a:r>
              <a:rPr lang="en-US" sz="2400" dirty="0" smtClean="0"/>
              <a:t>summary(fit)</a:t>
            </a:r>
          </a:p>
          <a:p>
            <a:r>
              <a:rPr lang="en-US" sz="2400" dirty="0" smtClean="0"/>
              <a:t># </a:t>
            </a:r>
            <a:r>
              <a:rPr lang="en-US" sz="2400" dirty="0"/>
              <a:t>Forecast the next 5 </a:t>
            </a:r>
            <a:r>
              <a:rPr lang="en-US" sz="2400" dirty="0" smtClean="0"/>
              <a:t>periods</a:t>
            </a:r>
          </a:p>
          <a:p>
            <a:r>
              <a:rPr lang="en-US" sz="2400" dirty="0" err="1" smtClean="0"/>
              <a:t>forecast_values</a:t>
            </a:r>
            <a:r>
              <a:rPr lang="en-US" sz="2400" dirty="0" smtClean="0"/>
              <a:t> </a:t>
            </a:r>
            <a:r>
              <a:rPr lang="en-US" sz="2400" dirty="0"/>
              <a:t>&lt;- forecast(fit, h = 5</a:t>
            </a:r>
            <a:r>
              <a:rPr lang="en-US" sz="2400" dirty="0" smtClean="0"/>
              <a:t>)</a:t>
            </a:r>
          </a:p>
          <a:p>
            <a:r>
              <a:rPr lang="en-US" sz="2400" dirty="0" smtClean="0"/>
              <a:t>print(</a:t>
            </a:r>
            <a:r>
              <a:rPr lang="en-US" sz="2400" dirty="0" err="1" smtClean="0"/>
              <a:t>forecast_values</a:t>
            </a:r>
            <a:r>
              <a:rPr lang="en-US" sz="2400" dirty="0" smtClean="0"/>
              <a:t>)</a:t>
            </a:r>
          </a:p>
          <a:p>
            <a:r>
              <a:rPr lang="en-US" sz="2400" dirty="0" smtClean="0"/>
              <a:t>plot(</a:t>
            </a:r>
            <a:r>
              <a:rPr lang="en-US" sz="2400" dirty="0" err="1" smtClean="0"/>
              <a:t>forecast_values</a:t>
            </a:r>
            <a:r>
              <a:rPr lang="en-US" sz="2400" dirty="0"/>
              <a:t>)</a:t>
            </a:r>
          </a:p>
        </p:txBody>
      </p:sp>
    </p:spTree>
    <p:extLst>
      <p:ext uri="{BB962C8B-B14F-4D97-AF65-F5344CB8AC3E}">
        <p14:creationId xmlns:p14="http://schemas.microsoft.com/office/powerpoint/2010/main" val="821865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Holt’s Linear Trend Model:</a:t>
            </a:r>
          </a:p>
        </p:txBody>
      </p:sp>
      <p:sp>
        <p:nvSpPr>
          <p:cNvPr id="4" name="Rectangle 3"/>
          <p:cNvSpPr/>
          <p:nvPr/>
        </p:nvSpPr>
        <p:spPr>
          <a:xfrm>
            <a:off x="838200" y="2120709"/>
            <a:ext cx="10869118" cy="3046988"/>
          </a:xfrm>
          <a:prstGeom prst="rect">
            <a:avLst/>
          </a:prstGeom>
        </p:spPr>
        <p:txBody>
          <a:bodyPr wrap="square">
            <a:spAutoFit/>
          </a:bodyPr>
          <a:lstStyle/>
          <a:p>
            <a:r>
              <a:rPr lang="en-US" sz="2400" dirty="0"/>
              <a:t># Apply Holt's Linear Trend </a:t>
            </a:r>
            <a:r>
              <a:rPr lang="en-US" sz="2400" dirty="0" smtClean="0"/>
              <a:t>Model</a:t>
            </a:r>
          </a:p>
          <a:p>
            <a:r>
              <a:rPr lang="en-US" sz="2400" dirty="0" smtClean="0"/>
              <a:t>fit </a:t>
            </a:r>
            <a:r>
              <a:rPr lang="en-US" sz="2400" dirty="0"/>
              <a:t>&lt;- </a:t>
            </a:r>
            <a:r>
              <a:rPr lang="en-US" sz="2400" dirty="0" err="1"/>
              <a:t>es</a:t>
            </a:r>
            <a:r>
              <a:rPr lang="en-US" sz="2400" dirty="0"/>
              <a:t>(</a:t>
            </a:r>
            <a:r>
              <a:rPr lang="en-US" sz="2400" dirty="0" err="1"/>
              <a:t>ts_data</a:t>
            </a:r>
            <a:r>
              <a:rPr lang="en-US" sz="2400" dirty="0"/>
              <a:t>, model = "AAN") </a:t>
            </a:r>
            <a:endParaRPr lang="en-US" sz="2400" dirty="0" smtClean="0"/>
          </a:p>
          <a:p>
            <a:r>
              <a:rPr lang="en-US" sz="2400" dirty="0" smtClean="0"/>
              <a:t># </a:t>
            </a:r>
            <a:r>
              <a:rPr lang="en-US" sz="2400" dirty="0"/>
              <a:t>"AAN" indicates additive errors, additive trend, no </a:t>
            </a:r>
            <a:r>
              <a:rPr lang="en-US" sz="2400" dirty="0" smtClean="0"/>
              <a:t>seasonality</a:t>
            </a:r>
          </a:p>
          <a:p>
            <a:r>
              <a:rPr lang="en-US" sz="2400" dirty="0" smtClean="0"/>
              <a:t>summary(fit)</a:t>
            </a:r>
          </a:p>
          <a:p>
            <a:r>
              <a:rPr lang="en-US" sz="2400" dirty="0" smtClean="0"/>
              <a:t># </a:t>
            </a:r>
            <a:r>
              <a:rPr lang="en-US" sz="2400" dirty="0"/>
              <a:t>Forecast the next 5 </a:t>
            </a:r>
            <a:r>
              <a:rPr lang="en-US" sz="2400" dirty="0" smtClean="0"/>
              <a:t>periods</a:t>
            </a:r>
          </a:p>
          <a:p>
            <a:r>
              <a:rPr lang="en-US" sz="2400" dirty="0" err="1" smtClean="0"/>
              <a:t>forecast_values</a:t>
            </a:r>
            <a:r>
              <a:rPr lang="en-US" sz="2400" dirty="0" smtClean="0"/>
              <a:t> </a:t>
            </a:r>
            <a:r>
              <a:rPr lang="en-US" sz="2400" dirty="0"/>
              <a:t>&lt;- forecast(fit, h = 5</a:t>
            </a:r>
            <a:r>
              <a:rPr lang="en-US" sz="2400" dirty="0" smtClean="0"/>
              <a:t>)</a:t>
            </a:r>
          </a:p>
          <a:p>
            <a:r>
              <a:rPr lang="en-US" sz="2400" dirty="0" smtClean="0"/>
              <a:t>print(</a:t>
            </a:r>
            <a:r>
              <a:rPr lang="en-US" sz="2400" dirty="0" err="1" smtClean="0"/>
              <a:t>forecast_values</a:t>
            </a:r>
            <a:r>
              <a:rPr lang="en-US" sz="2400" dirty="0" smtClean="0"/>
              <a:t>)</a:t>
            </a:r>
          </a:p>
          <a:p>
            <a:r>
              <a:rPr lang="en-US" sz="2400" dirty="0" smtClean="0"/>
              <a:t>plot(</a:t>
            </a:r>
            <a:r>
              <a:rPr lang="en-US" sz="2400" dirty="0" err="1" smtClean="0"/>
              <a:t>forecast_values</a:t>
            </a:r>
            <a:r>
              <a:rPr lang="en-US" sz="2400" dirty="0"/>
              <a:t>)</a:t>
            </a:r>
          </a:p>
        </p:txBody>
      </p:sp>
    </p:spTree>
    <p:extLst>
      <p:ext uri="{BB962C8B-B14F-4D97-AF65-F5344CB8AC3E}">
        <p14:creationId xmlns:p14="http://schemas.microsoft.com/office/powerpoint/2010/main" val="3385474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Holt-Winters Seasonal Model:</a:t>
            </a:r>
          </a:p>
        </p:txBody>
      </p:sp>
      <p:sp>
        <p:nvSpPr>
          <p:cNvPr id="4" name="Rectangle 3"/>
          <p:cNvSpPr/>
          <p:nvPr/>
        </p:nvSpPr>
        <p:spPr>
          <a:xfrm>
            <a:off x="838199" y="1690688"/>
            <a:ext cx="11183911" cy="4154984"/>
          </a:xfrm>
          <a:prstGeom prst="rect">
            <a:avLst/>
          </a:prstGeom>
        </p:spPr>
        <p:txBody>
          <a:bodyPr wrap="square">
            <a:spAutoFit/>
          </a:bodyPr>
          <a:lstStyle/>
          <a:p>
            <a:r>
              <a:rPr lang="en-US" sz="2400" dirty="0"/>
              <a:t># Example time series data with </a:t>
            </a:r>
            <a:r>
              <a:rPr lang="en-US" sz="2400" dirty="0" smtClean="0"/>
              <a:t>seasonality</a:t>
            </a:r>
          </a:p>
          <a:p>
            <a:r>
              <a:rPr lang="en-US" sz="2400" dirty="0" err="1" smtClean="0"/>
              <a:t>ts_data</a:t>
            </a:r>
            <a:r>
              <a:rPr lang="en-US" sz="2400" dirty="0" smtClean="0"/>
              <a:t> </a:t>
            </a:r>
            <a:r>
              <a:rPr lang="en-US" sz="2400" dirty="0"/>
              <a:t>&lt;- </a:t>
            </a:r>
            <a:r>
              <a:rPr lang="en-US" sz="2400" dirty="0" err="1"/>
              <a:t>ts</a:t>
            </a:r>
            <a:r>
              <a:rPr lang="en-US" sz="2400" dirty="0"/>
              <a:t>(c(120, 130, 140, 150, 160, 170, 180, 190, 200, 210, 220, 230,                  240, 250, 260, 270, 280, 290, 300, 310, 320, 330, 340, 350),                frequency = 12</a:t>
            </a:r>
            <a:r>
              <a:rPr lang="en-US" sz="2400" dirty="0" smtClean="0"/>
              <a:t>)</a:t>
            </a:r>
          </a:p>
          <a:p>
            <a:r>
              <a:rPr lang="en-US" sz="2400" dirty="0" smtClean="0"/>
              <a:t># </a:t>
            </a:r>
            <a:r>
              <a:rPr lang="en-US" sz="2400" dirty="0"/>
              <a:t>Apply Holt-Winters Seasonal Model with additive </a:t>
            </a:r>
            <a:r>
              <a:rPr lang="en-US" sz="2400" dirty="0" smtClean="0"/>
              <a:t>seasonality</a:t>
            </a:r>
          </a:p>
          <a:p>
            <a:r>
              <a:rPr lang="en-US" sz="2400" dirty="0" smtClean="0"/>
              <a:t>fit </a:t>
            </a:r>
            <a:r>
              <a:rPr lang="en-US" sz="2400" dirty="0"/>
              <a:t>&lt;- </a:t>
            </a:r>
            <a:r>
              <a:rPr lang="en-US" sz="2400" dirty="0" err="1"/>
              <a:t>es</a:t>
            </a:r>
            <a:r>
              <a:rPr lang="en-US" sz="2400" dirty="0"/>
              <a:t>(</a:t>
            </a:r>
            <a:r>
              <a:rPr lang="en-US" sz="2400" dirty="0" err="1"/>
              <a:t>ts_data</a:t>
            </a:r>
            <a:r>
              <a:rPr lang="en-US" sz="2400" dirty="0"/>
              <a:t>, model = "AAA")  </a:t>
            </a:r>
            <a:endParaRPr lang="en-US" sz="2400" dirty="0" smtClean="0"/>
          </a:p>
          <a:p>
            <a:r>
              <a:rPr lang="en-US" sz="2400" dirty="0" smtClean="0"/>
              <a:t># </a:t>
            </a:r>
            <a:r>
              <a:rPr lang="en-US" sz="2400" dirty="0"/>
              <a:t>"AAA" indicates additive errors, additive trend, additive </a:t>
            </a:r>
            <a:r>
              <a:rPr lang="en-US" sz="2400" dirty="0" smtClean="0"/>
              <a:t>seasonality</a:t>
            </a:r>
          </a:p>
          <a:p>
            <a:r>
              <a:rPr lang="en-US" sz="2400" dirty="0" smtClean="0"/>
              <a:t>summary(fit)</a:t>
            </a:r>
          </a:p>
          <a:p>
            <a:r>
              <a:rPr lang="en-US" sz="2400" dirty="0" smtClean="0"/>
              <a:t># </a:t>
            </a:r>
            <a:r>
              <a:rPr lang="en-US" sz="2400" dirty="0"/>
              <a:t>Forecast the next 12 </a:t>
            </a:r>
            <a:r>
              <a:rPr lang="en-US" sz="2400" dirty="0" smtClean="0"/>
              <a:t>periods</a:t>
            </a:r>
          </a:p>
          <a:p>
            <a:r>
              <a:rPr lang="en-US" sz="2400" dirty="0" err="1" smtClean="0"/>
              <a:t>forecast_values</a:t>
            </a:r>
            <a:r>
              <a:rPr lang="en-US" sz="2400" dirty="0" smtClean="0"/>
              <a:t> </a:t>
            </a:r>
            <a:r>
              <a:rPr lang="en-US" sz="2400" dirty="0"/>
              <a:t>&lt;- forecast(fit, h = 12</a:t>
            </a:r>
            <a:r>
              <a:rPr lang="en-US" sz="2400" dirty="0" smtClean="0"/>
              <a:t>)</a:t>
            </a:r>
          </a:p>
          <a:p>
            <a:r>
              <a:rPr lang="en-US" sz="2400" dirty="0" smtClean="0"/>
              <a:t>print(</a:t>
            </a:r>
            <a:r>
              <a:rPr lang="en-US" sz="2400" dirty="0" err="1" smtClean="0"/>
              <a:t>forecast_values</a:t>
            </a:r>
            <a:r>
              <a:rPr lang="en-US" sz="2400" dirty="0" smtClean="0"/>
              <a:t>)</a:t>
            </a:r>
          </a:p>
          <a:p>
            <a:r>
              <a:rPr lang="en-US" sz="2400" dirty="0" smtClean="0"/>
              <a:t>plot(</a:t>
            </a:r>
            <a:r>
              <a:rPr lang="en-US" sz="2400" dirty="0" err="1" smtClean="0"/>
              <a:t>forecast_values</a:t>
            </a:r>
            <a:r>
              <a:rPr lang="en-US" sz="2400" dirty="0"/>
              <a:t>)</a:t>
            </a:r>
          </a:p>
        </p:txBody>
      </p:sp>
    </p:spTree>
    <p:extLst>
      <p:ext uri="{BB962C8B-B14F-4D97-AF65-F5344CB8AC3E}">
        <p14:creationId xmlns:p14="http://schemas.microsoft.com/office/powerpoint/2010/main" val="20958045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Key </a:t>
            </a:r>
            <a:r>
              <a:rPr lang="en-US" dirty="0" smtClean="0"/>
              <a:t>Functions</a:t>
            </a:r>
            <a:endParaRPr lang="en-US" dirty="0"/>
          </a:p>
        </p:txBody>
      </p:sp>
      <p:sp>
        <p:nvSpPr>
          <p:cNvPr id="3" name="Content Placeholder 2"/>
          <p:cNvSpPr>
            <a:spLocks noGrp="1"/>
          </p:cNvSpPr>
          <p:nvPr>
            <p:ph idx="1"/>
          </p:nvPr>
        </p:nvSpPr>
        <p:spPr/>
        <p:txBody>
          <a:bodyPr/>
          <a:lstStyle/>
          <a:p>
            <a:r>
              <a:rPr lang="en-US" dirty="0" err="1" smtClean="0"/>
              <a:t>ets</a:t>
            </a:r>
            <a:r>
              <a:rPr lang="en-US" dirty="0"/>
              <a:t>() from the forecast package: Fit an exponential smoothing state space model.</a:t>
            </a:r>
          </a:p>
          <a:p>
            <a:r>
              <a:rPr lang="en-US" dirty="0" smtClean="0"/>
              <a:t>forecast</a:t>
            </a:r>
            <a:r>
              <a:rPr lang="en-US" dirty="0"/>
              <a:t>() from the forecast package: Produce forecasts from a fitted model.</a:t>
            </a:r>
          </a:p>
          <a:p>
            <a:r>
              <a:rPr lang="en-US" dirty="0" err="1" smtClean="0"/>
              <a:t>es</a:t>
            </a:r>
            <a:r>
              <a:rPr lang="en-US" dirty="0"/>
              <a:t>() from the smooth package: Fit exponential smoothing models.</a:t>
            </a:r>
          </a:p>
          <a:p>
            <a:r>
              <a:rPr lang="en-US" dirty="0" smtClean="0"/>
              <a:t>plot</a:t>
            </a:r>
            <a:r>
              <a:rPr lang="en-US" dirty="0"/>
              <a:t>(): Visualize time series and forecasts.</a:t>
            </a:r>
          </a:p>
        </p:txBody>
      </p:sp>
    </p:spTree>
    <p:extLst>
      <p:ext uri="{BB962C8B-B14F-4D97-AF65-F5344CB8AC3E}">
        <p14:creationId xmlns:p14="http://schemas.microsoft.com/office/powerpoint/2010/main" val="334370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Holt’s linear exponential smoothing</a:t>
            </a:r>
            <a:endParaRPr lang="en-US" dirty="0"/>
          </a:p>
        </p:txBody>
      </p:sp>
      <p:sp>
        <p:nvSpPr>
          <p:cNvPr id="3" name="Content Placeholder 2"/>
          <p:cNvSpPr>
            <a:spLocks noGrp="1"/>
          </p:cNvSpPr>
          <p:nvPr>
            <p:ph idx="1"/>
          </p:nvPr>
        </p:nvSpPr>
        <p:spPr>
          <a:xfrm>
            <a:off x="838199" y="1825624"/>
            <a:ext cx="10974049" cy="5032375"/>
          </a:xfrm>
        </p:spPr>
        <p:txBody>
          <a:bodyPr>
            <a:normAutofit fontScale="92500" lnSpcReduction="10000"/>
          </a:bodyPr>
          <a:lstStyle/>
          <a:p>
            <a:r>
              <a:rPr lang="en-US" dirty="0" smtClean="0"/>
              <a:t>Holt’s </a:t>
            </a:r>
            <a:r>
              <a:rPr lang="en-US" dirty="0"/>
              <a:t>linear exponential smoothing</a:t>
            </a:r>
            <a:r>
              <a:rPr lang="en-US" dirty="0">
                <a:solidFill>
                  <a:srgbClr val="00B050"/>
                </a:solidFill>
              </a:rPr>
              <a:t>, also known as double exponential smoothing, is used to forecast time series data that has a linear trend but no seasonal pattern. </a:t>
            </a:r>
            <a:endParaRPr lang="en-US" dirty="0" smtClean="0">
              <a:solidFill>
                <a:srgbClr val="00B050"/>
              </a:solidFill>
            </a:endParaRPr>
          </a:p>
          <a:p>
            <a:r>
              <a:rPr lang="en-US" dirty="0" smtClean="0"/>
              <a:t>This </a:t>
            </a:r>
            <a:r>
              <a:rPr lang="en-US" dirty="0"/>
              <a:t>method uses two smoothing parameters: </a:t>
            </a:r>
            <a:r>
              <a:rPr lang="en-US" b="1" dirty="0">
                <a:solidFill>
                  <a:srgbClr val="00B050"/>
                </a:solidFill>
              </a:rPr>
              <a:t>α for the level (the intercept) and β for the trend.</a:t>
            </a:r>
          </a:p>
          <a:p>
            <a:r>
              <a:rPr lang="en-US" dirty="0"/>
              <a:t>The formulas for double exponential smoothing are:</a:t>
            </a:r>
          </a:p>
          <a:p>
            <a:r>
              <a:rPr lang="en-US" dirty="0" err="1"/>
              <a:t>s</a:t>
            </a:r>
            <a:r>
              <a:rPr lang="en-US" baseline="-25000" dirty="0" err="1"/>
              <a:t>t</a:t>
            </a:r>
            <a:r>
              <a:rPr lang="en-US" dirty="0"/>
              <a:t> = α</a:t>
            </a:r>
            <a:r>
              <a:rPr lang="en-US" dirty="0" err="1"/>
              <a:t>x</a:t>
            </a:r>
            <a:r>
              <a:rPr lang="en-US" baseline="-25000" dirty="0" err="1"/>
              <a:t>t</a:t>
            </a:r>
            <a:r>
              <a:rPr lang="en-US" dirty="0"/>
              <a:t> + (1 – α)(s</a:t>
            </a:r>
            <a:r>
              <a:rPr lang="en-US" baseline="-25000" dirty="0"/>
              <a:t>t-1</a:t>
            </a:r>
            <a:r>
              <a:rPr lang="en-US" dirty="0"/>
              <a:t> + b</a:t>
            </a:r>
            <a:r>
              <a:rPr lang="en-US" baseline="-25000" dirty="0"/>
              <a:t>t-1</a:t>
            </a:r>
            <a:r>
              <a:rPr lang="en-US" dirty="0"/>
              <a:t>)</a:t>
            </a:r>
          </a:p>
          <a:p>
            <a:r>
              <a:rPr lang="en-US" dirty="0"/>
              <a:t>β</a:t>
            </a:r>
            <a:r>
              <a:rPr lang="en-US" baseline="-25000" dirty="0"/>
              <a:t>t</a:t>
            </a:r>
            <a:r>
              <a:rPr lang="en-US" dirty="0"/>
              <a:t> = β(</a:t>
            </a:r>
            <a:r>
              <a:rPr lang="en-US" dirty="0" err="1"/>
              <a:t>s</a:t>
            </a:r>
            <a:r>
              <a:rPr lang="en-US" baseline="-25000" dirty="0" err="1"/>
              <a:t>t</a:t>
            </a:r>
            <a:r>
              <a:rPr lang="en-US" dirty="0"/>
              <a:t> – s</a:t>
            </a:r>
            <a:r>
              <a:rPr lang="en-US" baseline="-25000" dirty="0"/>
              <a:t>t-1</a:t>
            </a:r>
            <a:r>
              <a:rPr lang="en-US" dirty="0"/>
              <a:t>) + (1 – β)b</a:t>
            </a:r>
            <a:r>
              <a:rPr lang="en-US" baseline="-25000" dirty="0"/>
              <a:t>t-1</a:t>
            </a:r>
            <a:endParaRPr lang="en-US" dirty="0"/>
          </a:p>
          <a:p>
            <a:r>
              <a:rPr lang="en-US" dirty="0"/>
              <a:t>where</a:t>
            </a:r>
          </a:p>
          <a:p>
            <a:r>
              <a:rPr lang="en-US" dirty="0" err="1"/>
              <a:t>bt</a:t>
            </a:r>
            <a:r>
              <a:rPr lang="en-US" dirty="0"/>
              <a:t> is the slope and best estimate of the trend at time t,</a:t>
            </a:r>
          </a:p>
          <a:p>
            <a:r>
              <a:rPr lang="en-US" dirty="0"/>
              <a:t>α is the smoothing parameter of data (0 &lt; α &lt; 1), and</a:t>
            </a:r>
          </a:p>
          <a:p>
            <a:r>
              <a:rPr lang="en-US" dirty="0"/>
              <a:t>β is the smoothing parameter for the trend (0 &lt; β &lt; 1).</a:t>
            </a:r>
          </a:p>
          <a:p>
            <a:endParaRPr lang="en-US" dirty="0"/>
          </a:p>
        </p:txBody>
      </p:sp>
    </p:spTree>
    <p:extLst>
      <p:ext uri="{BB962C8B-B14F-4D97-AF65-F5344CB8AC3E}">
        <p14:creationId xmlns:p14="http://schemas.microsoft.com/office/powerpoint/2010/main" val="334884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5390</Words>
  <Application>Microsoft Office PowerPoint</Application>
  <PresentationFormat>Widescreen</PresentationFormat>
  <Paragraphs>591</Paragraphs>
  <Slides>87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 Unicode MS</vt:lpstr>
      <vt:lpstr>Arial</vt:lpstr>
      <vt:lpstr>Calibri</vt:lpstr>
      <vt:lpstr>Calibri Light</vt:lpstr>
      <vt:lpstr>Times New Roman</vt:lpstr>
      <vt:lpstr>Office Theme</vt:lpstr>
      <vt:lpstr>Unit 3</vt:lpstr>
      <vt:lpstr>Introduction</vt:lpstr>
      <vt:lpstr>Types of exponential smoothing</vt:lpstr>
      <vt:lpstr>Types of exponential smoothing</vt:lpstr>
      <vt:lpstr>PowerPoint Presentation</vt:lpstr>
      <vt:lpstr>PowerPoint Presentation</vt:lpstr>
      <vt:lpstr>PowerPoint Presentation</vt:lpstr>
      <vt:lpstr>Using the forecast Package Directly</vt:lpstr>
      <vt:lpstr>2. Holt’s linear exponential smoothing</vt:lpstr>
      <vt:lpstr>PowerPoint Presentation</vt:lpstr>
      <vt:lpstr>When to use exponential smoothing </vt:lpstr>
      <vt:lpstr>When to use exponential smoothing </vt:lpstr>
      <vt:lpstr>First-Order Exponential Smoothing</vt:lpstr>
      <vt:lpstr>First-Order Exponential Smoothing</vt:lpstr>
      <vt:lpstr>PowerPoint Presentation</vt:lpstr>
      <vt:lpstr>PowerPoint Presentation</vt:lpstr>
      <vt:lpstr>PowerPoint Presentation</vt:lpstr>
      <vt:lpstr>Modelling Time Series</vt:lpstr>
      <vt:lpstr>Modelling Time Series</vt:lpstr>
      <vt:lpstr>2. Preprocessing Time Series Data</vt:lpstr>
      <vt:lpstr>3. Modeling Techniques</vt:lpstr>
      <vt:lpstr>PowerPoint Presentation</vt:lpstr>
      <vt:lpstr>PowerPoint Presentation</vt:lpstr>
      <vt:lpstr>PowerPoint Presentation</vt:lpstr>
      <vt:lpstr>PowerPoint Presentation</vt:lpstr>
      <vt:lpstr>4. Model Evaluation</vt:lpstr>
      <vt:lpstr>Example Workflow in R</vt:lpstr>
      <vt:lpstr>SECOND-ORDER EXPONENTIAL SMOOTHING</vt:lpstr>
      <vt:lpstr>PowerPoint Presentation</vt:lpstr>
      <vt:lpstr>PowerPoint Presentation</vt:lpstr>
      <vt:lpstr>PowerPoint Presentation</vt:lpstr>
      <vt:lpstr>PowerPoint Presentation</vt:lpstr>
      <vt:lpstr>PowerPoint Presentation</vt:lpstr>
      <vt:lpstr>Implementation in R</vt:lpstr>
      <vt:lpstr>Higher-order exponential smoothing</vt:lpstr>
      <vt:lpstr>PowerPoint Presentation</vt:lpstr>
      <vt:lpstr>PowerPoint Presentation</vt:lpstr>
      <vt:lpstr>PowerPoint Presentation</vt:lpstr>
      <vt:lpstr>Higher-Order Extensions</vt:lpstr>
      <vt:lpstr>Higher-Order Extensions</vt:lpstr>
      <vt:lpstr>PowerPoint Presentation</vt:lpstr>
      <vt:lpstr>Implementation in R</vt:lpstr>
      <vt:lpstr>PowerPoint Presentation</vt:lpstr>
      <vt:lpstr>Exponential Smoothing Methods for Time Series Forecasting</vt:lpstr>
      <vt:lpstr>PowerPoint Presentation</vt:lpstr>
      <vt:lpstr>PowerPoint Presentation</vt:lpstr>
      <vt:lpstr>PowerPoint Presentation</vt:lpstr>
      <vt:lpstr>Time Series Decomposition Plot</vt:lpstr>
      <vt:lpstr>PowerPoint Presentation</vt:lpstr>
      <vt:lpstr>Time Series Decomposition Analysis</vt:lpstr>
      <vt:lpstr>PowerPoint Presentation</vt:lpstr>
      <vt:lpstr>PowerPoint Presentation</vt:lpstr>
      <vt:lpstr>PowerPoint Presentation</vt:lpstr>
      <vt:lpstr>Linear trend Process</vt:lpstr>
      <vt:lpstr>Adaptive updating of the discount factor</vt:lpstr>
      <vt:lpstr>PowerPoint Presentation</vt:lpstr>
      <vt:lpstr>Methods for Adaptive Updating</vt:lpstr>
      <vt:lpstr>Methods for Adaptive Updating</vt:lpstr>
      <vt:lpstr>PowerPoint Presentation</vt:lpstr>
      <vt:lpstr>PowerPoint Presentation</vt:lpstr>
      <vt:lpstr>Exponential Smoothing of Bio-surveillance</vt:lpstr>
      <vt:lpstr>Applications of Exponential Smoothing in Bio-surveillance</vt:lpstr>
      <vt:lpstr>PowerPoint Presentation</vt:lpstr>
      <vt:lpstr>Considerations for Bio-surveillance</vt:lpstr>
      <vt:lpstr>PowerPoint Presentation</vt:lpstr>
      <vt:lpstr>R Script for Exponential Smoothing in Bio-surveillance</vt:lpstr>
      <vt:lpstr>PowerPoint Presentation</vt:lpstr>
      <vt:lpstr>PowerPoint Presentation</vt:lpstr>
      <vt:lpstr>PowerPoint Presentation</vt:lpstr>
      <vt:lpstr>PowerPoint Presentation</vt:lpstr>
      <vt:lpstr>PowerPoint Presentation</vt:lpstr>
      <vt:lpstr>EXPONENTIAL SMOOTHERS AND ARIMA MODELS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Commands</vt:lpstr>
      <vt:lpstr>2. Holt’s Linear Trend Model Using the forecast package:</vt:lpstr>
      <vt:lpstr>3. Holt-Winters Seasonal Model Additive Seasonality:</vt:lpstr>
      <vt:lpstr>Multiplicative Seasonality:</vt:lpstr>
      <vt:lpstr>4. Using the smooth Package Simple Exponential Smoothing:</vt:lpstr>
      <vt:lpstr>Holt’s Linear Trend Model:</vt:lpstr>
      <vt:lpstr>Holt-Winters Seasonal Model:</vt:lpstr>
      <vt:lpstr>Summary of Key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Admin</dc:creator>
  <cp:lastModifiedBy>Admin</cp:lastModifiedBy>
  <cp:revision>89</cp:revision>
  <dcterms:created xsi:type="dcterms:W3CDTF">2024-08-20T12:43:34Z</dcterms:created>
  <dcterms:modified xsi:type="dcterms:W3CDTF">2024-08-28T23:42:28Z</dcterms:modified>
</cp:coreProperties>
</file>