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84" r:id="rId4"/>
    <p:sldId id="258" r:id="rId5"/>
    <p:sldId id="259" r:id="rId6"/>
    <p:sldId id="260" r:id="rId7"/>
    <p:sldId id="285" r:id="rId8"/>
    <p:sldId id="286"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150" autoAdjust="0"/>
  </p:normalViewPr>
  <p:slideViewPr>
    <p:cSldViewPr snapToGrid="0">
      <p:cViewPr varScale="1">
        <p:scale>
          <a:sx n="65" d="100"/>
          <a:sy n="65" d="100"/>
        </p:scale>
        <p:origin x="9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E0FE1D-63C6-4F0D-9CCF-633602CC8CBC}" type="datetimeFigureOut">
              <a:rPr lang="en-IN" smtClean="0"/>
              <a:t>30-07-2024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E005DA-0F2E-43DC-9440-BE4654ED7F63}" type="slidenum">
              <a:rPr lang="en-IN" smtClean="0"/>
              <a:t>‹#›</a:t>
            </a:fld>
            <a:endParaRPr lang="en-IN"/>
          </a:p>
        </p:txBody>
      </p:sp>
    </p:spTree>
    <p:extLst>
      <p:ext uri="{BB962C8B-B14F-4D97-AF65-F5344CB8AC3E}">
        <p14:creationId xmlns:p14="http://schemas.microsoft.com/office/powerpoint/2010/main" val="3918709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EE005DA-0F2E-43DC-9440-BE4654ED7F63}" type="slidenum">
              <a:rPr lang="en-IN" smtClean="0"/>
              <a:t>3</a:t>
            </a:fld>
            <a:endParaRPr lang="en-IN"/>
          </a:p>
        </p:txBody>
      </p:sp>
    </p:spTree>
    <p:extLst>
      <p:ext uri="{BB962C8B-B14F-4D97-AF65-F5344CB8AC3E}">
        <p14:creationId xmlns:p14="http://schemas.microsoft.com/office/powerpoint/2010/main" val="1820147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1" u="none" strike="noStrike" baseline="0" dirty="0">
                <a:latin typeface="TimesLTStd-Italic"/>
              </a:rPr>
              <a:t>Operations Management</a:t>
            </a:r>
            <a:r>
              <a:rPr lang="en-US" sz="1800" b="0" i="0" u="none" strike="noStrike" baseline="0" dirty="0">
                <a:latin typeface="TimesLTStd-Roman"/>
              </a:rPr>
              <a:t>. Business organizations routinely use forecasts of product sales or demand for services in order to schedule production, control inventories, manage the supply chain, determine staffing requirements, and plan capacity. Forecasts may also be used to determine the mix of products or services to be offered and the locations at which products are to be produced.</a:t>
            </a:r>
            <a:endParaRPr lang="en-IN" dirty="0"/>
          </a:p>
        </p:txBody>
      </p:sp>
      <p:sp>
        <p:nvSpPr>
          <p:cNvPr id="4" name="Slide Number Placeholder 3"/>
          <p:cNvSpPr>
            <a:spLocks noGrp="1"/>
          </p:cNvSpPr>
          <p:nvPr>
            <p:ph type="sldNum" sz="quarter" idx="5"/>
          </p:nvPr>
        </p:nvSpPr>
        <p:spPr/>
        <p:txBody>
          <a:bodyPr/>
          <a:lstStyle/>
          <a:p>
            <a:fld id="{6EE005DA-0F2E-43DC-9440-BE4654ED7F63}" type="slidenum">
              <a:rPr lang="en-IN" smtClean="0"/>
              <a:t>10</a:t>
            </a:fld>
            <a:endParaRPr lang="en-IN"/>
          </a:p>
        </p:txBody>
      </p:sp>
    </p:spTree>
    <p:extLst>
      <p:ext uri="{BB962C8B-B14F-4D97-AF65-F5344CB8AC3E}">
        <p14:creationId xmlns:p14="http://schemas.microsoft.com/office/powerpoint/2010/main" val="1099020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1" u="none" strike="noStrike" baseline="0" dirty="0">
                <a:latin typeface="TimesLTStd-Italic"/>
              </a:rPr>
              <a:t>Marketing</a:t>
            </a:r>
            <a:r>
              <a:rPr lang="en-US" sz="1800" b="0" i="0" u="none" strike="noStrike" baseline="0" dirty="0">
                <a:latin typeface="TimesLTStd-Roman"/>
              </a:rPr>
              <a:t>. Forecasting is important in many marketing decisions. Forecasts of sales response to advertising expenditures, new promotions, or changes in pricing polices enable businesses to evaluate their effectiveness, determine whether goals are being met, and make </a:t>
            </a:r>
            <a:r>
              <a:rPr lang="en-IN" sz="1800" b="0" i="0" u="none" strike="noStrike" baseline="0" dirty="0">
                <a:latin typeface="TimesLTStd-Roman"/>
              </a:rPr>
              <a:t>adjustments. </a:t>
            </a:r>
          </a:p>
        </p:txBody>
      </p:sp>
      <p:sp>
        <p:nvSpPr>
          <p:cNvPr id="4" name="Slide Number Placeholder 3"/>
          <p:cNvSpPr>
            <a:spLocks noGrp="1"/>
          </p:cNvSpPr>
          <p:nvPr>
            <p:ph type="sldNum" sz="quarter" idx="5"/>
          </p:nvPr>
        </p:nvSpPr>
        <p:spPr/>
        <p:txBody>
          <a:bodyPr/>
          <a:lstStyle/>
          <a:p>
            <a:fld id="{6EE005DA-0F2E-43DC-9440-BE4654ED7F63}" type="slidenum">
              <a:rPr lang="en-IN" smtClean="0"/>
              <a:t>11</a:t>
            </a:fld>
            <a:endParaRPr lang="en-IN"/>
          </a:p>
        </p:txBody>
      </p:sp>
    </p:spTree>
    <p:extLst>
      <p:ext uri="{BB962C8B-B14F-4D97-AF65-F5344CB8AC3E}">
        <p14:creationId xmlns:p14="http://schemas.microsoft.com/office/powerpoint/2010/main" val="2578362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1" u="none" strike="noStrike" baseline="0" dirty="0">
                <a:latin typeface="TimesLTStd-Italic"/>
              </a:rPr>
              <a:t>Finance and Risk Management</a:t>
            </a:r>
            <a:r>
              <a:rPr lang="en-US" sz="1800" b="0" i="0" u="none" strike="noStrike" baseline="0" dirty="0">
                <a:latin typeface="TimesLTStd-Roman"/>
              </a:rPr>
              <a:t>. Investors in financial assets are interested</a:t>
            </a:r>
          </a:p>
          <a:p>
            <a:pPr algn="l"/>
            <a:r>
              <a:rPr lang="en-US" sz="1800" b="0" i="0" u="none" strike="noStrike" baseline="0" dirty="0">
                <a:latin typeface="TimesLTStd-Roman"/>
              </a:rPr>
              <a:t>in forecasting the returns from their investments. These assets</a:t>
            </a:r>
          </a:p>
          <a:p>
            <a:pPr algn="l"/>
            <a:r>
              <a:rPr lang="en-US" sz="1800" b="0" i="0" u="none" strike="noStrike" baseline="0" dirty="0">
                <a:latin typeface="TimesLTStd-Roman"/>
              </a:rPr>
              <a:t>include but are not limited to stocks, bonds, and commodities; other</a:t>
            </a:r>
          </a:p>
          <a:p>
            <a:pPr algn="l"/>
            <a:r>
              <a:rPr lang="en-US" sz="1800" b="0" i="0" u="none" strike="noStrike" baseline="0" dirty="0">
                <a:latin typeface="TimesLTStd-Roman"/>
              </a:rPr>
              <a:t>investment decisions can be made relative to forecasts of interest</a:t>
            </a:r>
          </a:p>
          <a:p>
            <a:pPr algn="l"/>
            <a:r>
              <a:rPr lang="en-US" sz="1800" b="0" i="0" u="none" strike="noStrike" baseline="0" dirty="0">
                <a:latin typeface="TimesLTStd-Roman"/>
              </a:rPr>
              <a:t>rates, options, and currency exchange rates. Financial risk management</a:t>
            </a:r>
          </a:p>
          <a:p>
            <a:pPr algn="l"/>
            <a:r>
              <a:rPr lang="en-US" sz="1800" b="0" i="0" u="none" strike="noStrike" baseline="0" dirty="0">
                <a:latin typeface="TimesLTStd-Roman"/>
              </a:rPr>
              <a:t>requires forecasts of the volatility of asset returns so that</a:t>
            </a:r>
          </a:p>
          <a:p>
            <a:pPr algn="l"/>
            <a:r>
              <a:rPr lang="en-US" sz="1800" b="0" i="0" u="none" strike="noStrike" baseline="0" dirty="0">
                <a:latin typeface="TimesLTStd-Roman"/>
              </a:rPr>
              <a:t>the risks associated with investment portfolios can be evaluated and</a:t>
            </a:r>
          </a:p>
          <a:p>
            <a:pPr algn="l"/>
            <a:r>
              <a:rPr lang="en-US" sz="1800" b="0" i="0" u="none" strike="noStrike" baseline="0" dirty="0">
                <a:latin typeface="TimesLTStd-Roman"/>
              </a:rPr>
              <a:t>insured, and so that financial derivatives can be properly priced</a:t>
            </a:r>
            <a:endParaRPr lang="en-IN" dirty="0"/>
          </a:p>
        </p:txBody>
      </p:sp>
      <p:sp>
        <p:nvSpPr>
          <p:cNvPr id="4" name="Slide Number Placeholder 3"/>
          <p:cNvSpPr>
            <a:spLocks noGrp="1"/>
          </p:cNvSpPr>
          <p:nvPr>
            <p:ph type="sldNum" sz="quarter" idx="5"/>
          </p:nvPr>
        </p:nvSpPr>
        <p:spPr/>
        <p:txBody>
          <a:bodyPr/>
          <a:lstStyle/>
          <a:p>
            <a:fld id="{6EE005DA-0F2E-43DC-9440-BE4654ED7F63}" type="slidenum">
              <a:rPr lang="en-IN" smtClean="0"/>
              <a:t>12</a:t>
            </a:fld>
            <a:endParaRPr lang="en-IN"/>
          </a:p>
        </p:txBody>
      </p:sp>
    </p:spTree>
    <p:extLst>
      <p:ext uri="{BB962C8B-B14F-4D97-AF65-F5344CB8AC3E}">
        <p14:creationId xmlns:p14="http://schemas.microsoft.com/office/powerpoint/2010/main" val="3677991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1" u="none" strike="noStrike" baseline="0" dirty="0">
                <a:latin typeface="TimesLTStd-Italic"/>
              </a:rPr>
              <a:t>Economics</a:t>
            </a:r>
            <a:r>
              <a:rPr lang="en-US" sz="1800" b="0" i="0" u="none" strike="noStrike" baseline="0" dirty="0">
                <a:latin typeface="TimesLTStd-Roman"/>
              </a:rPr>
              <a:t>. Governments, financial institutions, and policy organizations</a:t>
            </a:r>
          </a:p>
          <a:p>
            <a:pPr algn="l"/>
            <a:r>
              <a:rPr lang="en-US" sz="1800" b="0" i="0" u="none" strike="noStrike" baseline="0" dirty="0">
                <a:latin typeface="TimesLTStd-Roman"/>
              </a:rPr>
              <a:t>require forecasts of major economic variables, such as gross</a:t>
            </a:r>
          </a:p>
          <a:p>
            <a:pPr algn="l"/>
            <a:r>
              <a:rPr lang="en-US" sz="1800" b="0" i="0" u="none" strike="noStrike" baseline="0" dirty="0">
                <a:latin typeface="TimesLTStd-Roman"/>
              </a:rPr>
              <a:t>domestic product, population growth, unemployment, interest rates,</a:t>
            </a:r>
          </a:p>
          <a:p>
            <a:pPr algn="l"/>
            <a:r>
              <a:rPr lang="en-US" sz="1800" b="0" i="0" u="none" strike="noStrike" baseline="0" dirty="0">
                <a:latin typeface="TimesLTStd-Roman"/>
              </a:rPr>
              <a:t>inflation, job growth, production, and consumption. These forecasts</a:t>
            </a:r>
          </a:p>
          <a:p>
            <a:pPr algn="l"/>
            <a:r>
              <a:rPr lang="en-US" sz="1800" b="0" i="0" u="none" strike="noStrike" baseline="0" dirty="0">
                <a:latin typeface="TimesLTStd-Roman"/>
              </a:rPr>
              <a:t>are an integral part of the guidance behind monetary and fiscal policy,</a:t>
            </a:r>
          </a:p>
          <a:p>
            <a:pPr algn="l"/>
            <a:r>
              <a:rPr lang="en-US" sz="1800" b="0" i="0" u="none" strike="noStrike" baseline="0" dirty="0">
                <a:latin typeface="TimesLTStd-Roman"/>
              </a:rPr>
              <a:t>and budgeting plans and decisions made by governments. They</a:t>
            </a:r>
          </a:p>
          <a:p>
            <a:pPr algn="l"/>
            <a:r>
              <a:rPr lang="en-US" sz="1800" b="0" i="0" u="none" strike="noStrike" baseline="0" dirty="0">
                <a:latin typeface="TimesLTStd-Roman"/>
              </a:rPr>
              <a:t>are also instrumental in the strategic planning decisions made by</a:t>
            </a:r>
          </a:p>
          <a:p>
            <a:pPr algn="l"/>
            <a:r>
              <a:rPr lang="en-US" sz="1800" b="0" i="0" u="none" strike="noStrike" baseline="0" dirty="0">
                <a:latin typeface="TimesLTStd-Roman"/>
              </a:rPr>
              <a:t>business organizations and financial institutions.</a:t>
            </a:r>
            <a:endParaRPr lang="en-IN" dirty="0"/>
          </a:p>
        </p:txBody>
      </p:sp>
      <p:sp>
        <p:nvSpPr>
          <p:cNvPr id="4" name="Slide Number Placeholder 3"/>
          <p:cNvSpPr>
            <a:spLocks noGrp="1"/>
          </p:cNvSpPr>
          <p:nvPr>
            <p:ph type="sldNum" sz="quarter" idx="5"/>
          </p:nvPr>
        </p:nvSpPr>
        <p:spPr/>
        <p:txBody>
          <a:bodyPr/>
          <a:lstStyle/>
          <a:p>
            <a:fld id="{6EE005DA-0F2E-43DC-9440-BE4654ED7F63}" type="slidenum">
              <a:rPr lang="en-IN" smtClean="0"/>
              <a:t>13</a:t>
            </a:fld>
            <a:endParaRPr lang="en-IN"/>
          </a:p>
        </p:txBody>
      </p:sp>
    </p:spTree>
    <p:extLst>
      <p:ext uri="{BB962C8B-B14F-4D97-AF65-F5344CB8AC3E}">
        <p14:creationId xmlns:p14="http://schemas.microsoft.com/office/powerpoint/2010/main" val="603773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LTStd-Roman"/>
              </a:rPr>
              <a:t>5. </a:t>
            </a:r>
            <a:r>
              <a:rPr lang="en-US" sz="1800" b="0" i="1" u="none" strike="noStrike" baseline="0" dirty="0">
                <a:latin typeface="TimesLTStd-Italic"/>
              </a:rPr>
              <a:t>Industrial Process Control</a:t>
            </a:r>
            <a:r>
              <a:rPr lang="en-US" sz="1800" b="0" i="0" u="none" strike="noStrike" baseline="0" dirty="0">
                <a:latin typeface="TimesLTStd-Roman"/>
              </a:rPr>
              <a:t>. Forecasts of the future values of critical</a:t>
            </a:r>
          </a:p>
          <a:p>
            <a:pPr algn="l"/>
            <a:r>
              <a:rPr lang="en-US" sz="1800" b="0" i="0" u="none" strike="noStrike" baseline="0" dirty="0">
                <a:latin typeface="TimesLTStd-Roman"/>
              </a:rPr>
              <a:t>quality characteristics of a production process can help determine</a:t>
            </a:r>
          </a:p>
          <a:p>
            <a:pPr algn="l"/>
            <a:r>
              <a:rPr lang="en-US" sz="1800" b="0" i="0" u="none" strike="noStrike" baseline="0" dirty="0">
                <a:latin typeface="TimesLTStd-Roman"/>
              </a:rPr>
              <a:t>when important controllable variables in the process should be</a:t>
            </a:r>
          </a:p>
          <a:p>
            <a:pPr algn="l"/>
            <a:r>
              <a:rPr lang="en-US" sz="1800" b="0" i="0" u="none" strike="noStrike" baseline="0" dirty="0">
                <a:latin typeface="TimesLTStd-Roman"/>
              </a:rPr>
              <a:t>changed, or if the process should be shut down and overhauled. Feedback</a:t>
            </a:r>
          </a:p>
          <a:p>
            <a:pPr algn="l"/>
            <a:r>
              <a:rPr lang="en-US" sz="1800" b="0" i="0" u="none" strike="noStrike" baseline="0" dirty="0">
                <a:latin typeface="TimesLTStd-Roman"/>
              </a:rPr>
              <a:t>and feedforward control schemes are widely used in monitoring</a:t>
            </a:r>
          </a:p>
          <a:p>
            <a:pPr algn="l"/>
            <a:r>
              <a:rPr lang="en-US" sz="1800" b="0" i="0" u="none" strike="noStrike" baseline="0" dirty="0">
                <a:latin typeface="TimesLTStd-Roman"/>
              </a:rPr>
              <a:t>and adjustment of industrial processes, and predictions of the process</a:t>
            </a:r>
          </a:p>
          <a:p>
            <a:pPr algn="l"/>
            <a:r>
              <a:rPr lang="en-US" sz="1800" b="0" i="0" u="none" strike="noStrike" baseline="0" dirty="0">
                <a:latin typeface="TimesLTStd-Roman"/>
              </a:rPr>
              <a:t>output are an integral part of these schemes.</a:t>
            </a:r>
          </a:p>
          <a:p>
            <a:pPr algn="l"/>
            <a:r>
              <a:rPr lang="en-US" sz="1800" b="0" i="0" u="none" strike="noStrike" baseline="0" dirty="0">
                <a:latin typeface="TimesLTStd-Roman"/>
              </a:rPr>
              <a:t>6. </a:t>
            </a:r>
            <a:r>
              <a:rPr lang="en-US" sz="1800" b="0" i="1" u="none" strike="noStrike" baseline="0" dirty="0">
                <a:latin typeface="TimesLTStd-Italic"/>
              </a:rPr>
              <a:t>Demography</a:t>
            </a:r>
            <a:r>
              <a:rPr lang="en-US" sz="1800" b="0" i="0" u="none" strike="noStrike" baseline="0" dirty="0">
                <a:latin typeface="TimesLTStd-Roman"/>
              </a:rPr>
              <a:t>. Forecasts of population by country and regions are</a:t>
            </a:r>
          </a:p>
          <a:p>
            <a:pPr algn="l"/>
            <a:r>
              <a:rPr lang="en-US" sz="1800" b="0" i="0" u="none" strike="noStrike" baseline="0" dirty="0">
                <a:latin typeface="TimesLTStd-Roman"/>
              </a:rPr>
              <a:t>made routinely, often stratified by variables such as gender, age,</a:t>
            </a:r>
          </a:p>
          <a:p>
            <a:pPr algn="l"/>
            <a:r>
              <a:rPr lang="en-US" sz="1800" b="0" i="0" u="none" strike="noStrike" baseline="0" dirty="0">
                <a:latin typeface="TimesLTStd-Roman"/>
              </a:rPr>
              <a:t>and race. Demographers also forecast births, deaths, and migration</a:t>
            </a:r>
          </a:p>
          <a:p>
            <a:pPr algn="l"/>
            <a:r>
              <a:rPr lang="en-US" sz="1800" b="0" i="0" u="none" strike="noStrike" baseline="0" dirty="0">
                <a:latin typeface="TimesLTStd-Roman"/>
              </a:rPr>
              <a:t>patterns of </a:t>
            </a:r>
            <a:r>
              <a:rPr lang="en-US" sz="1800" b="0" i="0" u="none" strike="noStrike" baseline="0" dirty="0" err="1">
                <a:latin typeface="TimesLTStd-Roman"/>
              </a:rPr>
              <a:t>populations.Governments</a:t>
            </a:r>
            <a:r>
              <a:rPr lang="en-US" sz="1800" b="0" i="0" u="none" strike="noStrike" baseline="0" dirty="0">
                <a:latin typeface="TimesLTStd-Roman"/>
              </a:rPr>
              <a:t> use these forecasts for planning</a:t>
            </a:r>
          </a:p>
          <a:p>
            <a:pPr algn="l"/>
            <a:r>
              <a:rPr lang="en-US" sz="1800" b="0" i="0" u="none" strike="noStrike" baseline="0" dirty="0">
                <a:latin typeface="TimesLTStd-Roman"/>
              </a:rPr>
              <a:t>policy and social service actions, such as spending on health care,</a:t>
            </a:r>
          </a:p>
          <a:p>
            <a:pPr algn="l"/>
            <a:r>
              <a:rPr lang="en-US" sz="1800" b="0" i="0" u="none" strike="noStrike" baseline="0" dirty="0">
                <a:latin typeface="TimesLTStd-Roman"/>
              </a:rPr>
              <a:t>retirement programs, and antipoverty programs. Many businesses</a:t>
            </a:r>
          </a:p>
          <a:p>
            <a:pPr algn="l"/>
            <a:r>
              <a:rPr lang="en-US" sz="1800" b="0" i="0" u="none" strike="noStrike" baseline="0" dirty="0">
                <a:latin typeface="TimesLTStd-Roman"/>
              </a:rPr>
              <a:t>use forecasts of populations by age groups to make strategic plans</a:t>
            </a:r>
          </a:p>
          <a:p>
            <a:pPr algn="l"/>
            <a:r>
              <a:rPr lang="en-US" sz="1800" b="0" i="0" u="none" strike="noStrike" baseline="0" dirty="0">
                <a:latin typeface="TimesLTStd-Roman"/>
              </a:rPr>
              <a:t>regarding developing new product lines or the types of services that</a:t>
            </a:r>
          </a:p>
          <a:p>
            <a:pPr algn="l"/>
            <a:r>
              <a:rPr lang="en-IN" sz="1800" b="0" i="0" u="none" strike="noStrike" baseline="0" dirty="0">
                <a:latin typeface="TimesLTStd-Roman"/>
              </a:rPr>
              <a:t>will be offered.</a:t>
            </a:r>
            <a:endParaRPr lang="en-IN" dirty="0"/>
          </a:p>
        </p:txBody>
      </p:sp>
      <p:sp>
        <p:nvSpPr>
          <p:cNvPr id="4" name="Slide Number Placeholder 3"/>
          <p:cNvSpPr>
            <a:spLocks noGrp="1"/>
          </p:cNvSpPr>
          <p:nvPr>
            <p:ph type="sldNum" sz="quarter" idx="5"/>
          </p:nvPr>
        </p:nvSpPr>
        <p:spPr/>
        <p:txBody>
          <a:bodyPr/>
          <a:lstStyle/>
          <a:p>
            <a:fld id="{6EE005DA-0F2E-43DC-9440-BE4654ED7F63}" type="slidenum">
              <a:rPr lang="en-IN" smtClean="0"/>
              <a:t>14</a:t>
            </a:fld>
            <a:endParaRPr lang="en-IN"/>
          </a:p>
        </p:txBody>
      </p:sp>
    </p:spTree>
    <p:extLst>
      <p:ext uri="{BB962C8B-B14F-4D97-AF65-F5344CB8AC3E}">
        <p14:creationId xmlns:p14="http://schemas.microsoft.com/office/powerpoint/2010/main" val="2528559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dirty="0">
                <a:latin typeface="TimesLTStd-Bold"/>
              </a:rPr>
              <a:t>Qualitative </a:t>
            </a:r>
            <a:r>
              <a:rPr lang="en-US" sz="1800" b="0" i="0" u="none" strike="noStrike" baseline="0" dirty="0">
                <a:latin typeface="TimesLTStd-Roman"/>
              </a:rPr>
              <a:t>forecasting techniques are often subjective in nature and</a:t>
            </a:r>
          </a:p>
          <a:p>
            <a:pPr algn="l"/>
            <a:r>
              <a:rPr lang="en-US" sz="1800" b="0" i="0" u="none" strike="noStrike" baseline="0" dirty="0">
                <a:latin typeface="TimesLTStd-Roman"/>
              </a:rPr>
              <a:t>require judgment on the part of experts. Qualitative forecasts are often</a:t>
            </a:r>
          </a:p>
          <a:p>
            <a:pPr algn="l"/>
            <a:r>
              <a:rPr lang="en-US" sz="1800" b="0" i="0" u="none" strike="noStrike" baseline="0" dirty="0">
                <a:latin typeface="TimesLTStd-Roman"/>
              </a:rPr>
              <a:t>used in situations where there is little or no historical data on which to base</a:t>
            </a:r>
          </a:p>
          <a:p>
            <a:pPr algn="l"/>
            <a:r>
              <a:rPr lang="en-US" sz="1800" b="0" i="0" u="none" strike="noStrike" baseline="0" dirty="0">
                <a:latin typeface="TimesLTStd-Roman"/>
              </a:rPr>
              <a:t>the forecast. An example would be the introduction of a new product, for</a:t>
            </a:r>
          </a:p>
          <a:p>
            <a:pPr algn="l"/>
            <a:r>
              <a:rPr lang="en-US" sz="1800" b="0" i="0" u="none" strike="noStrike" baseline="0" dirty="0">
                <a:latin typeface="TimesLTStd-Roman"/>
              </a:rPr>
              <a:t>which there is no relevant history. In this situation, the company might use</a:t>
            </a:r>
          </a:p>
          <a:p>
            <a:pPr algn="l"/>
            <a:r>
              <a:rPr lang="en-US" sz="1800" b="0" i="0" u="none" strike="noStrike" baseline="0" dirty="0">
                <a:latin typeface="TimesLTStd-Roman"/>
              </a:rPr>
              <a:t>the expert opinion of sales </a:t>
            </a:r>
            <a:r>
              <a:rPr lang="en-US" sz="1800" b="0" i="0" u="none" strike="noStrike" baseline="0" dirty="0" err="1">
                <a:latin typeface="TimesLTStd-Roman"/>
              </a:rPr>
              <a:t>andmarketing</a:t>
            </a:r>
            <a:r>
              <a:rPr lang="en-US" sz="1800" b="0" i="0" u="none" strike="noStrike" baseline="0" dirty="0">
                <a:latin typeface="TimesLTStd-Roman"/>
              </a:rPr>
              <a:t> personnel to subjectively estimate</a:t>
            </a:r>
          </a:p>
          <a:p>
            <a:pPr algn="l"/>
            <a:r>
              <a:rPr lang="en-US" sz="1800" b="0" i="0" u="none" strike="noStrike" baseline="0" dirty="0">
                <a:latin typeface="TimesLTStd-Roman"/>
              </a:rPr>
              <a:t>product sales during the new product introduction phase of its life cycle.</a:t>
            </a:r>
          </a:p>
          <a:p>
            <a:pPr algn="l"/>
            <a:r>
              <a:rPr lang="en-US" sz="1800" b="0" i="0" u="none" strike="noStrike" baseline="0" dirty="0">
                <a:latin typeface="TimesLTStd-Roman"/>
              </a:rPr>
              <a:t>Sometimes qualitative forecasting methods make use of marketing tests,</a:t>
            </a:r>
          </a:p>
          <a:p>
            <a:pPr algn="l"/>
            <a:r>
              <a:rPr lang="en-US" sz="1800" b="0" i="0" u="none" strike="noStrike" baseline="0" dirty="0">
                <a:latin typeface="TimesLTStd-Roman"/>
              </a:rPr>
              <a:t>surveys of potential customers, and experience with the sales performance</a:t>
            </a:r>
          </a:p>
          <a:p>
            <a:pPr algn="l"/>
            <a:r>
              <a:rPr lang="en-US" sz="1800" b="0" i="0" u="none" strike="noStrike" baseline="0" dirty="0">
                <a:latin typeface="TimesLTStd-Roman"/>
              </a:rPr>
              <a:t>of other products (both their own and those of competitors). However,</a:t>
            </a:r>
          </a:p>
          <a:p>
            <a:pPr algn="l"/>
            <a:r>
              <a:rPr lang="en-US" sz="1800" b="0" i="0" u="none" strike="noStrike" baseline="0" dirty="0">
                <a:latin typeface="TimesLTStd-Roman"/>
              </a:rPr>
              <a:t>although some data analysis may be performed, the basis of the forecast is</a:t>
            </a:r>
          </a:p>
          <a:p>
            <a:pPr algn="l"/>
            <a:r>
              <a:rPr lang="en-IN" sz="1800" b="0" i="0" u="none" strike="noStrike" baseline="0" dirty="0">
                <a:latin typeface="TimesLTStd-Roman"/>
              </a:rPr>
              <a:t>subjective judgment.</a:t>
            </a:r>
          </a:p>
          <a:p>
            <a:pPr algn="l"/>
            <a:r>
              <a:rPr lang="en-US" sz="1800" b="0" i="0" u="none" strike="noStrike" baseline="0" dirty="0">
                <a:latin typeface="TimesLTStd-Roman"/>
              </a:rPr>
              <a:t>Perhaps the most formal and widely known qualitative forecasting technique</a:t>
            </a:r>
          </a:p>
          <a:p>
            <a:pPr algn="l"/>
            <a:r>
              <a:rPr lang="en-US" sz="1800" b="0" i="0" u="none" strike="noStrike" baseline="0" dirty="0">
                <a:latin typeface="TimesLTStd-Roman"/>
              </a:rPr>
              <a:t>is the </a:t>
            </a:r>
            <a:r>
              <a:rPr lang="en-US" sz="1800" b="1" i="0" u="none" strike="noStrike" baseline="0" dirty="0">
                <a:latin typeface="TimesLTStd-Bold"/>
              </a:rPr>
              <a:t>Delphi Method</a:t>
            </a:r>
            <a:r>
              <a:rPr lang="en-US" sz="1800" b="0" i="0" u="none" strike="noStrike" baseline="0" dirty="0">
                <a:latin typeface="TimesLTStd-Roman"/>
              </a:rPr>
              <a:t>. This technique was developed by the RAND</a:t>
            </a:r>
          </a:p>
          <a:p>
            <a:pPr algn="l"/>
            <a:r>
              <a:rPr lang="en-US" sz="1800" b="0" i="0" u="none" strike="noStrike" baseline="0" dirty="0">
                <a:latin typeface="TimesLTStd-Roman"/>
              </a:rPr>
              <a:t>Corporation (see </a:t>
            </a:r>
            <a:r>
              <a:rPr lang="en-US" sz="1800" b="0" i="0" u="none" strike="noStrike" baseline="0" dirty="0" err="1">
                <a:latin typeface="TimesLTStd-Roman"/>
              </a:rPr>
              <a:t>Dalkey</a:t>
            </a:r>
            <a:r>
              <a:rPr lang="en-US" sz="1800" b="0" i="0" u="none" strike="noStrike" baseline="0" dirty="0">
                <a:latin typeface="TimesLTStd-Roman"/>
              </a:rPr>
              <a:t> [1967]). It employs a panel of experts who are</a:t>
            </a:r>
          </a:p>
          <a:p>
            <a:pPr algn="l"/>
            <a:r>
              <a:rPr lang="en-US" sz="1800" b="0" i="0" u="none" strike="noStrike" baseline="0" dirty="0">
                <a:latin typeface="TimesLTStd-Roman"/>
              </a:rPr>
              <a:t>assumed to be knowledgeable about the problem. The panel members are</a:t>
            </a:r>
          </a:p>
          <a:p>
            <a:pPr algn="l"/>
            <a:r>
              <a:rPr lang="en-US" sz="1800" b="0" i="0" u="none" strike="noStrike" baseline="0" dirty="0">
                <a:latin typeface="TimesLTStd-Roman"/>
              </a:rPr>
              <a:t>physically separated to avoid their deliberations being impacted either by</a:t>
            </a:r>
          </a:p>
          <a:p>
            <a:pPr algn="l"/>
            <a:r>
              <a:rPr lang="en-US" sz="1800" b="0" i="0" u="none" strike="noStrike" baseline="0" dirty="0">
                <a:latin typeface="TimesLTStd-Roman"/>
              </a:rPr>
              <a:t>social pressures or by a single dominant individual. Each panel member</a:t>
            </a:r>
          </a:p>
          <a:p>
            <a:pPr algn="l"/>
            <a:r>
              <a:rPr lang="en-US" sz="1800" b="0" i="0" u="none" strike="noStrike" baseline="0" dirty="0">
                <a:latin typeface="TimesLTStd-Roman"/>
              </a:rPr>
              <a:t>responds to a questionnaire containing a series of questions and returns the</a:t>
            </a:r>
          </a:p>
          <a:p>
            <a:pPr algn="l"/>
            <a:r>
              <a:rPr lang="en-IN" sz="1800" b="0" i="0" u="none" strike="noStrike" baseline="0" dirty="0">
                <a:latin typeface="TimesLTStd-Roman"/>
              </a:rPr>
              <a:t>information to a coordinator.</a:t>
            </a:r>
            <a:endParaRPr lang="en-IN" dirty="0"/>
          </a:p>
        </p:txBody>
      </p:sp>
      <p:sp>
        <p:nvSpPr>
          <p:cNvPr id="4" name="Slide Number Placeholder 3"/>
          <p:cNvSpPr>
            <a:spLocks noGrp="1"/>
          </p:cNvSpPr>
          <p:nvPr>
            <p:ph type="sldNum" sz="quarter" idx="5"/>
          </p:nvPr>
        </p:nvSpPr>
        <p:spPr/>
        <p:txBody>
          <a:bodyPr/>
          <a:lstStyle/>
          <a:p>
            <a:fld id="{6EE005DA-0F2E-43DC-9440-BE4654ED7F63}" type="slidenum">
              <a:rPr lang="en-IN" smtClean="0"/>
              <a:t>17</a:t>
            </a:fld>
            <a:endParaRPr lang="en-IN"/>
          </a:p>
        </p:txBody>
      </p:sp>
    </p:spTree>
    <p:extLst>
      <p:ext uri="{BB962C8B-B14F-4D97-AF65-F5344CB8AC3E}">
        <p14:creationId xmlns:p14="http://schemas.microsoft.com/office/powerpoint/2010/main" val="3706672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LTStd-Roman"/>
              </a:rPr>
              <a:t>Time series plots can reveal </a:t>
            </a:r>
            <a:r>
              <a:rPr lang="en-US" sz="1800" b="1" i="0" u="none" strike="noStrike" baseline="0" dirty="0">
                <a:latin typeface="TimesLTStd-Bold"/>
              </a:rPr>
              <a:t>patterns </a:t>
            </a:r>
            <a:r>
              <a:rPr lang="en-US" sz="1800" b="0" i="0" u="none" strike="noStrike" baseline="0" dirty="0">
                <a:latin typeface="TimesLTStd-Roman"/>
              </a:rPr>
              <a:t>such as random, trends, level shifts,</a:t>
            </a:r>
          </a:p>
          <a:p>
            <a:pPr algn="l"/>
            <a:r>
              <a:rPr lang="en-US" sz="1800" b="0" i="0" u="none" strike="noStrike" baseline="0" dirty="0">
                <a:latin typeface="TimesLTStd-Roman"/>
              </a:rPr>
              <a:t>periods or cycles, unusual observations, or a combination of patterns. Patterns</a:t>
            </a:r>
          </a:p>
          <a:p>
            <a:pPr algn="l"/>
            <a:r>
              <a:rPr lang="en-US" sz="1800" b="0" i="0" u="none" strike="noStrike" baseline="0" dirty="0">
                <a:latin typeface="TimesLTStd-Roman"/>
              </a:rPr>
              <a:t>commonly found in time series data are discussed next with examples</a:t>
            </a:r>
          </a:p>
          <a:p>
            <a:pPr algn="l"/>
            <a:r>
              <a:rPr lang="en-US" sz="1800" b="0" i="0" u="none" strike="noStrike" baseline="0" dirty="0">
                <a:latin typeface="TimesLTStd-Roman"/>
              </a:rPr>
              <a:t>of situations that drive the patterns.</a:t>
            </a:r>
          </a:p>
          <a:p>
            <a:pPr algn="l"/>
            <a:r>
              <a:rPr lang="en-US" sz="1800" b="0" i="0" u="none" strike="noStrike" baseline="0" dirty="0">
                <a:latin typeface="TimesLTStd-Roman"/>
              </a:rPr>
              <a:t>The sales of a mature pharmaceutical product may remain relatively</a:t>
            </a:r>
          </a:p>
          <a:p>
            <a:pPr algn="l"/>
            <a:r>
              <a:rPr lang="en-US" sz="1800" b="0" i="0" u="none" strike="noStrike" baseline="0" dirty="0">
                <a:latin typeface="TimesLTStd-Roman"/>
              </a:rPr>
              <a:t>flat in the absence of unchanged marketing or manufacturing strategies.</a:t>
            </a:r>
          </a:p>
          <a:p>
            <a:pPr algn="l"/>
            <a:r>
              <a:rPr lang="en-US" sz="1800" b="0" i="0" u="none" strike="noStrike" baseline="0" dirty="0">
                <a:latin typeface="TimesLTStd-Roman"/>
              </a:rPr>
              <a:t>Weekly sales of a generic pharmaceutical product shown in Figure 1.2</a:t>
            </a:r>
          </a:p>
          <a:p>
            <a:pPr algn="l"/>
            <a:r>
              <a:rPr lang="en-US" sz="1800" b="0" i="0" u="none" strike="noStrike" baseline="0" dirty="0">
                <a:latin typeface="TimesLTStd-Roman"/>
              </a:rPr>
              <a:t>appear to be constant over time, at about 10,400 </a:t>
            </a:r>
            <a:r>
              <a:rPr lang="en-US" sz="1800" b="0" i="0" u="none" strike="noStrike" baseline="0" dirty="0">
                <a:latin typeface="STIXMath-Regular"/>
              </a:rPr>
              <a:t>× </a:t>
            </a:r>
            <a:r>
              <a:rPr lang="en-US" sz="1800" b="0" i="0" u="none" strike="noStrike" baseline="0" dirty="0">
                <a:latin typeface="TimesLTStd-Roman"/>
              </a:rPr>
              <a:t>103 units, in a random</a:t>
            </a:r>
          </a:p>
          <a:p>
            <a:pPr algn="l"/>
            <a:r>
              <a:rPr lang="en-US" sz="1800" b="0" i="0" u="none" strike="noStrike" baseline="0" dirty="0">
                <a:latin typeface="TimesLTStd-Roman"/>
              </a:rPr>
              <a:t>sequence with no obvious patterns (data in Appendix B, Table B.2).</a:t>
            </a:r>
          </a:p>
          <a:p>
            <a:pPr algn="l"/>
            <a:r>
              <a:rPr lang="en-US" sz="1800" b="0" i="0" u="none" strike="noStrike" baseline="0" dirty="0">
                <a:latin typeface="TimesLTStd-Roman"/>
              </a:rPr>
              <a:t>To assure conformance with customer requirements and product specifications,</a:t>
            </a:r>
          </a:p>
          <a:p>
            <a:pPr algn="l"/>
            <a:r>
              <a:rPr lang="en-US" sz="1800" b="0" i="0" u="none" strike="noStrike" baseline="0" dirty="0">
                <a:latin typeface="TimesLTStd-Roman"/>
              </a:rPr>
              <a:t>the production of chemicals is monitored by many characteristics.</a:t>
            </a:r>
          </a:p>
          <a:p>
            <a:pPr algn="l"/>
            <a:r>
              <a:rPr lang="en-US" sz="1800" b="0" i="0" u="none" strike="noStrike" baseline="0" dirty="0">
                <a:latin typeface="TimesLTStd-Roman"/>
              </a:rPr>
              <a:t>These may be input variables such as temperature and flow rate, and output</a:t>
            </a:r>
          </a:p>
          <a:p>
            <a:pPr algn="l"/>
            <a:r>
              <a:rPr lang="en-US" sz="1800" b="0" i="0" u="none" strike="noStrike" baseline="0" dirty="0">
                <a:latin typeface="TimesLTStd-Roman"/>
              </a:rPr>
              <a:t>properties such as viscosity and purity.</a:t>
            </a:r>
          </a:p>
          <a:p>
            <a:pPr algn="l"/>
            <a:r>
              <a:rPr lang="en-US" sz="1800" b="0" i="0" u="none" strike="noStrike" baseline="0" dirty="0">
                <a:latin typeface="TimesLTStd-Roman"/>
              </a:rPr>
              <a:t>Due to the continuous nature of chemical manufacturing processes,</a:t>
            </a:r>
          </a:p>
          <a:p>
            <a:pPr algn="l"/>
            <a:r>
              <a:rPr lang="en-US" sz="1800" b="0" i="0" u="none" strike="noStrike" baseline="0" dirty="0">
                <a:latin typeface="TimesLTStd-Roman"/>
              </a:rPr>
              <a:t>output properties often are </a:t>
            </a:r>
            <a:r>
              <a:rPr lang="en-US" sz="1800" b="1" i="0" u="none" strike="noStrike" baseline="0" dirty="0">
                <a:latin typeface="TimesLTStd-Bold"/>
              </a:rPr>
              <a:t>positively autocorrelated; </a:t>
            </a:r>
            <a:r>
              <a:rPr lang="en-US" sz="1800" b="0" i="0" u="none" strike="noStrike" baseline="0" dirty="0">
                <a:latin typeface="TimesLTStd-Roman"/>
              </a:rPr>
              <a:t>that is, a value</a:t>
            </a:r>
          </a:p>
          <a:p>
            <a:pPr algn="l"/>
            <a:r>
              <a:rPr lang="en-US" sz="1800" b="0" i="0" u="none" strike="noStrike" baseline="0" dirty="0">
                <a:latin typeface="TimesLTStd-Roman"/>
              </a:rPr>
              <a:t>above the long-run average tends to be followed by other values above the average, while a value below the average tends to be followed by other</a:t>
            </a:r>
          </a:p>
          <a:p>
            <a:pPr algn="l"/>
            <a:r>
              <a:rPr lang="en-IN" sz="1800" b="0" i="0" u="none" strike="noStrike" baseline="0" dirty="0">
                <a:latin typeface="TimesLTStd-Roman"/>
              </a:rPr>
              <a:t>values below the average.</a:t>
            </a:r>
            <a:endParaRPr lang="en-IN" dirty="0"/>
          </a:p>
        </p:txBody>
      </p:sp>
      <p:sp>
        <p:nvSpPr>
          <p:cNvPr id="4" name="Slide Number Placeholder 3"/>
          <p:cNvSpPr>
            <a:spLocks noGrp="1"/>
          </p:cNvSpPr>
          <p:nvPr>
            <p:ph type="sldNum" sz="quarter" idx="5"/>
          </p:nvPr>
        </p:nvSpPr>
        <p:spPr/>
        <p:txBody>
          <a:bodyPr/>
          <a:lstStyle/>
          <a:p>
            <a:fld id="{6EE005DA-0F2E-43DC-9440-BE4654ED7F63}" type="slidenum">
              <a:rPr lang="en-IN" smtClean="0"/>
              <a:t>22</a:t>
            </a:fld>
            <a:endParaRPr lang="en-IN"/>
          </a:p>
        </p:txBody>
      </p:sp>
    </p:spTree>
    <p:extLst>
      <p:ext uri="{BB962C8B-B14F-4D97-AF65-F5344CB8AC3E}">
        <p14:creationId xmlns:p14="http://schemas.microsoft.com/office/powerpoint/2010/main" val="3710196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LTStd-Roman"/>
              </a:rPr>
              <a:t>The USDA National Agricultural Statistics Service publishes agricultural</a:t>
            </a:r>
          </a:p>
          <a:p>
            <a:pPr algn="l"/>
            <a:r>
              <a:rPr lang="en-US" sz="1800" b="0" i="0" u="none" strike="noStrike" baseline="0" dirty="0">
                <a:latin typeface="TimesLTStd-Roman"/>
              </a:rPr>
              <a:t>statistics for many commodities, including the annual production of</a:t>
            </a:r>
          </a:p>
          <a:p>
            <a:pPr algn="l"/>
            <a:r>
              <a:rPr lang="en-US" sz="1800" b="0" i="0" u="none" strike="noStrike" baseline="0" dirty="0">
                <a:latin typeface="TimesLTStd-Roman"/>
              </a:rPr>
              <a:t>dairy products such as butter, cheese, ice cream, milk, yogurt, and whey.</a:t>
            </a:r>
          </a:p>
          <a:p>
            <a:pPr algn="l"/>
            <a:r>
              <a:rPr lang="en-US" sz="1800" b="0" i="0" u="none" strike="noStrike" baseline="0" dirty="0">
                <a:latin typeface="TimesLTStd-Roman"/>
              </a:rPr>
              <a:t>These statistics are used for market analysis and intelligence, economic</a:t>
            </a:r>
          </a:p>
          <a:p>
            <a:pPr algn="l"/>
            <a:r>
              <a:rPr lang="en-US" sz="1800" b="0" i="0" u="none" strike="noStrike" baseline="0" dirty="0">
                <a:latin typeface="TimesLTStd-Roman"/>
              </a:rPr>
              <a:t>indicators, and identification of emerging issues.</a:t>
            </a:r>
          </a:p>
          <a:p>
            <a:pPr algn="l"/>
            <a:r>
              <a:rPr lang="en-US" sz="1800" b="0" i="0" u="none" strike="noStrike" baseline="0" dirty="0">
                <a:latin typeface="TimesLTStd-Roman"/>
              </a:rPr>
              <a:t>Blue and gorgonzola cheese is one of 32 categories of cheese for which</a:t>
            </a:r>
          </a:p>
          <a:p>
            <a:pPr algn="l"/>
            <a:r>
              <a:rPr lang="en-US" sz="1800" b="0" i="0" u="none" strike="noStrike" baseline="0" dirty="0">
                <a:latin typeface="TimesLTStd-Roman"/>
              </a:rPr>
              <a:t>data are published. The annual US production of blue and gorgonzola</a:t>
            </a:r>
          </a:p>
          <a:p>
            <a:pPr algn="l"/>
            <a:r>
              <a:rPr lang="en-US" sz="1800" b="0" i="0" u="none" strike="noStrike" baseline="0" dirty="0">
                <a:latin typeface="TimesLTStd-Roman"/>
              </a:rPr>
              <a:t>cheeses (in 103 </a:t>
            </a:r>
            <a:r>
              <a:rPr lang="en-US" sz="1800" b="0" i="0" u="none" strike="noStrike" baseline="0" dirty="0" err="1">
                <a:latin typeface="TimesLTStd-Roman"/>
              </a:rPr>
              <a:t>lb</a:t>
            </a:r>
            <a:r>
              <a:rPr lang="en-US" sz="1800" b="0" i="0" u="none" strike="noStrike" baseline="0" dirty="0">
                <a:latin typeface="TimesLTStd-Roman"/>
              </a:rPr>
              <a:t>) is shown in Figure 1.4 (data in Appendix B, Table</a:t>
            </a:r>
          </a:p>
          <a:p>
            <a:pPr algn="l"/>
            <a:r>
              <a:rPr lang="en-US" sz="1800" b="0" i="0" u="none" strike="noStrike" baseline="0" dirty="0">
                <a:latin typeface="TimesLTStd-Roman"/>
              </a:rPr>
              <a:t>B.4). Production quadrupled from 1950 to 1997, and the </a:t>
            </a:r>
            <a:r>
              <a:rPr lang="en-US" sz="1800" b="1" i="0" u="none" strike="noStrike" baseline="0" dirty="0">
                <a:latin typeface="TimesLTStd-Bold"/>
              </a:rPr>
              <a:t>linear trend </a:t>
            </a:r>
            <a:r>
              <a:rPr lang="en-US" sz="1800" b="0" i="0" u="none" strike="noStrike" baseline="0" dirty="0">
                <a:latin typeface="TimesLTStd-Roman"/>
              </a:rPr>
              <a:t>has</a:t>
            </a:r>
          </a:p>
          <a:p>
            <a:pPr algn="l"/>
            <a:r>
              <a:rPr lang="en-US" sz="1800" b="0" i="0" u="none" strike="noStrike" baseline="0" dirty="0">
                <a:latin typeface="TimesLTStd-Roman"/>
              </a:rPr>
              <a:t>a constant positive slope with random, year-to-year variation.</a:t>
            </a:r>
          </a:p>
          <a:p>
            <a:pPr algn="l"/>
            <a:r>
              <a:rPr lang="en-US" sz="1800" b="0" i="0" u="none" strike="noStrike" baseline="0" dirty="0">
                <a:latin typeface="TimesLTStd-Roman"/>
              </a:rPr>
              <a:t>The US Census Bureau publishes historic statistics on manufacturers’</a:t>
            </a:r>
          </a:p>
          <a:p>
            <a:pPr algn="l"/>
            <a:r>
              <a:rPr lang="en-US" sz="1800" b="0" i="0" u="none" strike="noStrike" baseline="0" dirty="0">
                <a:latin typeface="TimesLTStd-Roman"/>
              </a:rPr>
              <a:t>shipments, inventories, and orders. The statistics are based on North American</a:t>
            </a:r>
          </a:p>
          <a:p>
            <a:pPr algn="l"/>
            <a:r>
              <a:rPr lang="en-US" sz="1800" b="0" i="0" u="none" strike="noStrike" baseline="0" dirty="0">
                <a:latin typeface="TimesLTStd-Roman"/>
              </a:rPr>
              <a:t>Industry Classification System (NAICS) code and are utilized for purposes</a:t>
            </a:r>
          </a:p>
          <a:p>
            <a:pPr algn="l"/>
            <a:r>
              <a:rPr lang="en-US" sz="1800" b="0" i="0" u="none" strike="noStrike" baseline="0" dirty="0">
                <a:latin typeface="TimesLTStd-Roman"/>
              </a:rPr>
              <a:t>such as measuring productivity and analyzing relationships between</a:t>
            </a:r>
          </a:p>
          <a:p>
            <a:pPr algn="l"/>
            <a:r>
              <a:rPr lang="en-IN" sz="1800" b="0" i="0" u="none" strike="noStrike" baseline="0" dirty="0">
                <a:latin typeface="TimesLTStd-Roman"/>
              </a:rPr>
              <a:t>employment and manufacturing output.</a:t>
            </a:r>
            <a:endParaRPr lang="en-IN" dirty="0"/>
          </a:p>
        </p:txBody>
      </p:sp>
      <p:sp>
        <p:nvSpPr>
          <p:cNvPr id="4" name="Slide Number Placeholder 3"/>
          <p:cNvSpPr>
            <a:spLocks noGrp="1"/>
          </p:cNvSpPr>
          <p:nvPr>
            <p:ph type="sldNum" sz="quarter" idx="5"/>
          </p:nvPr>
        </p:nvSpPr>
        <p:spPr/>
        <p:txBody>
          <a:bodyPr/>
          <a:lstStyle/>
          <a:p>
            <a:fld id="{6EE005DA-0F2E-43DC-9440-BE4654ED7F63}" type="slidenum">
              <a:rPr lang="en-IN" smtClean="0"/>
              <a:t>23</a:t>
            </a:fld>
            <a:endParaRPr lang="en-IN"/>
          </a:p>
        </p:txBody>
      </p:sp>
    </p:spTree>
    <p:extLst>
      <p:ext uri="{BB962C8B-B14F-4D97-AF65-F5344CB8AC3E}">
        <p14:creationId xmlns:p14="http://schemas.microsoft.com/office/powerpoint/2010/main" val="353283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B8CB5-51E5-E269-6750-B78A9D2625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85E2EF9-438A-8917-CB13-5DB7618461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82AA37F-4FD3-037A-BE19-7CAB620330C6}"/>
              </a:ext>
            </a:extLst>
          </p:cNvPr>
          <p:cNvSpPr>
            <a:spLocks noGrp="1"/>
          </p:cNvSpPr>
          <p:nvPr>
            <p:ph type="dt" sz="half" idx="10"/>
          </p:nvPr>
        </p:nvSpPr>
        <p:spPr/>
        <p:txBody>
          <a:bodyPr/>
          <a:lstStyle/>
          <a:p>
            <a:fld id="{591B98B4-A485-422C-B7B8-C913D2066964}" type="datetimeFigureOut">
              <a:rPr lang="en-IN" smtClean="0"/>
              <a:t>30-07-2024</a:t>
            </a:fld>
            <a:endParaRPr lang="en-IN"/>
          </a:p>
        </p:txBody>
      </p:sp>
      <p:sp>
        <p:nvSpPr>
          <p:cNvPr id="5" name="Footer Placeholder 4">
            <a:extLst>
              <a:ext uri="{FF2B5EF4-FFF2-40B4-BE49-F238E27FC236}">
                <a16:creationId xmlns:a16="http://schemas.microsoft.com/office/drawing/2014/main" id="{A13C19BE-2770-AA2B-A66C-F6D65E515A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5FF55B-F97C-C0AB-718C-BB192F581B01}"/>
              </a:ext>
            </a:extLst>
          </p:cNvPr>
          <p:cNvSpPr>
            <a:spLocks noGrp="1"/>
          </p:cNvSpPr>
          <p:nvPr>
            <p:ph type="sldNum" sz="quarter" idx="12"/>
          </p:nvPr>
        </p:nvSpPr>
        <p:spPr/>
        <p:txBody>
          <a:bodyPr/>
          <a:lstStyle/>
          <a:p>
            <a:fld id="{2F394F82-3CFB-4AE4-B9B6-048178377DC7}" type="slidenum">
              <a:rPr lang="en-IN" smtClean="0"/>
              <a:t>‹#›</a:t>
            </a:fld>
            <a:endParaRPr lang="en-IN"/>
          </a:p>
        </p:txBody>
      </p:sp>
    </p:spTree>
    <p:extLst>
      <p:ext uri="{BB962C8B-B14F-4D97-AF65-F5344CB8AC3E}">
        <p14:creationId xmlns:p14="http://schemas.microsoft.com/office/powerpoint/2010/main" val="2744071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461A-AAFD-D211-5C1E-B3B40598BA9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BEE940-9BBC-66E9-E329-A05CB249D4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71F414-E282-DBC8-A739-6CD33833A276}"/>
              </a:ext>
            </a:extLst>
          </p:cNvPr>
          <p:cNvSpPr>
            <a:spLocks noGrp="1"/>
          </p:cNvSpPr>
          <p:nvPr>
            <p:ph type="dt" sz="half" idx="10"/>
          </p:nvPr>
        </p:nvSpPr>
        <p:spPr/>
        <p:txBody>
          <a:bodyPr/>
          <a:lstStyle/>
          <a:p>
            <a:fld id="{591B98B4-A485-422C-B7B8-C913D2066964}" type="datetimeFigureOut">
              <a:rPr lang="en-IN" smtClean="0"/>
              <a:t>30-07-2024</a:t>
            </a:fld>
            <a:endParaRPr lang="en-IN"/>
          </a:p>
        </p:txBody>
      </p:sp>
      <p:sp>
        <p:nvSpPr>
          <p:cNvPr id="5" name="Footer Placeholder 4">
            <a:extLst>
              <a:ext uri="{FF2B5EF4-FFF2-40B4-BE49-F238E27FC236}">
                <a16:creationId xmlns:a16="http://schemas.microsoft.com/office/drawing/2014/main" id="{8CD73BA5-1EE4-ECBD-6CE2-EE99AEE3BE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7E409D-6909-090A-B43B-074B6FEA18D6}"/>
              </a:ext>
            </a:extLst>
          </p:cNvPr>
          <p:cNvSpPr>
            <a:spLocks noGrp="1"/>
          </p:cNvSpPr>
          <p:nvPr>
            <p:ph type="sldNum" sz="quarter" idx="12"/>
          </p:nvPr>
        </p:nvSpPr>
        <p:spPr/>
        <p:txBody>
          <a:bodyPr/>
          <a:lstStyle/>
          <a:p>
            <a:fld id="{2F394F82-3CFB-4AE4-B9B6-048178377DC7}" type="slidenum">
              <a:rPr lang="en-IN" smtClean="0"/>
              <a:t>‹#›</a:t>
            </a:fld>
            <a:endParaRPr lang="en-IN"/>
          </a:p>
        </p:txBody>
      </p:sp>
    </p:spTree>
    <p:extLst>
      <p:ext uri="{BB962C8B-B14F-4D97-AF65-F5344CB8AC3E}">
        <p14:creationId xmlns:p14="http://schemas.microsoft.com/office/powerpoint/2010/main" val="410114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9EFB30-BF61-F2D1-EDB5-25FA0669C2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9545B4-F550-9316-B9F8-ACC8DE8BAE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0B78B3-3CAB-217E-54A4-237925B08F93}"/>
              </a:ext>
            </a:extLst>
          </p:cNvPr>
          <p:cNvSpPr>
            <a:spLocks noGrp="1"/>
          </p:cNvSpPr>
          <p:nvPr>
            <p:ph type="dt" sz="half" idx="10"/>
          </p:nvPr>
        </p:nvSpPr>
        <p:spPr/>
        <p:txBody>
          <a:bodyPr/>
          <a:lstStyle/>
          <a:p>
            <a:fld id="{591B98B4-A485-422C-B7B8-C913D2066964}" type="datetimeFigureOut">
              <a:rPr lang="en-IN" smtClean="0"/>
              <a:t>30-07-2024</a:t>
            </a:fld>
            <a:endParaRPr lang="en-IN"/>
          </a:p>
        </p:txBody>
      </p:sp>
      <p:sp>
        <p:nvSpPr>
          <p:cNvPr id="5" name="Footer Placeholder 4">
            <a:extLst>
              <a:ext uri="{FF2B5EF4-FFF2-40B4-BE49-F238E27FC236}">
                <a16:creationId xmlns:a16="http://schemas.microsoft.com/office/drawing/2014/main" id="{8FC42744-D863-1C29-2FA4-E05B1C5564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EAFD1F-AE8D-CAB8-0E88-0F58FCB204D6}"/>
              </a:ext>
            </a:extLst>
          </p:cNvPr>
          <p:cNvSpPr>
            <a:spLocks noGrp="1"/>
          </p:cNvSpPr>
          <p:nvPr>
            <p:ph type="sldNum" sz="quarter" idx="12"/>
          </p:nvPr>
        </p:nvSpPr>
        <p:spPr/>
        <p:txBody>
          <a:bodyPr/>
          <a:lstStyle/>
          <a:p>
            <a:fld id="{2F394F82-3CFB-4AE4-B9B6-048178377DC7}" type="slidenum">
              <a:rPr lang="en-IN" smtClean="0"/>
              <a:t>‹#›</a:t>
            </a:fld>
            <a:endParaRPr lang="en-IN"/>
          </a:p>
        </p:txBody>
      </p:sp>
    </p:spTree>
    <p:extLst>
      <p:ext uri="{BB962C8B-B14F-4D97-AF65-F5344CB8AC3E}">
        <p14:creationId xmlns:p14="http://schemas.microsoft.com/office/powerpoint/2010/main" val="3723491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60725-67D8-3F94-3C81-1FD7F9BE94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6D51A5-14FB-A652-20C7-35E7EC3AD8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20798F-08C5-E7A4-3160-D7570E62C0D8}"/>
              </a:ext>
            </a:extLst>
          </p:cNvPr>
          <p:cNvSpPr>
            <a:spLocks noGrp="1"/>
          </p:cNvSpPr>
          <p:nvPr>
            <p:ph type="dt" sz="half" idx="10"/>
          </p:nvPr>
        </p:nvSpPr>
        <p:spPr/>
        <p:txBody>
          <a:bodyPr/>
          <a:lstStyle/>
          <a:p>
            <a:fld id="{591B98B4-A485-422C-B7B8-C913D2066964}" type="datetimeFigureOut">
              <a:rPr lang="en-IN" smtClean="0"/>
              <a:t>30-07-2024</a:t>
            </a:fld>
            <a:endParaRPr lang="en-IN"/>
          </a:p>
        </p:txBody>
      </p:sp>
      <p:sp>
        <p:nvSpPr>
          <p:cNvPr id="5" name="Footer Placeholder 4">
            <a:extLst>
              <a:ext uri="{FF2B5EF4-FFF2-40B4-BE49-F238E27FC236}">
                <a16:creationId xmlns:a16="http://schemas.microsoft.com/office/drawing/2014/main" id="{09578812-CCF5-CC86-F8D9-968DB3B729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B53B82-67A7-1540-55F1-927BF089750C}"/>
              </a:ext>
            </a:extLst>
          </p:cNvPr>
          <p:cNvSpPr>
            <a:spLocks noGrp="1"/>
          </p:cNvSpPr>
          <p:nvPr>
            <p:ph type="sldNum" sz="quarter" idx="12"/>
          </p:nvPr>
        </p:nvSpPr>
        <p:spPr/>
        <p:txBody>
          <a:bodyPr/>
          <a:lstStyle/>
          <a:p>
            <a:fld id="{2F394F82-3CFB-4AE4-B9B6-048178377DC7}" type="slidenum">
              <a:rPr lang="en-IN" smtClean="0"/>
              <a:t>‹#›</a:t>
            </a:fld>
            <a:endParaRPr lang="en-IN"/>
          </a:p>
        </p:txBody>
      </p:sp>
    </p:spTree>
    <p:extLst>
      <p:ext uri="{BB962C8B-B14F-4D97-AF65-F5344CB8AC3E}">
        <p14:creationId xmlns:p14="http://schemas.microsoft.com/office/powerpoint/2010/main" val="1083694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F92E-CA26-A3EB-005D-1D089665EB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F690979-B957-7348-CD0C-9EF0EF7C86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870D20-2BB9-0078-81F6-FDD96E87346D}"/>
              </a:ext>
            </a:extLst>
          </p:cNvPr>
          <p:cNvSpPr>
            <a:spLocks noGrp="1"/>
          </p:cNvSpPr>
          <p:nvPr>
            <p:ph type="dt" sz="half" idx="10"/>
          </p:nvPr>
        </p:nvSpPr>
        <p:spPr/>
        <p:txBody>
          <a:bodyPr/>
          <a:lstStyle/>
          <a:p>
            <a:fld id="{591B98B4-A485-422C-B7B8-C913D2066964}" type="datetimeFigureOut">
              <a:rPr lang="en-IN" smtClean="0"/>
              <a:t>30-07-2024</a:t>
            </a:fld>
            <a:endParaRPr lang="en-IN"/>
          </a:p>
        </p:txBody>
      </p:sp>
      <p:sp>
        <p:nvSpPr>
          <p:cNvPr id="5" name="Footer Placeholder 4">
            <a:extLst>
              <a:ext uri="{FF2B5EF4-FFF2-40B4-BE49-F238E27FC236}">
                <a16:creationId xmlns:a16="http://schemas.microsoft.com/office/drawing/2014/main" id="{87B0564D-6A80-3C49-0BFE-59F991B868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417ED0-C91B-5745-2147-1BA6171328C9}"/>
              </a:ext>
            </a:extLst>
          </p:cNvPr>
          <p:cNvSpPr>
            <a:spLocks noGrp="1"/>
          </p:cNvSpPr>
          <p:nvPr>
            <p:ph type="sldNum" sz="quarter" idx="12"/>
          </p:nvPr>
        </p:nvSpPr>
        <p:spPr/>
        <p:txBody>
          <a:bodyPr/>
          <a:lstStyle/>
          <a:p>
            <a:fld id="{2F394F82-3CFB-4AE4-B9B6-048178377DC7}" type="slidenum">
              <a:rPr lang="en-IN" smtClean="0"/>
              <a:t>‹#›</a:t>
            </a:fld>
            <a:endParaRPr lang="en-IN"/>
          </a:p>
        </p:txBody>
      </p:sp>
    </p:spTree>
    <p:extLst>
      <p:ext uri="{BB962C8B-B14F-4D97-AF65-F5344CB8AC3E}">
        <p14:creationId xmlns:p14="http://schemas.microsoft.com/office/powerpoint/2010/main" val="1202763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13546-AB0F-70E3-5565-03BEB78E04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638AED-6BDD-ECA1-0F7E-8D220E3011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80DAA36-0C06-55CA-9AAB-577E23E71D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2603BD-8DC7-5FFE-1ED1-72512EE052D8}"/>
              </a:ext>
            </a:extLst>
          </p:cNvPr>
          <p:cNvSpPr>
            <a:spLocks noGrp="1"/>
          </p:cNvSpPr>
          <p:nvPr>
            <p:ph type="dt" sz="half" idx="10"/>
          </p:nvPr>
        </p:nvSpPr>
        <p:spPr/>
        <p:txBody>
          <a:bodyPr/>
          <a:lstStyle/>
          <a:p>
            <a:fld id="{591B98B4-A485-422C-B7B8-C913D2066964}" type="datetimeFigureOut">
              <a:rPr lang="en-IN" smtClean="0"/>
              <a:t>30-07-2024</a:t>
            </a:fld>
            <a:endParaRPr lang="en-IN"/>
          </a:p>
        </p:txBody>
      </p:sp>
      <p:sp>
        <p:nvSpPr>
          <p:cNvPr id="6" name="Footer Placeholder 5">
            <a:extLst>
              <a:ext uri="{FF2B5EF4-FFF2-40B4-BE49-F238E27FC236}">
                <a16:creationId xmlns:a16="http://schemas.microsoft.com/office/drawing/2014/main" id="{B5FDAB15-67DF-B7B0-A306-35AD392F3D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5BD799-CD37-963D-D7EC-13EF865CD0D7}"/>
              </a:ext>
            </a:extLst>
          </p:cNvPr>
          <p:cNvSpPr>
            <a:spLocks noGrp="1"/>
          </p:cNvSpPr>
          <p:nvPr>
            <p:ph type="sldNum" sz="quarter" idx="12"/>
          </p:nvPr>
        </p:nvSpPr>
        <p:spPr/>
        <p:txBody>
          <a:bodyPr/>
          <a:lstStyle/>
          <a:p>
            <a:fld id="{2F394F82-3CFB-4AE4-B9B6-048178377DC7}" type="slidenum">
              <a:rPr lang="en-IN" smtClean="0"/>
              <a:t>‹#›</a:t>
            </a:fld>
            <a:endParaRPr lang="en-IN"/>
          </a:p>
        </p:txBody>
      </p:sp>
    </p:spTree>
    <p:extLst>
      <p:ext uri="{BB962C8B-B14F-4D97-AF65-F5344CB8AC3E}">
        <p14:creationId xmlns:p14="http://schemas.microsoft.com/office/powerpoint/2010/main" val="245857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BF66C-7710-BEEB-7E19-B743E326B79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6DC52A-B062-73C1-F46B-9A376C1D65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29AB5E-8C8D-09B6-3E63-AA6A635C7E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095B6B-D938-8506-9B0B-B8957B13F7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656200-0797-604C-E9AC-7503A62B94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1835D32-8DB6-DFA3-C61D-73819D362A3D}"/>
              </a:ext>
            </a:extLst>
          </p:cNvPr>
          <p:cNvSpPr>
            <a:spLocks noGrp="1"/>
          </p:cNvSpPr>
          <p:nvPr>
            <p:ph type="dt" sz="half" idx="10"/>
          </p:nvPr>
        </p:nvSpPr>
        <p:spPr/>
        <p:txBody>
          <a:bodyPr/>
          <a:lstStyle/>
          <a:p>
            <a:fld id="{591B98B4-A485-422C-B7B8-C913D2066964}" type="datetimeFigureOut">
              <a:rPr lang="en-IN" smtClean="0"/>
              <a:t>30-07-2024</a:t>
            </a:fld>
            <a:endParaRPr lang="en-IN"/>
          </a:p>
        </p:txBody>
      </p:sp>
      <p:sp>
        <p:nvSpPr>
          <p:cNvPr id="8" name="Footer Placeholder 7">
            <a:extLst>
              <a:ext uri="{FF2B5EF4-FFF2-40B4-BE49-F238E27FC236}">
                <a16:creationId xmlns:a16="http://schemas.microsoft.com/office/drawing/2014/main" id="{5EAA8C43-AF05-1E9A-A70E-4B5B94B4081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351408E-5DCF-5536-3D5E-F62D924D3520}"/>
              </a:ext>
            </a:extLst>
          </p:cNvPr>
          <p:cNvSpPr>
            <a:spLocks noGrp="1"/>
          </p:cNvSpPr>
          <p:nvPr>
            <p:ph type="sldNum" sz="quarter" idx="12"/>
          </p:nvPr>
        </p:nvSpPr>
        <p:spPr/>
        <p:txBody>
          <a:bodyPr/>
          <a:lstStyle/>
          <a:p>
            <a:fld id="{2F394F82-3CFB-4AE4-B9B6-048178377DC7}" type="slidenum">
              <a:rPr lang="en-IN" smtClean="0"/>
              <a:t>‹#›</a:t>
            </a:fld>
            <a:endParaRPr lang="en-IN"/>
          </a:p>
        </p:txBody>
      </p:sp>
    </p:spTree>
    <p:extLst>
      <p:ext uri="{BB962C8B-B14F-4D97-AF65-F5344CB8AC3E}">
        <p14:creationId xmlns:p14="http://schemas.microsoft.com/office/powerpoint/2010/main" val="4279991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6588E-2CAD-7845-95B5-B078BBD262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B39C3F-0B4A-FD7E-9AC1-625D7C77AE4A}"/>
              </a:ext>
            </a:extLst>
          </p:cNvPr>
          <p:cNvSpPr>
            <a:spLocks noGrp="1"/>
          </p:cNvSpPr>
          <p:nvPr>
            <p:ph type="dt" sz="half" idx="10"/>
          </p:nvPr>
        </p:nvSpPr>
        <p:spPr/>
        <p:txBody>
          <a:bodyPr/>
          <a:lstStyle/>
          <a:p>
            <a:fld id="{591B98B4-A485-422C-B7B8-C913D2066964}" type="datetimeFigureOut">
              <a:rPr lang="en-IN" smtClean="0"/>
              <a:t>30-07-2024</a:t>
            </a:fld>
            <a:endParaRPr lang="en-IN"/>
          </a:p>
        </p:txBody>
      </p:sp>
      <p:sp>
        <p:nvSpPr>
          <p:cNvPr id="4" name="Footer Placeholder 3">
            <a:extLst>
              <a:ext uri="{FF2B5EF4-FFF2-40B4-BE49-F238E27FC236}">
                <a16:creationId xmlns:a16="http://schemas.microsoft.com/office/drawing/2014/main" id="{9FAE2F6E-8F83-99FE-5A17-EE6F3AEB54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5C9AA90-5B02-4A73-21FC-D3C4081D8950}"/>
              </a:ext>
            </a:extLst>
          </p:cNvPr>
          <p:cNvSpPr>
            <a:spLocks noGrp="1"/>
          </p:cNvSpPr>
          <p:nvPr>
            <p:ph type="sldNum" sz="quarter" idx="12"/>
          </p:nvPr>
        </p:nvSpPr>
        <p:spPr/>
        <p:txBody>
          <a:bodyPr/>
          <a:lstStyle/>
          <a:p>
            <a:fld id="{2F394F82-3CFB-4AE4-B9B6-048178377DC7}" type="slidenum">
              <a:rPr lang="en-IN" smtClean="0"/>
              <a:t>‹#›</a:t>
            </a:fld>
            <a:endParaRPr lang="en-IN"/>
          </a:p>
        </p:txBody>
      </p:sp>
    </p:spTree>
    <p:extLst>
      <p:ext uri="{BB962C8B-B14F-4D97-AF65-F5344CB8AC3E}">
        <p14:creationId xmlns:p14="http://schemas.microsoft.com/office/powerpoint/2010/main" val="4031741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5024E8-AD73-61F4-674D-64CB82B07505}"/>
              </a:ext>
            </a:extLst>
          </p:cNvPr>
          <p:cNvSpPr>
            <a:spLocks noGrp="1"/>
          </p:cNvSpPr>
          <p:nvPr>
            <p:ph type="dt" sz="half" idx="10"/>
          </p:nvPr>
        </p:nvSpPr>
        <p:spPr/>
        <p:txBody>
          <a:bodyPr/>
          <a:lstStyle/>
          <a:p>
            <a:fld id="{591B98B4-A485-422C-B7B8-C913D2066964}" type="datetimeFigureOut">
              <a:rPr lang="en-IN" smtClean="0"/>
              <a:t>30-07-2024</a:t>
            </a:fld>
            <a:endParaRPr lang="en-IN"/>
          </a:p>
        </p:txBody>
      </p:sp>
      <p:sp>
        <p:nvSpPr>
          <p:cNvPr id="3" name="Footer Placeholder 2">
            <a:extLst>
              <a:ext uri="{FF2B5EF4-FFF2-40B4-BE49-F238E27FC236}">
                <a16:creationId xmlns:a16="http://schemas.microsoft.com/office/drawing/2014/main" id="{588647DA-A8A5-73CE-877C-22D89B39773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DB55E87-1E11-D8C0-BED9-14F82501A407}"/>
              </a:ext>
            </a:extLst>
          </p:cNvPr>
          <p:cNvSpPr>
            <a:spLocks noGrp="1"/>
          </p:cNvSpPr>
          <p:nvPr>
            <p:ph type="sldNum" sz="quarter" idx="12"/>
          </p:nvPr>
        </p:nvSpPr>
        <p:spPr/>
        <p:txBody>
          <a:bodyPr/>
          <a:lstStyle/>
          <a:p>
            <a:fld id="{2F394F82-3CFB-4AE4-B9B6-048178377DC7}" type="slidenum">
              <a:rPr lang="en-IN" smtClean="0"/>
              <a:t>‹#›</a:t>
            </a:fld>
            <a:endParaRPr lang="en-IN"/>
          </a:p>
        </p:txBody>
      </p:sp>
    </p:spTree>
    <p:extLst>
      <p:ext uri="{BB962C8B-B14F-4D97-AF65-F5344CB8AC3E}">
        <p14:creationId xmlns:p14="http://schemas.microsoft.com/office/powerpoint/2010/main" val="3456261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94F8-8920-2777-52FF-B33672B7BE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FF1F66F-4704-7BF0-F87F-82CFBC9206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BBEA642-9CAE-2D18-B753-FB883CF991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C50A65-46D2-AF26-2DAA-4834D016B19D}"/>
              </a:ext>
            </a:extLst>
          </p:cNvPr>
          <p:cNvSpPr>
            <a:spLocks noGrp="1"/>
          </p:cNvSpPr>
          <p:nvPr>
            <p:ph type="dt" sz="half" idx="10"/>
          </p:nvPr>
        </p:nvSpPr>
        <p:spPr/>
        <p:txBody>
          <a:bodyPr/>
          <a:lstStyle/>
          <a:p>
            <a:fld id="{591B98B4-A485-422C-B7B8-C913D2066964}" type="datetimeFigureOut">
              <a:rPr lang="en-IN" smtClean="0"/>
              <a:t>30-07-2024</a:t>
            </a:fld>
            <a:endParaRPr lang="en-IN"/>
          </a:p>
        </p:txBody>
      </p:sp>
      <p:sp>
        <p:nvSpPr>
          <p:cNvPr id="6" name="Footer Placeholder 5">
            <a:extLst>
              <a:ext uri="{FF2B5EF4-FFF2-40B4-BE49-F238E27FC236}">
                <a16:creationId xmlns:a16="http://schemas.microsoft.com/office/drawing/2014/main" id="{57EBA73A-D5F0-BB9A-89DB-D7CD3E1783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67910D-A357-206A-3ED1-8F25B24161E2}"/>
              </a:ext>
            </a:extLst>
          </p:cNvPr>
          <p:cNvSpPr>
            <a:spLocks noGrp="1"/>
          </p:cNvSpPr>
          <p:nvPr>
            <p:ph type="sldNum" sz="quarter" idx="12"/>
          </p:nvPr>
        </p:nvSpPr>
        <p:spPr/>
        <p:txBody>
          <a:bodyPr/>
          <a:lstStyle/>
          <a:p>
            <a:fld id="{2F394F82-3CFB-4AE4-B9B6-048178377DC7}" type="slidenum">
              <a:rPr lang="en-IN" smtClean="0"/>
              <a:t>‹#›</a:t>
            </a:fld>
            <a:endParaRPr lang="en-IN"/>
          </a:p>
        </p:txBody>
      </p:sp>
    </p:spTree>
    <p:extLst>
      <p:ext uri="{BB962C8B-B14F-4D97-AF65-F5344CB8AC3E}">
        <p14:creationId xmlns:p14="http://schemas.microsoft.com/office/powerpoint/2010/main" val="323747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E623-F001-77A6-D588-66C43B98AC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E9EA0F2-5253-1EA9-A126-A8DB542DA5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77BC65-C82B-C47B-91BF-CDE9921571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B2C3AF-41E7-4AF8-5DAC-908876F48DA5}"/>
              </a:ext>
            </a:extLst>
          </p:cNvPr>
          <p:cNvSpPr>
            <a:spLocks noGrp="1"/>
          </p:cNvSpPr>
          <p:nvPr>
            <p:ph type="dt" sz="half" idx="10"/>
          </p:nvPr>
        </p:nvSpPr>
        <p:spPr/>
        <p:txBody>
          <a:bodyPr/>
          <a:lstStyle/>
          <a:p>
            <a:fld id="{591B98B4-A485-422C-B7B8-C913D2066964}" type="datetimeFigureOut">
              <a:rPr lang="en-IN" smtClean="0"/>
              <a:t>30-07-2024</a:t>
            </a:fld>
            <a:endParaRPr lang="en-IN"/>
          </a:p>
        </p:txBody>
      </p:sp>
      <p:sp>
        <p:nvSpPr>
          <p:cNvPr id="6" name="Footer Placeholder 5">
            <a:extLst>
              <a:ext uri="{FF2B5EF4-FFF2-40B4-BE49-F238E27FC236}">
                <a16:creationId xmlns:a16="http://schemas.microsoft.com/office/drawing/2014/main" id="{70DE0083-9EC2-AFFF-A494-97D2A3E4FA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B7D67F-28FD-B09F-6C6D-0CF64BA1B2CC}"/>
              </a:ext>
            </a:extLst>
          </p:cNvPr>
          <p:cNvSpPr>
            <a:spLocks noGrp="1"/>
          </p:cNvSpPr>
          <p:nvPr>
            <p:ph type="sldNum" sz="quarter" idx="12"/>
          </p:nvPr>
        </p:nvSpPr>
        <p:spPr/>
        <p:txBody>
          <a:bodyPr/>
          <a:lstStyle/>
          <a:p>
            <a:fld id="{2F394F82-3CFB-4AE4-B9B6-048178377DC7}" type="slidenum">
              <a:rPr lang="en-IN" smtClean="0"/>
              <a:t>‹#›</a:t>
            </a:fld>
            <a:endParaRPr lang="en-IN"/>
          </a:p>
        </p:txBody>
      </p:sp>
    </p:spTree>
    <p:extLst>
      <p:ext uri="{BB962C8B-B14F-4D97-AF65-F5344CB8AC3E}">
        <p14:creationId xmlns:p14="http://schemas.microsoft.com/office/powerpoint/2010/main" val="4035400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2D1660-9064-20C4-57D4-99AD451E2A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23F28A-356C-167C-14E8-34C4E7981A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37BC46-73D6-0AA5-2448-FC9E6C4717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B98B4-A485-422C-B7B8-C913D2066964}" type="datetimeFigureOut">
              <a:rPr lang="en-IN" smtClean="0"/>
              <a:t>30-07-2024</a:t>
            </a:fld>
            <a:endParaRPr lang="en-IN"/>
          </a:p>
        </p:txBody>
      </p:sp>
      <p:sp>
        <p:nvSpPr>
          <p:cNvPr id="5" name="Footer Placeholder 4">
            <a:extLst>
              <a:ext uri="{FF2B5EF4-FFF2-40B4-BE49-F238E27FC236}">
                <a16:creationId xmlns:a16="http://schemas.microsoft.com/office/drawing/2014/main" id="{599CA35D-50C0-B82B-376F-217432E65B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76CC490-C965-5873-7A34-AA39C5208B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394F82-3CFB-4AE4-B9B6-048178377DC7}" type="slidenum">
              <a:rPr lang="en-IN" smtClean="0"/>
              <a:t>‹#›</a:t>
            </a:fld>
            <a:endParaRPr lang="en-IN"/>
          </a:p>
        </p:txBody>
      </p:sp>
    </p:spTree>
    <p:extLst>
      <p:ext uri="{BB962C8B-B14F-4D97-AF65-F5344CB8AC3E}">
        <p14:creationId xmlns:p14="http://schemas.microsoft.com/office/powerpoint/2010/main" val="2654733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69F52-8FD6-5881-BC90-1CA66080A91F}"/>
              </a:ext>
            </a:extLst>
          </p:cNvPr>
          <p:cNvSpPr>
            <a:spLocks noGrp="1"/>
          </p:cNvSpPr>
          <p:nvPr>
            <p:ph type="ctrTitle"/>
          </p:nvPr>
        </p:nvSpPr>
        <p:spPr>
          <a:xfrm>
            <a:off x="1524000" y="1122363"/>
            <a:ext cx="9144000" cy="3105508"/>
          </a:xfrm>
        </p:spPr>
        <p:txBody>
          <a:bodyPr>
            <a:noAutofit/>
          </a:bodyPr>
          <a:lstStyle/>
          <a:p>
            <a:r>
              <a:rPr lang="en-US" sz="4000" dirty="0"/>
              <a:t>DKTES Textile and Engineering Institute, </a:t>
            </a:r>
            <a:r>
              <a:rPr lang="en-US" sz="4000" dirty="0" err="1"/>
              <a:t>Ichalkaranji</a:t>
            </a:r>
            <a:r>
              <a:rPr lang="en-US" sz="4000" dirty="0"/>
              <a:t>. Final Year B. Tech. </a:t>
            </a:r>
            <a:br>
              <a:rPr lang="en-US" sz="4000" dirty="0"/>
            </a:br>
            <a:r>
              <a:rPr lang="en-US" sz="4000" dirty="0"/>
              <a:t>(Semester – VII) </a:t>
            </a:r>
            <a:br>
              <a:rPr lang="en-US" sz="4000" dirty="0"/>
            </a:br>
            <a:r>
              <a:rPr lang="en-US" sz="4000" dirty="0"/>
              <a:t>Artificial Intelligence &amp; Data Science ADL405: TIME SERIES ANALYSIS AND FORECASTING</a:t>
            </a:r>
            <a:endParaRPr lang="en-IN" sz="4000" dirty="0"/>
          </a:p>
        </p:txBody>
      </p:sp>
      <p:sp>
        <p:nvSpPr>
          <p:cNvPr id="3" name="Subtitle 2">
            <a:extLst>
              <a:ext uri="{FF2B5EF4-FFF2-40B4-BE49-F238E27FC236}">
                <a16:creationId xmlns:a16="http://schemas.microsoft.com/office/drawing/2014/main" id="{E3EB895D-7326-7E9D-F568-E44A4026E957}"/>
              </a:ext>
            </a:extLst>
          </p:cNvPr>
          <p:cNvSpPr>
            <a:spLocks noGrp="1"/>
          </p:cNvSpPr>
          <p:nvPr>
            <p:ph type="subTitle" idx="1"/>
          </p:nvPr>
        </p:nvSpPr>
        <p:spPr>
          <a:xfrm>
            <a:off x="1524000" y="4159045"/>
            <a:ext cx="9144000" cy="2389239"/>
          </a:xfrm>
        </p:spPr>
        <p:txBody>
          <a:bodyPr>
            <a:normAutofit/>
          </a:bodyPr>
          <a:lstStyle/>
          <a:p>
            <a:pPr algn="l"/>
            <a:r>
              <a:rPr lang="en-US" dirty="0"/>
              <a:t>Teaching Scheme: Lectures: 03 Hrs. /Week Credits 03 </a:t>
            </a:r>
          </a:p>
          <a:p>
            <a:pPr algn="l"/>
            <a:r>
              <a:rPr lang="en-US" dirty="0"/>
              <a:t>Evaluation Scheme: </a:t>
            </a:r>
          </a:p>
          <a:p>
            <a:pPr algn="l"/>
            <a:r>
              <a:rPr lang="en-US" dirty="0"/>
              <a:t>MSE: 30 Marks </a:t>
            </a:r>
          </a:p>
          <a:p>
            <a:pPr algn="l"/>
            <a:r>
              <a:rPr lang="en-US" dirty="0"/>
              <a:t>ISE: 20 Marks </a:t>
            </a:r>
          </a:p>
          <a:p>
            <a:pPr algn="l"/>
            <a:r>
              <a:rPr lang="en-US" dirty="0"/>
              <a:t>SEE: 50 Marks</a:t>
            </a:r>
            <a:endParaRPr lang="en-IN" dirty="0"/>
          </a:p>
        </p:txBody>
      </p:sp>
    </p:spTree>
    <p:extLst>
      <p:ext uri="{BB962C8B-B14F-4D97-AF65-F5344CB8AC3E}">
        <p14:creationId xmlns:p14="http://schemas.microsoft.com/office/powerpoint/2010/main" val="2978519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4ADC6-0BBF-1BD8-EEE4-4ABE455E6D60}"/>
              </a:ext>
            </a:extLst>
          </p:cNvPr>
          <p:cNvSpPr>
            <a:spLocks noGrp="1"/>
          </p:cNvSpPr>
          <p:nvPr>
            <p:ph type="title"/>
          </p:nvPr>
        </p:nvSpPr>
        <p:spPr/>
        <p:txBody>
          <a:bodyPr/>
          <a:lstStyle/>
          <a:p>
            <a:r>
              <a:rPr lang="en-US" dirty="0"/>
              <a:t>Forecasting </a:t>
            </a:r>
            <a:r>
              <a:rPr lang="en-IN" dirty="0"/>
              <a:t>application to areas</a:t>
            </a:r>
          </a:p>
        </p:txBody>
      </p:sp>
      <p:sp>
        <p:nvSpPr>
          <p:cNvPr id="3" name="Content Placeholder 2">
            <a:extLst>
              <a:ext uri="{FF2B5EF4-FFF2-40B4-BE49-F238E27FC236}">
                <a16:creationId xmlns:a16="http://schemas.microsoft.com/office/drawing/2014/main" id="{B002A4E2-C961-B5A7-D1CB-55111F3D4A0F}"/>
              </a:ext>
            </a:extLst>
          </p:cNvPr>
          <p:cNvSpPr>
            <a:spLocks noGrp="1"/>
          </p:cNvSpPr>
          <p:nvPr>
            <p:ph idx="1"/>
          </p:nvPr>
        </p:nvSpPr>
        <p:spPr/>
        <p:txBody>
          <a:bodyPr/>
          <a:lstStyle/>
          <a:p>
            <a:r>
              <a:rPr lang="en-US" dirty="0"/>
              <a:t>The reason that forecasting is so important is that prediction of future events is a critical input into many types of planning and decision-making processes, with application to areas such as the following:</a:t>
            </a:r>
          </a:p>
          <a:p>
            <a:pPr marL="514350" indent="-514350">
              <a:buAutoNum type="arabicPeriod"/>
            </a:pPr>
            <a:r>
              <a:rPr lang="en-US" dirty="0">
                <a:solidFill>
                  <a:schemeClr val="accent1"/>
                </a:solidFill>
              </a:rPr>
              <a:t>Operations Management. </a:t>
            </a:r>
          </a:p>
          <a:p>
            <a:pPr marL="0" indent="0">
              <a:buNone/>
            </a:pPr>
            <a:r>
              <a:rPr lang="en-US" dirty="0"/>
              <a:t>Business organizations routinely use forecasts of product sales or demand for services in order to schedule production, control inventories, manage the supply chain, determine staffing requirements, and plan capacity</a:t>
            </a:r>
          </a:p>
          <a:p>
            <a:endParaRPr lang="en-IN" dirty="0"/>
          </a:p>
        </p:txBody>
      </p:sp>
    </p:spTree>
    <p:extLst>
      <p:ext uri="{BB962C8B-B14F-4D97-AF65-F5344CB8AC3E}">
        <p14:creationId xmlns:p14="http://schemas.microsoft.com/office/powerpoint/2010/main" val="1045055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BA30D-F011-EB7C-2285-0E4EB246DC6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2204B80-4E0D-A967-A7F1-DD010ADAAA1D}"/>
              </a:ext>
            </a:extLst>
          </p:cNvPr>
          <p:cNvSpPr>
            <a:spLocks noGrp="1"/>
          </p:cNvSpPr>
          <p:nvPr>
            <p:ph idx="1"/>
          </p:nvPr>
        </p:nvSpPr>
        <p:spPr/>
        <p:txBody>
          <a:bodyPr/>
          <a:lstStyle/>
          <a:p>
            <a:pPr marL="0" indent="0">
              <a:buNone/>
            </a:pPr>
            <a:r>
              <a:rPr lang="en-US" sz="2800" b="0" i="1" u="none" strike="noStrike" baseline="0" dirty="0">
                <a:solidFill>
                  <a:schemeClr val="accent1"/>
                </a:solidFill>
                <a:latin typeface="TimesLTStd-Italic"/>
              </a:rPr>
              <a:t>2. Marketing</a:t>
            </a:r>
            <a:r>
              <a:rPr lang="en-US" sz="2800" b="0" i="0" u="none" strike="noStrike" baseline="0" dirty="0">
                <a:solidFill>
                  <a:schemeClr val="accent1"/>
                </a:solidFill>
                <a:latin typeface="TimesLTStd-Roman"/>
              </a:rPr>
              <a:t>. </a:t>
            </a:r>
          </a:p>
          <a:p>
            <a:r>
              <a:rPr lang="en-US" sz="2800" b="0" i="0" u="none" strike="noStrike" baseline="0" dirty="0">
                <a:latin typeface="TimesLTStd-Roman"/>
              </a:rPr>
              <a:t>Forecasting is important in many marketing decisions. Forecasts of sales response to advertising expenditures, new promotions, or changes in pricing polices enable businesses to evaluate their effectiveness, determine whether goals are being met, and make </a:t>
            </a:r>
            <a:r>
              <a:rPr lang="en-IN" sz="2800" b="0" i="0" u="none" strike="noStrike" baseline="0" dirty="0">
                <a:latin typeface="TimesLTStd-Roman"/>
              </a:rPr>
              <a:t>adjustments. </a:t>
            </a:r>
          </a:p>
          <a:p>
            <a:endParaRPr lang="en-IN" dirty="0"/>
          </a:p>
        </p:txBody>
      </p:sp>
    </p:spTree>
    <p:extLst>
      <p:ext uri="{BB962C8B-B14F-4D97-AF65-F5344CB8AC3E}">
        <p14:creationId xmlns:p14="http://schemas.microsoft.com/office/powerpoint/2010/main" val="3761518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B9FF-3245-D73F-CC3C-F3A9C072DA1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CE8835D-687A-4629-6302-9194F19281CD}"/>
              </a:ext>
            </a:extLst>
          </p:cNvPr>
          <p:cNvSpPr>
            <a:spLocks noGrp="1"/>
          </p:cNvSpPr>
          <p:nvPr>
            <p:ph idx="1"/>
          </p:nvPr>
        </p:nvSpPr>
        <p:spPr/>
        <p:txBody>
          <a:bodyPr/>
          <a:lstStyle/>
          <a:p>
            <a:pPr marL="0" indent="0">
              <a:buNone/>
            </a:pPr>
            <a:r>
              <a:rPr lang="en-US" dirty="0">
                <a:solidFill>
                  <a:schemeClr val="accent1"/>
                </a:solidFill>
              </a:rPr>
              <a:t>3. Finance and Risk Management. </a:t>
            </a:r>
          </a:p>
          <a:p>
            <a:r>
              <a:rPr lang="en-US" dirty="0"/>
              <a:t>Investors in financial assets are interested in forecasting the returns from their investments. </a:t>
            </a:r>
          </a:p>
          <a:p>
            <a:r>
              <a:rPr lang="en-US" dirty="0"/>
              <a:t>These assets include but are not limited to stocks, bonds, and commodities; other investment decisions can be made relative to forecasts of interest rates, options, and currency exchange rates.</a:t>
            </a:r>
            <a:endParaRPr lang="en-IN" dirty="0"/>
          </a:p>
        </p:txBody>
      </p:sp>
    </p:spTree>
    <p:extLst>
      <p:ext uri="{BB962C8B-B14F-4D97-AF65-F5344CB8AC3E}">
        <p14:creationId xmlns:p14="http://schemas.microsoft.com/office/powerpoint/2010/main" val="1816668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C2A2A-2A9C-68CD-C5E6-DC4138A8562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E2861A8-33F4-5E39-9076-881B9F09473E}"/>
              </a:ext>
            </a:extLst>
          </p:cNvPr>
          <p:cNvSpPr>
            <a:spLocks noGrp="1"/>
          </p:cNvSpPr>
          <p:nvPr>
            <p:ph idx="1"/>
          </p:nvPr>
        </p:nvSpPr>
        <p:spPr/>
        <p:txBody>
          <a:bodyPr>
            <a:normAutofit/>
          </a:bodyPr>
          <a:lstStyle/>
          <a:p>
            <a:pPr marL="0" indent="0">
              <a:buNone/>
            </a:pPr>
            <a:r>
              <a:rPr lang="en-US" dirty="0">
                <a:solidFill>
                  <a:schemeClr val="accent1"/>
                </a:solidFill>
              </a:rPr>
              <a:t>4. Economics. </a:t>
            </a:r>
          </a:p>
          <a:p>
            <a:pPr marL="0" indent="0">
              <a:buNone/>
            </a:pPr>
            <a:r>
              <a:rPr lang="en-US" dirty="0"/>
              <a:t>Governments, financial institutions, and policy organizations require forecasts of major economic variables, such as gross domestic product, population growth, unemployment, interest rates, inflation, job growth, production, and consumption. </a:t>
            </a:r>
          </a:p>
          <a:p>
            <a:pPr marL="0" indent="0">
              <a:buNone/>
            </a:pPr>
            <a:r>
              <a:rPr lang="en-US" dirty="0"/>
              <a:t>These forecasts are an integral part of the guidance behind monetary and fiscal policy, and budgeting plans and decisions made by governments. </a:t>
            </a:r>
            <a:endParaRPr lang="en-IN" dirty="0"/>
          </a:p>
        </p:txBody>
      </p:sp>
    </p:spTree>
    <p:extLst>
      <p:ext uri="{BB962C8B-B14F-4D97-AF65-F5344CB8AC3E}">
        <p14:creationId xmlns:p14="http://schemas.microsoft.com/office/powerpoint/2010/main" val="1205048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7C702-4E9B-C88B-FF19-2F7E78F8738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EA2E54-3E65-D468-E705-C5C8923EDE87}"/>
              </a:ext>
            </a:extLst>
          </p:cNvPr>
          <p:cNvSpPr>
            <a:spLocks noGrp="1"/>
          </p:cNvSpPr>
          <p:nvPr>
            <p:ph idx="1"/>
          </p:nvPr>
        </p:nvSpPr>
        <p:spPr/>
        <p:txBody>
          <a:bodyPr>
            <a:normAutofit/>
          </a:bodyPr>
          <a:lstStyle/>
          <a:p>
            <a:pPr marL="0" indent="0">
              <a:buNone/>
            </a:pPr>
            <a:r>
              <a:rPr lang="en-US" dirty="0">
                <a:solidFill>
                  <a:schemeClr val="accent1"/>
                </a:solidFill>
              </a:rPr>
              <a:t>5. Industrial Process Control. </a:t>
            </a:r>
          </a:p>
          <a:p>
            <a:pPr marL="0" indent="0">
              <a:buNone/>
            </a:pPr>
            <a:r>
              <a:rPr lang="en-US" dirty="0"/>
              <a:t>Forecasts of the future values of critical quality characteristics of a production process can help determine when important controllable variables in the process should be changed, or if the process should be shut down and overhauled.</a:t>
            </a:r>
          </a:p>
          <a:p>
            <a:pPr marL="0" indent="0">
              <a:buNone/>
            </a:pPr>
            <a:r>
              <a:rPr lang="en-US" dirty="0">
                <a:solidFill>
                  <a:schemeClr val="accent1"/>
                </a:solidFill>
              </a:rPr>
              <a:t>6. Demography. </a:t>
            </a:r>
          </a:p>
          <a:p>
            <a:pPr marL="0" indent="0">
              <a:buNone/>
            </a:pPr>
            <a:r>
              <a:rPr lang="en-US" dirty="0"/>
              <a:t>Forecasts of population by country and regions are made routinely, often stratified by variables such as gender, age, and race. Demographers also forecast births, deaths, and migration patterns of populations.</a:t>
            </a:r>
            <a:endParaRPr lang="en-IN" dirty="0"/>
          </a:p>
        </p:txBody>
      </p:sp>
    </p:spTree>
    <p:extLst>
      <p:ext uri="{BB962C8B-B14F-4D97-AF65-F5344CB8AC3E}">
        <p14:creationId xmlns:p14="http://schemas.microsoft.com/office/powerpoint/2010/main" val="1699565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274A-DA74-B41D-BB2B-00E95D596C2B}"/>
              </a:ext>
            </a:extLst>
          </p:cNvPr>
          <p:cNvSpPr>
            <a:spLocks noGrp="1"/>
          </p:cNvSpPr>
          <p:nvPr>
            <p:ph type="title"/>
          </p:nvPr>
        </p:nvSpPr>
        <p:spPr/>
        <p:txBody>
          <a:bodyPr/>
          <a:lstStyle/>
          <a:p>
            <a:r>
              <a:rPr lang="en-US" dirty="0"/>
              <a:t>Types of forecasting techniques</a:t>
            </a:r>
            <a:endParaRPr lang="en-IN" dirty="0"/>
          </a:p>
        </p:txBody>
      </p:sp>
      <p:sp>
        <p:nvSpPr>
          <p:cNvPr id="3" name="Content Placeholder 2">
            <a:extLst>
              <a:ext uri="{FF2B5EF4-FFF2-40B4-BE49-F238E27FC236}">
                <a16:creationId xmlns:a16="http://schemas.microsoft.com/office/drawing/2014/main" id="{6FDCE51E-06DF-6ECC-1365-EFDF409742CA}"/>
              </a:ext>
            </a:extLst>
          </p:cNvPr>
          <p:cNvSpPr>
            <a:spLocks noGrp="1"/>
          </p:cNvSpPr>
          <p:nvPr>
            <p:ph idx="1"/>
          </p:nvPr>
        </p:nvSpPr>
        <p:spPr/>
        <p:txBody>
          <a:bodyPr/>
          <a:lstStyle/>
          <a:p>
            <a:r>
              <a:rPr lang="en-US" dirty="0"/>
              <a:t>There are only two broad types of forecasting techniques—</a:t>
            </a:r>
          </a:p>
          <a:p>
            <a:pPr marL="514350" indent="-514350">
              <a:buFont typeface="+mj-lt"/>
              <a:buAutoNum type="arabicPeriod"/>
            </a:pPr>
            <a:r>
              <a:rPr lang="en-US" b="1" dirty="0">
                <a:solidFill>
                  <a:schemeClr val="accent1"/>
                </a:solidFill>
              </a:rPr>
              <a:t>Qualitative methods and </a:t>
            </a:r>
          </a:p>
          <a:p>
            <a:pPr marL="514350" indent="-514350">
              <a:buFont typeface="+mj-lt"/>
              <a:buAutoNum type="arabicPeriod"/>
            </a:pPr>
            <a:r>
              <a:rPr lang="en-US" b="1" dirty="0">
                <a:solidFill>
                  <a:schemeClr val="accent1"/>
                </a:solidFill>
              </a:rPr>
              <a:t>Quantitative methods.</a:t>
            </a:r>
            <a:endParaRPr lang="en-IN" b="1" dirty="0">
              <a:solidFill>
                <a:schemeClr val="accent1"/>
              </a:solidFill>
            </a:endParaRPr>
          </a:p>
        </p:txBody>
      </p:sp>
    </p:spTree>
    <p:extLst>
      <p:ext uri="{BB962C8B-B14F-4D97-AF65-F5344CB8AC3E}">
        <p14:creationId xmlns:p14="http://schemas.microsoft.com/office/powerpoint/2010/main" val="3104344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010DD-53F3-22DF-F625-3F5113882E47}"/>
              </a:ext>
            </a:extLst>
          </p:cNvPr>
          <p:cNvSpPr>
            <a:spLocks noGrp="1"/>
          </p:cNvSpPr>
          <p:nvPr>
            <p:ph type="title"/>
          </p:nvPr>
        </p:nvSpPr>
        <p:spPr/>
        <p:txBody>
          <a:bodyPr/>
          <a:lstStyle/>
          <a:p>
            <a:r>
              <a:rPr lang="en-US" dirty="0"/>
              <a:t>Qualitative forecasting techniques</a:t>
            </a:r>
            <a:endParaRPr lang="en-IN" dirty="0"/>
          </a:p>
        </p:txBody>
      </p:sp>
      <p:sp>
        <p:nvSpPr>
          <p:cNvPr id="3" name="Content Placeholder 2">
            <a:extLst>
              <a:ext uri="{FF2B5EF4-FFF2-40B4-BE49-F238E27FC236}">
                <a16:creationId xmlns:a16="http://schemas.microsoft.com/office/drawing/2014/main" id="{1F1CB1F9-4838-EF03-C921-606000D09F90}"/>
              </a:ext>
            </a:extLst>
          </p:cNvPr>
          <p:cNvSpPr>
            <a:spLocks noGrp="1"/>
          </p:cNvSpPr>
          <p:nvPr>
            <p:ph idx="1"/>
          </p:nvPr>
        </p:nvSpPr>
        <p:spPr>
          <a:xfrm>
            <a:off x="838200" y="1825624"/>
            <a:ext cx="10515600" cy="5032375"/>
          </a:xfrm>
        </p:spPr>
        <p:txBody>
          <a:bodyPr>
            <a:normAutofit/>
          </a:bodyPr>
          <a:lstStyle/>
          <a:p>
            <a:pPr marL="0" indent="0">
              <a:lnSpc>
                <a:spcPct val="160000"/>
              </a:lnSpc>
              <a:buNone/>
            </a:pPr>
            <a:r>
              <a:rPr lang="en-US" b="1" dirty="0"/>
              <a:t>1. Qualitative forecasting </a:t>
            </a:r>
            <a:r>
              <a:rPr lang="en-US" dirty="0"/>
              <a:t>techniques are often subjective in nature and require </a:t>
            </a:r>
            <a:r>
              <a:rPr lang="en-US" dirty="0">
                <a:solidFill>
                  <a:schemeClr val="accent1"/>
                </a:solidFill>
              </a:rPr>
              <a:t>judgment on the part of experts. </a:t>
            </a:r>
          </a:p>
          <a:p>
            <a:pPr>
              <a:lnSpc>
                <a:spcPct val="160000"/>
              </a:lnSpc>
            </a:pPr>
            <a:r>
              <a:rPr lang="en-US" dirty="0"/>
              <a:t>Qualitative forecasts are often used in situations </a:t>
            </a:r>
            <a:r>
              <a:rPr lang="en-US" dirty="0">
                <a:solidFill>
                  <a:schemeClr val="accent1"/>
                </a:solidFill>
              </a:rPr>
              <a:t>where there is little or no historical data </a:t>
            </a:r>
            <a:r>
              <a:rPr lang="en-US" dirty="0"/>
              <a:t>on which to base the forecast. </a:t>
            </a:r>
          </a:p>
          <a:p>
            <a:pPr>
              <a:lnSpc>
                <a:spcPct val="160000"/>
              </a:lnSpc>
            </a:pPr>
            <a:r>
              <a:rPr lang="en-US" dirty="0"/>
              <a:t>An example would be the introduction of a </a:t>
            </a:r>
            <a:r>
              <a:rPr lang="en-US" dirty="0">
                <a:solidFill>
                  <a:schemeClr val="accent1"/>
                </a:solidFill>
              </a:rPr>
              <a:t>new product</a:t>
            </a:r>
            <a:r>
              <a:rPr lang="en-US" dirty="0"/>
              <a:t>, for which there is no relevant history. </a:t>
            </a:r>
          </a:p>
        </p:txBody>
      </p:sp>
    </p:spTree>
    <p:extLst>
      <p:ext uri="{BB962C8B-B14F-4D97-AF65-F5344CB8AC3E}">
        <p14:creationId xmlns:p14="http://schemas.microsoft.com/office/powerpoint/2010/main" val="4093073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010DD-53F3-22DF-F625-3F5113882E47}"/>
              </a:ext>
            </a:extLst>
          </p:cNvPr>
          <p:cNvSpPr>
            <a:spLocks noGrp="1"/>
          </p:cNvSpPr>
          <p:nvPr>
            <p:ph type="title"/>
          </p:nvPr>
        </p:nvSpPr>
        <p:spPr/>
        <p:txBody>
          <a:bodyPr/>
          <a:lstStyle/>
          <a:p>
            <a:r>
              <a:rPr lang="en-US" dirty="0"/>
              <a:t>Qualitative forecasting techniques</a:t>
            </a:r>
            <a:endParaRPr lang="en-IN" dirty="0"/>
          </a:p>
        </p:txBody>
      </p:sp>
      <p:sp>
        <p:nvSpPr>
          <p:cNvPr id="3" name="Content Placeholder 2">
            <a:extLst>
              <a:ext uri="{FF2B5EF4-FFF2-40B4-BE49-F238E27FC236}">
                <a16:creationId xmlns:a16="http://schemas.microsoft.com/office/drawing/2014/main" id="{1F1CB1F9-4838-EF03-C921-606000D09F90}"/>
              </a:ext>
            </a:extLst>
          </p:cNvPr>
          <p:cNvSpPr>
            <a:spLocks noGrp="1"/>
          </p:cNvSpPr>
          <p:nvPr>
            <p:ph idx="1"/>
          </p:nvPr>
        </p:nvSpPr>
        <p:spPr>
          <a:xfrm>
            <a:off x="838200" y="1426464"/>
            <a:ext cx="10515600" cy="5619105"/>
          </a:xfrm>
        </p:spPr>
        <p:txBody>
          <a:bodyPr>
            <a:normAutofit fontScale="92500"/>
          </a:bodyPr>
          <a:lstStyle/>
          <a:p>
            <a:pPr>
              <a:lnSpc>
                <a:spcPct val="160000"/>
              </a:lnSpc>
            </a:pPr>
            <a:r>
              <a:rPr lang="en-US" dirty="0"/>
              <a:t>Sometimes qualitative forecasting methods make use of </a:t>
            </a:r>
            <a:r>
              <a:rPr lang="en-US" dirty="0">
                <a:solidFill>
                  <a:schemeClr val="accent1"/>
                </a:solidFill>
              </a:rPr>
              <a:t>marketing tests, surveys of potential customers, and experience with the sales performance of other products</a:t>
            </a:r>
            <a:r>
              <a:rPr lang="en-US" dirty="0"/>
              <a:t> (both their own and those of competitors). </a:t>
            </a:r>
          </a:p>
          <a:p>
            <a:pPr>
              <a:lnSpc>
                <a:spcPct val="160000"/>
              </a:lnSpc>
            </a:pPr>
            <a:r>
              <a:rPr lang="en-US" dirty="0"/>
              <a:t>Used for forecast is subjective judgment.</a:t>
            </a:r>
          </a:p>
          <a:p>
            <a:pPr>
              <a:lnSpc>
                <a:spcPct val="160000"/>
              </a:lnSpc>
            </a:pPr>
            <a:r>
              <a:rPr lang="en-US" b="1" dirty="0">
                <a:solidFill>
                  <a:schemeClr val="accent2"/>
                </a:solidFill>
              </a:rPr>
              <a:t>Market research: </a:t>
            </a:r>
            <a:r>
              <a:rPr lang="en-US" dirty="0"/>
              <a:t>Polling a large number of people on a specific product or service to predict how many people will buy or use it once launched.</a:t>
            </a:r>
          </a:p>
          <a:p>
            <a:pPr>
              <a:lnSpc>
                <a:spcPct val="160000"/>
              </a:lnSpc>
            </a:pPr>
            <a:r>
              <a:rPr lang="en-US" b="1" dirty="0">
                <a:solidFill>
                  <a:schemeClr val="accent2"/>
                </a:solidFill>
              </a:rPr>
              <a:t>Delphi method: </a:t>
            </a:r>
            <a:r>
              <a:rPr lang="en-US" dirty="0"/>
              <a:t>Asking field experts for general opinions and then compiling them into a forecast.</a:t>
            </a:r>
            <a:endParaRPr lang="en-IN" dirty="0"/>
          </a:p>
        </p:txBody>
      </p:sp>
    </p:spTree>
    <p:extLst>
      <p:ext uri="{BB962C8B-B14F-4D97-AF65-F5344CB8AC3E}">
        <p14:creationId xmlns:p14="http://schemas.microsoft.com/office/powerpoint/2010/main" val="1508972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B605-6183-9EFC-529F-6E97228A4E4B}"/>
              </a:ext>
            </a:extLst>
          </p:cNvPr>
          <p:cNvSpPr>
            <a:spLocks noGrp="1"/>
          </p:cNvSpPr>
          <p:nvPr>
            <p:ph type="title"/>
          </p:nvPr>
        </p:nvSpPr>
        <p:spPr/>
        <p:txBody>
          <a:bodyPr/>
          <a:lstStyle/>
          <a:p>
            <a:r>
              <a:rPr lang="en-US" dirty="0"/>
              <a:t>Quantitative forecasting techniques</a:t>
            </a:r>
            <a:endParaRPr lang="en-IN" dirty="0"/>
          </a:p>
        </p:txBody>
      </p:sp>
      <p:sp>
        <p:nvSpPr>
          <p:cNvPr id="3" name="Content Placeholder 2">
            <a:extLst>
              <a:ext uri="{FF2B5EF4-FFF2-40B4-BE49-F238E27FC236}">
                <a16:creationId xmlns:a16="http://schemas.microsoft.com/office/drawing/2014/main" id="{27447AF0-62E1-1836-8555-D89FDAE30A29}"/>
              </a:ext>
            </a:extLst>
          </p:cNvPr>
          <p:cNvSpPr>
            <a:spLocks noGrp="1"/>
          </p:cNvSpPr>
          <p:nvPr>
            <p:ph idx="1"/>
          </p:nvPr>
        </p:nvSpPr>
        <p:spPr/>
        <p:txBody>
          <a:bodyPr/>
          <a:lstStyle/>
          <a:p>
            <a:pPr>
              <a:lnSpc>
                <a:spcPct val="100000"/>
              </a:lnSpc>
            </a:pPr>
            <a:r>
              <a:rPr lang="en-US" b="1" dirty="0"/>
              <a:t>Quantitative</a:t>
            </a:r>
            <a:r>
              <a:rPr lang="en-US" dirty="0"/>
              <a:t> </a:t>
            </a:r>
            <a:r>
              <a:rPr lang="en-US" b="1" dirty="0"/>
              <a:t>forecasting</a:t>
            </a:r>
            <a:r>
              <a:rPr lang="en-US" dirty="0"/>
              <a:t> </a:t>
            </a:r>
            <a:r>
              <a:rPr lang="en-US" b="1" dirty="0"/>
              <a:t>techniques</a:t>
            </a:r>
            <a:r>
              <a:rPr lang="en-US" dirty="0"/>
              <a:t> make formal use of </a:t>
            </a:r>
            <a:r>
              <a:rPr lang="en-US" dirty="0">
                <a:solidFill>
                  <a:schemeClr val="accent1"/>
                </a:solidFill>
              </a:rPr>
              <a:t>historical data and a forecasting model. </a:t>
            </a:r>
          </a:p>
          <a:p>
            <a:pPr>
              <a:lnSpc>
                <a:spcPct val="100000"/>
              </a:lnSpc>
            </a:pPr>
            <a:r>
              <a:rPr lang="en-US" dirty="0"/>
              <a:t>The model formally summarizes </a:t>
            </a:r>
            <a:r>
              <a:rPr lang="en-US" b="1" dirty="0"/>
              <a:t>patterns in the data and expresses a statistical relationship between previous and current values of the variable. </a:t>
            </a:r>
          </a:p>
          <a:p>
            <a:pPr>
              <a:lnSpc>
                <a:spcPct val="100000"/>
              </a:lnSpc>
            </a:pPr>
            <a:r>
              <a:rPr lang="en-US" dirty="0"/>
              <a:t>Then the model is used to project the patterns in the data into the future.</a:t>
            </a:r>
            <a:endParaRPr lang="en-IN" dirty="0"/>
          </a:p>
        </p:txBody>
      </p:sp>
    </p:spTree>
    <p:extLst>
      <p:ext uri="{BB962C8B-B14F-4D97-AF65-F5344CB8AC3E}">
        <p14:creationId xmlns:p14="http://schemas.microsoft.com/office/powerpoint/2010/main" val="1819523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C76409-AC6E-08B3-1DC0-10995A548CDE}"/>
              </a:ext>
            </a:extLst>
          </p:cNvPr>
          <p:cNvSpPr>
            <a:spLocks noGrp="1"/>
          </p:cNvSpPr>
          <p:nvPr>
            <p:ph idx="1"/>
          </p:nvPr>
        </p:nvSpPr>
        <p:spPr>
          <a:xfrm>
            <a:off x="838200" y="1441938"/>
            <a:ext cx="10515600" cy="5416062"/>
          </a:xfrm>
        </p:spPr>
        <p:txBody>
          <a:bodyPr>
            <a:normAutofit/>
          </a:bodyPr>
          <a:lstStyle/>
          <a:p>
            <a:r>
              <a:rPr lang="en-US" dirty="0"/>
              <a:t>There are several types of forecasting models in general use. The three most widely used are </a:t>
            </a:r>
            <a:r>
              <a:rPr lang="en-US" dirty="0">
                <a:solidFill>
                  <a:schemeClr val="accent1"/>
                </a:solidFill>
              </a:rPr>
              <a:t>regression models, smoothing models, and general time series models.</a:t>
            </a:r>
          </a:p>
          <a:p>
            <a:r>
              <a:rPr lang="en-US" b="1" dirty="0">
                <a:solidFill>
                  <a:srgbClr val="FF0000"/>
                </a:solidFill>
              </a:rPr>
              <a:t>Regression models </a:t>
            </a:r>
            <a:r>
              <a:rPr lang="en-US" dirty="0"/>
              <a:t>make use of relationships between the variable of interest and one or more related predictor variables. </a:t>
            </a:r>
          </a:p>
          <a:p>
            <a:r>
              <a:rPr lang="en-US" dirty="0"/>
              <a:t>Sometimes regression models are called </a:t>
            </a:r>
            <a:r>
              <a:rPr lang="en-US" b="1" dirty="0"/>
              <a:t>causal forecasting models</a:t>
            </a:r>
            <a:r>
              <a:rPr lang="en-US" dirty="0"/>
              <a:t>, because the predictor variables are assumed to describe the forces that cause or drive the observed values of the variable of interest.</a:t>
            </a:r>
          </a:p>
          <a:p>
            <a:r>
              <a:rPr lang="en-US" dirty="0"/>
              <a:t>An </a:t>
            </a:r>
            <a:r>
              <a:rPr lang="en-US" b="1" dirty="0"/>
              <a:t>example</a:t>
            </a:r>
            <a:r>
              <a:rPr lang="en-US" dirty="0"/>
              <a:t> would be using data on house purchases as a predictor variable to forecast furniture sales.</a:t>
            </a:r>
          </a:p>
          <a:p>
            <a:r>
              <a:rPr lang="en-US" b="1" dirty="0">
                <a:solidFill>
                  <a:srgbClr val="FF0000"/>
                </a:solidFill>
              </a:rPr>
              <a:t>Smoothing models </a:t>
            </a:r>
            <a:r>
              <a:rPr lang="en-US" dirty="0"/>
              <a:t>typically employ a </a:t>
            </a:r>
            <a:r>
              <a:rPr lang="en-US" b="1" dirty="0"/>
              <a:t>simple function </a:t>
            </a:r>
            <a:r>
              <a:rPr lang="en-US" dirty="0"/>
              <a:t>of previous observations to provide a forecast of the variable of interest.</a:t>
            </a:r>
            <a:endParaRPr lang="en-IN" dirty="0"/>
          </a:p>
        </p:txBody>
      </p:sp>
      <p:sp>
        <p:nvSpPr>
          <p:cNvPr id="4" name="Title 1">
            <a:extLst>
              <a:ext uri="{FF2B5EF4-FFF2-40B4-BE49-F238E27FC236}">
                <a16:creationId xmlns:a16="http://schemas.microsoft.com/office/drawing/2014/main" id="{8B1D08D5-E5F3-7840-16C6-56567CF61DDA}"/>
              </a:ext>
            </a:extLst>
          </p:cNvPr>
          <p:cNvSpPr>
            <a:spLocks noGrp="1"/>
          </p:cNvSpPr>
          <p:nvPr>
            <p:ph type="title"/>
          </p:nvPr>
        </p:nvSpPr>
        <p:spPr>
          <a:xfrm>
            <a:off x="838200" y="365125"/>
            <a:ext cx="10515600" cy="1325563"/>
          </a:xfrm>
        </p:spPr>
        <p:txBody>
          <a:bodyPr/>
          <a:lstStyle/>
          <a:p>
            <a:r>
              <a:rPr lang="en-US" dirty="0"/>
              <a:t>Quantitative forecasting techniques</a:t>
            </a:r>
            <a:endParaRPr lang="en-IN" dirty="0"/>
          </a:p>
        </p:txBody>
      </p:sp>
    </p:spTree>
    <p:extLst>
      <p:ext uri="{BB962C8B-B14F-4D97-AF65-F5344CB8AC3E}">
        <p14:creationId xmlns:p14="http://schemas.microsoft.com/office/powerpoint/2010/main" val="2709696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4E8E4-3D71-2E82-D646-49CD386E7976}"/>
              </a:ext>
            </a:extLst>
          </p:cNvPr>
          <p:cNvSpPr>
            <a:spLocks noGrp="1"/>
          </p:cNvSpPr>
          <p:nvPr>
            <p:ph type="title"/>
          </p:nvPr>
        </p:nvSpPr>
        <p:spPr/>
        <p:txBody>
          <a:bodyPr/>
          <a:lstStyle/>
          <a:p>
            <a:r>
              <a:rPr lang="en-US" dirty="0"/>
              <a:t>Course Outcomes:</a:t>
            </a:r>
            <a:endParaRPr lang="en-IN" dirty="0"/>
          </a:p>
        </p:txBody>
      </p:sp>
      <p:sp>
        <p:nvSpPr>
          <p:cNvPr id="3" name="Content Placeholder 2">
            <a:extLst>
              <a:ext uri="{FF2B5EF4-FFF2-40B4-BE49-F238E27FC236}">
                <a16:creationId xmlns:a16="http://schemas.microsoft.com/office/drawing/2014/main" id="{C26ACB52-C85D-CE32-AEAC-57D54628E19B}"/>
              </a:ext>
            </a:extLst>
          </p:cNvPr>
          <p:cNvSpPr>
            <a:spLocks noGrp="1"/>
          </p:cNvSpPr>
          <p:nvPr>
            <p:ph idx="1"/>
          </p:nvPr>
        </p:nvSpPr>
        <p:spPr/>
        <p:txBody>
          <a:bodyPr>
            <a:normAutofit/>
          </a:bodyPr>
          <a:lstStyle/>
          <a:p>
            <a:pPr marL="0" indent="0">
              <a:buNone/>
            </a:pPr>
            <a:r>
              <a:rPr lang="en-US" dirty="0"/>
              <a:t>On completion of the course, student will be able to–</a:t>
            </a:r>
          </a:p>
          <a:p>
            <a:pPr marL="0" indent="0">
              <a:buNone/>
            </a:pPr>
            <a:r>
              <a:rPr lang="en-US" b="1" dirty="0"/>
              <a:t>1.Explain</a:t>
            </a:r>
            <a:r>
              <a:rPr lang="en-US" dirty="0"/>
              <a:t> the fundamentals of time series analysis and forecasting methods</a:t>
            </a:r>
          </a:p>
          <a:p>
            <a:pPr marL="0" indent="0">
              <a:buNone/>
            </a:pPr>
            <a:r>
              <a:rPr lang="en-US" b="1" dirty="0"/>
              <a:t>2.Illustrate</a:t>
            </a:r>
            <a:r>
              <a:rPr lang="en-US" dirty="0"/>
              <a:t> the regression analysis and forecasting in time series analysis</a:t>
            </a:r>
          </a:p>
          <a:p>
            <a:pPr marL="0" indent="0">
              <a:buNone/>
            </a:pPr>
            <a:r>
              <a:rPr lang="en-US" b="1" dirty="0"/>
              <a:t>3.Explain</a:t>
            </a:r>
            <a:r>
              <a:rPr lang="en-US" dirty="0"/>
              <a:t> the exponential smoothing methods and ARIMA models</a:t>
            </a:r>
          </a:p>
          <a:p>
            <a:pPr marL="0" indent="0">
              <a:buNone/>
            </a:pPr>
            <a:r>
              <a:rPr lang="en-US" b="1" dirty="0"/>
              <a:t>4.Describe</a:t>
            </a:r>
            <a:r>
              <a:rPr lang="en-US" dirty="0"/>
              <a:t> the transfer functions and intervention models</a:t>
            </a:r>
            <a:endParaRPr lang="en-IN" dirty="0"/>
          </a:p>
        </p:txBody>
      </p:sp>
    </p:spTree>
    <p:extLst>
      <p:ext uri="{BB962C8B-B14F-4D97-AF65-F5344CB8AC3E}">
        <p14:creationId xmlns:p14="http://schemas.microsoft.com/office/powerpoint/2010/main" val="1249174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67F9F-E84A-E583-4445-32DBE8B5567E}"/>
              </a:ext>
            </a:extLst>
          </p:cNvPr>
          <p:cNvSpPr>
            <a:spLocks noGrp="1"/>
          </p:cNvSpPr>
          <p:nvPr>
            <p:ph type="title"/>
          </p:nvPr>
        </p:nvSpPr>
        <p:spPr/>
        <p:txBody>
          <a:bodyPr/>
          <a:lstStyle/>
          <a:p>
            <a:r>
              <a:rPr lang="en-IN" dirty="0"/>
              <a:t>Forecast terms</a:t>
            </a:r>
          </a:p>
        </p:txBody>
      </p:sp>
      <p:sp>
        <p:nvSpPr>
          <p:cNvPr id="3" name="Content Placeholder 2">
            <a:extLst>
              <a:ext uri="{FF2B5EF4-FFF2-40B4-BE49-F238E27FC236}">
                <a16:creationId xmlns:a16="http://schemas.microsoft.com/office/drawing/2014/main" id="{563902AB-3443-356B-3F5C-260D24DFF4EA}"/>
              </a:ext>
            </a:extLst>
          </p:cNvPr>
          <p:cNvSpPr>
            <a:spLocks noGrp="1"/>
          </p:cNvSpPr>
          <p:nvPr>
            <p:ph idx="1"/>
          </p:nvPr>
        </p:nvSpPr>
        <p:spPr>
          <a:xfrm>
            <a:off x="838200" y="1572768"/>
            <a:ext cx="10515600" cy="5285231"/>
          </a:xfrm>
        </p:spPr>
        <p:txBody>
          <a:bodyPr>
            <a:normAutofit fontScale="92500" lnSpcReduction="10000"/>
          </a:bodyPr>
          <a:lstStyle/>
          <a:p>
            <a:r>
              <a:rPr lang="en-US" b="1" dirty="0"/>
              <a:t>point estimate or point forecast.</a:t>
            </a:r>
            <a:endParaRPr lang="en-US" dirty="0"/>
          </a:p>
          <a:p>
            <a:r>
              <a:rPr lang="en-US" dirty="0"/>
              <a:t>Forecast as a single number that represents our best estimate of the future value of the variable of interest. </a:t>
            </a:r>
          </a:p>
          <a:p>
            <a:r>
              <a:rPr lang="en-IN" b="1" dirty="0"/>
              <a:t>prediction interval (PI)</a:t>
            </a:r>
            <a:endParaRPr lang="en-US" b="1" dirty="0"/>
          </a:p>
          <a:p>
            <a:r>
              <a:rPr lang="en-US" dirty="0"/>
              <a:t>The PI is a range of values for the future observation, and it is likely to prove far more useful in decision-making than a single number.</a:t>
            </a:r>
          </a:p>
          <a:p>
            <a:r>
              <a:rPr lang="en-US" b="1" dirty="0"/>
              <a:t>Forecast horizon and the forecast interval</a:t>
            </a:r>
            <a:r>
              <a:rPr lang="en-US" dirty="0"/>
              <a:t>. </a:t>
            </a:r>
          </a:p>
          <a:p>
            <a:r>
              <a:rPr lang="en-US" b="1" dirty="0"/>
              <a:t>The forecast horizon </a:t>
            </a:r>
            <a:r>
              <a:rPr lang="en-US" dirty="0"/>
              <a:t>is the number of </a:t>
            </a:r>
            <a:r>
              <a:rPr lang="en-US" dirty="0">
                <a:solidFill>
                  <a:schemeClr val="accent1"/>
                </a:solidFill>
              </a:rPr>
              <a:t>future periods </a:t>
            </a:r>
            <a:r>
              <a:rPr lang="en-US" dirty="0"/>
              <a:t>for which forecasts must be produced. The horizon is often dictated by the nature of the problem. </a:t>
            </a:r>
          </a:p>
          <a:p>
            <a:r>
              <a:rPr lang="en-US" dirty="0"/>
              <a:t>The forecast horizon is also often called the </a:t>
            </a:r>
            <a:r>
              <a:rPr lang="en-US" b="1" dirty="0"/>
              <a:t>forecast lead time.</a:t>
            </a:r>
          </a:p>
          <a:p>
            <a:r>
              <a:rPr lang="en-US" dirty="0"/>
              <a:t>For example, in production planning, forecasts of product demand may be made on a monthly basis.</a:t>
            </a:r>
            <a:endParaRPr lang="en-IN" dirty="0"/>
          </a:p>
        </p:txBody>
      </p:sp>
    </p:spTree>
    <p:extLst>
      <p:ext uri="{BB962C8B-B14F-4D97-AF65-F5344CB8AC3E}">
        <p14:creationId xmlns:p14="http://schemas.microsoft.com/office/powerpoint/2010/main" val="755835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FECDE-E9A8-6251-C0B0-ACFC73E823A9}"/>
              </a:ext>
            </a:extLst>
          </p:cNvPr>
          <p:cNvSpPr>
            <a:spLocks noGrp="1"/>
          </p:cNvSpPr>
          <p:nvPr>
            <p:ph type="title"/>
          </p:nvPr>
        </p:nvSpPr>
        <p:spPr/>
        <p:txBody>
          <a:bodyPr/>
          <a:lstStyle/>
          <a:p>
            <a:r>
              <a:rPr lang="en-IN" dirty="0"/>
              <a:t>Forecast terms</a:t>
            </a:r>
          </a:p>
        </p:txBody>
      </p:sp>
      <p:sp>
        <p:nvSpPr>
          <p:cNvPr id="3" name="Content Placeholder 2">
            <a:extLst>
              <a:ext uri="{FF2B5EF4-FFF2-40B4-BE49-F238E27FC236}">
                <a16:creationId xmlns:a16="http://schemas.microsoft.com/office/drawing/2014/main" id="{BD5EBE39-2419-471B-1B45-DE68B53CA3F1}"/>
              </a:ext>
            </a:extLst>
          </p:cNvPr>
          <p:cNvSpPr>
            <a:spLocks noGrp="1"/>
          </p:cNvSpPr>
          <p:nvPr>
            <p:ph idx="1"/>
          </p:nvPr>
        </p:nvSpPr>
        <p:spPr/>
        <p:txBody>
          <a:bodyPr>
            <a:normAutofit/>
          </a:bodyPr>
          <a:lstStyle/>
          <a:p>
            <a:r>
              <a:rPr lang="en-US" dirty="0"/>
              <a:t>The </a:t>
            </a:r>
            <a:r>
              <a:rPr lang="en-US" b="1" dirty="0"/>
              <a:t>forecast interval </a:t>
            </a:r>
            <a:r>
              <a:rPr lang="en-US" dirty="0"/>
              <a:t>is the frequency with which new forecasts are prepared</a:t>
            </a:r>
          </a:p>
          <a:p>
            <a:r>
              <a:rPr lang="en-US" dirty="0"/>
              <a:t>For example, in production planning, we might forecast demand on a monthly basis, for up to 3 months in the future.</a:t>
            </a:r>
          </a:p>
          <a:p>
            <a:r>
              <a:rPr lang="en-US" dirty="0"/>
              <a:t>If the forecast lead time is always the same length, say, T periods, and the forecast is revised each time period, then we are employing a </a:t>
            </a:r>
            <a:r>
              <a:rPr lang="en-US" b="1" dirty="0"/>
              <a:t>rolling or moving horizon forecasting approach.</a:t>
            </a:r>
          </a:p>
          <a:p>
            <a:r>
              <a:rPr lang="en-US" dirty="0"/>
              <a:t>This system updates or revises the forecasts for T−1 of the periods in the horizon and computes a forecast for the newest period T.</a:t>
            </a:r>
            <a:endParaRPr lang="en-IN" dirty="0"/>
          </a:p>
        </p:txBody>
      </p:sp>
    </p:spTree>
    <p:extLst>
      <p:ext uri="{BB962C8B-B14F-4D97-AF65-F5344CB8AC3E}">
        <p14:creationId xmlns:p14="http://schemas.microsoft.com/office/powerpoint/2010/main" val="2657438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462AF-FC42-6DC4-FBE0-A4C7661A3C92}"/>
              </a:ext>
            </a:extLst>
          </p:cNvPr>
          <p:cNvSpPr>
            <a:spLocks noGrp="1"/>
          </p:cNvSpPr>
          <p:nvPr>
            <p:ph type="title"/>
          </p:nvPr>
        </p:nvSpPr>
        <p:spPr/>
        <p:txBody>
          <a:bodyPr/>
          <a:lstStyle/>
          <a:p>
            <a:r>
              <a:rPr lang="en-US" dirty="0"/>
              <a:t>SOME EXAMPLES OF TIME SERIES</a:t>
            </a:r>
            <a:endParaRPr lang="en-IN" dirty="0"/>
          </a:p>
        </p:txBody>
      </p:sp>
      <p:sp>
        <p:nvSpPr>
          <p:cNvPr id="3" name="Content Placeholder 2">
            <a:extLst>
              <a:ext uri="{FF2B5EF4-FFF2-40B4-BE49-F238E27FC236}">
                <a16:creationId xmlns:a16="http://schemas.microsoft.com/office/drawing/2014/main" id="{61905C19-5FCC-DFA3-1747-A7C3A2C717ED}"/>
              </a:ext>
            </a:extLst>
          </p:cNvPr>
          <p:cNvSpPr>
            <a:spLocks noGrp="1"/>
          </p:cNvSpPr>
          <p:nvPr>
            <p:ph idx="1"/>
          </p:nvPr>
        </p:nvSpPr>
        <p:spPr/>
        <p:txBody>
          <a:bodyPr/>
          <a:lstStyle/>
          <a:p>
            <a:r>
              <a:rPr lang="en-US" dirty="0"/>
              <a:t>Time series plots can reveal patterns such as random, trends, level shifts, periods or cycles, unusual observations, or a combination of patterns.</a:t>
            </a:r>
          </a:p>
          <a:p>
            <a:endParaRPr lang="en-IN" dirty="0"/>
          </a:p>
        </p:txBody>
      </p:sp>
      <p:pic>
        <p:nvPicPr>
          <p:cNvPr id="5" name="Picture 4">
            <a:extLst>
              <a:ext uri="{FF2B5EF4-FFF2-40B4-BE49-F238E27FC236}">
                <a16:creationId xmlns:a16="http://schemas.microsoft.com/office/drawing/2014/main" id="{8FCA78E6-2CCD-C4EC-3C7A-777C0B82BA99}"/>
              </a:ext>
            </a:extLst>
          </p:cNvPr>
          <p:cNvPicPr>
            <a:picLocks noChangeAspect="1"/>
          </p:cNvPicPr>
          <p:nvPr/>
        </p:nvPicPr>
        <p:blipFill>
          <a:blip r:embed="rId3"/>
          <a:stretch>
            <a:fillRect/>
          </a:stretch>
        </p:blipFill>
        <p:spPr>
          <a:xfrm>
            <a:off x="5831925" y="2600415"/>
            <a:ext cx="6360075" cy="4198317"/>
          </a:xfrm>
          <a:prstGeom prst="rect">
            <a:avLst/>
          </a:prstGeom>
        </p:spPr>
      </p:pic>
      <p:sp>
        <p:nvSpPr>
          <p:cNvPr id="7" name="TextBox 6">
            <a:extLst>
              <a:ext uri="{FF2B5EF4-FFF2-40B4-BE49-F238E27FC236}">
                <a16:creationId xmlns:a16="http://schemas.microsoft.com/office/drawing/2014/main" id="{6C427A31-C107-4988-670D-D74A72CAD51D}"/>
              </a:ext>
            </a:extLst>
          </p:cNvPr>
          <p:cNvSpPr txBox="1"/>
          <p:nvPr/>
        </p:nvSpPr>
        <p:spPr>
          <a:xfrm>
            <a:off x="1066801" y="3231632"/>
            <a:ext cx="4876800" cy="2862322"/>
          </a:xfrm>
          <a:prstGeom prst="rect">
            <a:avLst/>
          </a:prstGeom>
          <a:noFill/>
        </p:spPr>
        <p:txBody>
          <a:bodyPr wrap="square">
            <a:spAutoFit/>
          </a:bodyPr>
          <a:lstStyle/>
          <a:p>
            <a:pPr algn="l"/>
            <a:r>
              <a:rPr lang="en-US" sz="2000" b="0" i="0" u="none" strike="noStrike" baseline="0" dirty="0">
                <a:latin typeface="TimesLTStd-Roman"/>
              </a:rPr>
              <a:t>The sales of a mature pharmaceutical product may remain relatively flat in the absence of unchanged marketing or manufacturing strategies.</a:t>
            </a:r>
          </a:p>
          <a:p>
            <a:pPr algn="l"/>
            <a:r>
              <a:rPr lang="en-US" sz="2000" b="0" i="0" u="none" strike="noStrike" baseline="0" dirty="0">
                <a:latin typeface="TimesLTStd-Roman"/>
              </a:rPr>
              <a:t>Weekly sales of a generic pharmaceutical product shown in Figure 1.2 </a:t>
            </a:r>
          </a:p>
          <a:p>
            <a:pPr algn="l"/>
            <a:r>
              <a:rPr lang="en-US" sz="2000" b="0" i="0" u="none" strike="noStrike" baseline="0" dirty="0">
                <a:latin typeface="TimesLTStd-Roman"/>
              </a:rPr>
              <a:t>appear to be constant over time, at about 10,400 </a:t>
            </a:r>
            <a:r>
              <a:rPr lang="en-US" sz="2000" b="0" i="0" u="none" strike="noStrike" baseline="0" dirty="0">
                <a:latin typeface="STIXMath-Regular"/>
              </a:rPr>
              <a:t>× </a:t>
            </a:r>
            <a:r>
              <a:rPr lang="en-US" sz="2000" b="0" i="0" u="none" strike="noStrike" baseline="0" dirty="0">
                <a:latin typeface="TimesLTStd-Roman"/>
              </a:rPr>
              <a:t>10^3 units, in a random</a:t>
            </a:r>
            <a:r>
              <a:rPr lang="en-US" sz="2000" dirty="0">
                <a:latin typeface="TimesLTStd-Roman"/>
              </a:rPr>
              <a:t> </a:t>
            </a:r>
            <a:r>
              <a:rPr lang="en-US" sz="2000" b="0" i="0" u="none" strike="noStrike" baseline="0" dirty="0">
                <a:latin typeface="TimesLTStd-Roman"/>
              </a:rPr>
              <a:t>sequence with no obvious patterns.</a:t>
            </a:r>
            <a:endParaRPr lang="en-IN" sz="2000" dirty="0"/>
          </a:p>
        </p:txBody>
      </p:sp>
    </p:spTree>
    <p:extLst>
      <p:ext uri="{BB962C8B-B14F-4D97-AF65-F5344CB8AC3E}">
        <p14:creationId xmlns:p14="http://schemas.microsoft.com/office/powerpoint/2010/main" val="2779018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3CFFF-6542-A21E-203E-4178D6EA1B7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4160AFF-8372-DE61-B6F8-6E564C7DF95A}"/>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F30E408B-4922-4787-CFA0-0C6E9A958B2E}"/>
              </a:ext>
            </a:extLst>
          </p:cNvPr>
          <p:cNvPicPr>
            <a:picLocks noChangeAspect="1"/>
          </p:cNvPicPr>
          <p:nvPr/>
        </p:nvPicPr>
        <p:blipFill>
          <a:blip r:embed="rId3"/>
          <a:stretch>
            <a:fillRect/>
          </a:stretch>
        </p:blipFill>
        <p:spPr>
          <a:xfrm>
            <a:off x="5698660" y="2084698"/>
            <a:ext cx="5806943" cy="3833192"/>
          </a:xfrm>
          <a:prstGeom prst="rect">
            <a:avLst/>
          </a:prstGeom>
        </p:spPr>
      </p:pic>
      <p:sp>
        <p:nvSpPr>
          <p:cNvPr id="7" name="TextBox 6">
            <a:extLst>
              <a:ext uri="{FF2B5EF4-FFF2-40B4-BE49-F238E27FC236}">
                <a16:creationId xmlns:a16="http://schemas.microsoft.com/office/drawing/2014/main" id="{22866678-1B38-93DB-38CC-BE13D1844508}"/>
              </a:ext>
            </a:extLst>
          </p:cNvPr>
          <p:cNvSpPr txBox="1"/>
          <p:nvPr/>
        </p:nvSpPr>
        <p:spPr>
          <a:xfrm>
            <a:off x="838200" y="2419403"/>
            <a:ext cx="4860460" cy="1631216"/>
          </a:xfrm>
          <a:prstGeom prst="rect">
            <a:avLst/>
          </a:prstGeom>
          <a:noFill/>
        </p:spPr>
        <p:txBody>
          <a:bodyPr wrap="square">
            <a:spAutoFit/>
          </a:bodyPr>
          <a:lstStyle/>
          <a:p>
            <a:pPr algn="l"/>
            <a:r>
              <a:rPr lang="en-US" sz="2000" b="0" i="0" u="none" strike="noStrike" baseline="0" dirty="0">
                <a:latin typeface="TimesLTStd-Roman"/>
              </a:rPr>
              <a:t>The viscosity readings plotted in Figure 1.3 exhibit autocorrelated behavior, tending to a long-run average of about 85 centipoises (</a:t>
            </a:r>
            <a:r>
              <a:rPr lang="en-US" sz="2000" b="0" i="0" u="none" strike="noStrike" baseline="0" dirty="0" err="1">
                <a:latin typeface="TimesLTStd-Roman"/>
              </a:rPr>
              <a:t>cP</a:t>
            </a:r>
            <a:r>
              <a:rPr lang="en-US" sz="2000" b="0" i="0" u="none" strike="noStrike" baseline="0" dirty="0">
                <a:latin typeface="TimesLTStd-Roman"/>
              </a:rPr>
              <a:t>), but with a structured, not completely random, appearance </a:t>
            </a:r>
            <a:endParaRPr lang="en-IN" sz="2000" dirty="0"/>
          </a:p>
        </p:txBody>
      </p:sp>
    </p:spTree>
    <p:extLst>
      <p:ext uri="{BB962C8B-B14F-4D97-AF65-F5344CB8AC3E}">
        <p14:creationId xmlns:p14="http://schemas.microsoft.com/office/powerpoint/2010/main" val="2100878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328FF-E6FE-F98B-2FE0-D25FA58D64D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A656BBC-60C1-0FF2-AA8F-102A927C71E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9A8CE0C-5F40-5244-D8CE-D2FC2FD80EB6}"/>
              </a:ext>
            </a:extLst>
          </p:cNvPr>
          <p:cNvPicPr>
            <a:picLocks noChangeAspect="1"/>
          </p:cNvPicPr>
          <p:nvPr/>
        </p:nvPicPr>
        <p:blipFill>
          <a:blip r:embed="rId2"/>
          <a:stretch>
            <a:fillRect/>
          </a:stretch>
        </p:blipFill>
        <p:spPr>
          <a:xfrm>
            <a:off x="5028069" y="2027161"/>
            <a:ext cx="6538527" cy="4541914"/>
          </a:xfrm>
          <a:prstGeom prst="rect">
            <a:avLst/>
          </a:prstGeom>
        </p:spPr>
      </p:pic>
      <p:sp>
        <p:nvSpPr>
          <p:cNvPr id="7" name="TextBox 6">
            <a:extLst>
              <a:ext uri="{FF2B5EF4-FFF2-40B4-BE49-F238E27FC236}">
                <a16:creationId xmlns:a16="http://schemas.microsoft.com/office/drawing/2014/main" id="{7457762F-2C81-4B1A-6F18-85AF76BA27C4}"/>
              </a:ext>
            </a:extLst>
          </p:cNvPr>
          <p:cNvSpPr txBox="1"/>
          <p:nvPr/>
        </p:nvSpPr>
        <p:spPr>
          <a:xfrm>
            <a:off x="838200" y="2850402"/>
            <a:ext cx="3979333" cy="1200329"/>
          </a:xfrm>
          <a:prstGeom prst="rect">
            <a:avLst/>
          </a:prstGeom>
          <a:noFill/>
        </p:spPr>
        <p:txBody>
          <a:bodyPr wrap="square">
            <a:spAutoFit/>
          </a:bodyPr>
          <a:lstStyle/>
          <a:p>
            <a:pPr algn="l"/>
            <a:r>
              <a:rPr lang="en-US" sz="1800" b="0" i="0" u="none" strike="noStrike" baseline="0" dirty="0">
                <a:latin typeface="TimesLTStd-Roman"/>
              </a:rPr>
              <a:t>The annual US production of blue and gorgonzola</a:t>
            </a:r>
          </a:p>
          <a:p>
            <a:pPr algn="l"/>
            <a:r>
              <a:rPr lang="en-US" sz="1800" b="0" i="0" u="none" strike="noStrike" baseline="0" dirty="0">
                <a:latin typeface="TimesLTStd-Roman"/>
              </a:rPr>
              <a:t>cheeses (in </a:t>
            </a:r>
            <a:r>
              <a:rPr lang="en-US" dirty="0">
                <a:latin typeface="TimesLTStd-Roman"/>
              </a:rPr>
              <a:t>10^3lbs</a:t>
            </a:r>
            <a:r>
              <a:rPr lang="en-US" sz="1800" b="0" i="0" u="none" strike="noStrike" baseline="0" dirty="0">
                <a:latin typeface="TimesLTStd-Roman"/>
              </a:rPr>
              <a:t>) is shown in Figure 1.4</a:t>
            </a:r>
            <a:endParaRPr lang="en-IN" dirty="0"/>
          </a:p>
        </p:txBody>
      </p:sp>
    </p:spTree>
    <p:extLst>
      <p:ext uri="{BB962C8B-B14F-4D97-AF65-F5344CB8AC3E}">
        <p14:creationId xmlns:p14="http://schemas.microsoft.com/office/powerpoint/2010/main" val="2702541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827D5-1909-88B2-2CFD-3E132773C0B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A06890-02E7-6E1E-8016-FE502167189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A34F053-071B-5985-4951-1709BBB6A454}"/>
              </a:ext>
            </a:extLst>
          </p:cNvPr>
          <p:cNvPicPr>
            <a:picLocks noChangeAspect="1"/>
          </p:cNvPicPr>
          <p:nvPr/>
        </p:nvPicPr>
        <p:blipFill>
          <a:blip r:embed="rId2"/>
          <a:stretch>
            <a:fillRect/>
          </a:stretch>
        </p:blipFill>
        <p:spPr>
          <a:xfrm>
            <a:off x="5605515" y="2248167"/>
            <a:ext cx="6111770" cy="4244708"/>
          </a:xfrm>
          <a:prstGeom prst="rect">
            <a:avLst/>
          </a:prstGeom>
        </p:spPr>
      </p:pic>
      <p:sp>
        <p:nvSpPr>
          <p:cNvPr id="7" name="TextBox 6">
            <a:extLst>
              <a:ext uri="{FF2B5EF4-FFF2-40B4-BE49-F238E27FC236}">
                <a16:creationId xmlns:a16="http://schemas.microsoft.com/office/drawing/2014/main" id="{E9F214AF-6CF5-9055-7934-DBB09B7F0359}"/>
              </a:ext>
            </a:extLst>
          </p:cNvPr>
          <p:cNvSpPr txBox="1"/>
          <p:nvPr/>
        </p:nvSpPr>
        <p:spPr>
          <a:xfrm>
            <a:off x="838200" y="2888102"/>
            <a:ext cx="4767315" cy="1200329"/>
          </a:xfrm>
          <a:prstGeom prst="rect">
            <a:avLst/>
          </a:prstGeom>
          <a:noFill/>
        </p:spPr>
        <p:txBody>
          <a:bodyPr wrap="square">
            <a:spAutoFit/>
          </a:bodyPr>
          <a:lstStyle/>
          <a:p>
            <a:pPr algn="l"/>
            <a:r>
              <a:rPr lang="en-US" sz="1800" b="0" i="0" u="none" strike="noStrike" baseline="0" dirty="0">
                <a:latin typeface="TimesLTStd-Roman"/>
              </a:rPr>
              <a:t>The plot of monthly beverage product shipments</a:t>
            </a:r>
          </a:p>
          <a:p>
            <a:pPr algn="l"/>
            <a:r>
              <a:rPr lang="en-US" sz="1800" b="0" i="0" u="none" strike="noStrike" baseline="0" dirty="0">
                <a:latin typeface="TimesLTStd-Roman"/>
              </a:rPr>
              <a:t>(Figure 1.5) reveals an overall increasing trend, with a distinct </a:t>
            </a:r>
            <a:r>
              <a:rPr lang="en-US" sz="1800" b="1" i="0" u="none" strike="noStrike" baseline="0" dirty="0">
                <a:latin typeface="TimesLTStd-Bold"/>
              </a:rPr>
              <a:t>cyclic pattern </a:t>
            </a:r>
            <a:r>
              <a:rPr lang="en-US" sz="1800" b="0" i="0" u="none" strike="noStrike" baseline="0" dirty="0">
                <a:latin typeface="TimesLTStd-Roman"/>
              </a:rPr>
              <a:t>that is repeated within each year.</a:t>
            </a:r>
            <a:endParaRPr lang="en-IN" dirty="0"/>
          </a:p>
        </p:txBody>
      </p:sp>
    </p:spTree>
    <p:extLst>
      <p:ext uri="{BB962C8B-B14F-4D97-AF65-F5344CB8AC3E}">
        <p14:creationId xmlns:p14="http://schemas.microsoft.com/office/powerpoint/2010/main" val="2663039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533B0-23B5-DFBB-7C1F-FC73ACE1F5E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0C471A7-7A39-BDB8-4049-88C2E1B7FF8E}"/>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836A6BB2-69AB-D847-4E8A-B2579803B610}"/>
              </a:ext>
            </a:extLst>
          </p:cNvPr>
          <p:cNvPicPr>
            <a:picLocks noChangeAspect="1"/>
          </p:cNvPicPr>
          <p:nvPr/>
        </p:nvPicPr>
        <p:blipFill>
          <a:blip r:embed="rId2"/>
          <a:stretch>
            <a:fillRect/>
          </a:stretch>
        </p:blipFill>
        <p:spPr>
          <a:xfrm>
            <a:off x="5645730" y="2412828"/>
            <a:ext cx="6149873" cy="3962743"/>
          </a:xfrm>
          <a:prstGeom prst="rect">
            <a:avLst/>
          </a:prstGeom>
        </p:spPr>
      </p:pic>
      <p:sp>
        <p:nvSpPr>
          <p:cNvPr id="7" name="TextBox 6">
            <a:extLst>
              <a:ext uri="{FF2B5EF4-FFF2-40B4-BE49-F238E27FC236}">
                <a16:creationId xmlns:a16="http://schemas.microsoft.com/office/drawing/2014/main" id="{E762BE45-FCCD-21CE-D332-BCEF63D024C2}"/>
              </a:ext>
            </a:extLst>
          </p:cNvPr>
          <p:cNvSpPr txBox="1"/>
          <p:nvPr/>
        </p:nvSpPr>
        <p:spPr>
          <a:xfrm>
            <a:off x="770466" y="2690336"/>
            <a:ext cx="5080001" cy="1477328"/>
          </a:xfrm>
          <a:prstGeom prst="rect">
            <a:avLst/>
          </a:prstGeom>
          <a:noFill/>
        </p:spPr>
        <p:txBody>
          <a:bodyPr wrap="square">
            <a:spAutoFit/>
          </a:bodyPr>
          <a:lstStyle/>
          <a:p>
            <a:pPr algn="l"/>
            <a:r>
              <a:rPr lang="en-US" sz="1800" b="0" i="0" u="none" strike="noStrike" baseline="0" dirty="0">
                <a:latin typeface="TimesLTStd-Roman"/>
              </a:rPr>
              <a:t>The plot of the annual mean anomaly in global surface air temperature</a:t>
            </a:r>
          </a:p>
          <a:p>
            <a:pPr algn="l"/>
            <a:r>
              <a:rPr lang="en-US" sz="1800" b="0" i="0" u="none" strike="noStrike" baseline="0" dirty="0">
                <a:latin typeface="TimesLTStd-Roman"/>
              </a:rPr>
              <a:t>(Figure 1.6) shows an increasing trend since 1880; however, the slope, or rate of change, varies with time periods</a:t>
            </a:r>
            <a:endParaRPr lang="en-IN" dirty="0"/>
          </a:p>
        </p:txBody>
      </p:sp>
    </p:spTree>
    <p:extLst>
      <p:ext uri="{BB962C8B-B14F-4D97-AF65-F5344CB8AC3E}">
        <p14:creationId xmlns:p14="http://schemas.microsoft.com/office/powerpoint/2010/main" val="3488499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1288A-A89D-F6B7-A71B-7E8A488FD5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5453135-A506-4E03-3586-F754A9EDA80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B7854BB-46D9-7997-C3CA-7B44A64CE023}"/>
              </a:ext>
            </a:extLst>
          </p:cNvPr>
          <p:cNvPicPr>
            <a:picLocks noChangeAspect="1"/>
          </p:cNvPicPr>
          <p:nvPr/>
        </p:nvPicPr>
        <p:blipFill>
          <a:blip r:embed="rId2"/>
          <a:stretch>
            <a:fillRect/>
          </a:stretch>
        </p:blipFill>
        <p:spPr>
          <a:xfrm>
            <a:off x="5832003" y="2054215"/>
            <a:ext cx="5997460" cy="3894157"/>
          </a:xfrm>
          <a:prstGeom prst="rect">
            <a:avLst/>
          </a:prstGeom>
        </p:spPr>
      </p:pic>
      <p:sp>
        <p:nvSpPr>
          <p:cNvPr id="7" name="TextBox 6">
            <a:extLst>
              <a:ext uri="{FF2B5EF4-FFF2-40B4-BE49-F238E27FC236}">
                <a16:creationId xmlns:a16="http://schemas.microsoft.com/office/drawing/2014/main" id="{B809B18E-EBE4-B185-FEAC-6977B4DC8C68}"/>
              </a:ext>
            </a:extLst>
          </p:cNvPr>
          <p:cNvSpPr txBox="1"/>
          <p:nvPr/>
        </p:nvSpPr>
        <p:spPr>
          <a:xfrm>
            <a:off x="838200" y="2600182"/>
            <a:ext cx="4993803" cy="2031325"/>
          </a:xfrm>
          <a:prstGeom prst="rect">
            <a:avLst/>
          </a:prstGeom>
          <a:noFill/>
        </p:spPr>
        <p:txBody>
          <a:bodyPr wrap="square">
            <a:spAutoFit/>
          </a:bodyPr>
          <a:lstStyle/>
          <a:p>
            <a:pPr algn="l"/>
            <a:r>
              <a:rPr lang="en-US" sz="1800" b="0" i="0" u="none" strike="noStrike" baseline="0" dirty="0">
                <a:latin typeface="TimesLTStd-Roman"/>
              </a:rPr>
              <a:t>Business data such as stock prices and interest rates often exhibit </a:t>
            </a:r>
            <a:r>
              <a:rPr lang="en-US" sz="1800" b="1" i="0" u="none" strike="noStrike" baseline="0" dirty="0">
                <a:latin typeface="TimesLTStd-Bold"/>
              </a:rPr>
              <a:t>nonstationary </a:t>
            </a:r>
            <a:r>
              <a:rPr lang="en-US" sz="1800" b="0" i="0" u="none" strike="noStrike" baseline="0" dirty="0">
                <a:latin typeface="TimesLTStd-Roman"/>
              </a:rPr>
              <a:t>behavior; that is, the time series has no natural mean. </a:t>
            </a:r>
          </a:p>
          <a:p>
            <a:pPr algn="l"/>
            <a:r>
              <a:rPr lang="en-US" sz="1800" b="0" i="0" u="none" strike="noStrike" baseline="0" dirty="0">
                <a:latin typeface="TimesLTStd-Roman"/>
              </a:rPr>
              <a:t>The daily closing price adjusted for stock splits of Whole Foods Market (WFMI)</a:t>
            </a:r>
          </a:p>
          <a:p>
            <a:pPr algn="l"/>
            <a:r>
              <a:rPr lang="en-US" sz="1800" b="0" i="0" u="none" strike="noStrike" baseline="0" dirty="0">
                <a:latin typeface="TimesLTStd-Roman"/>
              </a:rPr>
              <a:t>stock in 2001 (Figure 1.7) exhibits a combination of patterns for both </a:t>
            </a:r>
            <a:r>
              <a:rPr lang="en-IN" sz="1800" b="0" i="0" u="none" strike="noStrike" baseline="0" dirty="0">
                <a:latin typeface="TimesLTStd-Roman"/>
              </a:rPr>
              <a:t>mean level and slope</a:t>
            </a:r>
            <a:endParaRPr lang="en-IN" dirty="0"/>
          </a:p>
        </p:txBody>
      </p:sp>
    </p:spTree>
    <p:extLst>
      <p:ext uri="{BB962C8B-B14F-4D97-AF65-F5344CB8AC3E}">
        <p14:creationId xmlns:p14="http://schemas.microsoft.com/office/powerpoint/2010/main" val="4236679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41B89-DF1A-6721-2232-902F5CB00E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65DC0C-A30B-8231-D692-12599CFD7B8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0798091-F4B1-D4D0-A2DA-29BAC844A8B9}"/>
              </a:ext>
            </a:extLst>
          </p:cNvPr>
          <p:cNvPicPr>
            <a:picLocks noChangeAspect="1"/>
          </p:cNvPicPr>
          <p:nvPr/>
        </p:nvPicPr>
        <p:blipFill>
          <a:blip r:embed="rId2"/>
          <a:stretch>
            <a:fillRect/>
          </a:stretch>
        </p:blipFill>
        <p:spPr>
          <a:xfrm>
            <a:off x="5533120" y="1978008"/>
            <a:ext cx="6256562" cy="4046571"/>
          </a:xfrm>
          <a:prstGeom prst="rect">
            <a:avLst/>
          </a:prstGeom>
        </p:spPr>
      </p:pic>
      <p:sp>
        <p:nvSpPr>
          <p:cNvPr id="7" name="TextBox 6">
            <a:extLst>
              <a:ext uri="{FF2B5EF4-FFF2-40B4-BE49-F238E27FC236}">
                <a16:creationId xmlns:a16="http://schemas.microsoft.com/office/drawing/2014/main" id="{847F1F5D-2EFD-04C2-ED70-C7B9EC570959}"/>
              </a:ext>
            </a:extLst>
          </p:cNvPr>
          <p:cNvSpPr txBox="1"/>
          <p:nvPr/>
        </p:nvSpPr>
        <p:spPr>
          <a:xfrm>
            <a:off x="838200" y="3077963"/>
            <a:ext cx="4385733" cy="1200329"/>
          </a:xfrm>
          <a:prstGeom prst="rect">
            <a:avLst/>
          </a:prstGeom>
          <a:noFill/>
        </p:spPr>
        <p:txBody>
          <a:bodyPr wrap="square">
            <a:spAutoFit/>
          </a:bodyPr>
          <a:lstStyle/>
          <a:p>
            <a:pPr algn="l"/>
            <a:r>
              <a:rPr lang="en-US" sz="1800" b="0" i="0" u="none" strike="noStrike" baseline="0" dirty="0">
                <a:latin typeface="TimesLTStd-Roman"/>
              </a:rPr>
              <a:t>The plot of monthly unadjusted unemployment rates (Figure 1.8)</a:t>
            </a:r>
          </a:p>
          <a:p>
            <a:pPr algn="l"/>
            <a:r>
              <a:rPr lang="en-US" sz="1800" b="0" i="0" u="none" strike="noStrike" baseline="0" dirty="0">
                <a:latin typeface="TimesLTStd-Roman"/>
              </a:rPr>
              <a:t>exhibits a mixture of patterns, similar to Figure 1.5</a:t>
            </a:r>
            <a:endParaRPr lang="en-IN" dirty="0"/>
          </a:p>
        </p:txBody>
      </p:sp>
    </p:spTree>
    <p:extLst>
      <p:ext uri="{BB962C8B-B14F-4D97-AF65-F5344CB8AC3E}">
        <p14:creationId xmlns:p14="http://schemas.microsoft.com/office/powerpoint/2010/main" val="20926950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E135F-0384-1A08-1748-F6F3569EAA1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06F8E1A-4687-6781-8ABF-49C7CBD80E3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FF98FF6-7EA7-7B4B-88FF-626192E2464C}"/>
              </a:ext>
            </a:extLst>
          </p:cNvPr>
          <p:cNvPicPr>
            <a:picLocks noChangeAspect="1"/>
          </p:cNvPicPr>
          <p:nvPr/>
        </p:nvPicPr>
        <p:blipFill>
          <a:blip r:embed="rId2"/>
          <a:stretch>
            <a:fillRect/>
          </a:stretch>
        </p:blipFill>
        <p:spPr>
          <a:xfrm>
            <a:off x="5775477" y="2313288"/>
            <a:ext cx="5578323" cy="3863675"/>
          </a:xfrm>
          <a:prstGeom prst="rect">
            <a:avLst/>
          </a:prstGeom>
        </p:spPr>
      </p:pic>
      <p:sp>
        <p:nvSpPr>
          <p:cNvPr id="7" name="TextBox 6">
            <a:extLst>
              <a:ext uri="{FF2B5EF4-FFF2-40B4-BE49-F238E27FC236}">
                <a16:creationId xmlns:a16="http://schemas.microsoft.com/office/drawing/2014/main" id="{8F3EC179-C59C-7204-2B27-CF0FBCE5F17C}"/>
              </a:ext>
            </a:extLst>
          </p:cNvPr>
          <p:cNvSpPr txBox="1"/>
          <p:nvPr/>
        </p:nvSpPr>
        <p:spPr>
          <a:xfrm>
            <a:off x="838200" y="3207435"/>
            <a:ext cx="4766733" cy="646331"/>
          </a:xfrm>
          <a:prstGeom prst="rect">
            <a:avLst/>
          </a:prstGeom>
          <a:noFill/>
        </p:spPr>
        <p:txBody>
          <a:bodyPr wrap="square">
            <a:spAutoFit/>
          </a:bodyPr>
          <a:lstStyle/>
          <a:p>
            <a:pPr algn="l"/>
            <a:r>
              <a:rPr lang="en-US" sz="1800" b="0" i="0" u="none" strike="noStrike" baseline="0" dirty="0">
                <a:latin typeface="TimesLTStd-Roman"/>
              </a:rPr>
              <a:t>In Figure 1.9, the plot of annual sunspot numbers reveals cyclic </a:t>
            </a:r>
            <a:r>
              <a:rPr lang="en-IN" sz="1800" b="0" i="0" u="none" strike="noStrike" baseline="0" dirty="0">
                <a:latin typeface="TimesLTStd-Roman"/>
              </a:rPr>
              <a:t>patterns of varying magnitudes</a:t>
            </a:r>
            <a:endParaRPr lang="en-IN" dirty="0"/>
          </a:p>
        </p:txBody>
      </p:sp>
    </p:spTree>
    <p:extLst>
      <p:ext uri="{BB962C8B-B14F-4D97-AF65-F5344CB8AC3E}">
        <p14:creationId xmlns:p14="http://schemas.microsoft.com/office/powerpoint/2010/main" val="1400820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69F52-8FD6-5881-BC90-1CA66080A91F}"/>
              </a:ext>
            </a:extLst>
          </p:cNvPr>
          <p:cNvSpPr>
            <a:spLocks noGrp="1"/>
          </p:cNvSpPr>
          <p:nvPr>
            <p:ph type="ctrTitle"/>
          </p:nvPr>
        </p:nvSpPr>
        <p:spPr>
          <a:xfrm>
            <a:off x="1524000" y="2175641"/>
            <a:ext cx="9144000" cy="1116809"/>
          </a:xfrm>
        </p:spPr>
        <p:txBody>
          <a:bodyPr>
            <a:noAutofit/>
          </a:bodyPr>
          <a:lstStyle/>
          <a:p>
            <a:r>
              <a:rPr lang="en-US" sz="4000" dirty="0"/>
              <a:t>Unit I - INTRODUCTION TO FORECASTING</a:t>
            </a:r>
            <a:endParaRPr lang="en-IN" sz="4000" dirty="0"/>
          </a:p>
        </p:txBody>
      </p:sp>
    </p:spTree>
    <p:extLst>
      <p:ext uri="{BB962C8B-B14F-4D97-AF65-F5344CB8AC3E}">
        <p14:creationId xmlns:p14="http://schemas.microsoft.com/office/powerpoint/2010/main" val="37662885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7829E-7A31-401C-373F-1390440BBC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39BFB6-9F22-B620-ECA3-B75E5B72C989}"/>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62EB19F7-A9B9-64E1-173A-AEC85743CDFC}"/>
              </a:ext>
            </a:extLst>
          </p:cNvPr>
          <p:cNvPicPr>
            <a:picLocks noChangeAspect="1"/>
          </p:cNvPicPr>
          <p:nvPr/>
        </p:nvPicPr>
        <p:blipFill>
          <a:blip r:embed="rId2"/>
          <a:stretch>
            <a:fillRect/>
          </a:stretch>
        </p:blipFill>
        <p:spPr>
          <a:xfrm>
            <a:off x="5826082" y="2234847"/>
            <a:ext cx="5890770" cy="4077053"/>
          </a:xfrm>
          <a:prstGeom prst="rect">
            <a:avLst/>
          </a:prstGeom>
        </p:spPr>
      </p:pic>
      <p:sp>
        <p:nvSpPr>
          <p:cNvPr id="7" name="TextBox 6">
            <a:extLst>
              <a:ext uri="{FF2B5EF4-FFF2-40B4-BE49-F238E27FC236}">
                <a16:creationId xmlns:a16="http://schemas.microsoft.com/office/drawing/2014/main" id="{C0F3ECD0-10E1-8DF3-2706-E3026F522043}"/>
              </a:ext>
            </a:extLst>
          </p:cNvPr>
          <p:cNvSpPr txBox="1"/>
          <p:nvPr/>
        </p:nvSpPr>
        <p:spPr>
          <a:xfrm>
            <a:off x="838200" y="2234847"/>
            <a:ext cx="4758267" cy="1477328"/>
          </a:xfrm>
          <a:prstGeom prst="rect">
            <a:avLst/>
          </a:prstGeom>
          <a:noFill/>
        </p:spPr>
        <p:txBody>
          <a:bodyPr wrap="square">
            <a:spAutoFit/>
          </a:bodyPr>
          <a:lstStyle/>
          <a:p>
            <a:pPr algn="l"/>
            <a:r>
              <a:rPr lang="en-US" sz="1800" b="0" i="0" u="none" strike="noStrike" baseline="0" dirty="0">
                <a:latin typeface="TimesLTStd-Roman"/>
              </a:rPr>
              <a:t>Weekly sales of a generic pharmaceutical product dropped due to limited availability resulting from a fire at one of the four production facilities.</a:t>
            </a:r>
          </a:p>
          <a:p>
            <a:pPr algn="l"/>
            <a:r>
              <a:rPr lang="en-US" sz="1800" b="0" i="0" u="none" strike="noStrike" baseline="0" dirty="0">
                <a:latin typeface="TimesLTStd-Roman"/>
              </a:rPr>
              <a:t>The 5-week reduction is apparent in the time series plot of weekly sales </a:t>
            </a:r>
            <a:r>
              <a:rPr lang="en-IN" sz="1800" b="0" i="0" u="none" strike="noStrike" baseline="0" dirty="0">
                <a:latin typeface="TimesLTStd-Roman"/>
              </a:rPr>
              <a:t>shown in Figure 1.10</a:t>
            </a:r>
            <a:endParaRPr lang="en-IN" dirty="0"/>
          </a:p>
        </p:txBody>
      </p:sp>
    </p:spTree>
    <p:extLst>
      <p:ext uri="{BB962C8B-B14F-4D97-AF65-F5344CB8AC3E}">
        <p14:creationId xmlns:p14="http://schemas.microsoft.com/office/powerpoint/2010/main" val="9270678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2BB83-A6AA-3CA8-3ECF-CF7B6E343E3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C1DB435-B85D-DCB7-AA62-21FE54405318}"/>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9A5F7ED7-70E3-CDDE-5148-E5A9485A414B}"/>
              </a:ext>
            </a:extLst>
          </p:cNvPr>
          <p:cNvPicPr>
            <a:picLocks noChangeAspect="1"/>
          </p:cNvPicPr>
          <p:nvPr/>
        </p:nvPicPr>
        <p:blipFill>
          <a:blip r:embed="rId2"/>
          <a:stretch>
            <a:fillRect/>
          </a:stretch>
        </p:blipFill>
        <p:spPr>
          <a:xfrm>
            <a:off x="5421367" y="2212521"/>
            <a:ext cx="6073666" cy="4023709"/>
          </a:xfrm>
          <a:prstGeom prst="rect">
            <a:avLst/>
          </a:prstGeom>
        </p:spPr>
      </p:pic>
      <p:sp>
        <p:nvSpPr>
          <p:cNvPr id="7" name="TextBox 6">
            <a:extLst>
              <a:ext uri="{FF2B5EF4-FFF2-40B4-BE49-F238E27FC236}">
                <a16:creationId xmlns:a16="http://schemas.microsoft.com/office/drawing/2014/main" id="{8D07C456-3AC4-258D-7BA7-FE57B7B79CB1}"/>
              </a:ext>
            </a:extLst>
          </p:cNvPr>
          <p:cNvSpPr txBox="1"/>
          <p:nvPr/>
        </p:nvSpPr>
        <p:spPr>
          <a:xfrm>
            <a:off x="778933" y="2527405"/>
            <a:ext cx="4919134" cy="2031325"/>
          </a:xfrm>
          <a:prstGeom prst="rect">
            <a:avLst/>
          </a:prstGeom>
          <a:noFill/>
        </p:spPr>
        <p:txBody>
          <a:bodyPr wrap="square">
            <a:spAutoFit/>
          </a:bodyPr>
          <a:lstStyle/>
          <a:p>
            <a:pPr algn="l"/>
            <a:r>
              <a:rPr lang="en-US" sz="1800" b="0" i="0" u="none" strike="noStrike" baseline="0" dirty="0">
                <a:latin typeface="TimesLTStd-Roman"/>
              </a:rPr>
              <a:t>Another type of unusual event may be the failure of the data measurement or collection system. After recording a vastly different viscosity reading at time period 70 (Figure 1.11), the measurement system was checked with a standard and determined to be out of calibration. The cause</a:t>
            </a:r>
          </a:p>
          <a:p>
            <a:pPr algn="l"/>
            <a:r>
              <a:rPr lang="en-US" sz="1800" b="0" i="0" u="none" strike="noStrike" baseline="0" dirty="0">
                <a:latin typeface="TimesLTStd-Roman"/>
              </a:rPr>
              <a:t>was determined to be a malfunctioning sensor</a:t>
            </a:r>
            <a:endParaRPr lang="en-IN" dirty="0"/>
          </a:p>
        </p:txBody>
      </p:sp>
    </p:spTree>
    <p:extLst>
      <p:ext uri="{BB962C8B-B14F-4D97-AF65-F5344CB8AC3E}">
        <p14:creationId xmlns:p14="http://schemas.microsoft.com/office/powerpoint/2010/main" val="775759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BC75-B4DD-13E7-8AC8-79798270FE9C}"/>
              </a:ext>
            </a:extLst>
          </p:cNvPr>
          <p:cNvSpPr>
            <a:spLocks noGrp="1"/>
          </p:cNvSpPr>
          <p:nvPr>
            <p:ph type="title"/>
          </p:nvPr>
        </p:nvSpPr>
        <p:spPr/>
        <p:txBody>
          <a:bodyPr/>
          <a:lstStyle/>
          <a:p>
            <a:r>
              <a:rPr lang="en-US" dirty="0"/>
              <a:t>THE NATURE AND USES OF FORECASTS</a:t>
            </a:r>
            <a:endParaRPr lang="en-IN" dirty="0"/>
          </a:p>
        </p:txBody>
      </p:sp>
      <p:sp>
        <p:nvSpPr>
          <p:cNvPr id="3" name="Content Placeholder 2">
            <a:extLst>
              <a:ext uri="{FF2B5EF4-FFF2-40B4-BE49-F238E27FC236}">
                <a16:creationId xmlns:a16="http://schemas.microsoft.com/office/drawing/2014/main" id="{F25D1666-288C-847F-8EFA-66666A3E7A3B}"/>
              </a:ext>
            </a:extLst>
          </p:cNvPr>
          <p:cNvSpPr>
            <a:spLocks noGrp="1"/>
          </p:cNvSpPr>
          <p:nvPr>
            <p:ph idx="1"/>
          </p:nvPr>
        </p:nvSpPr>
        <p:spPr>
          <a:xfrm>
            <a:off x="838200" y="1509486"/>
            <a:ext cx="10515600" cy="5544457"/>
          </a:xfrm>
        </p:spPr>
        <p:txBody>
          <a:bodyPr>
            <a:normAutofit/>
          </a:bodyPr>
          <a:lstStyle/>
          <a:p>
            <a:r>
              <a:rPr lang="en-US" dirty="0"/>
              <a:t>A </a:t>
            </a:r>
            <a:r>
              <a:rPr lang="en-US" b="1" dirty="0">
                <a:solidFill>
                  <a:srgbClr val="FF0000"/>
                </a:solidFill>
              </a:rPr>
              <a:t>forecast</a:t>
            </a:r>
            <a:r>
              <a:rPr lang="en-US" dirty="0"/>
              <a:t> is a </a:t>
            </a:r>
            <a:r>
              <a:rPr lang="en-US" dirty="0">
                <a:solidFill>
                  <a:schemeClr val="accent1"/>
                </a:solidFill>
              </a:rPr>
              <a:t>prediction </a:t>
            </a:r>
            <a:r>
              <a:rPr lang="en-US" dirty="0"/>
              <a:t>of some future event or events.</a:t>
            </a:r>
          </a:p>
          <a:p>
            <a:r>
              <a:rPr lang="en-US" dirty="0"/>
              <a:t>Forecasting is an important problem that spans many fields including </a:t>
            </a:r>
            <a:r>
              <a:rPr lang="en-US" dirty="0">
                <a:solidFill>
                  <a:schemeClr val="accent1"/>
                </a:solidFill>
              </a:rPr>
              <a:t>business and industry, government, economics, environmental sciences, medicine, social science, politics, and finance.</a:t>
            </a:r>
          </a:p>
          <a:p>
            <a:r>
              <a:rPr lang="en-US" dirty="0"/>
              <a:t>Forecasting problems are often classified as short-term, medium-term, and long-term</a:t>
            </a:r>
          </a:p>
          <a:p>
            <a:r>
              <a:rPr lang="en-US" dirty="0"/>
              <a:t>Short-term forecasting problems involve predicting events only a few time </a:t>
            </a:r>
            <a:r>
              <a:rPr lang="en-US" dirty="0">
                <a:solidFill>
                  <a:schemeClr val="accent1"/>
                </a:solidFill>
              </a:rPr>
              <a:t>periods (days, weeks, and months) </a:t>
            </a:r>
            <a:r>
              <a:rPr lang="en-US" dirty="0"/>
              <a:t>into the future. </a:t>
            </a:r>
          </a:p>
          <a:p>
            <a:r>
              <a:rPr lang="en-US" dirty="0"/>
              <a:t>Medium-term forecasts extend from </a:t>
            </a:r>
            <a:r>
              <a:rPr lang="en-US" dirty="0">
                <a:solidFill>
                  <a:schemeClr val="accent1"/>
                </a:solidFill>
              </a:rPr>
              <a:t>1 to 2 years </a:t>
            </a:r>
            <a:r>
              <a:rPr lang="en-US" dirty="0"/>
              <a:t>into the future, and </a:t>
            </a:r>
          </a:p>
          <a:p>
            <a:r>
              <a:rPr lang="en-US" dirty="0"/>
              <a:t>long-term forecasting problems can extend beyond that by </a:t>
            </a:r>
            <a:r>
              <a:rPr lang="en-US" dirty="0">
                <a:solidFill>
                  <a:schemeClr val="accent1"/>
                </a:solidFill>
              </a:rPr>
              <a:t>many years</a:t>
            </a:r>
            <a:r>
              <a:rPr lang="en-US" dirty="0"/>
              <a:t>.</a:t>
            </a:r>
          </a:p>
          <a:p>
            <a:pPr lvl="1"/>
            <a:endParaRPr lang="en-IN" dirty="0"/>
          </a:p>
        </p:txBody>
      </p:sp>
    </p:spTree>
    <p:extLst>
      <p:ext uri="{BB962C8B-B14F-4D97-AF65-F5344CB8AC3E}">
        <p14:creationId xmlns:p14="http://schemas.microsoft.com/office/powerpoint/2010/main" val="1740179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DD549-A17D-4A99-2ABC-12F95C09BDE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41E148A-987D-CF0D-F506-AED1DFB1B3C9}"/>
              </a:ext>
            </a:extLst>
          </p:cNvPr>
          <p:cNvSpPr>
            <a:spLocks noGrp="1"/>
          </p:cNvSpPr>
          <p:nvPr>
            <p:ph idx="1"/>
          </p:nvPr>
        </p:nvSpPr>
        <p:spPr/>
        <p:txBody>
          <a:bodyPr/>
          <a:lstStyle/>
          <a:p>
            <a:pPr>
              <a:lnSpc>
                <a:spcPct val="150000"/>
              </a:lnSpc>
            </a:pPr>
            <a:r>
              <a:rPr lang="en-US" dirty="0"/>
              <a:t>Short- and medium-term forecasts are required for </a:t>
            </a:r>
            <a:r>
              <a:rPr lang="en-US" dirty="0">
                <a:solidFill>
                  <a:schemeClr val="accent1"/>
                </a:solidFill>
              </a:rPr>
              <a:t>activities that range from operations management to budgeting and selecting new research and development projects.</a:t>
            </a:r>
          </a:p>
          <a:p>
            <a:pPr>
              <a:lnSpc>
                <a:spcPct val="150000"/>
              </a:lnSpc>
            </a:pPr>
            <a:r>
              <a:rPr lang="en-US" dirty="0"/>
              <a:t>Short- and medium-term forecasting is typically based on </a:t>
            </a:r>
            <a:r>
              <a:rPr lang="en-US" dirty="0">
                <a:solidFill>
                  <a:schemeClr val="accent1"/>
                </a:solidFill>
              </a:rPr>
              <a:t>identifying, modeling, and extrapolating the patterns found in historical data.</a:t>
            </a:r>
          </a:p>
          <a:p>
            <a:pPr>
              <a:lnSpc>
                <a:spcPct val="150000"/>
              </a:lnSpc>
            </a:pPr>
            <a:r>
              <a:rPr lang="en-US" dirty="0"/>
              <a:t>Long-term forecasts impact issues such as </a:t>
            </a:r>
            <a:r>
              <a:rPr lang="en-US" dirty="0">
                <a:solidFill>
                  <a:schemeClr val="accent1"/>
                </a:solidFill>
              </a:rPr>
              <a:t>strategic planning.</a:t>
            </a:r>
          </a:p>
          <a:p>
            <a:endParaRPr lang="en-IN" dirty="0"/>
          </a:p>
        </p:txBody>
      </p:sp>
    </p:spTree>
    <p:extLst>
      <p:ext uri="{BB962C8B-B14F-4D97-AF65-F5344CB8AC3E}">
        <p14:creationId xmlns:p14="http://schemas.microsoft.com/office/powerpoint/2010/main" val="930969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B59A0-93D2-6F8D-39E1-0370C61894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8A8CF7-2F13-11A7-57BC-00C3F747D29E}"/>
              </a:ext>
            </a:extLst>
          </p:cNvPr>
          <p:cNvSpPr>
            <a:spLocks noGrp="1"/>
          </p:cNvSpPr>
          <p:nvPr>
            <p:ph idx="1"/>
          </p:nvPr>
        </p:nvSpPr>
        <p:spPr>
          <a:xfrm>
            <a:off x="838200" y="1825624"/>
            <a:ext cx="10515600" cy="5032375"/>
          </a:xfrm>
        </p:spPr>
        <p:txBody>
          <a:bodyPr/>
          <a:lstStyle/>
          <a:p>
            <a:r>
              <a:rPr lang="en-US" dirty="0"/>
              <a:t>Most forecasting problems involve the use of time series data. </a:t>
            </a:r>
          </a:p>
          <a:p>
            <a:r>
              <a:rPr lang="en-US" dirty="0"/>
              <a:t>A time series is a time-oriented or chronological sequence of observations on a variable of interest.</a:t>
            </a:r>
          </a:p>
          <a:p>
            <a:endParaRPr lang="en-US" dirty="0"/>
          </a:p>
          <a:p>
            <a:r>
              <a:rPr lang="en-US" dirty="0">
                <a:solidFill>
                  <a:srgbClr val="FF0000"/>
                </a:solidFill>
              </a:rPr>
              <a:t>What is a Time Series?</a:t>
            </a:r>
          </a:p>
          <a:p>
            <a:r>
              <a:rPr lang="en-US" dirty="0">
                <a:solidFill>
                  <a:schemeClr val="accent1"/>
                </a:solidFill>
              </a:rPr>
              <a:t>A time series is a sequence of data points collected, recorded, or measured at successive, evenly-spaced time intervals.</a:t>
            </a:r>
          </a:p>
          <a:p>
            <a:r>
              <a:rPr lang="en-US" dirty="0"/>
              <a:t>Each data point represents observations or measurements taken over time, such as stock prices, temperature readings, or sales figures.</a:t>
            </a:r>
            <a:endParaRPr lang="en-IN" dirty="0"/>
          </a:p>
        </p:txBody>
      </p:sp>
    </p:spTree>
    <p:extLst>
      <p:ext uri="{BB962C8B-B14F-4D97-AF65-F5344CB8AC3E}">
        <p14:creationId xmlns:p14="http://schemas.microsoft.com/office/powerpoint/2010/main" val="3096648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7809B-527A-744B-D256-58143C585A90}"/>
              </a:ext>
            </a:extLst>
          </p:cNvPr>
          <p:cNvSpPr>
            <a:spLocks noGrp="1"/>
          </p:cNvSpPr>
          <p:nvPr>
            <p:ph type="title"/>
          </p:nvPr>
        </p:nvSpPr>
        <p:spPr/>
        <p:txBody>
          <a:bodyPr/>
          <a:lstStyle/>
          <a:p>
            <a:r>
              <a:rPr lang="en-US" dirty="0"/>
              <a:t>Components of Time Series Data</a:t>
            </a:r>
            <a:endParaRPr lang="en-IN" dirty="0"/>
          </a:p>
        </p:txBody>
      </p:sp>
      <p:sp>
        <p:nvSpPr>
          <p:cNvPr id="3" name="Content Placeholder 2">
            <a:extLst>
              <a:ext uri="{FF2B5EF4-FFF2-40B4-BE49-F238E27FC236}">
                <a16:creationId xmlns:a16="http://schemas.microsoft.com/office/drawing/2014/main" id="{DB2165FE-D21C-F4B5-1660-BD779BBDA74E}"/>
              </a:ext>
            </a:extLst>
          </p:cNvPr>
          <p:cNvSpPr>
            <a:spLocks noGrp="1"/>
          </p:cNvSpPr>
          <p:nvPr>
            <p:ph idx="1"/>
          </p:nvPr>
        </p:nvSpPr>
        <p:spPr>
          <a:xfrm>
            <a:off x="838200" y="1825625"/>
            <a:ext cx="5646683" cy="4351338"/>
          </a:xfrm>
        </p:spPr>
        <p:txBody>
          <a:bodyPr/>
          <a:lstStyle/>
          <a:p>
            <a:r>
              <a:rPr lang="en-US" b="1" dirty="0">
                <a:solidFill>
                  <a:schemeClr val="accent1"/>
                </a:solidFill>
              </a:rPr>
              <a:t>Trend</a:t>
            </a:r>
            <a:r>
              <a:rPr lang="en-US" dirty="0"/>
              <a:t>: Trend represents the long-term movement or directionality of the data over time. It captures the overall tendency of the series to increase, decrease, or remain stable.</a:t>
            </a:r>
          </a:p>
          <a:p>
            <a:r>
              <a:rPr lang="en-US" b="1" dirty="0">
                <a:solidFill>
                  <a:schemeClr val="accent1"/>
                </a:solidFill>
              </a:rPr>
              <a:t>Seasonality</a:t>
            </a:r>
            <a:r>
              <a:rPr lang="en-US" dirty="0"/>
              <a:t>: Seasonality refers to periodic fluctuations or patterns that occur at regular intervals within the time series.</a:t>
            </a:r>
          </a:p>
          <a:p>
            <a:endParaRPr lang="en-IN" dirty="0"/>
          </a:p>
        </p:txBody>
      </p:sp>
      <p:pic>
        <p:nvPicPr>
          <p:cNvPr id="1026" name="Picture 2" descr="Lightbox">
            <a:extLst>
              <a:ext uri="{FF2B5EF4-FFF2-40B4-BE49-F238E27FC236}">
                <a16:creationId xmlns:a16="http://schemas.microsoft.com/office/drawing/2014/main" id="{460D2030-EB36-2797-049F-6F95298E0E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4883" y="2033762"/>
            <a:ext cx="6023468" cy="3011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25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6B1FF-44A1-0E71-190F-55E520C697A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89FA2DA-14F0-30B3-F477-0E21B1B0F8FC}"/>
              </a:ext>
            </a:extLst>
          </p:cNvPr>
          <p:cNvSpPr>
            <a:spLocks noGrp="1"/>
          </p:cNvSpPr>
          <p:nvPr>
            <p:ph idx="1"/>
          </p:nvPr>
        </p:nvSpPr>
        <p:spPr/>
        <p:txBody>
          <a:bodyPr/>
          <a:lstStyle/>
          <a:p>
            <a:r>
              <a:rPr lang="en-US" b="1" dirty="0">
                <a:solidFill>
                  <a:schemeClr val="accent1"/>
                </a:solidFill>
              </a:rPr>
              <a:t>Cyclic variations</a:t>
            </a:r>
            <a:r>
              <a:rPr lang="en-US" dirty="0"/>
              <a:t>: Cyclical variations are longer-term fluctuations in the time series that do not have a fixed period like seasonality.</a:t>
            </a:r>
          </a:p>
          <a:p>
            <a:endParaRPr lang="en-US" dirty="0"/>
          </a:p>
          <a:p>
            <a:r>
              <a:rPr lang="en-US" b="1" dirty="0">
                <a:solidFill>
                  <a:schemeClr val="accent1"/>
                </a:solidFill>
              </a:rPr>
              <a:t>Irregularity (or Noise): </a:t>
            </a:r>
            <a:r>
              <a:rPr lang="en-US" dirty="0"/>
              <a:t>Irregularity, also known as noise or randomness, refers to the unpredictable or random fluctuations in the data that cannot be attributed to the trend, seasonality, or cyclical variations. </a:t>
            </a:r>
          </a:p>
          <a:p>
            <a:endParaRPr lang="en-IN" dirty="0"/>
          </a:p>
        </p:txBody>
      </p:sp>
    </p:spTree>
    <p:extLst>
      <p:ext uri="{BB962C8B-B14F-4D97-AF65-F5344CB8AC3E}">
        <p14:creationId xmlns:p14="http://schemas.microsoft.com/office/powerpoint/2010/main" val="2557723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6DD65-EA91-14AF-007D-94A5C17B71A3}"/>
              </a:ext>
            </a:extLst>
          </p:cNvPr>
          <p:cNvSpPr>
            <a:spLocks noGrp="1"/>
          </p:cNvSpPr>
          <p:nvPr>
            <p:ph type="title"/>
          </p:nvPr>
        </p:nvSpPr>
        <p:spPr/>
        <p:txBody>
          <a:bodyPr/>
          <a:lstStyle/>
          <a:p>
            <a:r>
              <a:rPr lang="en-IN" dirty="0"/>
              <a:t>Time series plot</a:t>
            </a:r>
          </a:p>
        </p:txBody>
      </p:sp>
      <p:sp>
        <p:nvSpPr>
          <p:cNvPr id="3" name="Content Placeholder 2">
            <a:extLst>
              <a:ext uri="{FF2B5EF4-FFF2-40B4-BE49-F238E27FC236}">
                <a16:creationId xmlns:a16="http://schemas.microsoft.com/office/drawing/2014/main" id="{1B35CDCE-ECF8-D238-2779-C83DB2D9BB27}"/>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B377D4DB-22EB-504D-98AB-6E0498F653EE}"/>
              </a:ext>
            </a:extLst>
          </p:cNvPr>
          <p:cNvPicPr>
            <a:picLocks noChangeAspect="1"/>
          </p:cNvPicPr>
          <p:nvPr/>
        </p:nvPicPr>
        <p:blipFill>
          <a:blip r:embed="rId2"/>
          <a:stretch>
            <a:fillRect/>
          </a:stretch>
        </p:blipFill>
        <p:spPr>
          <a:xfrm>
            <a:off x="3002012" y="1825625"/>
            <a:ext cx="6187976" cy="4244708"/>
          </a:xfrm>
          <a:prstGeom prst="rect">
            <a:avLst/>
          </a:prstGeom>
        </p:spPr>
      </p:pic>
    </p:spTree>
    <p:extLst>
      <p:ext uri="{BB962C8B-B14F-4D97-AF65-F5344CB8AC3E}">
        <p14:creationId xmlns:p14="http://schemas.microsoft.com/office/powerpoint/2010/main" val="2871088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2852</Words>
  <Application>Microsoft Office PowerPoint</Application>
  <PresentationFormat>Widescreen</PresentationFormat>
  <Paragraphs>206</Paragraphs>
  <Slides>31</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Calibri Light</vt:lpstr>
      <vt:lpstr>STIXMath-Regular</vt:lpstr>
      <vt:lpstr>TimesLTStd-Bold</vt:lpstr>
      <vt:lpstr>TimesLTStd-Italic</vt:lpstr>
      <vt:lpstr>TimesLTStd-Roman</vt:lpstr>
      <vt:lpstr>Office Theme</vt:lpstr>
      <vt:lpstr>DKTES Textile and Engineering Institute, Ichalkaranji. Final Year B. Tech.  (Semester – VII)  Artificial Intelligence &amp; Data Science ADL405: TIME SERIES ANALYSIS AND FORECASTING</vt:lpstr>
      <vt:lpstr>Course Outcomes:</vt:lpstr>
      <vt:lpstr>Unit I - INTRODUCTION TO FORECASTING</vt:lpstr>
      <vt:lpstr>THE NATURE AND USES OF FORECASTS</vt:lpstr>
      <vt:lpstr>PowerPoint Presentation</vt:lpstr>
      <vt:lpstr>PowerPoint Presentation</vt:lpstr>
      <vt:lpstr>Components of Time Series Data</vt:lpstr>
      <vt:lpstr>PowerPoint Presentation</vt:lpstr>
      <vt:lpstr>Time series plot</vt:lpstr>
      <vt:lpstr>Forecasting application to areas</vt:lpstr>
      <vt:lpstr>PowerPoint Presentation</vt:lpstr>
      <vt:lpstr>PowerPoint Presentation</vt:lpstr>
      <vt:lpstr>PowerPoint Presentation</vt:lpstr>
      <vt:lpstr>PowerPoint Presentation</vt:lpstr>
      <vt:lpstr>Types of forecasting techniques</vt:lpstr>
      <vt:lpstr>Qualitative forecasting techniques</vt:lpstr>
      <vt:lpstr>Qualitative forecasting techniques</vt:lpstr>
      <vt:lpstr>Quantitative forecasting techniques</vt:lpstr>
      <vt:lpstr>Quantitative forecasting techniques</vt:lpstr>
      <vt:lpstr>Forecast terms</vt:lpstr>
      <vt:lpstr>Forecast terms</vt:lpstr>
      <vt:lpstr>SOME EXAMPLES OF TIME SERIES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DKTES Textile and Engineering Institute, Ichalkaranji. Final Year B. Tech.  (Semester – VII)  Artificial Intelligence &amp; Data Science ADL405: TIME SERIES ANALYSIS AND FORECASTING</dc:title>
  <dc:creator>Satish Pise</dc:creator>
  <cp:lastModifiedBy>DKTE</cp:lastModifiedBy>
  <cp:revision>135</cp:revision>
  <dcterms:created xsi:type="dcterms:W3CDTF">2024-07-27T09:57:23Z</dcterms:created>
  <dcterms:modified xsi:type="dcterms:W3CDTF">2024-07-30T04:46:33Z</dcterms:modified>
</cp:coreProperties>
</file>