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0" r:id="rId3"/>
    <p:sldId id="279" r:id="rId4"/>
    <p:sldId id="281" r:id="rId5"/>
    <p:sldId id="282" r:id="rId6"/>
    <p:sldId id="257" r:id="rId7"/>
    <p:sldId id="258" r:id="rId8"/>
    <p:sldId id="259" r:id="rId9"/>
    <p:sldId id="283" r:id="rId10"/>
    <p:sldId id="260" r:id="rId11"/>
    <p:sldId id="285" r:id="rId12"/>
    <p:sldId id="286" r:id="rId13"/>
    <p:sldId id="287" r:id="rId14"/>
    <p:sldId id="288" r:id="rId15"/>
    <p:sldId id="289" r:id="rId16"/>
    <p:sldId id="290" r:id="rId17"/>
    <p:sldId id="291" r:id="rId18"/>
    <p:sldId id="292" r:id="rId19"/>
    <p:sldId id="261" r:id="rId20"/>
    <p:sldId id="262" r:id="rId21"/>
    <p:sldId id="263" r:id="rId22"/>
    <p:sldId id="264" r:id="rId23"/>
    <p:sldId id="265" r:id="rId24"/>
    <p:sldId id="266" r:id="rId25"/>
    <p:sldId id="293" r:id="rId26"/>
    <p:sldId id="294" r:id="rId27"/>
    <p:sldId id="267" r:id="rId28"/>
    <p:sldId id="268" r:id="rId29"/>
    <p:sldId id="270" r:id="rId30"/>
    <p:sldId id="269" r:id="rId31"/>
    <p:sldId id="271" r:id="rId32"/>
    <p:sldId id="272" r:id="rId33"/>
    <p:sldId id="273" r:id="rId34"/>
    <p:sldId id="274" r:id="rId35"/>
    <p:sldId id="275" r:id="rId36"/>
    <p:sldId id="276"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FAF47-C2F2-4BF4-85D5-DF1EDC14F1CB}"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40DDE-5FD5-412D-A813-7ADB713C6D6E}" type="slidenum">
              <a:rPr lang="en-IN" smtClean="0"/>
              <a:t>‹#›</a:t>
            </a:fld>
            <a:endParaRPr lang="en-IN"/>
          </a:p>
        </p:txBody>
      </p:sp>
    </p:spTree>
    <p:extLst>
      <p:ext uri="{BB962C8B-B14F-4D97-AF65-F5344CB8AC3E}">
        <p14:creationId xmlns:p14="http://schemas.microsoft.com/office/powerpoint/2010/main" val="26333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https://opentimeseries.com/</a:t>
            </a:r>
          </a:p>
        </p:txBody>
      </p:sp>
      <p:sp>
        <p:nvSpPr>
          <p:cNvPr id="4" name="Slide Number Placeholder 3"/>
          <p:cNvSpPr>
            <a:spLocks noGrp="1"/>
          </p:cNvSpPr>
          <p:nvPr>
            <p:ph type="sldNum" sz="quarter" idx="5"/>
          </p:nvPr>
        </p:nvSpPr>
        <p:spPr/>
        <p:txBody>
          <a:bodyPr/>
          <a:lstStyle/>
          <a:p>
            <a:fld id="{31840DDE-5FD5-412D-A813-7ADB713C6D6E}" type="slidenum">
              <a:rPr lang="en-IN" smtClean="0"/>
              <a:t>4</a:t>
            </a:fld>
            <a:endParaRPr lang="en-IN"/>
          </a:p>
        </p:txBody>
      </p:sp>
    </p:spTree>
    <p:extLst>
      <p:ext uri="{BB962C8B-B14F-4D97-AF65-F5344CB8AC3E}">
        <p14:creationId xmlns:p14="http://schemas.microsoft.com/office/powerpoint/2010/main" val="55018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https://otexts.com/</a:t>
            </a:r>
          </a:p>
          <a:p>
            <a:r>
              <a:rPr lang="en-IN" dirty="0"/>
              <a:t>https://unit8co.github.io/darts/generated_api/darts.utils.statistics.html</a:t>
            </a:r>
          </a:p>
        </p:txBody>
      </p:sp>
      <p:sp>
        <p:nvSpPr>
          <p:cNvPr id="4" name="Slide Number Placeholder 3"/>
          <p:cNvSpPr>
            <a:spLocks noGrp="1"/>
          </p:cNvSpPr>
          <p:nvPr>
            <p:ph type="sldNum" sz="quarter" idx="5"/>
          </p:nvPr>
        </p:nvSpPr>
        <p:spPr/>
        <p:txBody>
          <a:bodyPr/>
          <a:lstStyle/>
          <a:p>
            <a:fld id="{31840DDE-5FD5-412D-A813-7ADB713C6D6E}" type="slidenum">
              <a:rPr lang="en-IN" smtClean="0"/>
              <a:t>6</a:t>
            </a:fld>
            <a:endParaRPr lang="en-IN"/>
          </a:p>
        </p:txBody>
      </p:sp>
    </p:spTree>
    <p:extLst>
      <p:ext uri="{BB962C8B-B14F-4D97-AF65-F5344CB8AC3E}">
        <p14:creationId xmlns:p14="http://schemas.microsoft.com/office/powerpoint/2010/main" val="24713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Generally, we will need to distinguish between a </a:t>
            </a:r>
            <a:r>
              <a:rPr lang="en-US" sz="1800" b="1" i="0" u="none" strike="noStrike" baseline="0" dirty="0">
                <a:latin typeface="TimesLTStd-Bold"/>
              </a:rPr>
              <a:t>forecast </a:t>
            </a:r>
            <a:r>
              <a:rPr lang="en-US" sz="1800" b="0" i="0" u="none" strike="noStrike" baseline="0" dirty="0">
                <a:latin typeface="TimesLTStd-Roman"/>
              </a:rPr>
              <a:t>or </a:t>
            </a:r>
            <a:r>
              <a:rPr lang="en-US" sz="1800" b="1" i="0" u="none" strike="noStrike" baseline="0" dirty="0">
                <a:latin typeface="TimesLTStd-Bold"/>
              </a:rPr>
              <a:t>predicted</a:t>
            </a:r>
          </a:p>
          <a:p>
            <a:pPr algn="l"/>
            <a:r>
              <a:rPr lang="en-US" sz="1800" b="1" i="0" u="none" strike="noStrike" baseline="0" dirty="0">
                <a:latin typeface="TimesLTStd-Bold"/>
              </a:rPr>
              <a:t>value </a:t>
            </a:r>
            <a:r>
              <a:rPr lang="en-US" sz="1800" b="0" i="0" u="none" strike="noStrike" baseline="0" dirty="0">
                <a:latin typeface="TimesLTStd-Roman"/>
              </a:rPr>
              <a:t>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was made at some previous time period, say,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a:t>
            </a:r>
            <a:r>
              <a:rPr lang="en-US" sz="1800" b="0" i="0" u="none" strike="noStrike" baseline="0" dirty="0">
                <a:latin typeface="TimesLTStd-Roman"/>
              </a:rPr>
              <a:t>, and a</a:t>
            </a:r>
          </a:p>
          <a:p>
            <a:pPr algn="l"/>
            <a:r>
              <a:rPr lang="en-US" sz="1800" b="1" i="0" u="none" strike="noStrike" baseline="0" dirty="0">
                <a:latin typeface="TimesLTStd-Bold"/>
              </a:rPr>
              <a:t>fitted value </a:t>
            </a:r>
            <a:r>
              <a:rPr lang="en-US" sz="1800" b="0" i="0" u="none" strike="noStrike" baseline="0" dirty="0">
                <a:latin typeface="TimesLTStd-Roman"/>
              </a:rPr>
              <a:t>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has resulted from estimating the parameters in a time</a:t>
            </a:r>
          </a:p>
          <a:p>
            <a:pPr algn="l"/>
            <a:r>
              <a:rPr lang="en-US" sz="1800" b="0" i="0" u="none" strike="noStrike" baseline="0" dirty="0">
                <a:latin typeface="TimesLTStd-Roman"/>
              </a:rPr>
              <a:t>series model to historical data. Note that </a:t>
            </a:r>
            <a:r>
              <a:rPr lang="en-US" sz="1800" b="0" i="1" u="none" strike="noStrike" baseline="0" dirty="0">
                <a:latin typeface="STIXMath-Italic"/>
              </a:rPr>
              <a:t>𝜏 </a:t>
            </a:r>
            <a:r>
              <a:rPr lang="en-US" sz="1800" b="0" i="0" u="none" strike="noStrike" baseline="0" dirty="0">
                <a:latin typeface="TimesLTStd-Roman"/>
              </a:rPr>
              <a:t>is the forecast lead time. The</a:t>
            </a:r>
          </a:p>
          <a:p>
            <a:pPr algn="l"/>
            <a:r>
              <a:rPr lang="en-US" sz="1800" b="0" i="0" u="none" strike="noStrike" baseline="0" dirty="0">
                <a:latin typeface="TimesLTStd-Roman"/>
              </a:rPr>
              <a:t>forecast made at time period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 </a:t>
            </a:r>
            <a:r>
              <a:rPr lang="en-US" sz="1800" b="0" i="0" u="none" strike="noStrike" baseline="0" dirty="0">
                <a:latin typeface="TimesLTStd-Roman"/>
              </a:rPr>
              <a:t>is denoted by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a:t>
            </a:r>
            <a:r>
              <a:rPr lang="en-US" sz="1800" b="0" i="0" u="none" strike="noStrike" baseline="0" dirty="0">
                <a:latin typeface="TimesLTStd-Roman"/>
              </a:rPr>
              <a:t>). There is a lot of</a:t>
            </a:r>
          </a:p>
          <a:p>
            <a:pPr algn="l"/>
            <a:r>
              <a:rPr lang="en-US" sz="1800" b="0" i="0" u="none" strike="noStrike" baseline="0" dirty="0">
                <a:latin typeface="TimesLTStd-Roman"/>
              </a:rPr>
              <a:t>interest in the </a:t>
            </a:r>
            <a:r>
              <a:rPr lang="en-US" sz="1800" b="1" i="0" u="none" strike="noStrike" baseline="0" dirty="0">
                <a:latin typeface="TimesLTStd-Bold"/>
              </a:rPr>
              <a:t>lead </a:t>
            </a:r>
            <a:r>
              <a:rPr lang="en-US" sz="1800" b="0" i="0" u="none" strike="noStrike" baseline="0" dirty="0">
                <a:latin typeface="STIXMath-Regular"/>
              </a:rPr>
              <a:t>− </a:t>
            </a:r>
            <a:r>
              <a:rPr lang="en-US" sz="1800" b="1" i="0" u="none" strike="noStrike" baseline="0" dirty="0">
                <a:latin typeface="TimesLTStd-Bold"/>
              </a:rPr>
              <a:t>1 </a:t>
            </a:r>
            <a:r>
              <a:rPr lang="en-US" sz="1800" b="0" i="0" u="none" strike="noStrike" baseline="0" dirty="0">
                <a:latin typeface="TimesLTStd-Roman"/>
              </a:rPr>
              <a:t>forecast, which is the forecast of the observation</a:t>
            </a:r>
          </a:p>
          <a:p>
            <a:pPr algn="l"/>
            <a:r>
              <a:rPr lang="en-US" sz="1800" b="0" i="0" u="none" strike="noStrike" baseline="0" dirty="0">
                <a:latin typeface="TimesLTStd-Roman"/>
              </a:rPr>
              <a:t>in period </a:t>
            </a:r>
            <a:r>
              <a:rPr lang="en-US" sz="1800" b="0" i="1" u="none" strike="noStrike" baseline="0" dirty="0">
                <a:latin typeface="TimesLTStd-Italic"/>
              </a:rPr>
              <a:t>t</a:t>
            </a:r>
            <a:r>
              <a:rPr lang="en-US" sz="1800" b="0" i="0" u="none" strike="noStrike" baseline="0" dirty="0">
                <a:latin typeface="TimesLTStd-Roman"/>
              </a:rPr>
              <a:t>, </a:t>
            </a:r>
            <a:r>
              <a:rPr lang="en-US" sz="1800" b="0" i="1" u="none" strike="noStrike" baseline="0" dirty="0" err="1">
                <a:latin typeface="TimesLTStd-Italic"/>
              </a:rPr>
              <a:t>yt</a:t>
            </a:r>
            <a:r>
              <a:rPr lang="en-US" sz="1800" b="0" i="0" u="none" strike="noStrike" baseline="0" dirty="0">
                <a:latin typeface="TimesLTStd-Roman"/>
              </a:rPr>
              <a:t>, made one period prior,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r>
              <a:rPr lang="en-US" sz="1800" b="0" i="1" u="none" strike="noStrike" baseline="0" dirty="0">
                <a:latin typeface="TimesLTStd-Italic"/>
              </a:rPr>
              <a:t>t </a:t>
            </a:r>
            <a:r>
              <a:rPr lang="en-US" sz="1800" b="0" i="0" u="none" strike="noStrike" baseline="0" dirty="0">
                <a:latin typeface="STIXMath-Regular"/>
              </a:rPr>
              <a:t>− </a:t>
            </a:r>
            <a:r>
              <a:rPr lang="en-US" sz="1800" b="0" i="0" u="none" strike="noStrike" baseline="0" dirty="0">
                <a:latin typeface="TimesLTStd-Roman"/>
              </a:rPr>
              <a:t>1). We will denote the fitted</a:t>
            </a:r>
          </a:p>
          <a:p>
            <a:pPr algn="l"/>
            <a:r>
              <a:rPr lang="en-US" sz="1800" b="0" i="0" u="none" strike="noStrike" baseline="0" dirty="0">
                <a:latin typeface="TimesLTStd-Roman"/>
              </a:rPr>
              <a:t>value 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by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p>
          <a:p>
            <a:pPr algn="l"/>
            <a:r>
              <a:rPr lang="en-US" sz="1800" b="0" i="0" u="none" strike="noStrike" baseline="0" dirty="0">
                <a:latin typeface="TimesLTStd-Roman"/>
              </a:rPr>
              <a:t>We will also be interested in analyzing </a:t>
            </a:r>
            <a:r>
              <a:rPr lang="en-US" sz="1800" b="1" i="0" u="none" strike="noStrike" baseline="0" dirty="0">
                <a:latin typeface="TimesLTStd-Bold"/>
              </a:rPr>
              <a:t>forecast errors</a:t>
            </a:r>
            <a:r>
              <a:rPr lang="en-US" sz="1800" b="0" i="0" u="none" strike="noStrike" baseline="0" dirty="0">
                <a:latin typeface="TimesLTStd-Roman"/>
              </a:rPr>
              <a:t>. The forecast</a:t>
            </a:r>
          </a:p>
          <a:p>
            <a:pPr algn="l"/>
            <a:r>
              <a:rPr lang="en-US" sz="1800" b="0" i="0" u="none" strike="noStrike" baseline="0" dirty="0">
                <a:latin typeface="TimesLTStd-Roman"/>
              </a:rPr>
              <a:t>error that results from a forecast 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was made at time period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 </a:t>
            </a:r>
            <a:r>
              <a:rPr lang="en-US" sz="1800" b="0" i="0" u="none" strike="noStrike" baseline="0" dirty="0">
                <a:latin typeface="TimesLTStd-Roman"/>
              </a:rPr>
              <a:t>is</a:t>
            </a:r>
          </a:p>
          <a:p>
            <a:pPr algn="l"/>
            <a:r>
              <a:rPr lang="en-US" sz="1800" b="0" i="0" u="none" strike="noStrike" baseline="0" dirty="0">
                <a:latin typeface="TimesLTStd-Roman"/>
              </a:rPr>
              <a:t>the </a:t>
            </a:r>
            <a:r>
              <a:rPr lang="en-US" sz="1800" b="1" i="0" u="none" strike="noStrike" baseline="0" dirty="0">
                <a:latin typeface="TimesLTStd-Bold"/>
              </a:rPr>
              <a:t>lead </a:t>
            </a:r>
            <a:r>
              <a:rPr lang="en-US" sz="1800" b="0" i="0" u="none" strike="noStrike" baseline="0" dirty="0">
                <a:latin typeface="STIXMath-Regular"/>
              </a:rPr>
              <a:t>− </a:t>
            </a:r>
            <a:r>
              <a:rPr lang="en-US" sz="1800" b="1" i="1" u="none" strike="noStrike" baseline="0" dirty="0">
                <a:latin typeface="STIXMath-BoldItalic"/>
              </a:rPr>
              <a:t>𝝉 </a:t>
            </a:r>
            <a:r>
              <a:rPr lang="en-US" sz="1800" b="1" i="0" u="none" strike="noStrike" baseline="0" dirty="0">
                <a:latin typeface="TimesLTStd-Bold"/>
              </a:rPr>
              <a:t>forecast error</a:t>
            </a:r>
          </a:p>
          <a:p>
            <a:pPr algn="l"/>
            <a:r>
              <a:rPr lang="en-IN" sz="1800" b="0" i="1" u="none" strike="noStrike" baseline="0" dirty="0">
                <a:latin typeface="TimesLTStd-Italic"/>
              </a:rPr>
              <a:t>et</a:t>
            </a:r>
            <a:r>
              <a:rPr lang="en-IN" sz="1800" b="0" i="0" u="none" strike="noStrike" baseline="0" dirty="0">
                <a:latin typeface="TimesLTStd-Roman"/>
              </a:rPr>
              <a:t>(</a:t>
            </a:r>
            <a:r>
              <a:rPr lang="en-IN" sz="1800" b="0" i="1" u="none" strike="noStrike" baseline="0" dirty="0">
                <a:latin typeface="STIXMath-Italic"/>
              </a:rPr>
              <a:t>𝜏</a:t>
            </a:r>
            <a:r>
              <a:rPr lang="en-IN" sz="1800" b="0" i="0" u="none" strike="noStrike" baseline="0" dirty="0">
                <a:latin typeface="TimesLTStd-Roman"/>
              </a:rPr>
              <a:t>) </a:t>
            </a:r>
            <a:r>
              <a:rPr lang="en-IN" sz="1800" b="0" i="0" u="none" strike="noStrike" baseline="0" dirty="0">
                <a:latin typeface="STIXMath-Regular"/>
              </a:rPr>
              <a:t>= </a:t>
            </a:r>
            <a:r>
              <a:rPr lang="en-IN" sz="1800" b="0" i="1" u="none" strike="noStrike" baseline="0" dirty="0" err="1">
                <a:latin typeface="TimesLTStd-Italic"/>
              </a:rPr>
              <a:t>yt</a:t>
            </a:r>
            <a:r>
              <a:rPr lang="en-IN" sz="1800" b="0" i="1" u="none" strike="noStrike" baseline="0" dirty="0">
                <a:latin typeface="TimesLTStd-Italic"/>
              </a:rPr>
              <a:t> </a:t>
            </a:r>
            <a:r>
              <a:rPr lang="en-IN" sz="1800" b="0" i="0" u="none" strike="noStrike" baseline="0" dirty="0">
                <a:latin typeface="STIXMath-Regular"/>
              </a:rPr>
              <a:t>− </a:t>
            </a:r>
            <a:r>
              <a:rPr lang="en-IN" sz="1800" b="0" i="1" u="none" strike="noStrike" baseline="0" dirty="0">
                <a:latin typeface="STIXMath-Italic"/>
              </a:rPr>
              <a:t>̂</a:t>
            </a:r>
            <a:r>
              <a:rPr lang="en-IN" sz="1800" b="0" i="1" u="none" strike="noStrike" baseline="0" dirty="0" err="1">
                <a:latin typeface="TimesLTStd-Italic"/>
              </a:rPr>
              <a:t>yt</a:t>
            </a:r>
            <a:r>
              <a:rPr lang="en-IN" sz="1800" b="0" i="0" u="none" strike="noStrike" baseline="0" dirty="0">
                <a:latin typeface="TimesLTStd-Roman"/>
              </a:rPr>
              <a:t>(</a:t>
            </a:r>
            <a:r>
              <a:rPr lang="en-IN" sz="1800" b="0" i="1" u="none" strike="noStrike" baseline="0" dirty="0">
                <a:latin typeface="TimesLTStd-Italic"/>
              </a:rPr>
              <a:t>t </a:t>
            </a:r>
            <a:r>
              <a:rPr lang="en-IN" sz="1800" b="0" i="0" u="none" strike="noStrike" baseline="0" dirty="0">
                <a:latin typeface="STIXMath-Regular"/>
              </a:rPr>
              <a:t>− </a:t>
            </a:r>
            <a:r>
              <a:rPr lang="en-IN" sz="1800" b="0" i="1" u="none" strike="noStrike" baseline="0" dirty="0">
                <a:latin typeface="STIXMath-Italic"/>
              </a:rPr>
              <a:t>𝜏</a:t>
            </a:r>
            <a:r>
              <a:rPr lang="en-IN" sz="1800" b="0" i="0" u="none" strike="noStrike" baseline="0" dirty="0">
                <a:latin typeface="TimesLTStd-Roman"/>
              </a:rPr>
              <a:t>)</a:t>
            </a:r>
            <a:r>
              <a:rPr lang="en-IN" sz="1800" b="0" i="1" u="none" strike="noStrike" baseline="0" dirty="0">
                <a:latin typeface="STIXMath-Italic"/>
              </a:rPr>
              <a:t>. </a:t>
            </a:r>
            <a:r>
              <a:rPr lang="en-IN" sz="1800" b="0" i="0" u="none" strike="noStrike" baseline="0" dirty="0">
                <a:latin typeface="TimesLTStd-Roman"/>
              </a:rPr>
              <a:t>(2.1)</a:t>
            </a:r>
          </a:p>
          <a:p>
            <a:pPr algn="l"/>
            <a:r>
              <a:rPr lang="en-US" sz="1800" b="0" i="0" u="none" strike="noStrike" baseline="0" dirty="0">
                <a:latin typeface="TimesLTStd-Roman"/>
              </a:rPr>
              <a:t>For example, the lead </a:t>
            </a:r>
            <a:r>
              <a:rPr lang="en-US" sz="1800" b="0" i="0" u="none" strike="noStrike" baseline="0" dirty="0">
                <a:latin typeface="STIXMath-Regular"/>
              </a:rPr>
              <a:t>− </a:t>
            </a:r>
            <a:r>
              <a:rPr lang="en-US" sz="1800" b="0" i="0" u="none" strike="noStrike" baseline="0" dirty="0">
                <a:latin typeface="TimesLTStd-Roman"/>
              </a:rPr>
              <a:t>1 forecast error is</a:t>
            </a:r>
          </a:p>
          <a:p>
            <a:pPr algn="l"/>
            <a:r>
              <a:rPr lang="fr-FR" sz="1800" b="0" i="1" u="none" strike="noStrike" baseline="0" dirty="0">
                <a:latin typeface="TimesLTStd-Italic"/>
              </a:rPr>
              <a:t>et</a:t>
            </a:r>
            <a:r>
              <a:rPr lang="fr-FR" sz="1800" b="0" i="0" u="none" strike="noStrike" baseline="0" dirty="0">
                <a:latin typeface="TimesLTStd-Roman"/>
              </a:rPr>
              <a:t>(1) </a:t>
            </a:r>
            <a:r>
              <a:rPr lang="fr-FR" sz="1800" b="0" i="0" u="none" strike="noStrike" baseline="0" dirty="0">
                <a:latin typeface="STIXMath-Regular"/>
              </a:rPr>
              <a:t>= </a:t>
            </a:r>
            <a:r>
              <a:rPr lang="fr-FR" sz="1800" b="0" i="1" u="none" strike="noStrike" baseline="0" dirty="0" err="1">
                <a:latin typeface="TimesLTStd-Italic"/>
              </a:rPr>
              <a:t>yt</a:t>
            </a:r>
            <a:r>
              <a:rPr lang="fr-FR" sz="1800" b="0" i="1" u="none" strike="noStrike" baseline="0" dirty="0">
                <a:latin typeface="TimesLTStd-Italic"/>
              </a:rPr>
              <a:t> </a:t>
            </a:r>
            <a:r>
              <a:rPr lang="fr-FR" sz="1800" b="0" i="0" u="none" strike="noStrike" baseline="0" dirty="0">
                <a:latin typeface="STIXMath-Regular"/>
              </a:rPr>
              <a:t>− </a:t>
            </a:r>
            <a:r>
              <a:rPr lang="fr-FR" sz="1800" b="0" i="1" u="none" strike="noStrike" baseline="0" dirty="0">
                <a:latin typeface="STIXMath-Italic"/>
              </a:rPr>
              <a:t>̂</a:t>
            </a:r>
            <a:r>
              <a:rPr lang="fr-FR" sz="1800" b="0" i="1" u="none" strike="noStrike" baseline="0" dirty="0" err="1">
                <a:latin typeface="TimesLTStd-Italic"/>
              </a:rPr>
              <a:t>yt</a:t>
            </a:r>
            <a:r>
              <a:rPr lang="fr-FR" sz="1800" b="0" i="0" u="none" strike="noStrike" baseline="0" dirty="0">
                <a:latin typeface="TimesLTStd-Roman"/>
              </a:rPr>
              <a:t>(</a:t>
            </a:r>
            <a:r>
              <a:rPr lang="fr-FR" sz="1800" b="0" i="1" u="none" strike="noStrike" baseline="0" dirty="0">
                <a:latin typeface="TimesLTStd-Italic"/>
              </a:rPr>
              <a:t>t </a:t>
            </a:r>
            <a:r>
              <a:rPr lang="fr-FR" sz="1800" b="0" i="0" u="none" strike="noStrike" baseline="0" dirty="0">
                <a:latin typeface="STIXMath-Regular"/>
              </a:rPr>
              <a:t>− </a:t>
            </a:r>
            <a:r>
              <a:rPr lang="fr-FR" sz="1800" b="0" i="0" u="none" strike="noStrike" baseline="0" dirty="0">
                <a:latin typeface="TimesLTStd-Roman"/>
              </a:rPr>
              <a:t>1)</a:t>
            </a:r>
            <a:r>
              <a:rPr lang="fr-FR" sz="1800" b="0" i="1" u="none" strike="noStrike" baseline="0" dirty="0">
                <a:latin typeface="STIXMath-Italic"/>
              </a:rPr>
              <a:t>.</a:t>
            </a:r>
          </a:p>
          <a:p>
            <a:pPr algn="l"/>
            <a:r>
              <a:rPr lang="en-US" sz="1800" b="0" i="0" u="none" strike="noStrike" baseline="0" dirty="0">
                <a:latin typeface="TimesLTStd-Roman"/>
              </a:rPr>
              <a:t>The difference between the observation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and the value obtained by fitting</a:t>
            </a:r>
          </a:p>
          <a:p>
            <a:pPr algn="l"/>
            <a:r>
              <a:rPr lang="en-US" sz="1800" b="0" i="0" u="none" strike="noStrike" baseline="0" dirty="0">
                <a:latin typeface="TimesLTStd-Roman"/>
              </a:rPr>
              <a:t>a time series model to the data, or a fitted value </a:t>
            </a:r>
            <a:r>
              <a:rPr lang="en-US" sz="1800" b="0" i="1" u="none" strike="noStrike" baseline="0" dirty="0">
                <a:latin typeface="STIXMath-Italic"/>
              </a:rPr>
              <a:t>̂</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defined earlier, is called</a:t>
            </a:r>
          </a:p>
          <a:p>
            <a:pPr algn="l"/>
            <a:r>
              <a:rPr lang="en-US" sz="1800" b="0" i="0" u="none" strike="noStrike" baseline="0" dirty="0">
                <a:latin typeface="TimesLTStd-Roman"/>
              </a:rPr>
              <a:t>a </a:t>
            </a:r>
            <a:r>
              <a:rPr lang="en-US" sz="1800" b="1" i="0" u="none" strike="noStrike" baseline="0" dirty="0">
                <a:latin typeface="TimesLTStd-Bold"/>
              </a:rPr>
              <a:t>residual</a:t>
            </a:r>
            <a:r>
              <a:rPr lang="en-US" sz="1800" b="0" i="0" u="none" strike="noStrike" baseline="0" dirty="0">
                <a:latin typeface="TimesLTStd-Roman"/>
              </a:rPr>
              <a:t>, and is denoted by</a:t>
            </a:r>
            <a:r>
              <a:rPr lang="en-US" sz="1800" b="1" i="0" u="none" strike="noStrike" baseline="0" dirty="0">
                <a:latin typeface="TimesLTStd-Bold"/>
              </a:rPr>
              <a:t> </a:t>
            </a:r>
          </a:p>
          <a:p>
            <a:pPr algn="l"/>
            <a:r>
              <a:rPr lang="en-IN" sz="1800" b="0" i="1" u="none" strike="noStrike" baseline="0" dirty="0">
                <a:latin typeface="TimesLTStd-Italic"/>
              </a:rPr>
              <a:t>et </a:t>
            </a:r>
            <a:r>
              <a:rPr lang="en-IN" sz="1800" b="0" i="0" u="none" strike="noStrike" baseline="0" dirty="0">
                <a:latin typeface="STIXMath-Regular"/>
              </a:rPr>
              <a:t>= </a:t>
            </a:r>
            <a:r>
              <a:rPr lang="en-IN" sz="1800" b="0" i="1" u="none" strike="noStrike" baseline="0" dirty="0" err="1">
                <a:latin typeface="TimesLTStd-Italic"/>
              </a:rPr>
              <a:t>yt</a:t>
            </a:r>
            <a:r>
              <a:rPr lang="en-IN" sz="1800" b="0" i="1" u="none" strike="noStrike" baseline="0" dirty="0">
                <a:latin typeface="TimesLTStd-Italic"/>
              </a:rPr>
              <a:t> </a:t>
            </a:r>
            <a:r>
              <a:rPr lang="en-IN" sz="1800" b="0" i="0" u="none" strike="noStrike" baseline="0" dirty="0">
                <a:latin typeface="STIXMath-Regular"/>
              </a:rPr>
              <a:t>− </a:t>
            </a:r>
            <a:r>
              <a:rPr lang="en-IN" sz="1800" b="0" i="1" u="none" strike="noStrike" baseline="0" dirty="0">
                <a:latin typeface="STIXMath-Italic"/>
              </a:rPr>
              <a:t>̂</a:t>
            </a:r>
            <a:r>
              <a:rPr lang="en-IN" sz="1800" b="0" i="1" u="none" strike="noStrike" baseline="0" dirty="0" err="1">
                <a:latin typeface="TimesLTStd-Italic"/>
              </a:rPr>
              <a:t>yt</a:t>
            </a:r>
            <a:r>
              <a:rPr lang="en-IN" sz="1800" b="0" i="1" u="none" strike="noStrike" baseline="0" dirty="0">
                <a:latin typeface="STIXMath-Italic"/>
              </a:rPr>
              <a:t>. </a:t>
            </a:r>
            <a:r>
              <a:rPr lang="en-IN" sz="1800" b="0" i="0" u="none" strike="noStrike" baseline="0" dirty="0">
                <a:latin typeface="TimesLTStd-Roman"/>
              </a:rPr>
              <a:t>(2.2)</a:t>
            </a:r>
          </a:p>
          <a:p>
            <a:pPr algn="l"/>
            <a:r>
              <a:rPr lang="en-US" sz="1800" b="0" i="0" u="none" strike="noStrike" baseline="0" dirty="0">
                <a:latin typeface="TimesLTStd-Roman"/>
              </a:rPr>
              <a:t>The reason for this careful distinction between forecast errors and residuals</a:t>
            </a:r>
          </a:p>
          <a:p>
            <a:pPr algn="l"/>
            <a:r>
              <a:rPr lang="en-US" sz="1800" b="0" i="0" u="none" strike="noStrike" baseline="0" dirty="0">
                <a:latin typeface="TimesLTStd-Roman"/>
              </a:rPr>
              <a:t>is that models usually fit historical data better than they forecast. That is,</a:t>
            </a:r>
          </a:p>
          <a:p>
            <a:pPr algn="l"/>
            <a:r>
              <a:rPr lang="en-US" sz="1800" b="0" i="0" u="none" strike="noStrike" baseline="0" dirty="0">
                <a:latin typeface="TimesLTStd-Roman"/>
              </a:rPr>
              <a:t>the residuals from a model-fitting process will almost always be smaller</a:t>
            </a:r>
          </a:p>
          <a:p>
            <a:pPr algn="l"/>
            <a:r>
              <a:rPr lang="en-US" sz="1800" b="0" i="0" u="none" strike="noStrike" baseline="0" dirty="0">
                <a:latin typeface="TimesLTStd-Roman"/>
              </a:rPr>
              <a:t>than the forecast errors that are experienced when that model is used to</a:t>
            </a:r>
          </a:p>
          <a:p>
            <a:pPr algn="l"/>
            <a:r>
              <a:rPr lang="en-IN" sz="1800" b="0" i="0" u="none" strike="noStrike" baseline="0" dirty="0">
                <a:latin typeface="TimesLTStd-Roman"/>
              </a:rPr>
              <a:t>forecast future observations.</a:t>
            </a:r>
          </a:p>
          <a:p>
            <a:pPr algn="l"/>
            <a:endParaRPr lang="en-IN" dirty="0"/>
          </a:p>
        </p:txBody>
      </p:sp>
      <p:sp>
        <p:nvSpPr>
          <p:cNvPr id="4" name="Slide Number Placeholder 3"/>
          <p:cNvSpPr>
            <a:spLocks noGrp="1"/>
          </p:cNvSpPr>
          <p:nvPr>
            <p:ph type="sldNum" sz="quarter" idx="5"/>
          </p:nvPr>
        </p:nvSpPr>
        <p:spPr/>
        <p:txBody>
          <a:bodyPr/>
          <a:lstStyle/>
          <a:p>
            <a:fld id="{31840DDE-5FD5-412D-A813-7ADB713C6D6E}" type="slidenum">
              <a:rPr lang="en-IN" smtClean="0"/>
              <a:t>8</a:t>
            </a:fld>
            <a:endParaRPr lang="en-IN"/>
          </a:p>
        </p:txBody>
      </p:sp>
    </p:spTree>
    <p:extLst>
      <p:ext uri="{BB962C8B-B14F-4D97-AF65-F5344CB8AC3E}">
        <p14:creationId xmlns:p14="http://schemas.microsoft.com/office/powerpoint/2010/main" val="22057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https://www.geeksforgeeks.org/8-types-of-plots-for-time-series-analysis-using-python/</a:t>
            </a:r>
          </a:p>
        </p:txBody>
      </p:sp>
      <p:sp>
        <p:nvSpPr>
          <p:cNvPr id="4" name="Slide Number Placeholder 3"/>
          <p:cNvSpPr>
            <a:spLocks noGrp="1"/>
          </p:cNvSpPr>
          <p:nvPr>
            <p:ph type="sldNum" sz="quarter" idx="5"/>
          </p:nvPr>
        </p:nvSpPr>
        <p:spPr/>
        <p:txBody>
          <a:bodyPr/>
          <a:lstStyle/>
          <a:p>
            <a:fld id="{31840DDE-5FD5-412D-A813-7ADB713C6D6E}" type="slidenum">
              <a:rPr lang="en-IN" smtClean="0"/>
              <a:t>10</a:t>
            </a:fld>
            <a:endParaRPr lang="en-IN"/>
          </a:p>
        </p:txBody>
      </p:sp>
    </p:spTree>
    <p:extLst>
      <p:ext uri="{BB962C8B-B14F-4D97-AF65-F5344CB8AC3E}">
        <p14:creationId xmlns:p14="http://schemas.microsoft.com/office/powerpoint/2010/main" val="159438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https://www.geeksforgeeks.org/8-types-of-plots-for-time-series-analysis-using-python/</a:t>
            </a:r>
          </a:p>
        </p:txBody>
      </p:sp>
      <p:sp>
        <p:nvSpPr>
          <p:cNvPr id="4" name="Slide Number Placeholder 3"/>
          <p:cNvSpPr>
            <a:spLocks noGrp="1"/>
          </p:cNvSpPr>
          <p:nvPr>
            <p:ph type="sldNum" sz="quarter" idx="5"/>
          </p:nvPr>
        </p:nvSpPr>
        <p:spPr/>
        <p:txBody>
          <a:bodyPr/>
          <a:lstStyle/>
          <a:p>
            <a:fld id="{31840DDE-5FD5-412D-A813-7ADB713C6D6E}" type="slidenum">
              <a:rPr lang="en-IN" smtClean="0"/>
              <a:t>11</a:t>
            </a:fld>
            <a:endParaRPr lang="en-IN"/>
          </a:p>
        </p:txBody>
      </p:sp>
    </p:spTree>
    <p:extLst>
      <p:ext uri="{BB962C8B-B14F-4D97-AF65-F5344CB8AC3E}">
        <p14:creationId xmlns:p14="http://schemas.microsoft.com/office/powerpoint/2010/main" val="302398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40DDE-5FD5-412D-A813-7ADB713C6D6E}" type="slidenum">
              <a:rPr lang="en-IN" smtClean="0"/>
              <a:t>23</a:t>
            </a:fld>
            <a:endParaRPr lang="en-IN"/>
          </a:p>
        </p:txBody>
      </p:sp>
    </p:spTree>
    <p:extLst>
      <p:ext uri="{BB962C8B-B14F-4D97-AF65-F5344CB8AC3E}">
        <p14:creationId xmlns:p14="http://schemas.microsoft.com/office/powerpoint/2010/main" val="13177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https://www.geeksforgeeks.org/how-to-calculate-moving-average-in-a-pandas-dataframe/</a:t>
            </a:r>
          </a:p>
        </p:txBody>
      </p:sp>
      <p:sp>
        <p:nvSpPr>
          <p:cNvPr id="4" name="Slide Number Placeholder 3"/>
          <p:cNvSpPr>
            <a:spLocks noGrp="1"/>
          </p:cNvSpPr>
          <p:nvPr>
            <p:ph type="sldNum" sz="quarter" idx="5"/>
          </p:nvPr>
        </p:nvSpPr>
        <p:spPr/>
        <p:txBody>
          <a:bodyPr/>
          <a:lstStyle/>
          <a:p>
            <a:fld id="{31840DDE-5FD5-412D-A813-7ADB713C6D6E}" type="slidenum">
              <a:rPr lang="en-IN" smtClean="0"/>
              <a:t>24</a:t>
            </a:fld>
            <a:endParaRPr lang="en-IN"/>
          </a:p>
        </p:txBody>
      </p:sp>
    </p:spTree>
    <p:extLst>
      <p:ext uri="{BB962C8B-B14F-4D97-AF65-F5344CB8AC3E}">
        <p14:creationId xmlns:p14="http://schemas.microsoft.com/office/powerpoint/2010/main" val="2668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840DDE-5FD5-412D-A813-7ADB713C6D6E}" type="slidenum">
              <a:rPr lang="en-IN" smtClean="0"/>
              <a:t>30</a:t>
            </a:fld>
            <a:endParaRPr lang="en-IN"/>
          </a:p>
        </p:txBody>
      </p:sp>
    </p:spTree>
    <p:extLst>
      <p:ext uri="{BB962C8B-B14F-4D97-AF65-F5344CB8AC3E}">
        <p14:creationId xmlns:p14="http://schemas.microsoft.com/office/powerpoint/2010/main" val="136456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44B-0443-58DB-CA49-9C2C2BC33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B5E644-6D6F-723D-075C-634EFF242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054B40-CCB8-1A26-3940-AC9EBEDC308A}"/>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F1E2711A-12C8-3692-6CB1-BDF083911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B70A7-9D48-1157-DB23-1DC5BFE113C3}"/>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56953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0FCA-4C07-3821-4F57-895D96F6D6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14846-9C45-1424-3825-497DD7F65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1B64A-6FA2-EFB5-A15F-4E41139CB073}"/>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B0225B6D-2568-33D8-C014-E9734AABB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C4AD7-4B2D-6A12-41E1-667AD8E2BA09}"/>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00395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385D2-9D8F-FA54-A9B0-C1407A84B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7C870-851C-759E-58A4-C38F0D71CC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084A4-4FE6-9A14-9AFC-3723C95E01C8}"/>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C7D997F0-034F-C857-CC03-89DBF91F8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6AA58-5A81-2809-BB74-482E09AE46B4}"/>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64789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EAA7-46B4-1E40-FDE0-DDD9873DE2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4FA06-EEB2-65E1-5711-30824EAE9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08475-2483-C015-69F0-84A34DF366C1}"/>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8BE752CF-C781-C60F-DA23-420B431AB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525C4-86AD-E2D8-4439-AB4E96E495D4}"/>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64266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B5E8-DEEC-626E-775C-4C9934677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030319-A5D9-AD0C-65FD-5C5029B77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9009C-EF71-B707-1EF0-DFF0507C0BCB}"/>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4758D8C4-A890-F3CE-7A5B-CECDC9900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471A4-BBE0-3E6C-1641-69D5AF0CC093}"/>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89505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FD87-214A-D8F9-2B32-6805B61765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A1352-6DE8-DB22-4839-1B20DAE1BE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04E64D-0DD4-C909-474E-16FF274AE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290934-29EA-820E-BA08-D563F1DEB3CE}"/>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6" name="Footer Placeholder 5">
            <a:extLst>
              <a:ext uri="{FF2B5EF4-FFF2-40B4-BE49-F238E27FC236}">
                <a16:creationId xmlns:a16="http://schemas.microsoft.com/office/drawing/2014/main" id="{65D4CA10-5316-BE93-D14C-0B39E4926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83AE9-C750-45C5-04A0-46961832F04E}"/>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12546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F55F-9A3A-29D6-DC10-0B6A88BD2F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5EDDB-A62F-323A-E7E1-6D93986F8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01FF4-F7F3-DDEB-9148-9894C72E9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C5A33A-9925-7B67-0B4B-AC4B2AB15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A1BAB-B35F-34D6-B132-3DC4EA5CA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CED179-156B-99F3-0856-6704C2DF9CCE}"/>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8" name="Footer Placeholder 7">
            <a:extLst>
              <a:ext uri="{FF2B5EF4-FFF2-40B4-BE49-F238E27FC236}">
                <a16:creationId xmlns:a16="http://schemas.microsoft.com/office/drawing/2014/main" id="{1834C892-9321-67F2-0442-D17EE9BCAB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0F8506-144B-6A11-A09B-72F7B654825A}"/>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48088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B7E-ED64-0011-56FF-0929A53A1A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70A418-3A91-432F-97AE-4952AEA9BF90}"/>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4" name="Footer Placeholder 3">
            <a:extLst>
              <a:ext uri="{FF2B5EF4-FFF2-40B4-BE49-F238E27FC236}">
                <a16:creationId xmlns:a16="http://schemas.microsoft.com/office/drawing/2014/main" id="{0E23F0CB-A97A-CD65-85F9-08244FA89D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62978B-4B5E-A0D9-431B-55C6136A2142}"/>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09460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53F7E-125D-C958-C77E-24002240E9BD}"/>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3" name="Footer Placeholder 2">
            <a:extLst>
              <a:ext uri="{FF2B5EF4-FFF2-40B4-BE49-F238E27FC236}">
                <a16:creationId xmlns:a16="http://schemas.microsoft.com/office/drawing/2014/main" id="{B2C64531-2758-BA23-E1D0-DE51596FF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DEC236-D3D2-2750-2DDA-AB853786DE5E}"/>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72978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0810-43B5-9E1B-452E-E00A680EF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EF08A-8791-D569-7C90-6845CA2E2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A5826C-40E6-84A5-DE9B-73D8AC949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496B9-C632-C0EE-6121-D681E531DDAC}"/>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6" name="Footer Placeholder 5">
            <a:extLst>
              <a:ext uri="{FF2B5EF4-FFF2-40B4-BE49-F238E27FC236}">
                <a16:creationId xmlns:a16="http://schemas.microsoft.com/office/drawing/2014/main" id="{B01EC529-1062-78EC-B5CE-6BE3A7668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99388-AA08-9523-D98D-6B3A5BABBE62}"/>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45670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5A63-6EE9-8EBC-707C-AB3E1E298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270D9E-6E49-AA69-DC50-1935A7F5E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C3D0EC-2865-D268-7B43-C52F18AD4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C18D3-922C-363B-7DC1-9EFA14B5C228}"/>
              </a:ext>
            </a:extLst>
          </p:cNvPr>
          <p:cNvSpPr>
            <a:spLocks noGrp="1"/>
          </p:cNvSpPr>
          <p:nvPr>
            <p:ph type="dt" sz="half" idx="10"/>
          </p:nvPr>
        </p:nvSpPr>
        <p:spPr/>
        <p:txBody>
          <a:bodyPr/>
          <a:lstStyle/>
          <a:p>
            <a:fld id="{F8F0C872-22D6-426F-ABD9-855B6C52C387}" type="datetimeFigureOut">
              <a:rPr lang="en-IN" smtClean="0"/>
              <a:t>05-08-2024</a:t>
            </a:fld>
            <a:endParaRPr lang="en-IN"/>
          </a:p>
        </p:txBody>
      </p:sp>
      <p:sp>
        <p:nvSpPr>
          <p:cNvPr id="6" name="Footer Placeholder 5">
            <a:extLst>
              <a:ext uri="{FF2B5EF4-FFF2-40B4-BE49-F238E27FC236}">
                <a16:creationId xmlns:a16="http://schemas.microsoft.com/office/drawing/2014/main" id="{3D0E013F-8408-04DF-3A11-AAE2EDB41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50AA46-FDBF-96B0-8959-A3356417CCC9}"/>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887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FE31A-1562-9501-2013-2A0F44D60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5AF28-0CCC-7C9B-E648-4131AAD96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90DF4-FF57-4E3A-D623-26EC6E876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0C872-22D6-426F-ABD9-855B6C52C387}" type="datetimeFigureOut">
              <a:rPr lang="en-IN" smtClean="0"/>
              <a:t>05-08-2024</a:t>
            </a:fld>
            <a:endParaRPr lang="en-IN"/>
          </a:p>
        </p:txBody>
      </p:sp>
      <p:sp>
        <p:nvSpPr>
          <p:cNvPr id="5" name="Footer Placeholder 4">
            <a:extLst>
              <a:ext uri="{FF2B5EF4-FFF2-40B4-BE49-F238E27FC236}">
                <a16:creationId xmlns:a16="http://schemas.microsoft.com/office/drawing/2014/main" id="{0E798A3B-F052-A3BB-8E8C-52E0816D8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F3F816-EAA4-77A1-2EFF-B1A51AF3B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AA47B-A505-413C-9C84-664B9B3E64B5}" type="slidenum">
              <a:rPr lang="en-IN" smtClean="0"/>
              <a:t>‹#›</a:t>
            </a:fld>
            <a:endParaRPr lang="en-IN"/>
          </a:p>
        </p:txBody>
      </p:sp>
    </p:spTree>
    <p:extLst>
      <p:ext uri="{BB962C8B-B14F-4D97-AF65-F5344CB8AC3E}">
        <p14:creationId xmlns:p14="http://schemas.microsoft.com/office/powerpoint/2010/main" val="731972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nit8co.github.io/darts/generated_api/darts.utils.statistic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r-statistics/" TargetMode="External"/><Relationship Id="rId2" Type="http://schemas.openxmlformats.org/officeDocument/2006/relationships/hyperlink" Target="https://unit8co.github.io/darts/generated_api/darts.utils.statistic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4822-1E99-129B-268C-321772EDF846}"/>
              </a:ext>
            </a:extLst>
          </p:cNvPr>
          <p:cNvSpPr>
            <a:spLocks noGrp="1"/>
          </p:cNvSpPr>
          <p:nvPr>
            <p:ph type="ctrTitle"/>
          </p:nvPr>
        </p:nvSpPr>
        <p:spPr/>
        <p:txBody>
          <a:bodyPr/>
          <a:lstStyle/>
          <a:p>
            <a:r>
              <a:rPr lang="en-US" dirty="0"/>
              <a:t>Unit I - INTRODUCTION TO FORECASTING</a:t>
            </a:r>
            <a:endParaRPr lang="en-IN" dirty="0"/>
          </a:p>
        </p:txBody>
      </p:sp>
      <p:sp>
        <p:nvSpPr>
          <p:cNvPr id="3" name="Subtitle 2">
            <a:extLst>
              <a:ext uri="{FF2B5EF4-FFF2-40B4-BE49-F238E27FC236}">
                <a16:creationId xmlns:a16="http://schemas.microsoft.com/office/drawing/2014/main" id="{0FA4DE2F-1746-D6C3-B006-AADAF4755F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193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FF9B-DDB7-F73A-AD36-43B47BE16505}"/>
              </a:ext>
            </a:extLst>
          </p:cNvPr>
          <p:cNvSpPr>
            <a:spLocks noGrp="1"/>
          </p:cNvSpPr>
          <p:nvPr>
            <p:ph type="title"/>
          </p:nvPr>
        </p:nvSpPr>
        <p:spPr/>
        <p:txBody>
          <a:bodyPr/>
          <a:lstStyle/>
          <a:p>
            <a:r>
              <a:rPr lang="en-IN" dirty="0"/>
              <a:t>Graphical Displays</a:t>
            </a:r>
          </a:p>
        </p:txBody>
      </p:sp>
      <p:sp>
        <p:nvSpPr>
          <p:cNvPr id="3" name="Content Placeholder 2">
            <a:extLst>
              <a:ext uri="{FF2B5EF4-FFF2-40B4-BE49-F238E27FC236}">
                <a16:creationId xmlns:a16="http://schemas.microsoft.com/office/drawing/2014/main" id="{0B6466B2-F32A-176D-691E-E4027E8898B1}"/>
              </a:ext>
            </a:extLst>
          </p:cNvPr>
          <p:cNvSpPr>
            <a:spLocks noGrp="1"/>
          </p:cNvSpPr>
          <p:nvPr>
            <p:ph idx="1"/>
          </p:nvPr>
        </p:nvSpPr>
        <p:spPr/>
        <p:txBody>
          <a:bodyPr/>
          <a:lstStyle/>
          <a:p>
            <a:r>
              <a:rPr lang="en-IN" dirty="0"/>
              <a:t>Time Series Plots-</a:t>
            </a:r>
          </a:p>
          <a:p>
            <a:r>
              <a:rPr lang="en-US" dirty="0"/>
              <a:t>Developing a forecasting model should always begin with graphical display and analysis of the available data.</a:t>
            </a:r>
          </a:p>
          <a:p>
            <a:r>
              <a:rPr lang="en-US" dirty="0"/>
              <a:t>The basic graphical display for time series data is the time series plot</a:t>
            </a:r>
            <a:endParaRPr lang="en-IN" dirty="0"/>
          </a:p>
        </p:txBody>
      </p:sp>
    </p:spTree>
    <p:extLst>
      <p:ext uri="{BB962C8B-B14F-4D97-AF65-F5344CB8AC3E}">
        <p14:creationId xmlns:p14="http://schemas.microsoft.com/office/powerpoint/2010/main" val="72320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EE8E-6E24-3B51-3869-E81241CA318C}"/>
              </a:ext>
            </a:extLst>
          </p:cNvPr>
          <p:cNvSpPr>
            <a:spLocks noGrp="1"/>
          </p:cNvSpPr>
          <p:nvPr>
            <p:ph type="title"/>
          </p:nvPr>
        </p:nvSpPr>
        <p:spPr/>
        <p:txBody>
          <a:bodyPr/>
          <a:lstStyle/>
          <a:p>
            <a:r>
              <a:rPr lang="en-US" dirty="0"/>
              <a:t>Types of Plots for Time Series Analysis using Python</a:t>
            </a:r>
          </a:p>
        </p:txBody>
      </p:sp>
      <p:sp>
        <p:nvSpPr>
          <p:cNvPr id="3" name="Content Placeholder 2">
            <a:extLst>
              <a:ext uri="{FF2B5EF4-FFF2-40B4-BE49-F238E27FC236}">
                <a16:creationId xmlns:a16="http://schemas.microsoft.com/office/drawing/2014/main" id="{9EFC3EDC-3C2A-BDCC-CB9E-6FE08D030E6A}"/>
              </a:ext>
            </a:extLst>
          </p:cNvPr>
          <p:cNvSpPr>
            <a:spLocks noGrp="1"/>
          </p:cNvSpPr>
          <p:nvPr>
            <p:ph idx="1"/>
          </p:nvPr>
        </p:nvSpPr>
        <p:spPr/>
        <p:txBody>
          <a:bodyPr/>
          <a:lstStyle/>
          <a:p>
            <a:r>
              <a:rPr lang="en-US" dirty="0"/>
              <a:t>1. Time Plot</a:t>
            </a:r>
          </a:p>
          <a:p>
            <a:r>
              <a:rPr lang="en-US" dirty="0"/>
              <a:t>One of the most basic representations of time series data is the time plot, sometimes called a time series plot. The x-axis is time, and the y-axis is the relevant variable, and it shows data points in chronological order.</a:t>
            </a:r>
          </a:p>
        </p:txBody>
      </p:sp>
      <p:pic>
        <p:nvPicPr>
          <p:cNvPr id="1026" name="Picture 2" descr="Monthly Sunspots Time Plots - Geeksforgeeks">
            <a:extLst>
              <a:ext uri="{FF2B5EF4-FFF2-40B4-BE49-F238E27FC236}">
                <a16:creationId xmlns:a16="http://schemas.microsoft.com/office/drawing/2014/main" id="{9A273D8F-A3B2-A385-94F6-33B32BF53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07" y="3429000"/>
            <a:ext cx="4204921" cy="315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58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33A5-7F99-362D-DE6A-59FF4E8417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E80D2-93C8-E959-CCBB-877841FA39D8}"/>
              </a:ext>
            </a:extLst>
          </p:cNvPr>
          <p:cNvSpPr>
            <a:spLocks noGrp="1"/>
          </p:cNvSpPr>
          <p:nvPr>
            <p:ph idx="1"/>
          </p:nvPr>
        </p:nvSpPr>
        <p:spPr>
          <a:xfrm>
            <a:off x="838200" y="1825625"/>
            <a:ext cx="7110046" cy="4351338"/>
          </a:xfrm>
        </p:spPr>
        <p:txBody>
          <a:bodyPr/>
          <a:lstStyle/>
          <a:p>
            <a:r>
              <a:rPr lang="en-US" dirty="0"/>
              <a:t>2. Line Plot</a:t>
            </a:r>
          </a:p>
          <a:p>
            <a:r>
              <a:rPr lang="en-US" dirty="0"/>
              <a:t>A simple visualization that links data points with straight lines is known as a line plot.</a:t>
            </a:r>
          </a:p>
        </p:txBody>
      </p:sp>
      <p:pic>
        <p:nvPicPr>
          <p:cNvPr id="2050" name="Picture 2" descr="Monthly Sunspots Line Plot-Geeksforgeeks">
            <a:extLst>
              <a:ext uri="{FF2B5EF4-FFF2-40B4-BE49-F238E27FC236}">
                <a16:creationId xmlns:a16="http://schemas.microsoft.com/office/drawing/2014/main" id="{00613D97-C3C5-1596-7F72-39BB3B855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51" y="3047382"/>
            <a:ext cx="5021507" cy="361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53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EBA-F2F0-7BD5-EEBC-F9932AC90F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A6634-74CE-3487-A887-7B54B5EDCEEE}"/>
              </a:ext>
            </a:extLst>
          </p:cNvPr>
          <p:cNvSpPr>
            <a:spLocks noGrp="1"/>
          </p:cNvSpPr>
          <p:nvPr>
            <p:ph idx="1"/>
          </p:nvPr>
        </p:nvSpPr>
        <p:spPr>
          <a:xfrm>
            <a:off x="838200" y="1983544"/>
            <a:ext cx="6336323" cy="5234428"/>
          </a:xfrm>
        </p:spPr>
        <p:txBody>
          <a:bodyPr/>
          <a:lstStyle/>
          <a:p>
            <a:r>
              <a:rPr lang="en-US" dirty="0"/>
              <a:t>3. Seasonal Plot</a:t>
            </a:r>
          </a:p>
          <a:p>
            <a:r>
              <a:rPr lang="en-US" dirty="0"/>
              <a:t>The seasonal plot breaks down time series data into seasonal components to illustrate patterns that reoccur over predetermined time intervals, such as annual or monthly cycles. It enables us to recognize recurring trends in sunspot activity, such as variations in activity throughout the year.</a:t>
            </a:r>
          </a:p>
        </p:txBody>
      </p:sp>
      <p:pic>
        <p:nvPicPr>
          <p:cNvPr id="3074" name="Picture 2" descr="Seasonal plots-Geeksforgeeks">
            <a:extLst>
              <a:ext uri="{FF2B5EF4-FFF2-40B4-BE49-F238E27FC236}">
                <a16:creationId xmlns:a16="http://schemas.microsoft.com/office/drawing/2014/main" id="{F1B30663-489E-5A84-03D1-CB9BB8DC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8" y="2585401"/>
            <a:ext cx="4599696" cy="3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3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927B-A5F3-E769-0737-F5EAA89EADA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9E0B2B9-49CE-D390-EC5B-9CB3DEDEF8EB}"/>
              </a:ext>
            </a:extLst>
          </p:cNvPr>
          <p:cNvSpPr>
            <a:spLocks noGrp="1"/>
          </p:cNvSpPr>
          <p:nvPr>
            <p:ph idx="1"/>
          </p:nvPr>
        </p:nvSpPr>
        <p:spPr>
          <a:xfrm>
            <a:off x="838200" y="2141537"/>
            <a:ext cx="5257800" cy="4351338"/>
          </a:xfrm>
        </p:spPr>
        <p:txBody>
          <a:bodyPr>
            <a:normAutofit/>
          </a:bodyPr>
          <a:lstStyle/>
          <a:p>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4. Histogram and Density Plot</a:t>
            </a:r>
          </a:p>
          <a:p>
            <a:r>
              <a:rPr lang="en-US" sz="2200" dirty="0">
                <a:latin typeface="Times New Roman" panose="02020603050405020304" pitchFamily="18" charset="0"/>
                <a:cs typeface="Times New Roman" panose="02020603050405020304" pitchFamily="18" charset="0"/>
              </a:rPr>
              <a:t>A density plot is defined as a graphical representation which is used to visualize the distribution of data and estimate the probability density function (PDF) of a continuous random variable. It is basically a smoothed version of a histogram, providing a continuous curve that represents the underlying data distribution.</a:t>
            </a:r>
          </a:p>
        </p:txBody>
      </p:sp>
      <p:pic>
        <p:nvPicPr>
          <p:cNvPr id="4098" name="Picture 2" descr="Histogram and Density Plot-Geeksforgeeks">
            <a:extLst>
              <a:ext uri="{FF2B5EF4-FFF2-40B4-BE49-F238E27FC236}">
                <a16:creationId xmlns:a16="http://schemas.microsoft.com/office/drawing/2014/main" id="{E8FCCEAA-07EB-7D69-A208-765723B66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2110"/>
            <a:ext cx="59817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7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DF99-1853-356D-BCA0-3553D330D9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F869B-1869-D137-66E7-EF6FA3D8A3F0}"/>
              </a:ext>
            </a:extLst>
          </p:cNvPr>
          <p:cNvSpPr>
            <a:spLocks noGrp="1"/>
          </p:cNvSpPr>
          <p:nvPr>
            <p:ph idx="1"/>
          </p:nvPr>
        </p:nvSpPr>
        <p:spPr>
          <a:xfrm>
            <a:off x="838200" y="1825625"/>
            <a:ext cx="5257800" cy="4351338"/>
          </a:xfrm>
        </p:spPr>
        <p:txBody>
          <a:bodyPr/>
          <a:lstStyle/>
          <a:p>
            <a:r>
              <a:rPr lang="en-US" dirty="0"/>
              <a:t>5. Autocorrelation Plot</a:t>
            </a:r>
          </a:p>
          <a:p>
            <a:r>
              <a:rPr lang="en-US" dirty="0"/>
              <a:t>Autocorrelation plot, also known as a correlogram is defined as a time series analysis tool used to display the autocorrelation of a time series with itself at various lags. </a:t>
            </a:r>
          </a:p>
        </p:txBody>
      </p:sp>
      <p:pic>
        <p:nvPicPr>
          <p:cNvPr id="5122" name="Picture 2" descr="Autocorrelation plot=Geeksforgeeks">
            <a:extLst>
              <a:ext uri="{FF2B5EF4-FFF2-40B4-BE49-F238E27FC236}">
                <a16:creationId xmlns:a16="http://schemas.microsoft.com/office/drawing/2014/main" id="{777AB3F5-72B0-AB42-7E85-205481A9A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647" y="1825625"/>
            <a:ext cx="56959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0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849-F7A2-EC70-B074-DE19DB3D4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F24DD-ED55-97AB-6DC2-8FE8F00D1478}"/>
              </a:ext>
            </a:extLst>
          </p:cNvPr>
          <p:cNvSpPr>
            <a:spLocks noGrp="1"/>
          </p:cNvSpPr>
          <p:nvPr>
            <p:ph idx="1"/>
          </p:nvPr>
        </p:nvSpPr>
        <p:spPr>
          <a:xfrm>
            <a:off x="838200" y="2054225"/>
            <a:ext cx="5435991" cy="4351338"/>
          </a:xfrm>
        </p:spPr>
        <p:txBody>
          <a:bodyPr/>
          <a:lstStyle/>
          <a:p>
            <a:r>
              <a:rPr lang="en-US" dirty="0"/>
              <a:t>6. Partial Autocorrelation Function (PACF) Plot</a:t>
            </a:r>
          </a:p>
          <a:p>
            <a:r>
              <a:rPr lang="en-US" dirty="0"/>
              <a:t>The Partial Autocorrelation Function (PACF) plot is a graphical tool used in time series analysis to determine the autoregressive (AR) order of a time series. </a:t>
            </a:r>
          </a:p>
        </p:txBody>
      </p:sp>
      <p:pic>
        <p:nvPicPr>
          <p:cNvPr id="6146" name="Picture 2" descr="Partial autocorrelation function (PACF) plot- Geeksforgeeks">
            <a:extLst>
              <a:ext uri="{FF2B5EF4-FFF2-40B4-BE49-F238E27FC236}">
                <a16:creationId xmlns:a16="http://schemas.microsoft.com/office/drawing/2014/main" id="{CF6095EF-38E3-62ED-16C0-F970C036F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91" y="2054225"/>
            <a:ext cx="56292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3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7123-C072-D0AD-5512-92631081F3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CB03A8-6D34-10B1-DD65-A63E18C8CA49}"/>
              </a:ext>
            </a:extLst>
          </p:cNvPr>
          <p:cNvSpPr>
            <a:spLocks noGrp="1"/>
          </p:cNvSpPr>
          <p:nvPr>
            <p:ph idx="1"/>
          </p:nvPr>
        </p:nvSpPr>
        <p:spPr>
          <a:xfrm>
            <a:off x="838200" y="1825625"/>
            <a:ext cx="5464126" cy="4351338"/>
          </a:xfrm>
        </p:spPr>
        <p:txBody>
          <a:bodyPr/>
          <a:lstStyle/>
          <a:p>
            <a:r>
              <a:rPr lang="en-US" dirty="0"/>
              <a:t>7. Polar Plot</a:t>
            </a:r>
          </a:p>
          <a:p>
            <a:r>
              <a:rPr lang="en-US" dirty="0"/>
              <a:t>A polar plot is a data visualization plot in which the data points are arranged in a circular pattern.</a:t>
            </a:r>
          </a:p>
        </p:txBody>
      </p:sp>
      <p:pic>
        <p:nvPicPr>
          <p:cNvPr id="7170" name="Picture 2" descr="Polar Plot of Monthly Average Sunspots-Geeksforgeeks">
            <a:extLst>
              <a:ext uri="{FF2B5EF4-FFF2-40B4-BE49-F238E27FC236}">
                <a16:creationId xmlns:a16="http://schemas.microsoft.com/office/drawing/2014/main" id="{5C5FDFA1-B166-DD05-1EF1-107F94260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091" y="1997075"/>
            <a:ext cx="44005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58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6A54-A69E-6B34-7075-D534C7E7CD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2FFFFC-FAC8-4D2B-B436-87AAB101CBBE}"/>
              </a:ext>
            </a:extLst>
          </p:cNvPr>
          <p:cNvSpPr>
            <a:spLocks noGrp="1"/>
          </p:cNvSpPr>
          <p:nvPr>
            <p:ph idx="1"/>
          </p:nvPr>
        </p:nvSpPr>
        <p:spPr>
          <a:xfrm>
            <a:off x="838200" y="1825625"/>
            <a:ext cx="4788877" cy="4351338"/>
          </a:xfrm>
        </p:spPr>
        <p:txBody>
          <a:bodyPr/>
          <a:lstStyle/>
          <a:p>
            <a:r>
              <a:rPr lang="en-US" dirty="0"/>
              <a:t>8. Moving Average Plot</a:t>
            </a:r>
          </a:p>
          <a:p>
            <a:r>
              <a:rPr lang="en-US" dirty="0"/>
              <a:t>In time series analysis, a Moving average plot is a popular data visualization approach for spotting trends and patterns in the data.</a:t>
            </a:r>
          </a:p>
        </p:txBody>
      </p:sp>
      <p:pic>
        <p:nvPicPr>
          <p:cNvPr id="8194" name="Picture 2" descr="Moving average plot-Geeksforgeeks">
            <a:extLst>
              <a:ext uri="{FF2B5EF4-FFF2-40B4-BE49-F238E27FC236}">
                <a16:creationId xmlns:a16="http://schemas.microsoft.com/office/drawing/2014/main" id="{07446C21-7E68-8366-32AB-78416047E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942" y="1901825"/>
            <a:ext cx="58959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81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6020-B7C7-46E7-D7D5-9D56D36B2731}"/>
              </a:ext>
            </a:extLst>
          </p:cNvPr>
          <p:cNvSpPr>
            <a:spLocks noGrp="1"/>
          </p:cNvSpPr>
          <p:nvPr>
            <p:ph type="title"/>
          </p:nvPr>
        </p:nvSpPr>
        <p:spPr/>
        <p:txBody>
          <a:bodyPr>
            <a:noAutofit/>
          </a:bodyPr>
          <a:lstStyle/>
          <a:p>
            <a:r>
              <a:rPr lang="en-US" sz="3200" dirty="0"/>
              <a:t>Example 2.1 Figures 2.1 and 2.2 show time series plots for viscosity readings and beverage production shipments</a:t>
            </a:r>
            <a:endParaRPr lang="en-IN" sz="3200" dirty="0"/>
          </a:p>
        </p:txBody>
      </p:sp>
      <p:sp>
        <p:nvSpPr>
          <p:cNvPr id="3" name="Content Placeholder 2">
            <a:extLst>
              <a:ext uri="{FF2B5EF4-FFF2-40B4-BE49-F238E27FC236}">
                <a16:creationId xmlns:a16="http://schemas.microsoft.com/office/drawing/2014/main" id="{E18C29B6-597C-0485-0ED9-202B64D76AF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CEE1C5F-E615-C594-8219-8339657FB71F}"/>
              </a:ext>
            </a:extLst>
          </p:cNvPr>
          <p:cNvPicPr>
            <a:picLocks noChangeAspect="1"/>
          </p:cNvPicPr>
          <p:nvPr/>
        </p:nvPicPr>
        <p:blipFill>
          <a:blip r:embed="rId2"/>
          <a:stretch>
            <a:fillRect/>
          </a:stretch>
        </p:blipFill>
        <p:spPr>
          <a:xfrm>
            <a:off x="2773680" y="1588380"/>
            <a:ext cx="7136460" cy="5183023"/>
          </a:xfrm>
          <a:prstGeom prst="rect">
            <a:avLst/>
          </a:prstGeom>
        </p:spPr>
      </p:pic>
    </p:spTree>
    <p:extLst>
      <p:ext uri="{BB962C8B-B14F-4D97-AF65-F5344CB8AC3E}">
        <p14:creationId xmlns:p14="http://schemas.microsoft.com/office/powerpoint/2010/main" val="72910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4E15-0FAF-9928-CFF2-BEB7303840F8}"/>
              </a:ext>
            </a:extLst>
          </p:cNvPr>
          <p:cNvSpPr>
            <a:spLocks noGrp="1"/>
          </p:cNvSpPr>
          <p:nvPr>
            <p:ph type="title"/>
          </p:nvPr>
        </p:nvSpPr>
        <p:spPr/>
        <p:txBody>
          <a:bodyPr/>
          <a:lstStyle/>
          <a:p>
            <a:r>
              <a:rPr lang="en-IN" dirty="0"/>
              <a:t>Time Series Analysis Types</a:t>
            </a:r>
          </a:p>
        </p:txBody>
      </p:sp>
      <p:sp>
        <p:nvSpPr>
          <p:cNvPr id="3" name="Content Placeholder 2">
            <a:extLst>
              <a:ext uri="{FF2B5EF4-FFF2-40B4-BE49-F238E27FC236}">
                <a16:creationId xmlns:a16="http://schemas.microsoft.com/office/drawing/2014/main" id="{6E4FF316-FCE8-ADD2-F239-13C2C4E4857E}"/>
              </a:ext>
            </a:extLst>
          </p:cNvPr>
          <p:cNvSpPr>
            <a:spLocks noGrp="1"/>
          </p:cNvSpPr>
          <p:nvPr>
            <p:ph idx="1"/>
          </p:nvPr>
        </p:nvSpPr>
        <p:spPr/>
        <p:txBody>
          <a:bodyPr>
            <a:noAutofit/>
          </a:bodyPr>
          <a:lstStyle/>
          <a:p>
            <a:pPr algn="l">
              <a:lnSpc>
                <a:spcPct val="100000"/>
              </a:lnSpc>
            </a:pPr>
            <a:r>
              <a:rPr lang="en-US" sz="1800" b="1" i="0" dirty="0">
                <a:solidFill>
                  <a:srgbClr val="333333"/>
                </a:solidFill>
                <a:effectLst/>
                <a:highlight>
                  <a:srgbClr val="FAFAFA"/>
                </a:highlight>
                <a:latin typeface="Salesforce Sans"/>
              </a:rPr>
              <a:t>Models of time series analysis include:</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Classification:</a:t>
            </a:r>
            <a:r>
              <a:rPr lang="en-US" sz="1800" b="0" i="0" dirty="0">
                <a:solidFill>
                  <a:srgbClr val="333333"/>
                </a:solidFill>
                <a:effectLst/>
                <a:highlight>
                  <a:srgbClr val="FAFAFA"/>
                </a:highlight>
                <a:latin typeface="Salesforce Sans"/>
              </a:rPr>
              <a:t> Identifies and assigns categories to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Curve fitting:</a:t>
            </a:r>
            <a:r>
              <a:rPr lang="en-US" sz="1800" b="0" i="0" dirty="0">
                <a:solidFill>
                  <a:srgbClr val="333333"/>
                </a:solidFill>
                <a:effectLst/>
                <a:highlight>
                  <a:srgbClr val="FAFAFA"/>
                </a:highlight>
                <a:latin typeface="Salesforce Sans"/>
              </a:rPr>
              <a:t> Plots the data along a curve to study the relationships of variables within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Descriptive analysis:</a:t>
            </a:r>
            <a:r>
              <a:rPr lang="en-US" sz="1800" b="0" i="0" dirty="0">
                <a:solidFill>
                  <a:srgbClr val="333333"/>
                </a:solidFill>
                <a:effectLst/>
                <a:highlight>
                  <a:srgbClr val="FAFAFA"/>
                </a:highlight>
                <a:latin typeface="Salesforce Sans"/>
              </a:rPr>
              <a:t> Identifies patterns in time series data, like trends, cycles, or seasonal variation.</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Explanative analysis: </a:t>
            </a:r>
            <a:r>
              <a:rPr lang="en-US" sz="1800" b="0" i="0" dirty="0">
                <a:solidFill>
                  <a:srgbClr val="333333"/>
                </a:solidFill>
                <a:effectLst/>
                <a:highlight>
                  <a:srgbClr val="FAFAFA"/>
                </a:highlight>
                <a:latin typeface="Salesforce Sans"/>
              </a:rPr>
              <a:t>Attempts to understand the data and the relationships within it, as well as cause and effect.</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Exploratory analysis: </a:t>
            </a:r>
            <a:r>
              <a:rPr lang="en-US" sz="1800" b="0" i="0" dirty="0">
                <a:solidFill>
                  <a:srgbClr val="333333"/>
                </a:solidFill>
                <a:effectLst/>
                <a:highlight>
                  <a:srgbClr val="FAFAFA"/>
                </a:highlight>
                <a:latin typeface="Salesforce Sans"/>
              </a:rPr>
              <a:t>Highlights the main characteristics of the time series data, usually in a visual format.</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Forecasting:</a:t>
            </a:r>
            <a:r>
              <a:rPr lang="en-US" sz="1800" b="0" i="0" dirty="0">
                <a:solidFill>
                  <a:srgbClr val="333333"/>
                </a:solidFill>
                <a:effectLst/>
                <a:highlight>
                  <a:srgbClr val="FAFAFA"/>
                </a:highlight>
                <a:latin typeface="Salesforce Sans"/>
              </a:rPr>
              <a:t> Predicts future data. This type is based on historical trends. It uses the historical data as a model for future data, predicting scenarios that could happen along future plot points.</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Intervention analysis: </a:t>
            </a:r>
            <a:r>
              <a:rPr lang="en-US" sz="1800" b="0" i="0" dirty="0">
                <a:solidFill>
                  <a:srgbClr val="333333"/>
                </a:solidFill>
                <a:effectLst/>
                <a:highlight>
                  <a:srgbClr val="FAFAFA"/>
                </a:highlight>
                <a:latin typeface="Salesforce Sans"/>
              </a:rPr>
              <a:t>Studies how an event can change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Segmentation:</a:t>
            </a:r>
            <a:r>
              <a:rPr lang="en-US" sz="1800" b="0" i="0" dirty="0">
                <a:solidFill>
                  <a:srgbClr val="333333"/>
                </a:solidFill>
                <a:effectLst/>
                <a:highlight>
                  <a:srgbClr val="FAFAFA"/>
                </a:highlight>
                <a:latin typeface="Salesforce Sans"/>
              </a:rPr>
              <a:t> Splits the data into segments to show the underlying properties of the source information.</a:t>
            </a:r>
          </a:p>
        </p:txBody>
      </p:sp>
    </p:spTree>
    <p:extLst>
      <p:ext uri="{BB962C8B-B14F-4D97-AF65-F5344CB8AC3E}">
        <p14:creationId xmlns:p14="http://schemas.microsoft.com/office/powerpoint/2010/main" val="215861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94F9-8EAE-5A14-8E4A-70B480F97C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FB1D72-9CDC-D3DE-F5DF-4D5025EF37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616327-41E4-346B-79CF-45424187ACBB}"/>
              </a:ext>
            </a:extLst>
          </p:cNvPr>
          <p:cNvPicPr>
            <a:picLocks noChangeAspect="1"/>
          </p:cNvPicPr>
          <p:nvPr/>
        </p:nvPicPr>
        <p:blipFill>
          <a:blip r:embed="rId2"/>
          <a:stretch>
            <a:fillRect/>
          </a:stretch>
        </p:blipFill>
        <p:spPr>
          <a:xfrm>
            <a:off x="2399979" y="1565688"/>
            <a:ext cx="7392041" cy="5128704"/>
          </a:xfrm>
          <a:prstGeom prst="rect">
            <a:avLst/>
          </a:prstGeom>
        </p:spPr>
      </p:pic>
    </p:spTree>
    <p:extLst>
      <p:ext uri="{BB962C8B-B14F-4D97-AF65-F5344CB8AC3E}">
        <p14:creationId xmlns:p14="http://schemas.microsoft.com/office/powerpoint/2010/main" val="410922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8208-C643-A9BD-8D1F-BF501A79291D}"/>
              </a:ext>
            </a:extLst>
          </p:cNvPr>
          <p:cNvSpPr>
            <a:spLocks noGrp="1"/>
          </p:cNvSpPr>
          <p:nvPr>
            <p:ph type="title"/>
          </p:nvPr>
        </p:nvSpPr>
        <p:spPr/>
        <p:txBody>
          <a:bodyPr>
            <a:normAutofit/>
          </a:bodyPr>
          <a:lstStyle/>
          <a:p>
            <a:r>
              <a:rPr lang="en-US" sz="3600" dirty="0"/>
              <a:t>Figure 2.3 is a scatter plot of the annual global mean surface air temperature</a:t>
            </a:r>
            <a:endParaRPr lang="en-IN" sz="3600" dirty="0"/>
          </a:p>
        </p:txBody>
      </p:sp>
      <p:sp>
        <p:nvSpPr>
          <p:cNvPr id="3" name="Content Placeholder 2">
            <a:extLst>
              <a:ext uri="{FF2B5EF4-FFF2-40B4-BE49-F238E27FC236}">
                <a16:creationId xmlns:a16="http://schemas.microsoft.com/office/drawing/2014/main" id="{F98B3031-A0A2-2B87-842A-A9047C1B708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93C3663-5A70-4CDA-3DA5-F2DB50613D5E}"/>
              </a:ext>
            </a:extLst>
          </p:cNvPr>
          <p:cNvPicPr>
            <a:picLocks noChangeAspect="1"/>
          </p:cNvPicPr>
          <p:nvPr/>
        </p:nvPicPr>
        <p:blipFill>
          <a:blip r:embed="rId2"/>
          <a:stretch>
            <a:fillRect/>
          </a:stretch>
        </p:blipFill>
        <p:spPr>
          <a:xfrm>
            <a:off x="2419039" y="1729962"/>
            <a:ext cx="7171041" cy="4762913"/>
          </a:xfrm>
          <a:prstGeom prst="rect">
            <a:avLst/>
          </a:prstGeom>
        </p:spPr>
      </p:pic>
    </p:spTree>
    <p:extLst>
      <p:ext uri="{BB962C8B-B14F-4D97-AF65-F5344CB8AC3E}">
        <p14:creationId xmlns:p14="http://schemas.microsoft.com/office/powerpoint/2010/main" val="338349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C7CB-18C3-5AAA-7096-8BFE40383AE6}"/>
              </a:ext>
            </a:extLst>
          </p:cNvPr>
          <p:cNvSpPr>
            <a:spLocks noGrp="1"/>
          </p:cNvSpPr>
          <p:nvPr>
            <p:ph type="title"/>
          </p:nvPr>
        </p:nvSpPr>
        <p:spPr/>
        <p:txBody>
          <a:bodyPr>
            <a:noAutofit/>
          </a:bodyPr>
          <a:lstStyle/>
          <a:p>
            <a:r>
              <a:rPr lang="en-US" sz="2800" dirty="0"/>
              <a:t>There are many variations of the time series plot and other graphical displays that can be constructed to show specific features of a time series</a:t>
            </a:r>
            <a:endParaRPr lang="en-IN" sz="2800" dirty="0"/>
          </a:p>
        </p:txBody>
      </p:sp>
      <p:sp>
        <p:nvSpPr>
          <p:cNvPr id="3" name="Content Placeholder 2">
            <a:extLst>
              <a:ext uri="{FF2B5EF4-FFF2-40B4-BE49-F238E27FC236}">
                <a16:creationId xmlns:a16="http://schemas.microsoft.com/office/drawing/2014/main" id="{D5636D03-0CBC-17C8-5453-24E33900F8BE}"/>
              </a:ext>
            </a:extLst>
          </p:cNvPr>
          <p:cNvSpPr>
            <a:spLocks noGrp="1"/>
          </p:cNvSpPr>
          <p:nvPr>
            <p:ph idx="1"/>
          </p:nvPr>
        </p:nvSpPr>
        <p:spPr/>
        <p:txBody>
          <a:bodyPr/>
          <a:lstStyle/>
          <a:p>
            <a:pPr algn="l"/>
            <a:r>
              <a:rPr lang="en-US" sz="1800" b="0" i="0" u="none" strike="noStrike" baseline="0" dirty="0">
                <a:latin typeface="TimesLTStd-Roman"/>
              </a:rPr>
              <a:t>Figure 2.4 displays daily price information for Whole Foods Market stock during the first quarter of 2001</a:t>
            </a:r>
            <a:endParaRPr lang="en-IN" dirty="0"/>
          </a:p>
        </p:txBody>
      </p:sp>
      <p:pic>
        <p:nvPicPr>
          <p:cNvPr id="5" name="Picture 4">
            <a:extLst>
              <a:ext uri="{FF2B5EF4-FFF2-40B4-BE49-F238E27FC236}">
                <a16:creationId xmlns:a16="http://schemas.microsoft.com/office/drawing/2014/main" id="{0066D56B-7D62-8796-FFC0-AB4AF78285B3}"/>
              </a:ext>
            </a:extLst>
          </p:cNvPr>
          <p:cNvPicPr>
            <a:picLocks noChangeAspect="1"/>
          </p:cNvPicPr>
          <p:nvPr/>
        </p:nvPicPr>
        <p:blipFill>
          <a:blip r:embed="rId2"/>
          <a:stretch>
            <a:fillRect/>
          </a:stretch>
        </p:blipFill>
        <p:spPr>
          <a:xfrm>
            <a:off x="2509520" y="2292515"/>
            <a:ext cx="6487470" cy="4458411"/>
          </a:xfrm>
          <a:prstGeom prst="rect">
            <a:avLst/>
          </a:prstGeom>
        </p:spPr>
      </p:pic>
    </p:spTree>
    <p:extLst>
      <p:ext uri="{BB962C8B-B14F-4D97-AF65-F5344CB8AC3E}">
        <p14:creationId xmlns:p14="http://schemas.microsoft.com/office/powerpoint/2010/main" val="73538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48D1-C416-5222-68A6-9A192F93EEC1}"/>
              </a:ext>
            </a:extLst>
          </p:cNvPr>
          <p:cNvSpPr>
            <a:spLocks noGrp="1"/>
          </p:cNvSpPr>
          <p:nvPr>
            <p:ph type="title"/>
          </p:nvPr>
        </p:nvSpPr>
        <p:spPr/>
        <p:txBody>
          <a:bodyPr/>
          <a:lstStyle/>
          <a:p>
            <a:r>
              <a:rPr lang="en-IN" dirty="0"/>
              <a:t>Plotting Smoothed Data</a:t>
            </a:r>
          </a:p>
        </p:txBody>
      </p:sp>
      <p:sp>
        <p:nvSpPr>
          <p:cNvPr id="3" name="Content Placeholder 2">
            <a:extLst>
              <a:ext uri="{FF2B5EF4-FFF2-40B4-BE49-F238E27FC236}">
                <a16:creationId xmlns:a16="http://schemas.microsoft.com/office/drawing/2014/main" id="{04CAFFA0-660B-B8E3-9EB3-D1B2CE52E833}"/>
              </a:ext>
            </a:extLst>
          </p:cNvPr>
          <p:cNvSpPr>
            <a:spLocks noGrp="1"/>
          </p:cNvSpPr>
          <p:nvPr>
            <p:ph idx="1"/>
          </p:nvPr>
        </p:nvSpPr>
        <p:spPr/>
        <p:txBody>
          <a:bodyPr>
            <a:normAutofit/>
          </a:bodyPr>
          <a:lstStyle/>
          <a:p>
            <a:r>
              <a:rPr lang="en-US" dirty="0"/>
              <a:t>There are several types of data smoothers that can be employed. One of the simplest and most widely used is the ordinary or simple moving average.</a:t>
            </a:r>
          </a:p>
          <a:p>
            <a:r>
              <a:rPr lang="en-US" dirty="0"/>
              <a:t>A </a:t>
            </a:r>
            <a:r>
              <a:rPr lang="en-US" b="1" dirty="0"/>
              <a:t>simple moving average </a:t>
            </a:r>
            <a:r>
              <a:rPr lang="en-US" dirty="0"/>
              <a:t>of </a:t>
            </a:r>
            <a:r>
              <a:rPr lang="en-US" b="1" dirty="0"/>
              <a:t>span N </a:t>
            </a:r>
            <a:r>
              <a:rPr lang="en-US" dirty="0"/>
              <a:t>assigns weights </a:t>
            </a:r>
            <a:r>
              <a:rPr lang="en-US" b="1" dirty="0"/>
              <a:t>1/N</a:t>
            </a:r>
            <a:r>
              <a:rPr lang="en-US" dirty="0"/>
              <a:t> to the most recent N observations </a:t>
            </a:r>
            <a:r>
              <a:rPr lang="en-US" dirty="0" err="1"/>
              <a:t>yT</a:t>
            </a:r>
            <a:r>
              <a:rPr lang="en-US" dirty="0"/>
              <a:t> , yT−1,…, yT−N+1, and weight zero to all other observations. If we let </a:t>
            </a:r>
            <a:r>
              <a:rPr lang="en-US" b="1" dirty="0"/>
              <a:t>MT</a:t>
            </a:r>
            <a:r>
              <a:rPr lang="en-US" dirty="0"/>
              <a:t> be the </a:t>
            </a:r>
            <a:r>
              <a:rPr lang="en-US" b="1" dirty="0"/>
              <a:t>moving average, </a:t>
            </a:r>
            <a:r>
              <a:rPr lang="en-US" dirty="0"/>
              <a:t>then the N-span moving average at time period T is</a:t>
            </a:r>
            <a:endParaRPr lang="en-IN" dirty="0"/>
          </a:p>
        </p:txBody>
      </p:sp>
      <p:pic>
        <p:nvPicPr>
          <p:cNvPr id="5" name="Picture 4">
            <a:extLst>
              <a:ext uri="{FF2B5EF4-FFF2-40B4-BE49-F238E27FC236}">
                <a16:creationId xmlns:a16="http://schemas.microsoft.com/office/drawing/2014/main" id="{E2949398-18F8-124D-92F0-49DC7784AC4B}"/>
              </a:ext>
            </a:extLst>
          </p:cNvPr>
          <p:cNvPicPr>
            <a:picLocks noChangeAspect="1"/>
          </p:cNvPicPr>
          <p:nvPr/>
        </p:nvPicPr>
        <p:blipFill>
          <a:blip r:embed="rId3"/>
          <a:stretch>
            <a:fillRect/>
          </a:stretch>
        </p:blipFill>
        <p:spPr>
          <a:xfrm>
            <a:off x="2215886" y="4829449"/>
            <a:ext cx="8074951" cy="1347514"/>
          </a:xfrm>
          <a:prstGeom prst="rect">
            <a:avLst/>
          </a:prstGeom>
        </p:spPr>
      </p:pic>
      <p:sp>
        <p:nvSpPr>
          <p:cNvPr id="6" name="TextBox 5">
            <a:extLst>
              <a:ext uri="{FF2B5EF4-FFF2-40B4-BE49-F238E27FC236}">
                <a16:creationId xmlns:a16="http://schemas.microsoft.com/office/drawing/2014/main" id="{FFA247B7-E3BF-5AC9-FAAF-AD4F6D6A8FA9}"/>
              </a:ext>
            </a:extLst>
          </p:cNvPr>
          <p:cNvSpPr txBox="1"/>
          <p:nvPr/>
        </p:nvSpPr>
        <p:spPr>
          <a:xfrm>
            <a:off x="950741" y="4694512"/>
            <a:ext cx="6098344" cy="369332"/>
          </a:xfrm>
          <a:prstGeom prst="rect">
            <a:avLst/>
          </a:prstGeom>
          <a:noFill/>
        </p:spPr>
        <p:txBody>
          <a:bodyPr wrap="square">
            <a:spAutoFit/>
          </a:bodyPr>
          <a:lstStyle/>
          <a:p>
            <a:r>
              <a:rPr lang="en-US" b="1" dirty="0">
                <a:solidFill>
                  <a:srgbClr val="FF0000"/>
                </a:solidFill>
              </a:rPr>
              <a:t>  (</a:t>
            </a:r>
            <a:r>
              <a:rPr lang="en-US" b="1" dirty="0" err="1">
                <a:solidFill>
                  <a:srgbClr val="FF0000"/>
                </a:solidFill>
              </a:rPr>
              <a:t>yt</a:t>
            </a:r>
            <a:r>
              <a:rPr lang="en-US" b="1" dirty="0">
                <a:solidFill>
                  <a:srgbClr val="FF0000"/>
                </a:solidFill>
              </a:rPr>
              <a:t>)</a:t>
            </a:r>
            <a:r>
              <a:rPr lang="en-US" dirty="0">
                <a:solidFill>
                  <a:srgbClr val="FF0000"/>
                </a:solidFill>
              </a:rPr>
              <a:t>. Fitted value </a:t>
            </a:r>
            <a:endParaRPr lang="en-US" dirty="0"/>
          </a:p>
        </p:txBody>
      </p:sp>
    </p:spTree>
    <p:extLst>
      <p:ext uri="{BB962C8B-B14F-4D97-AF65-F5344CB8AC3E}">
        <p14:creationId xmlns:p14="http://schemas.microsoft.com/office/powerpoint/2010/main" val="3076887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5F30-A1CF-E1DB-B33D-CD432F66E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176291-D8A2-F72C-AF4B-9EF588BB1FA8}"/>
              </a:ext>
            </a:extLst>
          </p:cNvPr>
          <p:cNvSpPr>
            <a:spLocks noGrp="1"/>
          </p:cNvSpPr>
          <p:nvPr>
            <p:ph idx="1"/>
          </p:nvPr>
        </p:nvSpPr>
        <p:spPr/>
        <p:txBody>
          <a:bodyPr/>
          <a:lstStyle/>
          <a:p>
            <a:r>
              <a:rPr lang="en-US" dirty="0">
                <a:solidFill>
                  <a:srgbClr val="FF0000"/>
                </a:solidFill>
              </a:rPr>
              <a:t>The moving average has less variability than the original observations</a:t>
            </a:r>
            <a:r>
              <a:rPr lang="en-US" dirty="0"/>
              <a:t>; in fact, if the variance of an individual observation </a:t>
            </a:r>
            <a:r>
              <a:rPr lang="en-US" dirty="0" err="1"/>
              <a:t>yt</a:t>
            </a:r>
            <a:r>
              <a:rPr lang="en-US" dirty="0"/>
              <a:t> is </a:t>
            </a:r>
            <a:r>
              <a:rPr lang="en-US" b="1" dirty="0"/>
              <a:t>𝜎2</a:t>
            </a:r>
            <a:r>
              <a:rPr lang="en-US" dirty="0"/>
              <a:t>, then assuming that the observations are </a:t>
            </a:r>
            <a:r>
              <a:rPr lang="en-US" b="1" dirty="0"/>
              <a:t>uncorrelated</a:t>
            </a:r>
            <a:r>
              <a:rPr lang="en-US" dirty="0"/>
              <a:t> the variance of the moving average is</a:t>
            </a:r>
            <a:endParaRPr lang="en-IN" dirty="0"/>
          </a:p>
        </p:txBody>
      </p:sp>
      <p:pic>
        <p:nvPicPr>
          <p:cNvPr id="5" name="Picture 4">
            <a:extLst>
              <a:ext uri="{FF2B5EF4-FFF2-40B4-BE49-F238E27FC236}">
                <a16:creationId xmlns:a16="http://schemas.microsoft.com/office/drawing/2014/main" id="{DC705F07-3FA8-1B7F-CFA6-D1D1420FE5D1}"/>
              </a:ext>
            </a:extLst>
          </p:cNvPr>
          <p:cNvPicPr>
            <a:picLocks noChangeAspect="1"/>
          </p:cNvPicPr>
          <p:nvPr/>
        </p:nvPicPr>
        <p:blipFill>
          <a:blip r:embed="rId3"/>
          <a:stretch>
            <a:fillRect/>
          </a:stretch>
        </p:blipFill>
        <p:spPr>
          <a:xfrm>
            <a:off x="3135710" y="3647564"/>
            <a:ext cx="7171041" cy="3086367"/>
          </a:xfrm>
          <a:prstGeom prst="rect">
            <a:avLst/>
          </a:prstGeom>
        </p:spPr>
      </p:pic>
    </p:spTree>
    <p:extLst>
      <p:ext uri="{BB962C8B-B14F-4D97-AF65-F5344CB8AC3E}">
        <p14:creationId xmlns:p14="http://schemas.microsoft.com/office/powerpoint/2010/main" val="309951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ED80-A01A-A449-B9BF-2535824C8BF4}"/>
              </a:ext>
            </a:extLst>
          </p:cNvPr>
          <p:cNvSpPr>
            <a:spLocks noGrp="1"/>
          </p:cNvSpPr>
          <p:nvPr>
            <p:ph type="title"/>
          </p:nvPr>
        </p:nvSpPr>
        <p:spPr/>
        <p:txBody>
          <a:bodyPr/>
          <a:lstStyle/>
          <a:p>
            <a:r>
              <a:rPr lang="en-US" dirty="0"/>
              <a:t>Simple moving average (SMA)</a:t>
            </a:r>
          </a:p>
        </p:txBody>
      </p:sp>
      <p:sp>
        <p:nvSpPr>
          <p:cNvPr id="3" name="Content Placeholder 2">
            <a:extLst>
              <a:ext uri="{FF2B5EF4-FFF2-40B4-BE49-F238E27FC236}">
                <a16:creationId xmlns:a16="http://schemas.microsoft.com/office/drawing/2014/main" id="{159C7004-F033-D277-263E-ED7BF44F8791}"/>
              </a:ext>
            </a:extLst>
          </p:cNvPr>
          <p:cNvSpPr>
            <a:spLocks noGrp="1"/>
          </p:cNvSpPr>
          <p:nvPr>
            <p:ph idx="1"/>
          </p:nvPr>
        </p:nvSpPr>
        <p:spPr/>
        <p:txBody>
          <a:bodyPr/>
          <a:lstStyle/>
          <a:p>
            <a:r>
              <a:rPr lang="en-US" b="1" dirty="0"/>
              <a:t>Plotting Smoothed Data</a:t>
            </a:r>
          </a:p>
          <a:p>
            <a:r>
              <a:rPr lang="en-US" dirty="0"/>
              <a:t>A simple moving average (SMA) is an arithmetic moving average calculated by adding recent prices and then dividing that figure by the number of time periods in the calculation average.</a:t>
            </a:r>
          </a:p>
          <a:p>
            <a:r>
              <a:rPr lang="en-US" dirty="0">
                <a:solidFill>
                  <a:srgbClr val="FF0000"/>
                </a:solidFill>
              </a:rPr>
              <a:t>There are other types of moving averages, including the exponential moving average (EMA) and the weighted moving average (WMA).</a:t>
            </a:r>
          </a:p>
          <a:p>
            <a:endParaRPr lang="en-US" dirty="0">
              <a:solidFill>
                <a:srgbClr val="FF0000"/>
              </a:solidFill>
            </a:endParaRPr>
          </a:p>
        </p:txBody>
      </p:sp>
      <p:pic>
        <p:nvPicPr>
          <p:cNvPr id="5" name="Picture 4">
            <a:extLst>
              <a:ext uri="{FF2B5EF4-FFF2-40B4-BE49-F238E27FC236}">
                <a16:creationId xmlns:a16="http://schemas.microsoft.com/office/drawing/2014/main" id="{94621935-B74A-E88A-142E-EFBC9C99AA31}"/>
              </a:ext>
            </a:extLst>
          </p:cNvPr>
          <p:cNvPicPr>
            <a:picLocks noChangeAspect="1"/>
          </p:cNvPicPr>
          <p:nvPr/>
        </p:nvPicPr>
        <p:blipFill>
          <a:blip r:embed="rId2"/>
          <a:stretch>
            <a:fillRect/>
          </a:stretch>
        </p:blipFill>
        <p:spPr>
          <a:xfrm>
            <a:off x="3639576" y="4580572"/>
            <a:ext cx="4421212" cy="2277428"/>
          </a:xfrm>
          <a:prstGeom prst="rect">
            <a:avLst/>
          </a:prstGeom>
        </p:spPr>
      </p:pic>
    </p:spTree>
    <p:extLst>
      <p:ext uri="{BB962C8B-B14F-4D97-AF65-F5344CB8AC3E}">
        <p14:creationId xmlns:p14="http://schemas.microsoft.com/office/powerpoint/2010/main" val="612158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6FE7-1FFA-C21C-D52C-55F764EB4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4B09F1-6299-D232-F576-0989E7C624E2}"/>
              </a:ext>
            </a:extLst>
          </p:cNvPr>
          <p:cNvSpPr>
            <a:spLocks noGrp="1"/>
          </p:cNvSpPr>
          <p:nvPr>
            <p:ph idx="1"/>
          </p:nvPr>
        </p:nvSpPr>
        <p:spPr/>
        <p:txBody>
          <a:bodyPr>
            <a:normAutofit/>
          </a:bodyPr>
          <a:lstStyle/>
          <a:p>
            <a:pPr algn="l"/>
            <a:r>
              <a:rPr lang="en-US" b="0" i="0" dirty="0">
                <a:solidFill>
                  <a:srgbClr val="111111"/>
                </a:solidFill>
                <a:effectLst/>
                <a:highlight>
                  <a:srgbClr val="FFFFFF"/>
                </a:highlight>
                <a:latin typeface="SourceSansPro"/>
              </a:rPr>
              <a:t>For example, this is how you would calculate the simple moving average of a security with the following closing prices over a 15-day period.</a:t>
            </a:r>
          </a:p>
          <a:p>
            <a:pPr algn="l"/>
            <a:r>
              <a:rPr lang="en-US" sz="2400" b="0" i="0" dirty="0">
                <a:solidFill>
                  <a:srgbClr val="111111"/>
                </a:solidFill>
                <a:effectLst/>
                <a:highlight>
                  <a:srgbClr val="FFFFFF"/>
                </a:highlight>
                <a:latin typeface="SourceSansPro"/>
              </a:rPr>
              <a:t>Week One (5 days): 20, 22, 24, 25, 23</a:t>
            </a:r>
          </a:p>
          <a:p>
            <a:pPr algn="l"/>
            <a:r>
              <a:rPr lang="en-US" sz="2400" b="0" i="0" dirty="0">
                <a:solidFill>
                  <a:srgbClr val="111111"/>
                </a:solidFill>
                <a:effectLst/>
                <a:highlight>
                  <a:srgbClr val="FFFFFF"/>
                </a:highlight>
                <a:latin typeface="SourceSansPro"/>
              </a:rPr>
              <a:t>Week Two (5 days): 26, 28, 26, 29, 27</a:t>
            </a:r>
          </a:p>
          <a:p>
            <a:pPr algn="l"/>
            <a:r>
              <a:rPr lang="en-US" sz="2400" b="0" i="0" dirty="0">
                <a:solidFill>
                  <a:srgbClr val="111111"/>
                </a:solidFill>
                <a:effectLst/>
                <a:highlight>
                  <a:srgbClr val="FFFFFF"/>
                </a:highlight>
                <a:latin typeface="SourceSansPro"/>
              </a:rPr>
              <a:t>Week Three (5 days): 28, 30, 27, 29, 28</a:t>
            </a:r>
          </a:p>
          <a:p>
            <a:pPr algn="l"/>
            <a:r>
              <a:rPr lang="en-US" sz="2400" b="0" i="0" dirty="0">
                <a:solidFill>
                  <a:srgbClr val="111111"/>
                </a:solidFill>
                <a:effectLst/>
                <a:highlight>
                  <a:srgbClr val="FFFFFF"/>
                </a:highlight>
                <a:latin typeface="SourceSansPro"/>
              </a:rPr>
              <a:t>20 + 22 + 24 + 25 + 23 + 26 + 28 + 26 + 29 + 27 + 28 + 30 + 27 + 29 + 28 = 392</a:t>
            </a:r>
          </a:p>
          <a:p>
            <a:pPr algn="l"/>
            <a:r>
              <a:rPr lang="en-US" b="0" i="0" dirty="0">
                <a:solidFill>
                  <a:srgbClr val="111111"/>
                </a:solidFill>
                <a:effectLst/>
                <a:highlight>
                  <a:srgbClr val="FFFFFF"/>
                </a:highlight>
                <a:latin typeface="SourceSansPro"/>
              </a:rPr>
              <a:t>392 / 15 = 26.13</a:t>
            </a:r>
          </a:p>
          <a:p>
            <a:pPr algn="l"/>
            <a:r>
              <a:rPr lang="en-US" b="0" i="0" dirty="0">
                <a:solidFill>
                  <a:srgbClr val="111111"/>
                </a:solidFill>
                <a:effectLst/>
                <a:highlight>
                  <a:srgbClr val="FFFFFF"/>
                </a:highlight>
                <a:latin typeface="SourceSansPro"/>
              </a:rPr>
              <a:t>The 15-day simple moving average for this security would be $26.13.</a:t>
            </a:r>
          </a:p>
          <a:p>
            <a:endParaRPr lang="en-US" dirty="0"/>
          </a:p>
        </p:txBody>
      </p:sp>
    </p:spTree>
    <p:extLst>
      <p:ext uri="{BB962C8B-B14F-4D97-AF65-F5344CB8AC3E}">
        <p14:creationId xmlns:p14="http://schemas.microsoft.com/office/powerpoint/2010/main" val="211246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1607-35A5-0B6F-21A3-4B8AFD0EA6E2}"/>
              </a:ext>
            </a:extLst>
          </p:cNvPr>
          <p:cNvSpPr>
            <a:spLocks noGrp="1"/>
          </p:cNvSpPr>
          <p:nvPr>
            <p:ph type="title"/>
          </p:nvPr>
        </p:nvSpPr>
        <p:spPr/>
        <p:txBody>
          <a:bodyPr/>
          <a:lstStyle/>
          <a:p>
            <a:r>
              <a:rPr lang="en-IN" dirty="0"/>
              <a:t>Example moving average</a:t>
            </a:r>
          </a:p>
        </p:txBody>
      </p:sp>
      <p:sp>
        <p:nvSpPr>
          <p:cNvPr id="3" name="Content Placeholder 2">
            <a:extLst>
              <a:ext uri="{FF2B5EF4-FFF2-40B4-BE49-F238E27FC236}">
                <a16:creationId xmlns:a16="http://schemas.microsoft.com/office/drawing/2014/main" id="{E04EB63A-E868-73D3-FAFD-23DE88DCA59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8DE773D-DB17-31EC-37F2-9A39F7173B94}"/>
              </a:ext>
            </a:extLst>
          </p:cNvPr>
          <p:cNvPicPr>
            <a:picLocks noChangeAspect="1"/>
          </p:cNvPicPr>
          <p:nvPr/>
        </p:nvPicPr>
        <p:blipFill>
          <a:blip r:embed="rId2"/>
          <a:stretch>
            <a:fillRect/>
          </a:stretch>
        </p:blipFill>
        <p:spPr>
          <a:xfrm>
            <a:off x="2430462" y="2039416"/>
            <a:ext cx="7331075" cy="4709568"/>
          </a:xfrm>
          <a:prstGeom prst="rect">
            <a:avLst/>
          </a:prstGeom>
        </p:spPr>
      </p:pic>
    </p:spTree>
    <p:extLst>
      <p:ext uri="{BB962C8B-B14F-4D97-AF65-F5344CB8AC3E}">
        <p14:creationId xmlns:p14="http://schemas.microsoft.com/office/powerpoint/2010/main" val="127498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BF36-C994-4439-037C-BA6016122F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8B554F-DB93-D301-272A-1D3E174D3DBF}"/>
              </a:ext>
            </a:extLst>
          </p:cNvPr>
          <p:cNvSpPr>
            <a:spLocks noGrp="1"/>
          </p:cNvSpPr>
          <p:nvPr>
            <p:ph idx="1"/>
          </p:nvPr>
        </p:nvSpPr>
        <p:spPr/>
        <p:txBody>
          <a:bodyPr/>
          <a:lstStyle/>
          <a:p>
            <a:r>
              <a:rPr lang="en-US" dirty="0"/>
              <a:t>The </a:t>
            </a:r>
            <a:r>
              <a:rPr lang="en-US" dirty="0">
                <a:solidFill>
                  <a:srgbClr val="FF0000"/>
                </a:solidFill>
              </a:rPr>
              <a:t>simple moving average is a linear data smoother, or a </a:t>
            </a:r>
            <a:r>
              <a:rPr lang="en-US" b="1" dirty="0"/>
              <a:t>linear filter</a:t>
            </a:r>
            <a:r>
              <a:rPr lang="en-US" dirty="0"/>
              <a:t>, because </a:t>
            </a:r>
            <a:r>
              <a:rPr lang="en-US" dirty="0">
                <a:solidFill>
                  <a:srgbClr val="FF0000"/>
                </a:solidFill>
              </a:rPr>
              <a:t>it replaces each observation </a:t>
            </a:r>
            <a:r>
              <a:rPr lang="en-US" b="1" dirty="0" err="1">
                <a:solidFill>
                  <a:srgbClr val="FF0000"/>
                </a:solidFill>
              </a:rPr>
              <a:t>yt</a:t>
            </a:r>
            <a:r>
              <a:rPr lang="en-US" dirty="0">
                <a:solidFill>
                  <a:srgbClr val="FF0000"/>
                </a:solidFill>
              </a:rPr>
              <a:t> </a:t>
            </a:r>
            <a:r>
              <a:rPr lang="en-US" dirty="0"/>
              <a:t>with a </a:t>
            </a:r>
            <a:r>
              <a:rPr lang="en-US" dirty="0">
                <a:solidFill>
                  <a:srgbClr val="FF0000"/>
                </a:solidFill>
              </a:rPr>
              <a:t>linear combination of the other data points </a:t>
            </a:r>
            <a:r>
              <a:rPr lang="en-US" dirty="0"/>
              <a:t>that are </a:t>
            </a:r>
            <a:r>
              <a:rPr lang="en-US" b="1" dirty="0"/>
              <a:t>near to it in time</a:t>
            </a:r>
            <a:r>
              <a:rPr lang="en-US" dirty="0"/>
              <a:t>. </a:t>
            </a:r>
          </a:p>
          <a:p>
            <a:r>
              <a:rPr lang="en-US" dirty="0"/>
              <a:t>The weights in the linear combination are equal, so the linear combination here is an average. Of course unequal weights could be used.</a:t>
            </a:r>
          </a:p>
          <a:p>
            <a:r>
              <a:rPr lang="en-US" dirty="0"/>
              <a:t>For example, the </a:t>
            </a:r>
            <a:r>
              <a:rPr lang="en-US" b="1" dirty="0" err="1">
                <a:solidFill>
                  <a:srgbClr val="FF0000"/>
                </a:solidFill>
              </a:rPr>
              <a:t>Hanning</a:t>
            </a:r>
            <a:r>
              <a:rPr lang="en-US" b="1" dirty="0">
                <a:solidFill>
                  <a:srgbClr val="FF0000"/>
                </a:solidFill>
              </a:rPr>
              <a:t> filter </a:t>
            </a:r>
            <a:r>
              <a:rPr lang="en-US" dirty="0"/>
              <a:t>is a weighted, centered moving  average MH</a:t>
            </a:r>
          </a:p>
          <a:p>
            <a:pPr marL="0" indent="0" algn="ctr">
              <a:buNone/>
            </a:pPr>
            <a:r>
              <a:rPr lang="en-US" dirty="0"/>
              <a:t>t = 0.25yt+1 + 0.5yt + 0.25yt−1</a:t>
            </a:r>
            <a:endParaRPr lang="en-IN" dirty="0"/>
          </a:p>
        </p:txBody>
      </p:sp>
      <p:sp>
        <p:nvSpPr>
          <p:cNvPr id="4" name="TextBox 3">
            <a:extLst>
              <a:ext uri="{FF2B5EF4-FFF2-40B4-BE49-F238E27FC236}">
                <a16:creationId xmlns:a16="http://schemas.microsoft.com/office/drawing/2014/main" id="{94E6BC88-5074-25A9-B5CC-64E33A1C2906}"/>
              </a:ext>
            </a:extLst>
          </p:cNvPr>
          <p:cNvSpPr txBox="1"/>
          <p:nvPr/>
        </p:nvSpPr>
        <p:spPr>
          <a:xfrm>
            <a:off x="978876" y="5172813"/>
            <a:ext cx="6098344" cy="369332"/>
          </a:xfrm>
          <a:prstGeom prst="rect">
            <a:avLst/>
          </a:prstGeom>
          <a:noFill/>
        </p:spPr>
        <p:txBody>
          <a:bodyPr wrap="square">
            <a:spAutoFit/>
          </a:bodyPr>
          <a:lstStyle/>
          <a:p>
            <a:r>
              <a:rPr lang="en-US" b="1" dirty="0">
                <a:solidFill>
                  <a:srgbClr val="FF0000"/>
                </a:solidFill>
              </a:rPr>
              <a:t>  (</a:t>
            </a:r>
            <a:r>
              <a:rPr lang="en-US" b="1" dirty="0" err="1">
                <a:solidFill>
                  <a:srgbClr val="FF0000"/>
                </a:solidFill>
              </a:rPr>
              <a:t>yt</a:t>
            </a:r>
            <a:r>
              <a:rPr lang="en-US" b="1" dirty="0">
                <a:solidFill>
                  <a:srgbClr val="FF0000"/>
                </a:solidFill>
              </a:rPr>
              <a:t>)</a:t>
            </a:r>
            <a:r>
              <a:rPr lang="en-US" dirty="0">
                <a:solidFill>
                  <a:srgbClr val="FF0000"/>
                </a:solidFill>
              </a:rPr>
              <a:t>. Fitted value </a:t>
            </a:r>
            <a:endParaRPr lang="en-US" dirty="0"/>
          </a:p>
        </p:txBody>
      </p:sp>
    </p:spTree>
    <p:extLst>
      <p:ext uri="{BB962C8B-B14F-4D97-AF65-F5344CB8AC3E}">
        <p14:creationId xmlns:p14="http://schemas.microsoft.com/office/powerpoint/2010/main" val="239541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FD9F-CDE7-4E38-2673-176F417C7C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0FBABC-F485-8B88-C45A-374459C67185}"/>
              </a:ext>
            </a:extLst>
          </p:cNvPr>
          <p:cNvSpPr>
            <a:spLocks noGrp="1"/>
          </p:cNvSpPr>
          <p:nvPr>
            <p:ph idx="1"/>
          </p:nvPr>
        </p:nvSpPr>
        <p:spPr/>
        <p:txBody>
          <a:bodyPr/>
          <a:lstStyle/>
          <a:p>
            <a:r>
              <a:rPr lang="en-US" b="1" dirty="0">
                <a:solidFill>
                  <a:srgbClr val="FF0000"/>
                </a:solidFill>
              </a:rPr>
              <a:t>disadvantage of a linear filter </a:t>
            </a:r>
          </a:p>
          <a:p>
            <a:r>
              <a:rPr lang="en-US" dirty="0"/>
              <a:t>An obvious disadvantage of a linear filter such as a moving average is that an </a:t>
            </a:r>
            <a:r>
              <a:rPr lang="en-US" b="1" dirty="0"/>
              <a:t>unusual or erroneous data point </a:t>
            </a:r>
            <a:r>
              <a:rPr lang="en-US" dirty="0"/>
              <a:t>or an outlier will dominate the moving averages that contain that observation</a:t>
            </a:r>
          </a:p>
          <a:p>
            <a:endParaRPr lang="en-US" dirty="0"/>
          </a:p>
          <a:p>
            <a:r>
              <a:rPr lang="en-IN" sz="1800" b="0" i="0" u="none" strike="noStrike" baseline="0" dirty="0">
                <a:latin typeface="TimesLTStd-Roman"/>
              </a:rPr>
              <a:t>, , 13, 13, 14, 16, 17, 17, 18, 18, 19, 19, 19, 21, 21, ,</a:t>
            </a:r>
            <a:endParaRPr lang="en-IN" dirty="0"/>
          </a:p>
        </p:txBody>
      </p:sp>
    </p:spTree>
    <p:extLst>
      <p:ext uri="{BB962C8B-B14F-4D97-AF65-F5344CB8AC3E}">
        <p14:creationId xmlns:p14="http://schemas.microsoft.com/office/powerpoint/2010/main" val="373557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0B6-8148-1646-91DC-26E6C10D0380}"/>
              </a:ext>
            </a:extLst>
          </p:cNvPr>
          <p:cNvSpPr>
            <a:spLocks noGrp="1"/>
          </p:cNvSpPr>
          <p:nvPr>
            <p:ph type="title"/>
          </p:nvPr>
        </p:nvSpPr>
        <p:spPr/>
        <p:txBody>
          <a:bodyPr/>
          <a:lstStyle/>
          <a:p>
            <a:r>
              <a:rPr lang="en-IN" dirty="0"/>
              <a:t>Time series analysis examples</a:t>
            </a:r>
          </a:p>
        </p:txBody>
      </p:sp>
      <p:sp>
        <p:nvSpPr>
          <p:cNvPr id="3" name="Content Placeholder 2">
            <a:extLst>
              <a:ext uri="{FF2B5EF4-FFF2-40B4-BE49-F238E27FC236}">
                <a16:creationId xmlns:a16="http://schemas.microsoft.com/office/drawing/2014/main" id="{D0B88720-3307-FC53-EB43-1E9420C16357}"/>
              </a:ext>
            </a:extLst>
          </p:cNvPr>
          <p:cNvSpPr>
            <a:spLocks noGrp="1"/>
          </p:cNvSpPr>
          <p:nvPr>
            <p:ph idx="1"/>
          </p:nvPr>
        </p:nvSpPr>
        <p:spPr/>
        <p:txBody>
          <a:bodyPr>
            <a:normAutofit fontScale="92500" lnSpcReduction="20000"/>
          </a:bodyPr>
          <a:lstStyle/>
          <a:p>
            <a:r>
              <a:rPr lang="en-US" dirty="0"/>
              <a:t>Weather data</a:t>
            </a:r>
          </a:p>
          <a:p>
            <a:r>
              <a:rPr lang="en-US" dirty="0"/>
              <a:t>Rainfall measurements</a:t>
            </a:r>
          </a:p>
          <a:p>
            <a:r>
              <a:rPr lang="en-US" dirty="0"/>
              <a:t>Temperature readings</a:t>
            </a:r>
          </a:p>
          <a:p>
            <a:r>
              <a:rPr lang="en-US" dirty="0"/>
              <a:t>Heart rate monitoring (EKG)</a:t>
            </a:r>
          </a:p>
          <a:p>
            <a:r>
              <a:rPr lang="en-US" dirty="0"/>
              <a:t>Brain monitoring (EEG)</a:t>
            </a:r>
          </a:p>
          <a:p>
            <a:r>
              <a:rPr lang="en-US" dirty="0"/>
              <a:t>Quarterly sales</a:t>
            </a:r>
          </a:p>
          <a:p>
            <a:r>
              <a:rPr lang="en-US" dirty="0"/>
              <a:t>Stock prices</a:t>
            </a:r>
          </a:p>
          <a:p>
            <a:r>
              <a:rPr lang="en-US" dirty="0"/>
              <a:t>Automated stock trading</a:t>
            </a:r>
          </a:p>
          <a:p>
            <a:r>
              <a:rPr lang="en-US" dirty="0"/>
              <a:t>Industry forecasts</a:t>
            </a:r>
          </a:p>
          <a:p>
            <a:r>
              <a:rPr lang="en-US" dirty="0"/>
              <a:t>Interest rates</a:t>
            </a:r>
            <a:endParaRPr lang="en-IN" dirty="0"/>
          </a:p>
        </p:txBody>
      </p:sp>
    </p:spTree>
    <p:extLst>
      <p:ext uri="{BB962C8B-B14F-4D97-AF65-F5344CB8AC3E}">
        <p14:creationId xmlns:p14="http://schemas.microsoft.com/office/powerpoint/2010/main" val="245760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D97F6-7732-AAB3-B006-CB435F777658}"/>
              </a:ext>
            </a:extLst>
          </p:cNvPr>
          <p:cNvSpPr>
            <a:spLocks noGrp="1"/>
          </p:cNvSpPr>
          <p:nvPr>
            <p:ph idx="1"/>
          </p:nvPr>
        </p:nvSpPr>
        <p:spPr>
          <a:xfrm>
            <a:off x="838200" y="142240"/>
            <a:ext cx="10515600" cy="6034723"/>
          </a:xfrm>
        </p:spPr>
        <p:txBody>
          <a:bodyPr>
            <a:normAutofit/>
          </a:bodyPr>
          <a:lstStyle/>
          <a:p>
            <a:r>
              <a:rPr lang="en-US" sz="2400" b="1" dirty="0">
                <a:solidFill>
                  <a:srgbClr val="FF0000"/>
                </a:solidFill>
              </a:rPr>
              <a:t>Odd-span moving medians (also called running medians)</a:t>
            </a:r>
            <a:r>
              <a:rPr lang="en-US" sz="2400" dirty="0"/>
              <a:t> are an alternative to </a:t>
            </a:r>
            <a:r>
              <a:rPr lang="en-US" sz="2400" b="1" dirty="0"/>
              <a:t>moving averages </a:t>
            </a:r>
            <a:r>
              <a:rPr lang="en-US" sz="2400" dirty="0"/>
              <a:t>that are effective data smoothers when the time series may be contaminated with unusual values or outliers. </a:t>
            </a:r>
            <a:r>
              <a:rPr lang="en-US" sz="2400" b="1" dirty="0"/>
              <a:t>The moving median of span N is defined as</a:t>
            </a:r>
            <a:endParaRPr lang="en-IN" sz="2400" b="1" dirty="0"/>
          </a:p>
        </p:txBody>
      </p:sp>
      <p:pic>
        <p:nvPicPr>
          <p:cNvPr id="5" name="Picture 4">
            <a:extLst>
              <a:ext uri="{FF2B5EF4-FFF2-40B4-BE49-F238E27FC236}">
                <a16:creationId xmlns:a16="http://schemas.microsoft.com/office/drawing/2014/main" id="{A5955339-1A3D-EE1B-59B5-6FFD91FBD2CC}"/>
              </a:ext>
            </a:extLst>
          </p:cNvPr>
          <p:cNvPicPr>
            <a:picLocks noChangeAspect="1"/>
          </p:cNvPicPr>
          <p:nvPr/>
        </p:nvPicPr>
        <p:blipFill>
          <a:blip r:embed="rId3"/>
          <a:stretch>
            <a:fillRect/>
          </a:stretch>
        </p:blipFill>
        <p:spPr>
          <a:xfrm>
            <a:off x="2058345" y="1534623"/>
            <a:ext cx="8992574" cy="4774737"/>
          </a:xfrm>
          <a:prstGeom prst="rect">
            <a:avLst/>
          </a:prstGeom>
        </p:spPr>
      </p:pic>
    </p:spTree>
    <p:extLst>
      <p:ext uri="{BB962C8B-B14F-4D97-AF65-F5344CB8AC3E}">
        <p14:creationId xmlns:p14="http://schemas.microsoft.com/office/powerpoint/2010/main" val="69921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0683-3F28-3A3A-3ECF-F19F63245D66}"/>
              </a:ext>
            </a:extLst>
          </p:cNvPr>
          <p:cNvSpPr>
            <a:spLocks noGrp="1"/>
          </p:cNvSpPr>
          <p:nvPr>
            <p:ph type="title"/>
          </p:nvPr>
        </p:nvSpPr>
        <p:spPr/>
        <p:txBody>
          <a:bodyPr/>
          <a:lstStyle/>
          <a:p>
            <a:r>
              <a:rPr lang="en-US" dirty="0"/>
              <a:t>NUMERICAL DESCRIPTION OF TIME SERIES DATA</a:t>
            </a:r>
            <a:endParaRPr lang="en-IN" dirty="0"/>
          </a:p>
        </p:txBody>
      </p:sp>
      <p:sp>
        <p:nvSpPr>
          <p:cNvPr id="3" name="Content Placeholder 2">
            <a:extLst>
              <a:ext uri="{FF2B5EF4-FFF2-40B4-BE49-F238E27FC236}">
                <a16:creationId xmlns:a16="http://schemas.microsoft.com/office/drawing/2014/main" id="{2F58BE29-3628-48A2-7CAC-4D5372C557B1}"/>
              </a:ext>
            </a:extLst>
          </p:cNvPr>
          <p:cNvSpPr>
            <a:spLocks noGrp="1"/>
          </p:cNvSpPr>
          <p:nvPr>
            <p:ph idx="1"/>
          </p:nvPr>
        </p:nvSpPr>
        <p:spPr>
          <a:xfrm>
            <a:off x="838200" y="1825624"/>
            <a:ext cx="10515600" cy="4920615"/>
          </a:xfrm>
        </p:spPr>
        <p:txBody>
          <a:bodyPr>
            <a:normAutofit/>
          </a:bodyPr>
          <a:lstStyle/>
          <a:p>
            <a:r>
              <a:rPr lang="en-US" b="1" dirty="0"/>
              <a:t>Stationary Time Series</a:t>
            </a:r>
          </a:p>
          <a:p>
            <a:r>
              <a:rPr lang="en-US" dirty="0"/>
              <a:t>A very important type of time series is a </a:t>
            </a:r>
            <a:r>
              <a:rPr lang="en-US" b="1" dirty="0"/>
              <a:t>stationary</a:t>
            </a:r>
            <a:r>
              <a:rPr lang="en-US" dirty="0"/>
              <a:t> time series. A time series is said to be </a:t>
            </a:r>
            <a:r>
              <a:rPr lang="en-US" b="1" dirty="0"/>
              <a:t>strictly stationary </a:t>
            </a:r>
            <a:r>
              <a:rPr lang="en-US" dirty="0"/>
              <a:t>if its properties are not affected by a change in the time origin. </a:t>
            </a:r>
          </a:p>
          <a:p>
            <a:r>
              <a:rPr lang="en-US" dirty="0"/>
              <a:t>That is, if the joint probability distribution of the observations </a:t>
            </a:r>
            <a:r>
              <a:rPr lang="en-US" dirty="0" err="1"/>
              <a:t>yt</a:t>
            </a:r>
            <a:r>
              <a:rPr lang="en-US" dirty="0"/>
              <a:t>, yt+1,…, </a:t>
            </a:r>
            <a:r>
              <a:rPr lang="en-US" dirty="0" err="1"/>
              <a:t>yt+n</a:t>
            </a:r>
            <a:r>
              <a:rPr lang="en-US" dirty="0"/>
              <a:t> is exactly the same as the joint probability distribution of the observations </a:t>
            </a:r>
            <a:r>
              <a:rPr lang="en-US" dirty="0" err="1"/>
              <a:t>yt+k</a:t>
            </a:r>
            <a:r>
              <a:rPr lang="en-US" dirty="0"/>
              <a:t>, yt+k+1,…, </a:t>
            </a:r>
            <a:r>
              <a:rPr lang="en-US" dirty="0" err="1"/>
              <a:t>yt+k+n</a:t>
            </a:r>
            <a:r>
              <a:rPr lang="en-US" dirty="0"/>
              <a:t> then the time series is strictly stationary.</a:t>
            </a:r>
          </a:p>
          <a:p>
            <a:r>
              <a:rPr lang="en-US" dirty="0"/>
              <a:t>When n = 0 the stationarity assumption means that the probability distribution of </a:t>
            </a:r>
            <a:r>
              <a:rPr lang="en-US" dirty="0" err="1"/>
              <a:t>yt</a:t>
            </a:r>
            <a:r>
              <a:rPr lang="en-US" dirty="0"/>
              <a:t> is the same for all time periods and can be written as f (y).</a:t>
            </a:r>
          </a:p>
        </p:txBody>
      </p:sp>
    </p:spTree>
    <p:extLst>
      <p:ext uri="{BB962C8B-B14F-4D97-AF65-F5344CB8AC3E}">
        <p14:creationId xmlns:p14="http://schemas.microsoft.com/office/powerpoint/2010/main" val="694373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5335-310C-2191-0A1D-8571B14619EA}"/>
              </a:ext>
            </a:extLst>
          </p:cNvPr>
          <p:cNvSpPr>
            <a:spLocks noGrp="1"/>
          </p:cNvSpPr>
          <p:nvPr>
            <p:ph type="title"/>
          </p:nvPr>
        </p:nvSpPr>
        <p:spPr/>
        <p:txBody>
          <a:bodyPr>
            <a:normAutofit/>
          </a:bodyPr>
          <a:lstStyle/>
          <a:p>
            <a:r>
              <a:rPr lang="en-US" dirty="0"/>
              <a:t>Stationary implies a type of statistical equilibrium or stability in the data.</a:t>
            </a:r>
            <a:endParaRPr lang="en-IN" dirty="0"/>
          </a:p>
        </p:txBody>
      </p:sp>
      <p:sp>
        <p:nvSpPr>
          <p:cNvPr id="3" name="Content Placeholder 2">
            <a:extLst>
              <a:ext uri="{FF2B5EF4-FFF2-40B4-BE49-F238E27FC236}">
                <a16:creationId xmlns:a16="http://schemas.microsoft.com/office/drawing/2014/main" id="{B2B37144-FDEA-BD97-B27D-DC9211F8A68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1C08DFE-AADC-BEF3-0532-E2B418366FA4}"/>
              </a:ext>
            </a:extLst>
          </p:cNvPr>
          <p:cNvPicPr>
            <a:picLocks noChangeAspect="1"/>
          </p:cNvPicPr>
          <p:nvPr/>
        </p:nvPicPr>
        <p:blipFill>
          <a:blip r:embed="rId2"/>
          <a:stretch>
            <a:fillRect/>
          </a:stretch>
        </p:blipFill>
        <p:spPr>
          <a:xfrm>
            <a:off x="2289490" y="1825625"/>
            <a:ext cx="7539327" cy="4849495"/>
          </a:xfrm>
          <a:prstGeom prst="rect">
            <a:avLst/>
          </a:prstGeom>
        </p:spPr>
      </p:pic>
    </p:spTree>
    <p:extLst>
      <p:ext uri="{BB962C8B-B14F-4D97-AF65-F5344CB8AC3E}">
        <p14:creationId xmlns:p14="http://schemas.microsoft.com/office/powerpoint/2010/main" val="152258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DAC1-AD45-0145-70D0-5735134A60CC}"/>
              </a:ext>
            </a:extLst>
          </p:cNvPr>
          <p:cNvSpPr>
            <a:spLocks noGrp="1"/>
          </p:cNvSpPr>
          <p:nvPr>
            <p:ph type="title"/>
          </p:nvPr>
        </p:nvSpPr>
        <p:spPr/>
        <p:txBody>
          <a:bodyPr/>
          <a:lstStyle/>
          <a:p>
            <a:r>
              <a:rPr lang="en-IN" dirty="0"/>
              <a:t>Autocovariance and Autocorrelation Functions</a:t>
            </a:r>
          </a:p>
        </p:txBody>
      </p:sp>
      <p:sp>
        <p:nvSpPr>
          <p:cNvPr id="3" name="Content Placeholder 2">
            <a:extLst>
              <a:ext uri="{FF2B5EF4-FFF2-40B4-BE49-F238E27FC236}">
                <a16:creationId xmlns:a16="http://schemas.microsoft.com/office/drawing/2014/main" id="{E4E621F2-3A0A-6068-AEDB-5059D64DF9B2}"/>
              </a:ext>
            </a:extLst>
          </p:cNvPr>
          <p:cNvSpPr>
            <a:spLocks noGrp="1"/>
          </p:cNvSpPr>
          <p:nvPr>
            <p:ph idx="1"/>
          </p:nvPr>
        </p:nvSpPr>
        <p:spPr>
          <a:xfrm>
            <a:off x="838200" y="1825624"/>
            <a:ext cx="10515600" cy="4890135"/>
          </a:xfrm>
        </p:spPr>
        <p:txBody>
          <a:bodyPr>
            <a:normAutofit/>
          </a:bodyPr>
          <a:lstStyle/>
          <a:p>
            <a:pPr algn="l"/>
            <a:r>
              <a:rPr lang="en-US" b="0" i="0" u="none" strike="noStrike" baseline="0" dirty="0">
                <a:latin typeface="TimesLTStd-Roman"/>
              </a:rPr>
              <a:t>If a time series is stationary this means that the </a:t>
            </a:r>
            <a:r>
              <a:rPr lang="en-US" b="1" i="0" u="none" strike="noStrike" baseline="0" dirty="0">
                <a:latin typeface="TimesLTStd-Roman"/>
              </a:rPr>
              <a:t>joint probability distribution</a:t>
            </a:r>
            <a:r>
              <a:rPr lang="en-US" b="0" i="0" u="none" strike="noStrike" baseline="0" dirty="0">
                <a:latin typeface="TimesLTStd-Roman"/>
              </a:rPr>
              <a:t> of </a:t>
            </a:r>
            <a:r>
              <a:rPr lang="en-US" b="1" i="0" u="none" strike="noStrike" baseline="0" dirty="0">
                <a:latin typeface="TimesLTStd-Roman"/>
              </a:rPr>
              <a:t>any two observations</a:t>
            </a:r>
            <a:r>
              <a:rPr lang="en-US" b="0" i="0" u="none" strike="noStrike" baseline="0" dirty="0">
                <a:latin typeface="TimesLTStd-Roman"/>
              </a:rPr>
              <a:t>, say, </a:t>
            </a:r>
            <a:r>
              <a:rPr lang="en-US" b="1" i="1" u="none" strike="noStrike" baseline="0" dirty="0" err="1">
                <a:latin typeface="TimesLTStd-Italic"/>
              </a:rPr>
              <a:t>yt</a:t>
            </a:r>
            <a:r>
              <a:rPr lang="en-US" b="1" i="1" u="none" strike="noStrike" baseline="0" dirty="0">
                <a:latin typeface="TimesLTStd-Italic"/>
              </a:rPr>
              <a:t> </a:t>
            </a:r>
            <a:r>
              <a:rPr lang="en-US" b="0" i="0" u="none" strike="noStrike" baseline="0" dirty="0">
                <a:latin typeface="TimesLTStd-Roman"/>
              </a:rPr>
              <a:t>and </a:t>
            </a:r>
            <a:r>
              <a:rPr lang="en-US" b="1" i="1" u="none" strike="noStrike" baseline="0" dirty="0" err="1">
                <a:latin typeface="TimesLTStd-Italic"/>
              </a:rPr>
              <a:t>yt</a:t>
            </a:r>
            <a:r>
              <a:rPr lang="en-US" b="1" i="0" u="none" strike="noStrike" baseline="0" dirty="0" err="1">
                <a:latin typeface="STIXMath-Regular"/>
              </a:rPr>
              <a:t>+</a:t>
            </a:r>
            <a:r>
              <a:rPr lang="en-US" b="1" i="1" u="none" strike="noStrike" baseline="0" dirty="0" err="1">
                <a:latin typeface="TimesLTStd-Italic"/>
              </a:rPr>
              <a:t>k</a:t>
            </a:r>
            <a:r>
              <a:rPr lang="en-US" b="0" i="0" u="none" strike="noStrike" baseline="0" dirty="0">
                <a:latin typeface="TimesLTStd-Roman"/>
              </a:rPr>
              <a:t>, is the same for any two time periods </a:t>
            </a:r>
            <a:r>
              <a:rPr lang="en-US" b="0" i="1" u="none" strike="noStrike" baseline="0" dirty="0">
                <a:latin typeface="TimesLTStd-Italic"/>
              </a:rPr>
              <a:t>t </a:t>
            </a:r>
            <a:r>
              <a:rPr lang="en-US" b="0" i="0" u="none" strike="noStrike" baseline="0" dirty="0">
                <a:latin typeface="TimesLTStd-Roman"/>
              </a:rPr>
              <a:t>and </a:t>
            </a:r>
            <a:r>
              <a:rPr lang="en-US" b="0" i="1" u="none" strike="noStrike" baseline="0" dirty="0">
                <a:latin typeface="TimesLTStd-Italic"/>
              </a:rPr>
              <a:t>t </a:t>
            </a:r>
            <a:r>
              <a:rPr lang="en-US" b="0" i="0" u="none" strike="noStrike" baseline="0" dirty="0">
                <a:latin typeface="STIXMath-Regular"/>
              </a:rPr>
              <a:t>+ </a:t>
            </a:r>
            <a:r>
              <a:rPr lang="en-US" b="0" i="1" u="none" strike="noStrike" baseline="0" dirty="0">
                <a:latin typeface="TimesLTStd-Italic"/>
              </a:rPr>
              <a:t>k </a:t>
            </a:r>
            <a:r>
              <a:rPr lang="en-US" b="0" i="0" u="none" strike="noStrike" baseline="0" dirty="0">
                <a:latin typeface="TimesLTStd-Roman"/>
              </a:rPr>
              <a:t>that are separated by the same interval </a:t>
            </a:r>
            <a:r>
              <a:rPr lang="en-US" b="0" i="1" u="none" strike="noStrike" baseline="0" dirty="0">
                <a:latin typeface="TimesLTStd-Italic"/>
              </a:rPr>
              <a:t>k</a:t>
            </a:r>
            <a:r>
              <a:rPr lang="en-US" b="0" i="0" u="none" strike="noStrike" baseline="0" dirty="0">
                <a:latin typeface="TimesLTStd-Roman"/>
              </a:rPr>
              <a:t>. </a:t>
            </a:r>
          </a:p>
          <a:p>
            <a:pPr algn="l"/>
            <a:r>
              <a:rPr lang="en-US" b="0" i="0" u="none" strike="noStrike" baseline="0" dirty="0">
                <a:latin typeface="TimesLTStd-Roman"/>
              </a:rPr>
              <a:t>Useful information about this joint distribution, and hence about the nature of the time series, can be obtained by plotting a scatter diagram of all of the data pairs </a:t>
            </a:r>
            <a:r>
              <a:rPr lang="en-US" b="0" i="1" u="none" strike="noStrike" baseline="0" dirty="0" err="1">
                <a:latin typeface="TimesLTStd-Italic"/>
              </a:rPr>
              <a:t>yt</a:t>
            </a:r>
            <a:r>
              <a:rPr lang="en-US" b="0" i="0" u="none" strike="noStrike" baseline="0" dirty="0">
                <a:latin typeface="TimesLTStd-Roman"/>
              </a:rPr>
              <a:t>, </a:t>
            </a:r>
            <a:r>
              <a:rPr lang="en-US" b="0" i="1" u="none" strike="noStrike" baseline="0" dirty="0" err="1">
                <a:latin typeface="TimesLTStd-Italic"/>
              </a:rPr>
              <a:t>yt</a:t>
            </a:r>
            <a:r>
              <a:rPr lang="en-US" b="0" i="0" u="none" strike="noStrike" baseline="0" dirty="0" err="1">
                <a:latin typeface="STIXMath-Regular"/>
              </a:rPr>
              <a:t>+</a:t>
            </a:r>
            <a:r>
              <a:rPr lang="en-US" b="0" i="1" u="none" strike="noStrike" baseline="0" dirty="0" err="1">
                <a:latin typeface="TimesLTStd-Italic"/>
              </a:rPr>
              <a:t>k</a:t>
            </a:r>
            <a:r>
              <a:rPr lang="en-US" b="0" i="1" u="none" strike="noStrike" baseline="0" dirty="0">
                <a:latin typeface="TimesLTStd-Italic"/>
              </a:rPr>
              <a:t> </a:t>
            </a:r>
            <a:r>
              <a:rPr lang="en-US" b="0" i="0" u="none" strike="noStrike" baseline="0" dirty="0">
                <a:latin typeface="TimesLTStd-Roman"/>
              </a:rPr>
              <a:t>that are separated by the same interval </a:t>
            </a:r>
            <a:r>
              <a:rPr lang="en-US" b="0" i="1" u="none" strike="noStrike" baseline="0" dirty="0">
                <a:latin typeface="TimesLTStd-Italic"/>
              </a:rPr>
              <a:t>k</a:t>
            </a:r>
            <a:r>
              <a:rPr lang="en-US" b="0" i="0" u="none" strike="noStrike" baseline="0" dirty="0">
                <a:latin typeface="TimesLTStd-Roman"/>
              </a:rPr>
              <a:t>. </a:t>
            </a:r>
          </a:p>
          <a:p>
            <a:pPr algn="l"/>
            <a:r>
              <a:rPr lang="en-US" b="0" i="0" u="none" strike="noStrike" baseline="0" dirty="0">
                <a:latin typeface="TimesLTStd-Roman"/>
              </a:rPr>
              <a:t>The interval </a:t>
            </a:r>
            <a:r>
              <a:rPr lang="en-US" b="0" i="1" u="none" strike="noStrike" baseline="0" dirty="0">
                <a:latin typeface="TimesLTStd-Italic"/>
              </a:rPr>
              <a:t>k </a:t>
            </a:r>
            <a:r>
              <a:rPr lang="en-US" b="0" i="0" u="none" strike="noStrike" baseline="0" dirty="0">
                <a:latin typeface="TimesLTStd-Roman"/>
              </a:rPr>
              <a:t>is </a:t>
            </a:r>
            <a:r>
              <a:rPr lang="en-IN" b="0" i="0" u="none" strike="noStrike" baseline="0" dirty="0">
                <a:latin typeface="TimesLTStd-Roman"/>
              </a:rPr>
              <a:t>called the </a:t>
            </a:r>
            <a:r>
              <a:rPr lang="en-IN" b="1" i="0" u="none" strike="noStrike" baseline="0" dirty="0">
                <a:latin typeface="TimesLTStd-Bold"/>
              </a:rPr>
              <a:t>lag</a:t>
            </a:r>
            <a:r>
              <a:rPr lang="en-IN" b="0" i="0" u="none" strike="noStrike" baseline="0" dirty="0">
                <a:latin typeface="TimesLTStd-Roman"/>
              </a:rPr>
              <a:t>.</a:t>
            </a:r>
            <a:endParaRPr lang="en-IN" sz="4000" dirty="0"/>
          </a:p>
        </p:txBody>
      </p:sp>
    </p:spTree>
    <p:extLst>
      <p:ext uri="{BB962C8B-B14F-4D97-AF65-F5344CB8AC3E}">
        <p14:creationId xmlns:p14="http://schemas.microsoft.com/office/powerpoint/2010/main" val="408193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4B6A0-3EDC-2225-01B6-A29F443CAE12}"/>
              </a:ext>
            </a:extLst>
          </p:cNvPr>
          <p:cNvSpPr>
            <a:spLocks noGrp="1"/>
          </p:cNvSpPr>
          <p:nvPr>
            <p:ph idx="1"/>
          </p:nvPr>
        </p:nvSpPr>
        <p:spPr>
          <a:xfrm>
            <a:off x="838200" y="589280"/>
            <a:ext cx="10515600" cy="6268719"/>
          </a:xfrm>
        </p:spPr>
        <p:txBody>
          <a:bodyPr>
            <a:normAutofit lnSpcReduction="10000"/>
          </a:bodyPr>
          <a:lstStyle/>
          <a:p>
            <a:pPr algn="l"/>
            <a:r>
              <a:rPr lang="en-US" sz="3000" b="0" i="0" u="none" strike="noStrike" baseline="0" dirty="0">
                <a:latin typeface="TimesLTStd-Roman"/>
              </a:rPr>
              <a:t>The covariance between </a:t>
            </a:r>
            <a:r>
              <a:rPr lang="en-US" sz="3000" b="0" i="1" u="none" strike="noStrike" baseline="0" dirty="0" err="1">
                <a:latin typeface="TimesLTStd-Italic"/>
              </a:rPr>
              <a:t>yt</a:t>
            </a:r>
            <a:r>
              <a:rPr lang="en-US" sz="3000" b="0" i="1" u="none" strike="noStrike" baseline="0" dirty="0">
                <a:latin typeface="TimesLTStd-Italic"/>
              </a:rPr>
              <a:t> </a:t>
            </a:r>
            <a:r>
              <a:rPr lang="en-US" sz="3000" b="0" i="0" u="none" strike="noStrike" baseline="0" dirty="0">
                <a:latin typeface="TimesLTStd-Roman"/>
              </a:rPr>
              <a:t>and its value at another time period, say, </a:t>
            </a:r>
            <a:r>
              <a:rPr lang="en-US" sz="3000" b="0" i="1" u="none" strike="noStrike" baseline="0" dirty="0" err="1">
                <a:latin typeface="TimesLTStd-Italic"/>
              </a:rPr>
              <a:t>yt</a:t>
            </a:r>
            <a:r>
              <a:rPr lang="en-US" sz="3000" b="0" i="0" u="none" strike="noStrike" baseline="0" dirty="0" err="1">
                <a:latin typeface="STIXMath-Regular"/>
              </a:rPr>
              <a:t>+</a:t>
            </a:r>
            <a:r>
              <a:rPr lang="en-US" sz="3000" b="0" i="1" u="none" strike="noStrike" baseline="0" dirty="0" err="1">
                <a:latin typeface="TimesLTStd-Italic"/>
              </a:rPr>
              <a:t>k</a:t>
            </a:r>
            <a:r>
              <a:rPr lang="en-US" sz="3000" b="0" i="1" u="none" strike="noStrike" baseline="0" dirty="0">
                <a:latin typeface="TimesLTStd-Italic"/>
              </a:rPr>
              <a:t> </a:t>
            </a:r>
            <a:r>
              <a:rPr lang="en-US" sz="3000" b="0" i="0" u="none" strike="noStrike" baseline="0" dirty="0">
                <a:latin typeface="TimesLTStd-Roman"/>
              </a:rPr>
              <a:t>is called the </a:t>
            </a:r>
            <a:r>
              <a:rPr lang="en-US" sz="3000" b="1" i="0" u="none" strike="noStrike" baseline="0" dirty="0">
                <a:latin typeface="TimesLTStd-Bold"/>
              </a:rPr>
              <a:t>autocovariance </a:t>
            </a:r>
            <a:r>
              <a:rPr lang="en-US" sz="3000" b="0" i="0" u="none" strike="noStrike" baseline="0" dirty="0">
                <a:latin typeface="TimesLTStd-Roman"/>
              </a:rPr>
              <a:t>at </a:t>
            </a:r>
            <a:r>
              <a:rPr lang="en-US" sz="3000" b="1" i="0" u="none" strike="noStrike" baseline="0" dirty="0">
                <a:latin typeface="TimesLTStd-Roman"/>
              </a:rPr>
              <a:t>lag </a:t>
            </a:r>
            <a:r>
              <a:rPr lang="en-US" sz="3000" b="1" i="1" u="none" strike="noStrike" baseline="0" dirty="0">
                <a:latin typeface="TimesLTStd-Italic"/>
              </a:rPr>
              <a:t>k</a:t>
            </a:r>
            <a:r>
              <a:rPr lang="en-US" sz="3000" b="0" i="0" u="none" strike="noStrike" baseline="0" dirty="0">
                <a:latin typeface="TimesLTStd-Roman"/>
              </a:rPr>
              <a:t>, defined by  </a:t>
            </a:r>
          </a:p>
          <a:p>
            <a:pPr marL="0" indent="0" algn="ctr">
              <a:buNone/>
            </a:pPr>
            <a:r>
              <a:rPr lang="en-IN" sz="3000" b="0" i="1" u="none" strike="noStrike" baseline="0" dirty="0">
                <a:latin typeface="STIXMath-Italic"/>
              </a:rPr>
              <a:t>𝛾</a:t>
            </a:r>
            <a:r>
              <a:rPr lang="en-IN" sz="3000" b="0" i="1" u="none" strike="noStrike" baseline="0" dirty="0">
                <a:latin typeface="TimesLTStd-Italic"/>
              </a:rPr>
              <a:t>k </a:t>
            </a:r>
            <a:r>
              <a:rPr lang="en-IN" sz="3000" b="0" i="0" u="none" strike="noStrike" baseline="0" dirty="0">
                <a:latin typeface="STIXMath-Regular"/>
              </a:rPr>
              <a:t>= </a:t>
            </a:r>
            <a:r>
              <a:rPr lang="en-IN" sz="3000" b="0" i="0" u="none" strike="noStrike" baseline="0" dirty="0" err="1">
                <a:latin typeface="TimesLTStd-Roman"/>
              </a:rPr>
              <a:t>Cov</a:t>
            </a:r>
            <a:r>
              <a:rPr lang="en-IN" sz="3000" b="0" i="0" u="none" strike="noStrike" baseline="0" dirty="0">
                <a:latin typeface="TimesLTStd-Roman"/>
              </a:rPr>
              <a:t>(</a:t>
            </a:r>
            <a:r>
              <a:rPr lang="en-IN" sz="3000" b="0" i="1" u="none" strike="noStrike" baseline="0" dirty="0" err="1">
                <a:latin typeface="TimesLTStd-Italic"/>
              </a:rPr>
              <a:t>yt</a:t>
            </a:r>
            <a:r>
              <a:rPr lang="en-IN" sz="3000" b="0" i="0" u="none" strike="noStrike" baseline="0" dirty="0">
                <a:latin typeface="TimesLTStd-Roman"/>
              </a:rPr>
              <a:t>, </a:t>
            </a:r>
            <a:r>
              <a:rPr lang="en-IN" sz="3000" b="0" i="1" u="none" strike="noStrike" baseline="0" dirty="0" err="1">
                <a:latin typeface="TimesLTStd-Italic"/>
              </a:rPr>
              <a:t>yt</a:t>
            </a:r>
            <a:r>
              <a:rPr lang="en-IN" sz="3000" b="0" i="0" u="none" strike="noStrike" baseline="0" dirty="0" err="1">
                <a:latin typeface="STIXMath-Regular"/>
              </a:rPr>
              <a:t>+</a:t>
            </a:r>
            <a:r>
              <a:rPr lang="en-IN" sz="3000" b="0" i="1" u="none" strike="noStrike" baseline="0" dirty="0" err="1">
                <a:latin typeface="TimesLTStd-Italic"/>
              </a:rPr>
              <a:t>k</a:t>
            </a:r>
            <a:r>
              <a:rPr lang="en-IN" sz="3000" b="0" i="0" u="none" strike="noStrike" baseline="0" dirty="0">
                <a:latin typeface="TimesLTStd-Roman"/>
              </a:rPr>
              <a:t>) </a:t>
            </a:r>
            <a:r>
              <a:rPr lang="en-IN" sz="3000" b="0" i="0" u="none" strike="noStrike" baseline="0" dirty="0">
                <a:latin typeface="STIXMath-Regular"/>
              </a:rPr>
              <a:t>= </a:t>
            </a:r>
            <a:r>
              <a:rPr lang="en-IN" sz="3000" b="0" i="1" u="none" strike="noStrike" baseline="0" dirty="0">
                <a:latin typeface="TimesLTStd-Italic"/>
              </a:rPr>
              <a:t>E</a:t>
            </a:r>
            <a:r>
              <a:rPr lang="en-IN" sz="3000" b="0" i="0" u="none" strike="noStrike" baseline="0" dirty="0">
                <a:latin typeface="TimesLTStd-Roman"/>
              </a:rPr>
              <a:t>[(</a:t>
            </a:r>
            <a:r>
              <a:rPr lang="en-IN" sz="3000" b="0" i="1" u="none" strike="noStrike" baseline="0" dirty="0" err="1">
                <a:latin typeface="TimesLTStd-Italic"/>
              </a:rPr>
              <a:t>yt</a:t>
            </a:r>
            <a:r>
              <a:rPr lang="en-IN" sz="3000" b="0" i="1" u="none" strike="noStrike" baseline="0" dirty="0">
                <a:latin typeface="TimesLTStd-Italic"/>
              </a:rPr>
              <a:t> </a:t>
            </a:r>
            <a:r>
              <a:rPr lang="en-IN" sz="3000" b="0" i="0" u="none" strike="noStrike" baseline="0" dirty="0">
                <a:latin typeface="STIXMath-Regular"/>
              </a:rPr>
              <a:t>− </a:t>
            </a:r>
            <a:r>
              <a:rPr lang="en-IN" sz="3000" b="0" i="1" u="none" strike="noStrike" baseline="0" dirty="0">
                <a:latin typeface="STIXMath-Italic"/>
              </a:rPr>
              <a:t>𝜇</a:t>
            </a:r>
            <a:r>
              <a:rPr lang="en-IN" sz="3000" b="0" i="0" u="none" strike="noStrike" baseline="0" dirty="0">
                <a:latin typeface="TimesLTStd-Roman"/>
              </a:rPr>
              <a:t>)(</a:t>
            </a:r>
            <a:r>
              <a:rPr lang="en-IN" sz="3000" b="0" i="1" u="none" strike="noStrike" baseline="0" dirty="0" err="1">
                <a:latin typeface="TimesLTStd-Italic"/>
              </a:rPr>
              <a:t>yt</a:t>
            </a:r>
            <a:r>
              <a:rPr lang="en-IN" sz="3000" b="0" i="0" u="none" strike="noStrike" baseline="0" dirty="0" err="1">
                <a:latin typeface="STIXMath-Regular"/>
              </a:rPr>
              <a:t>+</a:t>
            </a:r>
            <a:r>
              <a:rPr lang="en-IN" sz="3000" b="0" i="1" u="none" strike="noStrike" baseline="0" dirty="0" err="1">
                <a:latin typeface="TimesLTStd-Italic"/>
              </a:rPr>
              <a:t>k</a:t>
            </a:r>
            <a:r>
              <a:rPr lang="en-IN" sz="3000" b="0" i="1" u="none" strike="noStrike" baseline="0" dirty="0">
                <a:latin typeface="TimesLTStd-Italic"/>
              </a:rPr>
              <a:t> </a:t>
            </a:r>
            <a:r>
              <a:rPr lang="en-IN" sz="3000" b="0" i="0" u="none" strike="noStrike" baseline="0" dirty="0">
                <a:latin typeface="STIXMath-Regular"/>
              </a:rPr>
              <a:t>− </a:t>
            </a:r>
            <a:r>
              <a:rPr lang="en-IN" sz="3000" b="0" i="1" u="none" strike="noStrike" baseline="0" dirty="0">
                <a:latin typeface="STIXMath-Italic"/>
              </a:rPr>
              <a:t>𝜇</a:t>
            </a:r>
            <a:r>
              <a:rPr lang="en-IN" sz="3000" b="0" i="0" u="none" strike="noStrike" baseline="0" dirty="0">
                <a:latin typeface="TimesLTStd-Roman"/>
              </a:rPr>
              <a:t>)]</a:t>
            </a:r>
            <a:r>
              <a:rPr lang="en-IN" sz="3000" b="0" i="1" u="none" strike="noStrike" baseline="0" dirty="0">
                <a:latin typeface="STIXMath-Italic"/>
              </a:rPr>
              <a:t>. </a:t>
            </a:r>
            <a:endParaRPr lang="en-IN" sz="3000" b="0" i="0" u="none" strike="noStrike" baseline="0" dirty="0">
              <a:latin typeface="TimesLTStd-Roman"/>
            </a:endParaRPr>
          </a:p>
          <a:p>
            <a:pPr algn="l"/>
            <a:r>
              <a:rPr lang="en-US" sz="3000" b="0" i="0" u="none" strike="noStrike" baseline="0" dirty="0">
                <a:latin typeface="TimesLTStd-Roman"/>
              </a:rPr>
              <a:t>The collection of the values of </a:t>
            </a:r>
            <a:r>
              <a:rPr lang="en-US" sz="3000" b="0" i="1" u="none" strike="noStrike" baseline="0" dirty="0">
                <a:latin typeface="STIXMath-Italic"/>
              </a:rPr>
              <a:t>𝛾</a:t>
            </a:r>
            <a:r>
              <a:rPr lang="en-US" sz="3000" b="0" i="1" u="none" strike="noStrike" baseline="0" dirty="0">
                <a:latin typeface="TimesLTStd-Italic"/>
              </a:rPr>
              <a:t>k</a:t>
            </a:r>
            <a:r>
              <a:rPr lang="en-US" sz="3000" b="0" i="0" u="none" strike="noStrike" baseline="0" dirty="0">
                <a:latin typeface="TimesLTStd-Roman"/>
              </a:rPr>
              <a:t>, </a:t>
            </a:r>
            <a:r>
              <a:rPr lang="en-US" sz="3000" b="0" i="1" u="none" strike="noStrike" baseline="0" dirty="0">
                <a:latin typeface="TimesLTStd-Italic"/>
              </a:rPr>
              <a:t>k </a:t>
            </a:r>
            <a:r>
              <a:rPr lang="en-US" sz="3000" b="0" i="0" u="none" strike="noStrike" baseline="0" dirty="0">
                <a:latin typeface="STIXMath-Regular"/>
              </a:rPr>
              <a:t>= </a:t>
            </a:r>
            <a:r>
              <a:rPr lang="en-US" sz="3000" b="0" i="0" u="none" strike="noStrike" baseline="0" dirty="0">
                <a:latin typeface="TimesLTStd-Roman"/>
              </a:rPr>
              <a:t>0, 1, 2,</a:t>
            </a:r>
            <a:r>
              <a:rPr lang="en-US" sz="3000" b="0" i="0" u="none" strike="noStrike" baseline="0" dirty="0">
                <a:latin typeface="STIXMath-Regular"/>
              </a:rPr>
              <a:t>… </a:t>
            </a:r>
            <a:r>
              <a:rPr lang="en-US" sz="3000" b="0" i="0" u="none" strike="noStrike" baseline="0" dirty="0">
                <a:latin typeface="TimesLTStd-Roman"/>
              </a:rPr>
              <a:t>is called the </a:t>
            </a:r>
            <a:r>
              <a:rPr lang="en-US" sz="3000" b="1" i="0" u="none" strike="noStrike" baseline="0" dirty="0">
                <a:latin typeface="TimesLTStd-Bold"/>
              </a:rPr>
              <a:t>autocovariance </a:t>
            </a:r>
            <a:r>
              <a:rPr lang="en-IN" sz="3000" b="1" i="0" u="none" strike="noStrike" baseline="0" dirty="0">
                <a:latin typeface="TimesLTStd-Bold"/>
              </a:rPr>
              <a:t>function</a:t>
            </a:r>
            <a:r>
              <a:rPr lang="en-IN" sz="3000" b="0" i="0" u="none" strike="noStrike" baseline="0" dirty="0">
                <a:latin typeface="TimesLTStd-Roman"/>
              </a:rPr>
              <a:t>.</a:t>
            </a:r>
          </a:p>
          <a:p>
            <a:pPr algn="l"/>
            <a:r>
              <a:rPr lang="en-US" sz="3000" b="0" i="0" u="none" strike="noStrike" baseline="0" dirty="0">
                <a:latin typeface="TimesLTStd-Roman"/>
              </a:rPr>
              <a:t>The autocorrelation coefficient at lag k for a stationary time series is </a:t>
            </a:r>
          </a:p>
          <a:p>
            <a:pPr algn="l"/>
            <a:endParaRPr lang="en-US" sz="3000" dirty="0">
              <a:latin typeface="TimesLTStd-Roman"/>
            </a:endParaRPr>
          </a:p>
          <a:p>
            <a:pPr algn="l"/>
            <a:endParaRPr lang="en-US" sz="3000" b="0" i="0" u="none" strike="noStrike" baseline="0" dirty="0">
              <a:latin typeface="TimesLTStd-Roman"/>
            </a:endParaRPr>
          </a:p>
          <a:p>
            <a:pPr algn="l"/>
            <a:endParaRPr lang="en-US" sz="3000" dirty="0">
              <a:latin typeface="TimesLTStd-Roman"/>
            </a:endParaRPr>
          </a:p>
          <a:p>
            <a:pPr algn="l"/>
            <a:endParaRPr lang="en-US" sz="3000" b="0" i="0" u="none" strike="noStrike" baseline="0" dirty="0">
              <a:latin typeface="TimesLTStd-Roman"/>
            </a:endParaRPr>
          </a:p>
          <a:p>
            <a:pPr algn="l"/>
            <a:r>
              <a:rPr lang="en-US" sz="3000" b="0" i="0" u="none" strike="noStrike" baseline="0" dirty="0">
                <a:latin typeface="TimesLTStd-Roman"/>
              </a:rPr>
              <a:t>The collection of the values of </a:t>
            </a:r>
            <a:r>
              <a:rPr lang="en-US" sz="3000" b="0" i="1" u="none" strike="noStrike" baseline="0" dirty="0">
                <a:latin typeface="STIXMath-Italic"/>
              </a:rPr>
              <a:t>𝜌</a:t>
            </a:r>
            <a:r>
              <a:rPr lang="en-US" sz="3000" b="0" i="1" u="none" strike="noStrike" baseline="0" dirty="0">
                <a:latin typeface="TimesLTStd-Italic"/>
              </a:rPr>
              <a:t>k</a:t>
            </a:r>
            <a:r>
              <a:rPr lang="en-US" sz="3000" b="0" i="0" u="none" strike="noStrike" baseline="0" dirty="0">
                <a:latin typeface="TimesLTStd-Roman"/>
              </a:rPr>
              <a:t>, </a:t>
            </a:r>
            <a:r>
              <a:rPr lang="en-US" sz="3000" b="0" i="1" u="none" strike="noStrike" baseline="0" dirty="0">
                <a:latin typeface="TimesLTStd-Italic"/>
              </a:rPr>
              <a:t>k </a:t>
            </a:r>
            <a:r>
              <a:rPr lang="en-US" sz="3000" b="0" i="0" u="none" strike="noStrike" baseline="0" dirty="0">
                <a:latin typeface="STIXMath-Regular"/>
              </a:rPr>
              <a:t>= </a:t>
            </a:r>
            <a:r>
              <a:rPr lang="en-US" sz="3000" b="0" i="0" u="none" strike="noStrike" baseline="0" dirty="0">
                <a:latin typeface="TimesLTStd-Roman"/>
              </a:rPr>
              <a:t>0, 1, 2,</a:t>
            </a:r>
            <a:r>
              <a:rPr lang="en-US" sz="3000" b="0" i="0" u="none" strike="noStrike" baseline="0" dirty="0">
                <a:latin typeface="STIXMath-Regular"/>
              </a:rPr>
              <a:t>…</a:t>
            </a:r>
            <a:r>
              <a:rPr lang="en-US" sz="3000" b="0" i="0" u="none" strike="noStrike" baseline="0" dirty="0">
                <a:latin typeface="TimesLTStd-Roman"/>
              </a:rPr>
              <a:t>is called the </a:t>
            </a:r>
            <a:r>
              <a:rPr lang="en-US" sz="3000" b="1" i="0" u="none" strike="noStrike" baseline="0" dirty="0">
                <a:latin typeface="TimesLTStd-Bold"/>
              </a:rPr>
              <a:t>autocorrelation function (ACF)</a:t>
            </a:r>
            <a:r>
              <a:rPr lang="en-US" sz="3000" b="0" i="0" u="none" strike="noStrike" baseline="0" dirty="0">
                <a:latin typeface="TimesLTStd-Roman"/>
              </a:rPr>
              <a:t>. Note that by definition </a:t>
            </a:r>
            <a:r>
              <a:rPr lang="en-US" sz="3000" b="0" i="1" u="none" strike="noStrike" baseline="0" dirty="0">
                <a:latin typeface="STIXMath-Italic"/>
              </a:rPr>
              <a:t>𝜌</a:t>
            </a:r>
            <a:r>
              <a:rPr lang="en-US" sz="3000" b="0" i="0" u="none" strike="noStrike" baseline="0" dirty="0">
                <a:latin typeface="TimesLTStd-Roman"/>
              </a:rPr>
              <a:t>0 </a:t>
            </a:r>
            <a:r>
              <a:rPr lang="en-US" sz="3000" b="0" i="0" u="none" strike="noStrike" baseline="0" dirty="0">
                <a:latin typeface="STIXMath-Regular"/>
              </a:rPr>
              <a:t>= </a:t>
            </a:r>
            <a:r>
              <a:rPr lang="en-US" sz="3000" b="0" i="0" u="none" strike="noStrike" baseline="0" dirty="0">
                <a:latin typeface="TimesLTStd-Roman"/>
              </a:rPr>
              <a:t>1</a:t>
            </a:r>
          </a:p>
          <a:p>
            <a:pPr algn="l"/>
            <a:endParaRPr lang="en-IN" sz="1800" b="0" i="0" u="none" strike="noStrike" baseline="0" dirty="0">
              <a:latin typeface="TimesLTStd-Roman"/>
            </a:endParaRPr>
          </a:p>
          <a:p>
            <a:pPr algn="l"/>
            <a:endParaRPr lang="en-IN" sz="1800" dirty="0">
              <a:latin typeface="TimesLTStd-Roman"/>
            </a:endParaRPr>
          </a:p>
          <a:p>
            <a:pPr algn="l"/>
            <a:endParaRPr lang="en-IN" dirty="0"/>
          </a:p>
        </p:txBody>
      </p:sp>
      <p:pic>
        <p:nvPicPr>
          <p:cNvPr id="5" name="Picture 4">
            <a:extLst>
              <a:ext uri="{FF2B5EF4-FFF2-40B4-BE49-F238E27FC236}">
                <a16:creationId xmlns:a16="http://schemas.microsoft.com/office/drawing/2014/main" id="{6EEE8CEC-D475-F7EA-799A-8DBB7BE6CC2C}"/>
              </a:ext>
            </a:extLst>
          </p:cNvPr>
          <p:cNvPicPr>
            <a:picLocks noChangeAspect="1"/>
          </p:cNvPicPr>
          <p:nvPr/>
        </p:nvPicPr>
        <p:blipFill>
          <a:blip r:embed="rId2"/>
          <a:stretch>
            <a:fillRect/>
          </a:stretch>
        </p:blipFill>
        <p:spPr>
          <a:xfrm>
            <a:off x="2218444" y="3723639"/>
            <a:ext cx="7139591" cy="1124269"/>
          </a:xfrm>
          <a:prstGeom prst="rect">
            <a:avLst/>
          </a:prstGeom>
        </p:spPr>
      </p:pic>
    </p:spTree>
    <p:extLst>
      <p:ext uri="{BB962C8B-B14F-4D97-AF65-F5344CB8AC3E}">
        <p14:creationId xmlns:p14="http://schemas.microsoft.com/office/powerpoint/2010/main" val="2070128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4301-F62C-3938-8CF6-E2116A6071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8C6D4C-B920-DA33-9476-8972AC503043}"/>
              </a:ext>
            </a:extLst>
          </p:cNvPr>
          <p:cNvSpPr>
            <a:spLocks noGrp="1"/>
          </p:cNvSpPr>
          <p:nvPr>
            <p:ph idx="1"/>
          </p:nvPr>
        </p:nvSpPr>
        <p:spPr/>
        <p:txBody>
          <a:bodyPr>
            <a:normAutofit/>
          </a:bodyPr>
          <a:lstStyle/>
          <a:p>
            <a:pPr algn="l"/>
            <a:r>
              <a:rPr lang="en-US" sz="2400" b="0" i="0" u="none" strike="noStrike" baseline="0" dirty="0">
                <a:latin typeface="TimesLTStd-Roman"/>
              </a:rPr>
              <a:t>It is necessary to estimate the autocovariance and ACFs from a time series of finite length, say, </a:t>
            </a:r>
            <a:r>
              <a:rPr lang="en-US" sz="2400" b="0" i="1" u="none" strike="noStrike" baseline="0" dirty="0">
                <a:latin typeface="TimesLTStd-Italic"/>
              </a:rPr>
              <a:t>y</a:t>
            </a:r>
            <a:r>
              <a:rPr lang="en-US" sz="2400" b="0" i="0" u="none" strike="noStrike" baseline="0" dirty="0">
                <a:latin typeface="TimesLTStd-Roman"/>
              </a:rPr>
              <a:t>1, </a:t>
            </a:r>
            <a:r>
              <a:rPr lang="en-US" sz="2400" b="0" i="1" u="none" strike="noStrike" baseline="0" dirty="0">
                <a:latin typeface="TimesLTStd-Italic"/>
              </a:rPr>
              <a:t>y</a:t>
            </a:r>
            <a:r>
              <a:rPr lang="en-US" sz="2400" b="0" i="0" u="none" strike="noStrike" baseline="0" dirty="0">
                <a:latin typeface="TimesLTStd-Roman"/>
              </a:rPr>
              <a:t>2,</a:t>
            </a:r>
            <a:r>
              <a:rPr lang="en-US" sz="2400" b="0" i="0" u="none" strike="noStrike" baseline="0" dirty="0">
                <a:latin typeface="STIXMath-Regular"/>
              </a:rPr>
              <a:t>…</a:t>
            </a:r>
            <a:r>
              <a:rPr lang="en-US" sz="2400" b="0" i="0" u="none" strike="noStrike" baseline="0" dirty="0">
                <a:latin typeface="TimesLTStd-Roman"/>
              </a:rPr>
              <a:t>, </a:t>
            </a:r>
            <a:r>
              <a:rPr lang="en-US" sz="2400" b="0" i="1" u="none" strike="noStrike" baseline="0" dirty="0" err="1">
                <a:latin typeface="TimesLTStd-Italic"/>
              </a:rPr>
              <a:t>yT</a:t>
            </a:r>
            <a:r>
              <a:rPr lang="en-US" sz="2400" b="0" i="0" u="none" strike="noStrike" baseline="0" dirty="0">
                <a:latin typeface="TimesLTStd-Roman"/>
              </a:rPr>
              <a:t>. The usual estimate of the autocovariance </a:t>
            </a:r>
            <a:r>
              <a:rPr lang="en-IN" sz="2400" b="0" i="0" u="none" strike="noStrike" baseline="0" dirty="0">
                <a:latin typeface="TimesLTStd-Roman"/>
              </a:rPr>
              <a:t>function is</a:t>
            </a:r>
            <a:endParaRPr lang="en-IN" sz="3600" b="1" dirty="0"/>
          </a:p>
        </p:txBody>
      </p:sp>
      <p:pic>
        <p:nvPicPr>
          <p:cNvPr id="5" name="Picture 4">
            <a:extLst>
              <a:ext uri="{FF2B5EF4-FFF2-40B4-BE49-F238E27FC236}">
                <a16:creationId xmlns:a16="http://schemas.microsoft.com/office/drawing/2014/main" id="{71F9228E-8F95-91C1-4DBE-6EA7359E6EA6}"/>
              </a:ext>
            </a:extLst>
          </p:cNvPr>
          <p:cNvPicPr>
            <a:picLocks noChangeAspect="1"/>
          </p:cNvPicPr>
          <p:nvPr/>
        </p:nvPicPr>
        <p:blipFill>
          <a:blip r:embed="rId2"/>
          <a:stretch>
            <a:fillRect/>
          </a:stretch>
        </p:blipFill>
        <p:spPr>
          <a:xfrm>
            <a:off x="1183324" y="3200184"/>
            <a:ext cx="9097249" cy="3111716"/>
          </a:xfrm>
          <a:prstGeom prst="rect">
            <a:avLst/>
          </a:prstGeom>
        </p:spPr>
      </p:pic>
    </p:spTree>
    <p:extLst>
      <p:ext uri="{BB962C8B-B14F-4D97-AF65-F5344CB8AC3E}">
        <p14:creationId xmlns:p14="http://schemas.microsoft.com/office/powerpoint/2010/main" val="3970209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652B-94A5-FD48-F875-46A2FEFCDF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B2746F-47DA-CF26-172E-C249E4E79871}"/>
              </a:ext>
            </a:extLst>
          </p:cNvPr>
          <p:cNvSpPr>
            <a:spLocks noGrp="1"/>
          </p:cNvSpPr>
          <p:nvPr>
            <p:ph idx="1"/>
          </p:nvPr>
        </p:nvSpPr>
        <p:spPr/>
        <p:txBody>
          <a:bodyPr/>
          <a:lstStyle/>
          <a:p>
            <a:r>
              <a:rPr lang="en-IN" dirty="0"/>
              <a:t>sample autocorrelation coefficient is</a:t>
            </a:r>
          </a:p>
        </p:txBody>
      </p:sp>
      <p:pic>
        <p:nvPicPr>
          <p:cNvPr id="5" name="Picture 4">
            <a:extLst>
              <a:ext uri="{FF2B5EF4-FFF2-40B4-BE49-F238E27FC236}">
                <a16:creationId xmlns:a16="http://schemas.microsoft.com/office/drawing/2014/main" id="{CBD3F3D1-AF64-BC97-5684-3E8F3E0CAC70}"/>
              </a:ext>
            </a:extLst>
          </p:cNvPr>
          <p:cNvPicPr>
            <a:picLocks noChangeAspect="1"/>
          </p:cNvPicPr>
          <p:nvPr/>
        </p:nvPicPr>
        <p:blipFill>
          <a:blip r:embed="rId2"/>
          <a:stretch>
            <a:fillRect/>
          </a:stretch>
        </p:blipFill>
        <p:spPr>
          <a:xfrm>
            <a:off x="1145226" y="2959000"/>
            <a:ext cx="9292763" cy="2954120"/>
          </a:xfrm>
          <a:prstGeom prst="rect">
            <a:avLst/>
          </a:prstGeom>
        </p:spPr>
      </p:pic>
    </p:spTree>
    <p:extLst>
      <p:ext uri="{BB962C8B-B14F-4D97-AF65-F5344CB8AC3E}">
        <p14:creationId xmlns:p14="http://schemas.microsoft.com/office/powerpoint/2010/main" val="1352889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502A-1CA7-01D2-CF40-5C01A1FEF6CF}"/>
              </a:ext>
            </a:extLst>
          </p:cNvPr>
          <p:cNvSpPr>
            <a:spLocks noGrp="1"/>
          </p:cNvSpPr>
          <p:nvPr>
            <p:ph type="title"/>
          </p:nvPr>
        </p:nvSpPr>
        <p:spPr/>
        <p:txBody>
          <a:bodyPr/>
          <a:lstStyle/>
          <a:p>
            <a:r>
              <a:rPr lang="en-IN" dirty="0"/>
              <a:t>The Variogram</a:t>
            </a:r>
          </a:p>
        </p:txBody>
      </p:sp>
      <p:sp>
        <p:nvSpPr>
          <p:cNvPr id="3" name="Content Placeholder 2">
            <a:extLst>
              <a:ext uri="{FF2B5EF4-FFF2-40B4-BE49-F238E27FC236}">
                <a16:creationId xmlns:a16="http://schemas.microsoft.com/office/drawing/2014/main" id="{4698E8F6-0902-4021-CDEA-0C84CA78DD05}"/>
              </a:ext>
            </a:extLst>
          </p:cNvPr>
          <p:cNvSpPr>
            <a:spLocks noGrp="1"/>
          </p:cNvSpPr>
          <p:nvPr>
            <p:ph idx="1"/>
          </p:nvPr>
        </p:nvSpPr>
        <p:spPr>
          <a:xfrm>
            <a:off x="838200" y="1402080"/>
            <a:ext cx="10515600" cy="4774883"/>
          </a:xfrm>
        </p:spPr>
        <p:txBody>
          <a:bodyPr>
            <a:normAutofit/>
          </a:bodyPr>
          <a:lstStyle/>
          <a:p>
            <a:r>
              <a:rPr lang="en-US" dirty="0"/>
              <a:t>A variogram is a tool used </a:t>
            </a:r>
            <a:r>
              <a:rPr lang="en-US" dirty="0">
                <a:solidFill>
                  <a:srgbClr val="FF0000"/>
                </a:solidFill>
              </a:rPr>
              <a:t>in geostatistical modeling</a:t>
            </a:r>
            <a:r>
              <a:rPr lang="en-US" dirty="0"/>
              <a:t> to analyze the spatial correlation of parameters by quantitatively assessing the semi variance over a </a:t>
            </a:r>
            <a:r>
              <a:rPr lang="en-US" dirty="0">
                <a:solidFill>
                  <a:srgbClr val="FF0000"/>
                </a:solidFill>
              </a:rPr>
              <a:t>predetermined</a:t>
            </a:r>
            <a:r>
              <a:rPr lang="en-US" dirty="0"/>
              <a:t> lag distance.</a:t>
            </a:r>
          </a:p>
          <a:p>
            <a:r>
              <a:rPr lang="en-US" dirty="0"/>
              <a:t>Suppose that the time series observations are represented by </a:t>
            </a:r>
            <a:r>
              <a:rPr lang="en-US" dirty="0" err="1"/>
              <a:t>yt</a:t>
            </a:r>
            <a:r>
              <a:rPr lang="en-US" dirty="0"/>
              <a:t>. The variogram </a:t>
            </a:r>
            <a:r>
              <a:rPr lang="en-US" dirty="0" err="1"/>
              <a:t>Gk</a:t>
            </a:r>
            <a:r>
              <a:rPr lang="en-US" dirty="0"/>
              <a:t> measures variances of the differences between observations that are k lags apart, relative to the variance of the differences that are one time unit apart (or at lag 1). The variogram is defined mathematically as</a:t>
            </a:r>
            <a:endParaRPr lang="en-IN" dirty="0"/>
          </a:p>
        </p:txBody>
      </p:sp>
    </p:spTree>
    <p:extLst>
      <p:ext uri="{BB962C8B-B14F-4D97-AF65-F5344CB8AC3E}">
        <p14:creationId xmlns:p14="http://schemas.microsoft.com/office/powerpoint/2010/main" val="1460121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40DB-B38A-B446-EE5D-FC0D775D73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3B4F4-AF03-CA12-00E4-333F182138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880963-4AB1-6847-5728-2FBF7FA2E1E1}"/>
              </a:ext>
            </a:extLst>
          </p:cNvPr>
          <p:cNvPicPr>
            <a:picLocks noChangeAspect="1"/>
          </p:cNvPicPr>
          <p:nvPr/>
        </p:nvPicPr>
        <p:blipFill>
          <a:blip r:embed="rId2"/>
          <a:stretch>
            <a:fillRect/>
          </a:stretch>
        </p:blipFill>
        <p:spPr>
          <a:xfrm>
            <a:off x="1964477" y="2265679"/>
            <a:ext cx="7862911" cy="2906395"/>
          </a:xfrm>
          <a:prstGeom prst="rect">
            <a:avLst/>
          </a:prstGeom>
        </p:spPr>
      </p:pic>
    </p:spTree>
    <p:extLst>
      <p:ext uri="{BB962C8B-B14F-4D97-AF65-F5344CB8AC3E}">
        <p14:creationId xmlns:p14="http://schemas.microsoft.com/office/powerpoint/2010/main" val="3370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4B85-6706-E876-DD23-AFD4AA2FF88B}"/>
              </a:ext>
            </a:extLst>
          </p:cNvPr>
          <p:cNvSpPr>
            <a:spLocks noGrp="1"/>
          </p:cNvSpPr>
          <p:nvPr>
            <p:ph type="title"/>
          </p:nvPr>
        </p:nvSpPr>
        <p:spPr/>
        <p:txBody>
          <a:bodyPr/>
          <a:lstStyle/>
          <a:p>
            <a:r>
              <a:rPr lang="en-IN" dirty="0"/>
              <a:t>Data classification</a:t>
            </a:r>
          </a:p>
        </p:txBody>
      </p:sp>
      <p:sp>
        <p:nvSpPr>
          <p:cNvPr id="3" name="Content Placeholder 2">
            <a:extLst>
              <a:ext uri="{FF2B5EF4-FFF2-40B4-BE49-F238E27FC236}">
                <a16:creationId xmlns:a16="http://schemas.microsoft.com/office/drawing/2014/main" id="{5248EA0E-C5BB-98F1-E72D-7FE2B8E81914}"/>
              </a:ext>
            </a:extLst>
          </p:cNvPr>
          <p:cNvSpPr>
            <a:spLocks noGrp="1"/>
          </p:cNvSpPr>
          <p:nvPr>
            <p:ph idx="1"/>
          </p:nvPr>
        </p:nvSpPr>
        <p:spPr>
          <a:xfrm>
            <a:off x="838200" y="1519311"/>
            <a:ext cx="10515600" cy="5598941"/>
          </a:xfrm>
        </p:spPr>
        <p:txBody>
          <a:bodyPr>
            <a:normAutofit fontScale="70000" lnSpcReduction="20000"/>
          </a:bodyPr>
          <a:lstStyle/>
          <a:p>
            <a:pPr algn="l">
              <a:lnSpc>
                <a:spcPct val="120000"/>
              </a:lnSpc>
            </a:pP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Further, time series data can be classified into two main categories: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Stock time series data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means measuring attributes at a certain point in time, like a static snapshot of the information as it was.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Flow time series data</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 means measuring the activity of the attributes over a certain period, which is generally part of the total whole and makes up a portion of the results.</a:t>
            </a:r>
          </a:p>
          <a:p>
            <a:pPr algn="l">
              <a:lnSpc>
                <a:spcPct val="120000"/>
              </a:lnSpc>
            </a:pPr>
            <a:r>
              <a:rPr lang="en-US" b="0" i="0" dirty="0">
                <a:solidFill>
                  <a:srgbClr val="032D60"/>
                </a:solidFill>
                <a:effectLst/>
                <a:highlight>
                  <a:srgbClr val="FAFAFA"/>
                </a:highlight>
                <a:latin typeface="Times New Roman" panose="02020603050405020304" pitchFamily="18" charset="0"/>
                <a:cs typeface="Times New Roman" panose="02020603050405020304" pitchFamily="18" charset="0"/>
              </a:rPr>
              <a:t>Data variations</a:t>
            </a:r>
          </a:p>
          <a:p>
            <a:pPr algn="l">
              <a:lnSpc>
                <a:spcPct val="120000"/>
              </a:lnSpc>
            </a:pP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In time series data, variations can occur sporadically throughout the data:</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Functional analysis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can pick out the patterns and relationships within the data to identify notable events.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Trend analysis</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 means determining consistent movement in a certain direction. There are two types of trends: deterministic, where we can find the underlying cause, and stochastic, which is random and unexplainable.</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Seasonal variation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describes events that occur at specific and regular intervals during the course of a year. Serial dependence occurs when data points close together in time tend to be related.</a:t>
            </a: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19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CDA9-E249-AC6C-4987-C25039A495F8}"/>
              </a:ext>
            </a:extLst>
          </p:cNvPr>
          <p:cNvSpPr>
            <a:spLocks noGrp="1"/>
          </p:cNvSpPr>
          <p:nvPr>
            <p:ph type="title"/>
          </p:nvPr>
        </p:nvSpPr>
        <p:spPr/>
        <p:txBody>
          <a:bodyPr/>
          <a:lstStyle/>
          <a:p>
            <a:r>
              <a:rPr lang="en-US" dirty="0"/>
              <a:t>Important Considerations for Time Series Analysis</a:t>
            </a:r>
            <a:endParaRPr lang="en-IN" dirty="0"/>
          </a:p>
        </p:txBody>
      </p:sp>
      <p:sp>
        <p:nvSpPr>
          <p:cNvPr id="3" name="Content Placeholder 2">
            <a:extLst>
              <a:ext uri="{FF2B5EF4-FFF2-40B4-BE49-F238E27FC236}">
                <a16:creationId xmlns:a16="http://schemas.microsoft.com/office/drawing/2014/main" id="{98ED0EAC-C9CD-FA3F-4DE0-7588BAAB7777}"/>
              </a:ext>
            </a:extLst>
          </p:cNvPr>
          <p:cNvSpPr>
            <a:spLocks noGrp="1"/>
          </p:cNvSpPr>
          <p:nvPr>
            <p:ph idx="1"/>
          </p:nvPr>
        </p:nvSpPr>
        <p:spPr/>
        <p:txBody>
          <a:bodyPr/>
          <a:lstStyle/>
          <a:p>
            <a:pPr algn="l"/>
            <a:r>
              <a:rPr lang="en-US" b="0" i="0" dirty="0">
                <a:solidFill>
                  <a:srgbClr val="333333"/>
                </a:solidFill>
                <a:effectLst/>
                <a:highlight>
                  <a:srgbClr val="FAFAFA"/>
                </a:highlight>
                <a:latin typeface="Salesforce Sans"/>
              </a:rPr>
              <a:t>While time series data is data collected over time, there are different types of data that describe how and when that time data was recorded. For example:</a:t>
            </a:r>
          </a:p>
          <a:p>
            <a:pPr algn="l">
              <a:buFont typeface="Arial" panose="020B0604020202020204" pitchFamily="34" charset="0"/>
              <a:buChar char="•"/>
            </a:pPr>
            <a:r>
              <a:rPr lang="en-US" b="1" i="0" dirty="0">
                <a:solidFill>
                  <a:srgbClr val="333333"/>
                </a:solidFill>
                <a:effectLst/>
                <a:highlight>
                  <a:srgbClr val="FAFAFA"/>
                </a:highlight>
                <a:latin typeface="Salesforce Sans"/>
              </a:rPr>
              <a:t>Time series data</a:t>
            </a:r>
            <a:r>
              <a:rPr lang="en-US" b="0" i="0" dirty="0">
                <a:solidFill>
                  <a:srgbClr val="333333"/>
                </a:solidFill>
                <a:effectLst/>
                <a:highlight>
                  <a:srgbClr val="FAFAFA"/>
                </a:highlight>
                <a:latin typeface="Salesforce Sans"/>
              </a:rPr>
              <a:t> is data that is recorded over consistent intervals of time.</a:t>
            </a:r>
          </a:p>
          <a:p>
            <a:pPr algn="l">
              <a:buFont typeface="Arial" panose="020B0604020202020204" pitchFamily="34" charset="0"/>
              <a:buChar char="•"/>
            </a:pPr>
            <a:r>
              <a:rPr lang="en-US" b="1" i="0" dirty="0">
                <a:solidFill>
                  <a:srgbClr val="333333"/>
                </a:solidFill>
                <a:effectLst/>
                <a:highlight>
                  <a:srgbClr val="FAFAFA"/>
                </a:highlight>
                <a:latin typeface="Salesforce Sans"/>
              </a:rPr>
              <a:t>Cross-sectional data</a:t>
            </a:r>
            <a:r>
              <a:rPr lang="en-US" b="0" i="0" dirty="0">
                <a:solidFill>
                  <a:srgbClr val="333333"/>
                </a:solidFill>
                <a:effectLst/>
                <a:highlight>
                  <a:srgbClr val="FAFAFA"/>
                </a:highlight>
                <a:latin typeface="Salesforce Sans"/>
              </a:rPr>
              <a:t> consists of several variables recorded at the same time.</a:t>
            </a:r>
          </a:p>
          <a:p>
            <a:pPr algn="l">
              <a:buFont typeface="Arial" panose="020B0604020202020204" pitchFamily="34" charset="0"/>
              <a:buChar char="•"/>
            </a:pPr>
            <a:r>
              <a:rPr lang="en-US" b="1" i="0" dirty="0">
                <a:solidFill>
                  <a:srgbClr val="333333"/>
                </a:solidFill>
                <a:effectLst/>
                <a:highlight>
                  <a:srgbClr val="FAFAFA"/>
                </a:highlight>
                <a:latin typeface="Salesforce Sans"/>
              </a:rPr>
              <a:t>Pooled data</a:t>
            </a:r>
            <a:r>
              <a:rPr lang="en-US" b="0" i="0" dirty="0">
                <a:solidFill>
                  <a:srgbClr val="333333"/>
                </a:solidFill>
                <a:effectLst/>
                <a:highlight>
                  <a:srgbClr val="FAFAFA"/>
                </a:highlight>
                <a:latin typeface="Salesforce Sans"/>
              </a:rPr>
              <a:t> is a combination of both time series data and cross-sectional data.</a:t>
            </a:r>
          </a:p>
          <a:p>
            <a:endParaRPr lang="en-IN" dirty="0"/>
          </a:p>
        </p:txBody>
      </p:sp>
    </p:spTree>
    <p:extLst>
      <p:ext uri="{BB962C8B-B14F-4D97-AF65-F5344CB8AC3E}">
        <p14:creationId xmlns:p14="http://schemas.microsoft.com/office/powerpoint/2010/main" val="82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4417-2AEA-01CC-FBEF-178C9676E902}"/>
              </a:ext>
            </a:extLst>
          </p:cNvPr>
          <p:cNvSpPr>
            <a:spLocks noGrp="1"/>
          </p:cNvSpPr>
          <p:nvPr>
            <p:ph type="title"/>
          </p:nvPr>
        </p:nvSpPr>
        <p:spPr/>
        <p:txBody>
          <a:bodyPr/>
          <a:lstStyle/>
          <a:p>
            <a:r>
              <a:rPr lang="en-IN" dirty="0"/>
              <a:t>Statistics Background For Forecasting</a:t>
            </a:r>
          </a:p>
        </p:txBody>
      </p:sp>
      <p:sp>
        <p:nvSpPr>
          <p:cNvPr id="3" name="Content Placeholder 2">
            <a:extLst>
              <a:ext uri="{FF2B5EF4-FFF2-40B4-BE49-F238E27FC236}">
                <a16:creationId xmlns:a16="http://schemas.microsoft.com/office/drawing/2014/main" id="{FF5FCBA9-B333-D2E2-7FAA-0B5A920249E1}"/>
              </a:ext>
            </a:extLst>
          </p:cNvPr>
          <p:cNvSpPr>
            <a:spLocks noGrp="1"/>
          </p:cNvSpPr>
          <p:nvPr>
            <p:ph idx="1"/>
          </p:nvPr>
        </p:nvSpPr>
        <p:spPr/>
        <p:txBody>
          <a:bodyPr>
            <a:normAutofit fontScale="92500"/>
          </a:bodyPr>
          <a:lstStyle/>
          <a:p>
            <a:r>
              <a:rPr lang="en-US" dirty="0"/>
              <a:t>Forecasts are based on data or observations on the variable of interest.</a:t>
            </a:r>
          </a:p>
          <a:p>
            <a:r>
              <a:rPr lang="en-US" dirty="0"/>
              <a:t>These data are usually in the form of a </a:t>
            </a:r>
            <a:r>
              <a:rPr lang="en-US" dirty="0">
                <a:solidFill>
                  <a:srgbClr val="FF0000"/>
                </a:solidFill>
              </a:rPr>
              <a:t>time series.</a:t>
            </a:r>
          </a:p>
          <a:p>
            <a:r>
              <a:rPr lang="en-US" b="1" dirty="0"/>
              <a:t>Suppose</a:t>
            </a:r>
            <a:r>
              <a:rPr lang="en-US" dirty="0"/>
              <a:t> –</a:t>
            </a:r>
          </a:p>
          <a:p>
            <a:r>
              <a:rPr lang="en-US" dirty="0">
                <a:solidFill>
                  <a:srgbClr val="FF0000"/>
                </a:solidFill>
              </a:rPr>
              <a:t>T</a:t>
            </a:r>
            <a:r>
              <a:rPr lang="en-US" dirty="0"/>
              <a:t> periods of data available, with period </a:t>
            </a:r>
            <a:r>
              <a:rPr lang="en-US" b="1" dirty="0"/>
              <a:t>T</a:t>
            </a:r>
            <a:r>
              <a:rPr lang="en-US" dirty="0"/>
              <a:t> being the most recent.</a:t>
            </a:r>
          </a:p>
          <a:p>
            <a:r>
              <a:rPr lang="en-US" dirty="0"/>
              <a:t>We will let the observation on this variable at time period </a:t>
            </a:r>
            <a:r>
              <a:rPr lang="en-US" dirty="0">
                <a:solidFill>
                  <a:srgbClr val="FF0000"/>
                </a:solidFill>
              </a:rPr>
              <a:t>t </a:t>
            </a:r>
            <a:r>
              <a:rPr lang="en-US" dirty="0"/>
              <a:t>be denoted by </a:t>
            </a:r>
            <a:r>
              <a:rPr lang="en-US" dirty="0" err="1">
                <a:solidFill>
                  <a:srgbClr val="FF0000"/>
                </a:solidFill>
              </a:rPr>
              <a:t>yt</a:t>
            </a:r>
            <a:r>
              <a:rPr lang="en-US" dirty="0"/>
              <a:t>, t = 1,2,…, T. This variable can represent a cumulative quantity.</a:t>
            </a:r>
          </a:p>
          <a:p>
            <a:r>
              <a:rPr lang="en-US" dirty="0">
                <a:hlinkClick r:id="rId3"/>
              </a:rPr>
              <a:t>https://unit8co.github.io/darts/generated_api/darts.utils.statistics.html</a:t>
            </a:r>
            <a:endParaRPr lang="en-US" dirty="0"/>
          </a:p>
          <a:p>
            <a:r>
              <a:rPr lang="en-US" dirty="0"/>
              <a:t>https://opentimeseries.com/</a:t>
            </a:r>
          </a:p>
          <a:p>
            <a:endParaRPr lang="en-US" dirty="0"/>
          </a:p>
        </p:txBody>
      </p:sp>
    </p:spTree>
    <p:extLst>
      <p:ext uri="{BB962C8B-B14F-4D97-AF65-F5344CB8AC3E}">
        <p14:creationId xmlns:p14="http://schemas.microsoft.com/office/powerpoint/2010/main" val="180290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D13-97D6-EE31-DD66-BF3904B08A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00E1FE-F622-05CB-CACF-6AE67A708958}"/>
              </a:ext>
            </a:extLst>
          </p:cNvPr>
          <p:cNvSpPr>
            <a:spLocks noGrp="1"/>
          </p:cNvSpPr>
          <p:nvPr>
            <p:ph idx="1"/>
          </p:nvPr>
        </p:nvSpPr>
        <p:spPr/>
        <p:txBody>
          <a:bodyPr>
            <a:normAutofit/>
          </a:bodyPr>
          <a:lstStyle/>
          <a:p>
            <a:r>
              <a:rPr lang="en-US" dirty="0"/>
              <a:t>distinguish between a </a:t>
            </a:r>
            <a:r>
              <a:rPr lang="en-US" dirty="0">
                <a:solidFill>
                  <a:srgbClr val="FF0000"/>
                </a:solidFill>
              </a:rPr>
              <a:t>forecast</a:t>
            </a:r>
            <a:r>
              <a:rPr lang="en-US" dirty="0"/>
              <a:t> or </a:t>
            </a:r>
            <a:r>
              <a:rPr lang="en-US" dirty="0">
                <a:solidFill>
                  <a:srgbClr val="FF0000"/>
                </a:solidFill>
              </a:rPr>
              <a:t>predicted</a:t>
            </a:r>
            <a:r>
              <a:rPr lang="en-US" dirty="0"/>
              <a:t> </a:t>
            </a:r>
            <a:r>
              <a:rPr lang="en-US" dirty="0">
                <a:solidFill>
                  <a:srgbClr val="FF0000"/>
                </a:solidFill>
              </a:rPr>
              <a:t>value</a:t>
            </a:r>
            <a:r>
              <a:rPr lang="en-US" dirty="0"/>
              <a:t> of</a:t>
            </a:r>
            <a:r>
              <a:rPr lang="en-US" b="1" dirty="0"/>
              <a:t> – [ </a:t>
            </a:r>
            <a:r>
              <a:rPr lang="en-US" b="1" dirty="0">
                <a:solidFill>
                  <a:srgbClr val="FF0000"/>
                </a:solidFill>
              </a:rPr>
              <a:t>(</a:t>
            </a:r>
            <a:r>
              <a:rPr lang="en-US" b="1" dirty="0" err="1">
                <a:solidFill>
                  <a:srgbClr val="FF0000"/>
                </a:solidFill>
              </a:rPr>
              <a:t>yt</a:t>
            </a:r>
            <a:r>
              <a:rPr lang="en-US" b="1" dirty="0">
                <a:solidFill>
                  <a:srgbClr val="FF0000"/>
                </a:solidFill>
              </a:rPr>
              <a:t>)</a:t>
            </a:r>
            <a:r>
              <a:rPr lang="en-US" dirty="0">
                <a:solidFill>
                  <a:srgbClr val="FF0000"/>
                </a:solidFill>
              </a:rPr>
              <a:t>. Fitted value ]</a:t>
            </a:r>
          </a:p>
          <a:p>
            <a:r>
              <a:rPr lang="en-US" dirty="0"/>
              <a:t>say, </a:t>
            </a:r>
            <a:r>
              <a:rPr lang="en-US" dirty="0">
                <a:solidFill>
                  <a:srgbClr val="FF0000"/>
                </a:solidFill>
              </a:rPr>
              <a:t>t − 𝜏, </a:t>
            </a:r>
            <a:r>
              <a:rPr lang="en-US" dirty="0"/>
              <a:t>and a  </a:t>
            </a:r>
            <a:r>
              <a:rPr lang="en-US" b="1" dirty="0"/>
              <a:t>fitted value </a:t>
            </a:r>
            <a:r>
              <a:rPr lang="en-US" dirty="0"/>
              <a:t>of </a:t>
            </a:r>
            <a:r>
              <a:rPr lang="en-US" dirty="0" err="1">
                <a:solidFill>
                  <a:srgbClr val="FF0000"/>
                </a:solidFill>
              </a:rPr>
              <a:t>yt</a:t>
            </a:r>
            <a:r>
              <a:rPr lang="en-US" dirty="0"/>
              <a:t> that has resulted from estimating the parameters in a time series model to historical data.</a:t>
            </a:r>
          </a:p>
          <a:p>
            <a:r>
              <a:rPr lang="en-US" dirty="0"/>
              <a:t>Note that (</a:t>
            </a:r>
            <a:r>
              <a:rPr lang="en-US" b="1" dirty="0">
                <a:solidFill>
                  <a:srgbClr val="FF0000"/>
                </a:solidFill>
              </a:rPr>
              <a:t>𝜏) - </a:t>
            </a:r>
            <a:r>
              <a:rPr lang="en-US" dirty="0">
                <a:solidFill>
                  <a:srgbClr val="FF0000"/>
                </a:solidFill>
              </a:rPr>
              <a:t>is the forecast </a:t>
            </a:r>
            <a:r>
              <a:rPr lang="en-US" b="1" dirty="0"/>
              <a:t>lead time</a:t>
            </a:r>
          </a:p>
          <a:p>
            <a:r>
              <a:rPr lang="en-US" dirty="0"/>
              <a:t>The forecast made at </a:t>
            </a:r>
            <a:r>
              <a:rPr lang="en-US" dirty="0">
                <a:solidFill>
                  <a:srgbClr val="FF0000"/>
                </a:solidFill>
              </a:rPr>
              <a:t>time period t − 𝜏 is denoted </a:t>
            </a:r>
            <a:r>
              <a:rPr lang="en-US" b="1" dirty="0"/>
              <a:t>by  ̂</a:t>
            </a:r>
            <a:r>
              <a:rPr lang="en-US" b="1" dirty="0" err="1"/>
              <a:t>yt</a:t>
            </a:r>
            <a:r>
              <a:rPr lang="en-US" b="1" dirty="0"/>
              <a:t>(t − 𝜏). </a:t>
            </a:r>
          </a:p>
          <a:p>
            <a:r>
              <a:rPr lang="en-US" dirty="0"/>
              <a:t>There is a lot of interest in the </a:t>
            </a:r>
            <a:r>
              <a:rPr lang="en-US" b="1" dirty="0"/>
              <a:t>lead − 1 forecast</a:t>
            </a:r>
            <a:r>
              <a:rPr lang="en-US" dirty="0"/>
              <a:t>, which is the forecast of the observation in period </a:t>
            </a:r>
            <a:r>
              <a:rPr lang="en-US" dirty="0">
                <a:solidFill>
                  <a:srgbClr val="FF0000"/>
                </a:solidFill>
              </a:rPr>
              <a:t>t</a:t>
            </a:r>
            <a:r>
              <a:rPr lang="en-US" dirty="0"/>
              <a:t>, </a:t>
            </a:r>
            <a:r>
              <a:rPr lang="en-US" dirty="0" err="1">
                <a:solidFill>
                  <a:srgbClr val="FF0000"/>
                </a:solidFill>
              </a:rPr>
              <a:t>yt</a:t>
            </a:r>
            <a:r>
              <a:rPr lang="en-US" dirty="0"/>
              <a:t>, made one period prior, ̂</a:t>
            </a:r>
            <a:r>
              <a:rPr lang="en-US" dirty="0" err="1"/>
              <a:t>yt</a:t>
            </a:r>
            <a:r>
              <a:rPr lang="en-US" dirty="0"/>
              <a:t>(t − 1). We will denote the </a:t>
            </a:r>
            <a:r>
              <a:rPr lang="en-US" b="1" dirty="0"/>
              <a:t>fitted value of </a:t>
            </a:r>
            <a:r>
              <a:rPr lang="en-US" b="1" dirty="0" err="1">
                <a:solidFill>
                  <a:srgbClr val="FF0000"/>
                </a:solidFill>
              </a:rPr>
              <a:t>yt</a:t>
            </a:r>
            <a:r>
              <a:rPr lang="en-US" b="1" dirty="0">
                <a:solidFill>
                  <a:srgbClr val="FF0000"/>
                </a:solidFill>
              </a:rPr>
              <a:t> by ̂</a:t>
            </a:r>
            <a:r>
              <a:rPr lang="en-US" b="1" dirty="0" err="1">
                <a:solidFill>
                  <a:srgbClr val="FF0000"/>
                </a:solidFill>
              </a:rPr>
              <a:t>yt</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326982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CE19F-33C4-201B-4D2D-4428419A9FE4}"/>
              </a:ext>
            </a:extLst>
          </p:cNvPr>
          <p:cNvSpPr>
            <a:spLocks noGrp="1"/>
          </p:cNvSpPr>
          <p:nvPr>
            <p:ph idx="1"/>
          </p:nvPr>
        </p:nvSpPr>
        <p:spPr>
          <a:xfrm>
            <a:off x="838200" y="104980"/>
            <a:ext cx="10515600" cy="4351338"/>
          </a:xfrm>
        </p:spPr>
        <p:txBody>
          <a:bodyPr/>
          <a:lstStyle/>
          <a:p>
            <a:r>
              <a:rPr lang="en-US" dirty="0"/>
              <a:t>We will also be interested in analyzing </a:t>
            </a:r>
            <a:r>
              <a:rPr lang="en-US" b="1" dirty="0"/>
              <a:t>forecast errors</a:t>
            </a:r>
            <a:r>
              <a:rPr lang="en-US" dirty="0"/>
              <a:t>. </a:t>
            </a:r>
          </a:p>
          <a:p>
            <a:r>
              <a:rPr lang="en-US" dirty="0"/>
              <a:t>The forecast error that results from a forecast of </a:t>
            </a:r>
            <a:r>
              <a:rPr lang="en-US" dirty="0" err="1">
                <a:solidFill>
                  <a:srgbClr val="FF0000"/>
                </a:solidFill>
              </a:rPr>
              <a:t>yt</a:t>
            </a:r>
            <a:r>
              <a:rPr lang="en-US" dirty="0"/>
              <a:t> that was made at time period </a:t>
            </a:r>
            <a:r>
              <a:rPr lang="en-US" dirty="0">
                <a:solidFill>
                  <a:srgbClr val="FF0000"/>
                </a:solidFill>
              </a:rPr>
              <a:t>t − 𝜏 </a:t>
            </a:r>
            <a:r>
              <a:rPr lang="en-US" dirty="0"/>
              <a:t>is the </a:t>
            </a:r>
            <a:r>
              <a:rPr lang="en-US" b="1" dirty="0"/>
              <a:t>lead − 𝝉 forecast error</a:t>
            </a:r>
          </a:p>
          <a:p>
            <a:r>
              <a:rPr lang="en-US" b="1" dirty="0"/>
              <a:t>The reason for this careful distinction between forecast errors and residuals is that models usually fit historical data better than they forecast</a:t>
            </a:r>
          </a:p>
          <a:p>
            <a:endParaRPr lang="en-US" b="1" dirty="0"/>
          </a:p>
        </p:txBody>
      </p:sp>
      <p:pic>
        <p:nvPicPr>
          <p:cNvPr id="5" name="Picture 4">
            <a:extLst>
              <a:ext uri="{FF2B5EF4-FFF2-40B4-BE49-F238E27FC236}">
                <a16:creationId xmlns:a16="http://schemas.microsoft.com/office/drawing/2014/main" id="{96169F16-FB32-E982-C9BE-CDB7591CCE64}"/>
              </a:ext>
            </a:extLst>
          </p:cNvPr>
          <p:cNvPicPr>
            <a:picLocks noChangeAspect="1"/>
          </p:cNvPicPr>
          <p:nvPr/>
        </p:nvPicPr>
        <p:blipFill>
          <a:blip r:embed="rId3"/>
          <a:stretch>
            <a:fillRect/>
          </a:stretch>
        </p:blipFill>
        <p:spPr>
          <a:xfrm>
            <a:off x="2546554" y="2431538"/>
            <a:ext cx="8953453" cy="4351338"/>
          </a:xfrm>
          <a:prstGeom prst="rect">
            <a:avLst/>
          </a:prstGeom>
        </p:spPr>
      </p:pic>
    </p:spTree>
    <p:extLst>
      <p:ext uri="{BB962C8B-B14F-4D97-AF65-F5344CB8AC3E}">
        <p14:creationId xmlns:p14="http://schemas.microsoft.com/office/powerpoint/2010/main" val="165098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2776-D014-1C69-DDB4-BD5E507C015E}"/>
              </a:ext>
            </a:extLst>
          </p:cNvPr>
          <p:cNvSpPr>
            <a:spLocks noGrp="1"/>
          </p:cNvSpPr>
          <p:nvPr>
            <p:ph type="title"/>
          </p:nvPr>
        </p:nvSpPr>
        <p:spPr/>
        <p:txBody>
          <a:bodyPr/>
          <a:lstStyle/>
          <a:p>
            <a:r>
              <a:rPr lang="en-IN" dirty="0"/>
              <a:t>Time Series Statistics</a:t>
            </a:r>
          </a:p>
        </p:txBody>
      </p:sp>
      <p:sp>
        <p:nvSpPr>
          <p:cNvPr id="3" name="Content Placeholder 2">
            <a:extLst>
              <a:ext uri="{FF2B5EF4-FFF2-40B4-BE49-F238E27FC236}">
                <a16:creationId xmlns:a16="http://schemas.microsoft.com/office/drawing/2014/main" id="{36A61044-3577-89A1-2D9C-CFD30A713B1C}"/>
              </a:ext>
            </a:extLst>
          </p:cNvPr>
          <p:cNvSpPr>
            <a:spLocks noGrp="1"/>
          </p:cNvSpPr>
          <p:nvPr>
            <p:ph idx="1"/>
          </p:nvPr>
        </p:nvSpPr>
        <p:spPr/>
        <p:txBody>
          <a:bodyPr/>
          <a:lstStyle/>
          <a:p>
            <a:r>
              <a:rPr lang="en-IN" dirty="0">
                <a:hlinkClick r:id="rId2"/>
              </a:rPr>
              <a:t>https://unit8co.github.io/darts/generated_api/darts.utils.statistics.html</a:t>
            </a:r>
            <a:endParaRPr lang="en-IN" dirty="0"/>
          </a:p>
          <a:p>
            <a:r>
              <a:rPr lang="en-IN" dirty="0">
                <a:hlinkClick r:id="rId3"/>
              </a:rPr>
              <a:t>https://www.geeksforgeeks.org/r-statistics/</a:t>
            </a:r>
            <a:endParaRPr lang="en-IN" dirty="0"/>
          </a:p>
          <a:p>
            <a:endParaRPr lang="en-IN" dirty="0"/>
          </a:p>
        </p:txBody>
      </p:sp>
    </p:spTree>
    <p:extLst>
      <p:ext uri="{BB962C8B-B14F-4D97-AF65-F5344CB8AC3E}">
        <p14:creationId xmlns:p14="http://schemas.microsoft.com/office/powerpoint/2010/main" val="252804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2115</Words>
  <Application>Microsoft Office PowerPoint</Application>
  <PresentationFormat>Widescreen</PresentationFormat>
  <Paragraphs>169</Paragraphs>
  <Slides>38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Calibri Light</vt:lpstr>
      <vt:lpstr>Salesforce Sans</vt:lpstr>
      <vt:lpstr>SourceSansPro</vt:lpstr>
      <vt:lpstr>STIXMath-BoldItalic</vt:lpstr>
      <vt:lpstr>STIXMath-Italic</vt:lpstr>
      <vt:lpstr>STIXMath-Regular</vt:lpstr>
      <vt:lpstr>Times New Roman</vt:lpstr>
      <vt:lpstr>TimesLTStd-Bold</vt:lpstr>
      <vt:lpstr>TimesLTStd-Italic</vt:lpstr>
      <vt:lpstr>TimesLTStd-Roman</vt:lpstr>
      <vt:lpstr>Office Theme</vt:lpstr>
      <vt:lpstr>Unit I - INTRODUCTION TO FORECASTING</vt:lpstr>
      <vt:lpstr>Time Series Analysis Types</vt:lpstr>
      <vt:lpstr>Time series analysis examples</vt:lpstr>
      <vt:lpstr>Data classification</vt:lpstr>
      <vt:lpstr>Important Considerations for Time Series Analysis</vt:lpstr>
      <vt:lpstr>Statistics Background For Forecasting</vt:lpstr>
      <vt:lpstr>PowerPoint Presentation</vt:lpstr>
      <vt:lpstr>PowerPoint Presentation</vt:lpstr>
      <vt:lpstr>Time Series Statistics</vt:lpstr>
      <vt:lpstr>Graphical Displays</vt:lpstr>
      <vt:lpstr>Types of Plots for Time Series Analysis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2.1 Figures 2.1 and 2.2 show time series plots for viscosity readings and beverage production shipments</vt:lpstr>
      <vt:lpstr>PowerPoint Presentation</vt:lpstr>
      <vt:lpstr>Figure 2.3 is a scatter plot of the annual global mean surface air temperature</vt:lpstr>
      <vt:lpstr>There are many variations of the time series plot and other graphical displays that can be constructed to show specific features of a time series</vt:lpstr>
      <vt:lpstr>Plotting Smoothed Data</vt:lpstr>
      <vt:lpstr>PowerPoint Presentation</vt:lpstr>
      <vt:lpstr>Simple moving average (SMA)</vt:lpstr>
      <vt:lpstr>PowerPoint Presentation</vt:lpstr>
      <vt:lpstr>Example moving average</vt:lpstr>
      <vt:lpstr>PowerPoint Presentation</vt:lpstr>
      <vt:lpstr>PowerPoint Presentation</vt:lpstr>
      <vt:lpstr>PowerPoint Presentation</vt:lpstr>
      <vt:lpstr>NUMERICAL DESCRIPTION OF TIME SERIES DATA</vt:lpstr>
      <vt:lpstr>Stationary implies a type of statistical equilibrium or stability in the data.</vt:lpstr>
      <vt:lpstr>Autocovariance and Autocorrelation Functions</vt:lpstr>
      <vt:lpstr>PowerPoint Presentation</vt:lpstr>
      <vt:lpstr>PowerPoint Presentation</vt:lpstr>
      <vt:lpstr>PowerPoint Presentation</vt:lpstr>
      <vt:lpstr>The Variogram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INTRODUCTION TO FORECASTING</dc:title>
  <dc:creator>Satish Pise</dc:creator>
  <cp:lastModifiedBy>Admin</cp:lastModifiedBy>
  <cp:revision>120</cp:revision>
  <dcterms:created xsi:type="dcterms:W3CDTF">2024-07-28T07:03:49Z</dcterms:created>
  <dcterms:modified xsi:type="dcterms:W3CDTF">2024-08-05T18:22:40Z</dcterms:modified>
</cp:coreProperties>
</file>