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7" r:id="rId6"/>
    <p:sldId id="260" r:id="rId7"/>
    <p:sldId id="268" r:id="rId8"/>
    <p:sldId id="261" r:id="rId9"/>
    <p:sldId id="269" r:id="rId10"/>
    <p:sldId id="262" r:id="rId11"/>
    <p:sldId id="270" r:id="rId12"/>
    <p:sldId id="265" r:id="rId13"/>
    <p:sldId id="27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Kumar" userId="02ed3cab077921e4" providerId="LiveId" clId="{175C75F6-7F75-419E-A76B-9FFA08E2E5F2}"/>
    <pc:docChg chg="undo custSel addSld delSld modSld">
      <pc:chgData name="S Kumar" userId="02ed3cab077921e4" providerId="LiveId" clId="{175C75F6-7F75-419E-A76B-9FFA08E2E5F2}" dt="2022-02-07T09:17:21.032" v="95" actId="113"/>
      <pc:docMkLst>
        <pc:docMk/>
      </pc:docMkLst>
      <pc:sldChg chg="modSp mod">
        <pc:chgData name="S Kumar" userId="02ed3cab077921e4" providerId="LiveId" clId="{175C75F6-7F75-419E-A76B-9FFA08E2E5F2}" dt="2022-02-07T08:30:22.674" v="18" actId="2711"/>
        <pc:sldMkLst>
          <pc:docMk/>
          <pc:sldMk cId="0" sldId="263"/>
        </pc:sldMkLst>
        <pc:spChg chg="mod">
          <ac:chgData name="S Kumar" userId="02ed3cab077921e4" providerId="LiveId" clId="{175C75F6-7F75-419E-A76B-9FFA08E2E5F2}" dt="2022-02-07T08:30:12.212" v="17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S Kumar" userId="02ed3cab077921e4" providerId="LiveId" clId="{175C75F6-7F75-419E-A76B-9FFA08E2E5F2}" dt="2022-02-07T08:30:22.674" v="18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 Kumar" userId="02ed3cab077921e4" providerId="LiveId" clId="{175C75F6-7F75-419E-A76B-9FFA08E2E5F2}" dt="2022-02-07T08:30:43.446" v="19" actId="1076"/>
        <pc:sldMkLst>
          <pc:docMk/>
          <pc:sldMk cId="1830033925" sldId="264"/>
        </pc:sldMkLst>
        <pc:spChg chg="mod">
          <ac:chgData name="S Kumar" userId="02ed3cab077921e4" providerId="LiveId" clId="{175C75F6-7F75-419E-A76B-9FFA08E2E5F2}" dt="2022-02-07T08:30:43.446" v="19" actId="1076"/>
          <ac:spMkLst>
            <pc:docMk/>
            <pc:sldMk cId="1830033925" sldId="264"/>
            <ac:spMk id="2" creationId="{333DB06F-6057-4CD8-801C-2E5BE565A611}"/>
          </ac:spMkLst>
        </pc:spChg>
      </pc:sldChg>
      <pc:sldChg chg="modSp mod">
        <pc:chgData name="S Kumar" userId="02ed3cab077921e4" providerId="LiveId" clId="{175C75F6-7F75-419E-A76B-9FFA08E2E5F2}" dt="2022-02-07T09:15:43.604" v="64" actId="14734"/>
        <pc:sldMkLst>
          <pc:docMk/>
          <pc:sldMk cId="90808501" sldId="265"/>
        </pc:sldMkLst>
        <pc:graphicFrameChg chg="mod modGraphic">
          <ac:chgData name="S Kumar" userId="02ed3cab077921e4" providerId="LiveId" clId="{175C75F6-7F75-419E-A76B-9FFA08E2E5F2}" dt="2022-02-07T09:15:43.604" v="64" actId="14734"/>
          <ac:graphicFrameMkLst>
            <pc:docMk/>
            <pc:sldMk cId="90808501" sldId="265"/>
            <ac:graphicFrameMk id="4" creationId="{4E28D6E4-BA69-4D9D-92A6-507559ECB7C1}"/>
          </ac:graphicFrameMkLst>
        </pc:graphicFrameChg>
      </pc:sldChg>
      <pc:sldChg chg="modSp mod">
        <pc:chgData name="S Kumar" userId="02ed3cab077921e4" providerId="LiveId" clId="{175C75F6-7F75-419E-A76B-9FFA08E2E5F2}" dt="2022-02-07T09:17:21.032" v="95" actId="113"/>
        <pc:sldMkLst>
          <pc:docMk/>
          <pc:sldMk cId="0" sldId="266"/>
        </pc:sldMkLst>
        <pc:graphicFrameChg chg="modGraphic">
          <ac:chgData name="S Kumar" userId="02ed3cab077921e4" providerId="LiveId" clId="{175C75F6-7F75-419E-A76B-9FFA08E2E5F2}" dt="2022-02-07T09:17:21.032" v="95" actId="113"/>
          <ac:graphicFrameMkLst>
            <pc:docMk/>
            <pc:sldMk cId="0" sldId="266"/>
            <ac:graphicFrameMk id="3" creationId="{00000000-0000-0000-0000-000000000000}"/>
          </ac:graphicFrameMkLst>
        </pc:graphicFrameChg>
      </pc:sldChg>
      <pc:sldChg chg="modSp mod">
        <pc:chgData name="S Kumar" userId="02ed3cab077921e4" providerId="LiveId" clId="{175C75F6-7F75-419E-A76B-9FFA08E2E5F2}" dt="2022-02-07T08:26:04.464" v="0" actId="20577"/>
        <pc:sldMkLst>
          <pc:docMk/>
          <pc:sldMk cId="0" sldId="270"/>
        </pc:sldMkLst>
        <pc:spChg chg="mod">
          <ac:chgData name="S Kumar" userId="02ed3cab077921e4" providerId="LiveId" clId="{175C75F6-7F75-419E-A76B-9FFA08E2E5F2}" dt="2022-02-07T08:26:04.464" v="0" actId="20577"/>
          <ac:spMkLst>
            <pc:docMk/>
            <pc:sldMk cId="0" sldId="270"/>
            <ac:spMk id="3" creationId="{00000000-0000-0000-0000-000000000000}"/>
          </ac:spMkLst>
        </pc:spChg>
      </pc:sldChg>
      <pc:sldChg chg="del">
        <pc:chgData name="S Kumar" userId="02ed3cab077921e4" providerId="LiveId" clId="{175C75F6-7F75-419E-A76B-9FFA08E2E5F2}" dt="2022-02-07T08:27:25.467" v="16" actId="2696"/>
        <pc:sldMkLst>
          <pc:docMk/>
          <pc:sldMk cId="0" sldId="271"/>
        </pc:sldMkLst>
      </pc:sldChg>
      <pc:sldChg chg="modSp mod">
        <pc:chgData name="S Kumar" userId="02ed3cab077921e4" providerId="LiveId" clId="{175C75F6-7F75-419E-A76B-9FFA08E2E5F2}" dt="2022-02-07T09:15:12.593" v="60"/>
        <pc:sldMkLst>
          <pc:docMk/>
          <pc:sldMk cId="90808501" sldId="272"/>
        </pc:sldMkLst>
        <pc:graphicFrameChg chg="mod modGraphic">
          <ac:chgData name="S Kumar" userId="02ed3cab077921e4" providerId="LiveId" clId="{175C75F6-7F75-419E-A76B-9FFA08E2E5F2}" dt="2022-02-07T09:15:12.593" v="60"/>
          <ac:graphicFrameMkLst>
            <pc:docMk/>
            <pc:sldMk cId="90808501" sldId="272"/>
            <ac:graphicFrameMk id="4" creationId="{4E28D6E4-BA69-4D9D-92A6-507559ECB7C1}"/>
          </ac:graphicFrameMkLst>
        </pc:graphicFrameChg>
      </pc:sldChg>
      <pc:sldChg chg="new del">
        <pc:chgData name="S Kumar" userId="02ed3cab077921e4" providerId="LiveId" clId="{175C75F6-7F75-419E-A76B-9FFA08E2E5F2}" dt="2022-02-07T09:16:13.627" v="66" actId="680"/>
        <pc:sldMkLst>
          <pc:docMk/>
          <pc:sldMk cId="425324016" sldId="273"/>
        </pc:sldMkLst>
      </pc:sldChg>
    </pc:docChg>
  </pc:docChgLst>
  <pc:docChgLst>
    <pc:chgData name="S Kumar" userId="02ed3cab077921e4" providerId="LiveId" clId="{CDD8E4A4-0738-4834-A8DF-65606AFE2FC8}"/>
    <pc:docChg chg="custSel addSld modSld">
      <pc:chgData name="S Kumar" userId="02ed3cab077921e4" providerId="LiveId" clId="{CDD8E4A4-0738-4834-A8DF-65606AFE2FC8}" dt="2022-02-01T11:17:24.244" v="1575" actId="14100"/>
      <pc:docMkLst>
        <pc:docMk/>
      </pc:docMkLst>
      <pc:sldChg chg="modSp mod">
        <pc:chgData name="S Kumar" userId="02ed3cab077921e4" providerId="LiveId" clId="{CDD8E4A4-0738-4834-A8DF-65606AFE2FC8}" dt="2022-01-31T10:25:25.248" v="1145" actId="113"/>
        <pc:sldMkLst>
          <pc:docMk/>
          <pc:sldMk cId="0" sldId="259"/>
        </pc:sldMkLst>
        <pc:graphicFrameChg chg="modGraphic">
          <ac:chgData name="S Kumar" userId="02ed3cab077921e4" providerId="LiveId" clId="{CDD8E4A4-0738-4834-A8DF-65606AFE2FC8}" dt="2022-01-31T10:25:25.248" v="1145" actId="113"/>
          <ac:graphicFrameMkLst>
            <pc:docMk/>
            <pc:sldMk cId="0" sldId="259"/>
            <ac:graphicFrameMk id="4" creationId="{00000000-0000-0000-0000-000000000000}"/>
          </ac:graphicFrameMkLst>
        </pc:graphicFrameChg>
      </pc:sldChg>
      <pc:sldChg chg="modSp mod">
        <pc:chgData name="S Kumar" userId="02ed3cab077921e4" providerId="LiveId" clId="{CDD8E4A4-0738-4834-A8DF-65606AFE2FC8}" dt="2022-01-31T10:28:31.997" v="1471" actId="14100"/>
        <pc:sldMkLst>
          <pc:docMk/>
          <pc:sldMk cId="0" sldId="263"/>
        </pc:sldMkLst>
        <pc:spChg chg="mod">
          <ac:chgData name="S Kumar" userId="02ed3cab077921e4" providerId="LiveId" clId="{CDD8E4A4-0738-4834-A8DF-65606AFE2FC8}" dt="2022-01-31T10:28:31.997" v="1471" actId="14100"/>
          <ac:spMkLst>
            <pc:docMk/>
            <pc:sldMk cId="0" sldId="263"/>
            <ac:spMk id="3" creationId="{00000000-0000-0000-0000-000000000000}"/>
          </ac:spMkLst>
        </pc:spChg>
      </pc:sldChg>
      <pc:sldChg chg="delSp modSp new mod">
        <pc:chgData name="S Kumar" userId="02ed3cab077921e4" providerId="LiveId" clId="{CDD8E4A4-0738-4834-A8DF-65606AFE2FC8}" dt="2022-01-31T10:29:30.017" v="1493" actId="1076"/>
        <pc:sldMkLst>
          <pc:docMk/>
          <pc:sldMk cId="1830033925" sldId="264"/>
        </pc:sldMkLst>
        <pc:spChg chg="mod">
          <ac:chgData name="S Kumar" userId="02ed3cab077921e4" providerId="LiveId" clId="{CDD8E4A4-0738-4834-A8DF-65606AFE2FC8}" dt="2022-01-31T10:29:30.017" v="1493" actId="1076"/>
          <ac:spMkLst>
            <pc:docMk/>
            <pc:sldMk cId="1830033925" sldId="264"/>
            <ac:spMk id="2" creationId="{333DB06F-6057-4CD8-801C-2E5BE565A611}"/>
          </ac:spMkLst>
        </pc:spChg>
        <pc:spChg chg="del">
          <ac:chgData name="S Kumar" userId="02ed3cab077921e4" providerId="LiveId" clId="{CDD8E4A4-0738-4834-A8DF-65606AFE2FC8}" dt="2022-01-31T10:29:07.773" v="1483" actId="478"/>
          <ac:spMkLst>
            <pc:docMk/>
            <pc:sldMk cId="1830033925" sldId="264"/>
            <ac:spMk id="3" creationId="{18B19C77-2BDD-4F5C-B871-B651B6B4BDFF}"/>
          </ac:spMkLst>
        </pc:spChg>
      </pc:sldChg>
      <pc:sldChg chg="addSp delSp modSp new mod">
        <pc:chgData name="S Kumar" userId="02ed3cab077921e4" providerId="LiveId" clId="{CDD8E4A4-0738-4834-A8DF-65606AFE2FC8}" dt="2022-02-01T11:17:24.244" v="1575" actId="14100"/>
        <pc:sldMkLst>
          <pc:docMk/>
          <pc:sldMk cId="90808501" sldId="265"/>
        </pc:sldMkLst>
        <pc:spChg chg="mod">
          <ac:chgData name="S Kumar" userId="02ed3cab077921e4" providerId="LiveId" clId="{CDD8E4A4-0738-4834-A8DF-65606AFE2FC8}" dt="2022-02-01T10:46:50.525" v="1540" actId="1035"/>
          <ac:spMkLst>
            <pc:docMk/>
            <pc:sldMk cId="90808501" sldId="265"/>
            <ac:spMk id="2" creationId="{96C457B6-9F2B-44A0-B681-C36E76D2216D}"/>
          </ac:spMkLst>
        </pc:spChg>
        <pc:spChg chg="del">
          <ac:chgData name="S Kumar" userId="02ed3cab077921e4" providerId="LiveId" clId="{CDD8E4A4-0738-4834-A8DF-65606AFE2FC8}" dt="2022-02-01T10:40:46.357" v="1534" actId="478"/>
          <ac:spMkLst>
            <pc:docMk/>
            <pc:sldMk cId="90808501" sldId="265"/>
            <ac:spMk id="3" creationId="{73C94CDF-5B40-4EF8-9AE8-4092F09030EA}"/>
          </ac:spMkLst>
        </pc:spChg>
        <pc:graphicFrameChg chg="add mod modGraphic">
          <ac:chgData name="S Kumar" userId="02ed3cab077921e4" providerId="LiveId" clId="{CDD8E4A4-0738-4834-A8DF-65606AFE2FC8}" dt="2022-02-01T11:17:24.244" v="1575" actId="14100"/>
          <ac:graphicFrameMkLst>
            <pc:docMk/>
            <pc:sldMk cId="90808501" sldId="265"/>
            <ac:graphicFrameMk id="4" creationId="{4E28D6E4-BA69-4D9D-92A6-507559ECB7C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/>
              <a:t>लोक सेवाओं का अधिकार अधिनियम </a:t>
            </a:r>
            <a:r>
              <a:rPr lang="en-IN" dirty="0"/>
              <a:t>2011</a:t>
            </a:r>
            <a:r>
              <a:rPr lang="hi-IN" dirty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err="1"/>
              <a:t>Hilsa</a:t>
            </a:r>
            <a:r>
              <a:rPr lang="en-IN" sz="2800" dirty="0"/>
              <a:t> Subdivision</a:t>
            </a:r>
          </a:p>
          <a:p>
            <a:r>
              <a:rPr lang="en-IN" sz="2800" dirty="0"/>
              <a:t>Report from 01-04-2021 to 07-02-2022</a:t>
            </a:r>
            <a:endParaRPr lang="en-US" sz="2800" dirty="0"/>
          </a:p>
        </p:txBody>
      </p:sp>
      <p:pic>
        <p:nvPicPr>
          <p:cNvPr id="4" name="Picture 3" descr="imagesrtps_162289788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762000"/>
            <a:ext cx="1295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9" y="571480"/>
          <a:ext cx="8839201" cy="6254272"/>
        </p:xfrm>
        <a:graphic>
          <a:graphicData uri="http://schemas.openxmlformats.org/drawingml/2006/table">
            <a:tbl>
              <a:tblPr/>
              <a:tblGrid>
                <a:gridCol w="1004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3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4785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Social Welfare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Rashtriya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Pariwarik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Labh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Yojana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 of Block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 Name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application received in this period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application disposed in this period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Accepted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Accepted after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Rejected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Rejected after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 apfter stipulated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Chandi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Ekangarsarai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Hilsa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Islampur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Karaiparsurai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Nagar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Nausa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Parbalpur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Tharthari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47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latin typeface="Calibri"/>
                        </a:rPr>
                        <a:t>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latin typeface="Calibri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9180" y="71414"/>
            <a:ext cx="5227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(Report from 01-04-2021 to 07-02-2022)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9" y="571480"/>
          <a:ext cx="8839201" cy="6254272"/>
        </p:xfrm>
        <a:graphic>
          <a:graphicData uri="http://schemas.openxmlformats.org/drawingml/2006/table">
            <a:tbl>
              <a:tblPr/>
              <a:tblGrid>
                <a:gridCol w="1133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63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4785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Social Welfare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Rashtriya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Pariwarik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Labh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Yojana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 of Block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 Name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application received in this period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application disposed in this period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Accepted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Accepted after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Rejected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Rejected after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 apfter stipulated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Chandi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Ekangarsarai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Hilsa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Islampur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Karaiparsurai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Nagar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Nausa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Parbalpur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Tharthari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RPLY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47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9180" y="71414"/>
            <a:ext cx="5227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(Report from 01-01-2022 to 07-02-2022)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57B6-9F2B-44A0-B681-C36E76D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199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Penalty imposed and not submitted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28D6E4-BA69-4D9D-92A6-507559EC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93805"/>
              </p:ext>
            </p:extLst>
          </p:nvPr>
        </p:nvGraphicFramePr>
        <p:xfrm>
          <a:off x="152400" y="677419"/>
          <a:ext cx="8812087" cy="599194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20732">
                  <a:extLst>
                    <a:ext uri="{9D8B030D-6E8A-4147-A177-3AD203B41FA5}">
                      <a16:colId xmlns:a16="http://schemas.microsoft.com/office/drawing/2014/main" val="2995032675"/>
                    </a:ext>
                  </a:extLst>
                </a:gridCol>
                <a:gridCol w="1052352">
                  <a:extLst>
                    <a:ext uri="{9D8B030D-6E8A-4147-A177-3AD203B41FA5}">
                      <a16:colId xmlns:a16="http://schemas.microsoft.com/office/drawing/2014/main" val="931436536"/>
                    </a:ext>
                  </a:extLst>
                </a:gridCol>
                <a:gridCol w="2096504">
                  <a:extLst>
                    <a:ext uri="{9D8B030D-6E8A-4147-A177-3AD203B41FA5}">
                      <a16:colId xmlns:a16="http://schemas.microsoft.com/office/drawing/2014/main" val="356293367"/>
                    </a:ext>
                  </a:extLst>
                </a:gridCol>
                <a:gridCol w="1066036">
                  <a:extLst>
                    <a:ext uri="{9D8B030D-6E8A-4147-A177-3AD203B41FA5}">
                      <a16:colId xmlns:a16="http://schemas.microsoft.com/office/drawing/2014/main" val="169217056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63279176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26002677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1895953430"/>
                    </a:ext>
                  </a:extLst>
                </a:gridCol>
              </a:tblGrid>
              <a:tr h="6226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SI NO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</a:rPr>
                        <a:t>SERVICE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</a:rPr>
                        <a:t>NAME OF DESIGNATED OFFICER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</a:rPr>
                        <a:t>Appelated Authority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</a:rPr>
                        <a:t>REASON OF PUNISHMENT 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 dirty="0">
                          <a:effectLst/>
                        </a:rPr>
                        <a:t>AMOUNT 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u="none" strike="noStrike">
                          <a:effectLst/>
                        </a:rPr>
                        <a:t>Fine submission status 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extLst>
                  <a:ext uri="{0D108BD9-81ED-4DB2-BD59-A6C34878D82A}">
                    <a16:rowId xmlns:a16="http://schemas.microsoft.com/office/drawing/2014/main" val="1960942525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Upendra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Kumar,Rajshav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Karamchari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Islampur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DCLR Hilsa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disposed within stipulated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timeline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Letter No.-308, Date-15.03.2021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232472"/>
                  </a:ext>
                </a:extLst>
              </a:tr>
              <a:tr h="6143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Md.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Azam,Rajshav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Karamchari,Hilsa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DCLR Hilsa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disposed within stipulated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timeline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Letter No.-460, Date-19.04.2021</a:t>
                      </a:r>
                    </a:p>
                  </a:txBody>
                  <a:tcPr marL="5803" marR="5803" marT="5803" marB="0" anchor="ctr"/>
                </a:tc>
                <a:extLst>
                  <a:ext uri="{0D108BD9-81ED-4DB2-BD59-A6C34878D82A}">
                    <a16:rowId xmlns:a16="http://schemas.microsoft.com/office/drawing/2014/main" val="412867505"/>
                  </a:ext>
                </a:extLst>
              </a:tr>
              <a:tr h="6226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Shailendra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Kumar,Rajshav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Karamchari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Hilsa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DCLR Hilsa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disposed within stipulated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timeline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Letter No.-460, Date-19.04.2021</a:t>
                      </a:r>
                    </a:p>
                  </a:txBody>
                  <a:tcPr marL="5803" marR="5803" marT="5803" marB="0" anchor="ctr"/>
                </a:tc>
                <a:extLst>
                  <a:ext uri="{0D108BD9-81ED-4DB2-BD59-A6C34878D82A}">
                    <a16:rowId xmlns:a16="http://schemas.microsoft.com/office/drawing/2014/main" val="3354386792"/>
                  </a:ext>
                </a:extLst>
              </a:tr>
              <a:tr h="9549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Mutation</a:t>
                      </a: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/>
                        <a:t>Manu Kumar,</a:t>
                      </a:r>
                    </a:p>
                    <a:p>
                      <a:pPr algn="ctr" fontAlgn="ctr"/>
                      <a:r>
                        <a:rPr lang="en-US" sz="1400" b="0" dirty="0" err="1"/>
                        <a:t>Karmchari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baseline="0" dirty="0" err="1"/>
                        <a:t>Nagarnausa</a:t>
                      </a:r>
                      <a:endParaRPr lang="en-US" sz="14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DCLR Hilsa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disposed within stipulated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timeline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/>
                        <a:t>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/>
                        <a:t>Letter No.-393, Date-01.04.2021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4774294"/>
                  </a:ext>
                </a:extLst>
              </a:tr>
              <a:tr h="7918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GAD</a:t>
                      </a:r>
                    </a:p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 err="1"/>
                        <a:t>Mahendra</a:t>
                      </a:r>
                      <a:r>
                        <a:rPr lang="en-US" sz="1400" b="0" dirty="0"/>
                        <a:t> Prasad </a:t>
                      </a:r>
                      <a:r>
                        <a:rPr lang="en-US" sz="1400" b="0" dirty="0" err="1"/>
                        <a:t>gupta</a:t>
                      </a:r>
                      <a:r>
                        <a:rPr lang="en-US" sz="1400" b="0" dirty="0"/>
                        <a:t>, CO </a:t>
                      </a:r>
                      <a:r>
                        <a:rPr lang="en-US" sz="1400" b="0" dirty="0" err="1"/>
                        <a:t>Ekangarsarai</a:t>
                      </a:r>
                      <a:endParaRPr lang="en-US" sz="1400" b="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SDO Hilsa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disposed within stipulated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timeline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/>
                        <a:t>5000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nn-NO" sz="1400" b="0" dirty="0"/>
                        <a:t>Letter No-3/लो० से० को० SDO Hilsa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extLst>
                  <a:ext uri="{0D108BD9-81ED-4DB2-BD59-A6C34878D82A}">
                    <a16:rowId xmlns:a16="http://schemas.microsoft.com/office/drawing/2014/main" val="1054474987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/>
                        <a:t>Anuj Kumar, CO Islampur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SDO Hilsa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disposed within stipulated</a:t>
                      </a:r>
                      <a:r>
                        <a:rPr lang="en-US" sz="14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 timeline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/>
                        <a:t>5000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extLst>
                  <a:ext uri="{0D108BD9-81ED-4DB2-BD59-A6C34878D82A}">
                    <a16:rowId xmlns:a16="http://schemas.microsoft.com/office/drawing/2014/main" val="2879256810"/>
                  </a:ext>
                </a:extLst>
              </a:tr>
              <a:tr h="6226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GAD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/>
                        <a:t>Garima Gatika, CO Tharthari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SDO Hilsa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disposed within stipulated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timeline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/>
                        <a:t>5000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extLst>
                  <a:ext uri="{0D108BD9-81ED-4DB2-BD59-A6C34878D82A}">
                    <a16:rowId xmlns:a16="http://schemas.microsoft.com/office/drawing/2014/main" val="1459461331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/>
                        <a:t>Kumari Anchala, CO Chandi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SDO Hilsa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disposed within stipulated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timeline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/>
                        <a:t>5000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extLst>
                  <a:ext uri="{0D108BD9-81ED-4DB2-BD59-A6C34878D82A}">
                    <a16:rowId xmlns:a16="http://schemas.microsoft.com/office/drawing/2014/main" val="391994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0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57B6-9F2B-44A0-B681-C36E76D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199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Penalty imposed and not submitted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28D6E4-BA69-4D9D-92A6-507559EC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79080"/>
              </p:ext>
            </p:extLst>
          </p:nvPr>
        </p:nvGraphicFramePr>
        <p:xfrm>
          <a:off x="152400" y="533400"/>
          <a:ext cx="8884096" cy="618174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75822">
                  <a:extLst>
                    <a:ext uri="{9D8B030D-6E8A-4147-A177-3AD203B41FA5}">
                      <a16:colId xmlns:a16="http://schemas.microsoft.com/office/drawing/2014/main" val="2995032675"/>
                    </a:ext>
                  </a:extLst>
                </a:gridCol>
                <a:gridCol w="914820">
                  <a:extLst>
                    <a:ext uri="{9D8B030D-6E8A-4147-A177-3AD203B41FA5}">
                      <a16:colId xmlns:a16="http://schemas.microsoft.com/office/drawing/2014/main" val="931436536"/>
                    </a:ext>
                  </a:extLst>
                </a:gridCol>
                <a:gridCol w="2339704">
                  <a:extLst>
                    <a:ext uri="{9D8B030D-6E8A-4147-A177-3AD203B41FA5}">
                      <a16:colId xmlns:a16="http://schemas.microsoft.com/office/drawing/2014/main" val="356293367"/>
                    </a:ext>
                  </a:extLst>
                </a:gridCol>
                <a:gridCol w="1525358">
                  <a:extLst>
                    <a:ext uri="{9D8B030D-6E8A-4147-A177-3AD203B41FA5}">
                      <a16:colId xmlns:a16="http://schemas.microsoft.com/office/drawing/2014/main" val="1692170561"/>
                    </a:ext>
                  </a:extLst>
                </a:gridCol>
                <a:gridCol w="1828825">
                  <a:extLst>
                    <a:ext uri="{9D8B030D-6E8A-4147-A177-3AD203B41FA5}">
                      <a16:colId xmlns:a16="http://schemas.microsoft.com/office/drawing/2014/main" val="2632791769"/>
                    </a:ext>
                  </a:extLst>
                </a:gridCol>
                <a:gridCol w="800293">
                  <a:extLst>
                    <a:ext uri="{9D8B030D-6E8A-4147-A177-3AD203B41FA5}">
                      <a16:colId xmlns:a16="http://schemas.microsoft.com/office/drawing/2014/main" val="1426002677"/>
                    </a:ext>
                  </a:extLst>
                </a:gridCol>
                <a:gridCol w="899274">
                  <a:extLst>
                    <a:ext uri="{9D8B030D-6E8A-4147-A177-3AD203B41FA5}">
                      <a16:colId xmlns:a16="http://schemas.microsoft.com/office/drawing/2014/main" val="1895953430"/>
                    </a:ext>
                  </a:extLst>
                </a:gridCol>
              </a:tblGrid>
              <a:tr h="6545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SI NO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SERVICE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NAME OF DESIGNATED OFFICER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err="1">
                          <a:effectLst/>
                        </a:rPr>
                        <a:t>Appelated</a:t>
                      </a:r>
                      <a:r>
                        <a:rPr lang="en-IN" sz="1400" b="1" u="none" strike="noStrike" dirty="0">
                          <a:effectLst/>
                        </a:rPr>
                        <a:t> Authority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REASON OF PUNISHMENT 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AMOUNT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Fine submission status 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extLst>
                  <a:ext uri="{0D108BD9-81ED-4DB2-BD59-A6C34878D82A}">
                    <a16:rowId xmlns:a16="http://schemas.microsoft.com/office/drawing/2014/main" val="1960942525"/>
                  </a:ext>
                </a:extLst>
              </a:tr>
              <a:tr h="6177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Mutation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Shri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Amod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Kumar 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Rajshav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Karamchari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Ekangarsarai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DCLR Hilsa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disposed on time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Letter No.-1348, Date-23.12.2021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232472"/>
                  </a:ext>
                </a:extLst>
              </a:tr>
              <a:tr h="6177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10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Mutatio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Md Zubair Alam , Rajshav Karamchari, Chandi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DCLR Hilsa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disposed on time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7505"/>
                  </a:ext>
                </a:extLst>
              </a:tr>
              <a:tr h="6545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11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Mutatio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Shri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DineshKumar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Sinha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Rajshav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Karamchari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Channdi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DCLR Hilsa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disposed on time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86792"/>
                  </a:ext>
                </a:extLst>
              </a:tr>
              <a:tr h="6177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Mutatio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Shri Haresh Narayan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Sahu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Rajshav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Karamchari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Tharthari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DCLR Hilsa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disposed on time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74294"/>
                  </a:ext>
                </a:extLst>
              </a:tr>
              <a:tr h="6545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13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Mutatio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Shri Arvind Kumar , Rajshav Karamchari, Nagarnausha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DCLR Hilsa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disposed on time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74987"/>
                  </a:ext>
                </a:extLst>
              </a:tr>
              <a:tr h="6177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14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Mutatio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Md Qaid Azam , Rajshav Karamchari, Hilsa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DCLR Hilsa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disposed on time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56810"/>
                  </a:ext>
                </a:extLst>
              </a:tr>
              <a:tr h="6545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15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Mutatio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Shri Upendra Kumar , Rajshav Karamchari, Islampur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DCLR Hilsa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disposed on time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61331"/>
                  </a:ext>
                </a:extLst>
              </a:tr>
              <a:tr h="6177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16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Mutatio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Shri Sudhir Kumar Upadhayay , Rajshav Karamchari, Ekangarsarai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DCLR Hilsa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disposed on time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45946"/>
                  </a:ext>
                </a:extLst>
              </a:tr>
              <a:tr h="44304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803" marR="5803" marT="580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60000/-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3" marR="5803" marT="5803" marB="0" anchor="ctr"/>
                </a:tc>
                <a:extLst>
                  <a:ext uri="{0D108BD9-81ED-4DB2-BD59-A6C34878D82A}">
                    <a16:rowId xmlns:a16="http://schemas.microsoft.com/office/drawing/2014/main" val="393656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0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hi-IN" sz="24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निरिक्षण के क्रम में पाई गयी कमियां </a:t>
            </a:r>
            <a:endParaRPr lang="en-US" sz="2400" b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i-IN" sz="1800" dirty="0">
                <a:latin typeface="Lucida Sans" panose="020B0602040502020204" pitchFamily="34" charset="0"/>
                <a:cs typeface="Lucida Sans" panose="020B0602040502020204" pitchFamily="34" charset="0"/>
              </a:rPr>
              <a:t>प्रखंड –सह- अंचल कार्यालय के लोक सेवा केंद्र पर अधिनियम में अधिसूचित सभी सेवाओं का सुचना पट्ट नहीं है ( मुख्य मंत्री कन्या उत्थान</a:t>
            </a:r>
            <a:r>
              <a:rPr lang="en-IN" sz="1800" dirty="0"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hi-IN" sz="1800" dirty="0">
                <a:latin typeface="Lucida Sans" panose="020B0602040502020204" pitchFamily="34" charset="0"/>
                <a:cs typeface="Lucida Sans" panose="020B0602040502020204" pitchFamily="34" charset="0"/>
              </a:rPr>
              <a:t>योजना, जन्म एवं मृत्यु प्रमाण पत्र का सूचना पट्ट नहीं है 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i-IN" sz="1800" dirty="0">
                <a:latin typeface="Lucida Sans" panose="020B0602040502020204" pitchFamily="34" charset="0"/>
                <a:cs typeface="Lucida Sans" panose="020B0602040502020204" pitchFamily="34" charset="0"/>
              </a:rPr>
              <a:t>काउंटर से दी जाने वाली सेवाओं का आवेदन पत्र का दिवालेखन कराया जाना है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i-IN" sz="1800" dirty="0">
                <a:latin typeface="Lucida Sans" panose="020B0602040502020204" pitchFamily="34" charset="0"/>
                <a:cs typeface="Lucida Sans" panose="020B0602040502020204" pitchFamily="34" charset="0"/>
              </a:rPr>
              <a:t>मुख्य मंत्री कन्या उत्थान योजना के आवेदन अधिकार सॉफ्टवेर के माध्यम से नहीं लिया जा रहा है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i-IN" sz="1800" dirty="0">
                <a:latin typeface="Lucida Sans" panose="020B0602040502020204" pitchFamily="34" charset="0"/>
                <a:cs typeface="Lucida Sans" panose="020B0602040502020204" pitchFamily="34" charset="0"/>
              </a:rPr>
              <a:t>जन्म एवं मृत्यु प्रमाण पत्र हेतु आवेदन लोक सेवा काउंटर से नहीं लिया जा रहा है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hi-IN" sz="1800" dirty="0">
                <a:latin typeface="Lucida Sans" panose="020B0602040502020204" pitchFamily="34" charset="0"/>
                <a:cs typeface="Lucida Sans" panose="020B0602040502020204" pitchFamily="34" charset="0"/>
              </a:rPr>
              <a:t>बिहारशरीफ प्रखंड सह अंचल कार्यालय के लोक सेवा केंद्र से दाखिल-ख़ारिज का आवेदन नहीं लिया जा रहा है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B06F-6057-4CD8-801C-2E5BE565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4525962"/>
          </a:xfrm>
        </p:spPr>
        <p:txBody>
          <a:bodyPr>
            <a:normAutofit/>
          </a:bodyPr>
          <a:lstStyle/>
          <a:p>
            <a:r>
              <a:rPr lang="en-IN" sz="8800" dirty="0">
                <a:solidFill>
                  <a:srgbClr val="00206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003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06" y="357163"/>
          <a:ext cx="9001154" cy="62151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3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94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59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59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59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5383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latin typeface="+mn-lt"/>
                          <a:cs typeface="Times New Roman" pitchFamily="18" charset="0"/>
                        </a:rPr>
                        <a:t>GAD (Service</a:t>
                      </a:r>
                      <a:r>
                        <a:rPr lang="en-US" sz="2400" u="none" strike="noStrike" baseline="0" dirty="0">
                          <a:latin typeface="+mn-lt"/>
                          <a:cs typeface="Times New Roman" pitchFamily="18" charset="0"/>
                        </a:rPr>
                        <a:t> Plus)</a:t>
                      </a:r>
                      <a:endParaRPr lang="en-US" sz="2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383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Department Name: All,  Service Name: All,  Submission Mode: All,  From Date: 01-04-2021,  To Date: 06-02-2022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5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latin typeface="+mn-lt"/>
                          <a:cs typeface="Times New Roman" pitchFamily="18" charset="0"/>
                        </a:rPr>
                        <a:t>Sl</a:t>
                      </a:r>
                      <a:r>
                        <a:rPr lang="en-US" sz="1300" u="none" strike="noStrike" dirty="0">
                          <a:latin typeface="+mn-lt"/>
                          <a:cs typeface="Times New Roman" pitchFamily="18" charset="0"/>
                        </a:rPr>
                        <a:t> No</a:t>
                      </a:r>
                      <a:endParaRPr lang="en-US" sz="1300" b="1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latin typeface="+mn-lt"/>
                          <a:cs typeface="Times New Roman" pitchFamily="18" charset="0"/>
                        </a:rPr>
                        <a:t>Block  </a:t>
                      </a:r>
                      <a:endParaRPr lang="en-US" sz="1300" b="1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latin typeface="+mn-lt"/>
                          <a:cs typeface="Times New Roman" pitchFamily="18" charset="0"/>
                        </a:rPr>
                        <a:t>Total application received in this period </a:t>
                      </a:r>
                      <a:endParaRPr lang="en-US" sz="1300" b="1" i="0" u="none" strike="noStrike" dirty="0">
                        <a:solidFill>
                          <a:srgbClr val="00206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latin typeface="+mn-lt"/>
                          <a:cs typeface="Times New Roman" pitchFamily="18" charset="0"/>
                        </a:rPr>
                        <a:t>Total application disposed in this period </a:t>
                      </a:r>
                      <a:endParaRPr lang="en-US" sz="1300" b="1" i="0" u="none" strike="noStrike" dirty="0">
                        <a:solidFill>
                          <a:srgbClr val="00206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latin typeface="+mn-lt"/>
                          <a:cs typeface="Times New Roman" pitchFamily="18" charset="0"/>
                        </a:rPr>
                        <a:t>Total Approved (A)</a:t>
                      </a:r>
                      <a:endParaRPr lang="en-US" sz="1300" b="1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latin typeface="+mn-lt"/>
                          <a:cs typeface="Times New Roman" pitchFamily="18" charset="0"/>
                        </a:rPr>
                        <a:t>Approved Within TL (A-I)</a:t>
                      </a:r>
                      <a:endParaRPr lang="en-US" sz="1300" b="1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latin typeface="+mn-lt"/>
                          <a:cs typeface="Times New Roman" pitchFamily="18" charset="0"/>
                        </a:rPr>
                        <a:t>Approved After TL (A-II)</a:t>
                      </a:r>
                      <a:endParaRPr lang="en-US" sz="1300" b="1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latin typeface="+mn-lt"/>
                          <a:cs typeface="Times New Roman" pitchFamily="18" charset="0"/>
                        </a:rPr>
                        <a:t>Total  Rejected  (R)</a:t>
                      </a:r>
                      <a:endParaRPr lang="en-US" sz="1300" b="1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latin typeface="+mn-lt"/>
                          <a:cs typeface="Times New Roman" pitchFamily="18" charset="0"/>
                        </a:rPr>
                        <a:t>Rejected Within TL (R-I)</a:t>
                      </a:r>
                      <a:endParaRPr lang="en-US" sz="1300" b="1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latin typeface="+mn-lt"/>
                          <a:cs typeface="Times New Roman" pitchFamily="18" charset="0"/>
                        </a:rPr>
                        <a:t>Rejected After TL (R-II)</a:t>
                      </a:r>
                      <a:endParaRPr lang="en-US" sz="1300" b="1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latin typeface="+mn-lt"/>
                          <a:cs typeface="Times New Roman" pitchFamily="18" charset="0"/>
                        </a:rPr>
                        <a:t>Total  Pending (P)</a:t>
                      </a:r>
                      <a:endParaRPr lang="en-US" sz="1300" b="1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latin typeface="+mn-lt"/>
                          <a:cs typeface="Times New Roman" pitchFamily="18" charset="0"/>
                        </a:rPr>
                        <a:t>Pending Within TL (P-I)</a:t>
                      </a:r>
                      <a:endParaRPr lang="en-US" sz="1300" b="1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latin typeface="+mn-lt"/>
                          <a:cs typeface="Times New Roman" pitchFamily="18" charset="0"/>
                        </a:rPr>
                        <a:t>Pending After TL (P-II)</a:t>
                      </a:r>
                      <a:endParaRPr lang="en-US" sz="1300" b="1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 dirty="0">
                          <a:latin typeface="+mn-lt"/>
                          <a:cs typeface="Times New Roman" pitchFamily="18" charset="0"/>
                        </a:rPr>
                        <a:t>CHANDI</a:t>
                      </a:r>
                      <a:endParaRPr lang="en-US" sz="135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47047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44180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39369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25836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13533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4811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2282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2529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2867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2867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 dirty="0">
                          <a:latin typeface="+mn-lt"/>
                          <a:cs typeface="Times New Roman" pitchFamily="18" charset="0"/>
                        </a:rPr>
                        <a:t>EKANGARSARAI</a:t>
                      </a:r>
                      <a:endParaRPr lang="en-US" sz="135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62110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60738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58835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46842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11993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1903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986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917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1372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1372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 dirty="0">
                          <a:latin typeface="+mn-lt"/>
                          <a:cs typeface="Times New Roman" pitchFamily="18" charset="0"/>
                        </a:rPr>
                        <a:t>HILSA</a:t>
                      </a:r>
                      <a:endParaRPr lang="en-US" sz="135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62691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60548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59093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49235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9858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1455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1200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255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2143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2143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 dirty="0">
                          <a:latin typeface="+mn-lt"/>
                          <a:cs typeface="Times New Roman" pitchFamily="18" charset="0"/>
                        </a:rPr>
                        <a:t>ISLAMPUR</a:t>
                      </a:r>
                      <a:endParaRPr lang="en-US" sz="135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70120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67510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58875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32280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26595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8635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5785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2850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2610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2610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latin typeface="+mn-lt"/>
                          <a:cs typeface="Times New Roman" pitchFamily="18" charset="0"/>
                        </a:rPr>
                        <a:t>KARAIPARSURAI</a:t>
                      </a:r>
                      <a:endParaRPr lang="en-US" sz="135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21527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20585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18988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16043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2945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1597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1370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227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942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942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latin typeface="+mn-lt"/>
                          <a:cs typeface="Times New Roman" pitchFamily="18" charset="0"/>
                        </a:rPr>
                        <a:t>NAGARNAUSA</a:t>
                      </a:r>
                      <a:endParaRPr lang="en-US" sz="135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27427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25899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24544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24485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59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1355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1160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195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1528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1528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>
                          <a:latin typeface="+mn-lt"/>
                          <a:cs typeface="Times New Roman" pitchFamily="18" charset="0"/>
                        </a:rPr>
                        <a:t>PARBALPUR</a:t>
                      </a:r>
                      <a:endParaRPr lang="en-US" sz="135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23603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22344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18941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18554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387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3403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2840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563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1259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1259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50" u="none" strike="noStrike" dirty="0">
                          <a:latin typeface="+mn-lt"/>
                          <a:cs typeface="Times New Roman" pitchFamily="18" charset="0"/>
                        </a:rPr>
                        <a:t>THARTHARI</a:t>
                      </a:r>
                      <a:endParaRPr lang="en-US" sz="135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22056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20368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18804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15731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3073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1564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1263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301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1688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1688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en-US" sz="1400" b="0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538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Total</a:t>
                      </a:r>
                      <a:endParaRPr lang="en-US" sz="1400" b="0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336581</a:t>
                      </a:r>
                      <a:endParaRPr lang="en-US" sz="1400" b="1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322172</a:t>
                      </a:r>
                      <a:endParaRPr lang="en-US" sz="1400" b="1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297449</a:t>
                      </a:r>
                      <a:endParaRPr lang="en-US" sz="1400" b="1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229006</a:t>
                      </a:r>
                      <a:endParaRPr lang="en-US" sz="1400" b="1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68443</a:t>
                      </a:r>
                      <a:endParaRPr lang="en-US" sz="1400" b="1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24723</a:t>
                      </a:r>
                      <a:endParaRPr lang="en-US" sz="1400" b="1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16886</a:t>
                      </a:r>
                      <a:endParaRPr lang="en-US" sz="1400" b="1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7837</a:t>
                      </a:r>
                      <a:endParaRPr lang="en-US" sz="1400" b="1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latin typeface="+mn-lt"/>
                          <a:cs typeface="Times New Roman" pitchFamily="18" charset="0"/>
                        </a:rPr>
                        <a:t>14409</a:t>
                      </a:r>
                      <a:endParaRPr lang="en-US" sz="1400" b="1" i="0" u="none" strike="noStrike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14409</a:t>
                      </a:r>
                      <a:endParaRPr lang="en-US" sz="1400" b="1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lang="en-US" sz="1400" b="1" i="0" u="none" strike="noStrike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6204" marR="6204" marT="620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78308"/>
              </p:ext>
            </p:extLst>
          </p:nvPr>
        </p:nvGraphicFramePr>
        <p:xfrm>
          <a:off x="71439" y="71458"/>
          <a:ext cx="8929717" cy="649022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0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8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73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7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69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7953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/>
                        <a:t>GAD Service Plus</a:t>
                      </a:r>
                      <a:endParaRPr lang="en-US" sz="2000" b="0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91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</a:rPr>
                        <a:t>From Date: 01-01-2022,  To Date: 06-02-2022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Sl No</a:t>
                      </a:r>
                      <a:endParaRPr lang="en-US" sz="1400" b="1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Block  </a:t>
                      </a:r>
                      <a:endParaRPr lang="en-US" sz="1400" b="1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Total Received</a:t>
                      </a:r>
                    </a:p>
                    <a:p>
                      <a:pPr algn="ctr" fontAlgn="ctr"/>
                      <a:r>
                        <a:rPr lang="en-US" sz="1400" u="none" strike="noStrike" dirty="0"/>
                        <a:t>(T)</a:t>
                      </a:r>
                      <a:endParaRPr lang="en-US" sz="1400" b="1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Total Disposed out of </a:t>
                      </a:r>
                    </a:p>
                    <a:p>
                      <a:pPr algn="ctr" fontAlgn="ctr"/>
                      <a:r>
                        <a:rPr lang="en-US" sz="1200" u="none" strike="noStrike" dirty="0"/>
                        <a:t>T (A+R)</a:t>
                      </a:r>
                      <a:endParaRPr lang="en-US" sz="1200" b="1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Total Approved (A)</a:t>
                      </a:r>
                      <a:endParaRPr lang="en-US" sz="1200" b="1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Approved Within TL (A-I)</a:t>
                      </a:r>
                      <a:endParaRPr lang="en-US" sz="1200" b="1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Approved After TL (A-II)</a:t>
                      </a:r>
                      <a:endParaRPr lang="en-US" sz="1200" b="1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Total  Rejected  (R)</a:t>
                      </a:r>
                      <a:endParaRPr lang="en-US" sz="1200" b="1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Rejected Within TL (R-I)</a:t>
                      </a:r>
                      <a:endParaRPr lang="en-US" sz="1200" b="1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Rejected After TL (R-II)</a:t>
                      </a:r>
                      <a:endParaRPr lang="en-US" sz="1200" b="1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Total  Pending (P)</a:t>
                      </a:r>
                      <a:endParaRPr lang="en-US" sz="1200" b="1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Pending Within TL (P-I)</a:t>
                      </a:r>
                      <a:endParaRPr lang="en-US" sz="1200" b="1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Pending After TL (P-II)</a:t>
                      </a:r>
                      <a:endParaRPr lang="en-US" sz="1200" b="1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CHANDI</a:t>
                      </a:r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5232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2365</a:t>
                      </a:r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2007</a:t>
                      </a:r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2007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358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358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2867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2867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</a:rPr>
                        <a:t>EKANGARSARA</a:t>
                      </a:r>
                      <a:r>
                        <a:rPr lang="en-US" sz="1200" u="none" strike="noStrike" dirty="0"/>
                        <a:t>I</a:t>
                      </a:r>
                      <a:endParaRPr lang="en-US" sz="1200" b="0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5256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3884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3640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3504</a:t>
                      </a:r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C00000"/>
                          </a:solidFill>
                        </a:rPr>
                        <a:t>136</a:t>
                      </a:r>
                      <a:endParaRPr lang="en-US" sz="20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244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243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1372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1372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HILSA</a:t>
                      </a:r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5674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3531</a:t>
                      </a:r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3408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3408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123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123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2143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2143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4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</a:rPr>
                        <a:t>ISLAMPUR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7838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5228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4301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4287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</a:rPr>
                        <a:t>14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927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927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2610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2610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/>
                        <a:t>5</a:t>
                      </a:r>
                      <a:endParaRPr lang="en-US" sz="12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KARAIPARSURAI</a:t>
                      </a:r>
                      <a:endParaRPr lang="en-US" sz="1200" b="0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1925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983</a:t>
                      </a:r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772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772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211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211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942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942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6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NAGARNAUSA</a:t>
                      </a:r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4335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2807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2743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2743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64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64</a:t>
                      </a:r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1528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1528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7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</a:rPr>
                        <a:t>PARBALPUR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3021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1762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1503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1503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259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253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0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1259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1259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8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8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</a:rPr>
                        <a:t>THARTHARI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3029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1341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1093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1092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248</a:t>
                      </a:r>
                      <a:endParaRPr lang="en-US" sz="1400" b="0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248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1688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1688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0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8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 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 </a:t>
                      </a:r>
                      <a:endParaRPr lang="en-US" sz="1400" b="0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121842</a:t>
                      </a:r>
                      <a:endParaRPr lang="en-US" sz="1400" b="1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67898</a:t>
                      </a:r>
                      <a:endParaRPr lang="en-US" sz="1400" b="1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60071</a:t>
                      </a:r>
                      <a:endParaRPr lang="en-US" sz="1400" b="1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59795</a:t>
                      </a:r>
                      <a:endParaRPr lang="en-US" sz="1400" b="1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276</a:t>
                      </a:r>
                      <a:endParaRPr lang="en-US" sz="1400" b="1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7827</a:t>
                      </a:r>
                      <a:endParaRPr lang="en-US" sz="1400" b="1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7778</a:t>
                      </a:r>
                      <a:endParaRPr lang="en-US" sz="1400" b="1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49</a:t>
                      </a:r>
                      <a:endParaRPr lang="en-US" sz="1400" b="1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53944</a:t>
                      </a:r>
                      <a:endParaRPr lang="en-US" sz="1400" b="1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/>
                        <a:t>53921</a:t>
                      </a:r>
                      <a:endParaRPr lang="en-US" sz="1400" b="1" i="0" u="none" strike="noStrike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/>
                        <a:t>23</a:t>
                      </a:r>
                      <a:endParaRPr lang="en-US" sz="1400" b="1" i="0" u="none" strike="noStrike" dirty="0">
                        <a:latin typeface="Calibri"/>
                      </a:endParaRPr>
                    </a:p>
                  </a:txBody>
                  <a:tcPr marL="6917" marR="6917" marT="6917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2844" y="906872"/>
          <a:ext cx="8786873" cy="5808276"/>
        </p:xfrm>
        <a:graphic>
          <a:graphicData uri="http://schemas.openxmlformats.org/drawingml/2006/table">
            <a:tbl>
              <a:tblPr/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5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2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464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77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6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SL#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Block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Service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Received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Application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Disposed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Application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Service Accept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Service Denial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Not Disposed Till Now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5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Within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Stipulated Time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After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Stipulated Time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Within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Stipulated Time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After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Stipulated Time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Pending</a:t>
                      </a:r>
                    </a:p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Within                        Stipulated Time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</a:rPr>
                        <a:t>Expired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0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Chandi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INRC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634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631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7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295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323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RRC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93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93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77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SCRC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0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2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Ekangarsarai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INRC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1954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1885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721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743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51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370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69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RRC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1236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1125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655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408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51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111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SCRC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Hilsa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INRC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2398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2387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1339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993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21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0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RRC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3124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3062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2035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1023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62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00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Islampur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INRC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407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354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66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100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180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8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53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0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RRC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0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SCRC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5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Karaiparsurai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INRC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1281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1281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12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656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273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340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0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RRC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8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8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5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6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Nagarnausa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INRC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356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330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277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52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26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00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7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Parbalpur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INRC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294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294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109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141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28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16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0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RRC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132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124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7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117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8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002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SCRC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0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8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Tharthari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INRC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18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18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17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00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7876" marR="7876" marT="7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RRC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9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9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9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600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</a:p>
                  </a:txBody>
                  <a:tcPr marL="7876" marR="7876" marT="78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Total: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11962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11613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5241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4638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582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1152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349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0</a:t>
                      </a:r>
                    </a:p>
                  </a:txBody>
                  <a:tcPr marL="7876" marR="7876" marT="78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44" y="71414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Food and  Consumer Protection Department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(Report from 01-04-2021 to 07-02-2022)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44" y="857235"/>
          <a:ext cx="8715405" cy="5429285"/>
        </p:xfrm>
        <a:graphic>
          <a:graphicData uri="http://schemas.openxmlformats.org/drawingml/2006/table">
            <a:tbl>
              <a:tblPr/>
              <a:tblGrid>
                <a:gridCol w="37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93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93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34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8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54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SL#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Block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Service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Received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Application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Disposed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Application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 Accept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 Denial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 Disposed Till Now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Within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Stipulated Time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After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Stipulated Time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Within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Stipulated Time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After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Stipulated Time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Expired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Stipulated Time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Expired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Stipulated Time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99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Chandi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INRC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RRC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99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Ekangarsarai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INRC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RRC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9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Hilsa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INRC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RRC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99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Islampur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INRC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RRC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Karaiparsurai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INRC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Nagar Nausa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INRC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99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Parbalpur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INRC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9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SCRC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Tharthari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INRC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Total:</a:t>
                      </a:r>
                    </a:p>
                  </a:txBody>
                  <a:tcPr marL="6597" marR="6597" marT="65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2599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2533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97" marR="6597" marT="6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44" y="71414"/>
            <a:ext cx="8643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Food and  Consumer Protection Department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(Report from 01-01-2022 to 07-02-2022)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273" y="732046"/>
          <a:ext cx="9016321" cy="6054540"/>
        </p:xfrm>
        <a:graphic>
          <a:graphicData uri="http://schemas.openxmlformats.org/drawingml/2006/table">
            <a:tbl>
              <a:tblPr/>
              <a:tblGrid>
                <a:gridCol w="96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4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9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11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2369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Social Welfare (Pension Applications)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 of Block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Service Name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application received in this period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application disposed in this period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Accepted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Accepted after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Rejected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Rejected after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 apfter stipulated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Chandi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Ekangarsarai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Hilsa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Islampur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Karaiparsurai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Nagarnausa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Parbalpur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Tharthari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4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214290"/>
            <a:ext cx="5227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(Report from 01-04-2021 to 07-02-2022)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273" y="732046"/>
          <a:ext cx="9016321" cy="6054540"/>
        </p:xfrm>
        <a:graphic>
          <a:graphicData uri="http://schemas.openxmlformats.org/drawingml/2006/table">
            <a:tbl>
              <a:tblPr/>
              <a:tblGrid>
                <a:gridCol w="1301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4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90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11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2369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Social Welfare (Pension Applications)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 of Block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Service Name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application received in this period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application disposed in this period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Accepted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Accepted after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Rejected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Rejected after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 apfter stipulated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Chandi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Ekangarsarai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Hilsa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Islampur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Karaiparsurai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Nagarnausa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Parbalpur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Tharthari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Pension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4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Calibri"/>
                        </a:rPr>
                        <a:t>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Calibri"/>
                        </a:rPr>
                        <a:t>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latin typeface="Calibri"/>
                        </a:rPr>
                        <a:t>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214290"/>
            <a:ext cx="5227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(Report from 01-01-2022 to 07-02-2022)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583985"/>
          <a:ext cx="8686800" cy="6131163"/>
        </p:xfrm>
        <a:graphic>
          <a:graphicData uri="http://schemas.openxmlformats.org/drawingml/2006/table">
            <a:tbl>
              <a:tblPr/>
              <a:tblGrid>
                <a:gridCol w="1414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0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6507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Social Welfare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Mukhya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Mantri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Kanya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Vivah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Yojana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6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Name of Block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Service Name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application received in this period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application disposed in this period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Accepted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Accepted after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Rejected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Rejected after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 apfter stipulated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Chandi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Ekangarsarai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Hilsa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Islampur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Karaiparsurai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Nagar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Nausa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Parbalpur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Tharthari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650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Total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9180" y="71414"/>
            <a:ext cx="5227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(Report from 01-04-2021 to 07-02-2022)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583985"/>
          <a:ext cx="8686800" cy="6131163"/>
        </p:xfrm>
        <a:graphic>
          <a:graphicData uri="http://schemas.openxmlformats.org/drawingml/2006/table">
            <a:tbl>
              <a:tblPr/>
              <a:tblGrid>
                <a:gridCol w="1414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09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6507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Social Welfare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Mukhya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Mantri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Kanya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Vivah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Yojana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6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Name of Block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Service Name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application received in this period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application disposed in this period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Accepted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Accepted after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Rejected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Rejected after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 within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Pending apfter stipulated timeline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Chandi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Ekangarsarai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Hilsa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Islampur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Karaiparsurai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Nagar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Nausa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Parbalpur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Tharthari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MKVY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650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Total</a:t>
                      </a:r>
                    </a:p>
                  </a:txBody>
                  <a:tcPr marL="6793" marR="6793" marT="67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9180" y="71414"/>
            <a:ext cx="5227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(Report from 01-01-2022 to 07-02-2022)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2168</Words>
  <Application>Microsoft Office PowerPoint</Application>
  <PresentationFormat>On-screen Show (4:3)</PresentationFormat>
  <Paragraphs>1390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Lucida Sans</vt:lpstr>
      <vt:lpstr>Nirmala UI</vt:lpstr>
      <vt:lpstr>Verdana</vt:lpstr>
      <vt:lpstr>Wingdings</vt:lpstr>
      <vt:lpstr>Office Theme</vt:lpstr>
      <vt:lpstr>लोक सेवाओं का अधिकार अधिनियम 2011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Penalty imposed and not submitted </vt:lpstr>
      <vt:lpstr>Penalty imposed and not submitted </vt:lpstr>
      <vt:lpstr>निरिक्षण के क्रम में पाई गयी कमियां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लोक सेवाओं का अधिकार अधिनियम का क्रियान्वन   </dc:title>
  <dc:creator>DMIT NAL</dc:creator>
  <cp:lastModifiedBy>S Kumar</cp:lastModifiedBy>
  <cp:revision>100</cp:revision>
  <dcterms:created xsi:type="dcterms:W3CDTF">2006-08-16T00:00:00Z</dcterms:created>
  <dcterms:modified xsi:type="dcterms:W3CDTF">2022-02-07T09:17:23Z</dcterms:modified>
</cp:coreProperties>
</file>