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E:\ment pro2\THEME_HOTEL_SIGN_FIVE_STARS_FACADE_BUILDING_GettyImages-1320779330-3.jpgTHEME_HOTEL_SIGN_FIVE_STARS_FACADE_BUILDING_GettyImages-1320779330-3"/>
          <p:cNvPicPr/>
          <p:nvPr/>
        </p:nvPicPr>
        <p:blipFill>
          <a:blip r:embed="rId1"/>
          <a:srcRect t="8844" b="8844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666999"/>
            <a:ext cx="4038600" cy="4191000"/>
            <a:chOff x="0" y="2666999"/>
            <a:chExt cx="4038600" cy="4191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66999"/>
              <a:ext cx="4038599" cy="4190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95600"/>
              <a:ext cx="1523999" cy="23622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1000" y="0"/>
            <a:ext cx="1600200" cy="1143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10600" y="6095999"/>
            <a:ext cx="990600" cy="7619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391775" y="0"/>
            <a:ext cx="776605" cy="2056765"/>
            <a:chOff x="10391775" y="0"/>
            <a:chExt cx="776605" cy="12147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1775" y="0"/>
              <a:ext cx="776287" cy="12143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39400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534653" y="5639117"/>
            <a:ext cx="34194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ga</a:t>
            </a:r>
            <a:r>
              <a:rPr sz="2400" b="1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b="1" spc="-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Ana</a:t>
            </a:r>
            <a:r>
              <a:rPr sz="2400" b="1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ts val="2870"/>
              </a:lnSpc>
            </a:pP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b="1" spc="-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24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-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400" b="1" spc="-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Satish Gopisetty</a:t>
            </a:r>
            <a:endParaRPr lang="en-IN" sz="2400" b="1" spc="-155" dirty="0">
              <a:solidFill>
                <a:srgbClr val="FFFFFF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9814" y="951166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619250"/>
            <a:ext cx="1070610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2792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/>
              <a:t>Recommendations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993775" y="1346327"/>
            <a:ext cx="10477500" cy="323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5965">
              <a:lnSpc>
                <a:spcPct val="150000"/>
              </a:lnSpc>
              <a:spcBef>
                <a:spcPts val="95"/>
              </a:spcBef>
              <a:buFont typeface="Segoe UI Symbol" panose="020B0502040204020203"/>
              <a:buChar char="➢"/>
              <a:tabLst>
                <a:tab pos="327660" algn="l"/>
              </a:tabLst>
            </a:pPr>
            <a:r>
              <a:rPr sz="2000" spc="10" dirty="0"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2016,</a:t>
            </a:r>
            <a:r>
              <a:rPr sz="20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yearly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availability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highly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decreasing.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Therefore,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0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Increasing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availability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yearly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level.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17500" indent="-305435">
              <a:lnSpc>
                <a:spcPct val="100000"/>
              </a:lnSpc>
              <a:spcBef>
                <a:spcPts val="1205"/>
              </a:spcBef>
              <a:buFont typeface="Segoe UI Symbol" panose="020B0502040204020203"/>
              <a:buChar char="➢"/>
              <a:tabLst>
                <a:tab pos="318135" algn="l"/>
              </a:tabLst>
            </a:pP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Capacity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accommodation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doesn’t</a:t>
            </a:r>
            <a:r>
              <a:rPr sz="20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proportional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relationship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price.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17500" indent="-305435">
              <a:lnSpc>
                <a:spcPct val="100000"/>
              </a:lnSpc>
              <a:spcBef>
                <a:spcPts val="1205"/>
              </a:spcBef>
              <a:buFont typeface="Segoe UI Symbol" panose="020B0502040204020203"/>
              <a:buChar char="➢"/>
              <a:tabLst>
                <a:tab pos="318135" algn="l"/>
              </a:tabLst>
            </a:pPr>
            <a:r>
              <a:rPr sz="200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room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0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affordable.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17500" indent="-305435">
              <a:lnSpc>
                <a:spcPct val="100000"/>
              </a:lnSpc>
              <a:spcBef>
                <a:spcPts val="1205"/>
              </a:spcBef>
              <a:buFont typeface="Segoe UI Symbol" panose="020B0502040204020203"/>
              <a:buChar char="➢"/>
              <a:tabLst>
                <a:tab pos="318135" algn="l"/>
              </a:tabLst>
            </a:pPr>
            <a:r>
              <a:rPr sz="2000" spc="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rate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doesn’t</a:t>
            </a:r>
            <a:r>
              <a:rPr sz="20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affect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super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status.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50000"/>
              </a:lnSpc>
              <a:buFont typeface="Segoe UI Symbol" panose="020B0502040204020203"/>
              <a:buChar char="➢"/>
              <a:tabLst>
                <a:tab pos="318135" algn="l"/>
              </a:tabLst>
            </a:pPr>
            <a:r>
              <a:rPr sz="2000" spc="1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strong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proportional</a:t>
            </a:r>
            <a:r>
              <a:rPr sz="20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relationship</a:t>
            </a:r>
            <a:r>
              <a:rPr sz="20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000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count</a:t>
            </a:r>
            <a:r>
              <a:rPr sz="20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reviews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000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listings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count.</a:t>
            </a:r>
            <a:r>
              <a:rPr sz="20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Thus,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giving</a:t>
            </a:r>
            <a:r>
              <a:rPr sz="20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opportunity</a:t>
            </a:r>
            <a:r>
              <a:rPr sz="2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rating</a:t>
            </a:r>
            <a:r>
              <a:rPr sz="20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makes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popular.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228600"/>
            <a:ext cx="447675" cy="1104900"/>
            <a:chOff x="914400" y="228600"/>
            <a:chExt cx="447675" cy="1104900"/>
          </a:xfrm>
        </p:grpSpPr>
        <p:sp>
          <p:nvSpPr>
            <p:cNvPr id="5" name="object 5"/>
            <p:cNvSpPr/>
            <p:nvPr/>
          </p:nvSpPr>
          <p:spPr>
            <a:xfrm>
              <a:off x="914400" y="228600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223837" y="0"/>
                  </a:moveTo>
                  <a:lnTo>
                    <a:pt x="172513" y="5536"/>
                  </a:lnTo>
                  <a:lnTo>
                    <a:pt x="125399" y="21304"/>
                  </a:lnTo>
                  <a:lnTo>
                    <a:pt x="83838" y="46046"/>
                  </a:lnTo>
                  <a:lnTo>
                    <a:pt x="49174" y="78501"/>
                  </a:lnTo>
                  <a:lnTo>
                    <a:pt x="22751" y="117410"/>
                  </a:lnTo>
                  <a:lnTo>
                    <a:pt x="5911" y="161512"/>
                  </a:lnTo>
                  <a:lnTo>
                    <a:pt x="0" y="209550"/>
                  </a:lnTo>
                  <a:lnTo>
                    <a:pt x="5911" y="257587"/>
                  </a:lnTo>
                  <a:lnTo>
                    <a:pt x="22751" y="301689"/>
                  </a:lnTo>
                  <a:lnTo>
                    <a:pt x="49174" y="340598"/>
                  </a:lnTo>
                  <a:lnTo>
                    <a:pt x="83838" y="373053"/>
                  </a:lnTo>
                  <a:lnTo>
                    <a:pt x="125399" y="397795"/>
                  </a:lnTo>
                  <a:lnTo>
                    <a:pt x="172513" y="413563"/>
                  </a:lnTo>
                  <a:lnTo>
                    <a:pt x="223837" y="419100"/>
                  </a:lnTo>
                  <a:lnTo>
                    <a:pt x="275161" y="413563"/>
                  </a:lnTo>
                  <a:lnTo>
                    <a:pt x="322275" y="397795"/>
                  </a:lnTo>
                  <a:lnTo>
                    <a:pt x="363836" y="373053"/>
                  </a:lnTo>
                  <a:lnTo>
                    <a:pt x="398500" y="340598"/>
                  </a:lnTo>
                  <a:lnTo>
                    <a:pt x="424923" y="301689"/>
                  </a:lnTo>
                  <a:lnTo>
                    <a:pt x="441763" y="257587"/>
                  </a:lnTo>
                  <a:lnTo>
                    <a:pt x="447675" y="209550"/>
                  </a:lnTo>
                  <a:lnTo>
                    <a:pt x="441763" y="161512"/>
                  </a:lnTo>
                  <a:lnTo>
                    <a:pt x="424923" y="117410"/>
                  </a:lnTo>
                  <a:lnTo>
                    <a:pt x="398500" y="78501"/>
                  </a:lnTo>
                  <a:lnTo>
                    <a:pt x="363836" y="46046"/>
                  </a:lnTo>
                  <a:lnTo>
                    <a:pt x="322275" y="21304"/>
                  </a:lnTo>
                  <a:lnTo>
                    <a:pt x="275161" y="5536"/>
                  </a:lnTo>
                  <a:lnTo>
                    <a:pt x="223837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4400" y="914400"/>
              <a:ext cx="447675" cy="419100"/>
            </a:xfrm>
            <a:custGeom>
              <a:avLst/>
              <a:gdLst/>
              <a:ahLst/>
              <a:cxnLst/>
              <a:rect l="l" t="t" r="r" b="b"/>
              <a:pathLst>
                <a:path w="447675" h="419100">
                  <a:moveTo>
                    <a:pt x="0" y="209550"/>
                  </a:moveTo>
                  <a:lnTo>
                    <a:pt x="5911" y="161512"/>
                  </a:lnTo>
                  <a:lnTo>
                    <a:pt x="22751" y="117410"/>
                  </a:lnTo>
                  <a:lnTo>
                    <a:pt x="49174" y="78501"/>
                  </a:lnTo>
                  <a:lnTo>
                    <a:pt x="83838" y="46046"/>
                  </a:lnTo>
                  <a:lnTo>
                    <a:pt x="125399" y="21304"/>
                  </a:lnTo>
                  <a:lnTo>
                    <a:pt x="172513" y="5536"/>
                  </a:lnTo>
                  <a:lnTo>
                    <a:pt x="223837" y="0"/>
                  </a:lnTo>
                  <a:lnTo>
                    <a:pt x="275161" y="5536"/>
                  </a:lnTo>
                  <a:lnTo>
                    <a:pt x="322275" y="21304"/>
                  </a:lnTo>
                  <a:lnTo>
                    <a:pt x="363836" y="46046"/>
                  </a:lnTo>
                  <a:lnTo>
                    <a:pt x="398500" y="78501"/>
                  </a:lnTo>
                  <a:lnTo>
                    <a:pt x="424923" y="117410"/>
                  </a:lnTo>
                  <a:lnTo>
                    <a:pt x="441763" y="161512"/>
                  </a:lnTo>
                  <a:lnTo>
                    <a:pt x="447675" y="209550"/>
                  </a:lnTo>
                  <a:lnTo>
                    <a:pt x="441763" y="257587"/>
                  </a:lnTo>
                  <a:lnTo>
                    <a:pt x="424923" y="301689"/>
                  </a:lnTo>
                  <a:lnTo>
                    <a:pt x="398500" y="340598"/>
                  </a:lnTo>
                  <a:lnTo>
                    <a:pt x="363836" y="373053"/>
                  </a:lnTo>
                  <a:lnTo>
                    <a:pt x="322275" y="397795"/>
                  </a:lnTo>
                  <a:lnTo>
                    <a:pt x="275161" y="413563"/>
                  </a:lnTo>
                  <a:lnTo>
                    <a:pt x="223837" y="419100"/>
                  </a:lnTo>
                  <a:lnTo>
                    <a:pt x="172513" y="413563"/>
                  </a:lnTo>
                  <a:lnTo>
                    <a:pt x="125399" y="397795"/>
                  </a:lnTo>
                  <a:lnTo>
                    <a:pt x="83838" y="373053"/>
                  </a:lnTo>
                  <a:lnTo>
                    <a:pt x="49174" y="340598"/>
                  </a:lnTo>
                  <a:lnTo>
                    <a:pt x="22751" y="301689"/>
                  </a:lnTo>
                  <a:lnTo>
                    <a:pt x="5911" y="257587"/>
                  </a:lnTo>
                  <a:lnTo>
                    <a:pt x="0" y="209550"/>
                  </a:lnTo>
                  <a:close/>
                </a:path>
              </a:pathLst>
            </a:custGeom>
            <a:ln w="19050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66799" y="228536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7184" y="3459860"/>
            <a:ext cx="16998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5" dirty="0"/>
              <a:t>T</a:t>
            </a:r>
            <a:r>
              <a:rPr sz="2750" spc="40" dirty="0"/>
              <a:t>h</a:t>
            </a:r>
            <a:r>
              <a:rPr sz="2750" spc="45" dirty="0"/>
              <a:t>a</a:t>
            </a:r>
            <a:r>
              <a:rPr sz="2750" spc="40" dirty="0"/>
              <a:t>n</a:t>
            </a:r>
            <a:r>
              <a:rPr sz="2750" spc="15" dirty="0"/>
              <a:t>k</a:t>
            </a:r>
            <a:r>
              <a:rPr sz="2750" spc="-120" dirty="0"/>
              <a:t> </a:t>
            </a:r>
            <a:r>
              <a:rPr sz="2750" spc="-265" dirty="0"/>
              <a:t>Y</a:t>
            </a:r>
            <a:r>
              <a:rPr sz="2750" spc="-25" dirty="0"/>
              <a:t>o</a:t>
            </a:r>
            <a:r>
              <a:rPr sz="2750" spc="15" dirty="0"/>
              <a:t>u</a:t>
            </a:r>
            <a:endParaRPr sz="2750"/>
          </a:p>
        </p:txBody>
      </p:sp>
      <p:sp>
        <p:nvSpPr>
          <p:cNvPr id="3" name="Text Box 2"/>
          <p:cNvSpPr txBox="1"/>
          <p:nvPr/>
        </p:nvSpPr>
        <p:spPr>
          <a:xfrm>
            <a:off x="5038725" y="3909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Thank You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5" y="958278"/>
            <a:ext cx="3243580" cy="763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25"/>
              </a:spcBef>
            </a:pPr>
            <a:r>
              <a:rPr sz="2750" spc="-25" dirty="0"/>
              <a:t>Table</a:t>
            </a:r>
            <a:r>
              <a:rPr sz="2750" spc="-80" dirty="0"/>
              <a:t> </a:t>
            </a:r>
            <a:r>
              <a:rPr sz="2750" spc="-10" dirty="0"/>
              <a:t>of</a:t>
            </a:r>
            <a:r>
              <a:rPr sz="2750" spc="75" dirty="0"/>
              <a:t> </a:t>
            </a:r>
            <a:r>
              <a:rPr sz="2750" spc="5" dirty="0"/>
              <a:t>Content</a:t>
            </a:r>
            <a:endParaRPr sz="275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000" spc="20" dirty="0"/>
              <a:t>O</a:t>
            </a:r>
            <a:r>
              <a:rPr sz="2000" spc="40" dirty="0"/>
              <a:t>v</a:t>
            </a:r>
            <a:r>
              <a:rPr sz="2000" spc="10" dirty="0"/>
              <a:t>er</a:t>
            </a:r>
            <a:r>
              <a:rPr sz="2000" spc="40" dirty="0"/>
              <a:t>vi</a:t>
            </a:r>
            <a:r>
              <a:rPr sz="2000" spc="15" dirty="0"/>
              <a:t>ew</a:t>
            </a:r>
            <a:r>
              <a:rPr sz="2000" spc="-240" dirty="0"/>
              <a:t> </a:t>
            </a:r>
            <a:r>
              <a:rPr sz="2000" spc="40" dirty="0"/>
              <a:t>o</a:t>
            </a:r>
            <a:r>
              <a:rPr sz="2000" spc="5" dirty="0"/>
              <a:t>f</a:t>
            </a:r>
            <a:r>
              <a:rPr sz="2000" spc="-50" dirty="0"/>
              <a:t> </a:t>
            </a:r>
            <a:r>
              <a:rPr sz="2000" spc="10" dirty="0"/>
              <a:t>th</a:t>
            </a:r>
            <a:r>
              <a:rPr sz="2000" spc="35" dirty="0"/>
              <a:t>i</a:t>
            </a:r>
            <a:r>
              <a:rPr sz="2000" spc="10" dirty="0"/>
              <a:t>s</a:t>
            </a:r>
            <a:r>
              <a:rPr sz="2000" spc="-95" dirty="0"/>
              <a:t> </a:t>
            </a:r>
            <a:r>
              <a:rPr sz="2000" spc="10" dirty="0"/>
              <a:t>pre</a:t>
            </a:r>
            <a:r>
              <a:rPr sz="2000" spc="40" dirty="0"/>
              <a:t>s</a:t>
            </a:r>
            <a:r>
              <a:rPr sz="2000" spc="10" dirty="0"/>
              <a:t>ent</a:t>
            </a:r>
            <a:r>
              <a:rPr sz="2000" spc="40" dirty="0"/>
              <a:t>a</a:t>
            </a:r>
            <a:r>
              <a:rPr sz="2000" spc="5" dirty="0"/>
              <a:t>t</a:t>
            </a:r>
            <a:r>
              <a:rPr sz="2000" spc="-35" dirty="0"/>
              <a:t>i</a:t>
            </a:r>
            <a:r>
              <a:rPr sz="2000" spc="40" dirty="0"/>
              <a:t>o</a:t>
            </a:r>
            <a:r>
              <a:rPr sz="2000" spc="15" dirty="0"/>
              <a:t>n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30071" y="2019426"/>
          <a:ext cx="10077450" cy="3286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9670"/>
                <a:gridCol w="5078095"/>
              </a:tblGrid>
              <a:tr h="5791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Pr</a:t>
                      </a:r>
                      <a:r>
                        <a:rPr sz="2000" spc="25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2000" spc="30" dirty="0">
                          <a:latin typeface="Times New Roman" panose="02020603050405020304"/>
                          <a:cs typeface="Times New Roman" panose="02020603050405020304"/>
                        </a:rPr>
                        <a:t>bl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em</a:t>
                      </a:r>
                      <a:r>
                        <a:rPr sz="2000" spc="-2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spc="3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spc="3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000" spc="-85" dirty="0"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000" spc="3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  <a:solidFill>
                      <a:srgbClr val="EFD0CF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395605">
                        <a:lnSpc>
                          <a:spcPct val="101000"/>
                        </a:lnSpc>
                        <a:spcBef>
                          <a:spcPts val="390"/>
                        </a:spcBef>
                      </a:pPr>
                      <a:r>
                        <a:rPr sz="1550" spc="5" dirty="0">
                          <a:latin typeface="Times New Roman" panose="02020603050405020304"/>
                          <a:cs typeface="Times New Roman" panose="02020603050405020304"/>
                        </a:rPr>
                        <a:t>Brief</a:t>
                      </a:r>
                      <a:r>
                        <a:rPr sz="1550" spc="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dirty="0">
                          <a:latin typeface="Times New Roman" panose="02020603050405020304"/>
                          <a:cs typeface="Times New Roman" panose="02020603050405020304"/>
                        </a:rPr>
                        <a:t>Explanation</a:t>
                      </a:r>
                      <a:r>
                        <a:rPr sz="1550" spc="2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25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55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-5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550" spc="10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5" dirty="0">
                          <a:latin typeface="Times New Roman" panose="02020603050405020304"/>
                          <a:cs typeface="Times New Roman" panose="02020603050405020304"/>
                        </a:rPr>
                        <a:t>aim</a:t>
                      </a:r>
                      <a:r>
                        <a:rPr sz="155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25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55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dirty="0"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550" spc="11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dirty="0">
                          <a:latin typeface="Times New Roman" panose="02020603050405020304"/>
                          <a:cs typeface="Times New Roman" panose="02020603050405020304"/>
                        </a:rPr>
                        <a:t>project</a:t>
                      </a:r>
                      <a:r>
                        <a:rPr sz="1550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-1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550" spc="1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-10" dirty="0">
                          <a:latin typeface="Times New Roman" panose="02020603050405020304"/>
                          <a:cs typeface="Times New Roman" panose="02020603050405020304"/>
                        </a:rPr>
                        <a:t>what</a:t>
                      </a:r>
                      <a:r>
                        <a:rPr sz="1550" spc="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5" dirty="0">
                          <a:latin typeface="Times New Roman" panose="02020603050405020304"/>
                          <a:cs typeface="Times New Roman" panose="02020603050405020304"/>
                        </a:rPr>
                        <a:t>we </a:t>
                      </a:r>
                      <a:r>
                        <a:rPr sz="1550" spc="-3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-10" dirty="0">
                          <a:latin typeface="Times New Roman" panose="02020603050405020304"/>
                          <a:cs typeface="Times New Roman" panose="02020603050405020304"/>
                        </a:rPr>
                        <a:t>want</a:t>
                      </a:r>
                      <a:r>
                        <a:rPr sz="1550" spc="1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1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55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550" spc="-15" dirty="0">
                          <a:latin typeface="Times New Roman" panose="02020603050405020304"/>
                          <a:cs typeface="Times New Roman" panose="02020603050405020304"/>
                        </a:rPr>
                        <a:t>achieve.</a:t>
                      </a:r>
                      <a:endParaRPr sz="15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  <a:solidFill>
                      <a:srgbClr val="EFD0C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4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spc="3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000" spc="-4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et</a:t>
                      </a:r>
                      <a:r>
                        <a:rPr sz="2000" spc="-9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2000" spc="3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ea</a:t>
                      </a:r>
                      <a:r>
                        <a:rPr sz="2000" spc="3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spc="-4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000" spc="30" dirty="0"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g</a:t>
                      </a:r>
                      <a:r>
                        <a:rPr sz="2000" spc="-16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&amp;</a:t>
                      </a:r>
                      <a:r>
                        <a:rPr sz="20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dirty="0">
                          <a:latin typeface="Times New Roman" panose="02020603050405020304"/>
                          <a:cs typeface="Times New Roman" panose="02020603050405020304"/>
                        </a:rPr>
                        <a:t>Prep</a:t>
                      </a: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434340">
                        <a:lnSpc>
                          <a:spcPct val="101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Getting </a:t>
                      </a:r>
                      <a:r>
                        <a:rPr sz="1800" spc="1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know</a:t>
                      </a:r>
                      <a:r>
                        <a:rPr sz="18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our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 Dataset,</a:t>
                      </a:r>
                      <a:r>
                        <a:rPr sz="1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20" dirty="0">
                          <a:latin typeface="Times New Roman" panose="02020603050405020304"/>
                          <a:cs typeface="Times New Roman" panose="02020603050405020304"/>
                        </a:rPr>
                        <a:t>describing,</a:t>
                      </a:r>
                      <a:r>
                        <a:rPr sz="1800" spc="1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cleaning </a:t>
                      </a:r>
                      <a:r>
                        <a:rPr sz="1800" spc="-43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 preparing </a:t>
                      </a:r>
                      <a:r>
                        <a:rPr sz="1800" spc="-30" dirty="0"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8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for </a:t>
                      </a:r>
                      <a:r>
                        <a:rPr sz="1800" spc="-15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</a:tcPr>
                </a:tc>
              </a:tr>
              <a:tr h="58013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r>
                        <a:rPr sz="1800" spc="1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30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800" spc="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800" spc="-9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BI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  <a:solidFill>
                      <a:srgbClr val="EFD0C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800" spc="-1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20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r>
                        <a:rPr sz="1800" spc="1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20" dirty="0">
                          <a:latin typeface="Times New Roman" panose="02020603050405020304"/>
                          <a:cs typeface="Times New Roman" panose="02020603050405020304"/>
                        </a:rPr>
                        <a:t>using</a:t>
                      </a:r>
                      <a:r>
                        <a:rPr sz="1800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800" spc="-7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BI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clear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35" dirty="0">
                          <a:latin typeface="Times New Roman" panose="02020603050405020304"/>
                          <a:cs typeface="Times New Roman" panose="02020603050405020304"/>
                        </a:rPr>
                        <a:t>Visualization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  <a:solidFill>
                      <a:srgbClr val="EFD0C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30" dirty="0">
                          <a:latin typeface="Times New Roman" panose="02020603050405020304"/>
                          <a:cs typeface="Times New Roman" panose="02020603050405020304"/>
                        </a:rPr>
                        <a:t>Findings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99695">
                        <a:lnSpc>
                          <a:spcPct val="101000"/>
                        </a:lnSpc>
                        <a:spcBef>
                          <a:spcPts val="310"/>
                        </a:spcBef>
                      </a:pPr>
                      <a:r>
                        <a:rPr sz="1800" spc="-20" dirty="0">
                          <a:latin typeface="Times New Roman" panose="02020603050405020304"/>
                          <a:cs typeface="Times New Roman" panose="02020603050405020304"/>
                        </a:rPr>
                        <a:t>Showcasing</a:t>
                      </a:r>
                      <a:r>
                        <a:rPr sz="1800" spc="1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our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results</a:t>
                      </a:r>
                      <a:r>
                        <a:rPr sz="1800" spc="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30" dirty="0"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 a</a:t>
                      </a:r>
                      <a:r>
                        <a:rPr sz="18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800" spc="-8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BI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Dashboard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and </a:t>
                      </a:r>
                      <a:r>
                        <a:rPr sz="1800" spc="-43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reports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</a:tcPr>
                </a:tc>
              </a:tr>
              <a:tr h="834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Times New Roman" panose="02020603050405020304"/>
                          <a:cs typeface="Times New Roman" panose="02020603050405020304"/>
                        </a:rPr>
                        <a:t>Recommendations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  <a:solidFill>
                      <a:srgbClr val="EFD0CF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242570">
                        <a:lnSpc>
                          <a:spcPct val="101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Providing</a:t>
                      </a:r>
                      <a:r>
                        <a:rPr sz="1800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8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15" dirty="0">
                          <a:latin typeface="Times New Roman" panose="02020603050405020304"/>
                          <a:cs typeface="Times New Roman" panose="02020603050405020304"/>
                        </a:rPr>
                        <a:t>fruit</a:t>
                      </a:r>
                      <a:r>
                        <a:rPr sz="18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our</a:t>
                      </a:r>
                      <a:r>
                        <a:rPr sz="18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20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r>
                        <a:rPr sz="1800" spc="1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5" dirty="0">
                          <a:latin typeface="Times New Roman" panose="02020603050405020304"/>
                          <a:cs typeface="Times New Roman" panose="02020603050405020304"/>
                        </a:rPr>
                        <a:t>and </a:t>
                      </a:r>
                      <a:r>
                        <a:rPr sz="1800" spc="-20" dirty="0">
                          <a:latin typeface="Times New Roman" panose="02020603050405020304"/>
                          <a:cs typeface="Times New Roman" panose="02020603050405020304"/>
                        </a:rPr>
                        <a:t>visualization </a:t>
                      </a:r>
                      <a:r>
                        <a:rPr sz="1800" spc="-434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10" dirty="0"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r>
                        <a:rPr sz="18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10" dirty="0">
                          <a:latin typeface="Times New Roman" panose="02020603050405020304"/>
                          <a:cs typeface="Times New Roman" panose="02020603050405020304"/>
                        </a:rPr>
                        <a:t>recommendations.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F1512"/>
                      </a:solidFill>
                      <a:prstDash val="solid"/>
                    </a:lnL>
                    <a:lnR w="12700">
                      <a:solidFill>
                        <a:srgbClr val="AF1512"/>
                      </a:solidFill>
                      <a:prstDash val="solid"/>
                    </a:lnR>
                    <a:lnT w="12700">
                      <a:solidFill>
                        <a:srgbClr val="AF1512"/>
                      </a:solidFill>
                      <a:prstDash val="solid"/>
                    </a:lnT>
                    <a:lnB w="12700">
                      <a:solidFill>
                        <a:srgbClr val="AF1512"/>
                      </a:solidFill>
                      <a:prstDash val="solid"/>
                    </a:lnB>
                    <a:solidFill>
                      <a:srgbClr val="EFD0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29184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/>
              <a:t>Problem</a:t>
            </a:r>
            <a:r>
              <a:rPr sz="2750" spc="105" dirty="0"/>
              <a:t> </a:t>
            </a:r>
            <a:r>
              <a:rPr sz="2750" spc="-10" dirty="0"/>
              <a:t>Statement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993775" y="1998916"/>
            <a:ext cx="5581650" cy="20859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80"/>
              </a:spcBef>
            </a:pP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8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cover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experience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analyzing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hotel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aggregator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dataset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Power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BI 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including visualizations,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trends,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patterns, and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factors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influencing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listing</a:t>
            </a:r>
            <a:r>
              <a:rPr sz="180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actionable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improving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listing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competitiveness.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34200" y="1066800"/>
            <a:ext cx="448627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49123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0" dirty="0"/>
              <a:t>Dataset</a:t>
            </a:r>
            <a:r>
              <a:rPr sz="2750" spc="105" dirty="0"/>
              <a:t> </a:t>
            </a:r>
            <a:r>
              <a:rPr sz="2750" spc="15" dirty="0"/>
              <a:t>Cleaning </a:t>
            </a:r>
            <a:r>
              <a:rPr sz="2750" spc="25" dirty="0"/>
              <a:t>&amp;</a:t>
            </a:r>
            <a:r>
              <a:rPr sz="2750" spc="60" dirty="0"/>
              <a:t> </a:t>
            </a:r>
            <a:r>
              <a:rPr sz="2750" spc="-5" dirty="0"/>
              <a:t>Preparation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993775" y="1346327"/>
            <a:ext cx="6052820" cy="139890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270510" algn="l"/>
              </a:tabLst>
            </a:pPr>
            <a:r>
              <a:rPr sz="2000" spc="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onn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cr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et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270510" algn="l"/>
              </a:tabLst>
            </a:pPr>
            <a:r>
              <a:rPr sz="2000" spc="10" dirty="0"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null/duplicate/irrelevant</a:t>
            </a:r>
            <a:r>
              <a:rPr sz="2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columns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9875" indent="-25781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270510" algn="l"/>
              </a:tabLst>
            </a:pPr>
            <a:r>
              <a:rPr sz="2000" spc="15" dirty="0">
                <a:latin typeface="Times New Roman" panose="02020603050405020304"/>
                <a:cs typeface="Times New Roman" panose="02020603050405020304"/>
              </a:rPr>
              <a:t>Starting</a:t>
            </a:r>
            <a:r>
              <a:rPr sz="2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exploration</a:t>
            </a:r>
            <a:r>
              <a:rPr sz="20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00925" y="1095375"/>
            <a:ext cx="4219575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44469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/>
              <a:t>Load</a:t>
            </a:r>
            <a:r>
              <a:rPr sz="2750" spc="5" dirty="0"/>
              <a:t> </a:t>
            </a:r>
            <a:r>
              <a:rPr sz="2750" spc="10" dirty="0"/>
              <a:t>the</a:t>
            </a:r>
            <a:r>
              <a:rPr sz="2750" spc="20" dirty="0"/>
              <a:t> </a:t>
            </a:r>
            <a:r>
              <a:rPr sz="2750" spc="10" dirty="0"/>
              <a:t>dataset</a:t>
            </a:r>
            <a:r>
              <a:rPr sz="2750" spc="105" dirty="0"/>
              <a:t> </a:t>
            </a:r>
            <a:r>
              <a:rPr sz="2750" spc="-5" dirty="0"/>
              <a:t>in</a:t>
            </a:r>
            <a:r>
              <a:rPr sz="2750" spc="10" dirty="0"/>
              <a:t> </a:t>
            </a:r>
            <a:r>
              <a:rPr sz="2750" spc="-10" dirty="0"/>
              <a:t>Power</a:t>
            </a:r>
            <a:r>
              <a:rPr sz="2750" spc="90" dirty="0"/>
              <a:t> </a:t>
            </a:r>
            <a:r>
              <a:rPr sz="2750" spc="20" dirty="0"/>
              <a:t>BI</a:t>
            </a:r>
            <a:endParaRPr sz="27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514475"/>
            <a:ext cx="10372725" cy="4953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81990" y="228600"/>
            <a:ext cx="699135" cy="1123950"/>
            <a:chOff x="681990" y="228600"/>
            <a:chExt cx="699135" cy="1123950"/>
          </a:xfrm>
        </p:grpSpPr>
        <p:sp>
          <p:nvSpPr>
            <p:cNvPr id="5" name="object 5"/>
            <p:cNvSpPr/>
            <p:nvPr/>
          </p:nvSpPr>
          <p:spPr>
            <a:xfrm>
              <a:off x="681990" y="228600"/>
              <a:ext cx="466725" cy="400050"/>
            </a:xfrm>
            <a:custGeom>
              <a:avLst/>
              <a:gdLst/>
              <a:ahLst/>
              <a:cxnLst/>
              <a:rect l="l" t="t" r="r" b="b"/>
              <a:pathLst>
                <a:path w="466725" h="400050">
                  <a:moveTo>
                    <a:pt x="233362" y="0"/>
                  </a:moveTo>
                  <a:lnTo>
                    <a:pt x="179855" y="5281"/>
                  </a:lnTo>
                  <a:lnTo>
                    <a:pt x="130736" y="20327"/>
                  </a:lnTo>
                  <a:lnTo>
                    <a:pt x="87407" y="43937"/>
                  </a:lnTo>
                  <a:lnTo>
                    <a:pt x="51268" y="74911"/>
                  </a:lnTo>
                  <a:lnTo>
                    <a:pt x="23719" y="112050"/>
                  </a:lnTo>
                  <a:lnTo>
                    <a:pt x="6163" y="154155"/>
                  </a:lnTo>
                  <a:lnTo>
                    <a:pt x="0" y="200025"/>
                  </a:lnTo>
                  <a:lnTo>
                    <a:pt x="6163" y="245894"/>
                  </a:lnTo>
                  <a:lnTo>
                    <a:pt x="23719" y="287999"/>
                  </a:lnTo>
                  <a:lnTo>
                    <a:pt x="51268" y="325138"/>
                  </a:lnTo>
                  <a:lnTo>
                    <a:pt x="87407" y="356112"/>
                  </a:lnTo>
                  <a:lnTo>
                    <a:pt x="130736" y="379722"/>
                  </a:lnTo>
                  <a:lnTo>
                    <a:pt x="179855" y="394768"/>
                  </a:lnTo>
                  <a:lnTo>
                    <a:pt x="233362" y="400050"/>
                  </a:lnTo>
                  <a:lnTo>
                    <a:pt x="286857" y="394768"/>
                  </a:lnTo>
                  <a:lnTo>
                    <a:pt x="335971" y="379722"/>
                  </a:lnTo>
                  <a:lnTo>
                    <a:pt x="379301" y="356112"/>
                  </a:lnTo>
                  <a:lnTo>
                    <a:pt x="415444" y="325138"/>
                  </a:lnTo>
                  <a:lnTo>
                    <a:pt x="442998" y="287999"/>
                  </a:lnTo>
                  <a:lnTo>
                    <a:pt x="460559" y="245894"/>
                  </a:lnTo>
                  <a:lnTo>
                    <a:pt x="466725" y="200025"/>
                  </a:lnTo>
                  <a:lnTo>
                    <a:pt x="460559" y="154155"/>
                  </a:lnTo>
                  <a:lnTo>
                    <a:pt x="442998" y="112050"/>
                  </a:lnTo>
                  <a:lnTo>
                    <a:pt x="415444" y="74911"/>
                  </a:lnTo>
                  <a:lnTo>
                    <a:pt x="379301" y="43937"/>
                  </a:lnTo>
                  <a:lnTo>
                    <a:pt x="335971" y="20327"/>
                  </a:lnTo>
                  <a:lnTo>
                    <a:pt x="286857" y="5281"/>
                  </a:lnTo>
                  <a:lnTo>
                    <a:pt x="233362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4400" y="952500"/>
              <a:ext cx="466725" cy="400050"/>
            </a:xfrm>
            <a:custGeom>
              <a:avLst/>
              <a:gdLst/>
              <a:ahLst/>
              <a:cxnLst/>
              <a:rect l="l" t="t" r="r" b="b"/>
              <a:pathLst>
                <a:path w="466725" h="400050">
                  <a:moveTo>
                    <a:pt x="0" y="200025"/>
                  </a:moveTo>
                  <a:lnTo>
                    <a:pt x="6163" y="154155"/>
                  </a:lnTo>
                  <a:lnTo>
                    <a:pt x="23719" y="112050"/>
                  </a:lnTo>
                  <a:lnTo>
                    <a:pt x="51268" y="74911"/>
                  </a:lnTo>
                  <a:lnTo>
                    <a:pt x="87407" y="43937"/>
                  </a:lnTo>
                  <a:lnTo>
                    <a:pt x="130736" y="20327"/>
                  </a:lnTo>
                  <a:lnTo>
                    <a:pt x="179855" y="5281"/>
                  </a:lnTo>
                  <a:lnTo>
                    <a:pt x="233362" y="0"/>
                  </a:lnTo>
                  <a:lnTo>
                    <a:pt x="286857" y="5281"/>
                  </a:lnTo>
                  <a:lnTo>
                    <a:pt x="335971" y="20327"/>
                  </a:lnTo>
                  <a:lnTo>
                    <a:pt x="379301" y="43937"/>
                  </a:lnTo>
                  <a:lnTo>
                    <a:pt x="415444" y="74911"/>
                  </a:lnTo>
                  <a:lnTo>
                    <a:pt x="442998" y="112050"/>
                  </a:lnTo>
                  <a:lnTo>
                    <a:pt x="460559" y="154155"/>
                  </a:lnTo>
                  <a:lnTo>
                    <a:pt x="466725" y="200025"/>
                  </a:lnTo>
                  <a:lnTo>
                    <a:pt x="460559" y="245894"/>
                  </a:lnTo>
                  <a:lnTo>
                    <a:pt x="442998" y="287999"/>
                  </a:lnTo>
                  <a:lnTo>
                    <a:pt x="415444" y="325138"/>
                  </a:lnTo>
                  <a:lnTo>
                    <a:pt x="379301" y="356112"/>
                  </a:lnTo>
                  <a:lnTo>
                    <a:pt x="335971" y="379722"/>
                  </a:lnTo>
                  <a:lnTo>
                    <a:pt x="286857" y="394768"/>
                  </a:lnTo>
                  <a:lnTo>
                    <a:pt x="233362" y="400050"/>
                  </a:lnTo>
                  <a:lnTo>
                    <a:pt x="179855" y="394768"/>
                  </a:lnTo>
                  <a:lnTo>
                    <a:pt x="130736" y="379722"/>
                  </a:lnTo>
                  <a:lnTo>
                    <a:pt x="87407" y="356112"/>
                  </a:lnTo>
                  <a:lnTo>
                    <a:pt x="51268" y="325138"/>
                  </a:lnTo>
                  <a:lnTo>
                    <a:pt x="23719" y="287999"/>
                  </a:lnTo>
                  <a:lnTo>
                    <a:pt x="6163" y="245894"/>
                  </a:lnTo>
                  <a:lnTo>
                    <a:pt x="0" y="200025"/>
                  </a:lnTo>
                  <a:close/>
                </a:path>
              </a:pathLst>
            </a:custGeom>
            <a:ln w="19050">
              <a:solidFill>
                <a:srgbClr val="800C0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38200" y="228917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</a:t>
            </a:r>
            <a:r>
              <a:rPr dirty="0"/>
              <a:t>a</a:t>
            </a:r>
            <a:r>
              <a:rPr spc="15" dirty="0"/>
              <a:t>t</a:t>
            </a:r>
            <a:r>
              <a:rPr dirty="0"/>
              <a:t>a</a:t>
            </a:r>
            <a:r>
              <a:rPr spc="-155" dirty="0"/>
              <a:t> </a:t>
            </a:r>
            <a:r>
              <a:rPr spc="-15" dirty="0"/>
              <a:t>A</a:t>
            </a:r>
            <a:r>
              <a:rPr spc="5" dirty="0"/>
              <a:t>n</a:t>
            </a:r>
            <a:r>
              <a:rPr dirty="0"/>
              <a:t>al</a:t>
            </a:r>
            <a:r>
              <a:rPr spc="-75" dirty="0"/>
              <a:t>y</a:t>
            </a:r>
            <a:r>
              <a:rPr spc="-40" dirty="0"/>
              <a:t>s</a:t>
            </a:r>
            <a:r>
              <a:rPr dirty="0"/>
              <a:t>is</a:t>
            </a:r>
            <a:r>
              <a:rPr spc="40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25" dirty="0"/>
              <a:t>P</a:t>
            </a:r>
            <a:r>
              <a:rPr dirty="0"/>
              <a:t>o</a:t>
            </a:r>
            <a:r>
              <a:rPr spc="-15" dirty="0"/>
              <a:t>w</a:t>
            </a:r>
            <a:r>
              <a:rPr spc="-20" dirty="0"/>
              <a:t>e</a:t>
            </a:r>
            <a:r>
              <a:rPr dirty="0"/>
              <a:t>r</a:t>
            </a:r>
            <a:r>
              <a:rPr spc="-95" dirty="0"/>
              <a:t> </a:t>
            </a:r>
            <a:r>
              <a:rPr spc="40" dirty="0"/>
              <a:t>B</a:t>
            </a:r>
            <a:r>
              <a:rPr dirty="0"/>
              <a:t>I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1010">
              <a:lnSpc>
                <a:spcPct val="100000"/>
              </a:lnSpc>
              <a:spcBef>
                <a:spcPts val="1540"/>
              </a:spcBef>
            </a:pPr>
            <a:r>
              <a:rPr spc="15" dirty="0"/>
              <a:t>Ge</a:t>
            </a:r>
            <a:r>
              <a:rPr spc="40" dirty="0"/>
              <a:t>o</a:t>
            </a:r>
            <a:r>
              <a:rPr spc="-30" dirty="0"/>
              <a:t>g</a:t>
            </a:r>
            <a:r>
              <a:rPr spc="10" dirty="0"/>
              <a:t>r</a:t>
            </a:r>
            <a:r>
              <a:rPr spc="45" dirty="0"/>
              <a:t>a</a:t>
            </a:r>
            <a:r>
              <a:rPr spc="15" dirty="0"/>
              <a:t>p</a:t>
            </a:r>
            <a:r>
              <a:rPr spc="5" dirty="0"/>
              <a:t>h</a:t>
            </a:r>
            <a:r>
              <a:rPr spc="35" dirty="0"/>
              <a:t>i</a:t>
            </a:r>
            <a:r>
              <a:rPr spc="10" dirty="0"/>
              <a:t>c</a:t>
            </a:r>
            <a:r>
              <a:rPr spc="-30" dirty="0"/>
              <a:t>a</a:t>
            </a:r>
            <a:r>
              <a:rPr spc="5" dirty="0"/>
              <a:t>l</a:t>
            </a:r>
            <a:r>
              <a:rPr spc="-240" dirty="0"/>
              <a:t> </a:t>
            </a:r>
            <a:r>
              <a:rPr spc="15" dirty="0"/>
              <a:t>d</a:t>
            </a:r>
            <a:r>
              <a:rPr spc="35" dirty="0"/>
              <a:t>i</a:t>
            </a:r>
            <a:r>
              <a:rPr spc="40" dirty="0"/>
              <a:t>s</a:t>
            </a:r>
            <a:r>
              <a:rPr spc="10" dirty="0"/>
              <a:t>tr</a:t>
            </a:r>
            <a:r>
              <a:rPr spc="35" dirty="0"/>
              <a:t>i</a:t>
            </a:r>
            <a:r>
              <a:rPr spc="15" dirty="0"/>
              <a:t>b</a:t>
            </a:r>
            <a:r>
              <a:rPr spc="5" dirty="0"/>
              <a:t>u</a:t>
            </a:r>
            <a:r>
              <a:rPr spc="10" dirty="0"/>
              <a:t>t</a:t>
            </a:r>
            <a:r>
              <a:rPr spc="-40" dirty="0"/>
              <a:t>i</a:t>
            </a:r>
            <a:r>
              <a:rPr spc="45" dirty="0"/>
              <a:t>o</a:t>
            </a:r>
            <a:r>
              <a:rPr spc="15" dirty="0"/>
              <a:t>n</a:t>
            </a:r>
            <a:endParaRPr spc="15" dirty="0"/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550" b="0" spc="-5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b="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550" b="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5" dirty="0">
                <a:latin typeface="Times New Roman" panose="02020603050405020304"/>
                <a:cs typeface="Times New Roman" panose="02020603050405020304"/>
              </a:rPr>
              <a:t>popular</a:t>
            </a:r>
            <a:r>
              <a:rPr sz="1550" b="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dirty="0">
                <a:latin typeface="Times New Roman" panose="02020603050405020304"/>
                <a:cs typeface="Times New Roman" panose="02020603050405020304"/>
              </a:rPr>
              <a:t>neighborhoods,</a:t>
            </a:r>
            <a:r>
              <a:rPr sz="1550" b="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550" b="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5" dirty="0">
                <a:latin typeface="Times New Roman" panose="02020603050405020304"/>
                <a:cs typeface="Times New Roman" panose="02020603050405020304"/>
              </a:rPr>
              <a:t>Explore</a:t>
            </a:r>
            <a:r>
              <a:rPr sz="1550" b="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50" b="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10" dirty="0">
                <a:latin typeface="Times New Roman" panose="02020603050405020304"/>
                <a:cs typeface="Times New Roman" panose="02020603050405020304"/>
              </a:rPr>
              <a:t>geographical</a:t>
            </a:r>
            <a:r>
              <a:rPr sz="1550" b="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5" dirty="0">
                <a:latin typeface="Times New Roman" panose="02020603050405020304"/>
                <a:cs typeface="Times New Roman" panose="02020603050405020304"/>
              </a:rPr>
              <a:t>concentration</a:t>
            </a:r>
            <a:r>
              <a:rPr sz="1550" b="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2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50" b="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dirty="0">
                <a:latin typeface="Times New Roman" panose="02020603050405020304"/>
                <a:cs typeface="Times New Roman" panose="02020603050405020304"/>
              </a:rPr>
              <a:t>listings</a:t>
            </a:r>
            <a:r>
              <a:rPr sz="1550" b="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b="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5" dirty="0"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1550" b="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10" dirty="0">
                <a:latin typeface="Times New Roman" panose="02020603050405020304"/>
                <a:cs typeface="Times New Roman" panose="02020603050405020304"/>
              </a:rPr>
              <a:t>locations.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61010">
              <a:lnSpc>
                <a:spcPct val="100000"/>
              </a:lnSpc>
              <a:spcBef>
                <a:spcPts val="1145"/>
              </a:spcBef>
            </a:pPr>
            <a:r>
              <a:rPr spc="45" dirty="0"/>
              <a:t>P</a:t>
            </a:r>
            <a:r>
              <a:rPr spc="10" dirty="0"/>
              <a:t>r</a:t>
            </a:r>
            <a:r>
              <a:rPr spc="35" dirty="0"/>
              <a:t>i</a:t>
            </a:r>
            <a:r>
              <a:rPr spc="10" dirty="0"/>
              <a:t>c</a:t>
            </a:r>
            <a:r>
              <a:rPr spc="35" dirty="0"/>
              <a:t>i</a:t>
            </a:r>
            <a:r>
              <a:rPr spc="10" dirty="0"/>
              <a:t>ng</a:t>
            </a:r>
            <a:r>
              <a:rPr spc="-245" dirty="0"/>
              <a:t> </a:t>
            </a:r>
            <a:r>
              <a:rPr spc="10" dirty="0"/>
              <a:t>trends</a:t>
            </a:r>
            <a:endParaRPr spc="10" dirty="0"/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550" b="0" spc="-9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550" b="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20" dirty="0">
                <a:latin typeface="Times New Roman" panose="02020603050405020304"/>
                <a:cs typeface="Times New Roman" panose="02020603050405020304"/>
              </a:rPr>
              <a:t>analyze</a:t>
            </a:r>
            <a:r>
              <a:rPr sz="1550" b="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5" dirty="0">
                <a:latin typeface="Times New Roman" panose="02020603050405020304"/>
                <a:cs typeface="Times New Roman" panose="02020603050405020304"/>
              </a:rPr>
              <a:t>pricing</a:t>
            </a:r>
            <a:r>
              <a:rPr sz="1550" b="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5" dirty="0">
                <a:latin typeface="Times New Roman" panose="02020603050405020304"/>
                <a:cs typeface="Times New Roman" panose="02020603050405020304"/>
              </a:rPr>
              <a:t>trends</a:t>
            </a:r>
            <a:r>
              <a:rPr sz="1550" b="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1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550" b="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3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550" b="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dirty="0">
                <a:latin typeface="Times New Roman" panose="02020603050405020304"/>
                <a:cs typeface="Times New Roman" panose="02020603050405020304"/>
              </a:rPr>
              <a:t>property</a:t>
            </a:r>
            <a:r>
              <a:rPr sz="1550" b="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25" dirty="0">
                <a:latin typeface="Times New Roman" panose="02020603050405020304"/>
                <a:cs typeface="Times New Roman" panose="02020603050405020304"/>
              </a:rPr>
              <a:t>types,</a:t>
            </a:r>
            <a:r>
              <a:rPr sz="1550" b="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30" dirty="0">
                <a:latin typeface="Times New Roman" panose="02020603050405020304"/>
                <a:cs typeface="Times New Roman" panose="02020603050405020304"/>
              </a:rPr>
              <a:t>room</a:t>
            </a:r>
            <a:r>
              <a:rPr sz="1550" b="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25" dirty="0">
                <a:latin typeface="Times New Roman" panose="02020603050405020304"/>
                <a:cs typeface="Times New Roman" panose="02020603050405020304"/>
              </a:rPr>
              <a:t>types,</a:t>
            </a:r>
            <a:r>
              <a:rPr sz="1550" b="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b="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5" dirty="0">
                <a:latin typeface="Times New Roman" panose="02020603050405020304"/>
                <a:cs typeface="Times New Roman" panose="02020603050405020304"/>
              </a:rPr>
              <a:t>accommodation</a:t>
            </a:r>
            <a:r>
              <a:rPr sz="1550" b="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20" dirty="0">
                <a:latin typeface="Times New Roman" panose="02020603050405020304"/>
                <a:cs typeface="Times New Roman" panose="02020603050405020304"/>
              </a:rPr>
              <a:t>capacity</a:t>
            </a:r>
            <a:r>
              <a:rPr sz="1550" b="0" spc="-20" dirty="0">
                <a:latin typeface="Arial MT"/>
                <a:cs typeface="Arial MT"/>
              </a:rPr>
              <a:t>.</a:t>
            </a:r>
            <a:endParaRPr sz="1550">
              <a:latin typeface="Arial MT"/>
              <a:cs typeface="Arial MT"/>
            </a:endParaRPr>
          </a:p>
          <a:p>
            <a:pPr marL="461010">
              <a:lnSpc>
                <a:spcPct val="100000"/>
              </a:lnSpc>
              <a:spcBef>
                <a:spcPts val="1145"/>
              </a:spcBef>
            </a:pPr>
            <a:r>
              <a:rPr spc="20" dirty="0"/>
              <a:t>H</a:t>
            </a:r>
            <a:r>
              <a:rPr spc="40" dirty="0"/>
              <a:t>o</a:t>
            </a:r>
            <a:r>
              <a:rPr spc="40" dirty="0"/>
              <a:t>s</a:t>
            </a:r>
            <a:r>
              <a:rPr spc="5" dirty="0"/>
              <a:t>t</a:t>
            </a:r>
            <a:r>
              <a:rPr spc="-200" dirty="0"/>
              <a:t> </a:t>
            </a:r>
            <a:r>
              <a:rPr spc="45" dirty="0"/>
              <a:t>C</a:t>
            </a:r>
            <a:r>
              <a:rPr spc="15" dirty="0"/>
              <a:t>h</a:t>
            </a:r>
            <a:r>
              <a:rPr spc="40" dirty="0"/>
              <a:t>a</a:t>
            </a:r>
            <a:r>
              <a:rPr spc="10" dirty="0"/>
              <a:t>r</a:t>
            </a:r>
            <a:r>
              <a:rPr spc="40" dirty="0"/>
              <a:t>a</a:t>
            </a:r>
            <a:r>
              <a:rPr spc="10" dirty="0"/>
              <a:t>cter</a:t>
            </a:r>
            <a:r>
              <a:rPr spc="35" dirty="0"/>
              <a:t>i</a:t>
            </a:r>
            <a:r>
              <a:rPr spc="-30" dirty="0"/>
              <a:t>s</a:t>
            </a:r>
            <a:r>
              <a:rPr spc="5" dirty="0"/>
              <a:t>t</a:t>
            </a:r>
            <a:r>
              <a:rPr spc="-35" dirty="0"/>
              <a:t>i</a:t>
            </a:r>
            <a:r>
              <a:rPr spc="10" dirty="0"/>
              <a:t>cs</a:t>
            </a:r>
            <a:endParaRPr spc="10" dirty="0"/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550" b="0" spc="-10" dirty="0">
                <a:latin typeface="Times New Roman" panose="02020603050405020304"/>
                <a:cs typeface="Times New Roman" panose="02020603050405020304"/>
              </a:rPr>
              <a:t>Including</a:t>
            </a:r>
            <a:r>
              <a:rPr sz="1550" b="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5" dirty="0">
                <a:latin typeface="Times New Roman" panose="02020603050405020304"/>
                <a:cs typeface="Times New Roman" panose="02020603050405020304"/>
              </a:rPr>
              <a:t>superhost</a:t>
            </a:r>
            <a:r>
              <a:rPr sz="1550" b="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5" dirty="0">
                <a:latin typeface="Times New Roman" panose="02020603050405020304"/>
                <a:cs typeface="Times New Roman" panose="02020603050405020304"/>
              </a:rPr>
              <a:t>status,</a:t>
            </a:r>
            <a:r>
              <a:rPr sz="1550" b="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5" dirty="0"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1550" b="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dirty="0">
                <a:latin typeface="Times New Roman" panose="02020603050405020304"/>
                <a:cs typeface="Times New Roman" panose="02020603050405020304"/>
              </a:rPr>
              <a:t>times,</a:t>
            </a:r>
            <a:r>
              <a:rPr sz="1550" b="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50" b="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5" dirty="0">
                <a:latin typeface="Times New Roman" panose="02020603050405020304"/>
                <a:cs typeface="Times New Roman" panose="02020603050405020304"/>
              </a:rPr>
              <a:t>verification</a:t>
            </a:r>
            <a:r>
              <a:rPr sz="1550" b="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5" dirty="0">
                <a:latin typeface="Times New Roman" panose="02020603050405020304"/>
                <a:cs typeface="Times New Roman" panose="02020603050405020304"/>
              </a:rPr>
              <a:t>methods.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470535">
              <a:lnSpc>
                <a:spcPct val="100000"/>
              </a:lnSpc>
              <a:spcBef>
                <a:spcPts val="1075"/>
              </a:spcBef>
            </a:pPr>
            <a:r>
              <a:rPr spc="45" dirty="0"/>
              <a:t>R</a:t>
            </a:r>
            <a:r>
              <a:rPr spc="10" dirty="0"/>
              <a:t>e</a:t>
            </a:r>
            <a:r>
              <a:rPr spc="40" dirty="0"/>
              <a:t>vi</a:t>
            </a:r>
            <a:r>
              <a:rPr spc="15" dirty="0"/>
              <a:t>ew</a:t>
            </a:r>
            <a:r>
              <a:rPr spc="-165" dirty="0"/>
              <a:t> </a:t>
            </a:r>
            <a:r>
              <a:rPr spc="10" dirty="0"/>
              <a:t>Sc</a:t>
            </a:r>
            <a:r>
              <a:rPr spc="40" dirty="0"/>
              <a:t>o</a:t>
            </a:r>
            <a:r>
              <a:rPr spc="10" dirty="0"/>
              <a:t>res</a:t>
            </a:r>
            <a:endParaRPr spc="10" dirty="0"/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550" b="0" spc="-9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550" b="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10" dirty="0">
                <a:latin typeface="Times New Roman" panose="02020603050405020304"/>
                <a:cs typeface="Times New Roman" panose="02020603050405020304"/>
              </a:rPr>
              <a:t>try</a:t>
            </a:r>
            <a:r>
              <a:rPr sz="155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1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50" b="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550" b="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5" dirty="0">
                <a:latin typeface="Times New Roman" panose="02020603050405020304"/>
                <a:cs typeface="Times New Roman" panose="02020603050405020304"/>
              </a:rPr>
              <a:t>areas</a:t>
            </a:r>
            <a:r>
              <a:rPr sz="1550" b="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2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550" b="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5" dirty="0">
                <a:latin typeface="Times New Roman" panose="02020603050405020304"/>
                <a:cs typeface="Times New Roman" panose="02020603050405020304"/>
              </a:rPr>
              <a:t>improvement</a:t>
            </a:r>
            <a:r>
              <a:rPr sz="1550" b="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1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550" b="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3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550" b="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550" b="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spc="-5" dirty="0">
                <a:latin typeface="Times New Roman" panose="02020603050405020304"/>
                <a:cs typeface="Times New Roman" panose="02020603050405020304"/>
              </a:rPr>
              <a:t>review</a:t>
            </a:r>
            <a:r>
              <a:rPr sz="1550" b="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b="0" dirty="0">
                <a:latin typeface="Times New Roman" panose="02020603050405020304"/>
                <a:cs typeface="Times New Roman" panose="02020603050405020304"/>
              </a:rPr>
              <a:t>categories.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294" y="686117"/>
            <a:ext cx="154305" cy="3232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9814" y="951166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514475"/>
            <a:ext cx="1021080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9814" y="951166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543050"/>
            <a:ext cx="103632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9814" y="951166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581150"/>
            <a:ext cx="10477500" cy="4905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2021</Words>
  <Application>WPS Presentation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Arial MT</vt:lpstr>
      <vt:lpstr>Segoe UI Symbol</vt:lpstr>
      <vt:lpstr>Microsoft YaHei</vt:lpstr>
      <vt:lpstr>Arial Unicode MS</vt:lpstr>
      <vt:lpstr>Calibri</vt:lpstr>
      <vt:lpstr>Data Pie Charts</vt:lpstr>
      <vt:lpstr>PowerPoint 演示文稿</vt:lpstr>
      <vt:lpstr>Overview of this presentation</vt:lpstr>
      <vt:lpstr>Problem Statement</vt:lpstr>
      <vt:lpstr>Dataset Cleaning &amp; Preparation</vt:lpstr>
      <vt:lpstr>Load the dataset in Power BI</vt:lpstr>
      <vt:lpstr>Data Analysis in Power BI</vt:lpstr>
      <vt:lpstr>PowerPoint 演示文稿</vt:lpstr>
      <vt:lpstr>PowerPoint 演示文稿</vt:lpstr>
      <vt:lpstr>PowerPoint 演示文稿</vt:lpstr>
      <vt:lpstr>PowerPoint 演示文稿</vt:lpstr>
      <vt:lpstr>Recommendations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satish</cp:lastModifiedBy>
  <cp:revision>1</cp:revision>
  <dcterms:created xsi:type="dcterms:W3CDTF">2024-05-13T08:26:18Z</dcterms:created>
  <dcterms:modified xsi:type="dcterms:W3CDTF">2024-05-13T08:26:18Z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2024-05-11T05:30:00Z</vt:filetime>
  </property>
  <property fmtid="{D5CDD505-2E9C-101B-9397-08002B2CF9AE}" pid="3" name="LastSaved">
    <vt:filetime>2024-05-13T05:30:00Z</vt:filetime>
  </property>
  <property fmtid="{D5CDD505-2E9C-101B-9397-08002B2CF9AE}" pid="4" name="ICV">
    <vt:lpwstr>3A633EF68B7A4C0A999D41A7272C50FD_12</vt:lpwstr>
  </property>
  <property fmtid="{D5CDD505-2E9C-101B-9397-08002B2CF9AE}" pid="5" name="KSOProductBuildVer">
    <vt:lpwstr>1033-12.2.0.16909</vt:lpwstr>
  </property>
</Properties>
</file>