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handoutMasterIdLst>
    <p:handoutMasterId r:id="rId29"/>
  </p:handoutMasterIdLst>
  <p:sldIdLst>
    <p:sldId id="348" r:id="rId3"/>
    <p:sldId id="699" r:id="rId4"/>
    <p:sldId id="701" r:id="rId5"/>
    <p:sldId id="703" r:id="rId6"/>
    <p:sldId id="326" r:id="rId7"/>
    <p:sldId id="327" r:id="rId8"/>
    <p:sldId id="70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708" r:id="rId23"/>
    <p:sldId id="341" r:id="rId24"/>
    <p:sldId id="344" r:id="rId25"/>
    <p:sldId id="345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22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0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3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63A5-AB9E-4559-8A9F-6200DB46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4B643-4AB3-4E30-8C2A-A08E244B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53D7E-3BA0-4734-8ECB-E216C9EFD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526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1A8F-B89A-4218-9530-394FC5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119C-5230-4E12-9562-6E6DB9C5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7C632-8D57-4D84-8D72-0182A85E2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003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9DF-EBD9-4FF2-A78F-9858D300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F5FB-4E0F-44F2-B43C-00B5FD1D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0D270-2252-454C-B3B6-F83B4AD07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874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83B4-AE34-4793-8EC1-FE498B07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323F-D49F-48D1-AA75-768C1109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76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027AD-256F-4682-AA48-2796F3C3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76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E731-59A2-4088-8EAC-2C810AAFF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694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EB90-72AB-417C-B394-E90587E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C3B6-7175-4560-BDE7-DBA08006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7C786-7995-481B-A385-C8C02C0C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1FC2F-2EEB-442B-B37B-8D8E465B1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49E59-0087-46E8-9774-84108BD7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489BC2-8C14-4923-8B03-F74D5C0AB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745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46E-6425-417C-95BD-23556CF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F785A-EB4B-4369-A7B4-0B67BBD42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3710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E9F79B-88AB-4A21-8080-571675D36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764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5C7-1624-4D3D-B40B-7BFDA5F4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953E-0146-4533-BA39-242B10327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797BB-A5C1-44B4-AF98-FB6FF9DE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8F1A-81B9-4037-A9C5-5E06767FF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85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117-0888-4F15-99FF-4595C727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2F78-AE74-4920-8956-B5F0B6C50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AC63-B28C-4DCC-A7BB-939DA10EC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9ADE-FD7A-4C9A-B8D2-07D85996BD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1377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1D58-F3AC-42EC-A88C-C97FB4A3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9B8D9-E840-41D4-AD44-CFA79DFA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25C1-5110-4067-88E0-FCB04067F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455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59EE-C2B7-494E-A081-5B1568D2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1336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887E6-4CAE-4779-8620-FBEF20D2A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2484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A4F1D-E640-4491-B324-EE2F25D99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41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9FB9C8-3EFF-48BD-9C47-A1C6AEB97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4102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8C7F9A6-6344-4F17-AB7F-AC1CD3797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282DB3-6DE3-4533-AAA6-D4E6C7A1C3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632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r>
              <a:rPr lang="en-US" altLang="en-US" i="1"/>
              <a:t>Control Systems Engineering, Fourth Edition </a:t>
            </a:r>
            <a:r>
              <a:rPr lang="en-US" altLang="en-US"/>
              <a:t>by Norman S. Nise</a:t>
            </a:r>
          </a:p>
          <a:p>
            <a:r>
              <a:rPr lang="en-US" altLang="en-US"/>
              <a:t>Copyright © 2004 by John Wiley &amp; Sons.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22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8.wmf"/><Relationship Id="rId3" Type="http://schemas.openxmlformats.org/officeDocument/2006/relationships/image" Target="../media/image21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7.wmf"/><Relationship Id="rId5" Type="http://schemas.openxmlformats.org/officeDocument/2006/relationships/image" Target="../media/image28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4.png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242088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Steady State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4888" y="1268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Linear Control Systems (LCS)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1221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sz="3400" b="1" dirty="0"/>
              <a:t>Steady State Error of Unity Feedback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system shown in following figure.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closed-loop transfer function 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4370063" cy="16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445224"/>
            <a:ext cx="2419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63272" cy="940966"/>
          </a:xfrm>
        </p:spPr>
        <p:txBody>
          <a:bodyPr>
            <a:noAutofit/>
          </a:bodyPr>
          <a:lstStyle/>
          <a:p>
            <a:r>
              <a:rPr lang="en-GB" sz="3400" b="1" dirty="0"/>
              <a:t>Steady State Error of Unity Feedback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5"/>
            <a:ext cx="8435280" cy="86409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600" dirty="0"/>
              <a:t>The transfer function between the error signal </a:t>
            </a:r>
            <a:r>
              <a:rPr lang="en-GB" sz="2600" dirty="0">
                <a:solidFill>
                  <a:srgbClr val="FF0000"/>
                </a:solidFill>
              </a:rPr>
              <a:t>E(s)</a:t>
            </a:r>
            <a:r>
              <a:rPr lang="en-GB" sz="2600" dirty="0"/>
              <a:t> and the input signal </a:t>
            </a:r>
            <a:r>
              <a:rPr lang="en-GB" sz="2600" dirty="0">
                <a:solidFill>
                  <a:srgbClr val="FF0000"/>
                </a:solidFill>
              </a:rPr>
              <a:t>R(s)</a:t>
            </a:r>
            <a:r>
              <a:rPr lang="en-GB" sz="2600" dirty="0"/>
              <a:t> is</a:t>
            </a:r>
          </a:p>
          <a:p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19872" y="1988840"/>
          <a:ext cx="230682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0" name="Equation" r:id="rId3" imgW="876240" imgH="355320" progId="Equation.3">
                  <p:embed/>
                </p:oleObj>
              </mc:Choice>
              <mc:Fallback>
                <p:oleObj name="Equation" r:id="rId3" imgW="8762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988840"/>
                        <a:ext cx="230682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9817" y="4005064"/>
            <a:ext cx="2784351" cy="81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6" cstate="print"/>
          <a:srcRect r="67264"/>
          <a:stretch>
            <a:fillRect/>
          </a:stretch>
        </p:blipFill>
        <p:spPr bwMode="auto">
          <a:xfrm>
            <a:off x="1882986" y="5512792"/>
            <a:ext cx="1896926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 l="33979" r="38682"/>
          <a:stretch>
            <a:fillRect/>
          </a:stretch>
        </p:blipFill>
        <p:spPr bwMode="auto">
          <a:xfrm>
            <a:off x="3851920" y="5512792"/>
            <a:ext cx="1584176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 l="61318"/>
          <a:stretch>
            <a:fillRect/>
          </a:stretch>
        </p:blipFill>
        <p:spPr bwMode="auto">
          <a:xfrm>
            <a:off x="5436096" y="5512792"/>
            <a:ext cx="2241452" cy="86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2924945"/>
            <a:ext cx="843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final-value theorem provides a convenient way to find the steady-state performance of a stable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51520" y="4149080"/>
            <a:ext cx="8435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E(s) is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1520" y="4869160"/>
            <a:ext cx="8435280" cy="78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steady state error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Error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The static error constants are figures of merit of control systems. The higher the constants, the smaller the steady-state error. </a:t>
            </a:r>
          </a:p>
          <a:p>
            <a:pPr algn="just"/>
            <a:endParaRPr lang="en-GB" sz="1300" dirty="0"/>
          </a:p>
          <a:p>
            <a:pPr algn="just"/>
            <a:r>
              <a:rPr lang="en-GB" dirty="0"/>
              <a:t>In a given system, the output may be the position, velocity, pressure, temperature, or the like.</a:t>
            </a:r>
          </a:p>
          <a:p>
            <a:pPr algn="just"/>
            <a:endParaRPr lang="en-GB" sz="1300" dirty="0"/>
          </a:p>
          <a:p>
            <a:pPr algn="just"/>
            <a:r>
              <a:rPr lang="en-GB" dirty="0"/>
              <a:t>Therefore, in what follows, we shall call the output “position,” the rate of change of the output “velocity,” and so on.</a:t>
            </a:r>
          </a:p>
          <a:p>
            <a:pPr algn="just"/>
            <a:endParaRPr lang="en-GB" sz="1200" dirty="0"/>
          </a:p>
          <a:p>
            <a:pPr algn="just"/>
            <a:r>
              <a:rPr lang="en-GB" dirty="0"/>
              <a:t>This means that in a temperature control system “position” represents the output temperature, “velocity” represents the rate of change of the output temperature,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Position Error Constant (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baseline="-25000" dirty="0" err="1">
                <a:solidFill>
                  <a:srgbClr val="FF0000"/>
                </a:solidFill>
              </a:rPr>
              <a:t>p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864096"/>
          </a:xfrm>
        </p:spPr>
        <p:txBody>
          <a:bodyPr>
            <a:normAutofit/>
          </a:bodyPr>
          <a:lstStyle/>
          <a:p>
            <a:r>
              <a:rPr lang="en-GB" sz="2700" dirty="0"/>
              <a:t>The steady-state error of the system for a unit-step input is</a:t>
            </a: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56792"/>
            <a:ext cx="2776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420888"/>
            <a:ext cx="1940620" cy="86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805440" y="1628800"/>
            <a:ext cx="1062704" cy="638192"/>
            <a:chOff x="4805440" y="1885768"/>
            <a:chExt cx="1062704" cy="63819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805440" y="1885768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580112" y="2307936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70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861048"/>
            <a:ext cx="3700264" cy="8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766597"/>
            <a:ext cx="2026345" cy="98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496" y="3284984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static position error constant </a:t>
            </a:r>
            <a:r>
              <a:rPr kumimoji="0" lang="en-GB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GB" sz="27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defined by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7504" y="4725144"/>
            <a:ext cx="8712968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the steady-state error in terms of the static position error constant </a:t>
            </a:r>
            <a:r>
              <a:rPr kumimoji="0" lang="en-GB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GB" sz="27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given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Position Error Constant (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baseline="-25000" dirty="0" err="1">
                <a:solidFill>
                  <a:srgbClr val="FF0000"/>
                </a:solidFill>
              </a:rPr>
              <a:t>p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/>
              <a:t>For a </a:t>
            </a:r>
            <a:r>
              <a:rPr lang="en-GB" sz="2700" dirty="0">
                <a:solidFill>
                  <a:srgbClr val="FF0000"/>
                </a:solidFill>
              </a:rPr>
              <a:t>Type 0</a:t>
            </a:r>
            <a:r>
              <a:rPr lang="en-GB" sz="2700" dirty="0"/>
              <a:t> system</a:t>
            </a:r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For </a:t>
            </a:r>
            <a:r>
              <a:rPr lang="en-GB" sz="2700" dirty="0">
                <a:solidFill>
                  <a:srgbClr val="FF0000"/>
                </a:solidFill>
              </a:rPr>
              <a:t>Type 1</a:t>
            </a:r>
            <a:r>
              <a:rPr lang="en-GB" sz="2700" dirty="0"/>
              <a:t> or higher systems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For a unit step input the steady state error </a:t>
            </a:r>
            <a:r>
              <a:rPr lang="en-GB" sz="2700" b="1" dirty="0" err="1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>
                <a:solidFill>
                  <a:srgbClr val="FF0000"/>
                </a:solidFill>
              </a:rPr>
              <a:t>ss</a:t>
            </a:r>
            <a:r>
              <a:rPr lang="en-GB" sz="2700" dirty="0"/>
              <a:t> is</a:t>
            </a:r>
          </a:p>
          <a:p>
            <a:endParaRPr lang="en-GB" sz="2700" dirty="0"/>
          </a:p>
        </p:txBody>
      </p:sp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02" y="1340768"/>
            <a:ext cx="551881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8181530" cy="10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875" y="5085184"/>
            <a:ext cx="6586525" cy="139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600" dirty="0"/>
              <a:t>The steady-state error of the system for a unit-ramp input is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The static position error constant </a:t>
            </a:r>
            <a:r>
              <a:rPr lang="en-GB" sz="2700" dirty="0" err="1">
                <a:solidFill>
                  <a:srgbClr val="FF0000"/>
                </a:solidFill>
              </a:rPr>
              <a:t>K</a:t>
            </a:r>
            <a:r>
              <a:rPr lang="en-GB" sz="2700" baseline="-25000" dirty="0" err="1">
                <a:solidFill>
                  <a:srgbClr val="FF0000"/>
                </a:solidFill>
              </a:rPr>
              <a:t>v</a:t>
            </a:r>
            <a:r>
              <a:rPr lang="en-GB" sz="2700" dirty="0"/>
              <a:t> is defined by</a:t>
            </a:r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Thus, the steady-state error in terms of the static velocity error constant </a:t>
            </a:r>
            <a:r>
              <a:rPr lang="en-GB" sz="2700" dirty="0" err="1">
                <a:solidFill>
                  <a:srgbClr val="FF0000"/>
                </a:solidFill>
              </a:rPr>
              <a:t>K</a:t>
            </a:r>
            <a:r>
              <a:rPr lang="en-GB" sz="2700" baseline="-25000" dirty="0" err="1">
                <a:solidFill>
                  <a:srgbClr val="FF0000"/>
                </a:solidFill>
              </a:rPr>
              <a:t>v</a:t>
            </a:r>
            <a:r>
              <a:rPr lang="en-GB" sz="2700" dirty="0"/>
              <a:t> is given by</a:t>
            </a:r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00248"/>
            <a:ext cx="3251448" cy="8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Velocity Error Constant (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baseline="-25000" dirty="0" err="1">
                <a:solidFill>
                  <a:srgbClr val="FF0000"/>
                </a:solidFill>
              </a:rPr>
              <a:t>v</a:t>
            </a:r>
            <a:r>
              <a:rPr lang="en-GB" dirty="0"/>
              <a:t>)</a:t>
            </a:r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04964"/>
            <a:ext cx="2170931" cy="9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05064"/>
            <a:ext cx="2739951" cy="64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705255"/>
            <a:ext cx="1623244" cy="10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Velocity Error Constant (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baseline="-25000" dirty="0" err="1">
                <a:solidFill>
                  <a:srgbClr val="FF0000"/>
                </a:solidFill>
              </a:rPr>
              <a:t>v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/>
              <a:t>For a </a:t>
            </a:r>
            <a:r>
              <a:rPr lang="en-GB" sz="2700" dirty="0">
                <a:solidFill>
                  <a:srgbClr val="FF0000"/>
                </a:solidFill>
              </a:rPr>
              <a:t>Type 0</a:t>
            </a:r>
            <a:r>
              <a:rPr lang="en-GB" sz="2700" dirty="0"/>
              <a:t> system</a:t>
            </a:r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For </a:t>
            </a:r>
            <a:r>
              <a:rPr lang="en-GB" sz="2700" dirty="0">
                <a:solidFill>
                  <a:srgbClr val="FF0000"/>
                </a:solidFill>
              </a:rPr>
              <a:t>Type 1</a:t>
            </a:r>
            <a:r>
              <a:rPr lang="en-GB" sz="2700" dirty="0"/>
              <a:t> systems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For type 2 or higher systems</a:t>
            </a:r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3545" y="1333780"/>
            <a:ext cx="5150743" cy="9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033132"/>
            <a:ext cx="6099398" cy="10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85184"/>
            <a:ext cx="8579148" cy="111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Velocity Error Constant (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baseline="-25000" dirty="0" err="1">
                <a:solidFill>
                  <a:srgbClr val="FF0000"/>
                </a:solidFill>
              </a:rPr>
              <a:t>v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864096"/>
          </a:xfrm>
        </p:spPr>
        <p:txBody>
          <a:bodyPr>
            <a:normAutofit/>
          </a:bodyPr>
          <a:lstStyle/>
          <a:p>
            <a:r>
              <a:rPr lang="en-GB" sz="2700" dirty="0"/>
              <a:t>For a ramp input the steady state error </a:t>
            </a:r>
            <a:r>
              <a:rPr lang="en-GB" sz="2700" b="1" dirty="0" err="1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>
                <a:solidFill>
                  <a:srgbClr val="FF0000"/>
                </a:solidFill>
              </a:rPr>
              <a:t>ss</a:t>
            </a:r>
            <a:r>
              <a:rPr lang="en-GB" sz="2700" dirty="0"/>
              <a:t> is</a:t>
            </a:r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52928" cy="35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600" dirty="0"/>
              <a:t>The steady-state error of the system for parabolic input is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The static acceleration error constant </a:t>
            </a:r>
            <a:r>
              <a:rPr lang="en-GB" sz="2700" dirty="0">
                <a:solidFill>
                  <a:srgbClr val="FF0000"/>
                </a:solidFill>
              </a:rPr>
              <a:t>K</a:t>
            </a:r>
            <a:r>
              <a:rPr lang="en-GB" sz="2700" baseline="-25000" dirty="0">
                <a:solidFill>
                  <a:srgbClr val="FF0000"/>
                </a:solidFill>
              </a:rPr>
              <a:t>a</a:t>
            </a:r>
            <a:r>
              <a:rPr lang="en-GB" sz="2700" dirty="0"/>
              <a:t> is defined by</a:t>
            </a:r>
          </a:p>
          <a:p>
            <a:endParaRPr lang="en-GB" sz="2700" dirty="0"/>
          </a:p>
          <a:p>
            <a:endParaRPr lang="en-GB" sz="2700" dirty="0"/>
          </a:p>
          <a:p>
            <a:pPr algn="just"/>
            <a:r>
              <a:rPr lang="en-GB" sz="2400" dirty="0"/>
              <a:t>Thus, the steady-state error in terms of the static acceleration error constant </a:t>
            </a:r>
            <a:r>
              <a:rPr lang="en-GB" sz="2400" dirty="0">
                <a:solidFill>
                  <a:srgbClr val="FF0000"/>
                </a:solidFill>
              </a:rPr>
              <a:t>K</a:t>
            </a:r>
            <a:r>
              <a:rPr lang="en-GB" sz="2400" baseline="-250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 is given by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Acceleration Error Constant (</a:t>
            </a:r>
            <a:r>
              <a:rPr lang="en-GB" dirty="0">
                <a:solidFill>
                  <a:srgbClr val="FF0000"/>
                </a:solidFill>
              </a:rPr>
              <a:t>K</a:t>
            </a:r>
            <a:r>
              <a:rPr lang="en-GB" baseline="-25000" dirty="0">
                <a:solidFill>
                  <a:srgbClr val="FF0000"/>
                </a:solidFill>
              </a:rPr>
              <a:t>a</a:t>
            </a:r>
            <a:r>
              <a:rPr lang="en-GB" dirty="0"/>
              <a:t>)</a:t>
            </a:r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40768"/>
            <a:ext cx="3197349" cy="193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2830438" cy="66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578121"/>
            <a:ext cx="1469703" cy="109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Acceleration Error Constant (</a:t>
            </a:r>
            <a:r>
              <a:rPr lang="en-GB" dirty="0">
                <a:solidFill>
                  <a:srgbClr val="FF0000"/>
                </a:solidFill>
              </a:rPr>
              <a:t>K</a:t>
            </a:r>
            <a:r>
              <a:rPr lang="en-GB" baseline="-25000" dirty="0">
                <a:solidFill>
                  <a:srgbClr val="FF0000"/>
                </a:solidFill>
              </a:rPr>
              <a:t>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400" dirty="0"/>
              <a:t>For a </a:t>
            </a:r>
            <a:r>
              <a:rPr lang="en-GB" sz="2400" dirty="0">
                <a:solidFill>
                  <a:srgbClr val="FF0000"/>
                </a:solidFill>
              </a:rPr>
              <a:t>Type 0</a:t>
            </a:r>
            <a:r>
              <a:rPr lang="en-GB" sz="2400" dirty="0"/>
              <a:t> system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For </a:t>
            </a:r>
            <a:r>
              <a:rPr lang="en-GB" sz="2400" dirty="0">
                <a:solidFill>
                  <a:srgbClr val="FF0000"/>
                </a:solidFill>
              </a:rPr>
              <a:t>Type 1</a:t>
            </a:r>
            <a:r>
              <a:rPr lang="en-GB" sz="2400" dirty="0"/>
              <a:t> systems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For </a:t>
            </a:r>
            <a:r>
              <a:rPr lang="en-GB" sz="2400" dirty="0">
                <a:solidFill>
                  <a:srgbClr val="FF0000"/>
                </a:solidFill>
              </a:rPr>
              <a:t>type 2</a:t>
            </a:r>
            <a:r>
              <a:rPr lang="en-GB" sz="2400" dirty="0"/>
              <a:t> systems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For </a:t>
            </a:r>
            <a:r>
              <a:rPr lang="en-GB" sz="2400" dirty="0">
                <a:solidFill>
                  <a:srgbClr val="FF0000"/>
                </a:solidFill>
              </a:rPr>
              <a:t>type 3</a:t>
            </a:r>
            <a:r>
              <a:rPr lang="en-GB" sz="2400" dirty="0"/>
              <a:t> or higher systems</a:t>
            </a:r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268760"/>
            <a:ext cx="4208884" cy="7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719393"/>
            <a:ext cx="4961384" cy="92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293096"/>
            <a:ext cx="523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733256"/>
            <a:ext cx="7219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1237-BB11-405C-995F-00AE8E6C2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Control Systems Engineering, Fourth Edition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 Norman S. Nise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Copyright © 2004 by John Wiley &amp; Sons. All rights reserved.</a:t>
            </a:r>
          </a:p>
        </p:txBody>
      </p:sp>
      <p:sp>
        <p:nvSpPr>
          <p:cNvPr id="1032194" name="Rectangle 2">
            <a:extLst>
              <a:ext uri="{FF2B5EF4-FFF2-40B4-BE49-F238E27FC236}">
                <a16:creationId xmlns:a16="http://schemas.microsoft.com/office/drawing/2014/main" id="{594E7F53-2276-4A0B-B976-8DB7FF633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2362200" cy="5562600"/>
          </a:xfrm>
        </p:spPr>
        <p:txBody>
          <a:bodyPr/>
          <a:lstStyle/>
          <a:p>
            <a:r>
              <a:rPr lang="en-US" altLang="en-US"/>
              <a:t>Test waveforms for evaluating steady-state errors of position control systems</a:t>
            </a:r>
          </a:p>
        </p:txBody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37E183E2-1674-4590-AE19-760C5F28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286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sGothic-Bold;NewsGothic"/>
              <a:ea typeface="+mn-ea"/>
              <a:cs typeface="+mn-cs"/>
            </a:endParaRPr>
          </a:p>
        </p:txBody>
      </p:sp>
      <p:pic>
        <p:nvPicPr>
          <p:cNvPr id="1032196" name="Picture 4">
            <a:extLst>
              <a:ext uri="{FF2B5EF4-FFF2-40B4-BE49-F238E27FC236}">
                <a16:creationId xmlns:a16="http://schemas.microsoft.com/office/drawing/2014/main" id="{A89DC49E-6897-4F1A-9D3E-AE335BCA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595153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197" name="Text Box 5">
            <a:extLst>
              <a:ext uri="{FF2B5EF4-FFF2-40B4-BE49-F238E27FC236}">
                <a16:creationId xmlns:a16="http://schemas.microsoft.com/office/drawing/2014/main" id="{4C64F01F-0D05-49B5-BE08-CA6C5DF4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7: Steady state error analysis</a:t>
            </a:r>
            <a:endParaRPr kumimoji="0" lang="fr-F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Acceleration Error Constant (</a:t>
            </a:r>
            <a:r>
              <a:rPr lang="en-GB" dirty="0">
                <a:solidFill>
                  <a:srgbClr val="FF0000"/>
                </a:solidFill>
              </a:rPr>
              <a:t>K</a:t>
            </a:r>
            <a:r>
              <a:rPr lang="en-GB" baseline="-25000" dirty="0">
                <a:solidFill>
                  <a:srgbClr val="FF0000"/>
                </a:solidFill>
              </a:rPr>
              <a:t>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en-GB" sz="2700" dirty="0"/>
              <a:t>For a parabolic input the steady state error </a:t>
            </a:r>
            <a:r>
              <a:rPr lang="en-GB" sz="2700" b="1" dirty="0" err="1">
                <a:solidFill>
                  <a:srgbClr val="FF0000"/>
                </a:solidFill>
              </a:rPr>
              <a:t>e</a:t>
            </a:r>
            <a:r>
              <a:rPr lang="en-GB" sz="2700" b="1" baseline="-25000" dirty="0" err="1">
                <a:solidFill>
                  <a:srgbClr val="FF0000"/>
                </a:solidFill>
              </a:rPr>
              <a:t>ss</a:t>
            </a:r>
            <a:r>
              <a:rPr lang="en-GB" sz="2700" dirty="0"/>
              <a:t> is</a:t>
            </a:r>
          </a:p>
          <a:p>
            <a:endParaRPr lang="en-GB" sz="2700" dirty="0"/>
          </a:p>
        </p:txBody>
      </p:sp>
      <p:pic>
        <p:nvPicPr>
          <p:cNvPr id="434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6044415" cy="255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F67F-1CF9-49D9-8A1F-B5AB9C303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Control Systems Engineering, Fourth Edition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 Norman S. Nise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Copyright © 2004 by John Wiley &amp; Sons. All rights reserved.</a:t>
            </a:r>
          </a:p>
        </p:txBody>
      </p:sp>
      <p:sp>
        <p:nvSpPr>
          <p:cNvPr id="1041410" name="Rectangle 2">
            <a:extLst>
              <a:ext uri="{FF2B5EF4-FFF2-40B4-BE49-F238E27FC236}">
                <a16:creationId xmlns:a16="http://schemas.microsoft.com/office/drawing/2014/main" id="{FF04A825-C9E3-49C3-835A-602031021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43800" cy="2286000"/>
          </a:xfrm>
        </p:spPr>
        <p:txBody>
          <a:bodyPr/>
          <a:lstStyle/>
          <a:p>
            <a:r>
              <a:rPr lang="en-US" altLang="en-US" b="1"/>
              <a:t>Table 7.2</a:t>
            </a:r>
            <a:br>
              <a:rPr lang="en-US" altLang="en-US" b="1"/>
            </a:br>
            <a:r>
              <a:rPr lang="en-US" altLang="en-US"/>
              <a:t>Relationships between input, system type, static error constants, and steady-state errors</a:t>
            </a:r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202E5E60-28FB-4962-BB55-B7E7952D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sGothic-Bold;NewsGothic"/>
              <a:ea typeface="+mn-ea"/>
              <a:cs typeface="+mn-cs"/>
            </a:endParaRPr>
          </a:p>
        </p:txBody>
      </p:sp>
      <p:pic>
        <p:nvPicPr>
          <p:cNvPr id="1041412" name="Picture 4">
            <a:extLst>
              <a:ext uri="{FF2B5EF4-FFF2-40B4-BE49-F238E27FC236}">
                <a16:creationId xmlns:a16="http://schemas.microsoft.com/office/drawing/2014/main" id="{C74FB8F4-47AF-42F5-8571-AC425430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70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39522" cy="32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63277"/>
            <a:ext cx="8856984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For the system shown in figure below evaluate the static error constants and find the expected steady state errors for the standard step, ramp and parabolic inputs.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07664" y="3343821"/>
            <a:ext cx="7489675" cy="1957387"/>
            <a:chOff x="1007664" y="3343821"/>
            <a:chExt cx="7489675" cy="1957387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3968640" y="3343821"/>
              <a:ext cx="2160240" cy="8080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2705100" y="3533042"/>
              <a:ext cx="511175" cy="4841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3216275" y="3769271"/>
              <a:ext cx="7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719195" y="3761333"/>
              <a:ext cx="97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128880" y="3747685"/>
              <a:ext cx="133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947988" y="4008983"/>
              <a:ext cx="0" cy="1292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965450" y="5283746"/>
              <a:ext cx="3743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V="1">
              <a:off x="6702425" y="3751808"/>
              <a:ext cx="0" cy="1535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7476576" y="3560338"/>
              <a:ext cx="10207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C(S)</a:t>
              </a:r>
              <a:endParaRPr lang="en-US" sz="1000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007664" y="3525413"/>
              <a:ext cx="10207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R(S)</a:t>
              </a:r>
              <a:endParaRPr lang="en-US" sz="1000" dirty="0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3065463" y="3723233"/>
              <a:ext cx="5111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-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159125" y="400580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142096" y="3367682"/>
            <a:ext cx="1887428" cy="760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70" name="Equation" r:id="rId3" imgW="914400" imgH="368280" progId="Equation.3">
                    <p:embed/>
                  </p:oleObj>
                </mc:Choice>
                <mc:Fallback>
                  <p:oleObj name="Equation" r:id="rId3" imgW="914400" imgH="368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096" y="3367682"/>
                          <a:ext cx="1887428" cy="760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Example#1 </a:t>
            </a:r>
            <a:r>
              <a:rPr lang="en-GB" sz="3300" dirty="0"/>
              <a:t>(evaluation of Static Error Constants)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800" y="980728"/>
          <a:ext cx="303967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5" name="Equation" r:id="rId3" imgW="1295280" imgH="368280" progId="Equation.3">
                  <p:embed/>
                </p:oleObj>
              </mc:Choice>
              <mc:Fallback>
                <p:oleObj name="Equation" r:id="rId3" imgW="129528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980728"/>
                        <a:ext cx="3039671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6" name="Object 2"/>
          <p:cNvGraphicFramePr>
            <a:graphicFrameLocks noChangeAspect="1"/>
          </p:cNvGraphicFramePr>
          <p:nvPr/>
        </p:nvGraphicFramePr>
        <p:xfrm>
          <a:off x="295275" y="1989138"/>
          <a:ext cx="19065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6" name="Equation" r:id="rId5" imgW="812520" imgH="279360" progId="Equation.3">
                  <p:embed/>
                </p:oleObj>
              </mc:Choice>
              <mc:Fallback>
                <p:oleObj name="Equation" r:id="rId5" imgW="81252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989138"/>
                        <a:ext cx="190658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222250" y="2708275"/>
          <a:ext cx="36639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7" name="Equation" r:id="rId7" imgW="1562040" imgH="393480" progId="Equation.3">
                  <p:embed/>
                </p:oleObj>
              </mc:Choice>
              <mc:Fallback>
                <p:oleObj name="Equation" r:id="rId7" imgW="15620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2708275"/>
                        <a:ext cx="366395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596900" y="3744913"/>
          <a:ext cx="1073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8" name="Equation" r:id="rId9" imgW="457200" imgH="215640" progId="Equation.3">
                  <p:embed/>
                </p:oleObj>
              </mc:Choice>
              <mc:Fallback>
                <p:oleObj name="Equation" r:id="rId9" imgW="4572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744913"/>
                        <a:ext cx="10731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6391349" y="2204864"/>
          <a:ext cx="19970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9" name="Equation" r:id="rId11" imgW="850680" imgH="279360" progId="Equation.3">
                  <p:embed/>
                </p:oleObj>
              </mc:Choice>
              <mc:Fallback>
                <p:oleObj name="Equation" r:id="rId11" imgW="85068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349" y="2204864"/>
                        <a:ext cx="199707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5282059" y="2924175"/>
          <a:ext cx="37544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0" name="Equation" r:id="rId13" imgW="1600200" imgH="393480" progId="Equation.3">
                  <p:embed/>
                </p:oleObj>
              </mc:Choice>
              <mc:Fallback>
                <p:oleObj name="Equation" r:id="rId13" imgW="16002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059" y="2924175"/>
                        <a:ext cx="3754437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6941964" y="4033838"/>
          <a:ext cx="1014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1" name="Equation" r:id="rId15" imgW="431640" imgH="190440" progId="Equation.3">
                  <p:embed/>
                </p:oleObj>
              </mc:Choice>
              <mc:Fallback>
                <p:oleObj name="Equation" r:id="rId15" imgW="43164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964" y="4033838"/>
                        <a:ext cx="101441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1259632" y="4941168"/>
          <a:ext cx="2146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2" name="Equation" r:id="rId17" imgW="914400" imgH="291960" progId="Equation.3">
                  <p:embed/>
                </p:oleObj>
              </mc:Choice>
              <mc:Fallback>
                <p:oleObj name="Equation" r:id="rId17" imgW="914400" imgH="291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41168"/>
                        <a:ext cx="2146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4355976" y="4869160"/>
          <a:ext cx="39338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3" name="Equation" r:id="rId19" imgW="1676160" imgH="444240" progId="Equation.3">
                  <p:embed/>
                </p:oleObj>
              </mc:Choice>
              <mc:Fallback>
                <p:oleObj name="Equation" r:id="rId19" imgW="167616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869160"/>
                        <a:ext cx="39338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2339752" y="5842440"/>
          <a:ext cx="39925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4" name="Equation" r:id="rId21" imgW="1701720" imgH="393480" progId="Equation.3">
                  <p:embed/>
                </p:oleObj>
              </mc:Choice>
              <mc:Fallback>
                <p:oleObj name="Equation" r:id="rId21" imgW="170172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842440"/>
                        <a:ext cx="3992562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23528" y="1988840"/>
            <a:ext cx="8424936" cy="2736304"/>
            <a:chOff x="323528" y="1988840"/>
            <a:chExt cx="8424936" cy="273630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572000" y="1988840"/>
              <a:ext cx="0" cy="27363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3528" y="4725144"/>
              <a:ext cx="84249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Example#1 (Steady Sate Errors)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1623244" cy="10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44824"/>
            <a:ext cx="2026345" cy="98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437112"/>
            <a:ext cx="1469703" cy="109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1187624" y="980728"/>
          <a:ext cx="1073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19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80728"/>
                        <a:ext cx="10731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3491880" y="908720"/>
          <a:ext cx="1014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0" name="Equation" r:id="rId8" imgW="431640" imgH="190440" progId="Equation.3">
                  <p:embed/>
                </p:oleObj>
              </mc:Choice>
              <mc:Fallback>
                <p:oleObj name="Equation" r:id="rId8" imgW="43164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908720"/>
                        <a:ext cx="101441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5508104" y="894680"/>
          <a:ext cx="13414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1" name="Equation" r:id="rId10" imgW="571320" imgH="190440" progId="Equation.3">
                  <p:embed/>
                </p:oleObj>
              </mc:Choice>
              <mc:Fallback>
                <p:oleObj name="Equation" r:id="rId10" imgW="57132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894680"/>
                        <a:ext cx="13414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55776" y="2133600"/>
          <a:ext cx="508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2" name="Equation" r:id="rId12" imgW="215640" imgH="152280" progId="Equation.3">
                  <p:embed/>
                </p:oleObj>
              </mc:Choice>
              <mc:Fallback>
                <p:oleObj name="Equation" r:id="rId12" imgW="21564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33600"/>
                        <a:ext cx="5080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195736" y="3287836"/>
          <a:ext cx="508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3" name="Equation" r:id="rId14" imgW="215640" imgH="152280" progId="Equation.3">
                  <p:embed/>
                </p:oleObj>
              </mc:Choice>
              <mc:Fallback>
                <p:oleObj name="Equation" r:id="rId14" imgW="215640" imgH="152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7836"/>
                        <a:ext cx="5080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1857375" y="4797425"/>
          <a:ext cx="8969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4" name="Equation" r:id="rId16" imgW="380880" imgH="152280" progId="Equation.3">
                  <p:embed/>
                </p:oleObj>
              </mc:Choice>
              <mc:Fallback>
                <p:oleObj name="Equation" r:id="rId16" imgW="380880" imgH="152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97425"/>
                        <a:ext cx="8969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6691-527D-491C-B738-554813E9F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  <p:pic>
        <p:nvPicPr>
          <p:cNvPr id="1034242" name="Picture 2">
            <a:extLst>
              <a:ext uri="{FF2B5EF4-FFF2-40B4-BE49-F238E27FC236}">
                <a16:creationId xmlns:a16="http://schemas.microsoft.com/office/drawing/2014/main" id="{FF476F36-501F-418C-84CC-51CA69F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838200"/>
            <a:ext cx="420687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43" name="Rectangle 3">
            <a:extLst>
              <a:ext uri="{FF2B5EF4-FFF2-40B4-BE49-F238E27FC236}">
                <a16:creationId xmlns:a16="http://schemas.microsoft.com/office/drawing/2014/main" id="{FB03F18E-5A51-4CCC-BBFF-3E803343C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2971800" cy="3048000"/>
          </a:xfrm>
        </p:spPr>
        <p:txBody>
          <a:bodyPr/>
          <a:lstStyle/>
          <a:p>
            <a:r>
              <a:rPr lang="en-US" altLang="en-US"/>
              <a:t>Steady-state error:</a:t>
            </a:r>
            <a:br>
              <a:rPr lang="en-US" altLang="en-US"/>
            </a:br>
            <a:r>
              <a:rPr lang="en-US" altLang="en-US" b="1"/>
              <a:t>a.</a:t>
            </a:r>
            <a:r>
              <a:rPr lang="en-US" altLang="en-US"/>
              <a:t> step input;</a:t>
            </a:r>
            <a:br>
              <a:rPr lang="en-US" altLang="en-US"/>
            </a:br>
            <a:r>
              <a:rPr lang="en-US" altLang="en-US" b="1"/>
              <a:t>b.</a:t>
            </a:r>
            <a:r>
              <a:rPr lang="en-US" altLang="en-US"/>
              <a:t> ramp input</a:t>
            </a:r>
          </a:p>
        </p:txBody>
      </p:sp>
      <p:sp>
        <p:nvSpPr>
          <p:cNvPr id="1034244" name="Text Box 4">
            <a:extLst>
              <a:ext uri="{FF2B5EF4-FFF2-40B4-BE49-F238E27FC236}">
                <a16:creationId xmlns:a16="http://schemas.microsoft.com/office/drawing/2014/main" id="{73A27BFD-02C3-4F4D-90C9-CA53BA3C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0"/>
              <a:t>System response to different inputs</a:t>
            </a:r>
            <a:endParaRPr lang="fr-FR" altLang="en-US" b="1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415DE-B5DA-4959-B19C-F3393FFFC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Control Systems Engineering, Fourth Edition </a:t>
            </a:r>
            <a:r>
              <a:rPr lang="en-US" altLang="en-US" i="0"/>
              <a:t>by Norman S. Nise</a:t>
            </a:r>
          </a:p>
          <a:p>
            <a:r>
              <a:rPr lang="en-US" altLang="en-US" i="0"/>
              <a:t>Copyright © 2004 by John Wiley &amp; Sons. All rights reserved.</a:t>
            </a:r>
          </a:p>
        </p:txBody>
      </p:sp>
      <p:pic>
        <p:nvPicPr>
          <p:cNvPr id="1036290" name="Picture 2">
            <a:extLst>
              <a:ext uri="{FF2B5EF4-FFF2-40B4-BE49-F238E27FC236}">
                <a16:creationId xmlns:a16="http://schemas.microsoft.com/office/drawing/2014/main" id="{0811178E-A22B-43A9-8E32-3C15467B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81534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6291" name="Rectangle 3">
            <a:extLst>
              <a:ext uri="{FF2B5EF4-FFF2-40B4-BE49-F238E27FC236}">
                <a16:creationId xmlns:a16="http://schemas.microsoft.com/office/drawing/2014/main" id="{6242D587-0CFC-4BF4-8629-A2C1B91FA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5715000" cy="2743200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System with:</a:t>
            </a:r>
            <a:br>
              <a:rPr lang="en-US" altLang="en-US"/>
            </a:br>
            <a:r>
              <a:rPr lang="en-US" altLang="en-US" b="1"/>
              <a:t>a.</a:t>
            </a:r>
            <a:r>
              <a:rPr lang="en-US" altLang="en-US"/>
              <a:t> finite steady-state</a:t>
            </a:r>
            <a:br>
              <a:rPr lang="en-US" altLang="en-US"/>
            </a:br>
            <a:r>
              <a:rPr lang="en-US" altLang="en-US"/>
              <a:t>error for a step input;</a:t>
            </a:r>
            <a:br>
              <a:rPr lang="en-US" altLang="en-US"/>
            </a:br>
            <a:r>
              <a:rPr lang="en-US" altLang="en-US" b="1"/>
              <a:t>b.</a:t>
            </a:r>
            <a:r>
              <a:rPr lang="en-US" altLang="en-US"/>
              <a:t> zero steady-state</a:t>
            </a:r>
            <a:br>
              <a:rPr lang="en-US" altLang="en-US"/>
            </a:br>
            <a:r>
              <a:rPr lang="en-US" altLang="en-US"/>
              <a:t>error for step input</a:t>
            </a:r>
          </a:p>
        </p:txBody>
      </p:sp>
      <p:sp>
        <p:nvSpPr>
          <p:cNvPr id="1036292" name="Text Box 4">
            <a:extLst>
              <a:ext uri="{FF2B5EF4-FFF2-40B4-BE49-F238E27FC236}">
                <a16:creationId xmlns:a16="http://schemas.microsoft.com/office/drawing/2014/main" id="{A2845655-E978-43AA-9FC7-D7F5B1D3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914400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0"/>
              <a:t>Intuition/motivation for steady state error analysis</a:t>
            </a:r>
            <a:endParaRPr lang="fr-FR" altLang="en-US" b="1" i="0"/>
          </a:p>
        </p:txBody>
      </p:sp>
      <p:sp>
        <p:nvSpPr>
          <p:cNvPr id="1036293" name="Text Box 5">
            <a:extLst>
              <a:ext uri="{FF2B5EF4-FFF2-40B4-BE49-F238E27FC236}">
                <a16:creationId xmlns:a16="http://schemas.microsoft.com/office/drawing/2014/main" id="{8FAD9FF4-65AC-43F8-9C52-1F783934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38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altLang="en-US"/>
          </a:p>
        </p:txBody>
      </p:sp>
      <p:sp>
        <p:nvSpPr>
          <p:cNvPr id="1036294" name="Text Box 6">
            <a:extLst>
              <a:ext uri="{FF2B5EF4-FFF2-40B4-BE49-F238E27FC236}">
                <a16:creationId xmlns:a16="http://schemas.microsoft.com/office/drawing/2014/main" id="{448CD0AD-4F0C-4ECA-8A76-9BB26831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</a:t>
            </a:r>
            <a:r>
              <a:rPr lang="en-US" altLang="en-US" baseline="-25000"/>
              <a:t>steady state</a:t>
            </a:r>
            <a:r>
              <a:rPr lang="en-US" altLang="en-US"/>
              <a:t>=(1/K)C</a:t>
            </a:r>
            <a:r>
              <a:rPr lang="en-US" altLang="en-US" baseline="-25000"/>
              <a:t>steady state</a:t>
            </a:r>
            <a:endParaRPr lang="fr-FR" altLang="en-US" baseline="-25000"/>
          </a:p>
        </p:txBody>
      </p:sp>
      <p:sp>
        <p:nvSpPr>
          <p:cNvPr id="1036296" name="Text Box 8">
            <a:extLst>
              <a:ext uri="{FF2B5EF4-FFF2-40B4-BE49-F238E27FC236}">
                <a16:creationId xmlns:a16="http://schemas.microsoft.com/office/drawing/2014/main" id="{08A6CF54-8FFA-423B-821B-AB30BE76C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638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</a:t>
            </a:r>
            <a:r>
              <a:rPr lang="en-US" altLang="en-US" baseline="-25000"/>
              <a:t>steady state</a:t>
            </a:r>
            <a:r>
              <a:rPr lang="en-US" altLang="en-US"/>
              <a:t>=0 for C</a:t>
            </a:r>
            <a:r>
              <a:rPr lang="en-US" altLang="en-US" baseline="-25000"/>
              <a:t>steady state</a:t>
            </a:r>
            <a:r>
              <a:rPr lang="en-US" altLang="en-US">
                <a:sym typeface="Symbol" panose="05050102010706020507" pitchFamily="18" charset="2"/>
              </a:rPr>
              <a:t> 0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Any physical control system inherently suffers steady-state error in response to certain types of inputs.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system may have no steady-state error to a step input, but the same system may exhibit nonzero steady-state error to a ramp input.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Whether a given system will exhibit steady-state error for a given type of input depends on the type of open-loop transfer function 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Control systems may be classified according to their ability to follow step inputs, ramp inputs, parabolic inputs, and so 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magnitudes of the steady-state errors due to these individual inputs are indicative of the goodness 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BE73E-9579-480E-83A2-A6CD46D7F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Control Systems Engineering, Fourth Edition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 Norman S. Nise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Copyright © 2004 by John Wiley &amp; Sons. All rights reserved.</a:t>
            </a:r>
          </a:p>
        </p:txBody>
      </p:sp>
      <p:pic>
        <p:nvPicPr>
          <p:cNvPr id="1040386" name="Picture 2">
            <a:extLst>
              <a:ext uri="{FF2B5EF4-FFF2-40B4-BE49-F238E27FC236}">
                <a16:creationId xmlns:a16="http://schemas.microsoft.com/office/drawing/2014/main" id="{FB6AEA18-25EC-47D4-A855-B07D9EEE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905625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0387" name="Rectangle 3">
            <a:extLst>
              <a:ext uri="{FF2B5EF4-FFF2-40B4-BE49-F238E27FC236}">
                <a16:creationId xmlns:a16="http://schemas.microsoft.com/office/drawing/2014/main" id="{3587A637-CA55-4365-804C-B2489A366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4876800" cy="2057400"/>
          </a:xfrm>
        </p:spPr>
        <p:txBody>
          <a:bodyPr/>
          <a:lstStyle/>
          <a:p>
            <a:r>
              <a:rPr lang="en-US" altLang="en-US" b="1"/>
              <a:t>Figure 7.8</a:t>
            </a:r>
            <a:br>
              <a:rPr lang="en-US" altLang="en-US"/>
            </a:br>
            <a:r>
              <a:rPr lang="en-US" altLang="en-US"/>
              <a:t>Feedback control</a:t>
            </a:r>
            <a:br>
              <a:rPr lang="en-US" altLang="en-US"/>
            </a:br>
            <a:r>
              <a:rPr lang="en-US" altLang="en-US"/>
              <a:t>system for defining</a:t>
            </a:r>
            <a:br>
              <a:rPr lang="en-US" altLang="en-US"/>
            </a:br>
            <a:r>
              <a:rPr lang="en-US" altLang="en-US"/>
              <a:t>system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40966"/>
          </a:xfrm>
        </p:spPr>
        <p:txBody>
          <a:bodyPr/>
          <a:lstStyle/>
          <a:p>
            <a:r>
              <a:rPr lang="en-GB" dirty="0"/>
              <a:t>Classification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115212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Consider the unity-feedback control system with the following open-loop transfer function</a:t>
            </a:r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208" y="2342490"/>
            <a:ext cx="5307732" cy="91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3429000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involves the term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denominator, representing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poles at the origin.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4869160"/>
            <a:ext cx="843528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system is called type 0, type 1, type 2, ... , if N=0, N=1, N=2, ... 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40966"/>
          </a:xfrm>
        </p:spPr>
        <p:txBody>
          <a:bodyPr/>
          <a:lstStyle/>
          <a:p>
            <a:r>
              <a:rPr lang="en-GB" dirty="0"/>
              <a:t>Classification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32859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As the type number is increased, accuracy is improved.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increasing the type number aggravates the stability problem.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compromise between steady-state accuracy and relative stability is always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ecture 22-23-24 Time Domain Analysis of 2nd order Syste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22-23-24 Time Domain Analysis of 2nd order Systems</Template>
  <TotalTime>205</TotalTime>
  <Words>952</Words>
  <Application>Microsoft Office PowerPoint</Application>
  <PresentationFormat>On-screen Show (4:3)</PresentationFormat>
  <Paragraphs>131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NewsGothic-Bold;NewsGothic</vt:lpstr>
      <vt:lpstr>Times New Roman</vt:lpstr>
      <vt:lpstr>lecture 22-23-24 Time Domain Analysis of 2nd order Systems</vt:lpstr>
      <vt:lpstr>Default Design</vt:lpstr>
      <vt:lpstr>Equation</vt:lpstr>
      <vt:lpstr>Linear Control Systems (LCS)</vt:lpstr>
      <vt:lpstr>Test waveforms for evaluating steady-state errors of position control systems</vt:lpstr>
      <vt:lpstr>Steady-state error: a. step input; b. ramp input</vt:lpstr>
      <vt:lpstr> System with: a. finite steady-state error for a step input; b. zero steady-state error for step input</vt:lpstr>
      <vt:lpstr>Introduction</vt:lpstr>
      <vt:lpstr>Classification of Control Systems</vt:lpstr>
      <vt:lpstr>Figure 7.8 Feedback control system for defining system type</vt:lpstr>
      <vt:lpstr>Classification of Control Systems</vt:lpstr>
      <vt:lpstr>Classification of Control Systems</vt:lpstr>
      <vt:lpstr>Steady State Error of Unity Feedback Systems</vt:lpstr>
      <vt:lpstr>Steady State Error of Unity Feedback Systems</vt:lpstr>
      <vt:lpstr>Static Error Constants</vt:lpstr>
      <vt:lpstr>Static Position Error Constant (Kp)</vt:lpstr>
      <vt:lpstr>Static Position Error Constant (Kp)</vt:lpstr>
      <vt:lpstr>Static Velocity Error Constant (Kv)</vt:lpstr>
      <vt:lpstr>Static Velocity Error Constant (Kv)</vt:lpstr>
      <vt:lpstr>Static Velocity Error Constant (Kv)</vt:lpstr>
      <vt:lpstr>Static Acceleration Error Constant (Ka)</vt:lpstr>
      <vt:lpstr>Static Acceleration Error Constant (Ka)</vt:lpstr>
      <vt:lpstr>Static Acceleration Error Constant (Ka)</vt:lpstr>
      <vt:lpstr>Table 7.2 Relationships between input, system type, static error constants, and steady-state errors</vt:lpstr>
      <vt:lpstr>Summary</vt:lpstr>
      <vt:lpstr>Example#1</vt:lpstr>
      <vt:lpstr>Example#1 (evaluation of Static Error Constants)</vt:lpstr>
      <vt:lpstr>Example#1 (Steady Sate Errors)</vt:lpstr>
    </vt:vector>
  </TitlesOfParts>
  <Company>University Of Salford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Systems (FCS)</dc:title>
  <dc:creator>Imtiaz Hussain</dc:creator>
  <cp:lastModifiedBy>Satish G</cp:lastModifiedBy>
  <cp:revision>79</cp:revision>
  <dcterms:created xsi:type="dcterms:W3CDTF">2013-03-14T16:42:22Z</dcterms:created>
  <dcterms:modified xsi:type="dcterms:W3CDTF">2020-11-24T01:17:07Z</dcterms:modified>
</cp:coreProperties>
</file>