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211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6"/>
  </p:notesMasterIdLst>
  <p:handoutMasterIdLst>
    <p:handoutMasterId r:id="rId217"/>
  </p:handoutMasterIdLst>
  <p:sldIdLst>
    <p:sldId id="478" r:id="rId2"/>
    <p:sldId id="261" r:id="rId3"/>
    <p:sldId id="266" r:id="rId4"/>
    <p:sldId id="267" r:id="rId5"/>
    <p:sldId id="47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480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481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482" r:id="rId50"/>
    <p:sldId id="313" r:id="rId51"/>
    <p:sldId id="314" r:id="rId52"/>
    <p:sldId id="315" r:id="rId53"/>
    <p:sldId id="316" r:id="rId54"/>
    <p:sldId id="317" r:id="rId55"/>
    <p:sldId id="318" r:id="rId56"/>
    <p:sldId id="483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484" r:id="rId70"/>
    <p:sldId id="333" r:id="rId71"/>
    <p:sldId id="334" r:id="rId72"/>
    <p:sldId id="335" r:id="rId73"/>
    <p:sldId id="336" r:id="rId74"/>
    <p:sldId id="337" r:id="rId75"/>
    <p:sldId id="338" r:id="rId76"/>
    <p:sldId id="485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486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87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46" r:id="rId184"/>
    <p:sldId id="447" r:id="rId185"/>
    <p:sldId id="448" r:id="rId186"/>
    <p:sldId id="449" r:id="rId187"/>
    <p:sldId id="450" r:id="rId188"/>
    <p:sldId id="451" r:id="rId189"/>
    <p:sldId id="452" r:id="rId190"/>
    <p:sldId id="453" r:id="rId191"/>
    <p:sldId id="454" r:id="rId192"/>
    <p:sldId id="455" r:id="rId193"/>
    <p:sldId id="456" r:id="rId194"/>
    <p:sldId id="457" r:id="rId195"/>
    <p:sldId id="458" r:id="rId196"/>
    <p:sldId id="459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8" r:id="rId206"/>
    <p:sldId id="469" r:id="rId207"/>
    <p:sldId id="470" r:id="rId208"/>
    <p:sldId id="471" r:id="rId209"/>
    <p:sldId id="472" r:id="rId210"/>
    <p:sldId id="473" r:id="rId211"/>
    <p:sldId id="474" r:id="rId212"/>
    <p:sldId id="475" r:id="rId213"/>
    <p:sldId id="476" r:id="rId214"/>
    <p:sldId id="477" r:id="rId2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B9847-D87B-44E1-9B21-C672A03A087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65314-F7FA-429A-84C2-AC753CBA75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CB48B-0F15-4D8F-92B6-7D6E45F9A62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E572-F4A4-4CC0-841B-8FCF19C831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E572-F4A4-4CC0-841B-8FCF19C8319D}" type="slidenum">
              <a:rPr lang="en-US" smtClean="0"/>
              <a:t>149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424" y="221691"/>
            <a:ext cx="869315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840" y="3064636"/>
            <a:ext cx="5949950" cy="140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71365" y="6419102"/>
            <a:ext cx="100266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19102"/>
            <a:ext cx="94106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64397" y="6419102"/>
            <a:ext cx="3689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emia.edu/6729369/EC2255-_Control_System_Notes_solved_problems_" TargetMode="External"/><Relationship Id="rId2" Type="http://schemas.openxmlformats.org/officeDocument/2006/relationships/hyperlink" Target="http://www.electrical4u.com/control-engineering-historical-review-and-types-of-control-engine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5561" y="1296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7508" y="1524965"/>
            <a:ext cx="497776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20" dirty="0" smtClean="0"/>
              <a:t>Linear </a:t>
            </a:r>
            <a:r>
              <a:rPr sz="4000" spc="-20" smtClean="0"/>
              <a:t>Control </a:t>
            </a:r>
            <a:r>
              <a:rPr sz="4000" spc="-35" smtClean="0"/>
              <a:t>System</a:t>
            </a:r>
            <a:r>
              <a:rPr lang="en-US" sz="4000" spc="-35" dirty="0" smtClean="0"/>
              <a:t/>
            </a:r>
            <a:br>
              <a:rPr lang="en-US" sz="4000" spc="-35" dirty="0" smtClean="0"/>
            </a:br>
            <a:r>
              <a:rPr lang="en-US" sz="4000" spc="-35" dirty="0" smtClean="0"/>
              <a:t>EC-311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92302" y="3846957"/>
            <a:ext cx="76409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US" sz="2400" spc="-10" dirty="0" smtClean="0">
                <a:cs typeface="Calibri"/>
              </a:rPr>
              <a:t>SATISH </a:t>
            </a:r>
            <a:r>
              <a:rPr lang="en-US" sz="2400" spc="-10" dirty="0">
                <a:cs typeface="Calibri"/>
              </a:rPr>
              <a:t>GUDAPATI</a:t>
            </a:r>
            <a:endParaRPr lang="en-US" sz="2400" spc="-30" dirty="0" smtClean="0"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spc="-30" dirty="0" smtClean="0">
                <a:cs typeface="Calibri"/>
              </a:rPr>
              <a:t>Assistant </a:t>
            </a:r>
            <a:r>
              <a:rPr lang="en-US" sz="2400" spc="-30" dirty="0">
                <a:cs typeface="Calibri"/>
              </a:rPr>
              <a:t>Professor</a:t>
            </a:r>
            <a:endParaRPr lang="en-US" sz="2400" spc="-5" dirty="0" smtClean="0"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spc="-5" dirty="0" smtClean="0">
                <a:cs typeface="Calibri"/>
              </a:rPr>
              <a:t>Department </a:t>
            </a:r>
            <a:r>
              <a:rPr lang="en-US" sz="2400" spc="-5" dirty="0">
                <a:cs typeface="Calibri"/>
              </a:rPr>
              <a:t>of Electrical &amp; Electronics</a:t>
            </a:r>
            <a:r>
              <a:rPr lang="en-US" sz="2400" spc="-1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Engineering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dirty="0" err="1" smtClean="0">
                <a:latin typeface="Calibri"/>
                <a:cs typeface="Calibri"/>
              </a:rPr>
              <a:t>Chalapathi</a:t>
            </a:r>
            <a:r>
              <a:rPr lang="en-US" sz="2400" dirty="0" smtClean="0">
                <a:latin typeface="Calibri"/>
                <a:cs typeface="Calibri"/>
              </a:rPr>
              <a:t> Institute of Engineering &amp; Technology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08861"/>
            <a:ext cx="814641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Generally </a:t>
            </a:r>
            <a:r>
              <a:rPr sz="2800" spc="-5" dirty="0">
                <a:latin typeface="Calibri"/>
                <a:cs typeface="Calibri"/>
              </a:rPr>
              <a:t>speaking, the </a:t>
            </a:r>
            <a:r>
              <a:rPr sz="2800" spc="-10" dirty="0">
                <a:latin typeface="Calibri"/>
                <a:cs typeface="Calibri"/>
              </a:rPr>
              <a:t>response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thus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443990" indent="-378460">
              <a:lnSpc>
                <a:spcPct val="100000"/>
              </a:lnSpc>
              <a:buAutoNum type="romanLcParenBoth"/>
              <a:tabLst>
                <a:tab pos="1443990" algn="l"/>
              </a:tabLst>
            </a:pPr>
            <a:r>
              <a:rPr sz="2800" spc="-35" dirty="0">
                <a:latin typeface="Calibri"/>
                <a:cs typeface="Calibri"/>
              </a:rPr>
              <a:t>Transient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romanLcParenBoth"/>
            </a:pPr>
            <a:endParaRPr sz="3300">
              <a:latin typeface="Calibri"/>
              <a:cs typeface="Calibri"/>
            </a:endParaRPr>
          </a:p>
          <a:p>
            <a:pPr marL="1524635" indent="-459740">
              <a:lnSpc>
                <a:spcPct val="100000"/>
              </a:lnSpc>
              <a:buAutoNum type="romanLcParenBoth"/>
              <a:tabLst>
                <a:tab pos="1525270" algn="l"/>
              </a:tabLst>
            </a:pPr>
            <a:r>
              <a:rPr sz="2800" spc="-10" dirty="0">
                <a:latin typeface="Calibri"/>
                <a:cs typeface="Calibri"/>
              </a:rPr>
              <a:t>Steady </a:t>
            </a:r>
            <a:r>
              <a:rPr sz="2800" spc="-25" dirty="0">
                <a:latin typeface="Calibri"/>
                <a:cs typeface="Calibri"/>
              </a:rPr>
              <a:t>State</a:t>
            </a:r>
            <a:r>
              <a:rPr sz="2800" spc="-10" dirty="0">
                <a:latin typeface="Calibri"/>
                <a:cs typeface="Calibri"/>
              </a:rPr>
              <a:t> Response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224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04061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5088" y="1273621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071" y="0"/>
                </a:lnTo>
              </a:path>
            </a:pathLst>
          </a:custGeom>
          <a:ln w="1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3330" y="889077"/>
            <a:ext cx="31750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5" dirty="0">
                <a:latin typeface="Times New Roman"/>
                <a:cs typeface="Times New Roman"/>
              </a:rPr>
              <a:t>25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659" y="1058863"/>
            <a:ext cx="8064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5187" y="1269353"/>
            <a:ext cx="87058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045" y="1052943"/>
            <a:ext cx="10147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45" dirty="0">
                <a:latin typeface="Times New Roman"/>
                <a:cs typeface="Times New Roman"/>
              </a:rPr>
              <a:t>H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6622" y="2874234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29983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1751" y="2874234"/>
            <a:ext cx="1218565" cy="0"/>
          </a:xfrm>
          <a:custGeom>
            <a:avLst/>
            <a:gdLst/>
            <a:ahLst/>
            <a:cxnLst/>
            <a:rect l="l" t="t" r="r" b="b"/>
            <a:pathLst>
              <a:path w="1218564">
                <a:moveTo>
                  <a:pt x="0" y="0"/>
                </a:moveTo>
                <a:lnTo>
                  <a:pt x="1218197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6223" y="2513759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1842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3924" y="3207071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1829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5069" y="2874234"/>
            <a:ext cx="1874520" cy="0"/>
          </a:xfrm>
          <a:custGeom>
            <a:avLst/>
            <a:gdLst/>
            <a:ahLst/>
            <a:cxnLst/>
            <a:rect l="l" t="t" r="r" b="b"/>
            <a:pathLst>
              <a:path w="1874520">
                <a:moveTo>
                  <a:pt x="0" y="0"/>
                </a:moveTo>
                <a:lnTo>
                  <a:pt x="1874125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4340" y="2874234"/>
            <a:ext cx="1982470" cy="0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0" y="0"/>
                </a:moveTo>
                <a:lnTo>
                  <a:pt x="1982353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8124" y="2751023"/>
            <a:ext cx="3924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7" baseline="-25745" dirty="0">
                <a:latin typeface="Times New Roman"/>
                <a:cs typeface="Times New Roman"/>
              </a:rPr>
              <a:t>s</a:t>
            </a:r>
            <a:r>
              <a:rPr sz="1200" spc="54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593481"/>
            <a:ext cx="5450205" cy="889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closed loop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R="965200" algn="r">
              <a:lnSpc>
                <a:spcPct val="100000"/>
              </a:lnSpc>
              <a:spcBef>
                <a:spcPts val="700"/>
              </a:spcBef>
            </a:pPr>
            <a:r>
              <a:rPr sz="2050" spc="655" dirty="0">
                <a:latin typeface="Times New Roman"/>
                <a:cs typeface="Times New Roman"/>
              </a:rPr>
              <a:t>25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7301" y="2495515"/>
            <a:ext cx="4540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25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53006" y="2832499"/>
            <a:ext cx="4540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55" dirty="0">
                <a:latin typeface="Times New Roman"/>
                <a:cs typeface="Times New Roman"/>
              </a:rPr>
              <a:t>25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522" y="2505183"/>
            <a:ext cx="461137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993775" algn="l"/>
                <a:tab pos="1779270" algn="l"/>
                <a:tab pos="3333115" algn="l"/>
              </a:tabLst>
            </a:pPr>
            <a:r>
              <a:rPr sz="3075" i="1" spc="1320" baseline="2710" dirty="0">
                <a:latin typeface="Times New Roman"/>
                <a:cs typeface="Times New Roman"/>
              </a:rPr>
              <a:t>C</a:t>
            </a:r>
            <a:r>
              <a:rPr sz="3075" i="1" spc="-434" baseline="2710" dirty="0">
                <a:latin typeface="Times New Roman"/>
                <a:cs typeface="Times New Roman"/>
              </a:rPr>
              <a:t> </a:t>
            </a:r>
            <a:r>
              <a:rPr sz="3075" spc="817" baseline="2710" dirty="0">
                <a:latin typeface="Times New Roman"/>
                <a:cs typeface="Times New Roman"/>
              </a:rPr>
              <a:t>(</a:t>
            </a:r>
            <a:r>
              <a:rPr sz="3075" i="1" spc="817" baseline="2710" dirty="0">
                <a:latin typeface="Times New Roman"/>
                <a:cs typeface="Times New Roman"/>
              </a:rPr>
              <a:t>s</a:t>
            </a:r>
            <a:r>
              <a:rPr sz="3075" spc="817" baseline="2710" dirty="0">
                <a:latin typeface="Times New Roman"/>
                <a:cs typeface="Times New Roman"/>
              </a:rPr>
              <a:t>)	</a:t>
            </a:r>
            <a:r>
              <a:rPr sz="3075" spc="1087" baseline="-33875" dirty="0">
                <a:latin typeface="Symbol"/>
                <a:cs typeface="Symbol"/>
              </a:rPr>
              <a:t></a:t>
            </a:r>
            <a:r>
              <a:rPr sz="3075" spc="1087" baseline="-33875" dirty="0">
                <a:latin typeface="Times New Roman"/>
                <a:cs typeface="Times New Roman"/>
              </a:rPr>
              <a:t>	</a:t>
            </a:r>
            <a:r>
              <a:rPr sz="3075" i="1" spc="1432" baseline="2710" dirty="0">
                <a:latin typeface="Times New Roman"/>
                <a:cs typeface="Times New Roman"/>
              </a:rPr>
              <a:t>G	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9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520" dirty="0">
                <a:latin typeface="Times New Roman"/>
                <a:cs typeface="Times New Roman"/>
              </a:rPr>
              <a:t>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0792" y="2869804"/>
            <a:ext cx="24091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29995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i="1" spc="944" dirty="0">
                <a:latin typeface="Times New Roman"/>
                <a:cs typeface="Times New Roman"/>
              </a:rPr>
              <a:t>GH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4107" y="2869805"/>
            <a:ext cx="153797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spc="610" dirty="0">
                <a:latin typeface="Times New Roman"/>
                <a:cs typeface="Times New Roman"/>
              </a:rPr>
              <a:t>5</a:t>
            </a:r>
            <a:r>
              <a:rPr sz="2050" i="1" spc="610" dirty="0">
                <a:latin typeface="Times New Roman"/>
                <a:cs typeface="Times New Roman"/>
              </a:rPr>
              <a:t>s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25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4690" y="3198495"/>
            <a:ext cx="12655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8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520" dirty="0">
                <a:latin typeface="Times New Roman"/>
                <a:cs typeface="Times New Roman"/>
              </a:rPr>
              <a:t>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0579" y="2662628"/>
            <a:ext cx="25895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41245" algn="l"/>
              </a:tabLst>
            </a:pP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725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2292" y="2995474"/>
            <a:ext cx="5086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3750945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35865" y="4589216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662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7847" y="4589216"/>
            <a:ext cx="1983105" cy="0"/>
          </a:xfrm>
          <a:custGeom>
            <a:avLst/>
            <a:gdLst/>
            <a:ahLst/>
            <a:cxnLst/>
            <a:rect l="l" t="t" r="r" b="b"/>
            <a:pathLst>
              <a:path w="1983104">
                <a:moveTo>
                  <a:pt x="0" y="0"/>
                </a:moveTo>
                <a:lnTo>
                  <a:pt x="1983103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31243" y="44658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44388" y="4174050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0874" y="4548759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50" i="1" spc="-10" dirty="0">
                <a:latin typeface="Symbol"/>
                <a:cs typeface="Symbol"/>
              </a:rPr>
              <a:t>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2507" y="4465897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71900" y="4210089"/>
            <a:ext cx="4540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0" dirty="0">
                <a:latin typeface="Times New Roman"/>
                <a:cs typeface="Times New Roman"/>
              </a:rPr>
              <a:t>25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47539" y="4584798"/>
            <a:ext cx="153924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590" dirty="0">
                <a:latin typeface="Times New Roman"/>
                <a:cs typeface="Times New Roman"/>
              </a:rPr>
              <a:t>5</a:t>
            </a:r>
            <a:r>
              <a:rPr sz="2100" i="1" spc="590" dirty="0">
                <a:latin typeface="Times New Roman"/>
                <a:cs typeface="Times New Roman"/>
              </a:rPr>
              <a:t>s</a:t>
            </a:r>
            <a:r>
              <a:rPr sz="2100" i="1" spc="80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25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43661" y="4377389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540" y="4951191"/>
            <a:ext cx="6728459" cy="14509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L="1551940">
              <a:lnSpc>
                <a:spcPct val="100000"/>
              </a:lnSpc>
              <a:spcBef>
                <a:spcPts val="770"/>
              </a:spcBef>
              <a:tabLst>
                <a:tab pos="4043045" algn="l"/>
                <a:tab pos="5457825" algn="l"/>
              </a:tabLst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  </a:t>
            </a:r>
            <a:r>
              <a:rPr sz="2175" spc="142" baseline="44061" dirty="0">
                <a:latin typeface="Times New Roman"/>
                <a:cs typeface="Times New Roman"/>
              </a:rPr>
              <a:t>2 </a:t>
            </a:r>
            <a:r>
              <a:rPr sz="2175" spc="150" baseline="44061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25	</a:t>
            </a: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5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27861"/>
            <a:ext cx="48044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libri"/>
              <a:cs typeface="Calibri"/>
            </a:endParaRPr>
          </a:p>
          <a:p>
            <a:pPr marL="1208405">
              <a:lnSpc>
                <a:spcPct val="100000"/>
              </a:lnSpc>
              <a:tabLst>
                <a:tab pos="3970654" algn="l"/>
              </a:tabLst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i="1" spc="-200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145" dirty="0">
                <a:latin typeface="Times New Roman"/>
                <a:cs typeface="Times New Roman"/>
              </a:rPr>
              <a:t>5</a:t>
            </a:r>
            <a:r>
              <a:rPr sz="2550" i="1" spc="145" dirty="0">
                <a:latin typeface="Times New Roman"/>
                <a:cs typeface="Times New Roman"/>
              </a:rPr>
              <a:t>s	</a:t>
            </a: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4981" y="210803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718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9601" y="2108037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>
                <a:moveTo>
                  <a:pt x="0" y="0"/>
                </a:moveTo>
                <a:lnTo>
                  <a:pt x="657093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91130" y="1648516"/>
            <a:ext cx="2057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8396" y="1648516"/>
            <a:ext cx="2057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8129" y="1852543"/>
            <a:ext cx="75057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0.5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9337" y="1852543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4739" y="2084010"/>
            <a:ext cx="1888489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46505" algn="l"/>
              </a:tabLst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	</a:t>
            </a: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</a:t>
            </a:r>
            <a:r>
              <a:rPr sz="2550" spc="-38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6776" y="3670058"/>
            <a:ext cx="958850" cy="450850"/>
            <a:chOff x="1696776" y="3670058"/>
            <a:chExt cx="958850" cy="450850"/>
          </a:xfrm>
        </p:grpSpPr>
        <p:sp>
          <p:nvSpPr>
            <p:cNvPr id="14" name="object 14"/>
            <p:cNvSpPr/>
            <p:nvPr/>
          </p:nvSpPr>
          <p:spPr>
            <a:xfrm>
              <a:off x="1699812" y="3678087"/>
              <a:ext cx="955040" cy="442595"/>
            </a:xfrm>
            <a:custGeom>
              <a:avLst/>
              <a:gdLst/>
              <a:ahLst/>
              <a:cxnLst/>
              <a:rect l="l" t="t" r="r" b="b"/>
              <a:pathLst>
                <a:path w="955039" h="442595">
                  <a:moveTo>
                    <a:pt x="0" y="298667"/>
                  </a:moveTo>
                  <a:lnTo>
                    <a:pt x="33078" y="275037"/>
                  </a:lnTo>
                </a:path>
                <a:path w="955039" h="442595">
                  <a:moveTo>
                    <a:pt x="33950" y="274193"/>
                  </a:moveTo>
                  <a:lnTo>
                    <a:pt x="114933" y="441247"/>
                  </a:lnTo>
                </a:path>
                <a:path w="955039" h="442595">
                  <a:moveTo>
                    <a:pt x="114933" y="442088"/>
                  </a:moveTo>
                  <a:lnTo>
                    <a:pt x="203721" y="844"/>
                  </a:lnTo>
                </a:path>
                <a:path w="955039" h="442595">
                  <a:moveTo>
                    <a:pt x="203721" y="0"/>
                  </a:moveTo>
                  <a:lnTo>
                    <a:pt x="9550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6776" y="3670058"/>
              <a:ext cx="958850" cy="450215"/>
            </a:xfrm>
            <a:custGeom>
              <a:avLst/>
              <a:gdLst/>
              <a:ahLst/>
              <a:cxnLst/>
              <a:rect l="l" t="t" r="r" b="b"/>
              <a:pathLst>
                <a:path w="958850" h="450214">
                  <a:moveTo>
                    <a:pt x="958512" y="0"/>
                  </a:moveTo>
                  <a:lnTo>
                    <a:pt x="200225" y="0"/>
                  </a:lnTo>
                  <a:lnTo>
                    <a:pt x="117538" y="410041"/>
                  </a:lnTo>
                  <a:lnTo>
                    <a:pt x="46141" y="269989"/>
                  </a:lnTo>
                  <a:lnTo>
                    <a:pt x="0" y="302046"/>
                  </a:lnTo>
                  <a:lnTo>
                    <a:pt x="6090" y="310501"/>
                  </a:lnTo>
                  <a:lnTo>
                    <a:pt x="27849" y="293619"/>
                  </a:lnTo>
                  <a:lnTo>
                    <a:pt x="109675" y="449696"/>
                  </a:lnTo>
                  <a:lnTo>
                    <a:pt x="126234" y="449696"/>
                  </a:lnTo>
                  <a:lnTo>
                    <a:pt x="213288" y="16038"/>
                  </a:lnTo>
                  <a:lnTo>
                    <a:pt x="958512" y="16038"/>
                  </a:lnTo>
                  <a:lnTo>
                    <a:pt x="958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970247" y="3670058"/>
            <a:ext cx="1407795" cy="455930"/>
            <a:chOff x="4970247" y="3670058"/>
            <a:chExt cx="1407795" cy="455930"/>
          </a:xfrm>
        </p:grpSpPr>
        <p:sp>
          <p:nvSpPr>
            <p:cNvPr id="17" name="object 17"/>
            <p:cNvSpPr/>
            <p:nvPr/>
          </p:nvSpPr>
          <p:spPr>
            <a:xfrm>
              <a:off x="4973283" y="3678087"/>
              <a:ext cx="1404620" cy="447675"/>
            </a:xfrm>
            <a:custGeom>
              <a:avLst/>
              <a:gdLst/>
              <a:ahLst/>
              <a:cxnLst/>
              <a:rect l="l" t="t" r="r" b="b"/>
              <a:pathLst>
                <a:path w="1404620" h="447675">
                  <a:moveTo>
                    <a:pt x="0" y="302055"/>
                  </a:moveTo>
                  <a:lnTo>
                    <a:pt x="33088" y="278416"/>
                  </a:lnTo>
                </a:path>
                <a:path w="1404620" h="447675">
                  <a:moveTo>
                    <a:pt x="33950" y="277580"/>
                  </a:moveTo>
                  <a:lnTo>
                    <a:pt x="114914" y="446315"/>
                  </a:lnTo>
                </a:path>
                <a:path w="1404620" h="447675">
                  <a:moveTo>
                    <a:pt x="114914" y="447155"/>
                  </a:moveTo>
                  <a:lnTo>
                    <a:pt x="203731" y="844"/>
                  </a:lnTo>
                </a:path>
                <a:path w="1404620" h="447675">
                  <a:moveTo>
                    <a:pt x="203731" y="0"/>
                  </a:moveTo>
                  <a:lnTo>
                    <a:pt x="14042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0247" y="3670058"/>
              <a:ext cx="1407795" cy="455295"/>
            </a:xfrm>
            <a:custGeom>
              <a:avLst/>
              <a:gdLst/>
              <a:ahLst/>
              <a:cxnLst/>
              <a:rect l="l" t="t" r="r" b="b"/>
              <a:pathLst>
                <a:path w="1407795" h="455295">
                  <a:moveTo>
                    <a:pt x="1407759" y="0"/>
                  </a:moveTo>
                  <a:lnTo>
                    <a:pt x="200235" y="0"/>
                  </a:lnTo>
                  <a:lnTo>
                    <a:pt x="117518" y="415109"/>
                  </a:lnTo>
                  <a:lnTo>
                    <a:pt x="46141" y="273367"/>
                  </a:lnTo>
                  <a:lnTo>
                    <a:pt x="0" y="305433"/>
                  </a:lnTo>
                  <a:lnTo>
                    <a:pt x="6100" y="313861"/>
                  </a:lnTo>
                  <a:lnTo>
                    <a:pt x="27859" y="297006"/>
                  </a:lnTo>
                  <a:lnTo>
                    <a:pt x="109684" y="454764"/>
                  </a:lnTo>
                  <a:lnTo>
                    <a:pt x="126234" y="454764"/>
                  </a:lnTo>
                  <a:lnTo>
                    <a:pt x="213298" y="16038"/>
                  </a:lnTo>
                  <a:lnTo>
                    <a:pt x="1407759" y="16038"/>
                  </a:lnTo>
                  <a:lnTo>
                    <a:pt x="14077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5440" y="3673333"/>
            <a:ext cx="6035675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95"/>
              </a:spcBef>
              <a:tabLst>
                <a:tab pos="1535430" algn="l"/>
                <a:tab pos="3458210" algn="l"/>
                <a:tab pos="4808220" algn="l"/>
              </a:tabLst>
            </a:pP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d</a:t>
            </a:r>
            <a:r>
              <a:rPr sz="1450" i="1" spc="42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385" dirty="0">
                <a:latin typeface="Times New Roman"/>
                <a:cs typeface="Times New Roman"/>
              </a:rPr>
              <a:t> </a:t>
            </a: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n	</a:t>
            </a:r>
            <a:r>
              <a:rPr sz="2550" spc="40" dirty="0">
                <a:latin typeface="Times New Roman"/>
                <a:cs typeface="Times New Roman"/>
              </a:rPr>
              <a:t>1</a:t>
            </a:r>
            <a:r>
              <a:rPr sz="2550" spc="-434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Symbol"/>
                <a:cs typeface="Symbol"/>
              </a:rPr>
              <a:t></a:t>
            </a:r>
            <a:r>
              <a:rPr sz="2700" i="1" spc="-114" dirty="0">
                <a:latin typeface="Symbol"/>
                <a:cs typeface="Symbol"/>
              </a:rPr>
              <a:t></a:t>
            </a:r>
            <a:r>
              <a:rPr sz="2175" spc="-172" baseline="44061" dirty="0">
                <a:latin typeface="Times New Roman"/>
                <a:cs typeface="Times New Roman"/>
              </a:rPr>
              <a:t>2	</a:t>
            </a:r>
            <a:r>
              <a:rPr sz="2550" spc="-270" dirty="0">
                <a:latin typeface="Symbol"/>
                <a:cs typeface="Symbol"/>
              </a:rPr>
              <a:t></a:t>
            </a:r>
            <a:r>
              <a:rPr sz="2700" i="1" spc="-270" dirty="0">
                <a:latin typeface="Symbol"/>
                <a:cs typeface="Symbol"/>
              </a:rPr>
              <a:t></a:t>
            </a:r>
            <a:r>
              <a:rPr sz="1450" i="1" spc="-270" dirty="0">
                <a:latin typeface="Times New Roman"/>
                <a:cs typeface="Times New Roman"/>
              </a:rPr>
              <a:t>d       </a:t>
            </a:r>
            <a:r>
              <a:rPr sz="1450" i="1" spc="-22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5	</a:t>
            </a:r>
            <a:r>
              <a:rPr sz="2550" spc="140" dirty="0">
                <a:latin typeface="Times New Roman"/>
                <a:cs typeface="Times New Roman"/>
              </a:rPr>
              <a:t>1</a:t>
            </a:r>
            <a:r>
              <a:rPr sz="2550" spc="140" dirty="0">
                <a:latin typeface="Symbol"/>
                <a:cs typeface="Symbol"/>
              </a:rPr>
              <a:t>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(0.5)</a:t>
            </a:r>
            <a:r>
              <a:rPr sz="2175" spc="67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2275" y="3691959"/>
            <a:ext cx="208978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4.33 </a:t>
            </a:r>
            <a:r>
              <a:rPr sz="2550" i="1" spc="35" dirty="0">
                <a:latin typeface="Times New Roman"/>
                <a:cs typeface="Times New Roman"/>
              </a:rPr>
              <a:t>rad </a:t>
            </a:r>
            <a:r>
              <a:rPr sz="2550" spc="20" dirty="0">
                <a:latin typeface="Times New Roman"/>
                <a:cs typeface="Times New Roman"/>
              </a:rPr>
              <a:t>/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7811" y="5665065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0966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47512" y="5665065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0" y="0"/>
                </a:moveTo>
                <a:lnTo>
                  <a:pt x="1803202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98154" y="5202475"/>
            <a:ext cx="56457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37" baseline="-34722" dirty="0">
                <a:latin typeface="Times New Roman"/>
                <a:cs typeface="Times New Roman"/>
              </a:rPr>
              <a:t> </a:t>
            </a:r>
            <a:r>
              <a:rPr sz="2400" spc="530" dirty="0">
                <a:latin typeface="Times New Roman"/>
                <a:cs typeface="Times New Roman"/>
              </a:rPr>
              <a:t>1</a:t>
            </a:r>
            <a:r>
              <a:rPr sz="2400" spc="530" dirty="0">
                <a:latin typeface="Symbol"/>
                <a:cs typeface="Symbol"/>
              </a:rPr>
              <a:t>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0.7</a:t>
            </a:r>
            <a:r>
              <a:rPr sz="2600" i="1" spc="229" dirty="0">
                <a:latin typeface="Symbol"/>
                <a:cs typeface="Symbol"/>
              </a:rPr>
              <a:t></a:t>
            </a:r>
            <a:r>
              <a:rPr sz="2600" i="1" spc="-365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35" dirty="0">
                <a:latin typeface="Times New Roman"/>
                <a:cs typeface="Times New Roman"/>
              </a:rPr>
              <a:t>1</a:t>
            </a:r>
            <a:r>
              <a:rPr sz="2400" spc="535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0.7(0.5)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127" baseline="-34722" dirty="0">
                <a:latin typeface="Times New Roman"/>
                <a:cs typeface="Times New Roman"/>
              </a:rPr>
              <a:t> </a:t>
            </a:r>
            <a:r>
              <a:rPr sz="3600" spc="509" baseline="-34722" dirty="0">
                <a:latin typeface="Times New Roman"/>
                <a:cs typeface="Times New Roman"/>
              </a:rPr>
              <a:t>0.27</a:t>
            </a:r>
            <a:r>
              <a:rPr sz="3600" spc="494" baseline="-34722" dirty="0">
                <a:latin typeface="Times New Roman"/>
                <a:cs typeface="Times New Roman"/>
              </a:rPr>
              <a:t> </a:t>
            </a:r>
            <a:r>
              <a:rPr sz="3600" spc="480" baseline="-34722" dirty="0">
                <a:latin typeface="Times New Roman"/>
                <a:cs typeface="Times New Roman"/>
              </a:rPr>
              <a:t>sec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38698" y="5661922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9082" y="5423282"/>
            <a:ext cx="3695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50" dirty="0">
                <a:latin typeface="Times New Roman"/>
                <a:cs typeface="Times New Roman"/>
              </a:rPr>
              <a:t>T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6431" y="5633621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4966792"/>
            <a:ext cx="17202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2340" y="589214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323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6119" y="5892142"/>
            <a:ext cx="1581785" cy="0"/>
          </a:xfrm>
          <a:custGeom>
            <a:avLst/>
            <a:gdLst/>
            <a:ahLst/>
            <a:cxnLst/>
            <a:rect l="l" t="t" r="r" b="b"/>
            <a:pathLst>
              <a:path w="1581784">
                <a:moveTo>
                  <a:pt x="0" y="0"/>
                </a:moveTo>
                <a:lnTo>
                  <a:pt x="1581516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2266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9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662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9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3963" y="5650361"/>
            <a:ext cx="15309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</a:tabLst>
            </a:pPr>
            <a:r>
              <a:rPr sz="2400" i="1" spc="445" dirty="0">
                <a:latin typeface="Times New Roman"/>
                <a:cs typeface="Times New Roman"/>
              </a:rPr>
              <a:t>T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4</a:t>
            </a:r>
            <a:r>
              <a:rPr sz="2400" i="1" spc="430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0709" y="5650361"/>
            <a:ext cx="14274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Times New Roman"/>
                <a:cs typeface="Times New Roman"/>
              </a:rPr>
              <a:t>1.6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1098" y="5650361"/>
            <a:ext cx="2476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063" y="5860658"/>
            <a:ext cx="26835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4585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290" dirty="0">
                <a:latin typeface="Times New Roman"/>
                <a:cs typeface="Times New Roman"/>
              </a:rPr>
              <a:t>(0.5)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Times New Roman"/>
                <a:cs typeface="Times New Roman"/>
              </a:rPr>
              <a:t>(5)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518738"/>
            <a:ext cx="1377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7817" y="4418433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4">
                <a:moveTo>
                  <a:pt x="0" y="0"/>
                </a:moveTo>
                <a:lnTo>
                  <a:pt x="461118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7537" y="4418433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0" y="0"/>
                </a:moveTo>
                <a:lnTo>
                  <a:pt x="945361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6694" y="4176650"/>
            <a:ext cx="18624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0.725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5575" y="4387010"/>
            <a:ext cx="187769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56944" algn="l"/>
              </a:tabLst>
            </a:pPr>
            <a:r>
              <a:rPr sz="2600" i="1" spc="-495" dirty="0">
                <a:latin typeface="Symbol"/>
                <a:cs typeface="Symbol"/>
              </a:rPr>
              <a:t>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400" spc="345" dirty="0">
                <a:latin typeface="Times New Roman"/>
                <a:cs typeface="Times New Roman"/>
              </a:rPr>
              <a:t>4.330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1852" y="4148370"/>
            <a:ext cx="16338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7885" algn="l"/>
                <a:tab pos="1373505" algn="l"/>
              </a:tabLst>
            </a:pPr>
            <a:r>
              <a:rPr sz="2400" i="1" spc="330" dirty="0">
                <a:latin typeface="Times New Roman"/>
                <a:cs typeface="Times New Roman"/>
              </a:rPr>
              <a:t>T</a:t>
            </a:r>
            <a:r>
              <a:rPr sz="1400" i="1" spc="330" dirty="0">
                <a:latin typeface="Times New Roman"/>
                <a:cs typeface="Times New Roman"/>
              </a:rPr>
              <a:t>p</a:t>
            </a:r>
            <a:r>
              <a:rPr sz="1400" i="1" spc="45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	</a:t>
            </a:r>
            <a:r>
              <a:rPr sz="3900" i="1" spc="472" baseline="32051" dirty="0">
                <a:latin typeface="Symbol"/>
                <a:cs typeface="Symbol"/>
              </a:rPr>
              <a:t></a:t>
            </a:r>
            <a:r>
              <a:rPr sz="3900" spc="472" baseline="3205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9930" y="3955864"/>
            <a:ext cx="4121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31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5813" y="2996542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450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6699" y="2996542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476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7011" y="2993402"/>
            <a:ext cx="12122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30" dirty="0">
                <a:latin typeface="Times New Roman"/>
                <a:cs typeface="Times New Roman"/>
              </a:rPr>
              <a:t>(4.330)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9787" y="2965067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7953" y="2726426"/>
            <a:ext cx="544068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305" dirty="0">
                <a:latin typeface="Times New Roman"/>
                <a:cs typeface="Times New Roman"/>
              </a:rPr>
              <a:t>T</a:t>
            </a:r>
            <a:r>
              <a:rPr sz="1400" i="1" spc="305" dirty="0">
                <a:latin typeface="Times New Roman"/>
                <a:cs typeface="Times New Roman"/>
              </a:rPr>
              <a:t>r</a:t>
            </a:r>
            <a:r>
              <a:rPr sz="1400" i="1" spc="50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3900" i="1" spc="494" baseline="32051" dirty="0">
                <a:latin typeface="Symbol"/>
                <a:cs typeface="Symbol"/>
              </a:rPr>
              <a:t></a:t>
            </a:r>
            <a:r>
              <a:rPr sz="3600" spc="494" baseline="34722" dirty="0">
                <a:latin typeface="Symbol"/>
                <a:cs typeface="Symbol"/>
              </a:rPr>
              <a:t></a:t>
            </a:r>
            <a:r>
              <a:rPr sz="3600" spc="-390" baseline="34722" dirty="0">
                <a:latin typeface="Times New Roman"/>
                <a:cs typeface="Times New Roman"/>
              </a:rPr>
              <a:t> </a:t>
            </a:r>
            <a:r>
              <a:rPr sz="3900" i="1" spc="472" baseline="32051" dirty="0">
                <a:latin typeface="Symbol"/>
                <a:cs typeface="Symbol"/>
              </a:rPr>
              <a:t></a:t>
            </a:r>
            <a:r>
              <a:rPr sz="3900" i="1" spc="-502" baseline="32051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3900" i="1" spc="555" baseline="32051" dirty="0">
                <a:latin typeface="Symbol"/>
                <a:cs typeface="Symbol"/>
              </a:rPr>
              <a:t></a:t>
            </a:r>
            <a:r>
              <a:rPr sz="3600" spc="555" baseline="34722" dirty="0">
                <a:latin typeface="Symbol"/>
                <a:cs typeface="Symbol"/>
              </a:rPr>
              <a:t></a:t>
            </a:r>
            <a:r>
              <a:rPr sz="3600" spc="555" baseline="34722" dirty="0">
                <a:latin typeface="Times New Roman"/>
                <a:cs typeface="Times New Roman"/>
              </a:rPr>
              <a:t>1.04</a:t>
            </a:r>
            <a:r>
              <a:rPr sz="3600" spc="480" baseline="34722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0.485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775461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Rise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35041" y="1392061"/>
            <a:ext cx="1156335" cy="424815"/>
            <a:chOff x="2535041" y="1392061"/>
            <a:chExt cx="1156335" cy="424815"/>
          </a:xfrm>
        </p:grpSpPr>
        <p:sp>
          <p:nvSpPr>
            <p:cNvPr id="28" name="object 28"/>
            <p:cNvSpPr/>
            <p:nvPr/>
          </p:nvSpPr>
          <p:spPr>
            <a:xfrm>
              <a:off x="2538702" y="1399601"/>
              <a:ext cx="1151890" cy="416559"/>
            </a:xfrm>
            <a:custGeom>
              <a:avLst/>
              <a:gdLst/>
              <a:ahLst/>
              <a:cxnLst/>
              <a:rect l="l" t="t" r="r" b="b"/>
              <a:pathLst>
                <a:path w="1151889" h="416560">
                  <a:moveTo>
                    <a:pt x="0" y="281252"/>
                  </a:moveTo>
                  <a:lnTo>
                    <a:pt x="39896" y="259008"/>
                  </a:lnTo>
                </a:path>
                <a:path w="1151889" h="416560">
                  <a:moveTo>
                    <a:pt x="40947" y="258195"/>
                  </a:moveTo>
                  <a:lnTo>
                    <a:pt x="138586" y="415523"/>
                  </a:lnTo>
                </a:path>
                <a:path w="1151889" h="416560">
                  <a:moveTo>
                    <a:pt x="138586" y="416309"/>
                  </a:moveTo>
                  <a:lnTo>
                    <a:pt x="245708" y="786"/>
                  </a:lnTo>
                </a:path>
                <a:path w="1151889" h="416560">
                  <a:moveTo>
                    <a:pt x="245708" y="0"/>
                  </a:moveTo>
                  <a:lnTo>
                    <a:pt x="11518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5041" y="1392061"/>
              <a:ext cx="1156335" cy="423545"/>
            </a:xfrm>
            <a:custGeom>
              <a:avLst/>
              <a:gdLst/>
              <a:ahLst/>
              <a:cxnLst/>
              <a:rect l="l" t="t" r="r" b="b"/>
              <a:pathLst>
                <a:path w="1156335" h="423544">
                  <a:moveTo>
                    <a:pt x="1156061" y="0"/>
                  </a:moveTo>
                  <a:lnTo>
                    <a:pt x="241492" y="0"/>
                  </a:lnTo>
                  <a:lnTo>
                    <a:pt x="141727" y="386114"/>
                  </a:lnTo>
                  <a:lnTo>
                    <a:pt x="55616" y="254238"/>
                  </a:lnTo>
                  <a:lnTo>
                    <a:pt x="0" y="284424"/>
                  </a:lnTo>
                  <a:lnTo>
                    <a:pt x="7322" y="292357"/>
                  </a:lnTo>
                  <a:lnTo>
                    <a:pt x="33589" y="276464"/>
                  </a:lnTo>
                  <a:lnTo>
                    <a:pt x="132279" y="423456"/>
                  </a:lnTo>
                  <a:lnTo>
                    <a:pt x="152251" y="423456"/>
                  </a:lnTo>
                  <a:lnTo>
                    <a:pt x="257247" y="15097"/>
                  </a:lnTo>
                  <a:lnTo>
                    <a:pt x="1156061" y="15097"/>
                  </a:lnTo>
                  <a:lnTo>
                    <a:pt x="1156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067727" y="1387291"/>
            <a:ext cx="1761489" cy="474345"/>
            <a:chOff x="5067727" y="1387291"/>
            <a:chExt cx="1761489" cy="474345"/>
          </a:xfrm>
        </p:grpSpPr>
        <p:sp>
          <p:nvSpPr>
            <p:cNvPr id="31" name="object 31"/>
            <p:cNvSpPr/>
            <p:nvPr/>
          </p:nvSpPr>
          <p:spPr>
            <a:xfrm>
              <a:off x="5102887" y="1394831"/>
              <a:ext cx="1694180" cy="421640"/>
            </a:xfrm>
            <a:custGeom>
              <a:avLst/>
              <a:gdLst/>
              <a:ahLst/>
              <a:cxnLst/>
              <a:rect l="l" t="t" r="r" b="b"/>
              <a:pathLst>
                <a:path w="1694179" h="421639">
                  <a:moveTo>
                    <a:pt x="0" y="284424"/>
                  </a:moveTo>
                  <a:lnTo>
                    <a:pt x="39908" y="262179"/>
                  </a:lnTo>
                </a:path>
                <a:path w="1694179" h="421639">
                  <a:moveTo>
                    <a:pt x="40947" y="261384"/>
                  </a:moveTo>
                  <a:lnTo>
                    <a:pt x="138597" y="420293"/>
                  </a:lnTo>
                </a:path>
                <a:path w="1694179" h="421639">
                  <a:moveTo>
                    <a:pt x="138597" y="421079"/>
                  </a:moveTo>
                  <a:lnTo>
                    <a:pt x="245720" y="812"/>
                  </a:lnTo>
                </a:path>
                <a:path w="1694179" h="421639">
                  <a:moveTo>
                    <a:pt x="245720" y="0"/>
                  </a:moveTo>
                  <a:lnTo>
                    <a:pt x="16937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99226" y="1387291"/>
              <a:ext cx="1697989" cy="428625"/>
            </a:xfrm>
            <a:custGeom>
              <a:avLst/>
              <a:gdLst/>
              <a:ahLst/>
              <a:cxnLst/>
              <a:rect l="l" t="t" r="r" b="b"/>
              <a:pathLst>
                <a:path w="1697990" h="428625">
                  <a:moveTo>
                    <a:pt x="1697897" y="0"/>
                  </a:moveTo>
                  <a:lnTo>
                    <a:pt x="241503" y="0"/>
                  </a:lnTo>
                  <a:lnTo>
                    <a:pt x="141739" y="390884"/>
                  </a:lnTo>
                  <a:lnTo>
                    <a:pt x="55651" y="257409"/>
                  </a:lnTo>
                  <a:lnTo>
                    <a:pt x="0" y="287604"/>
                  </a:lnTo>
                  <a:lnTo>
                    <a:pt x="7358" y="295546"/>
                  </a:lnTo>
                  <a:lnTo>
                    <a:pt x="33601" y="279653"/>
                  </a:lnTo>
                  <a:lnTo>
                    <a:pt x="132291" y="428226"/>
                  </a:lnTo>
                  <a:lnTo>
                    <a:pt x="152262" y="428226"/>
                  </a:lnTo>
                  <a:lnTo>
                    <a:pt x="257259" y="15097"/>
                  </a:lnTo>
                  <a:lnTo>
                    <a:pt x="1697897" y="15097"/>
                  </a:lnTo>
                  <a:lnTo>
                    <a:pt x="1697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67727" y="1853655"/>
              <a:ext cx="1761489" cy="0"/>
            </a:xfrm>
            <a:custGeom>
              <a:avLst/>
              <a:gdLst/>
              <a:ahLst/>
              <a:cxnLst/>
              <a:rect l="l" t="t" r="r" b="b"/>
              <a:pathLst>
                <a:path w="1761490">
                  <a:moveTo>
                    <a:pt x="0" y="0"/>
                  </a:moveTo>
                  <a:lnTo>
                    <a:pt x="1760895" y="0"/>
                  </a:lnTo>
                </a:path>
              </a:pathLst>
            </a:custGeom>
            <a:ln w="1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32336" y="1612124"/>
            <a:ext cx="1833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Times New Roman"/>
                <a:cs typeface="Times New Roman"/>
              </a:rPr>
              <a:t>]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335" dirty="0">
                <a:latin typeface="Times New Roman"/>
                <a:cs typeface="Times New Roman"/>
              </a:rPr>
              <a:t>1.24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rad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0649" y="1850478"/>
            <a:ext cx="796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latin typeface="Times New Roman"/>
                <a:cs typeface="Times New Roman"/>
              </a:rPr>
              <a:t>(</a:t>
            </a:r>
            <a:r>
              <a:rPr sz="2400" spc="290" dirty="0">
                <a:latin typeface="Times New Roman"/>
                <a:cs typeface="Times New Roman"/>
              </a:rPr>
              <a:t>0.</a:t>
            </a:r>
            <a:r>
              <a:rPr sz="2400" spc="330" dirty="0">
                <a:latin typeface="Times New Roman"/>
                <a:cs typeface="Times New Roman"/>
              </a:rPr>
              <a:t>5</a:t>
            </a:r>
            <a:r>
              <a:rPr sz="2400" spc="2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37992" y="1822172"/>
            <a:ext cx="3892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280" dirty="0">
                <a:latin typeface="Symbol"/>
                <a:cs typeface="Symbol"/>
              </a:rPr>
              <a:t>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63226" y="1604190"/>
            <a:ext cx="15367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65" dirty="0">
                <a:latin typeface="Symbol"/>
                <a:cs typeface="Symbol"/>
              </a:rPr>
              <a:t>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3744" y="1407163"/>
            <a:ext cx="1494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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Times New Roman"/>
                <a:cs typeface="Times New Roman"/>
              </a:rPr>
              <a:t>(0.5)</a:t>
            </a:r>
            <a:r>
              <a:rPr sz="2025" spc="450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19512" y="1383609"/>
            <a:ext cx="9525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275" dirty="0">
                <a:latin typeface="Times New Roman"/>
                <a:cs typeface="Times New Roman"/>
              </a:rPr>
              <a:t>1</a:t>
            </a:r>
            <a:r>
              <a:rPr sz="2400" spc="275" dirty="0">
                <a:latin typeface="Symbol"/>
                <a:cs typeface="Symbol"/>
              </a:rPr>
              <a:t></a:t>
            </a:r>
            <a:r>
              <a:rPr sz="2600" i="1" spc="275" dirty="0">
                <a:latin typeface="Symbol"/>
                <a:cs typeface="Symbol"/>
              </a:rPr>
              <a:t></a:t>
            </a:r>
            <a:r>
              <a:rPr sz="2025" spc="412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1759" y="1583817"/>
            <a:ext cx="41852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00810" algn="l"/>
                <a:tab pos="2878455" algn="l"/>
              </a:tabLst>
            </a:pPr>
            <a:r>
              <a:rPr sz="2600" i="1" spc="405" dirty="0">
                <a:latin typeface="Symbol"/>
                <a:cs typeface="Symbol"/>
              </a:rPr>
              <a:t></a:t>
            </a:r>
            <a:r>
              <a:rPr sz="2400" spc="405" dirty="0">
                <a:latin typeface="Symbol"/>
                <a:cs typeface="Symbol"/>
              </a:rPr>
              <a:t>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tan	</a:t>
            </a:r>
            <a:r>
              <a:rPr sz="2025" spc="359" baseline="45267" dirty="0">
                <a:latin typeface="Times New Roman"/>
                <a:cs typeface="Times New Roman"/>
              </a:rPr>
              <a:t>1</a:t>
            </a:r>
            <a:r>
              <a:rPr sz="2025" u="heavy" spc="359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tan</a:t>
            </a:r>
            <a:r>
              <a:rPr sz="2025" spc="472" baseline="45267" dirty="0">
                <a:latin typeface="Symbol"/>
                <a:cs typeface="Symbol"/>
              </a:rPr>
              <a:t></a:t>
            </a:r>
            <a:r>
              <a:rPr sz="2025" spc="472" baseline="45267" dirty="0">
                <a:latin typeface="Times New Roman"/>
                <a:cs typeface="Times New Roman"/>
              </a:rPr>
              <a:t>1</a:t>
            </a:r>
            <a:r>
              <a:rPr sz="2400" spc="315" dirty="0">
                <a:latin typeface="Times New Roman"/>
                <a:cs typeface="Times New Roman"/>
              </a:rPr>
              <a:t>[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69629" y="1713774"/>
            <a:ext cx="1103630" cy="335915"/>
            <a:chOff x="4269629" y="1713774"/>
            <a:chExt cx="1103630" cy="335915"/>
          </a:xfrm>
        </p:grpSpPr>
        <p:sp>
          <p:nvSpPr>
            <p:cNvPr id="6" name="object 6"/>
            <p:cNvSpPr/>
            <p:nvPr/>
          </p:nvSpPr>
          <p:spPr>
            <a:xfrm>
              <a:off x="4303366" y="1750376"/>
              <a:ext cx="1039494" cy="298450"/>
            </a:xfrm>
            <a:custGeom>
              <a:avLst/>
              <a:gdLst/>
              <a:ahLst/>
              <a:cxnLst/>
              <a:rect l="l" t="t" r="r" b="b"/>
              <a:pathLst>
                <a:path w="1039495" h="298450">
                  <a:moveTo>
                    <a:pt x="0" y="200270"/>
                  </a:moveTo>
                  <a:lnTo>
                    <a:pt x="32842" y="184713"/>
                  </a:lnTo>
                </a:path>
                <a:path w="1039495" h="298450">
                  <a:moveTo>
                    <a:pt x="34574" y="183798"/>
                  </a:moveTo>
                  <a:lnTo>
                    <a:pt x="131428" y="297218"/>
                  </a:lnTo>
                </a:path>
                <a:path w="1039495" h="298450">
                  <a:moveTo>
                    <a:pt x="131428" y="298133"/>
                  </a:moveTo>
                  <a:lnTo>
                    <a:pt x="233496" y="904"/>
                  </a:lnTo>
                </a:path>
                <a:path w="1039495" h="298450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9066" y="1745338"/>
              <a:ext cx="1045210" cy="302895"/>
            </a:xfrm>
            <a:custGeom>
              <a:avLst/>
              <a:gdLst/>
              <a:ahLst/>
              <a:cxnLst/>
              <a:rect l="l" t="t" r="r" b="b"/>
              <a:pathLst>
                <a:path w="1045210" h="302894">
                  <a:moveTo>
                    <a:pt x="1044634" y="0"/>
                  </a:moveTo>
                  <a:lnTo>
                    <a:pt x="229994" y="0"/>
                  </a:lnTo>
                  <a:lnTo>
                    <a:pt x="133140" y="281661"/>
                  </a:lnTo>
                  <a:lnTo>
                    <a:pt x="48388" y="181978"/>
                  </a:lnTo>
                  <a:lnTo>
                    <a:pt x="0" y="203036"/>
                  </a:lnTo>
                  <a:lnTo>
                    <a:pt x="6887" y="207580"/>
                  </a:lnTo>
                  <a:lnTo>
                    <a:pt x="29398" y="195694"/>
                  </a:lnTo>
                  <a:lnTo>
                    <a:pt x="126233" y="302708"/>
                  </a:lnTo>
                  <a:lnTo>
                    <a:pt x="143530" y="302708"/>
                  </a:lnTo>
                  <a:lnTo>
                    <a:pt x="243827" y="9130"/>
                  </a:lnTo>
                  <a:lnTo>
                    <a:pt x="1044634" y="9130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629" y="1717885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3664" y="1738606"/>
            <a:ext cx="852169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415" dirty="0">
                <a:latin typeface="Times New Roman"/>
                <a:cs typeface="Times New Roman"/>
              </a:rPr>
              <a:t>1</a:t>
            </a:r>
            <a:r>
              <a:rPr sz="1600" spc="415" dirty="0">
                <a:latin typeface="Symbol"/>
                <a:cs typeface="Symbol"/>
              </a:rPr>
              <a:t></a:t>
            </a:r>
            <a:r>
              <a:rPr sz="1900" i="1" spc="415" dirty="0">
                <a:latin typeface="Symbol"/>
                <a:cs typeface="Symbol"/>
              </a:rPr>
              <a:t></a:t>
            </a:r>
            <a:r>
              <a:rPr sz="1725" spc="6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3" y="1552468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27861"/>
            <a:ext cx="346964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160145">
              <a:lnSpc>
                <a:spcPct val="100000"/>
              </a:lnSpc>
              <a:tabLst>
                <a:tab pos="2652395" algn="l"/>
                <a:tab pos="316103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552468"/>
            <a:ext cx="21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024" y="1791152"/>
            <a:ext cx="14058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772" y="1389238"/>
            <a:ext cx="5740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550" dirty="0">
                <a:latin typeface="Symbol"/>
                <a:cs typeface="Symbol"/>
              </a:rPr>
              <a:t>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29780" y="3097358"/>
            <a:ext cx="1664970" cy="337820"/>
            <a:chOff x="4429780" y="3097358"/>
            <a:chExt cx="1664970" cy="337820"/>
          </a:xfrm>
        </p:grpSpPr>
        <p:sp>
          <p:nvSpPr>
            <p:cNvPr id="16" name="object 16"/>
            <p:cNvSpPr/>
            <p:nvPr/>
          </p:nvSpPr>
          <p:spPr>
            <a:xfrm>
              <a:off x="4463542" y="3133864"/>
              <a:ext cx="1600835" cy="300355"/>
            </a:xfrm>
            <a:custGeom>
              <a:avLst/>
              <a:gdLst/>
              <a:ahLst/>
              <a:cxnLst/>
              <a:rect l="l" t="t" r="r" b="b"/>
              <a:pathLst>
                <a:path w="1600835" h="300354">
                  <a:moveTo>
                    <a:pt x="0" y="201759"/>
                  </a:moveTo>
                  <a:lnTo>
                    <a:pt x="32886" y="186231"/>
                  </a:lnTo>
                </a:path>
                <a:path w="1600835" h="300354">
                  <a:moveTo>
                    <a:pt x="34618" y="185327"/>
                  </a:moveTo>
                  <a:lnTo>
                    <a:pt x="131527" y="299447"/>
                  </a:lnTo>
                </a:path>
                <a:path w="1600835" h="300354">
                  <a:moveTo>
                    <a:pt x="131527" y="300361"/>
                  </a:moveTo>
                  <a:lnTo>
                    <a:pt x="233613" y="913"/>
                  </a:lnTo>
                </a:path>
                <a:path w="1600835" h="300354">
                  <a:moveTo>
                    <a:pt x="233613" y="0"/>
                  </a:moveTo>
                  <a:lnTo>
                    <a:pt x="16007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9222" y="3128845"/>
              <a:ext cx="1606550" cy="305435"/>
            </a:xfrm>
            <a:custGeom>
              <a:avLst/>
              <a:gdLst/>
              <a:ahLst/>
              <a:cxnLst/>
              <a:rect l="l" t="t" r="r" b="b"/>
              <a:pathLst>
                <a:path w="1606550" h="305435">
                  <a:moveTo>
                    <a:pt x="1605947" y="0"/>
                  </a:moveTo>
                  <a:lnTo>
                    <a:pt x="230188" y="0"/>
                  </a:lnTo>
                  <a:lnTo>
                    <a:pt x="133259" y="283908"/>
                  </a:lnTo>
                  <a:lnTo>
                    <a:pt x="48454" y="183500"/>
                  </a:lnTo>
                  <a:lnTo>
                    <a:pt x="0" y="204489"/>
                  </a:lnTo>
                  <a:lnTo>
                    <a:pt x="6908" y="209057"/>
                  </a:lnTo>
                  <a:lnTo>
                    <a:pt x="29403" y="197182"/>
                  </a:lnTo>
                  <a:lnTo>
                    <a:pt x="126312" y="304918"/>
                  </a:lnTo>
                  <a:lnTo>
                    <a:pt x="143612" y="304918"/>
                  </a:lnTo>
                  <a:lnTo>
                    <a:pt x="244024" y="9144"/>
                  </a:lnTo>
                  <a:lnTo>
                    <a:pt x="1605947" y="9144"/>
                  </a:lnTo>
                  <a:lnTo>
                    <a:pt x="16059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9780" y="3101462"/>
              <a:ext cx="1664970" cy="0"/>
            </a:xfrm>
            <a:custGeom>
              <a:avLst/>
              <a:gdLst/>
              <a:ahLst/>
              <a:cxnLst/>
              <a:rect l="l" t="t" r="r" b="b"/>
              <a:pathLst>
                <a:path w="1664970">
                  <a:moveTo>
                    <a:pt x="0" y="0"/>
                  </a:moveTo>
                  <a:lnTo>
                    <a:pt x="1664851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33972" y="3159046"/>
            <a:ext cx="14135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spc="595" dirty="0">
                <a:latin typeface="Times New Roman"/>
                <a:cs typeface="Times New Roman"/>
              </a:rPr>
              <a:t>0.5)</a:t>
            </a:r>
            <a:r>
              <a:rPr sz="1725" spc="89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6878" y="2773257"/>
            <a:ext cx="115125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0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570" dirty="0">
                <a:latin typeface="Times New Roman"/>
                <a:cs typeface="Times New Roman"/>
              </a:rPr>
              <a:t>0.5)</a:t>
            </a:r>
            <a:r>
              <a:rPr sz="1850" i="1" spc="570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8680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9262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9663" y="3177305"/>
            <a:ext cx="232283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5585" algn="l"/>
                <a:tab pos="201485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98745" y="3177305"/>
            <a:ext cx="140652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5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0708" y="4115503"/>
            <a:ext cx="4013835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4950" algn="l"/>
              </a:tabLst>
            </a:pPr>
            <a:r>
              <a:rPr sz="2750" spc="1675" dirty="0">
                <a:latin typeface="Times New Roman"/>
                <a:cs typeface="Times New Roman"/>
              </a:rPr>
              <a:t>%</a:t>
            </a:r>
            <a:r>
              <a:rPr sz="2750" i="1" spc="1675" dirty="0">
                <a:latin typeface="Times New Roman"/>
                <a:cs typeface="Times New Roman"/>
              </a:rPr>
              <a:t>M</a:t>
            </a:r>
            <a:r>
              <a:rPr sz="1600" i="1" spc="1675" dirty="0">
                <a:latin typeface="Times New Roman"/>
                <a:cs typeface="Times New Roman"/>
              </a:rPr>
              <a:t>p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1275" dirty="0">
                <a:latin typeface="Times New Roman"/>
                <a:cs typeface="Times New Roman"/>
              </a:rPr>
              <a:t>16.30%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2480" y="228555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360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7872" y="2285557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>
                <a:moveTo>
                  <a:pt x="0" y="0"/>
                </a:moveTo>
                <a:lnTo>
                  <a:pt x="1208987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930" y="2160598"/>
            <a:ext cx="2914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202" baseline="-25132" dirty="0">
                <a:latin typeface="Times New Roman"/>
                <a:cs typeface="Times New Roman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40" y="851661"/>
            <a:ext cx="781621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R="182245" algn="ctr">
              <a:lnSpc>
                <a:spcPct val="100000"/>
              </a:lnSpc>
              <a:tabLst>
                <a:tab pos="1311910" algn="l"/>
              </a:tabLst>
            </a:pPr>
            <a:r>
              <a:rPr sz="2100" i="1" spc="160" dirty="0">
                <a:latin typeface="Times New Roman"/>
                <a:cs typeface="Times New Roman"/>
              </a:rPr>
              <a:t>C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160" dirty="0">
                <a:latin typeface="Times New Roman"/>
                <a:cs typeface="Times New Roman"/>
              </a:rPr>
              <a:t>s</a:t>
            </a:r>
            <a:r>
              <a:rPr sz="2100" spc="160" dirty="0">
                <a:latin typeface="Times New Roman"/>
                <a:cs typeface="Times New Roman"/>
              </a:rPr>
              <a:t>)</a:t>
            </a:r>
            <a:r>
              <a:rPr sz="2100" spc="185" dirty="0">
                <a:latin typeface="Times New Roman"/>
                <a:cs typeface="Times New Roman"/>
              </a:rPr>
              <a:t> </a:t>
            </a:r>
            <a:r>
              <a:rPr sz="3150" spc="165" baseline="-35714" dirty="0">
                <a:latin typeface="Symbol"/>
                <a:cs typeface="Symbol"/>
              </a:rPr>
              <a:t></a:t>
            </a:r>
            <a:r>
              <a:rPr sz="3150" spc="165" baseline="-35714" dirty="0">
                <a:latin typeface="Times New Roman"/>
                <a:cs typeface="Times New Roman"/>
              </a:rPr>
              <a:t>	</a:t>
            </a:r>
            <a:r>
              <a:rPr sz="2100" spc="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1699" y="2281289"/>
            <a:ext cx="54229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85" dirty="0">
                <a:latin typeface="Times New Roman"/>
                <a:cs typeface="Times New Roman"/>
              </a:rPr>
              <a:t>R</a:t>
            </a:r>
            <a:r>
              <a:rPr sz="2100" spc="155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6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519" y="2281289"/>
            <a:ext cx="9137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4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i="1" spc="-114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073767"/>
            <a:ext cx="3879850" cy="2238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10" dirty="0">
                <a:latin typeface="Calibri"/>
                <a:cs typeface="Calibri"/>
              </a:rPr>
              <a:t>Determine;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Delay</a:t>
            </a:r>
            <a:r>
              <a:rPr sz="2200" spc="-5" dirty="0">
                <a:latin typeface="Calibri"/>
                <a:cs typeface="Calibri"/>
              </a:rPr>
              <a:t> 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Rise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Peak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Settling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Maximum Peak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Overshoot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2800" y="2368034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933" y="0"/>
                </a:lnTo>
              </a:path>
            </a:pathLst>
          </a:custGeom>
          <a:ln w="13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7852" y="2368034"/>
            <a:ext cx="1774825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760" y="0"/>
                </a:lnTo>
              </a:path>
            </a:pathLst>
          </a:custGeom>
          <a:ln w="13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02280" y="2244923"/>
            <a:ext cx="39243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0" baseline="-25745" dirty="0">
                <a:latin typeface="Times New Roman"/>
                <a:cs typeface="Times New Roman"/>
              </a:rPr>
              <a:t>s</a:t>
            </a:r>
            <a:r>
              <a:rPr sz="1200" spc="54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6958" y="2363627"/>
            <a:ext cx="303085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13230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635" dirty="0">
                <a:latin typeface="Times New Roman"/>
                <a:cs typeface="Times New Roman"/>
              </a:rPr>
              <a:t>4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i="1" spc="10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40" y="760221"/>
            <a:ext cx="5273040" cy="15728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closed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 marL="2564765">
              <a:lnSpc>
                <a:spcPct val="100000"/>
              </a:lnSpc>
              <a:spcBef>
                <a:spcPts val="1315"/>
              </a:spcBef>
              <a:tabLst>
                <a:tab pos="3495040" algn="l"/>
                <a:tab pos="4491355" algn="l"/>
              </a:tabLst>
            </a:pPr>
            <a:r>
              <a:rPr sz="2050" i="1" spc="885" dirty="0">
                <a:latin typeface="Times New Roman"/>
                <a:cs typeface="Times New Roman"/>
              </a:rPr>
              <a:t>C</a:t>
            </a:r>
            <a:r>
              <a:rPr sz="2050" i="1" spc="-290" dirty="0">
                <a:latin typeface="Times New Roman"/>
                <a:cs typeface="Times New Roman"/>
              </a:rPr>
              <a:t> </a:t>
            </a:r>
            <a:r>
              <a:rPr sz="2050" spc="545" dirty="0">
                <a:latin typeface="Times New Roman"/>
                <a:cs typeface="Times New Roman"/>
              </a:rPr>
              <a:t>(</a:t>
            </a:r>
            <a:r>
              <a:rPr sz="2050" i="1" spc="545" dirty="0">
                <a:latin typeface="Times New Roman"/>
                <a:cs typeface="Times New Roman"/>
              </a:rPr>
              <a:t>s</a:t>
            </a:r>
            <a:r>
              <a:rPr sz="2050" spc="545" dirty="0">
                <a:latin typeface="Times New Roman"/>
                <a:cs typeface="Times New Roman"/>
              </a:rPr>
              <a:t>)	</a:t>
            </a:r>
            <a:r>
              <a:rPr sz="3075" spc="1087" baseline="-35230" dirty="0">
                <a:latin typeface="Symbol"/>
                <a:cs typeface="Symbol"/>
              </a:rPr>
              <a:t></a:t>
            </a:r>
            <a:r>
              <a:rPr sz="3075" spc="1087" baseline="-35230" dirty="0">
                <a:latin typeface="Times New Roman"/>
                <a:cs typeface="Times New Roman"/>
              </a:rPr>
              <a:t>	</a:t>
            </a:r>
            <a:r>
              <a:rPr sz="2050" spc="660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912491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4255" y="3979616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5">
                <a:moveTo>
                  <a:pt x="0" y="0"/>
                </a:moveTo>
                <a:lnTo>
                  <a:pt x="2807250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6913" y="3979616"/>
            <a:ext cx="1776095" cy="0"/>
          </a:xfrm>
          <a:custGeom>
            <a:avLst/>
            <a:gdLst/>
            <a:ahLst/>
            <a:cxnLst/>
            <a:rect l="l" t="t" r="r" b="b"/>
            <a:pathLst>
              <a:path w="1776095">
                <a:moveTo>
                  <a:pt x="0" y="0"/>
                </a:moveTo>
                <a:lnTo>
                  <a:pt x="1775891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9644" y="38562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2999" y="3564423"/>
            <a:ext cx="69659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9384" y="3939132"/>
            <a:ext cx="235902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50" i="1" spc="-10" dirty="0">
                <a:latin typeface="Symbol"/>
                <a:cs typeface="Symbol"/>
              </a:rPr>
              <a:t>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311" y="3856297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0555" y="3600489"/>
            <a:ext cx="4540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6452" y="3975198"/>
            <a:ext cx="133223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615" dirty="0">
                <a:latin typeface="Times New Roman"/>
                <a:cs typeface="Times New Roman"/>
              </a:rPr>
              <a:t>4</a:t>
            </a:r>
            <a:r>
              <a:rPr sz="2100" i="1" spc="615" dirty="0">
                <a:latin typeface="Times New Roman"/>
                <a:cs typeface="Times New Roman"/>
              </a:rPr>
              <a:t>s</a:t>
            </a:r>
            <a:r>
              <a:rPr sz="2100" i="1" spc="80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2682" y="3767789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540" y="4418076"/>
            <a:ext cx="6859270" cy="175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362835">
              <a:lnSpc>
                <a:spcPct val="1459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 both  </a:t>
            </a: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L="1416050">
              <a:lnSpc>
                <a:spcPct val="100000"/>
              </a:lnSpc>
              <a:spcBef>
                <a:spcPts val="1970"/>
              </a:spcBef>
              <a:tabLst>
                <a:tab pos="3717290" algn="l"/>
                <a:tab pos="5587365" algn="l"/>
              </a:tabLst>
            </a:pPr>
            <a:r>
              <a:rPr sz="2700" i="1" spc="-305" dirty="0">
                <a:latin typeface="Symbol"/>
                <a:cs typeface="Symbol"/>
              </a:rPr>
              <a:t></a:t>
            </a:r>
            <a:r>
              <a:rPr sz="1450" i="1" spc="-305" dirty="0">
                <a:latin typeface="Times New Roman"/>
                <a:cs typeface="Times New Roman"/>
              </a:rPr>
              <a:t>n   </a:t>
            </a:r>
            <a:r>
              <a:rPr sz="2175" spc="142" baseline="44061" dirty="0">
                <a:latin typeface="Times New Roman"/>
                <a:cs typeface="Times New Roman"/>
              </a:rPr>
              <a:t>2</a:t>
            </a:r>
            <a:r>
              <a:rPr sz="2175" spc="810" baseline="44061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5	</a:t>
            </a: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0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2.23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80" dirty="0">
                <a:latin typeface="Times New Roman"/>
                <a:cs typeface="Times New Roman"/>
              </a:rPr>
              <a:t>/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27861"/>
            <a:ext cx="44018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libri"/>
              <a:cs typeface="Calibri"/>
            </a:endParaRPr>
          </a:p>
          <a:p>
            <a:pPr marL="776605" algn="ctr">
              <a:lnSpc>
                <a:spcPct val="100000"/>
              </a:lnSpc>
              <a:tabLst>
                <a:tab pos="3556000" algn="l"/>
              </a:tabLst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i="1" spc="-200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165" dirty="0">
                <a:latin typeface="Times New Roman"/>
                <a:cs typeface="Times New Roman"/>
              </a:rPr>
              <a:t>4</a:t>
            </a:r>
            <a:r>
              <a:rPr sz="2550" i="1" spc="165" dirty="0">
                <a:latin typeface="Times New Roman"/>
                <a:cs typeface="Times New Roman"/>
              </a:rPr>
              <a:t>s	</a:t>
            </a: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2326" y="210803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37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806" y="2108037"/>
            <a:ext cx="1111885" cy="0"/>
          </a:xfrm>
          <a:custGeom>
            <a:avLst/>
            <a:gdLst/>
            <a:ahLst/>
            <a:cxnLst/>
            <a:rect l="l" t="t" r="r" b="b"/>
            <a:pathLst>
              <a:path w="1111884">
                <a:moveTo>
                  <a:pt x="0" y="0"/>
                </a:moveTo>
                <a:lnTo>
                  <a:pt x="1111880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91241" y="1648516"/>
            <a:ext cx="205104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5823" y="1648516"/>
            <a:ext cx="205104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0151" y="1852543"/>
            <a:ext cx="110934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0.896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2083" y="2084013"/>
            <a:ext cx="8343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6324" y="2105466"/>
            <a:ext cx="111506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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2.23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6769" y="1852543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08173" y="3670058"/>
            <a:ext cx="958850" cy="450850"/>
            <a:chOff x="1308173" y="3670058"/>
            <a:chExt cx="958850" cy="450850"/>
          </a:xfrm>
        </p:grpSpPr>
        <p:sp>
          <p:nvSpPr>
            <p:cNvPr id="15" name="object 15"/>
            <p:cNvSpPr/>
            <p:nvPr/>
          </p:nvSpPr>
          <p:spPr>
            <a:xfrm>
              <a:off x="1311229" y="3678087"/>
              <a:ext cx="955675" cy="442595"/>
            </a:xfrm>
            <a:custGeom>
              <a:avLst/>
              <a:gdLst/>
              <a:ahLst/>
              <a:cxnLst/>
              <a:rect l="l" t="t" r="r" b="b"/>
              <a:pathLst>
                <a:path w="955675" h="442595">
                  <a:moveTo>
                    <a:pt x="0" y="298667"/>
                  </a:moveTo>
                  <a:lnTo>
                    <a:pt x="33090" y="275037"/>
                  </a:lnTo>
                </a:path>
                <a:path w="955675" h="442595">
                  <a:moveTo>
                    <a:pt x="33952" y="274193"/>
                  </a:moveTo>
                  <a:lnTo>
                    <a:pt x="114921" y="441247"/>
                  </a:lnTo>
                </a:path>
                <a:path w="955675" h="442595">
                  <a:moveTo>
                    <a:pt x="114921" y="442088"/>
                  </a:moveTo>
                  <a:lnTo>
                    <a:pt x="203714" y="844"/>
                  </a:lnTo>
                </a:path>
                <a:path w="955675" h="442595">
                  <a:moveTo>
                    <a:pt x="203714" y="0"/>
                  </a:moveTo>
                  <a:lnTo>
                    <a:pt x="9550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8173" y="3670058"/>
              <a:ext cx="958850" cy="450215"/>
            </a:xfrm>
            <a:custGeom>
              <a:avLst/>
              <a:gdLst/>
              <a:ahLst/>
              <a:cxnLst/>
              <a:rect l="l" t="t" r="r" b="b"/>
              <a:pathLst>
                <a:path w="958850" h="450214">
                  <a:moveTo>
                    <a:pt x="958551" y="0"/>
                  </a:moveTo>
                  <a:lnTo>
                    <a:pt x="200247" y="0"/>
                  </a:lnTo>
                  <a:lnTo>
                    <a:pt x="117545" y="410041"/>
                  </a:lnTo>
                  <a:lnTo>
                    <a:pt x="46144" y="269989"/>
                  </a:lnTo>
                  <a:lnTo>
                    <a:pt x="0" y="302046"/>
                  </a:lnTo>
                  <a:lnTo>
                    <a:pt x="6091" y="310501"/>
                  </a:lnTo>
                  <a:lnTo>
                    <a:pt x="27851" y="293619"/>
                  </a:lnTo>
                  <a:lnTo>
                    <a:pt x="109711" y="449696"/>
                  </a:lnTo>
                  <a:lnTo>
                    <a:pt x="126241" y="449696"/>
                  </a:lnTo>
                  <a:lnTo>
                    <a:pt x="213301" y="16038"/>
                  </a:lnTo>
                  <a:lnTo>
                    <a:pt x="958551" y="16038"/>
                  </a:lnTo>
                  <a:lnTo>
                    <a:pt x="958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04846" y="3670058"/>
            <a:ext cx="1747520" cy="455930"/>
            <a:chOff x="5004846" y="3670058"/>
            <a:chExt cx="1747520" cy="455930"/>
          </a:xfrm>
        </p:grpSpPr>
        <p:sp>
          <p:nvSpPr>
            <p:cNvPr id="18" name="object 18"/>
            <p:cNvSpPr/>
            <p:nvPr/>
          </p:nvSpPr>
          <p:spPr>
            <a:xfrm>
              <a:off x="5007882" y="3678087"/>
              <a:ext cx="1744345" cy="447675"/>
            </a:xfrm>
            <a:custGeom>
              <a:avLst/>
              <a:gdLst/>
              <a:ahLst/>
              <a:cxnLst/>
              <a:rect l="l" t="t" r="r" b="b"/>
              <a:pathLst>
                <a:path w="1744345" h="447675">
                  <a:moveTo>
                    <a:pt x="0" y="302055"/>
                  </a:moveTo>
                  <a:lnTo>
                    <a:pt x="33090" y="278416"/>
                  </a:lnTo>
                </a:path>
                <a:path w="1744345" h="447675">
                  <a:moveTo>
                    <a:pt x="33981" y="277580"/>
                  </a:moveTo>
                  <a:lnTo>
                    <a:pt x="114940" y="446315"/>
                  </a:lnTo>
                </a:path>
                <a:path w="1744345" h="447675">
                  <a:moveTo>
                    <a:pt x="114940" y="447155"/>
                  </a:moveTo>
                  <a:lnTo>
                    <a:pt x="203743" y="844"/>
                  </a:lnTo>
                </a:path>
                <a:path w="1744345" h="447675">
                  <a:moveTo>
                    <a:pt x="203743" y="0"/>
                  </a:moveTo>
                  <a:lnTo>
                    <a:pt x="17438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4846" y="3670058"/>
              <a:ext cx="1747520" cy="455295"/>
            </a:xfrm>
            <a:custGeom>
              <a:avLst/>
              <a:gdLst/>
              <a:ahLst/>
              <a:cxnLst/>
              <a:rect l="l" t="t" r="r" b="b"/>
              <a:pathLst>
                <a:path w="1747520" h="455295">
                  <a:moveTo>
                    <a:pt x="1747350" y="0"/>
                  </a:moveTo>
                  <a:lnTo>
                    <a:pt x="200247" y="0"/>
                  </a:lnTo>
                  <a:lnTo>
                    <a:pt x="117545" y="415109"/>
                  </a:lnTo>
                  <a:lnTo>
                    <a:pt x="46144" y="273367"/>
                  </a:lnTo>
                  <a:lnTo>
                    <a:pt x="0" y="305433"/>
                  </a:lnTo>
                  <a:lnTo>
                    <a:pt x="6101" y="313861"/>
                  </a:lnTo>
                  <a:lnTo>
                    <a:pt x="27861" y="297006"/>
                  </a:lnTo>
                  <a:lnTo>
                    <a:pt x="109691" y="454764"/>
                  </a:lnTo>
                  <a:lnTo>
                    <a:pt x="126241" y="454764"/>
                  </a:lnTo>
                  <a:lnTo>
                    <a:pt x="213311" y="16038"/>
                  </a:lnTo>
                  <a:lnTo>
                    <a:pt x="1747350" y="16038"/>
                  </a:lnTo>
                  <a:lnTo>
                    <a:pt x="1747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0207" y="3673331"/>
            <a:ext cx="658495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22070" algn="l"/>
                <a:tab pos="3244850" algn="l"/>
                <a:tab pos="5017770" algn="l"/>
              </a:tabLst>
            </a:pP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d</a:t>
            </a:r>
            <a:r>
              <a:rPr sz="1450" i="1" spc="42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n	</a:t>
            </a:r>
            <a:r>
              <a:rPr sz="2550" spc="40" dirty="0">
                <a:latin typeface="Times New Roman"/>
                <a:cs typeface="Times New Roman"/>
              </a:rPr>
              <a:t>1</a:t>
            </a:r>
            <a:r>
              <a:rPr sz="2550" spc="-434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Symbol"/>
                <a:cs typeface="Symbol"/>
              </a:rPr>
              <a:t></a:t>
            </a:r>
            <a:r>
              <a:rPr sz="2700" i="1" spc="-114" dirty="0">
                <a:latin typeface="Symbol"/>
                <a:cs typeface="Symbol"/>
              </a:rPr>
              <a:t></a:t>
            </a:r>
            <a:r>
              <a:rPr sz="2175" spc="-172" baseline="44061" dirty="0">
                <a:latin typeface="Times New Roman"/>
                <a:cs typeface="Times New Roman"/>
              </a:rPr>
              <a:t>2	</a:t>
            </a:r>
            <a:r>
              <a:rPr sz="2550" spc="-265" dirty="0">
                <a:latin typeface="Symbol"/>
                <a:cs typeface="Symbol"/>
              </a:rPr>
              <a:t></a:t>
            </a:r>
            <a:r>
              <a:rPr sz="2700" i="1" spc="-265" dirty="0">
                <a:latin typeface="Symbol"/>
                <a:cs typeface="Symbol"/>
              </a:rPr>
              <a:t></a:t>
            </a:r>
            <a:r>
              <a:rPr sz="1450" i="1" spc="-265" dirty="0">
                <a:latin typeface="Times New Roman"/>
                <a:cs typeface="Times New Roman"/>
              </a:rPr>
              <a:t>d       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2.23	</a:t>
            </a:r>
            <a:r>
              <a:rPr sz="2550" spc="140" dirty="0">
                <a:latin typeface="Times New Roman"/>
                <a:cs typeface="Times New Roman"/>
              </a:rPr>
              <a:t>1</a:t>
            </a:r>
            <a:r>
              <a:rPr sz="2550" spc="140" dirty="0">
                <a:latin typeface="Symbol"/>
                <a:cs typeface="Symbol"/>
              </a:rPr>
              <a:t>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(0.896)</a:t>
            </a:r>
            <a:r>
              <a:rPr sz="2175" spc="75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6244" y="3691959"/>
            <a:ext cx="209550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0.99 </a:t>
            </a:r>
            <a:r>
              <a:rPr sz="2550" i="1" spc="35" dirty="0">
                <a:latin typeface="Times New Roman"/>
                <a:cs typeface="Times New Roman"/>
              </a:rPr>
              <a:t>rad </a:t>
            </a:r>
            <a:r>
              <a:rPr sz="2550" spc="20" dirty="0">
                <a:latin typeface="Times New Roman"/>
                <a:cs typeface="Times New Roman"/>
              </a:rPr>
              <a:t>/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56599" y="5665065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0918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6226" y="5665065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>
                <a:moveTo>
                  <a:pt x="0" y="0"/>
                </a:moveTo>
                <a:lnTo>
                  <a:pt x="2212935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96953" y="5202489"/>
            <a:ext cx="60490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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0.7</a:t>
            </a:r>
            <a:r>
              <a:rPr sz="2600" i="1" spc="229" dirty="0">
                <a:latin typeface="Symbol"/>
                <a:cs typeface="Symbol"/>
              </a:rPr>
              <a:t></a:t>
            </a:r>
            <a:r>
              <a:rPr sz="2600" i="1" spc="-360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52" baseline="-34722" dirty="0">
                <a:latin typeface="Times New Roman"/>
                <a:cs typeface="Times New Roman"/>
              </a:rPr>
              <a:t> </a:t>
            </a:r>
            <a:r>
              <a:rPr sz="2400" spc="530" dirty="0">
                <a:latin typeface="Times New Roman"/>
                <a:cs typeface="Times New Roman"/>
              </a:rPr>
              <a:t>1</a:t>
            </a:r>
            <a:r>
              <a:rPr sz="2400" spc="530" dirty="0">
                <a:latin typeface="Symbol"/>
                <a:cs typeface="Symbol"/>
              </a:rPr>
              <a:t>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30" dirty="0">
                <a:latin typeface="Times New Roman"/>
                <a:cs typeface="Times New Roman"/>
              </a:rPr>
              <a:t>0.7(0.896)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135" baseline="-34722" dirty="0">
                <a:latin typeface="Times New Roman"/>
                <a:cs typeface="Times New Roman"/>
              </a:rPr>
              <a:t> </a:t>
            </a:r>
            <a:r>
              <a:rPr sz="3600" spc="502" baseline="-34722" dirty="0">
                <a:latin typeface="Times New Roman"/>
                <a:cs typeface="Times New Roman"/>
              </a:rPr>
              <a:t>0.72</a:t>
            </a:r>
            <a:r>
              <a:rPr sz="3600" spc="427" baseline="-34722" dirty="0">
                <a:latin typeface="Times New Roman"/>
                <a:cs typeface="Times New Roman"/>
              </a:rPr>
              <a:t> </a:t>
            </a:r>
            <a:r>
              <a:rPr sz="3600" spc="480" baseline="-34722" dirty="0">
                <a:latin typeface="Times New Roman"/>
                <a:cs typeface="Times New Roman"/>
              </a:rPr>
              <a:t>sec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9557" y="5661922"/>
            <a:ext cx="7315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35" dirty="0">
                <a:latin typeface="Times New Roman"/>
                <a:cs typeface="Times New Roman"/>
              </a:rPr>
              <a:t>2.23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57933" y="5423282"/>
            <a:ext cx="3695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50" dirty="0">
                <a:latin typeface="Times New Roman"/>
                <a:cs typeface="Times New Roman"/>
              </a:rPr>
              <a:t>T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5217" y="5633635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4966792"/>
            <a:ext cx="17202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5075" y="589214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146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8523" y="5892142"/>
            <a:ext cx="2501265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672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4928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1675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7211" y="5650361"/>
            <a:ext cx="15303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5400" algn="l"/>
              </a:tabLst>
            </a:pPr>
            <a:r>
              <a:rPr sz="2400" i="1" spc="445" dirty="0">
                <a:latin typeface="Times New Roman"/>
                <a:cs typeface="Times New Roman"/>
              </a:rPr>
              <a:t>T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4</a:t>
            </a:r>
            <a:r>
              <a:rPr sz="2400" i="1" spc="430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2190" y="5650361"/>
            <a:ext cx="16732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40" dirty="0">
                <a:latin typeface="Times New Roman"/>
                <a:cs typeface="Times New Roman"/>
              </a:rPr>
              <a:t>2.00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562" y="5650361"/>
            <a:ext cx="2470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2809" y="5860676"/>
            <a:ext cx="36017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3950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325" dirty="0">
                <a:latin typeface="Times New Roman"/>
                <a:cs typeface="Times New Roman"/>
              </a:rPr>
              <a:t>(0.896)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(2.23)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518738"/>
            <a:ext cx="1377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7817" y="4418433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4">
                <a:moveTo>
                  <a:pt x="0" y="0"/>
                </a:moveTo>
                <a:lnTo>
                  <a:pt x="461118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7537" y="4418433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388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08547" y="4176650"/>
            <a:ext cx="2070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55" dirty="0">
                <a:latin typeface="Times New Roman"/>
                <a:cs typeface="Times New Roman"/>
              </a:rPr>
              <a:t>2.1515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5575" y="4387010"/>
            <a:ext cx="16700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50594" algn="l"/>
              </a:tabLst>
            </a:pPr>
            <a:r>
              <a:rPr sz="2600" i="1" spc="-495" dirty="0">
                <a:latin typeface="Symbol"/>
                <a:cs typeface="Symbol"/>
              </a:rPr>
              <a:t>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400" spc="335" dirty="0">
                <a:latin typeface="Times New Roman"/>
                <a:cs typeface="Times New Roman"/>
              </a:rPr>
              <a:t>0.99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1852" y="4148370"/>
            <a:ext cx="16338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7885" algn="l"/>
                <a:tab pos="1373505" algn="l"/>
              </a:tabLst>
            </a:pPr>
            <a:r>
              <a:rPr sz="2400" i="1" spc="330" dirty="0">
                <a:latin typeface="Times New Roman"/>
                <a:cs typeface="Times New Roman"/>
              </a:rPr>
              <a:t>T</a:t>
            </a:r>
            <a:r>
              <a:rPr sz="1400" i="1" spc="330" dirty="0">
                <a:latin typeface="Times New Roman"/>
                <a:cs typeface="Times New Roman"/>
              </a:rPr>
              <a:t>p</a:t>
            </a:r>
            <a:r>
              <a:rPr sz="1400" i="1" spc="45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	</a:t>
            </a:r>
            <a:r>
              <a:rPr sz="3900" i="1" spc="472" baseline="32051" dirty="0">
                <a:latin typeface="Symbol"/>
                <a:cs typeface="Symbol"/>
              </a:rPr>
              <a:t></a:t>
            </a:r>
            <a:r>
              <a:rPr sz="3900" spc="472" baseline="3205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5949" y="3955864"/>
            <a:ext cx="4121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31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20927" y="2996542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192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1424" y="2996542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4">
                <a:moveTo>
                  <a:pt x="0" y="0"/>
                </a:moveTo>
                <a:lnTo>
                  <a:pt x="1347895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54539" y="2993402"/>
            <a:ext cx="100456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80" dirty="0">
                <a:latin typeface="Times New Roman"/>
                <a:cs typeface="Times New Roman"/>
              </a:rPr>
              <a:t>(</a:t>
            </a:r>
            <a:r>
              <a:rPr sz="2400" spc="320" dirty="0">
                <a:latin typeface="Times New Roman"/>
                <a:cs typeface="Times New Roman"/>
              </a:rPr>
              <a:t>0.99)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4854" y="2965073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33293" y="2726432"/>
            <a:ext cx="52876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305" dirty="0">
                <a:latin typeface="Times New Roman"/>
                <a:cs typeface="Times New Roman"/>
              </a:rPr>
              <a:t>T</a:t>
            </a:r>
            <a:r>
              <a:rPr sz="1400" i="1" spc="305" dirty="0">
                <a:latin typeface="Times New Roman"/>
                <a:cs typeface="Times New Roman"/>
              </a:rPr>
              <a:t>r</a:t>
            </a:r>
            <a:r>
              <a:rPr sz="1400" i="1" spc="50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3900" i="1" spc="494" baseline="32051" dirty="0">
                <a:latin typeface="Symbol"/>
                <a:cs typeface="Symbol"/>
              </a:rPr>
              <a:t></a:t>
            </a:r>
            <a:r>
              <a:rPr sz="3600" spc="494" baseline="34722" dirty="0">
                <a:latin typeface="Symbol"/>
                <a:cs typeface="Symbol"/>
              </a:rPr>
              <a:t></a:t>
            </a:r>
            <a:r>
              <a:rPr sz="3600" spc="-390" baseline="34722" dirty="0">
                <a:latin typeface="Times New Roman"/>
                <a:cs typeface="Times New Roman"/>
              </a:rPr>
              <a:t> </a:t>
            </a:r>
            <a:r>
              <a:rPr sz="3900" i="1" spc="472" baseline="32051" dirty="0">
                <a:latin typeface="Symbol"/>
                <a:cs typeface="Symbol"/>
              </a:rPr>
              <a:t></a:t>
            </a:r>
            <a:r>
              <a:rPr sz="3900" i="1" spc="-502" baseline="32051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3900" i="1" spc="502" baseline="32051" dirty="0">
                <a:latin typeface="Symbol"/>
                <a:cs typeface="Symbol"/>
              </a:rPr>
              <a:t></a:t>
            </a:r>
            <a:r>
              <a:rPr sz="3600" spc="502" baseline="34722" dirty="0">
                <a:latin typeface="Symbol"/>
                <a:cs typeface="Symbol"/>
              </a:rPr>
              <a:t></a:t>
            </a:r>
            <a:r>
              <a:rPr sz="3600" spc="-179" baseline="34722" dirty="0">
                <a:latin typeface="Times New Roman"/>
                <a:cs typeface="Times New Roman"/>
              </a:rPr>
              <a:t> </a:t>
            </a:r>
            <a:r>
              <a:rPr sz="3600" spc="509" baseline="34722" dirty="0">
                <a:latin typeface="Times New Roman"/>
                <a:cs typeface="Times New Roman"/>
              </a:rPr>
              <a:t>0.46</a:t>
            </a:r>
            <a:r>
              <a:rPr sz="3600" spc="480" baseline="34722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340" dirty="0">
                <a:latin typeface="Times New Roman"/>
                <a:cs typeface="Times New Roman"/>
              </a:rPr>
              <a:t>2.70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775461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Rise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17166" y="1392061"/>
            <a:ext cx="1156335" cy="424815"/>
            <a:chOff x="2317166" y="1392061"/>
            <a:chExt cx="1156335" cy="424815"/>
          </a:xfrm>
        </p:grpSpPr>
        <p:sp>
          <p:nvSpPr>
            <p:cNvPr id="28" name="object 28"/>
            <p:cNvSpPr/>
            <p:nvPr/>
          </p:nvSpPr>
          <p:spPr>
            <a:xfrm>
              <a:off x="2320828" y="1399601"/>
              <a:ext cx="1152525" cy="416559"/>
            </a:xfrm>
            <a:custGeom>
              <a:avLst/>
              <a:gdLst/>
              <a:ahLst/>
              <a:cxnLst/>
              <a:rect l="l" t="t" r="r" b="b"/>
              <a:pathLst>
                <a:path w="1152525" h="416560">
                  <a:moveTo>
                    <a:pt x="0" y="281252"/>
                  </a:moveTo>
                  <a:lnTo>
                    <a:pt x="39914" y="259008"/>
                  </a:lnTo>
                </a:path>
                <a:path w="1152525" h="416560">
                  <a:moveTo>
                    <a:pt x="40954" y="258195"/>
                  </a:moveTo>
                  <a:lnTo>
                    <a:pt x="138620" y="415523"/>
                  </a:lnTo>
                </a:path>
                <a:path w="1152525" h="416560">
                  <a:moveTo>
                    <a:pt x="138620" y="416309"/>
                  </a:moveTo>
                  <a:lnTo>
                    <a:pt x="245725" y="786"/>
                  </a:lnTo>
                </a:path>
                <a:path w="1152525" h="416560">
                  <a:moveTo>
                    <a:pt x="245725" y="0"/>
                  </a:moveTo>
                  <a:lnTo>
                    <a:pt x="11519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17166" y="1392061"/>
              <a:ext cx="1156335" cy="423545"/>
            </a:xfrm>
            <a:custGeom>
              <a:avLst/>
              <a:gdLst/>
              <a:ahLst/>
              <a:cxnLst/>
              <a:rect l="l" t="t" r="r" b="b"/>
              <a:pathLst>
                <a:path w="1156335" h="423544">
                  <a:moveTo>
                    <a:pt x="1156145" y="0"/>
                  </a:moveTo>
                  <a:lnTo>
                    <a:pt x="241520" y="0"/>
                  </a:lnTo>
                  <a:lnTo>
                    <a:pt x="141762" y="386114"/>
                  </a:lnTo>
                  <a:lnTo>
                    <a:pt x="55637" y="254238"/>
                  </a:lnTo>
                  <a:lnTo>
                    <a:pt x="0" y="284424"/>
                  </a:lnTo>
                  <a:lnTo>
                    <a:pt x="7359" y="292357"/>
                  </a:lnTo>
                  <a:lnTo>
                    <a:pt x="33606" y="276464"/>
                  </a:lnTo>
                  <a:lnTo>
                    <a:pt x="132312" y="423456"/>
                  </a:lnTo>
                  <a:lnTo>
                    <a:pt x="152252" y="423456"/>
                  </a:lnTo>
                  <a:lnTo>
                    <a:pt x="257266" y="15097"/>
                  </a:lnTo>
                  <a:lnTo>
                    <a:pt x="1156145" y="15097"/>
                  </a:lnTo>
                  <a:lnTo>
                    <a:pt x="1156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49964" y="1387291"/>
            <a:ext cx="2171065" cy="474345"/>
            <a:chOff x="4849964" y="1387291"/>
            <a:chExt cx="2171065" cy="474345"/>
          </a:xfrm>
        </p:grpSpPr>
        <p:sp>
          <p:nvSpPr>
            <p:cNvPr id="31" name="object 31"/>
            <p:cNvSpPr/>
            <p:nvPr/>
          </p:nvSpPr>
          <p:spPr>
            <a:xfrm>
              <a:off x="4885153" y="1394831"/>
              <a:ext cx="2103755" cy="421640"/>
            </a:xfrm>
            <a:custGeom>
              <a:avLst/>
              <a:gdLst/>
              <a:ahLst/>
              <a:cxnLst/>
              <a:rect l="l" t="t" r="r" b="b"/>
              <a:pathLst>
                <a:path w="2103754" h="421639">
                  <a:moveTo>
                    <a:pt x="0" y="284424"/>
                  </a:moveTo>
                  <a:lnTo>
                    <a:pt x="39879" y="262179"/>
                  </a:lnTo>
                </a:path>
                <a:path w="2103754" h="421639">
                  <a:moveTo>
                    <a:pt x="40966" y="261384"/>
                  </a:moveTo>
                  <a:lnTo>
                    <a:pt x="138597" y="420293"/>
                  </a:lnTo>
                </a:path>
                <a:path w="2103754" h="421639">
                  <a:moveTo>
                    <a:pt x="138597" y="421079"/>
                  </a:moveTo>
                  <a:lnTo>
                    <a:pt x="245701" y="812"/>
                  </a:lnTo>
                </a:path>
                <a:path w="2103754" h="421639">
                  <a:moveTo>
                    <a:pt x="245701" y="0"/>
                  </a:moveTo>
                  <a:lnTo>
                    <a:pt x="21033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81468" y="1387291"/>
              <a:ext cx="2107565" cy="428625"/>
            </a:xfrm>
            <a:custGeom>
              <a:avLst/>
              <a:gdLst/>
              <a:ahLst/>
              <a:cxnLst/>
              <a:rect l="l" t="t" r="r" b="b"/>
              <a:pathLst>
                <a:path w="2107565" h="428625">
                  <a:moveTo>
                    <a:pt x="2107520" y="0"/>
                  </a:moveTo>
                  <a:lnTo>
                    <a:pt x="241508" y="0"/>
                  </a:lnTo>
                  <a:lnTo>
                    <a:pt x="141751" y="390884"/>
                  </a:lnTo>
                  <a:lnTo>
                    <a:pt x="55660" y="257409"/>
                  </a:lnTo>
                  <a:lnTo>
                    <a:pt x="0" y="287604"/>
                  </a:lnTo>
                  <a:lnTo>
                    <a:pt x="7359" y="295546"/>
                  </a:lnTo>
                  <a:lnTo>
                    <a:pt x="33595" y="279653"/>
                  </a:lnTo>
                  <a:lnTo>
                    <a:pt x="132312" y="428226"/>
                  </a:lnTo>
                  <a:lnTo>
                    <a:pt x="152276" y="428226"/>
                  </a:lnTo>
                  <a:lnTo>
                    <a:pt x="257266" y="15097"/>
                  </a:lnTo>
                  <a:lnTo>
                    <a:pt x="2107520" y="15097"/>
                  </a:lnTo>
                  <a:lnTo>
                    <a:pt x="2107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49964" y="1853655"/>
              <a:ext cx="2171065" cy="0"/>
            </a:xfrm>
            <a:custGeom>
              <a:avLst/>
              <a:gdLst/>
              <a:ahLst/>
              <a:cxnLst/>
              <a:rect l="l" t="t" r="r" b="b"/>
              <a:pathLst>
                <a:path w="2171065">
                  <a:moveTo>
                    <a:pt x="0" y="0"/>
                  </a:moveTo>
                  <a:lnTo>
                    <a:pt x="2170529" y="0"/>
                  </a:lnTo>
                </a:path>
              </a:pathLst>
            </a:custGeom>
            <a:ln w="1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023948" y="1612124"/>
            <a:ext cx="187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Times New Roman"/>
                <a:cs typeface="Times New Roman"/>
              </a:rPr>
              <a:t>]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335" dirty="0">
                <a:latin typeface="Times New Roman"/>
                <a:cs typeface="Times New Roman"/>
              </a:rPr>
              <a:t>0.46 </a:t>
            </a:r>
            <a:r>
              <a:rPr sz="2400" spc="315" dirty="0">
                <a:latin typeface="Times New Roman"/>
                <a:cs typeface="Times New Roman"/>
              </a:rPr>
              <a:t>rad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2896" y="1850478"/>
            <a:ext cx="1205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latin typeface="Times New Roman"/>
                <a:cs typeface="Times New Roman"/>
              </a:rPr>
              <a:t>(</a:t>
            </a:r>
            <a:r>
              <a:rPr sz="2400" spc="330" dirty="0">
                <a:latin typeface="Times New Roman"/>
                <a:cs typeface="Times New Roman"/>
              </a:rPr>
              <a:t>0.896)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20163" y="1822163"/>
            <a:ext cx="3892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280" dirty="0">
                <a:latin typeface="Symbol"/>
                <a:cs typeface="Symbol"/>
              </a:rPr>
              <a:t>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45328" y="1604190"/>
            <a:ext cx="15367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65" dirty="0">
                <a:latin typeface="Symbol"/>
                <a:cs typeface="Symbol"/>
              </a:rPr>
              <a:t>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5988" y="1407163"/>
            <a:ext cx="1903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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330" dirty="0">
                <a:latin typeface="Times New Roman"/>
                <a:cs typeface="Times New Roman"/>
              </a:rPr>
              <a:t>(0.896)</a:t>
            </a:r>
            <a:r>
              <a:rPr sz="2025" spc="494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1686" y="1383600"/>
            <a:ext cx="9525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275" dirty="0">
                <a:latin typeface="Times New Roman"/>
                <a:cs typeface="Times New Roman"/>
              </a:rPr>
              <a:t>1</a:t>
            </a:r>
            <a:r>
              <a:rPr sz="2400" spc="275" dirty="0">
                <a:latin typeface="Symbol"/>
                <a:cs typeface="Symbol"/>
              </a:rPr>
              <a:t></a:t>
            </a:r>
            <a:r>
              <a:rPr sz="2600" i="1" spc="275" dirty="0">
                <a:latin typeface="Symbol"/>
                <a:cs typeface="Symbol"/>
              </a:rPr>
              <a:t></a:t>
            </a:r>
            <a:r>
              <a:rPr sz="2025" spc="412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3834" y="1583808"/>
            <a:ext cx="41852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00810" algn="l"/>
                <a:tab pos="2878455" algn="l"/>
              </a:tabLst>
            </a:pPr>
            <a:r>
              <a:rPr sz="2600" i="1" spc="400" dirty="0">
                <a:latin typeface="Symbol"/>
                <a:cs typeface="Symbol"/>
              </a:rPr>
              <a:t></a:t>
            </a:r>
            <a:r>
              <a:rPr sz="2400" spc="400" dirty="0">
                <a:latin typeface="Symbol"/>
                <a:cs typeface="Symbol"/>
              </a:rPr>
              <a:t>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tan	</a:t>
            </a:r>
            <a:r>
              <a:rPr sz="2025" spc="359" baseline="45267" dirty="0">
                <a:latin typeface="Times New Roman"/>
                <a:cs typeface="Times New Roman"/>
              </a:rPr>
              <a:t>1</a:t>
            </a:r>
            <a:r>
              <a:rPr sz="2025" u="heavy" spc="359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tan</a:t>
            </a:r>
            <a:r>
              <a:rPr sz="2025" spc="472" baseline="45267" dirty="0">
                <a:latin typeface="Symbol"/>
                <a:cs typeface="Symbol"/>
              </a:rPr>
              <a:t></a:t>
            </a:r>
            <a:r>
              <a:rPr sz="2025" spc="472" baseline="45267" dirty="0">
                <a:latin typeface="Times New Roman"/>
                <a:cs typeface="Times New Roman"/>
              </a:rPr>
              <a:t>1</a:t>
            </a:r>
            <a:r>
              <a:rPr sz="2400" spc="315" dirty="0">
                <a:latin typeface="Times New Roman"/>
                <a:cs typeface="Times New Roman"/>
              </a:rPr>
              <a:t>[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69629" y="1713774"/>
            <a:ext cx="1103630" cy="335915"/>
            <a:chOff x="4269629" y="1713774"/>
            <a:chExt cx="1103630" cy="335915"/>
          </a:xfrm>
        </p:grpSpPr>
        <p:sp>
          <p:nvSpPr>
            <p:cNvPr id="6" name="object 6"/>
            <p:cNvSpPr/>
            <p:nvPr/>
          </p:nvSpPr>
          <p:spPr>
            <a:xfrm>
              <a:off x="4303366" y="1750376"/>
              <a:ext cx="1039494" cy="298450"/>
            </a:xfrm>
            <a:custGeom>
              <a:avLst/>
              <a:gdLst/>
              <a:ahLst/>
              <a:cxnLst/>
              <a:rect l="l" t="t" r="r" b="b"/>
              <a:pathLst>
                <a:path w="1039495" h="298450">
                  <a:moveTo>
                    <a:pt x="0" y="200270"/>
                  </a:moveTo>
                  <a:lnTo>
                    <a:pt x="32842" y="184713"/>
                  </a:lnTo>
                </a:path>
                <a:path w="1039495" h="298450">
                  <a:moveTo>
                    <a:pt x="34574" y="183798"/>
                  </a:moveTo>
                  <a:lnTo>
                    <a:pt x="131428" y="297218"/>
                  </a:lnTo>
                </a:path>
                <a:path w="1039495" h="298450">
                  <a:moveTo>
                    <a:pt x="131428" y="298133"/>
                  </a:moveTo>
                  <a:lnTo>
                    <a:pt x="233496" y="904"/>
                  </a:lnTo>
                </a:path>
                <a:path w="1039495" h="298450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9066" y="1745338"/>
              <a:ext cx="1045210" cy="302895"/>
            </a:xfrm>
            <a:custGeom>
              <a:avLst/>
              <a:gdLst/>
              <a:ahLst/>
              <a:cxnLst/>
              <a:rect l="l" t="t" r="r" b="b"/>
              <a:pathLst>
                <a:path w="1045210" h="302894">
                  <a:moveTo>
                    <a:pt x="1044634" y="0"/>
                  </a:moveTo>
                  <a:lnTo>
                    <a:pt x="229994" y="0"/>
                  </a:lnTo>
                  <a:lnTo>
                    <a:pt x="133140" y="281661"/>
                  </a:lnTo>
                  <a:lnTo>
                    <a:pt x="48388" y="181978"/>
                  </a:lnTo>
                  <a:lnTo>
                    <a:pt x="0" y="203036"/>
                  </a:lnTo>
                  <a:lnTo>
                    <a:pt x="6887" y="207580"/>
                  </a:lnTo>
                  <a:lnTo>
                    <a:pt x="29398" y="195694"/>
                  </a:lnTo>
                  <a:lnTo>
                    <a:pt x="126233" y="302708"/>
                  </a:lnTo>
                  <a:lnTo>
                    <a:pt x="143530" y="302708"/>
                  </a:lnTo>
                  <a:lnTo>
                    <a:pt x="243827" y="9130"/>
                  </a:lnTo>
                  <a:lnTo>
                    <a:pt x="1044634" y="9130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629" y="1717885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3664" y="1738606"/>
            <a:ext cx="852169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415" dirty="0">
                <a:latin typeface="Times New Roman"/>
                <a:cs typeface="Times New Roman"/>
              </a:rPr>
              <a:t>1</a:t>
            </a:r>
            <a:r>
              <a:rPr sz="1600" spc="415" dirty="0">
                <a:latin typeface="Symbol"/>
                <a:cs typeface="Symbol"/>
              </a:rPr>
              <a:t></a:t>
            </a:r>
            <a:r>
              <a:rPr sz="1900" i="1" spc="415" dirty="0">
                <a:latin typeface="Symbol"/>
                <a:cs typeface="Symbol"/>
              </a:rPr>
              <a:t></a:t>
            </a:r>
            <a:r>
              <a:rPr sz="1725" spc="6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3" y="1552468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27861"/>
            <a:ext cx="346964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160145">
              <a:lnSpc>
                <a:spcPct val="100000"/>
              </a:lnSpc>
              <a:tabLst>
                <a:tab pos="2652395" algn="l"/>
                <a:tab pos="316103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552468"/>
            <a:ext cx="21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024" y="1791152"/>
            <a:ext cx="14058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772" y="1389238"/>
            <a:ext cx="5740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550" dirty="0">
                <a:latin typeface="Symbol"/>
                <a:cs typeface="Symbol"/>
              </a:rPr>
              <a:t>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36020" y="3097358"/>
            <a:ext cx="2054225" cy="337820"/>
            <a:chOff x="4236020" y="3097358"/>
            <a:chExt cx="2054225" cy="337820"/>
          </a:xfrm>
        </p:grpSpPr>
        <p:sp>
          <p:nvSpPr>
            <p:cNvPr id="16" name="object 16"/>
            <p:cNvSpPr/>
            <p:nvPr/>
          </p:nvSpPr>
          <p:spPr>
            <a:xfrm>
              <a:off x="4269775" y="3133864"/>
              <a:ext cx="1990089" cy="300355"/>
            </a:xfrm>
            <a:custGeom>
              <a:avLst/>
              <a:gdLst/>
              <a:ahLst/>
              <a:cxnLst/>
              <a:rect l="l" t="t" r="r" b="b"/>
              <a:pathLst>
                <a:path w="1990089" h="300354">
                  <a:moveTo>
                    <a:pt x="0" y="201759"/>
                  </a:moveTo>
                  <a:lnTo>
                    <a:pt x="32859" y="186231"/>
                  </a:lnTo>
                </a:path>
                <a:path w="1990089" h="300354">
                  <a:moveTo>
                    <a:pt x="34591" y="185327"/>
                  </a:moveTo>
                  <a:lnTo>
                    <a:pt x="131495" y="299447"/>
                  </a:lnTo>
                </a:path>
                <a:path w="1990089" h="300354">
                  <a:moveTo>
                    <a:pt x="131495" y="300361"/>
                  </a:moveTo>
                  <a:lnTo>
                    <a:pt x="233616" y="913"/>
                  </a:lnTo>
                </a:path>
                <a:path w="1990089" h="300354">
                  <a:moveTo>
                    <a:pt x="233616" y="0"/>
                  </a:moveTo>
                  <a:lnTo>
                    <a:pt x="19899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5415" y="3128845"/>
              <a:ext cx="1995805" cy="305435"/>
            </a:xfrm>
            <a:custGeom>
              <a:avLst/>
              <a:gdLst/>
              <a:ahLst/>
              <a:cxnLst/>
              <a:rect l="l" t="t" r="r" b="b"/>
              <a:pathLst>
                <a:path w="1995804" h="305435">
                  <a:moveTo>
                    <a:pt x="1995208" y="0"/>
                  </a:moveTo>
                  <a:lnTo>
                    <a:pt x="230170" y="0"/>
                  </a:lnTo>
                  <a:lnTo>
                    <a:pt x="133266" y="283908"/>
                  </a:lnTo>
                  <a:lnTo>
                    <a:pt x="48471" y="183500"/>
                  </a:lnTo>
                  <a:lnTo>
                    <a:pt x="0" y="204489"/>
                  </a:lnTo>
                  <a:lnTo>
                    <a:pt x="6949" y="209057"/>
                  </a:lnTo>
                  <a:lnTo>
                    <a:pt x="29472" y="197182"/>
                  </a:lnTo>
                  <a:lnTo>
                    <a:pt x="126356" y="304918"/>
                  </a:lnTo>
                  <a:lnTo>
                    <a:pt x="143662" y="304918"/>
                  </a:lnTo>
                  <a:lnTo>
                    <a:pt x="244011" y="9144"/>
                  </a:lnTo>
                  <a:lnTo>
                    <a:pt x="1995208" y="9144"/>
                  </a:lnTo>
                  <a:lnTo>
                    <a:pt x="1995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36020" y="3101462"/>
              <a:ext cx="2054225" cy="0"/>
            </a:xfrm>
            <a:custGeom>
              <a:avLst/>
              <a:gdLst/>
              <a:ahLst/>
              <a:cxnLst/>
              <a:rect l="l" t="t" r="r" b="b"/>
              <a:pathLst>
                <a:path w="2054225">
                  <a:moveTo>
                    <a:pt x="0" y="0"/>
                  </a:moveTo>
                  <a:lnTo>
                    <a:pt x="2054074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40180" y="3159046"/>
            <a:ext cx="180276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spc="640" dirty="0">
                <a:latin typeface="Times New Roman"/>
                <a:cs typeface="Times New Roman"/>
              </a:rPr>
              <a:t>0.896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540" dirty="0">
                <a:latin typeface="Times New Roman"/>
                <a:cs typeface="Times New Roman"/>
              </a:rPr>
              <a:t>)</a:t>
            </a:r>
            <a:r>
              <a:rPr sz="1725" spc="810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1357" y="2773234"/>
            <a:ext cx="154051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5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640" dirty="0">
                <a:latin typeface="Times New Roman"/>
                <a:cs typeface="Times New Roman"/>
              </a:rPr>
              <a:t>0.896</a:t>
            </a:r>
            <a:r>
              <a:rPr sz="1600" spc="-240" dirty="0">
                <a:latin typeface="Times New Roman"/>
                <a:cs typeface="Times New Roman"/>
              </a:rPr>
              <a:t> </a:t>
            </a:r>
            <a:r>
              <a:rPr sz="1600" spc="475" dirty="0">
                <a:latin typeface="Times New Roman"/>
                <a:cs typeface="Times New Roman"/>
              </a:rPr>
              <a:t>)</a:t>
            </a:r>
            <a:r>
              <a:rPr sz="1850" i="1" spc="475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4915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4673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6146" y="3177305"/>
            <a:ext cx="232283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5585" algn="l"/>
                <a:tab pos="2014220" algn="l"/>
              </a:tabLst>
            </a:pPr>
            <a:r>
              <a:rPr sz="2750" spc="2285" dirty="0">
                <a:latin typeface="Times New Roman"/>
                <a:cs typeface="Times New Roman"/>
              </a:rPr>
              <a:t>%</a:t>
            </a:r>
            <a:r>
              <a:rPr sz="2750" i="1" spc="2039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4182" y="3177305"/>
            <a:ext cx="140652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5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5597" y="4115503"/>
            <a:ext cx="374650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5585" algn="l"/>
                <a:tab pos="2014220" algn="l"/>
              </a:tabLst>
            </a:pPr>
            <a:r>
              <a:rPr sz="2750" spc="2285" dirty="0">
                <a:latin typeface="Times New Roman"/>
                <a:cs typeface="Times New Roman"/>
              </a:rPr>
              <a:t>%</a:t>
            </a:r>
            <a:r>
              <a:rPr sz="2750" i="1" spc="2039" dirty="0">
                <a:latin typeface="Times New Roman"/>
                <a:cs typeface="Times New Roman"/>
              </a:rPr>
              <a:t>M</a:t>
            </a:r>
            <a:r>
              <a:rPr sz="1600" i="1" spc="715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935" dirty="0">
                <a:latin typeface="Times New Roman"/>
                <a:cs typeface="Times New Roman"/>
              </a:rPr>
              <a:t>0.</a:t>
            </a:r>
            <a:r>
              <a:rPr sz="2750" spc="1220" dirty="0">
                <a:latin typeface="Times New Roman"/>
                <a:cs typeface="Times New Roman"/>
              </a:rPr>
              <a:t>1</a:t>
            </a:r>
            <a:r>
              <a:rPr sz="2750" spc="1664" dirty="0">
                <a:latin typeface="Times New Roman"/>
                <a:cs typeface="Times New Roman"/>
              </a:rPr>
              <a:t>7%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779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8923" y="228555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302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4219" y="2285557"/>
            <a:ext cx="1591945" cy="0"/>
          </a:xfrm>
          <a:custGeom>
            <a:avLst/>
            <a:gdLst/>
            <a:ahLst/>
            <a:cxnLst/>
            <a:rect l="l" t="t" r="r" b="b"/>
            <a:pathLst>
              <a:path w="1591945">
                <a:moveTo>
                  <a:pt x="0" y="0"/>
                </a:moveTo>
                <a:lnTo>
                  <a:pt x="1591825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8213" y="2160598"/>
            <a:ext cx="2914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202" baseline="-25132" dirty="0">
                <a:latin typeface="Times New Roman"/>
                <a:cs typeface="Times New Roman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9948" y="1901012"/>
            <a:ext cx="87058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i="1" spc="160" dirty="0">
                <a:latin typeface="Times New Roman"/>
                <a:cs typeface="Times New Roman"/>
              </a:rPr>
              <a:t>C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160" dirty="0">
                <a:latin typeface="Times New Roman"/>
                <a:cs typeface="Times New Roman"/>
              </a:rPr>
              <a:t>s</a:t>
            </a:r>
            <a:r>
              <a:rPr sz="2100" spc="160" dirty="0">
                <a:latin typeface="Times New Roman"/>
                <a:cs typeface="Times New Roman"/>
              </a:rPr>
              <a:t>)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3150" spc="157" baseline="-35714" dirty="0">
                <a:latin typeface="Symbol"/>
                <a:cs typeface="Symbol"/>
              </a:rPr>
              <a:t></a:t>
            </a:r>
            <a:endParaRPr sz="3150" baseline="-3571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6209" y="1901012"/>
            <a:ext cx="4635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0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137" y="2281289"/>
            <a:ext cx="54229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85" dirty="0">
                <a:latin typeface="Times New Roman"/>
                <a:cs typeface="Times New Roman"/>
              </a:rPr>
              <a:t>R</a:t>
            </a:r>
            <a:r>
              <a:rPr sz="2100" spc="155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6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853" y="2281289"/>
            <a:ext cx="129286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40" dirty="0">
                <a:latin typeface="Symbol"/>
                <a:cs typeface="Symbol"/>
              </a:rPr>
              <a:t></a:t>
            </a:r>
            <a:r>
              <a:rPr sz="2100" spc="140" dirty="0">
                <a:latin typeface="Times New Roman"/>
                <a:cs typeface="Times New Roman"/>
              </a:rPr>
              <a:t>15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2100" i="1" spc="-14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Symbol"/>
                <a:cs typeface="Symbol"/>
              </a:rPr>
              <a:t></a:t>
            </a:r>
            <a:r>
              <a:rPr sz="2100" spc="140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073767"/>
            <a:ext cx="3879850" cy="2238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10" dirty="0">
                <a:latin typeface="Calibri"/>
                <a:cs typeface="Calibri"/>
              </a:rPr>
              <a:t>Determine;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Delay</a:t>
            </a:r>
            <a:r>
              <a:rPr sz="2200" spc="-5" dirty="0">
                <a:latin typeface="Calibri"/>
                <a:cs typeface="Calibri"/>
              </a:rPr>
              <a:t> 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Rise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Peak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Settling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Maximum Peak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Overshoot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684270"/>
            <a:ext cx="837755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i.e.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355600" algn="l"/>
                <a:tab pos="975994" algn="l"/>
                <a:tab pos="1742439" algn="l"/>
                <a:tab pos="2870200" algn="l"/>
                <a:tab pos="4439920" algn="l"/>
                <a:tab pos="5324475" algn="l"/>
                <a:tab pos="6960234" algn="l"/>
              </a:tabLst>
            </a:pPr>
            <a:r>
              <a:rPr sz="3000" dirty="0">
                <a:latin typeface="Calibri"/>
                <a:cs typeface="Calibri"/>
              </a:rPr>
              <a:t>As	the	</a:t>
            </a:r>
            <a:r>
              <a:rPr sz="3000" spc="-5" dirty="0">
                <a:latin typeface="Calibri"/>
                <a:cs typeface="Calibri"/>
              </a:rPr>
              <a:t>nam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su</a:t>
            </a:r>
            <a:r>
              <a:rPr sz="3000" spc="20" dirty="0">
                <a:latin typeface="Calibri"/>
                <a:cs typeface="Calibri"/>
              </a:rPr>
              <a:t>g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ts	t</a:t>
            </a:r>
            <a:r>
              <a:rPr sz="3000" spc="-15" dirty="0">
                <a:latin typeface="Calibri"/>
                <a:cs typeface="Calibri"/>
              </a:rPr>
              <a:t>h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t	t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ans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	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onse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4873244"/>
            <a:ext cx="8032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  <a:tabLst>
                <a:tab pos="1431290" algn="l"/>
                <a:tab pos="2269490" algn="l"/>
                <a:tab pos="2890520" algn="l"/>
                <a:tab pos="3912870" algn="l"/>
                <a:tab pos="4798695" algn="l"/>
                <a:tab pos="5725160" algn="l"/>
                <a:tab pos="6762115" algn="l"/>
                <a:tab pos="7696200" algn="l"/>
              </a:tabLst>
            </a:pP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emains	</a:t>
            </a:r>
            <a:r>
              <a:rPr sz="3000" spc="-5" dirty="0">
                <a:latin typeface="Calibri"/>
                <a:cs typeface="Calibri"/>
              </a:rPr>
              <a:t>onl</a:t>
            </a:r>
            <a:r>
              <a:rPr sz="3000" dirty="0">
                <a:latin typeface="Calibri"/>
                <a:cs typeface="Calibri"/>
              </a:rPr>
              <a:t>y	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	some	ti</a:t>
            </a:r>
            <a:r>
              <a:rPr sz="3000" spc="-1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	i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al	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25" dirty="0">
                <a:latin typeface="Calibri"/>
                <a:cs typeface="Calibri"/>
              </a:rPr>
              <a:t>to  </a:t>
            </a:r>
            <a:r>
              <a:rPr sz="3000" spc="-5" dirty="0">
                <a:latin typeface="Calibri"/>
                <a:cs typeface="Calibri"/>
              </a:rPr>
              <a:t>final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state.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7754" y="3731688"/>
            <a:ext cx="966469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330" dirty="0">
                <a:latin typeface="Times New Roman"/>
                <a:cs typeface="Times New Roman"/>
              </a:rPr>
              <a:t>t</a:t>
            </a:r>
            <a:r>
              <a:rPr sz="2450" i="1" spc="-390" dirty="0">
                <a:latin typeface="Times New Roman"/>
                <a:cs typeface="Times New Roman"/>
              </a:rPr>
              <a:t> </a:t>
            </a:r>
            <a:r>
              <a:rPr sz="2450" spc="960" dirty="0">
                <a:latin typeface="Symbol"/>
                <a:cs typeface="Symbol"/>
              </a:rPr>
              <a:t>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93675"/>
            <a:ext cx="8376920" cy="3773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Transient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40000"/>
              </a:lnSpc>
              <a:spcBef>
                <a:spcPts val="187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part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5" dirty="0">
                <a:latin typeface="Calibri"/>
                <a:cs typeface="Calibri"/>
              </a:rPr>
              <a:t>time response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goes to </a:t>
            </a:r>
            <a:r>
              <a:rPr sz="3000" spc="-35" dirty="0">
                <a:latin typeface="Calibri"/>
                <a:cs typeface="Calibri"/>
              </a:rPr>
              <a:t>zero </a:t>
            </a:r>
            <a:r>
              <a:rPr sz="3000" dirty="0">
                <a:latin typeface="Calibri"/>
                <a:cs typeface="Calibri"/>
              </a:rPr>
              <a:t>as  time </a:t>
            </a:r>
            <a:r>
              <a:rPr sz="3000" spc="-15" dirty="0">
                <a:latin typeface="Calibri"/>
                <a:cs typeface="Calibri"/>
              </a:rPr>
              <a:t>becomes </a:t>
            </a:r>
            <a:r>
              <a:rPr sz="3000" spc="-10" dirty="0">
                <a:latin typeface="Calibri"/>
                <a:cs typeface="Calibri"/>
              </a:rPr>
              <a:t>very </a:t>
            </a:r>
            <a:r>
              <a:rPr sz="3000" spc="-15" dirty="0">
                <a:latin typeface="Calibri"/>
                <a:cs typeface="Calibri"/>
              </a:rPr>
              <a:t>large </a:t>
            </a:r>
            <a:r>
              <a:rPr sz="3000" spc="-10" dirty="0">
                <a:latin typeface="Calibri"/>
                <a:cs typeface="Calibri"/>
              </a:rPr>
              <a:t>is called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30" dirty="0">
                <a:latin typeface="Calibri"/>
                <a:cs typeface="Calibri"/>
              </a:rPr>
              <a:t>“</a:t>
            </a:r>
            <a:r>
              <a:rPr sz="3000" b="1" spc="-30" dirty="0">
                <a:latin typeface="Calibri"/>
                <a:cs typeface="Calibri"/>
              </a:rPr>
              <a:t>Transient  </a:t>
            </a:r>
            <a:r>
              <a:rPr sz="3000" b="1" spc="-10" dirty="0">
                <a:latin typeface="Calibri"/>
                <a:cs typeface="Calibri"/>
              </a:rPr>
              <a:t>Response</a:t>
            </a:r>
            <a:r>
              <a:rPr sz="3000" spc="-10" dirty="0">
                <a:latin typeface="Calibri"/>
                <a:cs typeface="Calibri"/>
              </a:rPr>
              <a:t>”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alibri"/>
              <a:cs typeface="Calibri"/>
            </a:endParaRPr>
          </a:p>
          <a:p>
            <a:pPr marL="156845" algn="ctr">
              <a:lnSpc>
                <a:spcPct val="100000"/>
              </a:lnSpc>
              <a:spcBef>
                <a:spcPts val="5"/>
              </a:spcBef>
              <a:tabLst>
                <a:tab pos="925194" algn="l"/>
              </a:tabLst>
            </a:pPr>
            <a:r>
              <a:rPr sz="4300" i="1" spc="1110" dirty="0">
                <a:latin typeface="Times New Roman"/>
                <a:cs typeface="Times New Roman"/>
              </a:rPr>
              <a:t>L	</a:t>
            </a:r>
            <a:r>
              <a:rPr sz="4300" i="1" spc="650" dirty="0">
                <a:latin typeface="Times New Roman"/>
                <a:cs typeface="Times New Roman"/>
              </a:rPr>
              <a:t>c</a:t>
            </a:r>
            <a:r>
              <a:rPr sz="4300" spc="650" dirty="0">
                <a:latin typeface="Times New Roman"/>
                <a:cs typeface="Times New Roman"/>
              </a:rPr>
              <a:t>(t) </a:t>
            </a:r>
            <a:r>
              <a:rPr sz="4300" spc="1095" dirty="0">
                <a:latin typeface="Symbol"/>
                <a:cs typeface="Symbol"/>
              </a:rPr>
              <a:t></a:t>
            </a:r>
            <a:r>
              <a:rPr sz="4300" dirty="0">
                <a:latin typeface="Times New Roman"/>
                <a:cs typeface="Times New Roman"/>
              </a:rPr>
              <a:t> </a:t>
            </a:r>
            <a:r>
              <a:rPr sz="4300" spc="1000" dirty="0">
                <a:latin typeface="Times New Roman"/>
                <a:cs typeface="Times New Roman"/>
              </a:rPr>
              <a:t>0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324" y="2368034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30412" y="0"/>
                </a:lnTo>
              </a:path>
            </a:pathLst>
          </a:custGeom>
          <a:ln w="13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2107" y="2368034"/>
            <a:ext cx="2338705" cy="0"/>
          </a:xfrm>
          <a:custGeom>
            <a:avLst/>
            <a:gdLst/>
            <a:ahLst/>
            <a:cxnLst/>
            <a:rect l="l" t="t" r="r" b="b"/>
            <a:pathLst>
              <a:path w="2338704">
                <a:moveTo>
                  <a:pt x="0" y="0"/>
                </a:moveTo>
                <a:lnTo>
                  <a:pt x="2338344" y="0"/>
                </a:lnTo>
              </a:path>
            </a:pathLst>
          </a:custGeom>
          <a:ln w="13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6464" y="2244923"/>
            <a:ext cx="39243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0" baseline="-25745" dirty="0">
                <a:latin typeface="Times New Roman"/>
                <a:cs typeface="Times New Roman"/>
              </a:rPr>
              <a:t>s</a:t>
            </a:r>
            <a:r>
              <a:rPr sz="1200" spc="54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0505" y="2363627"/>
            <a:ext cx="358902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14500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625" dirty="0">
                <a:latin typeface="Times New Roman"/>
                <a:cs typeface="Times New Roman"/>
              </a:rPr>
              <a:t>15</a:t>
            </a:r>
            <a:r>
              <a:rPr sz="2050" i="1" spc="625" dirty="0">
                <a:latin typeface="Times New Roman"/>
                <a:cs typeface="Times New Roman"/>
              </a:rPr>
              <a:t>s</a:t>
            </a:r>
            <a:r>
              <a:rPr sz="2050" i="1" spc="10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40" y="760221"/>
            <a:ext cx="5273040" cy="15728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closed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 marL="2278380">
              <a:lnSpc>
                <a:spcPct val="100000"/>
              </a:lnSpc>
              <a:spcBef>
                <a:spcPts val="1315"/>
              </a:spcBef>
              <a:tabLst>
                <a:tab pos="3209290" algn="l"/>
                <a:tab pos="4380230" algn="l"/>
              </a:tabLst>
            </a:pPr>
            <a:r>
              <a:rPr sz="2050" i="1" spc="885" dirty="0">
                <a:latin typeface="Times New Roman"/>
                <a:cs typeface="Times New Roman"/>
              </a:rPr>
              <a:t>C</a:t>
            </a:r>
            <a:r>
              <a:rPr sz="2050" i="1" spc="-290" dirty="0">
                <a:latin typeface="Times New Roman"/>
                <a:cs typeface="Times New Roman"/>
              </a:rPr>
              <a:t> </a:t>
            </a:r>
            <a:r>
              <a:rPr sz="2050" spc="545" dirty="0">
                <a:latin typeface="Times New Roman"/>
                <a:cs typeface="Times New Roman"/>
              </a:rPr>
              <a:t>(</a:t>
            </a:r>
            <a:r>
              <a:rPr sz="2050" i="1" spc="545" dirty="0">
                <a:latin typeface="Times New Roman"/>
                <a:cs typeface="Times New Roman"/>
              </a:rPr>
              <a:t>s</a:t>
            </a:r>
            <a:r>
              <a:rPr sz="2050" spc="545" dirty="0">
                <a:latin typeface="Times New Roman"/>
                <a:cs typeface="Times New Roman"/>
              </a:rPr>
              <a:t>)	</a:t>
            </a:r>
            <a:r>
              <a:rPr sz="3075" spc="1087" baseline="-35230" dirty="0">
                <a:latin typeface="Symbol"/>
                <a:cs typeface="Symbol"/>
              </a:rPr>
              <a:t></a:t>
            </a:r>
            <a:r>
              <a:rPr sz="3075" spc="1087" baseline="-35230" dirty="0">
                <a:latin typeface="Times New Roman"/>
                <a:cs typeface="Times New Roman"/>
              </a:rPr>
              <a:t>	</a:t>
            </a:r>
            <a:r>
              <a:rPr sz="2050" spc="660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912491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7569" y="3979616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5">
                <a:moveTo>
                  <a:pt x="0" y="0"/>
                </a:moveTo>
                <a:lnTo>
                  <a:pt x="2806948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9889" y="3979616"/>
            <a:ext cx="2338705" cy="0"/>
          </a:xfrm>
          <a:custGeom>
            <a:avLst/>
            <a:gdLst/>
            <a:ahLst/>
            <a:cxnLst/>
            <a:rect l="l" t="t" r="r" b="b"/>
            <a:pathLst>
              <a:path w="2338704">
                <a:moveTo>
                  <a:pt x="0" y="0"/>
                </a:moveTo>
                <a:lnTo>
                  <a:pt x="2338200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2952" y="38562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6181" y="3564438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2631" y="3939147"/>
            <a:ext cx="235902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2</a:t>
            </a:r>
            <a:r>
              <a:rPr sz="2350" i="1" spc="-15" dirty="0">
                <a:latin typeface="Symbol"/>
                <a:cs typeface="Symbol"/>
              </a:rPr>
              <a:t></a:t>
            </a:r>
            <a:r>
              <a:rPr sz="1200" i="1" spc="-15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4339" y="3856297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7570" y="3600489"/>
            <a:ext cx="66865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0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9418" y="3975198"/>
            <a:ext cx="188785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spc="600" dirty="0">
                <a:latin typeface="Times New Roman"/>
                <a:cs typeface="Times New Roman"/>
              </a:rPr>
              <a:t>15</a:t>
            </a:r>
            <a:r>
              <a:rPr sz="2100" i="1" spc="600" dirty="0">
                <a:latin typeface="Times New Roman"/>
                <a:cs typeface="Times New Roman"/>
              </a:rPr>
              <a:t>s</a:t>
            </a:r>
            <a:r>
              <a:rPr sz="2100" i="1" spc="70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5670" y="3767789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540" y="4418076"/>
            <a:ext cx="6866255" cy="175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369820">
              <a:lnSpc>
                <a:spcPct val="1459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 both  </a:t>
            </a: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L="1387475">
              <a:lnSpc>
                <a:spcPct val="100000"/>
              </a:lnSpc>
              <a:spcBef>
                <a:spcPts val="1970"/>
              </a:spcBef>
              <a:tabLst>
                <a:tab pos="4024629" algn="l"/>
                <a:tab pos="5596255" algn="l"/>
              </a:tabLst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  </a:t>
            </a:r>
            <a:r>
              <a:rPr sz="2175" spc="142" baseline="44061" dirty="0">
                <a:latin typeface="Times New Roman"/>
                <a:cs typeface="Times New Roman"/>
              </a:rPr>
              <a:t>2 </a:t>
            </a:r>
            <a:r>
              <a:rPr sz="2175" spc="157" baseline="44061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100	</a:t>
            </a: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0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10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27861"/>
            <a:ext cx="47167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tabLst>
                <a:tab pos="3883025" algn="l"/>
              </a:tabLst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i="1" spc="-200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15</a:t>
            </a:r>
            <a:r>
              <a:rPr sz="2550" i="1" spc="140" dirty="0">
                <a:latin typeface="Times New Roman"/>
                <a:cs typeface="Times New Roman"/>
              </a:rPr>
              <a:t>s	</a:t>
            </a: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7159" y="210803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83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1725" y="2108037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298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99385" y="1648516"/>
            <a:ext cx="3848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15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4897" y="1648516"/>
            <a:ext cx="3848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15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7053" y="1852543"/>
            <a:ext cx="93027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0.75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6914" y="2084014"/>
            <a:ext cx="8343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1115" y="2105466"/>
            <a:ext cx="80581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45" dirty="0">
                <a:latin typeface="Times New Roman"/>
                <a:cs typeface="Times New Roman"/>
              </a:rPr>
              <a:t> </a:t>
            </a:r>
            <a:r>
              <a:rPr sz="2550" spc="170" dirty="0">
                <a:latin typeface="Symbol"/>
                <a:cs typeface="Symbol"/>
              </a:rPr>
              <a:t></a:t>
            </a:r>
            <a:r>
              <a:rPr sz="2550" spc="170" dirty="0">
                <a:latin typeface="Times New Roman"/>
                <a:cs typeface="Times New Roman"/>
              </a:rPr>
              <a:t>10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1308" y="1852543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42790" y="3670058"/>
            <a:ext cx="958850" cy="450850"/>
            <a:chOff x="1542790" y="3670058"/>
            <a:chExt cx="958850" cy="450850"/>
          </a:xfrm>
        </p:grpSpPr>
        <p:sp>
          <p:nvSpPr>
            <p:cNvPr id="15" name="object 15"/>
            <p:cNvSpPr/>
            <p:nvPr/>
          </p:nvSpPr>
          <p:spPr>
            <a:xfrm>
              <a:off x="1545855" y="3678087"/>
              <a:ext cx="955040" cy="442595"/>
            </a:xfrm>
            <a:custGeom>
              <a:avLst/>
              <a:gdLst/>
              <a:ahLst/>
              <a:cxnLst/>
              <a:rect l="l" t="t" r="r" b="b"/>
              <a:pathLst>
                <a:path w="955039" h="442595">
                  <a:moveTo>
                    <a:pt x="0" y="298667"/>
                  </a:moveTo>
                  <a:lnTo>
                    <a:pt x="33079" y="275037"/>
                  </a:lnTo>
                </a:path>
                <a:path w="955039" h="442595">
                  <a:moveTo>
                    <a:pt x="33950" y="274193"/>
                  </a:moveTo>
                  <a:lnTo>
                    <a:pt x="114906" y="441247"/>
                  </a:lnTo>
                </a:path>
                <a:path w="955039" h="442595">
                  <a:moveTo>
                    <a:pt x="114906" y="442088"/>
                  </a:moveTo>
                  <a:lnTo>
                    <a:pt x="203705" y="844"/>
                  </a:lnTo>
                </a:path>
                <a:path w="955039" h="442595">
                  <a:moveTo>
                    <a:pt x="203705" y="0"/>
                  </a:moveTo>
                  <a:lnTo>
                    <a:pt x="9550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2790" y="3670058"/>
              <a:ext cx="958850" cy="450215"/>
            </a:xfrm>
            <a:custGeom>
              <a:avLst/>
              <a:gdLst/>
              <a:ahLst/>
              <a:cxnLst/>
              <a:rect l="l" t="t" r="r" b="b"/>
              <a:pathLst>
                <a:path w="958850" h="450214">
                  <a:moveTo>
                    <a:pt x="958516" y="0"/>
                  </a:moveTo>
                  <a:lnTo>
                    <a:pt x="200238" y="0"/>
                  </a:lnTo>
                  <a:lnTo>
                    <a:pt x="117540" y="410041"/>
                  </a:lnTo>
                  <a:lnTo>
                    <a:pt x="46142" y="269989"/>
                  </a:lnTo>
                  <a:lnTo>
                    <a:pt x="0" y="302046"/>
                  </a:lnTo>
                  <a:lnTo>
                    <a:pt x="6100" y="310501"/>
                  </a:lnTo>
                  <a:lnTo>
                    <a:pt x="27879" y="293619"/>
                  </a:lnTo>
                  <a:lnTo>
                    <a:pt x="109706" y="449696"/>
                  </a:lnTo>
                  <a:lnTo>
                    <a:pt x="126236" y="449696"/>
                  </a:lnTo>
                  <a:lnTo>
                    <a:pt x="213301" y="16038"/>
                  </a:lnTo>
                  <a:lnTo>
                    <a:pt x="958516" y="16038"/>
                  </a:lnTo>
                  <a:lnTo>
                    <a:pt x="958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962407" y="3670058"/>
            <a:ext cx="1575435" cy="455930"/>
            <a:chOff x="4962407" y="3670058"/>
            <a:chExt cx="1575435" cy="455930"/>
          </a:xfrm>
        </p:grpSpPr>
        <p:sp>
          <p:nvSpPr>
            <p:cNvPr id="18" name="object 18"/>
            <p:cNvSpPr/>
            <p:nvPr/>
          </p:nvSpPr>
          <p:spPr>
            <a:xfrm>
              <a:off x="4965452" y="3678087"/>
              <a:ext cx="1571625" cy="447675"/>
            </a:xfrm>
            <a:custGeom>
              <a:avLst/>
              <a:gdLst/>
              <a:ahLst/>
              <a:cxnLst/>
              <a:rect l="l" t="t" r="r" b="b"/>
              <a:pathLst>
                <a:path w="1571625" h="447675">
                  <a:moveTo>
                    <a:pt x="0" y="302055"/>
                  </a:moveTo>
                  <a:lnTo>
                    <a:pt x="33079" y="278416"/>
                  </a:lnTo>
                </a:path>
                <a:path w="1571625" h="447675">
                  <a:moveTo>
                    <a:pt x="33950" y="277580"/>
                  </a:moveTo>
                  <a:lnTo>
                    <a:pt x="114906" y="446315"/>
                  </a:lnTo>
                </a:path>
                <a:path w="1571625" h="447675">
                  <a:moveTo>
                    <a:pt x="114906" y="447155"/>
                  </a:moveTo>
                  <a:lnTo>
                    <a:pt x="203724" y="844"/>
                  </a:lnTo>
                </a:path>
                <a:path w="1571625" h="447675">
                  <a:moveTo>
                    <a:pt x="203724" y="0"/>
                  </a:moveTo>
                  <a:lnTo>
                    <a:pt x="15713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2407" y="3670058"/>
              <a:ext cx="1575435" cy="455295"/>
            </a:xfrm>
            <a:custGeom>
              <a:avLst/>
              <a:gdLst/>
              <a:ahLst/>
              <a:cxnLst/>
              <a:rect l="l" t="t" r="r" b="b"/>
              <a:pathLst>
                <a:path w="1575434" h="455295">
                  <a:moveTo>
                    <a:pt x="1574861" y="0"/>
                  </a:moveTo>
                  <a:lnTo>
                    <a:pt x="200238" y="0"/>
                  </a:lnTo>
                  <a:lnTo>
                    <a:pt x="117520" y="415109"/>
                  </a:lnTo>
                  <a:lnTo>
                    <a:pt x="46152" y="273367"/>
                  </a:lnTo>
                  <a:lnTo>
                    <a:pt x="0" y="305433"/>
                  </a:lnTo>
                  <a:lnTo>
                    <a:pt x="6100" y="313861"/>
                  </a:lnTo>
                  <a:lnTo>
                    <a:pt x="27859" y="297006"/>
                  </a:lnTo>
                  <a:lnTo>
                    <a:pt x="109686" y="454764"/>
                  </a:lnTo>
                  <a:lnTo>
                    <a:pt x="126245" y="454764"/>
                  </a:lnTo>
                  <a:lnTo>
                    <a:pt x="213301" y="16038"/>
                  </a:lnTo>
                  <a:lnTo>
                    <a:pt x="1574861" y="16038"/>
                  </a:lnTo>
                  <a:lnTo>
                    <a:pt x="15748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5440" y="3673333"/>
            <a:ext cx="619506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  <a:tabLst>
                <a:tab pos="1381760" algn="l"/>
                <a:tab pos="3303904" algn="l"/>
                <a:tab pos="4799965" algn="l"/>
              </a:tabLst>
            </a:pP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d</a:t>
            </a:r>
            <a:r>
              <a:rPr sz="1450" i="1" spc="42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n	</a:t>
            </a:r>
            <a:r>
              <a:rPr sz="2550" spc="40" dirty="0">
                <a:latin typeface="Times New Roman"/>
                <a:cs typeface="Times New Roman"/>
              </a:rPr>
              <a:t>1</a:t>
            </a:r>
            <a:r>
              <a:rPr sz="2550" spc="-434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Symbol"/>
                <a:cs typeface="Symbol"/>
              </a:rPr>
              <a:t></a:t>
            </a:r>
            <a:r>
              <a:rPr sz="2700" i="1" spc="-114" dirty="0">
                <a:latin typeface="Symbol"/>
                <a:cs typeface="Symbol"/>
              </a:rPr>
              <a:t></a:t>
            </a:r>
            <a:r>
              <a:rPr sz="2175" spc="-172" baseline="44061" dirty="0">
                <a:latin typeface="Times New Roman"/>
                <a:cs typeface="Times New Roman"/>
              </a:rPr>
              <a:t>2	</a:t>
            </a:r>
            <a:r>
              <a:rPr sz="2550" spc="-265" dirty="0">
                <a:latin typeface="Symbol"/>
                <a:cs typeface="Symbol"/>
              </a:rPr>
              <a:t></a:t>
            </a:r>
            <a:r>
              <a:rPr sz="2700" i="1" spc="-265" dirty="0">
                <a:latin typeface="Symbol"/>
                <a:cs typeface="Symbol"/>
              </a:rPr>
              <a:t></a:t>
            </a:r>
            <a:r>
              <a:rPr sz="1450" i="1" spc="-265" dirty="0">
                <a:latin typeface="Times New Roman"/>
                <a:cs typeface="Times New Roman"/>
              </a:rPr>
              <a:t>d       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31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10	</a:t>
            </a:r>
            <a:r>
              <a:rPr sz="2550" spc="140" dirty="0">
                <a:latin typeface="Times New Roman"/>
                <a:cs typeface="Times New Roman"/>
              </a:rPr>
              <a:t>1</a:t>
            </a:r>
            <a:r>
              <a:rPr sz="2550" spc="140" dirty="0">
                <a:latin typeface="Symbol"/>
                <a:cs typeface="Symbol"/>
              </a:rPr>
              <a:t>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(0.75)</a:t>
            </a:r>
            <a:r>
              <a:rPr sz="2175" spc="67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1323" y="3691959"/>
            <a:ext cx="2069464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6.61 </a:t>
            </a:r>
            <a:r>
              <a:rPr sz="2550" i="1" spc="35" dirty="0">
                <a:latin typeface="Times New Roman"/>
                <a:cs typeface="Times New Roman"/>
              </a:rPr>
              <a:t>rad </a:t>
            </a:r>
            <a:r>
              <a:rPr sz="2550" spc="20" dirty="0">
                <a:latin typeface="Times New Roman"/>
                <a:cs typeface="Times New Roman"/>
              </a:rPr>
              <a:t>/</a:t>
            </a:r>
            <a:r>
              <a:rPr sz="2550" spc="-44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73279" y="5665065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0779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2722" y="5665065"/>
            <a:ext cx="2004695" cy="0"/>
          </a:xfrm>
          <a:custGeom>
            <a:avLst/>
            <a:gdLst/>
            <a:ahLst/>
            <a:cxnLst/>
            <a:rect l="l" t="t" r="r" b="b"/>
            <a:pathLst>
              <a:path w="2004695">
                <a:moveTo>
                  <a:pt x="0" y="0"/>
                </a:moveTo>
                <a:lnTo>
                  <a:pt x="2004637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13684" y="5202479"/>
            <a:ext cx="60356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30" dirty="0">
                <a:latin typeface="Times New Roman"/>
                <a:cs typeface="Times New Roman"/>
              </a:rPr>
              <a:t>1</a:t>
            </a:r>
            <a:r>
              <a:rPr sz="2400" spc="530" dirty="0">
                <a:latin typeface="Symbol"/>
                <a:cs typeface="Symbol"/>
              </a:rPr>
              <a:t>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0.7</a:t>
            </a:r>
            <a:r>
              <a:rPr sz="2600" i="1" spc="229" dirty="0">
                <a:latin typeface="Symbol"/>
                <a:cs typeface="Symbol"/>
              </a:rPr>
              <a:t></a:t>
            </a:r>
            <a:r>
              <a:rPr sz="2600" i="1" spc="-360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30" dirty="0">
                <a:latin typeface="Times New Roman"/>
                <a:cs typeface="Times New Roman"/>
              </a:rPr>
              <a:t>1</a:t>
            </a:r>
            <a:r>
              <a:rPr sz="2400" spc="530" dirty="0">
                <a:latin typeface="Symbol"/>
                <a:cs typeface="Symbol"/>
              </a:rPr>
              <a:t>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0.7(0.75)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142" baseline="-34722" dirty="0">
                <a:latin typeface="Times New Roman"/>
                <a:cs typeface="Times New Roman"/>
              </a:rPr>
              <a:t> </a:t>
            </a:r>
            <a:r>
              <a:rPr sz="3600" spc="517" baseline="-34722" dirty="0">
                <a:latin typeface="Times New Roman"/>
                <a:cs typeface="Times New Roman"/>
              </a:rPr>
              <a:t>0.135</a:t>
            </a:r>
            <a:r>
              <a:rPr sz="3600" spc="345" baseline="-34722" dirty="0">
                <a:latin typeface="Times New Roman"/>
                <a:cs typeface="Times New Roman"/>
              </a:rPr>
              <a:t> </a:t>
            </a:r>
            <a:r>
              <a:rPr sz="3600" spc="480" baseline="-34722" dirty="0">
                <a:latin typeface="Times New Roman"/>
                <a:cs typeface="Times New Roman"/>
              </a:rPr>
              <a:t>sec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34847" y="5661922"/>
            <a:ext cx="42925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4675" y="5423282"/>
            <a:ext cx="3695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50" dirty="0">
                <a:latin typeface="Times New Roman"/>
                <a:cs typeface="Times New Roman"/>
              </a:rPr>
              <a:t>T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1832" y="5633625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4966792"/>
            <a:ext cx="17202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9300" y="589214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090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2648" y="5892142"/>
            <a:ext cx="1958975" cy="0"/>
          </a:xfrm>
          <a:custGeom>
            <a:avLst/>
            <a:gdLst/>
            <a:ahLst/>
            <a:cxnLst/>
            <a:rect l="l" t="t" r="r" b="b"/>
            <a:pathLst>
              <a:path w="1958975">
                <a:moveTo>
                  <a:pt x="0" y="0"/>
                </a:moveTo>
                <a:lnTo>
                  <a:pt x="1958732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9147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848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1608" y="5650361"/>
            <a:ext cx="15309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</a:tabLst>
            </a:pPr>
            <a:r>
              <a:rPr sz="2400" i="1" spc="445" dirty="0">
                <a:latin typeface="Times New Roman"/>
                <a:cs typeface="Times New Roman"/>
              </a:rPr>
              <a:t>T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4</a:t>
            </a:r>
            <a:r>
              <a:rPr sz="2400" i="1" spc="430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4770" y="5650361"/>
            <a:ext cx="18561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0.533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7972" y="5650361"/>
            <a:ext cx="2470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7038" y="5860686"/>
            <a:ext cx="30607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3950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305" dirty="0">
                <a:latin typeface="Times New Roman"/>
                <a:cs typeface="Times New Roman"/>
              </a:rPr>
              <a:t>(0.75)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(10)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518738"/>
            <a:ext cx="1377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04966" y="4418433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>
                <a:moveTo>
                  <a:pt x="0" y="0"/>
                </a:moveTo>
                <a:lnTo>
                  <a:pt x="461028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4463" y="4418433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713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93606" y="4176650"/>
            <a:ext cx="18688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0.474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2729" y="4387018"/>
            <a:ext cx="166941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49960" algn="l"/>
              </a:tabLst>
            </a:pPr>
            <a:r>
              <a:rPr sz="2600" i="1" spc="-495" dirty="0">
                <a:latin typeface="Symbol"/>
                <a:cs typeface="Symbol"/>
              </a:rPr>
              <a:t>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400" spc="335" dirty="0">
                <a:latin typeface="Times New Roman"/>
                <a:cs typeface="Times New Roman"/>
              </a:rPr>
              <a:t>6.61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9195" y="4148378"/>
            <a:ext cx="16332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7885" algn="l"/>
                <a:tab pos="1372870" algn="l"/>
              </a:tabLst>
            </a:pPr>
            <a:r>
              <a:rPr sz="2400" i="1" spc="330" dirty="0">
                <a:latin typeface="Times New Roman"/>
                <a:cs typeface="Times New Roman"/>
              </a:rPr>
              <a:t>T</a:t>
            </a:r>
            <a:r>
              <a:rPr sz="1400" i="1" spc="330" dirty="0">
                <a:latin typeface="Times New Roman"/>
                <a:cs typeface="Times New Roman"/>
              </a:rPr>
              <a:t>p</a:t>
            </a:r>
            <a:r>
              <a:rPr sz="1400" i="1" spc="45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	</a:t>
            </a:r>
            <a:r>
              <a:rPr sz="3900" i="1" spc="472" baseline="32051" dirty="0">
                <a:latin typeface="Symbol"/>
                <a:cs typeface="Symbol"/>
              </a:rPr>
              <a:t></a:t>
            </a:r>
            <a:r>
              <a:rPr sz="3900" spc="472" baseline="3205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7075" y="3955872"/>
            <a:ext cx="41148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31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8420" y="2996542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409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9219" y="2996542"/>
            <a:ext cx="1550035" cy="0"/>
          </a:xfrm>
          <a:custGeom>
            <a:avLst/>
            <a:gdLst/>
            <a:ahLst/>
            <a:cxnLst/>
            <a:rect l="l" t="t" r="r" b="b"/>
            <a:pathLst>
              <a:path w="1550035">
                <a:moveTo>
                  <a:pt x="0" y="0"/>
                </a:moveTo>
                <a:lnTo>
                  <a:pt x="1549822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68938" y="2993402"/>
            <a:ext cx="9721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80" dirty="0">
                <a:latin typeface="Times New Roman"/>
                <a:cs typeface="Times New Roman"/>
              </a:rPr>
              <a:t>(</a:t>
            </a:r>
            <a:r>
              <a:rPr sz="2400" spc="320" dirty="0">
                <a:latin typeface="Times New Roman"/>
                <a:cs typeface="Times New Roman"/>
              </a:rPr>
              <a:t>6.6</a:t>
            </a:r>
            <a:r>
              <a:rPr sz="2400" spc="130" dirty="0">
                <a:latin typeface="Times New Roman"/>
                <a:cs typeface="Times New Roman"/>
              </a:rPr>
              <a:t>1</a:t>
            </a:r>
            <a:r>
              <a:rPr sz="2400" spc="2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2401" y="2965074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0628" y="2726433"/>
            <a:ext cx="56800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305" dirty="0">
                <a:latin typeface="Times New Roman"/>
                <a:cs typeface="Times New Roman"/>
              </a:rPr>
              <a:t>T</a:t>
            </a:r>
            <a:r>
              <a:rPr sz="1400" i="1" spc="305" dirty="0">
                <a:latin typeface="Times New Roman"/>
                <a:cs typeface="Times New Roman"/>
              </a:rPr>
              <a:t>r</a:t>
            </a:r>
            <a:r>
              <a:rPr sz="1400" i="1" spc="515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3900" i="1" spc="494" baseline="32051" dirty="0">
                <a:latin typeface="Symbol"/>
                <a:cs typeface="Symbol"/>
              </a:rPr>
              <a:t></a:t>
            </a:r>
            <a:r>
              <a:rPr sz="3600" spc="494" baseline="34722" dirty="0">
                <a:latin typeface="Symbol"/>
                <a:cs typeface="Symbol"/>
              </a:rPr>
              <a:t></a:t>
            </a:r>
            <a:r>
              <a:rPr sz="3600" spc="-375" baseline="34722" dirty="0">
                <a:latin typeface="Times New Roman"/>
                <a:cs typeface="Times New Roman"/>
              </a:rPr>
              <a:t> </a:t>
            </a:r>
            <a:r>
              <a:rPr sz="3900" i="1" spc="472" baseline="32051" dirty="0">
                <a:latin typeface="Symbol"/>
                <a:cs typeface="Symbol"/>
              </a:rPr>
              <a:t></a:t>
            </a:r>
            <a:r>
              <a:rPr sz="3900" i="1" spc="-517" baseline="32051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3900" i="1" spc="494" baseline="32051" dirty="0">
                <a:latin typeface="Symbol"/>
                <a:cs typeface="Symbol"/>
              </a:rPr>
              <a:t></a:t>
            </a:r>
            <a:r>
              <a:rPr sz="3600" spc="494" baseline="34722" dirty="0">
                <a:latin typeface="Symbol"/>
                <a:cs typeface="Symbol"/>
              </a:rPr>
              <a:t></a:t>
            </a:r>
            <a:r>
              <a:rPr sz="3600" spc="-179" baseline="34722" dirty="0">
                <a:latin typeface="Times New Roman"/>
                <a:cs typeface="Times New Roman"/>
              </a:rPr>
              <a:t> </a:t>
            </a:r>
            <a:r>
              <a:rPr sz="3600" spc="525" baseline="34722" dirty="0">
                <a:latin typeface="Times New Roman"/>
                <a:cs typeface="Times New Roman"/>
              </a:rPr>
              <a:t>0.722</a:t>
            </a:r>
            <a:r>
              <a:rPr sz="3600" spc="480" baseline="34722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0.365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775461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Rise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17166" y="1392061"/>
            <a:ext cx="1156335" cy="424815"/>
            <a:chOff x="2317166" y="1392061"/>
            <a:chExt cx="1156335" cy="424815"/>
          </a:xfrm>
        </p:grpSpPr>
        <p:sp>
          <p:nvSpPr>
            <p:cNvPr id="28" name="object 28"/>
            <p:cNvSpPr/>
            <p:nvPr/>
          </p:nvSpPr>
          <p:spPr>
            <a:xfrm>
              <a:off x="2320828" y="1399601"/>
              <a:ext cx="1152525" cy="416559"/>
            </a:xfrm>
            <a:custGeom>
              <a:avLst/>
              <a:gdLst/>
              <a:ahLst/>
              <a:cxnLst/>
              <a:rect l="l" t="t" r="r" b="b"/>
              <a:pathLst>
                <a:path w="1152525" h="416560">
                  <a:moveTo>
                    <a:pt x="0" y="281252"/>
                  </a:moveTo>
                  <a:lnTo>
                    <a:pt x="39914" y="259008"/>
                  </a:lnTo>
                </a:path>
                <a:path w="1152525" h="416560">
                  <a:moveTo>
                    <a:pt x="40954" y="258195"/>
                  </a:moveTo>
                  <a:lnTo>
                    <a:pt x="138620" y="415523"/>
                  </a:lnTo>
                </a:path>
                <a:path w="1152525" h="416560">
                  <a:moveTo>
                    <a:pt x="138620" y="416309"/>
                  </a:moveTo>
                  <a:lnTo>
                    <a:pt x="245725" y="786"/>
                  </a:lnTo>
                </a:path>
                <a:path w="1152525" h="416560">
                  <a:moveTo>
                    <a:pt x="245725" y="0"/>
                  </a:moveTo>
                  <a:lnTo>
                    <a:pt x="11519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17166" y="1392061"/>
              <a:ext cx="1156335" cy="423545"/>
            </a:xfrm>
            <a:custGeom>
              <a:avLst/>
              <a:gdLst/>
              <a:ahLst/>
              <a:cxnLst/>
              <a:rect l="l" t="t" r="r" b="b"/>
              <a:pathLst>
                <a:path w="1156335" h="423544">
                  <a:moveTo>
                    <a:pt x="1156145" y="0"/>
                  </a:moveTo>
                  <a:lnTo>
                    <a:pt x="241520" y="0"/>
                  </a:lnTo>
                  <a:lnTo>
                    <a:pt x="141762" y="386114"/>
                  </a:lnTo>
                  <a:lnTo>
                    <a:pt x="55637" y="254238"/>
                  </a:lnTo>
                  <a:lnTo>
                    <a:pt x="0" y="284424"/>
                  </a:lnTo>
                  <a:lnTo>
                    <a:pt x="7359" y="292357"/>
                  </a:lnTo>
                  <a:lnTo>
                    <a:pt x="33606" y="276464"/>
                  </a:lnTo>
                  <a:lnTo>
                    <a:pt x="132312" y="423456"/>
                  </a:lnTo>
                  <a:lnTo>
                    <a:pt x="152252" y="423456"/>
                  </a:lnTo>
                  <a:lnTo>
                    <a:pt x="257266" y="15097"/>
                  </a:lnTo>
                  <a:lnTo>
                    <a:pt x="1156145" y="15097"/>
                  </a:lnTo>
                  <a:lnTo>
                    <a:pt x="1156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49964" y="1387291"/>
            <a:ext cx="1962785" cy="474345"/>
            <a:chOff x="4849964" y="1387291"/>
            <a:chExt cx="1962785" cy="474345"/>
          </a:xfrm>
        </p:grpSpPr>
        <p:sp>
          <p:nvSpPr>
            <p:cNvPr id="31" name="object 31"/>
            <p:cNvSpPr/>
            <p:nvPr/>
          </p:nvSpPr>
          <p:spPr>
            <a:xfrm>
              <a:off x="4885153" y="1394831"/>
              <a:ext cx="1895475" cy="421640"/>
            </a:xfrm>
            <a:custGeom>
              <a:avLst/>
              <a:gdLst/>
              <a:ahLst/>
              <a:cxnLst/>
              <a:rect l="l" t="t" r="r" b="b"/>
              <a:pathLst>
                <a:path w="1895475" h="421639">
                  <a:moveTo>
                    <a:pt x="0" y="284424"/>
                  </a:moveTo>
                  <a:lnTo>
                    <a:pt x="39879" y="262179"/>
                  </a:lnTo>
                </a:path>
                <a:path w="1895475" h="421639">
                  <a:moveTo>
                    <a:pt x="40966" y="261384"/>
                  </a:moveTo>
                  <a:lnTo>
                    <a:pt x="138597" y="420293"/>
                  </a:lnTo>
                </a:path>
                <a:path w="1895475" h="421639">
                  <a:moveTo>
                    <a:pt x="138597" y="421079"/>
                  </a:moveTo>
                  <a:lnTo>
                    <a:pt x="245701" y="812"/>
                  </a:lnTo>
                </a:path>
                <a:path w="1895475" h="421639">
                  <a:moveTo>
                    <a:pt x="245701" y="0"/>
                  </a:moveTo>
                  <a:lnTo>
                    <a:pt x="18954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81468" y="1387291"/>
              <a:ext cx="1899920" cy="428625"/>
            </a:xfrm>
            <a:custGeom>
              <a:avLst/>
              <a:gdLst/>
              <a:ahLst/>
              <a:cxnLst/>
              <a:rect l="l" t="t" r="r" b="b"/>
              <a:pathLst>
                <a:path w="1899920" h="428625">
                  <a:moveTo>
                    <a:pt x="1899607" y="0"/>
                  </a:moveTo>
                  <a:lnTo>
                    <a:pt x="241508" y="0"/>
                  </a:lnTo>
                  <a:lnTo>
                    <a:pt x="141751" y="390884"/>
                  </a:lnTo>
                  <a:lnTo>
                    <a:pt x="55660" y="257409"/>
                  </a:lnTo>
                  <a:lnTo>
                    <a:pt x="0" y="287604"/>
                  </a:lnTo>
                  <a:lnTo>
                    <a:pt x="7359" y="295546"/>
                  </a:lnTo>
                  <a:lnTo>
                    <a:pt x="33595" y="279653"/>
                  </a:lnTo>
                  <a:lnTo>
                    <a:pt x="132312" y="428226"/>
                  </a:lnTo>
                  <a:lnTo>
                    <a:pt x="152276" y="428226"/>
                  </a:lnTo>
                  <a:lnTo>
                    <a:pt x="257266" y="15097"/>
                  </a:lnTo>
                  <a:lnTo>
                    <a:pt x="1899607" y="15097"/>
                  </a:lnTo>
                  <a:lnTo>
                    <a:pt x="1899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49964" y="1853655"/>
              <a:ext cx="1962785" cy="0"/>
            </a:xfrm>
            <a:custGeom>
              <a:avLst/>
              <a:gdLst/>
              <a:ahLst/>
              <a:cxnLst/>
              <a:rect l="l" t="t" r="r" b="b"/>
              <a:pathLst>
                <a:path w="1962784">
                  <a:moveTo>
                    <a:pt x="0" y="0"/>
                  </a:moveTo>
                  <a:lnTo>
                    <a:pt x="1962615" y="0"/>
                  </a:lnTo>
                </a:path>
              </a:pathLst>
            </a:custGeom>
            <a:ln w="1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16191" y="1612124"/>
            <a:ext cx="20726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Times New Roman"/>
                <a:cs typeface="Times New Roman"/>
              </a:rPr>
              <a:t>]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0.722 </a:t>
            </a:r>
            <a:r>
              <a:rPr sz="2400" spc="315" dirty="0">
                <a:latin typeface="Times New Roman"/>
                <a:cs typeface="Times New Roman"/>
              </a:rPr>
              <a:t>rad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2896" y="1850478"/>
            <a:ext cx="99821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latin typeface="Times New Roman"/>
                <a:cs typeface="Times New Roman"/>
              </a:rPr>
              <a:t>(</a:t>
            </a:r>
            <a:r>
              <a:rPr sz="2400" spc="320" dirty="0">
                <a:latin typeface="Times New Roman"/>
                <a:cs typeface="Times New Roman"/>
              </a:rPr>
              <a:t>0.7</a:t>
            </a:r>
            <a:r>
              <a:rPr sz="2400" spc="330" dirty="0">
                <a:latin typeface="Times New Roman"/>
                <a:cs typeface="Times New Roman"/>
              </a:rPr>
              <a:t>5</a:t>
            </a:r>
            <a:r>
              <a:rPr sz="2400" spc="2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20163" y="1822163"/>
            <a:ext cx="3892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280" dirty="0">
                <a:latin typeface="Symbol"/>
                <a:cs typeface="Symbol"/>
              </a:rPr>
              <a:t>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45328" y="1604190"/>
            <a:ext cx="15367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65" dirty="0">
                <a:latin typeface="Symbol"/>
                <a:cs typeface="Symbol"/>
              </a:rPr>
              <a:t>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5988" y="1407163"/>
            <a:ext cx="1696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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(0.75)</a:t>
            </a:r>
            <a:r>
              <a:rPr sz="2025" spc="465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1686" y="1383600"/>
            <a:ext cx="9525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275" dirty="0">
                <a:latin typeface="Times New Roman"/>
                <a:cs typeface="Times New Roman"/>
              </a:rPr>
              <a:t>1</a:t>
            </a:r>
            <a:r>
              <a:rPr sz="2400" spc="275" dirty="0">
                <a:latin typeface="Symbol"/>
                <a:cs typeface="Symbol"/>
              </a:rPr>
              <a:t></a:t>
            </a:r>
            <a:r>
              <a:rPr sz="2600" i="1" spc="275" dirty="0">
                <a:latin typeface="Symbol"/>
                <a:cs typeface="Symbol"/>
              </a:rPr>
              <a:t></a:t>
            </a:r>
            <a:r>
              <a:rPr sz="2025" spc="412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3834" y="1583808"/>
            <a:ext cx="41852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00810" algn="l"/>
                <a:tab pos="2878455" algn="l"/>
              </a:tabLst>
            </a:pPr>
            <a:r>
              <a:rPr sz="2600" i="1" spc="400" dirty="0">
                <a:latin typeface="Symbol"/>
                <a:cs typeface="Symbol"/>
              </a:rPr>
              <a:t></a:t>
            </a:r>
            <a:r>
              <a:rPr sz="2400" spc="400" dirty="0">
                <a:latin typeface="Symbol"/>
                <a:cs typeface="Symbol"/>
              </a:rPr>
              <a:t>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tan	</a:t>
            </a:r>
            <a:r>
              <a:rPr sz="2025" spc="359" baseline="45267" dirty="0">
                <a:latin typeface="Times New Roman"/>
                <a:cs typeface="Times New Roman"/>
              </a:rPr>
              <a:t>1</a:t>
            </a:r>
            <a:r>
              <a:rPr sz="2025" u="heavy" spc="359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tan</a:t>
            </a:r>
            <a:r>
              <a:rPr sz="2025" spc="472" baseline="45267" dirty="0">
                <a:latin typeface="Symbol"/>
                <a:cs typeface="Symbol"/>
              </a:rPr>
              <a:t></a:t>
            </a:r>
            <a:r>
              <a:rPr sz="2025" spc="472" baseline="45267" dirty="0">
                <a:latin typeface="Times New Roman"/>
                <a:cs typeface="Times New Roman"/>
              </a:rPr>
              <a:t>1</a:t>
            </a:r>
            <a:r>
              <a:rPr sz="2400" spc="315" dirty="0">
                <a:latin typeface="Times New Roman"/>
                <a:cs typeface="Times New Roman"/>
              </a:rPr>
              <a:t>[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69629" y="1713774"/>
            <a:ext cx="1103630" cy="335915"/>
            <a:chOff x="4269629" y="1713774"/>
            <a:chExt cx="1103630" cy="335915"/>
          </a:xfrm>
        </p:grpSpPr>
        <p:sp>
          <p:nvSpPr>
            <p:cNvPr id="6" name="object 6"/>
            <p:cNvSpPr/>
            <p:nvPr/>
          </p:nvSpPr>
          <p:spPr>
            <a:xfrm>
              <a:off x="4303366" y="1750376"/>
              <a:ext cx="1039494" cy="298450"/>
            </a:xfrm>
            <a:custGeom>
              <a:avLst/>
              <a:gdLst/>
              <a:ahLst/>
              <a:cxnLst/>
              <a:rect l="l" t="t" r="r" b="b"/>
              <a:pathLst>
                <a:path w="1039495" h="298450">
                  <a:moveTo>
                    <a:pt x="0" y="200270"/>
                  </a:moveTo>
                  <a:lnTo>
                    <a:pt x="32842" y="184713"/>
                  </a:lnTo>
                </a:path>
                <a:path w="1039495" h="298450">
                  <a:moveTo>
                    <a:pt x="34574" y="183798"/>
                  </a:moveTo>
                  <a:lnTo>
                    <a:pt x="131428" y="297218"/>
                  </a:lnTo>
                </a:path>
                <a:path w="1039495" h="298450">
                  <a:moveTo>
                    <a:pt x="131428" y="298133"/>
                  </a:moveTo>
                  <a:lnTo>
                    <a:pt x="233496" y="904"/>
                  </a:lnTo>
                </a:path>
                <a:path w="1039495" h="298450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9066" y="1745338"/>
              <a:ext cx="1045210" cy="302895"/>
            </a:xfrm>
            <a:custGeom>
              <a:avLst/>
              <a:gdLst/>
              <a:ahLst/>
              <a:cxnLst/>
              <a:rect l="l" t="t" r="r" b="b"/>
              <a:pathLst>
                <a:path w="1045210" h="302894">
                  <a:moveTo>
                    <a:pt x="1044634" y="0"/>
                  </a:moveTo>
                  <a:lnTo>
                    <a:pt x="229994" y="0"/>
                  </a:lnTo>
                  <a:lnTo>
                    <a:pt x="133140" y="281661"/>
                  </a:lnTo>
                  <a:lnTo>
                    <a:pt x="48388" y="181978"/>
                  </a:lnTo>
                  <a:lnTo>
                    <a:pt x="0" y="203036"/>
                  </a:lnTo>
                  <a:lnTo>
                    <a:pt x="6887" y="207580"/>
                  </a:lnTo>
                  <a:lnTo>
                    <a:pt x="29398" y="195694"/>
                  </a:lnTo>
                  <a:lnTo>
                    <a:pt x="126233" y="302708"/>
                  </a:lnTo>
                  <a:lnTo>
                    <a:pt x="143530" y="302708"/>
                  </a:lnTo>
                  <a:lnTo>
                    <a:pt x="243827" y="9130"/>
                  </a:lnTo>
                  <a:lnTo>
                    <a:pt x="1044634" y="9130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629" y="1717885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3664" y="1738606"/>
            <a:ext cx="852169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415" dirty="0">
                <a:latin typeface="Times New Roman"/>
                <a:cs typeface="Times New Roman"/>
              </a:rPr>
              <a:t>1</a:t>
            </a:r>
            <a:r>
              <a:rPr sz="1600" spc="415" dirty="0">
                <a:latin typeface="Symbol"/>
                <a:cs typeface="Symbol"/>
              </a:rPr>
              <a:t></a:t>
            </a:r>
            <a:r>
              <a:rPr sz="1900" i="1" spc="415" dirty="0">
                <a:latin typeface="Symbol"/>
                <a:cs typeface="Symbol"/>
              </a:rPr>
              <a:t></a:t>
            </a:r>
            <a:r>
              <a:rPr sz="1725" spc="6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3" y="1552468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27861"/>
            <a:ext cx="346964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160145">
              <a:lnSpc>
                <a:spcPct val="100000"/>
              </a:lnSpc>
              <a:tabLst>
                <a:tab pos="2652395" algn="l"/>
                <a:tab pos="316103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552468"/>
            <a:ext cx="21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024" y="1791152"/>
            <a:ext cx="14058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772" y="1389238"/>
            <a:ext cx="5740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550" dirty="0">
                <a:latin typeface="Symbol"/>
                <a:cs typeface="Symbol"/>
              </a:rPr>
              <a:t>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46401" y="3097358"/>
            <a:ext cx="1857375" cy="337820"/>
            <a:chOff x="4346401" y="3097358"/>
            <a:chExt cx="1857375" cy="337820"/>
          </a:xfrm>
        </p:grpSpPr>
        <p:sp>
          <p:nvSpPr>
            <p:cNvPr id="16" name="object 16"/>
            <p:cNvSpPr/>
            <p:nvPr/>
          </p:nvSpPr>
          <p:spPr>
            <a:xfrm>
              <a:off x="4380175" y="3133864"/>
              <a:ext cx="1793239" cy="300355"/>
            </a:xfrm>
            <a:custGeom>
              <a:avLst/>
              <a:gdLst/>
              <a:ahLst/>
              <a:cxnLst/>
              <a:rect l="l" t="t" r="r" b="b"/>
              <a:pathLst>
                <a:path w="1793239" h="300354">
                  <a:moveTo>
                    <a:pt x="0" y="201759"/>
                  </a:moveTo>
                  <a:lnTo>
                    <a:pt x="32859" y="186231"/>
                  </a:lnTo>
                </a:path>
                <a:path w="1793239" h="300354">
                  <a:moveTo>
                    <a:pt x="34630" y="185327"/>
                  </a:moveTo>
                  <a:lnTo>
                    <a:pt x="131534" y="299447"/>
                  </a:lnTo>
                </a:path>
                <a:path w="1793239" h="300354">
                  <a:moveTo>
                    <a:pt x="131534" y="300361"/>
                  </a:moveTo>
                  <a:lnTo>
                    <a:pt x="233654" y="913"/>
                  </a:lnTo>
                </a:path>
                <a:path w="1793239" h="300354">
                  <a:moveTo>
                    <a:pt x="233654" y="0"/>
                  </a:moveTo>
                  <a:lnTo>
                    <a:pt x="17931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5854" y="3128845"/>
              <a:ext cx="1798955" cy="305435"/>
            </a:xfrm>
            <a:custGeom>
              <a:avLst/>
              <a:gdLst/>
              <a:ahLst/>
              <a:cxnLst/>
              <a:rect l="l" t="t" r="r" b="b"/>
              <a:pathLst>
                <a:path w="1798954" h="305435">
                  <a:moveTo>
                    <a:pt x="1798338" y="0"/>
                  </a:moveTo>
                  <a:lnTo>
                    <a:pt x="230208" y="0"/>
                  </a:lnTo>
                  <a:lnTo>
                    <a:pt x="133266" y="283908"/>
                  </a:lnTo>
                  <a:lnTo>
                    <a:pt x="48432" y="183500"/>
                  </a:lnTo>
                  <a:lnTo>
                    <a:pt x="0" y="204489"/>
                  </a:lnTo>
                  <a:lnTo>
                    <a:pt x="6910" y="209057"/>
                  </a:lnTo>
                  <a:lnTo>
                    <a:pt x="29413" y="197182"/>
                  </a:lnTo>
                  <a:lnTo>
                    <a:pt x="126317" y="304918"/>
                  </a:lnTo>
                  <a:lnTo>
                    <a:pt x="143661" y="304918"/>
                  </a:lnTo>
                  <a:lnTo>
                    <a:pt x="244049" y="9144"/>
                  </a:lnTo>
                  <a:lnTo>
                    <a:pt x="1798338" y="9144"/>
                  </a:lnTo>
                  <a:lnTo>
                    <a:pt x="1798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401" y="3101462"/>
              <a:ext cx="1857375" cy="0"/>
            </a:xfrm>
            <a:custGeom>
              <a:avLst/>
              <a:gdLst/>
              <a:ahLst/>
              <a:cxnLst/>
              <a:rect l="l" t="t" r="r" b="b"/>
              <a:pathLst>
                <a:path w="1857375">
                  <a:moveTo>
                    <a:pt x="0" y="0"/>
                  </a:moveTo>
                  <a:lnTo>
                    <a:pt x="1857205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50618" y="3159046"/>
            <a:ext cx="16059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29" dirty="0">
                <a:latin typeface="Times New Roman"/>
                <a:cs typeface="Times New Roman"/>
              </a:rPr>
              <a:t> </a:t>
            </a:r>
            <a:r>
              <a:rPr sz="1600" spc="615" dirty="0">
                <a:latin typeface="Times New Roman"/>
                <a:cs typeface="Times New Roman"/>
              </a:rPr>
              <a:t>0.75)</a:t>
            </a:r>
            <a:r>
              <a:rPr sz="1725" spc="9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1795" y="2773234"/>
            <a:ext cx="134366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5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595" dirty="0">
                <a:latin typeface="Times New Roman"/>
                <a:cs typeface="Times New Roman"/>
              </a:rPr>
              <a:t>0.75)</a:t>
            </a:r>
            <a:r>
              <a:rPr sz="1850" i="1" spc="595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5220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8243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5874" y="3177305"/>
            <a:ext cx="232346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6220" algn="l"/>
                <a:tab pos="2014855" algn="l"/>
              </a:tabLst>
            </a:pPr>
            <a:r>
              <a:rPr sz="2750" spc="2285" dirty="0">
                <a:latin typeface="Times New Roman"/>
                <a:cs typeface="Times New Roman"/>
              </a:rPr>
              <a:t>%</a:t>
            </a:r>
            <a:r>
              <a:rPr sz="2750" i="1" spc="2039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7770" y="3177305"/>
            <a:ext cx="140652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5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5597" y="4115503"/>
            <a:ext cx="3757295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5585" algn="l"/>
                <a:tab pos="2024380" algn="l"/>
              </a:tabLst>
            </a:pPr>
            <a:r>
              <a:rPr sz="2750" spc="2285" dirty="0">
                <a:latin typeface="Times New Roman"/>
                <a:cs typeface="Times New Roman"/>
              </a:rPr>
              <a:t>%</a:t>
            </a:r>
            <a:r>
              <a:rPr sz="2750" i="1" spc="2039" dirty="0">
                <a:latin typeface="Times New Roman"/>
                <a:cs typeface="Times New Roman"/>
              </a:rPr>
              <a:t>M</a:t>
            </a:r>
            <a:r>
              <a:rPr sz="1600" i="1" spc="715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935" dirty="0">
                <a:latin typeface="Times New Roman"/>
                <a:cs typeface="Times New Roman"/>
              </a:rPr>
              <a:t>2.</a:t>
            </a:r>
            <a:r>
              <a:rPr sz="2750" spc="1220" dirty="0">
                <a:latin typeface="Times New Roman"/>
                <a:cs typeface="Times New Roman"/>
              </a:rPr>
              <a:t>8</a:t>
            </a:r>
            <a:r>
              <a:rPr sz="2750" spc="1664" dirty="0">
                <a:latin typeface="Times New Roman"/>
                <a:cs typeface="Times New Roman"/>
              </a:rPr>
              <a:t>3%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124" y="2285557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571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313" y="2285557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536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4254" y="2160598"/>
            <a:ext cx="2914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202" baseline="-25132" dirty="0">
                <a:latin typeface="Times New Roman"/>
                <a:cs typeface="Times New Roman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40" y="851661"/>
            <a:ext cx="7893684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functions of certain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unity 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R="306705" algn="ctr">
              <a:lnSpc>
                <a:spcPct val="100000"/>
              </a:lnSpc>
              <a:tabLst>
                <a:tab pos="1383030" algn="l"/>
              </a:tabLst>
            </a:pPr>
            <a:r>
              <a:rPr sz="2100" i="1" spc="160" dirty="0">
                <a:latin typeface="Times New Roman"/>
                <a:cs typeface="Times New Roman"/>
              </a:rPr>
              <a:t>C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160" dirty="0">
                <a:latin typeface="Times New Roman"/>
                <a:cs typeface="Times New Roman"/>
              </a:rPr>
              <a:t>s</a:t>
            </a:r>
            <a:r>
              <a:rPr sz="2100" spc="160" dirty="0">
                <a:latin typeface="Times New Roman"/>
                <a:cs typeface="Times New Roman"/>
              </a:rPr>
              <a:t>)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3150" spc="157" baseline="-35714" dirty="0">
                <a:latin typeface="Symbol"/>
                <a:cs typeface="Symbol"/>
              </a:rPr>
              <a:t></a:t>
            </a:r>
            <a:r>
              <a:rPr sz="3150" spc="157" baseline="-35714" dirty="0">
                <a:latin typeface="Times New Roman"/>
                <a:cs typeface="Times New Roman"/>
              </a:rPr>
              <a:t>	</a:t>
            </a:r>
            <a:r>
              <a:rPr sz="2100" spc="95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5297" y="2281289"/>
            <a:ext cx="2047239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69670" algn="l"/>
              </a:tabLst>
            </a:pPr>
            <a:r>
              <a:rPr sz="2100" i="1" spc="135" dirty="0">
                <a:latin typeface="Times New Roman"/>
                <a:cs typeface="Times New Roman"/>
              </a:rPr>
              <a:t>R</a:t>
            </a:r>
            <a:r>
              <a:rPr sz="2100" spc="135" dirty="0">
                <a:latin typeface="Times New Roman"/>
                <a:cs typeface="Times New Roman"/>
              </a:rPr>
              <a:t>(</a:t>
            </a:r>
            <a:r>
              <a:rPr sz="2100" i="1" spc="135" dirty="0">
                <a:latin typeface="Times New Roman"/>
                <a:cs typeface="Times New Roman"/>
              </a:rPr>
              <a:t>s</a:t>
            </a:r>
            <a:r>
              <a:rPr sz="2100" spc="135" dirty="0">
                <a:latin typeface="Times New Roman"/>
                <a:cs typeface="Times New Roman"/>
              </a:rPr>
              <a:t>)	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3</a:t>
            </a:r>
            <a:r>
              <a:rPr sz="2100" i="1" spc="80" dirty="0">
                <a:latin typeface="Times New Roman"/>
                <a:cs typeface="Times New Roman"/>
              </a:rPr>
              <a:t>s</a:t>
            </a:r>
            <a:r>
              <a:rPr sz="2100" i="1" spc="-114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138042"/>
            <a:ext cx="570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type of damping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164" y="2045970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>
                <a:moveTo>
                  <a:pt x="0" y="0"/>
                </a:moveTo>
                <a:lnTo>
                  <a:pt x="88310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5581" y="2045970"/>
            <a:ext cx="185293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864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01957" y="1917778"/>
            <a:ext cx="4127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5321" y="2041945"/>
            <a:ext cx="3187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22450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	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635" dirty="0">
                <a:latin typeface="Times New Roman"/>
                <a:cs typeface="Times New Roman"/>
              </a:rPr>
              <a:t>3</a:t>
            </a:r>
            <a:r>
              <a:rPr sz="2150" i="1" spc="635" dirty="0">
                <a:latin typeface="Times New Roman"/>
                <a:cs typeface="Times New Roman"/>
              </a:rPr>
              <a:t>s</a:t>
            </a:r>
            <a:r>
              <a:rPr sz="2150" i="1" spc="11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8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40" y="775461"/>
            <a:ext cx="519684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closed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 marL="2081530">
              <a:lnSpc>
                <a:spcPct val="100000"/>
              </a:lnSpc>
              <a:spcBef>
                <a:spcPts val="1045"/>
              </a:spcBef>
              <a:tabLst>
                <a:tab pos="3070860" algn="l"/>
                <a:tab pos="4245610" algn="l"/>
              </a:tabLst>
            </a:pPr>
            <a:r>
              <a:rPr sz="2150" i="1" spc="960" dirty="0">
                <a:latin typeface="Times New Roman"/>
                <a:cs typeface="Times New Roman"/>
              </a:rPr>
              <a:t>C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	</a:t>
            </a:r>
            <a:r>
              <a:rPr sz="3225" spc="1185" baseline="-36175" dirty="0">
                <a:latin typeface="Symbol"/>
                <a:cs typeface="Symbol"/>
              </a:rPr>
              <a:t></a:t>
            </a:r>
            <a:r>
              <a:rPr sz="3225" spc="1185" baseline="-36175" dirty="0">
                <a:latin typeface="Times New Roman"/>
                <a:cs typeface="Times New Roman"/>
              </a:rPr>
              <a:t>	</a:t>
            </a:r>
            <a:r>
              <a:rPr sz="2150" spc="720" dirty="0">
                <a:latin typeface="Times New Roman"/>
                <a:cs typeface="Times New Roman"/>
              </a:rPr>
              <a:t>8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455291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42529" y="3281624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5">
                <a:moveTo>
                  <a:pt x="0" y="0"/>
                </a:moveTo>
                <a:lnTo>
                  <a:pt x="2806849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4708" y="3281624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>
                <a:moveTo>
                  <a:pt x="0" y="0"/>
                </a:moveTo>
                <a:lnTo>
                  <a:pt x="1742138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7911" y="3158306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1130" y="2866445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7592" y="3241154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50" i="1" spc="-10" dirty="0">
                <a:latin typeface="Symbol"/>
                <a:cs typeface="Symbol"/>
              </a:rPr>
              <a:t>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8938" y="3158306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5374" y="2902497"/>
            <a:ext cx="240029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5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4448" y="3277206"/>
            <a:ext cx="129794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60" dirty="0">
                <a:latin typeface="Times New Roman"/>
                <a:cs typeface="Times New Roman"/>
              </a:rPr>
              <a:t>3</a:t>
            </a:r>
            <a:r>
              <a:rPr sz="2100" i="1" spc="560" dirty="0">
                <a:latin typeface="Times New Roman"/>
                <a:cs typeface="Times New Roman"/>
              </a:rPr>
              <a:t>s</a:t>
            </a:r>
            <a:r>
              <a:rPr sz="2100" i="1" spc="85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0507" y="3069797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3671696"/>
            <a:ext cx="447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572" y="4183694"/>
            <a:ext cx="115951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</a:t>
            </a:r>
            <a:r>
              <a:rPr sz="2175" spc="142" baseline="44061" dirty="0">
                <a:latin typeface="Times New Roman"/>
                <a:cs typeface="Times New Roman"/>
              </a:rPr>
              <a:t>2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8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6922" y="4183694"/>
            <a:ext cx="312610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92935" algn="l"/>
              </a:tabLst>
            </a:pP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2.82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80" dirty="0">
                <a:latin typeface="Times New Roman"/>
                <a:cs typeface="Times New Roman"/>
              </a:rPr>
              <a:t>/</a:t>
            </a:r>
            <a:r>
              <a:rPr sz="2550" spc="-229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4205096"/>
            <a:ext cx="238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4890592"/>
            <a:ext cx="1925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25479" y="523376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350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1377" y="5233761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>
                <a:moveTo>
                  <a:pt x="0" y="0"/>
                </a:moveTo>
                <a:lnTo>
                  <a:pt x="1051616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32662" y="4774239"/>
            <a:ext cx="14770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5400" algn="l"/>
              </a:tabLst>
            </a:pPr>
            <a:r>
              <a:rPr sz="2550" spc="50" dirty="0">
                <a:latin typeface="Times New Roman"/>
                <a:cs typeface="Times New Roman"/>
              </a:rPr>
              <a:t>3	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68207" y="4959387"/>
            <a:ext cx="278574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4695" algn="l"/>
              </a:tabLst>
            </a:pPr>
            <a:r>
              <a:rPr sz="2550" spc="-420" dirty="0">
                <a:latin typeface="Times New Roman"/>
                <a:cs typeface="Times New Roman"/>
              </a:rPr>
              <a:t>2</a:t>
            </a:r>
            <a:r>
              <a:rPr sz="2700" i="1" spc="-420" dirty="0">
                <a:latin typeface="Symbol"/>
                <a:cs typeface="Symbol"/>
              </a:rPr>
              <a:t></a:t>
            </a:r>
            <a:r>
              <a:rPr sz="1450" i="1" spc="-420" dirty="0">
                <a:latin typeface="Times New Roman"/>
                <a:cs typeface="Times New Roman"/>
              </a:rPr>
              <a:t>n</a:t>
            </a:r>
            <a:r>
              <a:rPr sz="2550" i="1" spc="-420" dirty="0">
                <a:latin typeface="Times New Roman"/>
                <a:cs typeface="Times New Roman"/>
              </a:rPr>
              <a:t>s  </a:t>
            </a:r>
            <a:r>
              <a:rPr sz="2550" i="1" spc="-409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3</a:t>
            </a:r>
            <a:r>
              <a:rPr sz="2550" i="1" spc="40" dirty="0">
                <a:latin typeface="Times New Roman"/>
                <a:cs typeface="Times New Roman"/>
              </a:rPr>
              <a:t>s	</a:t>
            </a:r>
            <a:r>
              <a:rPr sz="2550" spc="10" dirty="0">
                <a:latin typeface="Symbol"/>
                <a:cs typeface="Symbol"/>
              </a:rPr>
              <a:t></a:t>
            </a:r>
            <a:r>
              <a:rPr sz="2700" i="1" spc="10" dirty="0">
                <a:latin typeface="Symbol"/>
                <a:cs typeface="Symbol"/>
              </a:rPr>
              <a:t></a:t>
            </a:r>
            <a:r>
              <a:rPr sz="2550" spc="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308" y="4978267"/>
            <a:ext cx="228155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130" algn="l"/>
              </a:tabLst>
            </a:pP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55" dirty="0">
                <a:latin typeface="Times New Roman"/>
                <a:cs typeface="Times New Roman"/>
              </a:rPr>
              <a:t>	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0.53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33815" y="5212310"/>
            <a:ext cx="78295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50" dirty="0">
                <a:latin typeface="Times New Roman"/>
                <a:cs typeface="Times New Roman"/>
              </a:rPr>
              <a:t>2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Symbol"/>
                <a:cs typeface="Symbol"/>
              </a:rPr>
              <a:t></a:t>
            </a:r>
            <a:r>
              <a:rPr sz="2700" i="1" spc="-225" dirty="0">
                <a:latin typeface="Symbol"/>
                <a:cs typeface="Symbol"/>
              </a:rPr>
              <a:t></a:t>
            </a:r>
            <a:r>
              <a:rPr sz="1450" i="1" spc="-22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9430" y="5231189"/>
            <a:ext cx="10452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50" dirty="0">
                <a:latin typeface="Times New Roman"/>
                <a:cs typeface="Times New Roman"/>
              </a:rPr>
              <a:t>2</a:t>
            </a:r>
            <a:r>
              <a:rPr sz="2550" spc="-42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Symbol"/>
                <a:cs typeface="Symbol"/>
              </a:rPr>
              <a:t>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2.82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955" y="5824037"/>
            <a:ext cx="520636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4275" i="1" spc="-7" baseline="2923" dirty="0">
                <a:latin typeface="Symbol"/>
                <a:cs typeface="Symbol"/>
              </a:rPr>
              <a:t></a:t>
            </a:r>
            <a:r>
              <a:rPr sz="4050" spc="-7" baseline="3086" dirty="0">
                <a:latin typeface="Symbol"/>
                <a:cs typeface="Symbol"/>
              </a:rPr>
              <a:t></a:t>
            </a:r>
            <a:r>
              <a:rPr sz="4050" spc="-637" baseline="3086" dirty="0">
                <a:latin typeface="Times New Roman"/>
                <a:cs typeface="Times New Roman"/>
              </a:rPr>
              <a:t> </a:t>
            </a:r>
            <a:r>
              <a:rPr sz="4050" spc="-142" baseline="3086" dirty="0">
                <a:latin typeface="Times New Roman"/>
                <a:cs typeface="Times New Roman"/>
              </a:rPr>
              <a:t>1</a:t>
            </a:r>
            <a:r>
              <a:rPr sz="2400" spc="-9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it is an </a:t>
            </a:r>
            <a:r>
              <a:rPr sz="2400" spc="-10" dirty="0">
                <a:latin typeface="Calibri"/>
                <a:cs typeface="Calibri"/>
              </a:rPr>
              <a:t>underdamped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1781" y="2285557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947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6567" y="2285557"/>
            <a:ext cx="1222375" cy="0"/>
          </a:xfrm>
          <a:custGeom>
            <a:avLst/>
            <a:gdLst/>
            <a:ahLst/>
            <a:cxnLst/>
            <a:rect l="l" t="t" r="r" b="b"/>
            <a:pathLst>
              <a:path w="1222375">
                <a:moveTo>
                  <a:pt x="0" y="0"/>
                </a:moveTo>
                <a:lnTo>
                  <a:pt x="1221786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0650" y="2160598"/>
            <a:ext cx="2914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202" baseline="-25132" dirty="0">
                <a:latin typeface="Times New Roman"/>
                <a:cs typeface="Times New Roman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40" y="851661"/>
            <a:ext cx="7893684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functions of certain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unity 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R="331470" algn="ctr">
              <a:lnSpc>
                <a:spcPct val="100000"/>
              </a:lnSpc>
              <a:tabLst>
                <a:tab pos="1407160" algn="l"/>
              </a:tabLst>
            </a:pPr>
            <a:r>
              <a:rPr sz="2100" i="1" spc="160" dirty="0">
                <a:latin typeface="Times New Roman"/>
                <a:cs typeface="Times New Roman"/>
              </a:rPr>
              <a:t>C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160" dirty="0">
                <a:latin typeface="Times New Roman"/>
                <a:cs typeface="Times New Roman"/>
              </a:rPr>
              <a:t>s</a:t>
            </a:r>
            <a:r>
              <a:rPr sz="2100" spc="160" dirty="0">
                <a:latin typeface="Times New Roman"/>
                <a:cs typeface="Times New Roman"/>
              </a:rPr>
              <a:t>)</a:t>
            </a:r>
            <a:r>
              <a:rPr sz="2100" spc="185" dirty="0">
                <a:latin typeface="Times New Roman"/>
                <a:cs typeface="Times New Roman"/>
              </a:rPr>
              <a:t> </a:t>
            </a:r>
            <a:r>
              <a:rPr sz="3150" spc="157" baseline="-35714" dirty="0">
                <a:latin typeface="Symbol"/>
                <a:cs typeface="Symbol"/>
              </a:rPr>
              <a:t></a:t>
            </a:r>
            <a:r>
              <a:rPr sz="3150" spc="157" baseline="-35714" dirty="0">
                <a:latin typeface="Times New Roman"/>
                <a:cs typeface="Times New Roman"/>
              </a:rPr>
              <a:t>	</a:t>
            </a:r>
            <a:r>
              <a:rPr sz="2100" spc="9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0960" y="2281289"/>
            <a:ext cx="208026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70305" algn="l"/>
              </a:tabLst>
            </a:pPr>
            <a:r>
              <a:rPr sz="2100" i="1" spc="140" dirty="0">
                <a:latin typeface="Times New Roman"/>
                <a:cs typeface="Times New Roman"/>
              </a:rPr>
              <a:t>R</a:t>
            </a:r>
            <a:r>
              <a:rPr sz="2100" spc="140" dirty="0">
                <a:latin typeface="Times New Roman"/>
                <a:cs typeface="Times New Roman"/>
              </a:rPr>
              <a:t>(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2100" spc="140" dirty="0">
                <a:latin typeface="Times New Roman"/>
                <a:cs typeface="Times New Roman"/>
              </a:rPr>
              <a:t>)	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4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138042"/>
            <a:ext cx="570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type of damping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074" y="2045970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>
                <a:moveTo>
                  <a:pt x="0" y="0"/>
                </a:moveTo>
                <a:lnTo>
                  <a:pt x="883059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7436" y="2045970"/>
            <a:ext cx="1910080" cy="0"/>
          </a:xfrm>
          <a:custGeom>
            <a:avLst/>
            <a:gdLst/>
            <a:ahLst/>
            <a:cxnLst/>
            <a:rect l="l" t="t" r="r" b="b"/>
            <a:pathLst>
              <a:path w="1910079">
                <a:moveTo>
                  <a:pt x="0" y="0"/>
                </a:moveTo>
                <a:lnTo>
                  <a:pt x="1909752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4010" y="1917778"/>
            <a:ext cx="41211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25" i="1" spc="885" baseline="-25839" dirty="0">
                <a:latin typeface="Times New Roman"/>
                <a:cs typeface="Times New Roman"/>
              </a:rPr>
              <a:t>s</a:t>
            </a:r>
            <a:r>
              <a:rPr sz="1250" spc="59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7203" y="2041945"/>
            <a:ext cx="32378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22450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	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4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40" y="775461"/>
            <a:ext cx="519684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closed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 marL="2043430">
              <a:lnSpc>
                <a:spcPct val="100000"/>
              </a:lnSpc>
              <a:spcBef>
                <a:spcPts val="1045"/>
              </a:spcBef>
              <a:tabLst>
                <a:tab pos="3032760" algn="l"/>
                <a:tab pos="4243070" algn="l"/>
              </a:tabLst>
            </a:pPr>
            <a:r>
              <a:rPr sz="2150" i="1" spc="960" dirty="0">
                <a:latin typeface="Times New Roman"/>
                <a:cs typeface="Times New Roman"/>
              </a:rPr>
              <a:t>C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	</a:t>
            </a:r>
            <a:r>
              <a:rPr sz="3225" spc="1185" baseline="-36175" dirty="0">
                <a:latin typeface="Symbol"/>
                <a:cs typeface="Symbol"/>
              </a:rPr>
              <a:t></a:t>
            </a:r>
            <a:r>
              <a:rPr sz="3225" spc="1185" baseline="-36175" dirty="0">
                <a:latin typeface="Times New Roman"/>
                <a:cs typeface="Times New Roman"/>
              </a:rPr>
              <a:t>	</a:t>
            </a:r>
            <a:r>
              <a:rPr sz="2150" spc="72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455291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5759" y="3281624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462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7501" y="3281624"/>
            <a:ext cx="1795780" cy="0"/>
          </a:xfrm>
          <a:custGeom>
            <a:avLst/>
            <a:gdLst/>
            <a:ahLst/>
            <a:cxnLst/>
            <a:rect l="l" t="t" r="r" b="b"/>
            <a:pathLst>
              <a:path w="1795779">
                <a:moveTo>
                  <a:pt x="0" y="0"/>
                </a:moveTo>
                <a:lnTo>
                  <a:pt x="1795488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1138" y="3158306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4209" y="2866451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0758" y="3241159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50" i="1" spc="-10" dirty="0">
                <a:latin typeface="Symbol"/>
                <a:cs typeface="Symbol"/>
              </a:rPr>
              <a:t>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891" y="3158306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1553" y="2902497"/>
            <a:ext cx="240029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6911" y="3277206"/>
            <a:ext cx="134493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15" dirty="0">
                <a:latin typeface="Times New Roman"/>
                <a:cs typeface="Times New Roman"/>
              </a:rPr>
              <a:t>4</a:t>
            </a:r>
            <a:r>
              <a:rPr sz="2100" i="1" spc="615" dirty="0">
                <a:latin typeface="Times New Roman"/>
                <a:cs typeface="Times New Roman"/>
              </a:rPr>
              <a:t>s</a:t>
            </a:r>
            <a:r>
              <a:rPr sz="2100" i="1" spc="80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3366" y="3069797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3671696"/>
            <a:ext cx="447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6427" y="4183713"/>
            <a:ext cx="117538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</a:t>
            </a:r>
            <a:r>
              <a:rPr sz="2175" spc="142" baseline="44061" dirty="0">
                <a:latin typeface="Times New Roman"/>
                <a:cs typeface="Times New Roman"/>
              </a:rPr>
              <a:t>2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9570" y="4183713"/>
            <a:ext cx="3265804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32635" algn="l"/>
              </a:tabLst>
            </a:pP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1.414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4205096"/>
            <a:ext cx="238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4890592"/>
            <a:ext cx="1925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91835" y="523376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391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7822" y="5233761"/>
            <a:ext cx="1183640" cy="0"/>
          </a:xfrm>
          <a:custGeom>
            <a:avLst/>
            <a:gdLst/>
            <a:ahLst/>
            <a:cxnLst/>
            <a:rect l="l" t="t" r="r" b="b"/>
            <a:pathLst>
              <a:path w="1183640">
                <a:moveTo>
                  <a:pt x="0" y="0"/>
                </a:moveTo>
                <a:lnTo>
                  <a:pt x="1183129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99028" y="4774239"/>
            <a:ext cx="154305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0805" algn="l"/>
              </a:tabLst>
            </a:pPr>
            <a:r>
              <a:rPr sz="2550" spc="50" dirty="0">
                <a:latin typeface="Times New Roman"/>
                <a:cs typeface="Times New Roman"/>
              </a:rPr>
              <a:t>4	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13328" y="4959381"/>
            <a:ext cx="280733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6285" algn="l"/>
              </a:tabLst>
            </a:pPr>
            <a:r>
              <a:rPr sz="2550" spc="-425" dirty="0">
                <a:latin typeface="Times New Roman"/>
                <a:cs typeface="Times New Roman"/>
              </a:rPr>
              <a:t>2</a:t>
            </a:r>
            <a:r>
              <a:rPr sz="2700" i="1" spc="-425" dirty="0">
                <a:latin typeface="Symbol"/>
                <a:cs typeface="Symbol"/>
              </a:rPr>
              <a:t></a:t>
            </a:r>
            <a:r>
              <a:rPr sz="1450" i="1" spc="-425" dirty="0">
                <a:latin typeface="Times New Roman"/>
                <a:cs typeface="Times New Roman"/>
              </a:rPr>
              <a:t>n</a:t>
            </a:r>
            <a:r>
              <a:rPr sz="2550" i="1" spc="-425" dirty="0">
                <a:latin typeface="Times New Roman"/>
                <a:cs typeface="Times New Roman"/>
              </a:rPr>
              <a:t>s  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spc="85" dirty="0">
                <a:latin typeface="Times New Roman"/>
                <a:cs typeface="Times New Roman"/>
              </a:rPr>
              <a:t>4</a:t>
            </a:r>
            <a:r>
              <a:rPr sz="2550" i="1" spc="85" dirty="0">
                <a:latin typeface="Times New Roman"/>
                <a:cs typeface="Times New Roman"/>
              </a:rPr>
              <a:t>s	</a:t>
            </a:r>
            <a:r>
              <a:rPr sz="2550" spc="5" dirty="0">
                <a:latin typeface="Symbol"/>
                <a:cs typeface="Symbol"/>
              </a:rPr>
              <a:t></a:t>
            </a:r>
            <a:r>
              <a:rPr sz="2700" i="1" spc="5" dirty="0">
                <a:latin typeface="Symbol"/>
                <a:cs typeface="Symbol"/>
              </a:rPr>
              <a:t></a:t>
            </a:r>
            <a:r>
              <a:rPr sz="2550" spc="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5926" y="4978267"/>
            <a:ext cx="238125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2575" algn="l"/>
              </a:tabLst>
            </a:pP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55" dirty="0">
                <a:latin typeface="Times New Roman"/>
                <a:cs typeface="Times New Roman"/>
              </a:rPr>
              <a:t>	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1.41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00165" y="5212303"/>
            <a:ext cx="78295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50" dirty="0">
                <a:latin typeface="Times New Roman"/>
                <a:cs typeface="Times New Roman"/>
              </a:rPr>
              <a:t>2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Symbol"/>
                <a:cs typeface="Symbol"/>
              </a:rPr>
              <a:t></a:t>
            </a:r>
            <a:r>
              <a:rPr sz="2700" i="1" spc="-225" dirty="0">
                <a:latin typeface="Symbol"/>
                <a:cs typeface="Symbol"/>
              </a:rPr>
              <a:t></a:t>
            </a:r>
            <a:r>
              <a:rPr sz="1450" i="1" spc="-22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5661" y="5231189"/>
            <a:ext cx="117729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50" dirty="0">
                <a:latin typeface="Times New Roman"/>
                <a:cs typeface="Times New Roman"/>
              </a:rPr>
              <a:t>2</a:t>
            </a:r>
            <a:r>
              <a:rPr sz="2550" spc="-44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Symbol"/>
                <a:cs typeface="Symbol"/>
              </a:rPr>
              <a:t></a:t>
            </a:r>
            <a:r>
              <a:rPr sz="2550" spc="55" dirty="0">
                <a:latin typeface="Times New Roman"/>
                <a:cs typeface="Times New Roman"/>
              </a:rPr>
              <a:t>1.414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319" y="5824037"/>
            <a:ext cx="515620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4275" i="1" spc="22" baseline="2923" dirty="0">
                <a:latin typeface="Symbol"/>
                <a:cs typeface="Symbol"/>
              </a:rPr>
              <a:t></a:t>
            </a:r>
            <a:r>
              <a:rPr sz="4050" spc="22" baseline="3086" dirty="0">
                <a:latin typeface="Symbol"/>
                <a:cs typeface="Symbol"/>
              </a:rPr>
              <a:t></a:t>
            </a:r>
            <a:r>
              <a:rPr sz="4050" spc="22" baseline="3086" dirty="0">
                <a:latin typeface="Times New Roman"/>
                <a:cs typeface="Times New Roman"/>
              </a:rPr>
              <a:t> </a:t>
            </a:r>
            <a:r>
              <a:rPr sz="4050" spc="52" baseline="3086" dirty="0">
                <a:latin typeface="Times New Roman"/>
                <a:cs typeface="Times New Roman"/>
              </a:rPr>
              <a:t>1</a:t>
            </a:r>
            <a:r>
              <a:rPr sz="4050" spc="-652" baseline="308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, it is an </a:t>
            </a:r>
            <a:r>
              <a:rPr sz="2400" spc="-10" dirty="0">
                <a:latin typeface="Calibri"/>
                <a:cs typeface="Calibri"/>
              </a:rPr>
              <a:t>overdamped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86159" y="2285557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977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977" y="2285557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165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4933" y="2160598"/>
            <a:ext cx="2914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202" baseline="-25132" dirty="0">
                <a:latin typeface="Times New Roman"/>
                <a:cs typeface="Times New Roman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40" y="851661"/>
            <a:ext cx="7893684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functions of certain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unity 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R="310515" algn="ctr">
              <a:lnSpc>
                <a:spcPct val="100000"/>
              </a:lnSpc>
              <a:tabLst>
                <a:tab pos="1379855" algn="l"/>
              </a:tabLst>
            </a:pPr>
            <a:r>
              <a:rPr sz="2100" i="1" spc="160" dirty="0">
                <a:latin typeface="Times New Roman"/>
                <a:cs typeface="Times New Roman"/>
              </a:rPr>
              <a:t>C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160" dirty="0">
                <a:latin typeface="Times New Roman"/>
                <a:cs typeface="Times New Roman"/>
              </a:rPr>
              <a:t>s</a:t>
            </a:r>
            <a:r>
              <a:rPr sz="2100" spc="160" dirty="0">
                <a:latin typeface="Times New Roman"/>
                <a:cs typeface="Times New Roman"/>
              </a:rPr>
              <a:t>)</a:t>
            </a:r>
            <a:r>
              <a:rPr sz="2100" spc="185" dirty="0">
                <a:latin typeface="Times New Roman"/>
                <a:cs typeface="Times New Roman"/>
              </a:rPr>
              <a:t> </a:t>
            </a:r>
            <a:r>
              <a:rPr sz="3150" spc="157" baseline="-35714" dirty="0">
                <a:latin typeface="Symbol"/>
                <a:cs typeface="Symbol"/>
              </a:rPr>
              <a:t></a:t>
            </a:r>
            <a:r>
              <a:rPr sz="3150" spc="157" baseline="-35714" dirty="0">
                <a:latin typeface="Times New Roman"/>
                <a:cs typeface="Times New Roman"/>
              </a:rPr>
              <a:t>	</a:t>
            </a:r>
            <a:r>
              <a:rPr sz="2100" spc="9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5355" y="2281289"/>
            <a:ext cx="204851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70305" algn="l"/>
              </a:tabLst>
            </a:pPr>
            <a:r>
              <a:rPr sz="2100" i="1" spc="140" dirty="0">
                <a:latin typeface="Times New Roman"/>
                <a:cs typeface="Times New Roman"/>
              </a:rPr>
              <a:t>R</a:t>
            </a:r>
            <a:r>
              <a:rPr sz="2100" spc="140" dirty="0">
                <a:latin typeface="Times New Roman"/>
                <a:cs typeface="Times New Roman"/>
              </a:rPr>
              <a:t>(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2100" spc="140" dirty="0">
                <a:latin typeface="Times New Roman"/>
                <a:cs typeface="Times New Roman"/>
              </a:rPr>
              <a:t>)	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2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i="1" spc="-3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</a:t>
            </a:r>
            <a:r>
              <a:rPr sz="2100" spc="18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138042"/>
            <a:ext cx="570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type of damping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164" y="2045970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>
                <a:moveTo>
                  <a:pt x="0" y="0"/>
                </a:moveTo>
                <a:lnTo>
                  <a:pt x="88310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5581" y="2045970"/>
            <a:ext cx="1824989" cy="0"/>
          </a:xfrm>
          <a:custGeom>
            <a:avLst/>
            <a:gdLst/>
            <a:ahLst/>
            <a:cxnLst/>
            <a:rect l="l" t="t" r="r" b="b"/>
            <a:pathLst>
              <a:path w="1824989">
                <a:moveTo>
                  <a:pt x="0" y="0"/>
                </a:moveTo>
                <a:lnTo>
                  <a:pt x="1824381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01957" y="1917778"/>
            <a:ext cx="4127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5321" y="2041945"/>
            <a:ext cx="3187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22450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	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1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40" y="775461"/>
            <a:ext cx="519684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closed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 marL="2081530">
              <a:lnSpc>
                <a:spcPct val="100000"/>
              </a:lnSpc>
              <a:spcBef>
                <a:spcPts val="1045"/>
              </a:spcBef>
              <a:tabLst>
                <a:tab pos="3070860" algn="l"/>
                <a:tab pos="4238625" algn="l"/>
              </a:tabLst>
            </a:pPr>
            <a:r>
              <a:rPr sz="2150" i="1" spc="960" dirty="0">
                <a:latin typeface="Times New Roman"/>
                <a:cs typeface="Times New Roman"/>
              </a:rPr>
              <a:t>C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	</a:t>
            </a:r>
            <a:r>
              <a:rPr sz="3225" spc="1185" baseline="-36175" dirty="0">
                <a:latin typeface="Symbol"/>
                <a:cs typeface="Symbol"/>
              </a:rPr>
              <a:t></a:t>
            </a:r>
            <a:r>
              <a:rPr sz="3225" spc="1185" baseline="-36175" dirty="0">
                <a:latin typeface="Times New Roman"/>
                <a:cs typeface="Times New Roman"/>
              </a:rPr>
              <a:t>	</a:t>
            </a:r>
            <a:r>
              <a:rPr sz="2150" spc="72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455291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0834" y="3281624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441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2575" y="3281624"/>
            <a:ext cx="1715135" cy="0"/>
          </a:xfrm>
          <a:custGeom>
            <a:avLst/>
            <a:gdLst/>
            <a:ahLst/>
            <a:cxnLst/>
            <a:rect l="l" t="t" r="r" b="b"/>
            <a:pathLst>
              <a:path w="1715134">
                <a:moveTo>
                  <a:pt x="0" y="0"/>
                </a:moveTo>
                <a:lnTo>
                  <a:pt x="1715119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6212" y="3158306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280" y="2866457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5822" y="3241166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2</a:t>
            </a:r>
            <a:r>
              <a:rPr sz="2350" i="1" spc="-15" dirty="0">
                <a:latin typeface="Symbol"/>
                <a:cs typeface="Symbol"/>
              </a:rPr>
              <a:t></a:t>
            </a:r>
            <a:r>
              <a:rPr sz="1200" i="1" spc="-15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7083" y="3158306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6465" y="2902497"/>
            <a:ext cx="240029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2094" y="3277206"/>
            <a:ext cx="129794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615" dirty="0">
                <a:latin typeface="Times New Roman"/>
                <a:cs typeface="Times New Roman"/>
              </a:rPr>
              <a:t>2</a:t>
            </a:r>
            <a:r>
              <a:rPr sz="2100" i="1" spc="615" dirty="0">
                <a:latin typeface="Times New Roman"/>
                <a:cs typeface="Times New Roman"/>
              </a:rPr>
              <a:t>s</a:t>
            </a:r>
            <a:r>
              <a:rPr sz="2100" i="1" spc="75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8410" y="3069797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3671696"/>
            <a:ext cx="447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4543" y="4183703"/>
            <a:ext cx="113665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</a:t>
            </a:r>
            <a:r>
              <a:rPr sz="2175" spc="142" baseline="44061" dirty="0">
                <a:latin typeface="Times New Roman"/>
                <a:cs typeface="Times New Roman"/>
              </a:rPr>
              <a:t>2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0328" y="4183703"/>
            <a:ext cx="260921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76045" algn="l"/>
              </a:tabLst>
            </a:pP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60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4205096"/>
            <a:ext cx="238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4890592"/>
            <a:ext cx="1925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09137" y="523376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67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5369" y="5233761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>
                <a:moveTo>
                  <a:pt x="0" y="0"/>
                </a:moveTo>
                <a:lnTo>
                  <a:pt x="568013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16392" y="4774239"/>
            <a:ext cx="12357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65" algn="l"/>
              </a:tabLst>
            </a:pPr>
            <a:r>
              <a:rPr sz="2550" spc="50" dirty="0">
                <a:latin typeface="Times New Roman"/>
                <a:cs typeface="Times New Roman"/>
              </a:rPr>
              <a:t>2	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9973" y="4959373"/>
            <a:ext cx="280797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6285" algn="l"/>
              </a:tabLst>
            </a:pPr>
            <a:r>
              <a:rPr sz="2550" spc="-425" dirty="0">
                <a:latin typeface="Times New Roman"/>
                <a:cs typeface="Times New Roman"/>
              </a:rPr>
              <a:t>2</a:t>
            </a:r>
            <a:r>
              <a:rPr sz="2700" i="1" spc="-425" dirty="0">
                <a:latin typeface="Symbol"/>
                <a:cs typeface="Symbol"/>
              </a:rPr>
              <a:t></a:t>
            </a:r>
            <a:r>
              <a:rPr sz="1450" i="1" spc="-425" dirty="0">
                <a:latin typeface="Times New Roman"/>
                <a:cs typeface="Times New Roman"/>
              </a:rPr>
              <a:t>n</a:t>
            </a:r>
            <a:r>
              <a:rPr sz="2550" i="1" spc="-425" dirty="0">
                <a:latin typeface="Times New Roman"/>
                <a:cs typeface="Times New Roman"/>
              </a:rPr>
              <a:t>s  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spc="85" dirty="0">
                <a:latin typeface="Times New Roman"/>
                <a:cs typeface="Times New Roman"/>
              </a:rPr>
              <a:t>2</a:t>
            </a:r>
            <a:r>
              <a:rPr sz="2550" i="1" spc="85" dirty="0">
                <a:latin typeface="Times New Roman"/>
                <a:cs typeface="Times New Roman"/>
              </a:rPr>
              <a:t>s	</a:t>
            </a:r>
            <a:r>
              <a:rPr sz="2550" spc="5" dirty="0">
                <a:latin typeface="Symbol"/>
                <a:cs typeface="Symbol"/>
              </a:rPr>
              <a:t></a:t>
            </a:r>
            <a:r>
              <a:rPr sz="2700" i="1" spc="5" dirty="0">
                <a:latin typeface="Symbol"/>
                <a:cs typeface="Symbol"/>
              </a:rPr>
              <a:t></a:t>
            </a:r>
            <a:r>
              <a:rPr sz="2550" spc="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09110" y="4978267"/>
            <a:ext cx="419734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83658" y="4978267"/>
            <a:ext cx="2101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5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17471" y="5212296"/>
            <a:ext cx="174434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8400" algn="l"/>
              </a:tabLst>
            </a:pPr>
            <a:r>
              <a:rPr sz="2550" spc="50" dirty="0">
                <a:latin typeface="Times New Roman"/>
                <a:cs typeface="Times New Roman"/>
              </a:rPr>
              <a:t>2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Symbol"/>
                <a:cs typeface="Symbol"/>
              </a:rPr>
              <a:t></a:t>
            </a:r>
            <a:r>
              <a:rPr sz="2700" i="1" spc="-225" dirty="0">
                <a:latin typeface="Symbol"/>
                <a:cs typeface="Symbol"/>
              </a:rPr>
              <a:t></a:t>
            </a:r>
            <a:r>
              <a:rPr sz="1450" i="1" spc="-225" dirty="0">
                <a:latin typeface="Times New Roman"/>
                <a:cs typeface="Times New Roman"/>
              </a:rPr>
              <a:t>n	</a:t>
            </a:r>
            <a:r>
              <a:rPr sz="2550" spc="50" dirty="0">
                <a:latin typeface="Times New Roman"/>
                <a:cs typeface="Times New Roman"/>
              </a:rPr>
              <a:t>2</a:t>
            </a:r>
            <a:r>
              <a:rPr sz="2550" spc="-455" dirty="0">
                <a:latin typeface="Times New Roman"/>
                <a:cs typeface="Times New Roman"/>
              </a:rPr>
              <a:t> </a:t>
            </a:r>
            <a:r>
              <a:rPr sz="2550" spc="85" dirty="0">
                <a:latin typeface="Symbol"/>
                <a:cs typeface="Symbol"/>
              </a:rPr>
              <a:t></a:t>
            </a:r>
            <a:r>
              <a:rPr sz="2550" spc="85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955" y="5824037"/>
            <a:ext cx="556387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4275" i="1" spc="22" baseline="2923" dirty="0">
                <a:latin typeface="Symbol"/>
                <a:cs typeface="Symbol"/>
              </a:rPr>
              <a:t></a:t>
            </a:r>
            <a:r>
              <a:rPr sz="4050" spc="22" baseline="3086" dirty="0">
                <a:latin typeface="Symbol"/>
                <a:cs typeface="Symbol"/>
              </a:rPr>
              <a:t></a:t>
            </a:r>
            <a:r>
              <a:rPr sz="4050" spc="-660" baseline="3086" dirty="0">
                <a:latin typeface="Times New Roman"/>
                <a:cs typeface="Times New Roman"/>
              </a:rPr>
              <a:t> </a:t>
            </a:r>
            <a:r>
              <a:rPr sz="4050" spc="-179" baseline="3086" dirty="0">
                <a:latin typeface="Times New Roman"/>
                <a:cs typeface="Times New Roman"/>
              </a:rPr>
              <a:t>1</a:t>
            </a:r>
            <a:r>
              <a:rPr sz="2400" spc="-12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it is an </a:t>
            </a:r>
            <a:r>
              <a:rPr sz="2400" spc="-5" dirty="0">
                <a:latin typeface="Calibri"/>
                <a:cs typeface="Calibri"/>
              </a:rPr>
              <a:t>critically damped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3675"/>
            <a:ext cx="8376920" cy="320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Transient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latin typeface="Calibri"/>
                <a:cs typeface="Calibri"/>
              </a:rPr>
              <a:t>From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transient </a:t>
            </a:r>
            <a:r>
              <a:rPr sz="2800" b="1" spc="-10" dirty="0">
                <a:latin typeface="Calibri"/>
                <a:cs typeface="Calibri"/>
              </a:rPr>
              <a:t>response </a:t>
            </a:r>
            <a:r>
              <a:rPr sz="2800" b="1" spc="-15" dirty="0">
                <a:latin typeface="Calibri"/>
                <a:cs typeface="Calibri"/>
              </a:rPr>
              <a:t>we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spc="1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know;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begins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respond after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input is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4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much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25" dirty="0">
                <a:latin typeface="Calibri"/>
                <a:cs typeface="Calibri"/>
              </a:rPr>
              <a:t>takes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reach </a:t>
            </a:r>
            <a:r>
              <a:rPr sz="2800" spc="-5" dirty="0">
                <a:latin typeface="Calibri"/>
                <a:cs typeface="Calibri"/>
              </a:rPr>
              <a:t>the output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6753" y="3534536"/>
            <a:ext cx="197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desired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63239"/>
            <a:ext cx="76866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86535" indent="-342900">
              <a:lnSpc>
                <a:spcPct val="14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Whether </a:t>
            </a:r>
            <a:r>
              <a:rPr sz="2800" spc="-5" dirty="0">
                <a:latin typeface="Calibri"/>
                <a:cs typeface="Calibri"/>
              </a:rPr>
              <a:t>the output shoots </a:t>
            </a:r>
            <a:r>
              <a:rPr sz="2800" spc="-15" dirty="0">
                <a:latin typeface="Calibri"/>
                <a:cs typeface="Calibri"/>
              </a:rPr>
              <a:t>beyond </a:t>
            </a:r>
            <a:r>
              <a:rPr sz="2800" spc="-5" dirty="0">
                <a:latin typeface="Calibri"/>
                <a:cs typeface="Calibri"/>
              </a:rPr>
              <a:t>the  &amp;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Whether the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oscillates </a:t>
            </a:r>
            <a:r>
              <a:rPr sz="2800" spc="-5" dirty="0">
                <a:latin typeface="Calibri"/>
                <a:cs typeface="Calibri"/>
              </a:rPr>
              <a:t>about its </a:t>
            </a:r>
            <a:r>
              <a:rPr sz="2800" spc="-10" dirty="0">
                <a:latin typeface="Calibri"/>
                <a:cs typeface="Calibri"/>
              </a:rPr>
              <a:t>final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does it </a:t>
            </a:r>
            <a:r>
              <a:rPr sz="2800" spc="-15" dirty="0">
                <a:latin typeface="Calibri"/>
                <a:cs typeface="Calibri"/>
              </a:rPr>
              <a:t>settle 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final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8478" y="2285557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963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3246" y="2285557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>
                <a:moveTo>
                  <a:pt x="0" y="0"/>
                </a:moveTo>
                <a:lnTo>
                  <a:pt x="684184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87509" y="2160598"/>
            <a:ext cx="2914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202" baseline="-25132" dirty="0">
                <a:latin typeface="Times New Roman"/>
                <a:cs typeface="Times New Roman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40" y="851661"/>
            <a:ext cx="7893684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functions of certain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unity 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R="67310" algn="ctr">
              <a:lnSpc>
                <a:spcPct val="100000"/>
              </a:lnSpc>
              <a:tabLst>
                <a:tab pos="1137920" algn="l"/>
              </a:tabLst>
            </a:pPr>
            <a:r>
              <a:rPr sz="2100" i="1" spc="160" dirty="0">
                <a:latin typeface="Times New Roman"/>
                <a:cs typeface="Times New Roman"/>
              </a:rPr>
              <a:t>C</a:t>
            </a:r>
            <a:r>
              <a:rPr sz="2100" spc="160" dirty="0">
                <a:latin typeface="Times New Roman"/>
                <a:cs typeface="Times New Roman"/>
              </a:rPr>
              <a:t>(</a:t>
            </a:r>
            <a:r>
              <a:rPr sz="2100" i="1" spc="160" dirty="0">
                <a:latin typeface="Times New Roman"/>
                <a:cs typeface="Times New Roman"/>
              </a:rPr>
              <a:t>s</a:t>
            </a:r>
            <a:r>
              <a:rPr sz="2100" spc="160" dirty="0">
                <a:latin typeface="Times New Roman"/>
                <a:cs typeface="Times New Roman"/>
              </a:rPr>
              <a:t>)</a:t>
            </a:r>
            <a:r>
              <a:rPr sz="2100" spc="185" dirty="0">
                <a:latin typeface="Times New Roman"/>
                <a:cs typeface="Times New Roman"/>
              </a:rPr>
              <a:t> </a:t>
            </a:r>
            <a:r>
              <a:rPr sz="3150" spc="157" baseline="-35714" dirty="0">
                <a:latin typeface="Symbol"/>
                <a:cs typeface="Symbol"/>
              </a:rPr>
              <a:t></a:t>
            </a:r>
            <a:r>
              <a:rPr sz="3150" spc="157" baseline="-35714" dirty="0">
                <a:latin typeface="Times New Roman"/>
                <a:cs typeface="Times New Roman"/>
              </a:rPr>
              <a:t>	</a:t>
            </a:r>
            <a:r>
              <a:rPr sz="2100" spc="9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7662" y="2281289"/>
            <a:ext cx="15430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70305" algn="l"/>
              </a:tabLst>
            </a:pPr>
            <a:r>
              <a:rPr sz="2100" i="1" spc="135" dirty="0">
                <a:latin typeface="Times New Roman"/>
                <a:cs typeface="Times New Roman"/>
              </a:rPr>
              <a:t>R</a:t>
            </a:r>
            <a:r>
              <a:rPr sz="2100" spc="135" dirty="0">
                <a:latin typeface="Times New Roman"/>
                <a:cs typeface="Times New Roman"/>
              </a:rPr>
              <a:t>(</a:t>
            </a:r>
            <a:r>
              <a:rPr sz="2100" i="1" spc="135" dirty="0">
                <a:latin typeface="Times New Roman"/>
                <a:cs typeface="Times New Roman"/>
              </a:rPr>
              <a:t>s</a:t>
            </a:r>
            <a:r>
              <a:rPr sz="2100" spc="135" dirty="0">
                <a:latin typeface="Times New Roman"/>
                <a:cs typeface="Times New Roman"/>
              </a:rPr>
              <a:t>)	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138042"/>
            <a:ext cx="570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type of damping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7630" y="2045970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>
                <a:moveTo>
                  <a:pt x="0" y="0"/>
                </a:moveTo>
                <a:lnTo>
                  <a:pt x="882899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4679" y="2045970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39">
                <a:moveTo>
                  <a:pt x="0" y="0"/>
                </a:moveTo>
                <a:lnTo>
                  <a:pt x="1069213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81526" y="1917778"/>
            <a:ext cx="41211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4756" y="2041945"/>
            <a:ext cx="23971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21814" algn="l"/>
              </a:tabLst>
            </a:pPr>
            <a:r>
              <a:rPr sz="2150" i="1" spc="690" dirty="0">
                <a:latin typeface="Times New Roman"/>
                <a:cs typeface="Times New Roman"/>
              </a:rPr>
              <a:t>R</a:t>
            </a:r>
            <a:r>
              <a:rPr sz="2150" spc="690" dirty="0">
                <a:latin typeface="Times New Roman"/>
                <a:cs typeface="Times New Roman"/>
              </a:rPr>
              <a:t>(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spc="690" dirty="0">
                <a:latin typeface="Times New Roman"/>
                <a:cs typeface="Times New Roman"/>
              </a:rPr>
              <a:t>)	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40" y="775461"/>
            <a:ext cx="519684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closed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  <a:p>
            <a:pPr marL="2460625">
              <a:lnSpc>
                <a:spcPct val="100000"/>
              </a:lnSpc>
              <a:spcBef>
                <a:spcPts val="1045"/>
              </a:spcBef>
              <a:tabLst>
                <a:tab pos="3450590" algn="l"/>
                <a:tab pos="4239895" algn="l"/>
              </a:tabLst>
            </a:pPr>
            <a:r>
              <a:rPr sz="2150" i="1" spc="960" dirty="0">
                <a:latin typeface="Times New Roman"/>
                <a:cs typeface="Times New Roman"/>
              </a:rPr>
              <a:t>C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	</a:t>
            </a:r>
            <a:r>
              <a:rPr sz="3225" spc="1185" baseline="-36175" dirty="0">
                <a:latin typeface="Symbol"/>
                <a:cs typeface="Symbol"/>
              </a:rPr>
              <a:t></a:t>
            </a:r>
            <a:r>
              <a:rPr sz="3225" spc="1185" baseline="-36175" dirty="0">
                <a:latin typeface="Times New Roman"/>
                <a:cs typeface="Times New Roman"/>
              </a:rPr>
              <a:t>	</a:t>
            </a:r>
            <a:r>
              <a:rPr sz="2150" spc="72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455291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7436" y="3281624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333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9042" y="3281624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0" y="0"/>
                </a:moveTo>
                <a:lnTo>
                  <a:pt x="1005360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2807" y="3158306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5828" y="2866470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2422" y="3241179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50" i="1" spc="-10" dirty="0">
                <a:latin typeface="Symbol"/>
                <a:cs typeface="Symbol"/>
              </a:rPr>
              <a:t>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3471" y="3158306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8035" y="2902497"/>
            <a:ext cx="240029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8485" y="3277206"/>
            <a:ext cx="5556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4881" y="3069797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3671696"/>
            <a:ext cx="447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6653" y="4183730"/>
            <a:ext cx="117538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</a:t>
            </a:r>
            <a:r>
              <a:rPr sz="2175" spc="135" baseline="44061" dirty="0">
                <a:latin typeface="Times New Roman"/>
                <a:cs typeface="Times New Roman"/>
              </a:rPr>
              <a:t>2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9146" y="4183730"/>
            <a:ext cx="267525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42720" algn="l"/>
              </a:tabLst>
            </a:pP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2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10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4205096"/>
            <a:ext cx="238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740" y="4890592"/>
            <a:ext cx="1925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18017" y="4996443"/>
            <a:ext cx="133032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425" dirty="0">
                <a:latin typeface="Times New Roman"/>
                <a:cs typeface="Times New Roman"/>
              </a:rPr>
              <a:t>2</a:t>
            </a:r>
            <a:r>
              <a:rPr sz="2700" i="1" spc="-425" dirty="0">
                <a:latin typeface="Symbol"/>
                <a:cs typeface="Symbol"/>
              </a:rPr>
              <a:t></a:t>
            </a:r>
            <a:r>
              <a:rPr sz="1450" i="1" spc="-425" dirty="0">
                <a:latin typeface="Times New Roman"/>
                <a:cs typeface="Times New Roman"/>
              </a:rPr>
              <a:t>n</a:t>
            </a:r>
            <a:r>
              <a:rPr sz="2550" i="1" spc="-425" dirty="0">
                <a:latin typeface="Times New Roman"/>
                <a:cs typeface="Times New Roman"/>
              </a:rPr>
              <a:t>s 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74311" y="4996443"/>
            <a:ext cx="103568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5" dirty="0">
                <a:latin typeface="Symbol"/>
                <a:cs typeface="Symbol"/>
              </a:rPr>
              <a:t></a:t>
            </a:r>
            <a:r>
              <a:rPr sz="2700" i="1" spc="5" dirty="0">
                <a:latin typeface="Symbol"/>
                <a:cs typeface="Symbol"/>
              </a:rPr>
              <a:t>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6900" y="5823986"/>
            <a:ext cx="485902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4275" i="1" spc="30" baseline="2923" dirty="0">
                <a:latin typeface="Symbol"/>
                <a:cs typeface="Symbol"/>
              </a:rPr>
              <a:t></a:t>
            </a:r>
            <a:r>
              <a:rPr sz="4050" spc="30" baseline="3086" dirty="0">
                <a:latin typeface="Symbol"/>
                <a:cs typeface="Symbol"/>
              </a:rPr>
              <a:t></a:t>
            </a:r>
            <a:r>
              <a:rPr sz="4050" spc="30" baseline="3086" dirty="0">
                <a:latin typeface="Times New Roman"/>
                <a:cs typeface="Times New Roman"/>
              </a:rPr>
              <a:t> </a:t>
            </a:r>
            <a:r>
              <a:rPr sz="4050" spc="-202" baseline="3086" dirty="0">
                <a:latin typeface="Times New Roman"/>
                <a:cs typeface="Times New Roman"/>
              </a:rPr>
              <a:t>0</a:t>
            </a:r>
            <a:r>
              <a:rPr sz="2400" spc="-13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it is an </a:t>
            </a:r>
            <a:r>
              <a:rPr sz="2400" spc="-5" dirty="0">
                <a:latin typeface="Calibri"/>
                <a:cs typeface="Calibri"/>
              </a:rPr>
              <a:t>undamped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 order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400" b="1" spc="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</a:t>
            </a:r>
            <a:r>
              <a:rPr sz="2400" b="1" spc="-10" dirty="0">
                <a:latin typeface="Calibri"/>
                <a:cs typeface="Calibri"/>
              </a:rPr>
              <a:t>Response</a:t>
            </a:r>
            <a:r>
              <a:rPr sz="2400" b="1" spc="-5" dirty="0">
                <a:latin typeface="Calibri"/>
                <a:cs typeface="Calibri"/>
              </a:rPr>
              <a:t> Specifications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 Specifications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( no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derivations</a:t>
            </a:r>
            <a:r>
              <a:rPr sz="2000" spc="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)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Steady </a:t>
            </a:r>
            <a:r>
              <a:rPr sz="2000" spc="-15" dirty="0">
                <a:latin typeface="Calibri"/>
                <a:cs typeface="Calibri"/>
              </a:rPr>
              <a:t>State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25" dirty="0">
                <a:latin typeface="Calibri"/>
                <a:cs typeface="Calibri"/>
              </a:rPr>
              <a:t>Type </a:t>
            </a:r>
            <a:r>
              <a:rPr sz="2000" dirty="0">
                <a:latin typeface="Calibri"/>
                <a:cs typeface="Calibri"/>
              </a:rPr>
              <a:t>0, </a:t>
            </a:r>
            <a:r>
              <a:rPr sz="2000" spc="-5" dirty="0">
                <a:latin typeface="Calibri"/>
                <a:cs typeface="Calibri"/>
              </a:rPr>
              <a:t>1,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20" dirty="0">
                <a:latin typeface="Calibri"/>
                <a:cs typeface="Calibri"/>
              </a:rPr>
              <a:t>system, </a:t>
            </a:r>
            <a:r>
              <a:rPr sz="2000" spc="-10" dirty="0">
                <a:latin typeface="Calibri"/>
                <a:cs typeface="Calibri"/>
              </a:rPr>
              <a:t>steady </a:t>
            </a:r>
            <a:r>
              <a:rPr sz="2000" spc="-20" dirty="0">
                <a:latin typeface="Calibri"/>
                <a:cs typeface="Calibri"/>
              </a:rPr>
              <a:t>state </a:t>
            </a:r>
            <a:r>
              <a:rPr sz="2000" spc="-10" dirty="0">
                <a:latin typeface="Calibri"/>
                <a:cs typeface="Calibri"/>
              </a:rPr>
              <a:t>error constants,  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122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Domain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2247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15" y="889589"/>
            <a:ext cx="8347709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open </a:t>
            </a:r>
            <a:r>
              <a:rPr sz="2400" spc="-5" dirty="0">
                <a:latin typeface="Tahoma"/>
                <a:cs typeface="Tahoma"/>
              </a:rPr>
              <a:t>loop </a:t>
            </a:r>
            <a:r>
              <a:rPr sz="2400" spc="-15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unity feedback system can 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10" dirty="0">
                <a:latin typeface="Tahoma"/>
                <a:cs typeface="Tahoma"/>
              </a:rPr>
              <a:t>written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two standard </a:t>
            </a:r>
            <a:r>
              <a:rPr sz="2400" spc="-10" dirty="0">
                <a:latin typeface="Tahoma"/>
                <a:cs typeface="Tahoma"/>
              </a:rPr>
              <a:t>forms: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time constant </a:t>
            </a:r>
            <a:r>
              <a:rPr sz="2400" spc="-15" dirty="0">
                <a:latin typeface="Tahoma"/>
                <a:cs typeface="Tahoma"/>
              </a:rPr>
              <a:t>form </a:t>
            </a:r>
            <a:r>
              <a:rPr sz="2400" spc="-5" dirty="0">
                <a:latin typeface="Tahoma"/>
                <a:cs typeface="Tahoma"/>
              </a:rPr>
              <a:t>and  the </a:t>
            </a:r>
            <a:r>
              <a:rPr sz="2400" spc="-10" dirty="0">
                <a:latin typeface="Tahoma"/>
                <a:cs typeface="Tahoma"/>
              </a:rPr>
              <a:t>pole-zero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8969" y="3479145"/>
            <a:ext cx="3721100" cy="0"/>
          </a:xfrm>
          <a:custGeom>
            <a:avLst/>
            <a:gdLst/>
            <a:ahLst/>
            <a:cxnLst/>
            <a:rect l="l" t="t" r="r" b="b"/>
            <a:pathLst>
              <a:path w="3721100">
                <a:moveTo>
                  <a:pt x="0" y="0"/>
                </a:moveTo>
                <a:lnTo>
                  <a:pt x="3720890" y="0"/>
                </a:lnTo>
              </a:path>
            </a:pathLst>
          </a:custGeom>
          <a:ln w="13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055" y="3099025"/>
            <a:ext cx="478536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i="1" spc="405" baseline="-34391" dirty="0">
                <a:latin typeface="Times New Roman"/>
                <a:cs typeface="Times New Roman"/>
              </a:rPr>
              <a:t>G</a:t>
            </a:r>
            <a:r>
              <a:rPr sz="3150" spc="405" baseline="-34391" dirty="0">
                <a:latin typeface="Times New Roman"/>
                <a:cs typeface="Times New Roman"/>
              </a:rPr>
              <a:t>(s)</a:t>
            </a:r>
            <a:r>
              <a:rPr sz="3150" spc="232" baseline="-34391" dirty="0">
                <a:latin typeface="Times New Roman"/>
                <a:cs typeface="Times New Roman"/>
              </a:rPr>
              <a:t> </a:t>
            </a:r>
            <a:r>
              <a:rPr sz="3150" spc="457" baseline="-34391" dirty="0">
                <a:latin typeface="Symbol"/>
                <a:cs typeface="Symbol"/>
              </a:rPr>
              <a:t></a:t>
            </a:r>
            <a:r>
              <a:rPr sz="3150" spc="690" baseline="-34391" dirty="0">
                <a:latin typeface="Times New Roman"/>
                <a:cs typeface="Times New Roman"/>
              </a:rPr>
              <a:t> </a:t>
            </a:r>
            <a:r>
              <a:rPr sz="2100" i="1" spc="370" dirty="0">
                <a:latin typeface="Times New Roman"/>
                <a:cs typeface="Times New Roman"/>
              </a:rPr>
              <a:t>K</a:t>
            </a:r>
            <a:r>
              <a:rPr sz="2100" i="1" spc="-225" dirty="0">
                <a:latin typeface="Times New Roman"/>
                <a:cs typeface="Times New Roman"/>
              </a:rPr>
              <a:t> </a:t>
            </a:r>
            <a:r>
              <a:rPr sz="2100" spc="254" dirty="0">
                <a:latin typeface="Times New Roman"/>
                <a:cs typeface="Times New Roman"/>
              </a:rPr>
              <a:t>(s</a:t>
            </a:r>
            <a:r>
              <a:rPr sz="2100" spc="254" dirty="0">
                <a:latin typeface="Symbol"/>
                <a:cs typeface="Symbol"/>
              </a:rPr>
              <a:t>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z1)(s</a:t>
            </a:r>
            <a:r>
              <a:rPr sz="2100" spc="225" dirty="0">
                <a:latin typeface="Symbol"/>
                <a:cs typeface="Symbol"/>
              </a:rPr>
              <a:t>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245" dirty="0">
                <a:latin typeface="Times New Roman"/>
                <a:cs typeface="Times New Roman"/>
              </a:rPr>
              <a:t>z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2)..................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0595" y="3478384"/>
            <a:ext cx="367411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i="1" spc="265" dirty="0">
                <a:latin typeface="Times New Roman"/>
                <a:cs typeface="Times New Roman"/>
              </a:rPr>
              <a:t>s</a:t>
            </a:r>
            <a:r>
              <a:rPr sz="1800" i="1" spc="397" baseline="43981" dirty="0">
                <a:latin typeface="Times New Roman"/>
                <a:cs typeface="Times New Roman"/>
              </a:rPr>
              <a:t>n</a:t>
            </a:r>
            <a:r>
              <a:rPr sz="1800" i="1" spc="157" baseline="43981" dirty="0">
                <a:latin typeface="Times New Roman"/>
                <a:cs typeface="Times New Roman"/>
              </a:rPr>
              <a:t> </a:t>
            </a:r>
            <a:r>
              <a:rPr sz="2100" spc="254" dirty="0">
                <a:latin typeface="Times New Roman"/>
                <a:cs typeface="Times New Roman"/>
              </a:rPr>
              <a:t>(s</a:t>
            </a:r>
            <a:r>
              <a:rPr sz="2100" spc="254" dirty="0">
                <a:latin typeface="Symbol"/>
                <a:cs typeface="Symbol"/>
              </a:rPr>
              <a:t>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p1)(s</a:t>
            </a:r>
            <a:r>
              <a:rPr sz="2100" spc="225" dirty="0">
                <a:latin typeface="Symbol"/>
                <a:cs typeface="Symbol"/>
              </a:rPr>
              <a:t>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275" dirty="0">
                <a:latin typeface="Times New Roman"/>
                <a:cs typeface="Times New Roman"/>
              </a:rPr>
              <a:t>p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2)................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0046" y="5226531"/>
            <a:ext cx="4458970" cy="0"/>
          </a:xfrm>
          <a:custGeom>
            <a:avLst/>
            <a:gdLst/>
            <a:ahLst/>
            <a:cxnLst/>
            <a:rect l="l" t="t" r="r" b="b"/>
            <a:pathLst>
              <a:path w="4458970">
                <a:moveTo>
                  <a:pt x="0" y="0"/>
                </a:moveTo>
                <a:lnTo>
                  <a:pt x="4458510" y="0"/>
                </a:lnTo>
              </a:path>
            </a:pathLst>
          </a:custGeom>
          <a:ln w="15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33" y="4772926"/>
            <a:ext cx="548132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750" i="1" spc="75" baseline="-35555" dirty="0">
                <a:latin typeface="Times New Roman"/>
                <a:cs typeface="Times New Roman"/>
              </a:rPr>
              <a:t>G</a:t>
            </a:r>
            <a:r>
              <a:rPr sz="3750" spc="75" baseline="-35555" dirty="0">
                <a:latin typeface="Times New Roman"/>
                <a:cs typeface="Times New Roman"/>
              </a:rPr>
              <a:t>(s)</a:t>
            </a:r>
            <a:r>
              <a:rPr sz="3750" spc="60" baseline="-35555" dirty="0">
                <a:latin typeface="Times New Roman"/>
                <a:cs typeface="Times New Roman"/>
              </a:rPr>
              <a:t> </a:t>
            </a:r>
            <a:r>
              <a:rPr sz="3750" spc="60" baseline="-35555" dirty="0">
                <a:latin typeface="Symbol"/>
                <a:cs typeface="Symbol"/>
              </a:rPr>
              <a:t></a:t>
            </a:r>
            <a:r>
              <a:rPr sz="3750" spc="502" baseline="-35555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K</a:t>
            </a:r>
            <a:r>
              <a:rPr sz="2500" i="1" spc="-340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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T</a:t>
            </a:r>
            <a:r>
              <a:rPr sz="2500" i="1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z1</a:t>
            </a:r>
            <a:r>
              <a:rPr sz="2500" i="1" spc="-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)(1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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T</a:t>
            </a:r>
            <a:r>
              <a:rPr sz="2500" i="1" spc="20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z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2</a:t>
            </a:r>
            <a:r>
              <a:rPr sz="2500" i="1" spc="20" dirty="0">
                <a:latin typeface="Times New Roman"/>
                <a:cs typeface="Times New Roman"/>
              </a:rPr>
              <a:t>s</a:t>
            </a:r>
            <a:r>
              <a:rPr sz="2500" spc="20" dirty="0">
                <a:latin typeface="Times New Roman"/>
                <a:cs typeface="Times New Roman"/>
              </a:rPr>
              <a:t>)..................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9297" y="5228158"/>
            <a:ext cx="440563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00" i="1" spc="95" dirty="0">
                <a:latin typeface="Times New Roman"/>
                <a:cs typeface="Times New Roman"/>
              </a:rPr>
              <a:t>s</a:t>
            </a:r>
            <a:r>
              <a:rPr sz="2175" i="1" spc="142" baseline="44061" dirty="0">
                <a:latin typeface="Times New Roman"/>
                <a:cs typeface="Times New Roman"/>
              </a:rPr>
              <a:t>n</a:t>
            </a:r>
            <a:r>
              <a:rPr sz="2175" i="1" spc="37" baseline="44061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(1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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T</a:t>
            </a:r>
            <a:r>
              <a:rPr sz="2500" i="1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p1</a:t>
            </a:r>
            <a:r>
              <a:rPr sz="2500" i="1" spc="-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T</a:t>
            </a:r>
            <a:r>
              <a:rPr sz="2500" i="1" spc="1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p</a:t>
            </a:r>
            <a:r>
              <a:rPr sz="2500" spc="-27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2</a:t>
            </a:r>
            <a:r>
              <a:rPr sz="2500" i="1" spc="20" dirty="0">
                <a:latin typeface="Times New Roman"/>
                <a:cs typeface="Times New Roman"/>
              </a:rPr>
              <a:t>s</a:t>
            </a:r>
            <a:r>
              <a:rPr sz="2500" spc="20" dirty="0">
                <a:latin typeface="Times New Roman"/>
                <a:cs typeface="Times New Roman"/>
              </a:rPr>
              <a:t>)................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8578" y="3227959"/>
            <a:ext cx="221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(Pole-zero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1828" y="4985080"/>
            <a:ext cx="2888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ahoma"/>
                <a:cs typeface="Tahoma"/>
              </a:rPr>
              <a:t>(Time </a:t>
            </a:r>
            <a:r>
              <a:rPr sz="2400" spc="-5" dirty="0">
                <a:latin typeface="Tahoma"/>
                <a:cs typeface="Tahoma"/>
              </a:rPr>
              <a:t>constant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311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Type-0 (Zero)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71473"/>
            <a:ext cx="830199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400" b="1" spc="-5" dirty="0">
                <a:latin typeface="Tahoma"/>
                <a:cs typeface="Tahoma"/>
              </a:rPr>
              <a:t>Definition: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control </a:t>
            </a:r>
            <a:r>
              <a:rPr sz="2400" spc="-5" dirty="0">
                <a:latin typeface="Tahoma"/>
                <a:cs typeface="Tahoma"/>
              </a:rPr>
              <a:t>system with </a:t>
            </a:r>
            <a:r>
              <a:rPr sz="2400" dirty="0">
                <a:latin typeface="Tahoma"/>
                <a:cs typeface="Tahoma"/>
              </a:rPr>
              <a:t>no </a:t>
            </a:r>
            <a:r>
              <a:rPr sz="2400" spc="-10" dirty="0">
                <a:latin typeface="Tahoma"/>
                <a:cs typeface="Tahoma"/>
              </a:rPr>
              <a:t>integration </a:t>
            </a:r>
            <a:r>
              <a:rPr sz="2400" spc="-5" dirty="0">
                <a:latin typeface="Tahoma"/>
                <a:cs typeface="Tahoma"/>
              </a:rPr>
              <a:t>in the </a:t>
            </a:r>
            <a:r>
              <a:rPr sz="2400" dirty="0">
                <a:latin typeface="Tahoma"/>
                <a:cs typeface="Tahoma"/>
              </a:rPr>
              <a:t>open  loop </a:t>
            </a:r>
            <a:r>
              <a:rPr sz="2400" spc="-15" dirty="0">
                <a:latin typeface="Tahoma"/>
                <a:cs typeface="Tahoma"/>
              </a:rPr>
              <a:t>transfer </a:t>
            </a:r>
            <a:r>
              <a:rPr sz="2400" spc="-10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and no </a:t>
            </a:r>
            <a:r>
              <a:rPr sz="2400" spc="-5" dirty="0">
                <a:latin typeface="Tahoma"/>
                <a:cs typeface="Tahoma"/>
              </a:rPr>
              <a:t>pole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G(s) </a:t>
            </a:r>
            <a:r>
              <a:rPr sz="2400" spc="10" dirty="0">
                <a:latin typeface="Tahoma"/>
                <a:cs typeface="Tahoma"/>
              </a:rPr>
              <a:t>at  </a:t>
            </a:r>
            <a:r>
              <a:rPr sz="2400" spc="-5" dirty="0">
                <a:latin typeface="Tahoma"/>
                <a:cs typeface="Tahoma"/>
              </a:rPr>
              <a:t>the origin </a:t>
            </a:r>
            <a:r>
              <a:rPr sz="2400" dirty="0">
                <a:latin typeface="Tahoma"/>
                <a:cs typeface="Tahoma"/>
              </a:rPr>
              <a:t>of s-plane is designated as </a:t>
            </a:r>
            <a:r>
              <a:rPr sz="2400" spc="-5" dirty="0">
                <a:latin typeface="Tahoma"/>
                <a:cs typeface="Tahoma"/>
              </a:rPr>
              <a:t>“</a:t>
            </a:r>
            <a:r>
              <a:rPr sz="2400" b="1" spc="-5" dirty="0">
                <a:latin typeface="Tahoma"/>
                <a:cs typeface="Tahoma"/>
              </a:rPr>
              <a:t>Type-0 </a:t>
            </a:r>
            <a:r>
              <a:rPr sz="2400" dirty="0">
                <a:latin typeface="Tahoma"/>
                <a:cs typeface="Tahoma"/>
              </a:rPr>
              <a:t>”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4899" y="3679822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438" y="0"/>
                </a:lnTo>
              </a:path>
            </a:pathLst>
          </a:custGeom>
          <a:ln w="17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639" y="3171002"/>
            <a:ext cx="552577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200" i="1" spc="-104" baseline="-35714" dirty="0">
                <a:latin typeface="Times New Roman"/>
                <a:cs typeface="Times New Roman"/>
              </a:rPr>
              <a:t>G</a:t>
            </a:r>
            <a:r>
              <a:rPr sz="4200" spc="-104" baseline="-35714" dirty="0">
                <a:latin typeface="Times New Roman"/>
                <a:cs typeface="Times New Roman"/>
              </a:rPr>
              <a:t>(s)</a:t>
            </a:r>
            <a:r>
              <a:rPr sz="4200" spc="-67" baseline="-35714" dirty="0">
                <a:latin typeface="Times New Roman"/>
                <a:cs typeface="Times New Roman"/>
              </a:rPr>
              <a:t> </a:t>
            </a:r>
            <a:r>
              <a:rPr sz="4200" spc="-157" baseline="-35714" dirty="0">
                <a:latin typeface="Symbol"/>
                <a:cs typeface="Symbol"/>
              </a:rPr>
              <a:t></a:t>
            </a:r>
            <a:r>
              <a:rPr sz="4200" spc="375" baseline="-35714" dirty="0">
                <a:latin typeface="Times New Roman"/>
                <a:cs typeface="Times New Roman"/>
              </a:rPr>
              <a:t> </a:t>
            </a:r>
            <a:r>
              <a:rPr sz="2800" i="1" spc="-125" dirty="0">
                <a:latin typeface="Times New Roman"/>
                <a:cs typeface="Times New Roman"/>
              </a:rPr>
              <a:t>K</a:t>
            </a:r>
            <a:r>
              <a:rPr sz="2800" i="1" spc="-42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(1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Symbol"/>
                <a:cs typeface="Symbol"/>
              </a:rPr>
              <a:t>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i="1" spc="-105" dirty="0">
                <a:latin typeface="Times New Roman"/>
                <a:cs typeface="Times New Roman"/>
              </a:rPr>
              <a:t>T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z1</a:t>
            </a:r>
            <a:r>
              <a:rPr sz="2800" i="1" spc="-120" dirty="0">
                <a:latin typeface="Times New Roman"/>
                <a:cs typeface="Times New Roman"/>
              </a:rPr>
              <a:t>s</a:t>
            </a:r>
            <a:r>
              <a:rPr sz="2800" spc="-120" dirty="0">
                <a:latin typeface="Times New Roman"/>
                <a:cs typeface="Times New Roman"/>
              </a:rPr>
              <a:t>)(1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Symbol"/>
                <a:cs typeface="Symbol"/>
              </a:rPr>
              <a:t>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i="1" spc="-105" dirty="0">
                <a:latin typeface="Times New Roman"/>
                <a:cs typeface="Times New Roman"/>
              </a:rPr>
              <a:t>T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z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2</a:t>
            </a:r>
            <a:r>
              <a:rPr sz="2800" i="1" spc="-55" dirty="0">
                <a:latin typeface="Times New Roman"/>
                <a:cs typeface="Times New Roman"/>
              </a:rPr>
              <a:t>s</a:t>
            </a:r>
            <a:r>
              <a:rPr sz="2800" spc="-55" dirty="0">
                <a:latin typeface="Times New Roman"/>
                <a:cs typeface="Times New Roman"/>
              </a:rPr>
              <a:t>)..................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0656" y="3678022"/>
            <a:ext cx="409892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190" dirty="0">
                <a:latin typeface="Times New Roman"/>
                <a:cs typeface="Times New Roman"/>
              </a:rPr>
              <a:t>(1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Symbol"/>
                <a:cs typeface="Symbol"/>
              </a:rPr>
              <a:t>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i="1" spc="-105" dirty="0">
                <a:latin typeface="Times New Roman"/>
                <a:cs typeface="Times New Roman"/>
              </a:rPr>
              <a:t>T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p1</a:t>
            </a:r>
            <a:r>
              <a:rPr sz="2800" i="1" spc="-125" dirty="0">
                <a:latin typeface="Times New Roman"/>
                <a:cs typeface="Times New Roman"/>
              </a:rPr>
              <a:t>s</a:t>
            </a:r>
            <a:r>
              <a:rPr sz="2800" spc="-125" dirty="0">
                <a:latin typeface="Times New Roman"/>
                <a:cs typeface="Times New Roman"/>
              </a:rPr>
              <a:t>)(1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Symbol"/>
                <a:cs typeface="Symbol"/>
              </a:rPr>
              <a:t>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i="1" spc="-105" dirty="0">
                <a:latin typeface="Times New Roman"/>
                <a:cs typeface="Times New Roman"/>
              </a:rPr>
              <a:t>T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p</a:t>
            </a:r>
            <a:r>
              <a:rPr sz="2800" spc="-35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2</a:t>
            </a:r>
            <a:r>
              <a:rPr sz="2800" i="1" spc="-55" dirty="0">
                <a:latin typeface="Times New Roman"/>
                <a:cs typeface="Times New Roman"/>
              </a:rPr>
              <a:t>s</a:t>
            </a:r>
            <a:r>
              <a:rPr sz="2800" spc="-55" dirty="0">
                <a:latin typeface="Times New Roman"/>
                <a:cs typeface="Times New Roman"/>
              </a:rPr>
              <a:t>)................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5138166"/>
            <a:ext cx="807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amplifier </a:t>
            </a:r>
            <a:r>
              <a:rPr sz="2400" spc="-10" dirty="0">
                <a:latin typeface="Tahoma"/>
                <a:cs typeface="Tahoma"/>
              </a:rPr>
              <a:t>type control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practical example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40" dirty="0">
                <a:latin typeface="Tahoma"/>
                <a:cs typeface="Tahoma"/>
              </a:rPr>
              <a:t>Type-0</a:t>
            </a:r>
            <a:r>
              <a:rPr sz="2400" spc="-5" dirty="0">
                <a:latin typeface="Tahoma"/>
                <a:cs typeface="Tahoma"/>
              </a:rPr>
              <a:t> 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5857" y="3456558"/>
            <a:ext cx="2187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(Standard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306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Type-1 </a:t>
            </a:r>
            <a:r>
              <a:rPr sz="2800" spc="-5" dirty="0">
                <a:latin typeface="Calibri"/>
                <a:cs typeface="Calibri"/>
              </a:rPr>
              <a:t>(One)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564" y="871473"/>
            <a:ext cx="83324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Definition: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control </a:t>
            </a:r>
            <a:r>
              <a:rPr sz="2400" spc="-5" dirty="0">
                <a:latin typeface="Tahoma"/>
                <a:cs typeface="Tahoma"/>
              </a:rPr>
              <a:t>system with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integration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 open loop </a:t>
            </a:r>
            <a:r>
              <a:rPr sz="2400" spc="-10" dirty="0">
                <a:latin typeface="Tahoma"/>
                <a:cs typeface="Tahoma"/>
              </a:rPr>
              <a:t>transfer function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one pole of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 G(s)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spc="-5" dirty="0">
                <a:latin typeface="Tahoma"/>
                <a:cs typeface="Tahoma"/>
              </a:rPr>
              <a:t>the origin of </a:t>
            </a:r>
            <a:r>
              <a:rPr sz="2400" dirty="0">
                <a:latin typeface="Tahoma"/>
                <a:cs typeface="Tahoma"/>
              </a:rPr>
              <a:t>s-plane is </a:t>
            </a:r>
            <a:r>
              <a:rPr sz="2400" spc="-5" dirty="0">
                <a:latin typeface="Tahoma"/>
                <a:cs typeface="Tahoma"/>
              </a:rPr>
              <a:t>designated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“</a:t>
            </a:r>
            <a:r>
              <a:rPr sz="2400" b="1" spc="-5" dirty="0">
                <a:latin typeface="Tahoma"/>
                <a:cs typeface="Tahoma"/>
              </a:rPr>
              <a:t>Type-1 </a:t>
            </a:r>
            <a:r>
              <a:rPr sz="2400" dirty="0">
                <a:latin typeface="Tahoma"/>
                <a:cs typeface="Tahoma"/>
              </a:rPr>
              <a:t>” 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7006" y="3945696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>
                <a:moveTo>
                  <a:pt x="0" y="0"/>
                </a:moveTo>
                <a:lnTo>
                  <a:pt x="4776094" y="0"/>
                </a:lnTo>
              </a:path>
            </a:pathLst>
          </a:custGeom>
          <a:ln w="16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115" y="3477129"/>
            <a:ext cx="58661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85215" algn="l"/>
              </a:tabLst>
            </a:pPr>
            <a:r>
              <a:rPr sz="3900" i="1" spc="142" baseline="-35256" dirty="0">
                <a:latin typeface="Times New Roman"/>
                <a:cs typeface="Times New Roman"/>
              </a:rPr>
              <a:t>G</a:t>
            </a:r>
            <a:r>
              <a:rPr sz="3900" spc="142" baseline="-35256" dirty="0">
                <a:latin typeface="Times New Roman"/>
                <a:cs typeface="Times New Roman"/>
              </a:rPr>
              <a:t>(s)</a:t>
            </a:r>
            <a:r>
              <a:rPr sz="3900" spc="75" baseline="-35256" dirty="0">
                <a:latin typeface="Times New Roman"/>
                <a:cs typeface="Times New Roman"/>
              </a:rPr>
              <a:t> </a:t>
            </a:r>
            <a:r>
              <a:rPr sz="3900" spc="142" baseline="-35256" dirty="0">
                <a:latin typeface="Symbol"/>
                <a:cs typeface="Symbol"/>
              </a:rPr>
              <a:t></a:t>
            </a:r>
            <a:r>
              <a:rPr sz="3900" spc="142" baseline="-35256" dirty="0">
                <a:latin typeface="Times New Roman"/>
                <a:cs typeface="Times New Roman"/>
              </a:rPr>
              <a:t>	</a:t>
            </a:r>
            <a:r>
              <a:rPr sz="2600" i="1" spc="114" dirty="0">
                <a:latin typeface="Times New Roman"/>
                <a:cs typeface="Times New Roman"/>
              </a:rPr>
              <a:t>K</a:t>
            </a:r>
            <a:r>
              <a:rPr sz="2600" i="1" spc="-3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(1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Symbol"/>
                <a:cs typeface="Symbol"/>
              </a:rPr>
              <a:t>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T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z1</a:t>
            </a:r>
            <a:r>
              <a:rPr sz="2600" i="1" spc="30" dirty="0">
                <a:latin typeface="Times New Roman"/>
                <a:cs typeface="Times New Roman"/>
              </a:rPr>
              <a:t>s</a:t>
            </a:r>
            <a:r>
              <a:rPr sz="2600" spc="30" dirty="0">
                <a:latin typeface="Times New Roman"/>
                <a:cs typeface="Times New Roman"/>
              </a:rPr>
              <a:t>)(1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T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z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2</a:t>
            </a:r>
            <a:r>
              <a:rPr sz="2600" i="1" spc="45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)..................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703" y="3943011"/>
            <a:ext cx="44894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Times New Roman"/>
                <a:cs typeface="Times New Roman"/>
              </a:rPr>
              <a:t>s(1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Symbol"/>
                <a:cs typeface="Symbol"/>
              </a:rPr>
              <a:t>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T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p1</a:t>
            </a:r>
            <a:r>
              <a:rPr sz="2600" i="1" spc="30" dirty="0">
                <a:latin typeface="Times New Roman"/>
                <a:cs typeface="Times New Roman"/>
              </a:rPr>
              <a:t>s</a:t>
            </a:r>
            <a:r>
              <a:rPr sz="2600" spc="30" dirty="0">
                <a:latin typeface="Times New Roman"/>
                <a:cs typeface="Times New Roman"/>
              </a:rPr>
              <a:t>)(1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T</a:t>
            </a:r>
            <a:r>
              <a:rPr sz="2600" i="1" spc="1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p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2</a:t>
            </a:r>
            <a:r>
              <a:rPr sz="2600" i="1" spc="45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)................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5290515"/>
            <a:ext cx="8150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pneumatic </a:t>
            </a:r>
            <a:r>
              <a:rPr sz="2400" spc="-10" dirty="0">
                <a:latin typeface="Tahoma"/>
                <a:cs typeface="Tahoma"/>
              </a:rPr>
              <a:t>type control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practical example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40" dirty="0">
                <a:latin typeface="Tahoma"/>
                <a:cs typeface="Tahoma"/>
              </a:rPr>
              <a:t>Type-1</a:t>
            </a:r>
            <a:r>
              <a:rPr sz="2400" spc="-5" dirty="0">
                <a:latin typeface="Tahoma"/>
                <a:cs typeface="Tahoma"/>
              </a:rPr>
              <a:t> 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0656" y="3685158"/>
            <a:ext cx="2187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(Standard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3075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Type-2 </a:t>
            </a:r>
            <a:r>
              <a:rPr sz="2800" spc="-25" dirty="0">
                <a:latin typeface="Calibri"/>
                <a:cs typeface="Calibri"/>
              </a:rPr>
              <a:t>(Two)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840" y="871473"/>
            <a:ext cx="8356600" cy="294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Definition: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control </a:t>
            </a:r>
            <a:r>
              <a:rPr sz="2400" spc="-5" dirty="0">
                <a:latin typeface="Tahoma"/>
                <a:cs typeface="Tahoma"/>
              </a:rPr>
              <a:t>system with two integration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 open loop </a:t>
            </a:r>
            <a:r>
              <a:rPr sz="2400" spc="-10" dirty="0">
                <a:latin typeface="Tahoma"/>
                <a:cs typeface="Tahoma"/>
              </a:rPr>
              <a:t>transfer function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pole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 G(s)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spc="-1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origin of </a:t>
            </a:r>
            <a:r>
              <a:rPr sz="2400" dirty="0">
                <a:latin typeface="Tahoma"/>
                <a:cs typeface="Tahoma"/>
              </a:rPr>
              <a:t>s-plane is </a:t>
            </a:r>
            <a:r>
              <a:rPr sz="2400" spc="-5" dirty="0">
                <a:latin typeface="Tahoma"/>
                <a:cs typeface="Tahoma"/>
              </a:rPr>
              <a:t>designated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“</a:t>
            </a:r>
            <a:r>
              <a:rPr sz="2400" b="1" spc="-5" dirty="0">
                <a:latin typeface="Tahoma"/>
                <a:cs typeface="Tahoma"/>
              </a:rPr>
              <a:t>Type-2 </a:t>
            </a:r>
            <a:r>
              <a:rPr sz="2400" dirty="0">
                <a:latin typeface="Tahoma"/>
                <a:cs typeface="Tahoma"/>
              </a:rPr>
              <a:t>” 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5"/>
              </a:spcBef>
              <a:tabLst>
                <a:tab pos="1368425" algn="l"/>
              </a:tabLst>
            </a:pPr>
            <a:r>
              <a:rPr sz="3825" i="1" spc="165" baseline="-34858" dirty="0">
                <a:latin typeface="Times New Roman"/>
                <a:cs typeface="Times New Roman"/>
              </a:rPr>
              <a:t>G</a:t>
            </a:r>
            <a:r>
              <a:rPr sz="3825" spc="165" baseline="-34858" dirty="0">
                <a:latin typeface="Times New Roman"/>
                <a:cs typeface="Times New Roman"/>
              </a:rPr>
              <a:t>(s)</a:t>
            </a:r>
            <a:r>
              <a:rPr sz="3825" spc="112" baseline="-34858" dirty="0">
                <a:latin typeface="Times New Roman"/>
                <a:cs typeface="Times New Roman"/>
              </a:rPr>
              <a:t> </a:t>
            </a:r>
            <a:r>
              <a:rPr sz="3825" spc="165" baseline="-34858" dirty="0">
                <a:latin typeface="Symbol"/>
                <a:cs typeface="Symbol"/>
              </a:rPr>
              <a:t></a:t>
            </a:r>
            <a:r>
              <a:rPr sz="3825" spc="165" baseline="-34858" dirty="0">
                <a:latin typeface="Times New Roman"/>
                <a:cs typeface="Times New Roman"/>
              </a:rPr>
              <a:t>	</a:t>
            </a:r>
            <a:r>
              <a:rPr sz="2550" i="1" u="heavy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50" i="1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50" u="heavy" spc="-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50" u="heavy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i="1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50" i="1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z1</a:t>
            </a:r>
            <a:r>
              <a:rPr sz="2550" i="1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55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)(1</a:t>
            </a:r>
            <a:r>
              <a:rPr sz="255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50" u="heavy" spc="-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i="1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50" i="1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</a:t>
            </a:r>
            <a:r>
              <a:rPr sz="255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550" i="1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55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)..................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8034" y="3863880"/>
            <a:ext cx="469519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50" spc="125" dirty="0">
                <a:latin typeface="Times New Roman"/>
                <a:cs typeface="Times New Roman"/>
              </a:rPr>
              <a:t>s</a:t>
            </a:r>
            <a:r>
              <a:rPr sz="2175" spc="187" baseline="44061" dirty="0">
                <a:latin typeface="Times New Roman"/>
                <a:cs typeface="Times New Roman"/>
              </a:rPr>
              <a:t>2</a:t>
            </a:r>
            <a:r>
              <a:rPr sz="2175" spc="37" baseline="44061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(1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Symbol"/>
                <a:cs typeface="Symbol"/>
              </a:rPr>
              <a:t>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i="1" spc="110" dirty="0">
                <a:latin typeface="Times New Roman"/>
                <a:cs typeface="Times New Roman"/>
              </a:rPr>
              <a:t>T</a:t>
            </a:r>
            <a:r>
              <a:rPr sz="2550" i="1" spc="5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p1</a:t>
            </a:r>
            <a:r>
              <a:rPr sz="2550" i="1" spc="45" dirty="0">
                <a:latin typeface="Times New Roman"/>
                <a:cs typeface="Times New Roman"/>
              </a:rPr>
              <a:t>s</a:t>
            </a:r>
            <a:r>
              <a:rPr sz="2550" spc="45" dirty="0">
                <a:latin typeface="Times New Roman"/>
                <a:cs typeface="Times New Roman"/>
              </a:rPr>
              <a:t>)(1</a:t>
            </a:r>
            <a:r>
              <a:rPr sz="2550" spc="-320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Symbol"/>
                <a:cs typeface="Symbol"/>
              </a:rPr>
              <a:t></a:t>
            </a:r>
            <a:r>
              <a:rPr sz="2550" spc="-229" dirty="0">
                <a:latin typeface="Times New Roman"/>
                <a:cs typeface="Times New Roman"/>
              </a:rPr>
              <a:t> </a:t>
            </a:r>
            <a:r>
              <a:rPr sz="2550" i="1" spc="110" dirty="0">
                <a:latin typeface="Times New Roman"/>
                <a:cs typeface="Times New Roman"/>
              </a:rPr>
              <a:t>T</a:t>
            </a:r>
            <a:r>
              <a:rPr sz="2550" i="1" spc="5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Times New Roman"/>
                <a:cs typeface="Times New Roman"/>
              </a:rPr>
              <a:t>p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Times New Roman"/>
                <a:cs typeface="Times New Roman"/>
              </a:rPr>
              <a:t>2</a:t>
            </a:r>
            <a:r>
              <a:rPr sz="2550" i="1" spc="55" dirty="0">
                <a:latin typeface="Times New Roman"/>
                <a:cs typeface="Times New Roman"/>
              </a:rPr>
              <a:t>s</a:t>
            </a:r>
            <a:r>
              <a:rPr sz="2550" spc="55" dirty="0">
                <a:latin typeface="Times New Roman"/>
                <a:cs typeface="Times New Roman"/>
              </a:rPr>
              <a:t>)................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64" y="5138166"/>
            <a:ext cx="8091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mechanical displacement system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practical example </a:t>
            </a:r>
            <a:r>
              <a:rPr sz="2400" spc="-10" dirty="0">
                <a:latin typeface="Tahoma"/>
                <a:cs typeface="Tahoma"/>
              </a:rPr>
              <a:t>of  </a:t>
            </a:r>
            <a:r>
              <a:rPr sz="2400" spc="-40" dirty="0">
                <a:latin typeface="Tahoma"/>
                <a:cs typeface="Tahoma"/>
              </a:rPr>
              <a:t>Type-2</a:t>
            </a:r>
            <a:r>
              <a:rPr sz="2400" spc="-5" dirty="0">
                <a:latin typeface="Tahoma"/>
                <a:cs typeface="Tahoma"/>
              </a:rPr>
              <a:t> 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0656" y="3685158"/>
            <a:ext cx="2187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(Standard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4700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Derivation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Steady </a:t>
            </a: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15" y="869950"/>
            <a:ext cx="8263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state response </a:t>
            </a:r>
            <a:r>
              <a:rPr sz="2400" dirty="0">
                <a:latin typeface="Tahoma"/>
                <a:cs typeface="Tahoma"/>
              </a:rPr>
              <a:t>is important to judge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accuracy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output. The </a:t>
            </a:r>
            <a:r>
              <a:rPr sz="2400" spc="-10" dirty="0">
                <a:latin typeface="Tahoma"/>
                <a:cs typeface="Tahoma"/>
              </a:rPr>
              <a:t>difference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5" dirty="0">
                <a:latin typeface="Tahoma"/>
                <a:cs typeface="Tahoma"/>
              </a:rPr>
              <a:t>the steady state  response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desired </a:t>
            </a:r>
            <a:r>
              <a:rPr sz="2400" spc="-10" dirty="0">
                <a:latin typeface="Tahoma"/>
                <a:cs typeface="Tahoma"/>
              </a:rPr>
              <a:t>reference </a:t>
            </a:r>
            <a:r>
              <a:rPr sz="2400" spc="-5" dirty="0">
                <a:latin typeface="Tahoma"/>
                <a:cs typeface="Tahoma"/>
              </a:rPr>
              <a:t>gives the steady state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error.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2748260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8875" y="24513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2514600"/>
            <a:ext cx="7620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G(s)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762" y="2748267"/>
            <a:ext cx="1219835" cy="1353820"/>
          </a:xfrm>
          <a:custGeom>
            <a:avLst/>
            <a:gdLst/>
            <a:ahLst/>
            <a:cxnLst/>
            <a:rect l="l" t="t" r="r" b="b"/>
            <a:pathLst>
              <a:path w="1219835" h="1353820">
                <a:moveTo>
                  <a:pt x="1219327" y="71894"/>
                </a:moveTo>
                <a:lnTo>
                  <a:pt x="1191882" y="55892"/>
                </a:lnTo>
                <a:lnTo>
                  <a:pt x="1099566" y="2044"/>
                </a:lnTo>
                <a:lnTo>
                  <a:pt x="1093558" y="0"/>
                </a:lnTo>
                <a:lnTo>
                  <a:pt x="1087450" y="393"/>
                </a:lnTo>
                <a:lnTo>
                  <a:pt x="1081938" y="3086"/>
                </a:lnTo>
                <a:lnTo>
                  <a:pt x="1077722" y="7886"/>
                </a:lnTo>
                <a:lnTo>
                  <a:pt x="1075664" y="13893"/>
                </a:lnTo>
                <a:lnTo>
                  <a:pt x="1076045" y="20002"/>
                </a:lnTo>
                <a:lnTo>
                  <a:pt x="1078699" y="25514"/>
                </a:lnTo>
                <a:lnTo>
                  <a:pt x="1083437" y="29730"/>
                </a:lnTo>
                <a:lnTo>
                  <a:pt x="1128280" y="55892"/>
                </a:lnTo>
                <a:lnTo>
                  <a:pt x="0" y="55892"/>
                </a:lnTo>
                <a:lnTo>
                  <a:pt x="0" y="87896"/>
                </a:lnTo>
                <a:lnTo>
                  <a:pt x="444246" y="87896"/>
                </a:lnTo>
                <a:lnTo>
                  <a:pt x="444246" y="1237157"/>
                </a:lnTo>
                <a:lnTo>
                  <a:pt x="423037" y="1200797"/>
                </a:lnTo>
                <a:lnTo>
                  <a:pt x="419481" y="1194574"/>
                </a:lnTo>
                <a:lnTo>
                  <a:pt x="411480" y="1192542"/>
                </a:lnTo>
                <a:lnTo>
                  <a:pt x="405384" y="1196098"/>
                </a:lnTo>
                <a:lnTo>
                  <a:pt x="399161" y="1199654"/>
                </a:lnTo>
                <a:lnTo>
                  <a:pt x="397129" y="1207655"/>
                </a:lnTo>
                <a:lnTo>
                  <a:pt x="443623" y="1287386"/>
                </a:lnTo>
                <a:lnTo>
                  <a:pt x="73787" y="1279652"/>
                </a:lnTo>
                <a:lnTo>
                  <a:pt x="75590" y="1278648"/>
                </a:lnTo>
                <a:lnTo>
                  <a:pt x="116840" y="1255788"/>
                </a:lnTo>
                <a:lnTo>
                  <a:pt x="119126" y="1247914"/>
                </a:lnTo>
                <a:lnTo>
                  <a:pt x="115570" y="1241564"/>
                </a:lnTo>
                <a:lnTo>
                  <a:pt x="112141" y="1235341"/>
                </a:lnTo>
                <a:lnTo>
                  <a:pt x="104267" y="1233182"/>
                </a:lnTo>
                <a:lnTo>
                  <a:pt x="0" y="1291094"/>
                </a:lnTo>
                <a:lnTo>
                  <a:pt x="101727" y="1353324"/>
                </a:lnTo>
                <a:lnTo>
                  <a:pt x="109728" y="1351419"/>
                </a:lnTo>
                <a:lnTo>
                  <a:pt x="113411" y="1345323"/>
                </a:lnTo>
                <a:lnTo>
                  <a:pt x="117221" y="1339227"/>
                </a:lnTo>
                <a:lnTo>
                  <a:pt x="115316" y="1331226"/>
                </a:lnTo>
                <a:lnTo>
                  <a:pt x="73266" y="1305560"/>
                </a:lnTo>
                <a:lnTo>
                  <a:pt x="456946" y="1313573"/>
                </a:lnTo>
                <a:lnTo>
                  <a:pt x="457009" y="1310335"/>
                </a:lnTo>
                <a:lnTo>
                  <a:pt x="457200" y="1310652"/>
                </a:lnTo>
                <a:lnTo>
                  <a:pt x="472160" y="1284998"/>
                </a:lnTo>
                <a:lnTo>
                  <a:pt x="517271" y="1207655"/>
                </a:lnTo>
                <a:lnTo>
                  <a:pt x="515239" y="1199654"/>
                </a:lnTo>
                <a:lnTo>
                  <a:pt x="509016" y="1196098"/>
                </a:lnTo>
                <a:lnTo>
                  <a:pt x="502920" y="1192542"/>
                </a:lnTo>
                <a:lnTo>
                  <a:pt x="494919" y="1194574"/>
                </a:lnTo>
                <a:lnTo>
                  <a:pt x="491363" y="1200797"/>
                </a:lnTo>
                <a:lnTo>
                  <a:pt x="470154" y="1237157"/>
                </a:lnTo>
                <a:lnTo>
                  <a:pt x="470154" y="87896"/>
                </a:lnTo>
                <a:lnTo>
                  <a:pt x="1128280" y="87896"/>
                </a:lnTo>
                <a:lnTo>
                  <a:pt x="1083437" y="114058"/>
                </a:lnTo>
                <a:lnTo>
                  <a:pt x="1078699" y="118287"/>
                </a:lnTo>
                <a:lnTo>
                  <a:pt x="1076045" y="123799"/>
                </a:lnTo>
                <a:lnTo>
                  <a:pt x="1075664" y="129908"/>
                </a:lnTo>
                <a:lnTo>
                  <a:pt x="1077722" y="135902"/>
                </a:lnTo>
                <a:lnTo>
                  <a:pt x="1081938" y="140716"/>
                </a:lnTo>
                <a:lnTo>
                  <a:pt x="1087450" y="143395"/>
                </a:lnTo>
                <a:lnTo>
                  <a:pt x="1093558" y="143802"/>
                </a:lnTo>
                <a:lnTo>
                  <a:pt x="1099566" y="141744"/>
                </a:lnTo>
                <a:lnTo>
                  <a:pt x="1191882" y="87896"/>
                </a:lnTo>
                <a:lnTo>
                  <a:pt x="1219327" y="71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0" y="3733800"/>
            <a:ext cx="7620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H(s)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2227" y="2510027"/>
            <a:ext cx="1224915" cy="1598295"/>
            <a:chOff x="1062227" y="2510027"/>
            <a:chExt cx="1224915" cy="1598295"/>
          </a:xfrm>
        </p:grpSpPr>
        <p:sp>
          <p:nvSpPr>
            <p:cNvPr id="10" name="object 10"/>
            <p:cNvSpPr/>
            <p:nvPr/>
          </p:nvSpPr>
          <p:spPr>
            <a:xfrm>
              <a:off x="1066799" y="25145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266700" y="0"/>
                  </a:moveTo>
                  <a:lnTo>
                    <a:pt x="223439" y="3990"/>
                  </a:lnTo>
                  <a:lnTo>
                    <a:pt x="182402" y="15544"/>
                  </a:lnTo>
                  <a:lnTo>
                    <a:pt x="144135" y="34032"/>
                  </a:lnTo>
                  <a:lnTo>
                    <a:pt x="109190" y="58826"/>
                  </a:lnTo>
                  <a:lnTo>
                    <a:pt x="78114" y="89296"/>
                  </a:lnTo>
                  <a:lnTo>
                    <a:pt x="51457" y="124815"/>
                  </a:lnTo>
                  <a:lnTo>
                    <a:pt x="29768" y="164753"/>
                  </a:lnTo>
                  <a:lnTo>
                    <a:pt x="13596" y="208483"/>
                  </a:lnTo>
                  <a:lnTo>
                    <a:pt x="3490" y="255374"/>
                  </a:lnTo>
                  <a:lnTo>
                    <a:pt x="0" y="304800"/>
                  </a:lnTo>
                  <a:lnTo>
                    <a:pt x="3490" y="354225"/>
                  </a:lnTo>
                  <a:lnTo>
                    <a:pt x="13596" y="401116"/>
                  </a:lnTo>
                  <a:lnTo>
                    <a:pt x="29768" y="444846"/>
                  </a:lnTo>
                  <a:lnTo>
                    <a:pt x="51457" y="484784"/>
                  </a:lnTo>
                  <a:lnTo>
                    <a:pt x="78114" y="520303"/>
                  </a:lnTo>
                  <a:lnTo>
                    <a:pt x="109190" y="550773"/>
                  </a:lnTo>
                  <a:lnTo>
                    <a:pt x="144135" y="575567"/>
                  </a:lnTo>
                  <a:lnTo>
                    <a:pt x="182402" y="594055"/>
                  </a:lnTo>
                  <a:lnTo>
                    <a:pt x="223439" y="605609"/>
                  </a:lnTo>
                  <a:lnTo>
                    <a:pt x="266700" y="609600"/>
                  </a:lnTo>
                  <a:lnTo>
                    <a:pt x="309966" y="605609"/>
                  </a:lnTo>
                  <a:lnTo>
                    <a:pt x="351007" y="594055"/>
                  </a:lnTo>
                  <a:lnTo>
                    <a:pt x="389275" y="575567"/>
                  </a:lnTo>
                  <a:lnTo>
                    <a:pt x="424220" y="550773"/>
                  </a:lnTo>
                  <a:lnTo>
                    <a:pt x="455294" y="520303"/>
                  </a:lnTo>
                  <a:lnTo>
                    <a:pt x="481949" y="484784"/>
                  </a:lnTo>
                  <a:lnTo>
                    <a:pt x="503636" y="444846"/>
                  </a:lnTo>
                  <a:lnTo>
                    <a:pt x="519805" y="401116"/>
                  </a:lnTo>
                  <a:lnTo>
                    <a:pt x="529910" y="354225"/>
                  </a:lnTo>
                  <a:lnTo>
                    <a:pt x="533400" y="304800"/>
                  </a:lnTo>
                  <a:lnTo>
                    <a:pt x="529910" y="255374"/>
                  </a:lnTo>
                  <a:lnTo>
                    <a:pt x="519805" y="208483"/>
                  </a:lnTo>
                  <a:lnTo>
                    <a:pt x="503636" y="164753"/>
                  </a:lnTo>
                  <a:lnTo>
                    <a:pt x="481949" y="124815"/>
                  </a:lnTo>
                  <a:lnTo>
                    <a:pt x="455294" y="89296"/>
                  </a:lnTo>
                  <a:lnTo>
                    <a:pt x="424220" y="58826"/>
                  </a:lnTo>
                  <a:lnTo>
                    <a:pt x="389275" y="34032"/>
                  </a:lnTo>
                  <a:lnTo>
                    <a:pt x="351007" y="15544"/>
                  </a:lnTo>
                  <a:lnTo>
                    <a:pt x="309966" y="399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799" y="25145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304800"/>
                  </a:moveTo>
                  <a:lnTo>
                    <a:pt x="3490" y="255374"/>
                  </a:lnTo>
                  <a:lnTo>
                    <a:pt x="13596" y="208483"/>
                  </a:lnTo>
                  <a:lnTo>
                    <a:pt x="29768" y="164753"/>
                  </a:lnTo>
                  <a:lnTo>
                    <a:pt x="51457" y="124815"/>
                  </a:lnTo>
                  <a:lnTo>
                    <a:pt x="78114" y="89296"/>
                  </a:lnTo>
                  <a:lnTo>
                    <a:pt x="109190" y="58826"/>
                  </a:lnTo>
                  <a:lnTo>
                    <a:pt x="144135" y="34032"/>
                  </a:lnTo>
                  <a:lnTo>
                    <a:pt x="182402" y="15544"/>
                  </a:lnTo>
                  <a:lnTo>
                    <a:pt x="223439" y="3990"/>
                  </a:lnTo>
                  <a:lnTo>
                    <a:pt x="266700" y="0"/>
                  </a:lnTo>
                  <a:lnTo>
                    <a:pt x="309966" y="3990"/>
                  </a:lnTo>
                  <a:lnTo>
                    <a:pt x="351007" y="15544"/>
                  </a:lnTo>
                  <a:lnTo>
                    <a:pt x="389275" y="34032"/>
                  </a:lnTo>
                  <a:lnTo>
                    <a:pt x="424220" y="58826"/>
                  </a:lnTo>
                  <a:lnTo>
                    <a:pt x="455294" y="89296"/>
                  </a:lnTo>
                  <a:lnTo>
                    <a:pt x="481949" y="124815"/>
                  </a:lnTo>
                  <a:lnTo>
                    <a:pt x="503636" y="164753"/>
                  </a:lnTo>
                  <a:lnTo>
                    <a:pt x="519805" y="208483"/>
                  </a:lnTo>
                  <a:lnTo>
                    <a:pt x="529910" y="255374"/>
                  </a:lnTo>
                  <a:lnTo>
                    <a:pt x="533400" y="304800"/>
                  </a:lnTo>
                  <a:lnTo>
                    <a:pt x="529910" y="354225"/>
                  </a:lnTo>
                  <a:lnTo>
                    <a:pt x="519805" y="401116"/>
                  </a:lnTo>
                  <a:lnTo>
                    <a:pt x="503636" y="444846"/>
                  </a:lnTo>
                  <a:lnTo>
                    <a:pt x="481949" y="484784"/>
                  </a:lnTo>
                  <a:lnTo>
                    <a:pt x="455294" y="520303"/>
                  </a:lnTo>
                  <a:lnTo>
                    <a:pt x="424220" y="550773"/>
                  </a:lnTo>
                  <a:lnTo>
                    <a:pt x="389275" y="575567"/>
                  </a:lnTo>
                  <a:lnTo>
                    <a:pt x="351007" y="594055"/>
                  </a:lnTo>
                  <a:lnTo>
                    <a:pt x="309966" y="605609"/>
                  </a:lnTo>
                  <a:lnTo>
                    <a:pt x="266700" y="609600"/>
                  </a:lnTo>
                  <a:lnTo>
                    <a:pt x="223439" y="605609"/>
                  </a:lnTo>
                  <a:lnTo>
                    <a:pt x="182402" y="594055"/>
                  </a:lnTo>
                  <a:lnTo>
                    <a:pt x="144135" y="575567"/>
                  </a:lnTo>
                  <a:lnTo>
                    <a:pt x="109190" y="550773"/>
                  </a:lnTo>
                  <a:lnTo>
                    <a:pt x="78114" y="520303"/>
                  </a:lnTo>
                  <a:lnTo>
                    <a:pt x="51457" y="484784"/>
                  </a:lnTo>
                  <a:lnTo>
                    <a:pt x="29768" y="444846"/>
                  </a:lnTo>
                  <a:lnTo>
                    <a:pt x="13596" y="401116"/>
                  </a:lnTo>
                  <a:lnTo>
                    <a:pt x="3490" y="354225"/>
                  </a:lnTo>
                  <a:lnTo>
                    <a:pt x="0" y="304800"/>
                  </a:lnTo>
                  <a:close/>
                </a:path>
                <a:path w="533400" h="609600">
                  <a:moveTo>
                    <a:pt x="77724" y="76200"/>
                  </a:moveTo>
                  <a:lnTo>
                    <a:pt x="455549" y="508000"/>
                  </a:lnTo>
                </a:path>
                <a:path w="533400" h="609600">
                  <a:moveTo>
                    <a:pt x="455549" y="88391"/>
                  </a:moveTo>
                  <a:lnTo>
                    <a:pt x="77724" y="5201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2291" y="2760090"/>
              <a:ext cx="974725" cy="1348105"/>
            </a:xfrm>
            <a:custGeom>
              <a:avLst/>
              <a:gdLst/>
              <a:ahLst/>
              <a:cxnLst/>
              <a:rect l="l" t="t" r="r" b="b"/>
              <a:pathLst>
                <a:path w="974725" h="1348104">
                  <a:moveTo>
                    <a:pt x="974471" y="60071"/>
                  </a:moveTo>
                  <a:lnTo>
                    <a:pt x="952258" y="47117"/>
                  </a:lnTo>
                  <a:lnTo>
                    <a:pt x="871474" y="0"/>
                  </a:lnTo>
                  <a:lnTo>
                    <a:pt x="863473" y="2032"/>
                  </a:lnTo>
                  <a:lnTo>
                    <a:pt x="859917" y="8255"/>
                  </a:lnTo>
                  <a:lnTo>
                    <a:pt x="856361" y="14351"/>
                  </a:lnTo>
                  <a:lnTo>
                    <a:pt x="858393" y="22352"/>
                  </a:lnTo>
                  <a:lnTo>
                    <a:pt x="864616" y="25908"/>
                  </a:lnTo>
                  <a:lnTo>
                    <a:pt x="900963" y="47117"/>
                  </a:lnTo>
                  <a:lnTo>
                    <a:pt x="288671" y="47117"/>
                  </a:lnTo>
                  <a:lnTo>
                    <a:pt x="288671" y="73025"/>
                  </a:lnTo>
                  <a:lnTo>
                    <a:pt x="900963" y="73025"/>
                  </a:lnTo>
                  <a:lnTo>
                    <a:pt x="864616" y="94234"/>
                  </a:lnTo>
                  <a:lnTo>
                    <a:pt x="858393" y="97790"/>
                  </a:lnTo>
                  <a:lnTo>
                    <a:pt x="856361" y="105791"/>
                  </a:lnTo>
                  <a:lnTo>
                    <a:pt x="859917" y="111887"/>
                  </a:lnTo>
                  <a:lnTo>
                    <a:pt x="863473" y="118110"/>
                  </a:lnTo>
                  <a:lnTo>
                    <a:pt x="871474" y="120142"/>
                  </a:lnTo>
                  <a:lnTo>
                    <a:pt x="952258" y="73025"/>
                  </a:lnTo>
                  <a:lnTo>
                    <a:pt x="974471" y="60071"/>
                  </a:lnTo>
                  <a:close/>
                </a:path>
                <a:path w="974725" h="1348104">
                  <a:moveTo>
                    <a:pt x="974598" y="1292225"/>
                  </a:moveTo>
                  <a:lnTo>
                    <a:pt x="974344" y="1266317"/>
                  </a:lnTo>
                  <a:lnTo>
                    <a:pt x="95389" y="1275118"/>
                  </a:lnTo>
                  <a:lnTo>
                    <a:pt x="131572" y="1253490"/>
                  </a:lnTo>
                  <a:lnTo>
                    <a:pt x="137668" y="1249934"/>
                  </a:lnTo>
                  <a:lnTo>
                    <a:pt x="139700" y="1241933"/>
                  </a:lnTo>
                  <a:lnTo>
                    <a:pt x="136017" y="1235837"/>
                  </a:lnTo>
                  <a:lnTo>
                    <a:pt x="132334" y="1229614"/>
                  </a:lnTo>
                  <a:lnTo>
                    <a:pt x="124333" y="1227582"/>
                  </a:lnTo>
                  <a:lnTo>
                    <a:pt x="73025" y="1258265"/>
                  </a:lnTo>
                  <a:lnTo>
                    <a:pt x="73025" y="438378"/>
                  </a:lnTo>
                  <a:lnTo>
                    <a:pt x="94234" y="474726"/>
                  </a:lnTo>
                  <a:lnTo>
                    <a:pt x="97790" y="480949"/>
                  </a:lnTo>
                  <a:lnTo>
                    <a:pt x="105791" y="482981"/>
                  </a:lnTo>
                  <a:lnTo>
                    <a:pt x="111887" y="479425"/>
                  </a:lnTo>
                  <a:lnTo>
                    <a:pt x="118110" y="475869"/>
                  </a:lnTo>
                  <a:lnTo>
                    <a:pt x="120142" y="467868"/>
                  </a:lnTo>
                  <a:lnTo>
                    <a:pt x="75031" y="390525"/>
                  </a:lnTo>
                  <a:lnTo>
                    <a:pt x="60071" y="364871"/>
                  </a:lnTo>
                  <a:lnTo>
                    <a:pt x="0" y="467868"/>
                  </a:lnTo>
                  <a:lnTo>
                    <a:pt x="2032" y="475869"/>
                  </a:lnTo>
                  <a:lnTo>
                    <a:pt x="8255" y="479425"/>
                  </a:lnTo>
                  <a:lnTo>
                    <a:pt x="14351" y="482981"/>
                  </a:lnTo>
                  <a:lnTo>
                    <a:pt x="22352" y="480949"/>
                  </a:lnTo>
                  <a:lnTo>
                    <a:pt x="25908" y="474726"/>
                  </a:lnTo>
                  <a:lnTo>
                    <a:pt x="47117" y="438378"/>
                  </a:lnTo>
                  <a:lnTo>
                    <a:pt x="47117" y="1273759"/>
                  </a:lnTo>
                  <a:lnTo>
                    <a:pt x="21971" y="1288796"/>
                  </a:lnTo>
                  <a:lnTo>
                    <a:pt x="125603" y="1347851"/>
                  </a:lnTo>
                  <a:lnTo>
                    <a:pt x="133477" y="1345692"/>
                  </a:lnTo>
                  <a:lnTo>
                    <a:pt x="140589" y="1333246"/>
                  </a:lnTo>
                  <a:lnTo>
                    <a:pt x="138430" y="1325372"/>
                  </a:lnTo>
                  <a:lnTo>
                    <a:pt x="96532" y="1301496"/>
                  </a:lnTo>
                  <a:lnTo>
                    <a:pt x="95694" y="1301026"/>
                  </a:lnTo>
                  <a:lnTo>
                    <a:pt x="974598" y="1292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96644" y="2693873"/>
            <a:ext cx="2463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967" baseline="-27777" dirty="0">
                <a:latin typeface="Tahoma"/>
                <a:cs typeface="Tahoma"/>
              </a:rPr>
              <a:t>+</a:t>
            </a:r>
            <a:r>
              <a:rPr sz="2400" spc="-645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2994" y="3689984"/>
            <a:ext cx="483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194" y="247053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2318131"/>
            <a:ext cx="779145" cy="691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  <a:p>
            <a:pPr marL="544195">
              <a:lnSpc>
                <a:spcPts val="2860"/>
              </a:lnSpc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4483942"/>
            <a:ext cx="2798445" cy="175323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figure,</a:t>
            </a:r>
            <a:endParaRPr sz="2400">
              <a:latin typeface="Tahoma"/>
              <a:cs typeface="Tahoma"/>
            </a:endParaRPr>
          </a:p>
          <a:p>
            <a:pPr marL="607060">
              <a:lnSpc>
                <a:spcPct val="100000"/>
              </a:lnSpc>
              <a:spcBef>
                <a:spcPts val="1010"/>
              </a:spcBef>
            </a:pP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(s) </a:t>
            </a:r>
            <a:r>
              <a:rPr sz="2500" spc="-25" dirty="0">
                <a:latin typeface="Symbol"/>
                <a:cs typeface="Symbol"/>
              </a:rPr>
              <a:t>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R(s) </a:t>
            </a:r>
            <a:r>
              <a:rPr sz="2500" spc="-25" dirty="0">
                <a:latin typeface="Symbol"/>
                <a:cs typeface="Symbol"/>
              </a:rPr>
              <a:t></a:t>
            </a:r>
            <a:r>
              <a:rPr sz="2500" spc="-425" dirty="0">
                <a:latin typeface="Times New Roman"/>
                <a:cs typeface="Times New Roman"/>
              </a:rPr>
              <a:t> </a:t>
            </a:r>
            <a:r>
              <a:rPr sz="2500" spc="-55" dirty="0">
                <a:latin typeface="Times New Roman"/>
                <a:cs typeface="Times New Roman"/>
              </a:rPr>
              <a:t>B(s)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665"/>
              </a:lnSpc>
              <a:spcBef>
                <a:spcPts val="315"/>
              </a:spcBef>
            </a:pPr>
            <a:r>
              <a:rPr sz="2400" dirty="0">
                <a:latin typeface="Tahoma"/>
                <a:cs typeface="Tahoma"/>
              </a:rPr>
              <a:t>But</a:t>
            </a:r>
            <a:endParaRPr sz="2400">
              <a:latin typeface="Tahoma"/>
              <a:cs typeface="Tahoma"/>
            </a:endParaRPr>
          </a:p>
          <a:p>
            <a:pPr marL="739140">
              <a:lnSpc>
                <a:spcPts val="2785"/>
              </a:lnSpc>
            </a:pPr>
            <a:r>
              <a:rPr sz="2500" spc="-55" dirty="0">
                <a:latin typeface="Times New Roman"/>
                <a:cs typeface="Times New Roman"/>
              </a:rPr>
              <a:t>B(s) </a:t>
            </a:r>
            <a:r>
              <a:rPr sz="2500" spc="-25" dirty="0">
                <a:latin typeface="Symbol"/>
                <a:cs typeface="Symbol"/>
              </a:rPr>
              <a:t>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761" y="2134361"/>
            <a:ext cx="0" cy="4267200"/>
          </a:xfrm>
          <a:custGeom>
            <a:avLst/>
            <a:gdLst/>
            <a:ahLst/>
            <a:cxnLst/>
            <a:rect l="l" t="t" r="r" b="b"/>
            <a:pathLst>
              <a:path h="4267200">
                <a:moveTo>
                  <a:pt x="0" y="0"/>
                </a:moveTo>
                <a:lnTo>
                  <a:pt x="0" y="426720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14336" y="2246479"/>
            <a:ext cx="2830830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50" dirty="0">
                <a:latin typeface="Times New Roman"/>
                <a:cs typeface="Times New Roman"/>
              </a:rPr>
              <a:t>E(s) </a:t>
            </a:r>
            <a:r>
              <a:rPr sz="2500" spc="-15" dirty="0">
                <a:latin typeface="Symbol"/>
                <a:cs typeface="Symbol"/>
              </a:rPr>
              <a:t>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R</a:t>
            </a:r>
            <a:r>
              <a:rPr sz="2500" spc="-30" dirty="0">
                <a:latin typeface="Times New Roman"/>
                <a:cs typeface="Times New Roman"/>
              </a:rPr>
              <a:t>(s) </a:t>
            </a:r>
            <a:r>
              <a:rPr sz="2500" spc="-15" dirty="0">
                <a:latin typeface="Symbol"/>
                <a:cs typeface="Symbol"/>
              </a:rPr>
              <a:t></a:t>
            </a:r>
            <a:r>
              <a:rPr sz="2500" spc="-420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6825" y="2775330"/>
            <a:ext cx="47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18058" y="2932279"/>
            <a:ext cx="2018664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45" dirty="0">
                <a:latin typeface="Times New Roman"/>
                <a:cs typeface="Times New Roman"/>
              </a:rPr>
              <a:t>C(s) </a:t>
            </a:r>
            <a:r>
              <a:rPr sz="2500" spc="-25" dirty="0">
                <a:latin typeface="Symbol"/>
                <a:cs typeface="Symbol"/>
              </a:rPr>
              <a:t>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2500" i="1" spc="-20" dirty="0">
                <a:latin typeface="Times New Roman"/>
                <a:cs typeface="Times New Roman"/>
              </a:rPr>
              <a:t>G</a:t>
            </a:r>
            <a:r>
              <a:rPr sz="2500" spc="-20" dirty="0">
                <a:latin typeface="Times New Roman"/>
                <a:cs typeface="Times New Roman"/>
              </a:rPr>
              <a:t>(s).E(s)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9870" y="3526639"/>
            <a:ext cx="3473450" cy="1094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50" dirty="0">
                <a:latin typeface="Times New Roman"/>
                <a:cs typeface="Times New Roman"/>
              </a:rPr>
              <a:t>E(s) </a:t>
            </a:r>
            <a:r>
              <a:rPr sz="2500" spc="-15" dirty="0">
                <a:latin typeface="Symbol"/>
                <a:cs typeface="Symbol"/>
              </a:rPr>
              <a:t>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R</a:t>
            </a:r>
            <a:r>
              <a:rPr sz="2500" spc="-30" dirty="0">
                <a:latin typeface="Times New Roman"/>
                <a:cs typeface="Times New Roman"/>
              </a:rPr>
              <a:t>(s) </a:t>
            </a:r>
            <a:r>
              <a:rPr sz="2500" spc="-15" dirty="0">
                <a:latin typeface="Symbol"/>
                <a:cs typeface="Symbol"/>
              </a:rPr>
              <a:t></a:t>
            </a:r>
            <a:r>
              <a:rPr sz="2500" spc="-395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G</a:t>
            </a:r>
            <a:r>
              <a:rPr sz="2500" spc="-25" dirty="0">
                <a:latin typeface="Times New Roman"/>
                <a:cs typeface="Times New Roman"/>
              </a:rPr>
              <a:t>(s).E(s).H(s)</a:t>
            </a:r>
            <a:endParaRPr sz="25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2400"/>
              </a:spcBef>
            </a:pPr>
            <a:r>
              <a:rPr sz="2500" spc="-45" dirty="0">
                <a:latin typeface="Times New Roman"/>
                <a:cs typeface="Times New Roman"/>
              </a:rPr>
              <a:t>R(s)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(s)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465" dirty="0">
                <a:latin typeface="Times New Roman"/>
                <a:cs typeface="Times New Roman"/>
              </a:rPr>
              <a:t> </a:t>
            </a:r>
            <a:r>
              <a:rPr sz="2500" i="1" spc="-20" dirty="0">
                <a:latin typeface="Times New Roman"/>
                <a:cs typeface="Times New Roman"/>
              </a:rPr>
              <a:t>G</a:t>
            </a:r>
            <a:r>
              <a:rPr sz="2500" spc="-20" dirty="0">
                <a:latin typeface="Times New Roman"/>
                <a:cs typeface="Times New Roman"/>
              </a:rPr>
              <a:t>(s).E(s).H(s)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2112" y="4943959"/>
            <a:ext cx="324548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45" dirty="0">
                <a:latin typeface="Times New Roman"/>
                <a:cs typeface="Times New Roman"/>
              </a:rPr>
              <a:t>R(s) </a:t>
            </a:r>
            <a:r>
              <a:rPr sz="2500" spc="-15" dirty="0">
                <a:latin typeface="Symbol"/>
                <a:cs typeface="Symbol"/>
              </a:rPr>
              <a:t>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i="1" spc="-85" dirty="0">
                <a:latin typeface="Times New Roman"/>
                <a:cs typeface="Times New Roman"/>
              </a:rPr>
              <a:t>E</a:t>
            </a:r>
            <a:r>
              <a:rPr sz="2500" spc="-85" dirty="0">
                <a:latin typeface="Times New Roman"/>
                <a:cs typeface="Times New Roman"/>
              </a:rPr>
              <a:t>(s){1 </a:t>
            </a:r>
            <a:r>
              <a:rPr sz="2500" spc="-15" dirty="0">
                <a:latin typeface="Symbol"/>
                <a:cs typeface="Symbol"/>
              </a:rPr>
              <a:t></a:t>
            </a:r>
            <a:r>
              <a:rPr sz="2500" spc="-509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G</a:t>
            </a:r>
            <a:r>
              <a:rPr sz="2500" spc="-30" dirty="0">
                <a:latin typeface="Times New Roman"/>
                <a:cs typeface="Times New Roman"/>
              </a:rPr>
              <a:t>(s).H(s)}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11778" y="5910746"/>
            <a:ext cx="1589405" cy="0"/>
          </a:xfrm>
          <a:custGeom>
            <a:avLst/>
            <a:gdLst/>
            <a:ahLst/>
            <a:cxnLst/>
            <a:rect l="l" t="t" r="r" b="b"/>
            <a:pathLst>
              <a:path w="1589404">
                <a:moveTo>
                  <a:pt x="0" y="0"/>
                </a:moveTo>
                <a:lnTo>
                  <a:pt x="1589216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45397" y="5458896"/>
            <a:ext cx="53784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-5" dirty="0">
                <a:latin typeface="Times New Roman"/>
                <a:cs typeface="Times New Roman"/>
              </a:rPr>
              <a:t>R</a:t>
            </a:r>
            <a:r>
              <a:rPr sz="2500" spc="-55" dirty="0">
                <a:latin typeface="Times New Roman"/>
                <a:cs typeface="Times New Roman"/>
              </a:rPr>
              <a:t>(</a:t>
            </a:r>
            <a:r>
              <a:rPr sz="2500" spc="-4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66723" y="5659159"/>
            <a:ext cx="77406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55" dirty="0">
                <a:latin typeface="Times New Roman"/>
                <a:cs typeface="Times New Roman"/>
              </a:rPr>
              <a:t>E(s)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6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4958" y="5907694"/>
            <a:ext cx="161607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60" dirty="0">
                <a:latin typeface="Times New Roman"/>
                <a:cs typeface="Times New Roman"/>
              </a:rPr>
              <a:t>1</a:t>
            </a:r>
            <a:r>
              <a:rPr sz="2500" spc="-390" dirty="0">
                <a:latin typeface="Times New Roman"/>
                <a:cs typeface="Times New Roman"/>
              </a:rPr>
              <a:t> </a:t>
            </a:r>
            <a:r>
              <a:rPr sz="2500" spc="-65" dirty="0">
                <a:latin typeface="Symbol"/>
                <a:cs typeface="Symbol"/>
              </a:rPr>
              <a:t>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G</a:t>
            </a:r>
            <a:r>
              <a:rPr sz="2500" spc="-25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5152" y="3259835"/>
            <a:ext cx="4060190" cy="1379220"/>
            <a:chOff x="4645152" y="3259835"/>
            <a:chExt cx="4060190" cy="1379220"/>
          </a:xfrm>
        </p:grpSpPr>
        <p:sp>
          <p:nvSpPr>
            <p:cNvPr id="3" name="object 3"/>
            <p:cNvSpPr/>
            <p:nvPr/>
          </p:nvSpPr>
          <p:spPr>
            <a:xfrm>
              <a:off x="4662678" y="3277361"/>
              <a:ext cx="4025265" cy="1344295"/>
            </a:xfrm>
            <a:custGeom>
              <a:avLst/>
              <a:gdLst/>
              <a:ahLst/>
              <a:cxnLst/>
              <a:rect l="l" t="t" r="r" b="b"/>
              <a:pathLst>
                <a:path w="4025265" h="1344295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7" y="0"/>
                  </a:lnTo>
                  <a:lnTo>
                    <a:pt x="3800855" y="0"/>
                  </a:lnTo>
                  <a:lnTo>
                    <a:pt x="3845997" y="4552"/>
                  </a:lnTo>
                  <a:lnTo>
                    <a:pt x="3888045" y="17609"/>
                  </a:lnTo>
                  <a:lnTo>
                    <a:pt x="3926099" y="38268"/>
                  </a:lnTo>
                  <a:lnTo>
                    <a:pt x="3959256" y="65627"/>
                  </a:lnTo>
                  <a:lnTo>
                    <a:pt x="3986615" y="98784"/>
                  </a:lnTo>
                  <a:lnTo>
                    <a:pt x="4007274" y="136838"/>
                  </a:lnTo>
                  <a:lnTo>
                    <a:pt x="4020331" y="178886"/>
                  </a:lnTo>
                  <a:lnTo>
                    <a:pt x="4024883" y="224027"/>
                  </a:lnTo>
                  <a:lnTo>
                    <a:pt x="4024883" y="1120139"/>
                  </a:lnTo>
                  <a:lnTo>
                    <a:pt x="4020331" y="1165281"/>
                  </a:lnTo>
                  <a:lnTo>
                    <a:pt x="4007274" y="1207329"/>
                  </a:lnTo>
                  <a:lnTo>
                    <a:pt x="3986615" y="1245383"/>
                  </a:lnTo>
                  <a:lnTo>
                    <a:pt x="3959256" y="1278540"/>
                  </a:lnTo>
                  <a:lnTo>
                    <a:pt x="3926099" y="1305899"/>
                  </a:lnTo>
                  <a:lnTo>
                    <a:pt x="3888045" y="1326558"/>
                  </a:lnTo>
                  <a:lnTo>
                    <a:pt x="3845997" y="1339615"/>
                  </a:lnTo>
                  <a:lnTo>
                    <a:pt x="3800855" y="1344168"/>
                  </a:lnTo>
                  <a:lnTo>
                    <a:pt x="224027" y="1344168"/>
                  </a:lnTo>
                  <a:lnTo>
                    <a:pt x="178886" y="1339615"/>
                  </a:lnTo>
                  <a:lnTo>
                    <a:pt x="136838" y="1326558"/>
                  </a:lnTo>
                  <a:lnTo>
                    <a:pt x="98784" y="1305899"/>
                  </a:lnTo>
                  <a:lnTo>
                    <a:pt x="65627" y="1278540"/>
                  </a:lnTo>
                  <a:lnTo>
                    <a:pt x="38268" y="1245383"/>
                  </a:lnTo>
                  <a:lnTo>
                    <a:pt x="17609" y="1207329"/>
                  </a:lnTo>
                  <a:lnTo>
                    <a:pt x="4552" y="1165281"/>
                  </a:lnTo>
                  <a:lnTo>
                    <a:pt x="0" y="1120139"/>
                  </a:lnTo>
                  <a:lnTo>
                    <a:pt x="0" y="224027"/>
                  </a:lnTo>
                  <a:close/>
                </a:path>
              </a:pathLst>
            </a:custGeom>
            <a:ln w="35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17927" y="3886874"/>
              <a:ext cx="1842135" cy="0"/>
            </a:xfrm>
            <a:custGeom>
              <a:avLst/>
              <a:gdLst/>
              <a:ahLst/>
              <a:cxnLst/>
              <a:rect l="l" t="t" r="r" b="b"/>
              <a:pathLst>
                <a:path w="1842134">
                  <a:moveTo>
                    <a:pt x="0" y="0"/>
                  </a:moveTo>
                  <a:lnTo>
                    <a:pt x="1842032" y="0"/>
                  </a:lnTo>
                </a:path>
              </a:pathLst>
            </a:custGeom>
            <a:ln w="1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93675"/>
            <a:ext cx="4700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Derivation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Steady </a:t>
            </a: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39" y="1022350"/>
            <a:ext cx="4084954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 time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domain,</a:t>
            </a:r>
            <a:endParaRPr sz="2400">
              <a:latin typeface="Tahoma"/>
              <a:cs typeface="Tahoma"/>
            </a:endParaRPr>
          </a:p>
          <a:p>
            <a:pPr marL="681355">
              <a:lnSpc>
                <a:spcPct val="100000"/>
              </a:lnSpc>
              <a:spcBef>
                <a:spcPts val="2365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2500" spc="130" dirty="0">
                <a:latin typeface="Times New Roman"/>
                <a:cs typeface="Times New Roman"/>
              </a:rPr>
              <a:t>(t) </a:t>
            </a:r>
            <a:r>
              <a:rPr sz="2500" spc="215" dirty="0">
                <a:latin typeface="Symbol"/>
                <a:cs typeface="Symbol"/>
              </a:rPr>
              <a:t>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L</a:t>
            </a:r>
            <a:r>
              <a:rPr sz="2100" spc="120" baseline="43650" dirty="0">
                <a:latin typeface="Symbol"/>
                <a:cs typeface="Symbol"/>
              </a:rPr>
              <a:t></a:t>
            </a:r>
            <a:r>
              <a:rPr sz="2100" spc="120" baseline="43650" dirty="0">
                <a:latin typeface="Times New Roman"/>
                <a:cs typeface="Times New Roman"/>
              </a:rPr>
              <a:t>1</a:t>
            </a:r>
            <a:r>
              <a:rPr sz="2100" spc="345" baseline="43650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E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endParaRPr sz="25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00000"/>
              </a:lnSpc>
              <a:spcBef>
                <a:spcPts val="1955"/>
              </a:spcBef>
            </a:pPr>
            <a:r>
              <a:rPr sz="2400" dirty="0">
                <a:latin typeface="Tahoma"/>
                <a:cs typeface="Tahoma"/>
              </a:rPr>
              <a:t>and is </a:t>
            </a:r>
            <a:r>
              <a:rPr sz="2400" spc="-5" dirty="0">
                <a:latin typeface="Tahoma"/>
                <a:cs typeface="Tahoma"/>
              </a:rPr>
              <a:t>the expression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error  valid for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time. Steady </a:t>
            </a:r>
            <a:r>
              <a:rPr sz="2400" spc="-10" dirty="0">
                <a:latin typeface="Tahoma"/>
                <a:cs typeface="Tahoma"/>
              </a:rPr>
              <a:t>state 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defined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761" y="991361"/>
            <a:ext cx="0" cy="5715000"/>
          </a:xfrm>
          <a:custGeom>
            <a:avLst/>
            <a:gdLst/>
            <a:ahLst/>
            <a:cxnLst/>
            <a:rect l="l" t="t" r="r" b="b"/>
            <a:pathLst>
              <a:path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19886" y="3991483"/>
            <a:ext cx="476884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70" dirty="0">
                <a:latin typeface="Times New Roman"/>
                <a:cs typeface="Times New Roman"/>
              </a:rPr>
              <a:t>t</a:t>
            </a:r>
            <a:r>
              <a:rPr sz="1450" i="1" spc="-275" dirty="0">
                <a:latin typeface="Times New Roman"/>
                <a:cs typeface="Times New Roman"/>
              </a:rPr>
              <a:t> </a:t>
            </a:r>
            <a:r>
              <a:rPr sz="1450" spc="229" dirty="0">
                <a:latin typeface="Symbol"/>
                <a:cs typeface="Symbol"/>
              </a:rPr>
              <a:t>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699" y="3669259"/>
            <a:ext cx="216535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254" dirty="0">
                <a:latin typeface="Symbol"/>
                <a:cs typeface="Symbol"/>
              </a:rPr>
              <a:t>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180" dirty="0">
                <a:latin typeface="Times New Roman"/>
                <a:cs typeface="Times New Roman"/>
              </a:rPr>
              <a:t>lim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i="1" spc="185" dirty="0">
                <a:latin typeface="Times New Roman"/>
                <a:cs typeface="Times New Roman"/>
              </a:rPr>
              <a:t>e</a:t>
            </a:r>
            <a:r>
              <a:rPr sz="2500" spc="185" dirty="0">
                <a:latin typeface="Times New Roman"/>
                <a:cs typeface="Times New Roman"/>
              </a:rPr>
              <a:t>(</a:t>
            </a:r>
            <a:r>
              <a:rPr sz="2500" i="1" spc="185" dirty="0">
                <a:latin typeface="Times New Roman"/>
                <a:cs typeface="Times New Roman"/>
              </a:rPr>
              <a:t>t</a:t>
            </a:r>
            <a:r>
              <a:rPr sz="2500" spc="18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2311" y="5742559"/>
            <a:ext cx="4470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190" dirty="0">
                <a:latin typeface="Times New Roman"/>
                <a:cs typeface="Times New Roman"/>
              </a:rPr>
              <a:t>s</a:t>
            </a:r>
            <a:r>
              <a:rPr sz="1450" spc="260" dirty="0">
                <a:latin typeface="Symbol"/>
                <a:cs typeface="Symbol"/>
              </a:rPr>
              <a:t></a:t>
            </a:r>
            <a:r>
              <a:rPr sz="1450" spc="13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4446854"/>
            <a:ext cx="4253865" cy="138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From the final </a:t>
            </a:r>
            <a:r>
              <a:rPr sz="2400" spc="-10" dirty="0">
                <a:latin typeface="Tahoma"/>
                <a:cs typeface="Tahoma"/>
              </a:rPr>
              <a:t>value </a:t>
            </a:r>
            <a:r>
              <a:rPr sz="2400" spc="-5" dirty="0">
                <a:latin typeface="Tahoma"/>
                <a:cs typeface="Tahoma"/>
              </a:rPr>
              <a:t>theorem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Laplace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transform,</a:t>
            </a:r>
            <a:endParaRPr sz="2400">
              <a:latin typeface="Tahoma"/>
              <a:cs typeface="Tahoma"/>
            </a:endParaRPr>
          </a:p>
          <a:p>
            <a:pPr marL="794385">
              <a:lnSpc>
                <a:spcPct val="100000"/>
              </a:lnSpc>
              <a:spcBef>
                <a:spcPts val="1889"/>
              </a:spcBef>
            </a:pPr>
            <a:r>
              <a:rPr sz="255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50" spc="120" dirty="0">
                <a:latin typeface="Times New Roman"/>
                <a:cs typeface="Times New Roman"/>
              </a:rPr>
              <a:t>(t)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235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spc="160" dirty="0">
                <a:latin typeface="Times New Roman"/>
                <a:cs typeface="Times New Roman"/>
              </a:rPr>
              <a:t>lim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70" dirty="0">
                <a:latin typeface="Times New Roman"/>
                <a:cs typeface="Times New Roman"/>
              </a:rPr>
              <a:t>sE</a:t>
            </a:r>
            <a:r>
              <a:rPr sz="2550" spc="170" dirty="0">
                <a:latin typeface="Times New Roman"/>
                <a:cs typeface="Times New Roman"/>
              </a:rPr>
              <a:t>(s)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6094" y="2553657"/>
            <a:ext cx="5289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415" dirty="0">
                <a:latin typeface="Times New Roman"/>
                <a:cs typeface="Times New Roman"/>
              </a:rPr>
              <a:t>s</a:t>
            </a:r>
            <a:r>
              <a:rPr sz="1250" spc="790" dirty="0">
                <a:latin typeface="Symbol"/>
                <a:cs typeface="Symbol"/>
              </a:rPr>
              <a:t></a:t>
            </a:r>
            <a:r>
              <a:rPr sz="1250" spc="40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9137" y="2273306"/>
            <a:ext cx="288163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i="1" spc="405" dirty="0">
                <a:latin typeface="Times New Roman"/>
                <a:cs typeface="Times New Roman"/>
              </a:rPr>
              <a:t>e</a:t>
            </a:r>
            <a:r>
              <a:rPr sz="1250" i="1" spc="405" dirty="0">
                <a:latin typeface="Times New Roman"/>
                <a:cs typeface="Times New Roman"/>
              </a:rPr>
              <a:t>ss</a:t>
            </a:r>
            <a:r>
              <a:rPr sz="2200" spc="405" dirty="0">
                <a:latin typeface="Times New Roman"/>
                <a:cs typeface="Times New Roman"/>
              </a:rPr>
              <a:t>(t)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745" dirty="0">
                <a:latin typeface="Symbol"/>
                <a:cs typeface="Symbol"/>
              </a:rPr>
              <a:t>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570" dirty="0">
                <a:latin typeface="Times New Roman"/>
                <a:cs typeface="Times New Roman"/>
              </a:rPr>
              <a:t>lim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i="1" spc="555" dirty="0">
                <a:latin typeface="Times New Roman"/>
                <a:cs typeface="Times New Roman"/>
              </a:rPr>
              <a:t>sE</a:t>
            </a:r>
            <a:r>
              <a:rPr sz="2200" spc="555" dirty="0">
                <a:latin typeface="Times New Roman"/>
                <a:cs typeface="Times New Roman"/>
              </a:rPr>
              <a:t>(s)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1926" y="1174750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Steady state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error,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4100" y="3435024"/>
            <a:ext cx="7854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40" dirty="0">
                <a:latin typeface="Times New Roman"/>
                <a:cs typeface="Times New Roman"/>
              </a:rPr>
              <a:t>s</a:t>
            </a:r>
            <a:r>
              <a:rPr sz="2500" i="1" spc="305" dirty="0">
                <a:latin typeface="Times New Roman"/>
                <a:cs typeface="Times New Roman"/>
              </a:rPr>
              <a:t>R</a:t>
            </a:r>
            <a:r>
              <a:rPr sz="2500" spc="100" dirty="0">
                <a:latin typeface="Times New Roman"/>
                <a:cs typeface="Times New Roman"/>
              </a:rPr>
              <a:t>(</a:t>
            </a:r>
            <a:r>
              <a:rPr sz="2500" spc="14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0927" y="3635287"/>
            <a:ext cx="157353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9974" y="3883822"/>
            <a:ext cx="240411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09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7683"/>
            <a:ext cx="5189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Steady </a:t>
            </a:r>
            <a:r>
              <a:rPr sz="2500" spc="-25" dirty="0">
                <a:latin typeface="Calibri"/>
                <a:cs typeface="Calibri"/>
              </a:rPr>
              <a:t>state </a:t>
            </a:r>
            <a:r>
              <a:rPr sz="2500" spc="-10" dirty="0">
                <a:latin typeface="Calibri"/>
                <a:cs typeface="Calibri"/>
              </a:rPr>
              <a:t>error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Standard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316" y="793750"/>
            <a:ext cx="515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step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555750"/>
            <a:ext cx="5332095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step </a:t>
            </a:r>
            <a:r>
              <a:rPr sz="2400" dirty="0">
                <a:latin typeface="Tahoma"/>
                <a:cs typeface="Tahoma"/>
              </a:rPr>
              <a:t>input of magnitude A is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applied,</a:t>
            </a:r>
            <a:endParaRPr sz="2400">
              <a:latin typeface="Tahoma"/>
              <a:cs typeface="Tahoma"/>
            </a:endParaRPr>
          </a:p>
          <a:p>
            <a:pPr marL="272415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Tahoma"/>
                <a:cs typeface="Tahoma"/>
              </a:rPr>
              <a:t>r(t) </a:t>
            </a:r>
            <a:r>
              <a:rPr sz="2400" dirty="0">
                <a:latin typeface="Tahoma"/>
                <a:cs typeface="Tahoma"/>
              </a:rPr>
              <a:t>= A.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u(t)</a:t>
            </a:r>
            <a:endParaRPr sz="2400">
              <a:latin typeface="Tahoma"/>
              <a:cs typeface="Tahoma"/>
            </a:endParaRPr>
          </a:p>
          <a:p>
            <a:pPr marL="329628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400" spc="-45" dirty="0">
                <a:latin typeface="Tahoma"/>
                <a:cs typeface="Tahoma"/>
              </a:rPr>
              <a:t>Taking </a:t>
            </a:r>
            <a:r>
              <a:rPr sz="2400" dirty="0">
                <a:latin typeface="Tahoma"/>
                <a:cs typeface="Tahoma"/>
              </a:rPr>
              <a:t>Laplace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transform,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5223" y="2165730"/>
            <a:ext cx="528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  t</a:t>
            </a:r>
            <a:r>
              <a:rPr sz="2400" spc="5" dirty="0">
                <a:latin typeface="Tahoma"/>
                <a:cs typeface="Tahoma"/>
              </a:rPr>
              <a:t>&lt;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40244" y="4095187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0" y="0"/>
                </a:moveTo>
                <a:lnTo>
                  <a:pt x="339105" y="0"/>
                </a:lnTo>
              </a:path>
            </a:pathLst>
          </a:custGeom>
          <a:ln w="12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2187" y="3887940"/>
            <a:ext cx="423037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i="1" spc="625" dirty="0">
                <a:latin typeface="Times New Roman"/>
                <a:cs typeface="Times New Roman"/>
              </a:rPr>
              <a:t>R</a:t>
            </a:r>
            <a:r>
              <a:rPr sz="2050" spc="625" dirty="0">
                <a:latin typeface="Times New Roman"/>
                <a:cs typeface="Times New Roman"/>
              </a:rPr>
              <a:t>(s)</a:t>
            </a:r>
            <a:r>
              <a:rPr sz="2050" spc="355" dirty="0">
                <a:latin typeface="Times New Roman"/>
                <a:cs typeface="Times New Roman"/>
              </a:rPr>
              <a:t> </a:t>
            </a:r>
            <a:r>
              <a:rPr sz="2050" spc="830" dirty="0">
                <a:latin typeface="Symbol"/>
                <a:cs typeface="Symbol"/>
              </a:rPr>
              <a:t></a:t>
            </a:r>
            <a:r>
              <a:rPr sz="2050" spc="459" dirty="0">
                <a:latin typeface="Times New Roman"/>
                <a:cs typeface="Times New Roman"/>
              </a:rPr>
              <a:t> </a:t>
            </a:r>
            <a:r>
              <a:rPr sz="2050" i="1" spc="545" dirty="0">
                <a:latin typeface="Times New Roman"/>
                <a:cs typeface="Times New Roman"/>
              </a:rPr>
              <a:t>L</a:t>
            </a:r>
            <a:r>
              <a:rPr sz="2050" spc="545" dirty="0">
                <a:latin typeface="Times New Roman"/>
                <a:cs typeface="Times New Roman"/>
              </a:rPr>
              <a:t>{r(t)}</a:t>
            </a:r>
            <a:r>
              <a:rPr sz="2050" spc="120" dirty="0">
                <a:latin typeface="Times New Roman"/>
                <a:cs typeface="Times New Roman"/>
              </a:rPr>
              <a:t> </a:t>
            </a:r>
            <a:r>
              <a:rPr sz="2050" spc="830" dirty="0">
                <a:latin typeface="Symbol"/>
                <a:cs typeface="Symbol"/>
              </a:rPr>
              <a:t></a:t>
            </a:r>
            <a:r>
              <a:rPr sz="2050" spc="455" dirty="0">
                <a:latin typeface="Times New Roman"/>
                <a:cs typeface="Times New Roman"/>
              </a:rPr>
              <a:t> </a:t>
            </a:r>
            <a:r>
              <a:rPr sz="2050" i="1" spc="745" dirty="0">
                <a:latin typeface="Times New Roman"/>
                <a:cs typeface="Times New Roman"/>
              </a:rPr>
              <a:t>L</a:t>
            </a:r>
            <a:r>
              <a:rPr sz="2050" spc="745" dirty="0">
                <a:latin typeface="Times New Roman"/>
                <a:cs typeface="Times New Roman"/>
              </a:rPr>
              <a:t>{A}</a:t>
            </a:r>
            <a:r>
              <a:rPr sz="2050" spc="120" dirty="0">
                <a:latin typeface="Times New Roman"/>
                <a:cs typeface="Times New Roman"/>
              </a:rPr>
              <a:t> </a:t>
            </a:r>
            <a:r>
              <a:rPr sz="2050" spc="83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9865" y="3723925"/>
            <a:ext cx="30226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i="1" spc="92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4062" y="4090769"/>
            <a:ext cx="20193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i="1" spc="585" dirty="0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442" y="4604384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Steady state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error,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1319" y="5639474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4">
                <a:moveTo>
                  <a:pt x="0" y="0"/>
                </a:moveTo>
                <a:lnTo>
                  <a:pt x="184203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7491" y="5187624"/>
            <a:ext cx="7854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40" dirty="0">
                <a:latin typeface="Times New Roman"/>
                <a:cs typeface="Times New Roman"/>
              </a:rPr>
              <a:t>s</a:t>
            </a:r>
            <a:r>
              <a:rPr sz="2500" i="1" spc="305" dirty="0">
                <a:latin typeface="Times New Roman"/>
                <a:cs typeface="Times New Roman"/>
              </a:rPr>
              <a:t>R</a:t>
            </a:r>
            <a:r>
              <a:rPr sz="2500" spc="100" dirty="0">
                <a:latin typeface="Times New Roman"/>
                <a:cs typeface="Times New Roman"/>
              </a:rPr>
              <a:t>(</a:t>
            </a:r>
            <a:r>
              <a:rPr sz="2500" spc="14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4319" y="5387887"/>
            <a:ext cx="157353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3366" y="5636422"/>
            <a:ext cx="240411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09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3356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Steady </a:t>
            </a: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88104"/>
            <a:ext cx="8378825" cy="542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That part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10" dirty="0">
                <a:latin typeface="Calibri"/>
                <a:cs typeface="Calibri"/>
              </a:rPr>
              <a:t>response that remains after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transients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spc="-5" dirty="0">
                <a:latin typeface="Calibri"/>
                <a:cs typeface="Calibri"/>
              </a:rPr>
              <a:t>died out is </a:t>
            </a:r>
            <a:r>
              <a:rPr sz="3000" spc="-10" dirty="0">
                <a:latin typeface="Calibri"/>
                <a:cs typeface="Calibri"/>
              </a:rPr>
              <a:t>called “</a:t>
            </a:r>
            <a:r>
              <a:rPr sz="3000" b="1" spc="-10" dirty="0">
                <a:latin typeface="Calibri"/>
                <a:cs typeface="Calibri"/>
              </a:rPr>
              <a:t>Steady </a:t>
            </a:r>
            <a:r>
              <a:rPr sz="3000" b="1" spc="-25" dirty="0">
                <a:latin typeface="Calibri"/>
                <a:cs typeface="Calibri"/>
              </a:rPr>
              <a:t>State  </a:t>
            </a:r>
            <a:r>
              <a:rPr sz="3000" b="1" spc="-35" dirty="0">
                <a:latin typeface="Calibri"/>
                <a:cs typeface="Calibri"/>
              </a:rPr>
              <a:t>Response</a:t>
            </a:r>
            <a:r>
              <a:rPr sz="3000" spc="-35" dirty="0">
                <a:latin typeface="Calibri"/>
                <a:cs typeface="Calibri"/>
              </a:rPr>
              <a:t>”.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06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From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20" dirty="0">
                <a:latin typeface="Calibri"/>
                <a:cs typeface="Calibri"/>
              </a:rPr>
              <a:t>steady </a:t>
            </a:r>
            <a:r>
              <a:rPr sz="2800" b="1" spc="-30" dirty="0">
                <a:latin typeface="Calibri"/>
                <a:cs typeface="Calibri"/>
              </a:rPr>
              <a:t>state </a:t>
            </a:r>
            <a:r>
              <a:rPr sz="2800" b="1" spc="-15" dirty="0">
                <a:latin typeface="Calibri"/>
                <a:cs typeface="Calibri"/>
              </a:rPr>
              <a:t>we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spc="15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know;</a:t>
            </a:r>
            <a:endParaRPr sz="2800">
              <a:latin typeface="Calibri"/>
              <a:cs typeface="Calibri"/>
            </a:endParaRPr>
          </a:p>
          <a:p>
            <a:pPr marL="1167130" lvl="1" indent="-240665">
              <a:lnSpc>
                <a:spcPct val="100000"/>
              </a:lnSpc>
              <a:spcBef>
                <a:spcPts val="1820"/>
              </a:spcBef>
              <a:buSzPct val="95833"/>
              <a:buFont typeface="Wingdings"/>
              <a:buChar char=""/>
              <a:tabLst>
                <a:tab pos="1167765" algn="l"/>
              </a:tabLst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long it </a:t>
            </a:r>
            <a:r>
              <a:rPr sz="2400" spc="-15" dirty="0">
                <a:latin typeface="Calibri"/>
                <a:cs typeface="Calibri"/>
              </a:rPr>
              <a:t>took </a:t>
            </a:r>
            <a:r>
              <a:rPr sz="2400" spc="-25" dirty="0">
                <a:latin typeface="Calibri"/>
                <a:cs typeface="Calibri"/>
              </a:rPr>
              <a:t>before </a:t>
            </a:r>
            <a:r>
              <a:rPr sz="2400" spc="-10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reached.</a:t>
            </a:r>
            <a:endParaRPr sz="2400">
              <a:latin typeface="Calibri"/>
              <a:cs typeface="Calibri"/>
            </a:endParaRPr>
          </a:p>
          <a:p>
            <a:pPr marL="1155700" marR="6985" lvl="1" indent="-228600">
              <a:lnSpc>
                <a:spcPct val="140000"/>
              </a:lnSpc>
              <a:spcBef>
                <a:spcPts val="575"/>
              </a:spcBef>
              <a:buSzPct val="95833"/>
              <a:buFont typeface="Wingdings"/>
              <a:buChar char=""/>
              <a:tabLst>
                <a:tab pos="1167765" algn="l"/>
                <a:tab pos="2429510" algn="l"/>
                <a:tab pos="3258820" algn="l"/>
                <a:tab pos="3608070" algn="l"/>
                <a:tab pos="4206875" algn="l"/>
                <a:tab pos="4994910" algn="l"/>
                <a:tab pos="6246495" algn="l"/>
                <a:tab pos="6821170" algn="l"/>
                <a:tab pos="7897495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ther	the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is	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	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5" dirty="0">
                <a:latin typeface="Calibri"/>
                <a:cs typeface="Calibri"/>
              </a:rPr>
              <a:t>desi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	and  </a:t>
            </a:r>
            <a:r>
              <a:rPr sz="2400" spc="-5" dirty="0">
                <a:latin typeface="Calibri"/>
                <a:cs typeface="Calibri"/>
              </a:rPr>
              <a:t>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1155700" marR="9525" lvl="1" indent="-228600">
              <a:lnSpc>
                <a:spcPct val="140000"/>
              </a:lnSpc>
              <a:spcBef>
                <a:spcPts val="580"/>
              </a:spcBef>
              <a:buSzPct val="95833"/>
              <a:buFont typeface="Wingdings"/>
              <a:buChar char=""/>
              <a:tabLst>
                <a:tab pos="1167765" algn="l"/>
              </a:tabLst>
            </a:pPr>
            <a:r>
              <a:rPr sz="2400" spc="-5" dirty="0">
                <a:latin typeface="Calibri"/>
                <a:cs typeface="Calibri"/>
              </a:rPr>
              <a:t>Whether this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constant, </a:t>
            </a:r>
            <a:r>
              <a:rPr sz="2400" spc="-25" dirty="0">
                <a:latin typeface="Calibri"/>
                <a:cs typeface="Calibri"/>
              </a:rPr>
              <a:t>zero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infinite </a:t>
            </a:r>
            <a:r>
              <a:rPr sz="2400" spc="-5" dirty="0">
                <a:latin typeface="Calibri"/>
                <a:cs typeface="Calibri"/>
              </a:rPr>
              <a:t>i.e. unable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track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178" y="1660001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511" y="0"/>
                </a:lnTo>
              </a:path>
            </a:pathLst>
          </a:custGeom>
          <a:ln w="7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195" y="1792306"/>
            <a:ext cx="3522979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597150" algn="l"/>
                <a:tab pos="348424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r>
              <a:rPr sz="3750" u="heavy" spc="232" baseline="2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750" i="1" u="heavy" spc="217" baseline="2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	</a:t>
            </a:r>
            <a:endParaRPr sz="3750" baseline="233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1642" y="2041530"/>
            <a:ext cx="240347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17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1119" y="3548546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203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4119" y="3296959"/>
            <a:ext cx="157353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3166" y="3545494"/>
            <a:ext cx="240411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09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1749" y="3096696"/>
            <a:ext cx="249554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23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9243" y="4890934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60">
                <a:moveTo>
                  <a:pt x="0" y="0"/>
                </a:moveTo>
                <a:lnTo>
                  <a:pt x="2372221" y="0"/>
                </a:lnTo>
              </a:path>
            </a:pathLst>
          </a:custGeom>
          <a:ln w="15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54205" y="5210165"/>
            <a:ext cx="4432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50" dirty="0">
                <a:latin typeface="Symbol"/>
                <a:cs typeface="Symbol"/>
              </a:rPr>
              <a:t></a:t>
            </a:r>
            <a:r>
              <a:rPr sz="1450" spc="12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0319" y="4637325"/>
            <a:ext cx="10052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9459" y="4888502"/>
            <a:ext cx="24003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215" dirty="0">
                <a:latin typeface="Times New Roman"/>
                <a:cs typeface="Times New Roman"/>
              </a:rPr>
              <a:t>1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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lim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8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4289" y="4434176"/>
            <a:ext cx="2533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26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4274" y="6125192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>
                <a:moveTo>
                  <a:pt x="0" y="0"/>
                </a:moveTo>
                <a:lnTo>
                  <a:pt x="873092" y="0"/>
                </a:lnTo>
              </a:path>
            </a:pathLst>
          </a:custGeom>
          <a:ln w="16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0538" y="5873503"/>
            <a:ext cx="1004569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3953" y="6122741"/>
            <a:ext cx="8915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5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i="1" spc="185" dirty="0">
                <a:latin typeface="Times New Roman"/>
                <a:cs typeface="Times New Roman"/>
              </a:rPr>
              <a:t>K</a:t>
            </a:r>
            <a:r>
              <a:rPr sz="1450" i="1" spc="18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8475" y="5672297"/>
            <a:ext cx="24955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2216" y="157683"/>
            <a:ext cx="5273675" cy="145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5"/>
              </a:spcBef>
            </a:pP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Steady </a:t>
            </a:r>
            <a:r>
              <a:rPr sz="2500" b="1" spc="-25" dirty="0">
                <a:solidFill>
                  <a:srgbClr val="FF0000"/>
                </a:solidFill>
                <a:latin typeface="Calibri"/>
                <a:cs typeface="Calibri"/>
              </a:rPr>
              <a:t>state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error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5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01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step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  <a:p>
            <a:pPr marL="3466465">
              <a:lnSpc>
                <a:spcPct val="100000"/>
              </a:lnSpc>
              <a:spcBef>
                <a:spcPts val="385"/>
              </a:spcBef>
            </a:pPr>
            <a:r>
              <a:rPr sz="3750" i="1" spc="217" baseline="-35555" dirty="0">
                <a:latin typeface="Times New Roman"/>
                <a:cs typeface="Times New Roman"/>
              </a:rPr>
              <a:t>s</a:t>
            </a:r>
            <a:r>
              <a:rPr sz="3750" i="1" spc="382" baseline="-35555" dirty="0">
                <a:latin typeface="Times New Roman"/>
                <a:cs typeface="Times New Roman"/>
              </a:rPr>
              <a:t> </a:t>
            </a: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8783" y="2290698"/>
            <a:ext cx="4464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190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4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770073"/>
            <a:ext cx="7850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When a </a:t>
            </a:r>
            <a:r>
              <a:rPr sz="2400" spc="-5" dirty="0">
                <a:latin typeface="Tahoma"/>
                <a:cs typeface="Tahoma"/>
              </a:rPr>
              <a:t>step </a:t>
            </a:r>
            <a:r>
              <a:rPr sz="2400" dirty="0">
                <a:latin typeface="Tahoma"/>
                <a:cs typeface="Tahoma"/>
              </a:rPr>
              <a:t>input of magnitude A is </a:t>
            </a:r>
            <a:r>
              <a:rPr sz="2400" spc="-5" dirty="0">
                <a:latin typeface="Tahoma"/>
                <a:cs typeface="Tahoma"/>
              </a:rPr>
              <a:t>given,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10" dirty="0">
                <a:latin typeface="Tahoma"/>
                <a:cs typeface="Tahoma"/>
              </a:rPr>
              <a:t>response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5282" y="3136519"/>
            <a:ext cx="240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steady state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error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3505200"/>
            <a:ext cx="65532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5378" y="3381992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>
                <a:moveTo>
                  <a:pt x="0" y="0"/>
                </a:moveTo>
                <a:lnTo>
                  <a:pt x="873092" y="0"/>
                </a:lnTo>
              </a:path>
            </a:pathLst>
          </a:custGeom>
          <a:ln w="16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9579" y="2929097"/>
            <a:ext cx="24955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3130302"/>
            <a:ext cx="23279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7" baseline="1157" dirty="0">
                <a:latin typeface="Tahoma"/>
                <a:cs typeface="Tahoma"/>
              </a:rPr>
              <a:t>this gives </a:t>
            </a: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5057" y="3379541"/>
            <a:ext cx="8915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5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i="1" spc="185" dirty="0">
                <a:latin typeface="Times New Roman"/>
                <a:cs typeface="Times New Roman"/>
              </a:rPr>
              <a:t>K</a:t>
            </a:r>
            <a:r>
              <a:rPr sz="1450" i="1" spc="18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3730" y="4699761"/>
            <a:ext cx="20821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88035" algn="l"/>
                <a:tab pos="1807845" algn="l"/>
              </a:tabLst>
            </a:pP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*Kp 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depends  </a:t>
            </a:r>
            <a:r>
              <a:rPr sz="2400" spc="5" dirty="0">
                <a:solidFill>
                  <a:srgbClr val="FF3300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n	</a:t>
            </a:r>
            <a:r>
              <a:rPr sz="2400" spc="-25" dirty="0">
                <a:solidFill>
                  <a:srgbClr val="FF3300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yp</a:t>
            </a: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e	</a:t>
            </a:r>
            <a:r>
              <a:rPr sz="2400" spc="-10" dirty="0">
                <a:solidFill>
                  <a:srgbClr val="FF3300"/>
                </a:solidFill>
                <a:latin typeface="Tahoma"/>
                <a:cs typeface="Tahoma"/>
              </a:rPr>
              <a:t>of  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316" y="157683"/>
            <a:ext cx="7666355" cy="2223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Steady </a:t>
            </a:r>
            <a:r>
              <a:rPr sz="2500" b="1" spc="-25" dirty="0">
                <a:solidFill>
                  <a:srgbClr val="FF0000"/>
                </a:solidFill>
                <a:latin typeface="Calibri"/>
                <a:cs typeface="Calibri"/>
              </a:rPr>
              <a:t>state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error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5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step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position </a:t>
            </a:r>
            <a:r>
              <a:rPr sz="2400" spc="-10" dirty="0">
                <a:latin typeface="Tahoma"/>
                <a:cs typeface="Tahoma"/>
              </a:rPr>
              <a:t>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Kp of a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defined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as,</a:t>
            </a:r>
            <a:endParaRPr sz="2400">
              <a:latin typeface="Tahoma"/>
              <a:cs typeface="Tahoma"/>
            </a:endParaRPr>
          </a:p>
          <a:p>
            <a:pPr marR="45720" algn="ctr">
              <a:lnSpc>
                <a:spcPct val="100000"/>
              </a:lnSpc>
              <a:spcBef>
                <a:spcPts val="2165"/>
              </a:spcBef>
            </a:pPr>
            <a:r>
              <a:rPr sz="2550" i="1" spc="180" dirty="0">
                <a:latin typeface="Times New Roman"/>
                <a:cs typeface="Times New Roman"/>
              </a:rPr>
              <a:t>K</a:t>
            </a:r>
            <a:r>
              <a:rPr sz="1450" i="1" spc="180" dirty="0">
                <a:latin typeface="Times New Roman"/>
                <a:cs typeface="Times New Roman"/>
              </a:rPr>
              <a:t>p </a:t>
            </a:r>
            <a:r>
              <a:rPr sz="2550" spc="245" dirty="0">
                <a:latin typeface="Symbol"/>
                <a:cs typeface="Symbol"/>
              </a:rPr>
              <a:t>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185" dirty="0">
                <a:latin typeface="Times New Roman"/>
                <a:cs typeface="Times New Roman"/>
              </a:rPr>
              <a:t>lim</a:t>
            </a:r>
            <a:r>
              <a:rPr sz="2550" i="1" spc="185" dirty="0">
                <a:latin typeface="Times New Roman"/>
                <a:cs typeface="Times New Roman"/>
              </a:rPr>
              <a:t>G</a:t>
            </a:r>
            <a:r>
              <a:rPr sz="2550" spc="185" dirty="0">
                <a:latin typeface="Times New Roman"/>
                <a:cs typeface="Times New Roman"/>
              </a:rPr>
              <a:t>(s).H(s)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89" y="793750"/>
            <a:ext cx="529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ramp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79855"/>
            <a:ext cx="4672965" cy="208724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485"/>
              </a:spcBef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5" dirty="0">
                <a:latin typeface="Tahoma"/>
                <a:cs typeface="Tahoma"/>
              </a:rPr>
              <a:t>ramp </a:t>
            </a:r>
            <a:r>
              <a:rPr sz="2400" dirty="0">
                <a:latin typeface="Tahoma"/>
                <a:cs typeface="Tahoma"/>
              </a:rPr>
              <a:t>input of </a:t>
            </a:r>
            <a:r>
              <a:rPr sz="2400" spc="-5" dirty="0">
                <a:latin typeface="Tahoma"/>
                <a:cs typeface="Tahoma"/>
              </a:rPr>
              <a:t>slope </a:t>
            </a:r>
            <a:r>
              <a:rPr sz="2400" dirty="0">
                <a:latin typeface="Tahoma"/>
                <a:cs typeface="Tahoma"/>
              </a:rPr>
              <a:t>A is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applied,</a:t>
            </a:r>
            <a:endParaRPr sz="2400">
              <a:latin typeface="Tahoma"/>
              <a:cs typeface="Tahoma"/>
            </a:endParaRPr>
          </a:p>
          <a:p>
            <a:pPr marL="2876550">
              <a:lnSpc>
                <a:spcPct val="100000"/>
              </a:lnSpc>
              <a:spcBef>
                <a:spcPts val="1385"/>
              </a:spcBef>
            </a:pPr>
            <a:r>
              <a:rPr sz="2400" spc="-5" dirty="0">
                <a:latin typeface="Tahoma"/>
                <a:cs typeface="Tahoma"/>
              </a:rPr>
              <a:t>r(t)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A.t</a:t>
            </a:r>
            <a:endParaRPr sz="2400">
              <a:latin typeface="Tahoma"/>
              <a:cs typeface="Tahoma"/>
            </a:endParaRPr>
          </a:p>
          <a:p>
            <a:pPr marL="344868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400" spc="-45" dirty="0">
                <a:latin typeface="Tahoma"/>
                <a:cs typeface="Tahoma"/>
              </a:rPr>
              <a:t>Taking </a:t>
            </a:r>
            <a:r>
              <a:rPr sz="2400" dirty="0">
                <a:latin typeface="Tahoma"/>
                <a:cs typeface="Tahoma"/>
              </a:rPr>
              <a:t>Laplace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transform,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284" y="2097404"/>
            <a:ext cx="528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&gt;</a:t>
            </a:r>
            <a:r>
              <a:rPr sz="2400" dirty="0">
                <a:latin typeface="Tahoma"/>
                <a:cs typeface="Tahoma"/>
              </a:rPr>
              <a:t>0 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&lt;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24934" y="3927547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9140" y="0"/>
                </a:lnTo>
              </a:path>
            </a:pathLst>
          </a:custGeom>
          <a:ln w="12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5806" y="3720300"/>
            <a:ext cx="436181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i="1" spc="630" dirty="0">
                <a:latin typeface="Times New Roman"/>
                <a:cs typeface="Times New Roman"/>
              </a:rPr>
              <a:t>R</a:t>
            </a:r>
            <a:r>
              <a:rPr sz="2050" spc="630" dirty="0">
                <a:latin typeface="Times New Roman"/>
                <a:cs typeface="Times New Roman"/>
              </a:rPr>
              <a:t>(s)</a:t>
            </a:r>
            <a:r>
              <a:rPr sz="2050" spc="355" dirty="0">
                <a:latin typeface="Times New Roman"/>
                <a:cs typeface="Times New Roman"/>
              </a:rPr>
              <a:t> </a:t>
            </a:r>
            <a:r>
              <a:rPr sz="2050" spc="825" dirty="0">
                <a:latin typeface="Symbol"/>
                <a:cs typeface="Symbol"/>
              </a:rPr>
              <a:t></a:t>
            </a:r>
            <a:r>
              <a:rPr sz="2050" spc="465" dirty="0">
                <a:latin typeface="Times New Roman"/>
                <a:cs typeface="Times New Roman"/>
              </a:rPr>
              <a:t> </a:t>
            </a:r>
            <a:r>
              <a:rPr sz="2050" i="1" spc="550" dirty="0">
                <a:latin typeface="Times New Roman"/>
                <a:cs typeface="Times New Roman"/>
              </a:rPr>
              <a:t>L</a:t>
            </a:r>
            <a:r>
              <a:rPr sz="2050" spc="550" dirty="0">
                <a:latin typeface="Times New Roman"/>
                <a:cs typeface="Times New Roman"/>
              </a:rPr>
              <a:t>{r(t)}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2050" spc="825" dirty="0">
                <a:latin typeface="Symbol"/>
                <a:cs typeface="Symbol"/>
              </a:rPr>
              <a:t></a:t>
            </a:r>
            <a:r>
              <a:rPr sz="2050" spc="459" dirty="0">
                <a:latin typeface="Times New Roman"/>
                <a:cs typeface="Times New Roman"/>
              </a:rPr>
              <a:t> </a:t>
            </a:r>
            <a:r>
              <a:rPr sz="2050" i="1" spc="690" dirty="0">
                <a:latin typeface="Times New Roman"/>
                <a:cs typeface="Times New Roman"/>
              </a:rPr>
              <a:t>L</a:t>
            </a:r>
            <a:r>
              <a:rPr sz="2050" spc="690" dirty="0">
                <a:latin typeface="Times New Roman"/>
                <a:cs typeface="Times New Roman"/>
              </a:rPr>
              <a:t>{At}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spc="8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3942" y="3556285"/>
            <a:ext cx="30226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i="1" spc="919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1994" y="3810333"/>
            <a:ext cx="40449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75" i="1" spc="900" baseline="-24390" dirty="0">
                <a:latin typeface="Times New Roman"/>
                <a:cs typeface="Times New Roman"/>
              </a:rPr>
              <a:t>s</a:t>
            </a:r>
            <a:r>
              <a:rPr sz="1150" spc="60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4446854"/>
            <a:ext cx="2494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Steady state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error,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48919" y="5529746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203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5091" y="5077896"/>
            <a:ext cx="7854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40" dirty="0">
                <a:latin typeface="Times New Roman"/>
                <a:cs typeface="Times New Roman"/>
              </a:rPr>
              <a:t>s</a:t>
            </a:r>
            <a:r>
              <a:rPr sz="2500" i="1" spc="305" dirty="0">
                <a:latin typeface="Times New Roman"/>
                <a:cs typeface="Times New Roman"/>
              </a:rPr>
              <a:t>R</a:t>
            </a:r>
            <a:r>
              <a:rPr sz="2500" spc="100" dirty="0">
                <a:latin typeface="Times New Roman"/>
                <a:cs typeface="Times New Roman"/>
              </a:rPr>
              <a:t>(</a:t>
            </a:r>
            <a:r>
              <a:rPr sz="2500" spc="14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1919" y="5278159"/>
            <a:ext cx="157353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966" y="5526694"/>
            <a:ext cx="240411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09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157683"/>
            <a:ext cx="5189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Steady </a:t>
            </a:r>
            <a:r>
              <a:rPr sz="2500" spc="-25" dirty="0">
                <a:latin typeface="Calibri"/>
                <a:cs typeface="Calibri"/>
              </a:rPr>
              <a:t>state </a:t>
            </a:r>
            <a:r>
              <a:rPr sz="2500" spc="-10" dirty="0">
                <a:latin typeface="Calibri"/>
                <a:cs typeface="Calibri"/>
              </a:rPr>
              <a:t>error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Standard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6463" y="1579933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>
                <a:moveTo>
                  <a:pt x="0" y="0"/>
                </a:moveTo>
                <a:lnTo>
                  <a:pt x="358741" y="0"/>
                </a:lnTo>
              </a:path>
            </a:pathLst>
          </a:custGeom>
          <a:ln w="7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51995" y="1968333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2032" y="0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4995" y="1716106"/>
            <a:ext cx="157289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4042" y="1965330"/>
            <a:ext cx="2403475" cy="1021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17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  <a:p>
            <a:pPr marL="260985" algn="ctr">
              <a:lnSpc>
                <a:spcPct val="100000"/>
              </a:lnSpc>
              <a:spcBef>
                <a:spcPts val="1825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3196" y="3031601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511" y="0"/>
                </a:lnTo>
              </a:path>
            </a:pathLst>
          </a:custGeom>
          <a:ln w="7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8719" y="3163906"/>
            <a:ext cx="3522979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494915" algn="l"/>
                <a:tab pos="348424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r>
              <a:rPr sz="3750" u="heavy" spc="232" baseline="2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750" i="1" u="heavy" spc="217" baseline="2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	</a:t>
            </a:r>
            <a:endParaRPr sz="3750" baseline="233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3166" y="3413130"/>
            <a:ext cx="240347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17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2611" y="4539146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>
                <a:moveTo>
                  <a:pt x="0" y="0"/>
                </a:moveTo>
                <a:lnTo>
                  <a:pt x="2048117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53632" y="4287559"/>
            <a:ext cx="157480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3249" y="4536094"/>
            <a:ext cx="261302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 </a:t>
            </a:r>
            <a:r>
              <a:rPr sz="2500" i="1" spc="150" dirty="0">
                <a:latin typeface="Times New Roman"/>
                <a:cs typeface="Times New Roman"/>
              </a:rPr>
              <a:t>s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i="1" spc="180" dirty="0">
                <a:latin typeface="Times New Roman"/>
                <a:cs typeface="Times New Roman"/>
              </a:rPr>
              <a:t>sG</a:t>
            </a:r>
            <a:r>
              <a:rPr sz="2500" spc="180" dirty="0">
                <a:latin typeface="Times New Roman"/>
                <a:cs typeface="Times New Roman"/>
              </a:rPr>
              <a:t>(s)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5618" y="4087296"/>
            <a:ext cx="249554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23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8148" y="5848043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16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85486" y="5595253"/>
            <a:ext cx="1004569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9101" y="5845564"/>
            <a:ext cx="3657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95" dirty="0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4530" y="5392843"/>
            <a:ext cx="2501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4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8081" y="5762662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158" y="0"/>
                </a:lnTo>
              </a:path>
            </a:pathLst>
          </a:custGeom>
          <a:ln w="15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56108" y="6081893"/>
            <a:ext cx="44386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2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7828" y="5509053"/>
            <a:ext cx="100584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2463" y="5760230"/>
            <a:ext cx="25908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215" dirty="0">
                <a:latin typeface="Times New Roman"/>
                <a:cs typeface="Times New Roman"/>
              </a:rPr>
              <a:t>0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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lim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2500" i="1" spc="180" dirty="0">
                <a:latin typeface="Times New Roman"/>
                <a:cs typeface="Times New Roman"/>
              </a:rPr>
              <a:t>sG</a:t>
            </a:r>
            <a:r>
              <a:rPr sz="2500" spc="180" dirty="0">
                <a:latin typeface="Times New Roman"/>
                <a:cs typeface="Times New Roman"/>
              </a:rPr>
              <a:t>(s)</a:t>
            </a:r>
            <a:r>
              <a:rPr sz="2500" spc="-27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5093" y="5305904"/>
            <a:ext cx="2533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26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5889" y="157683"/>
            <a:ext cx="5347970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Steady </a:t>
            </a:r>
            <a:r>
              <a:rPr sz="2500" b="1" spc="-25" dirty="0">
                <a:solidFill>
                  <a:srgbClr val="FF0000"/>
                </a:solidFill>
                <a:latin typeface="Calibri"/>
                <a:cs typeface="Calibri"/>
              </a:rPr>
              <a:t>state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error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5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  <a:p>
            <a:pPr marL="38100">
              <a:lnSpc>
                <a:spcPts val="2755"/>
              </a:lnSpc>
              <a:spcBef>
                <a:spcPts val="201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ramp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  <a:p>
            <a:pPr marL="3788410" marR="1264920" indent="-233679" algn="r">
              <a:lnSpc>
                <a:spcPts val="2460"/>
              </a:lnSpc>
              <a:spcBef>
                <a:spcPts val="409"/>
              </a:spcBef>
              <a:tabLst>
                <a:tab pos="3850640" algn="l"/>
              </a:tabLst>
            </a:pPr>
            <a:r>
              <a:rPr sz="3750" i="1" spc="217" baseline="-35555" dirty="0">
                <a:latin typeface="Times New Roman"/>
                <a:cs typeface="Times New Roman"/>
              </a:rPr>
              <a:t>s		</a:t>
            </a:r>
            <a:r>
              <a:rPr sz="2500" i="1" spc="160" dirty="0">
                <a:latin typeface="Times New Roman"/>
                <a:cs typeface="Times New Roman"/>
              </a:rPr>
              <a:t>A </a:t>
            </a:r>
            <a:r>
              <a:rPr sz="2500" i="1" spc="95" dirty="0">
                <a:latin typeface="Times New Roman"/>
                <a:cs typeface="Times New Roman"/>
              </a:rPr>
              <a:t> </a:t>
            </a:r>
            <a:r>
              <a:rPr sz="3750" i="1" spc="442" baseline="-25555" dirty="0">
                <a:latin typeface="Times New Roman"/>
                <a:cs typeface="Times New Roman"/>
              </a:rPr>
              <a:t>s</a:t>
            </a:r>
            <a:r>
              <a:rPr sz="1450" spc="10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6526" y="2138298"/>
            <a:ext cx="4464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60" dirty="0">
                <a:latin typeface="Symbol"/>
                <a:cs typeface="Symbol"/>
              </a:rPr>
              <a:t></a:t>
            </a:r>
            <a:r>
              <a:rPr sz="1450" spc="13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289" y="631403"/>
            <a:ext cx="7612380" cy="159702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ramp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  <a:p>
            <a:pPr marL="55244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velocity </a:t>
            </a:r>
            <a:r>
              <a:rPr sz="2400" spc="-5" dirty="0">
                <a:latin typeface="Tahoma"/>
                <a:cs typeface="Tahoma"/>
              </a:rPr>
              <a:t>error constant </a:t>
            </a:r>
            <a:r>
              <a:rPr sz="2400" spc="-30" dirty="0">
                <a:latin typeface="Tahoma"/>
                <a:cs typeface="Tahoma"/>
              </a:rPr>
              <a:t>Kv </a:t>
            </a:r>
            <a:r>
              <a:rPr sz="2400" dirty="0">
                <a:latin typeface="Tahoma"/>
                <a:cs typeface="Tahoma"/>
              </a:rPr>
              <a:t>of a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defined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as,</a:t>
            </a:r>
            <a:endParaRPr sz="2400">
              <a:latin typeface="Tahoma"/>
              <a:cs typeface="Tahoma"/>
            </a:endParaRPr>
          </a:p>
          <a:p>
            <a:pPr marR="162560" algn="ctr">
              <a:lnSpc>
                <a:spcPct val="100000"/>
              </a:lnSpc>
              <a:spcBef>
                <a:spcPts val="1045"/>
              </a:spcBef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v </a:t>
            </a:r>
            <a:r>
              <a:rPr sz="2500" spc="265" dirty="0">
                <a:latin typeface="Symbol"/>
                <a:cs typeface="Symbol"/>
              </a:rPr>
              <a:t>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lim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sG</a:t>
            </a:r>
            <a:r>
              <a:rPr sz="2500" spc="19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590994"/>
            <a:ext cx="5977128" cy="3657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57683"/>
            <a:ext cx="5189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Steady </a:t>
            </a:r>
            <a:r>
              <a:rPr sz="2500" spc="-25" dirty="0">
                <a:latin typeface="Calibri"/>
                <a:cs typeface="Calibri"/>
              </a:rPr>
              <a:t>state </a:t>
            </a:r>
            <a:r>
              <a:rPr sz="2500" spc="-10" dirty="0">
                <a:latin typeface="Calibri"/>
                <a:cs typeface="Calibri"/>
              </a:rPr>
              <a:t>error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Standard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625" y="2089530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r(t)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8125" y="2455290"/>
            <a:ext cx="50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0817" y="2089530"/>
            <a:ext cx="52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 indent="-69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&gt;</a:t>
            </a:r>
            <a:r>
              <a:rPr sz="2400" dirty="0">
                <a:latin typeface="Tahoma"/>
                <a:cs typeface="Tahoma"/>
              </a:rPr>
              <a:t>0 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5" dirty="0">
                <a:latin typeface="Tahoma"/>
                <a:cs typeface="Tahoma"/>
              </a:rPr>
              <a:t>&lt;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72176" y="3866587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5">
                <a:moveTo>
                  <a:pt x="0" y="0"/>
                </a:moveTo>
                <a:lnTo>
                  <a:pt x="422945" y="0"/>
                </a:lnTo>
              </a:path>
            </a:pathLst>
          </a:custGeom>
          <a:ln w="12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340" y="2922473"/>
            <a:ext cx="7456170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ahoma"/>
                <a:cs typeface="Tahoma"/>
              </a:rPr>
              <a:t>Taking </a:t>
            </a:r>
            <a:r>
              <a:rPr sz="2400" dirty="0">
                <a:latin typeface="Tahoma"/>
                <a:cs typeface="Tahoma"/>
              </a:rPr>
              <a:t>Laplace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transform,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ahoma"/>
              <a:cs typeface="Tahoma"/>
            </a:endParaRPr>
          </a:p>
          <a:p>
            <a:pPr marL="2747645">
              <a:lnSpc>
                <a:spcPts val="2030"/>
              </a:lnSpc>
            </a:pPr>
            <a:r>
              <a:rPr sz="2050" i="1" spc="625" dirty="0">
                <a:latin typeface="Times New Roman"/>
                <a:cs typeface="Times New Roman"/>
              </a:rPr>
              <a:t>R</a:t>
            </a:r>
            <a:r>
              <a:rPr sz="2050" spc="625" dirty="0">
                <a:latin typeface="Times New Roman"/>
                <a:cs typeface="Times New Roman"/>
              </a:rPr>
              <a:t>(s)</a:t>
            </a:r>
            <a:r>
              <a:rPr sz="2050" spc="365" dirty="0">
                <a:latin typeface="Times New Roman"/>
                <a:cs typeface="Times New Roman"/>
              </a:rPr>
              <a:t> </a:t>
            </a:r>
            <a:r>
              <a:rPr sz="2050" spc="830" dirty="0">
                <a:latin typeface="Symbol"/>
                <a:cs typeface="Symbol"/>
              </a:rPr>
              <a:t></a:t>
            </a:r>
            <a:r>
              <a:rPr sz="2050" spc="465" dirty="0">
                <a:latin typeface="Times New Roman"/>
                <a:cs typeface="Times New Roman"/>
              </a:rPr>
              <a:t> </a:t>
            </a:r>
            <a:r>
              <a:rPr sz="2050" i="1" spc="550" dirty="0">
                <a:latin typeface="Times New Roman"/>
                <a:cs typeface="Times New Roman"/>
              </a:rPr>
              <a:t>L</a:t>
            </a:r>
            <a:r>
              <a:rPr sz="2050" spc="550" dirty="0">
                <a:latin typeface="Times New Roman"/>
                <a:cs typeface="Times New Roman"/>
              </a:rPr>
              <a:t>{r(t)}</a:t>
            </a:r>
            <a:r>
              <a:rPr sz="2050" spc="110" dirty="0">
                <a:latin typeface="Times New Roman"/>
                <a:cs typeface="Times New Roman"/>
              </a:rPr>
              <a:t> </a:t>
            </a:r>
            <a:r>
              <a:rPr sz="2050" spc="830" dirty="0">
                <a:latin typeface="Symbol"/>
                <a:cs typeface="Symbol"/>
              </a:rPr>
              <a:t></a:t>
            </a:r>
            <a:r>
              <a:rPr sz="2050" spc="465" dirty="0">
                <a:latin typeface="Times New Roman"/>
                <a:cs typeface="Times New Roman"/>
              </a:rPr>
              <a:t> </a:t>
            </a:r>
            <a:r>
              <a:rPr sz="2050" i="1" spc="855" dirty="0">
                <a:latin typeface="Times New Roman"/>
                <a:cs typeface="Times New Roman"/>
              </a:rPr>
              <a:t>L</a:t>
            </a:r>
            <a:r>
              <a:rPr sz="2050" spc="855" dirty="0">
                <a:latin typeface="Times New Roman"/>
                <a:cs typeface="Times New Roman"/>
              </a:rPr>
              <a:t>{</a:t>
            </a:r>
            <a:r>
              <a:rPr sz="3075" u="sng" spc="1282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75" spc="434" baseline="35230" dirty="0">
                <a:latin typeface="Times New Roman"/>
                <a:cs typeface="Times New Roman"/>
              </a:rPr>
              <a:t> </a:t>
            </a:r>
            <a:r>
              <a:rPr sz="2050" spc="420" dirty="0">
                <a:latin typeface="Times New Roman"/>
                <a:cs typeface="Times New Roman"/>
              </a:rPr>
              <a:t>t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1725" spc="675" baseline="43478" dirty="0">
                <a:latin typeface="Times New Roman"/>
                <a:cs typeface="Times New Roman"/>
              </a:rPr>
              <a:t>2</a:t>
            </a:r>
            <a:r>
              <a:rPr sz="1725" spc="-52" baseline="43478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Times New Roman"/>
                <a:cs typeface="Times New Roman"/>
              </a:rPr>
              <a:t>}</a:t>
            </a:r>
            <a:r>
              <a:rPr sz="2050" spc="114" dirty="0">
                <a:latin typeface="Times New Roman"/>
                <a:cs typeface="Times New Roman"/>
              </a:rPr>
              <a:t> </a:t>
            </a:r>
            <a:r>
              <a:rPr sz="2050" spc="83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marR="1044575" algn="r">
              <a:lnSpc>
                <a:spcPts val="2030"/>
              </a:lnSpc>
            </a:pPr>
            <a:r>
              <a:rPr sz="2050" spc="75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50"/>
              </a:spcBef>
            </a:pPr>
            <a:r>
              <a:rPr sz="2400" spc="-5" dirty="0">
                <a:latin typeface="Tahoma"/>
                <a:cs typeface="Tahoma"/>
              </a:rPr>
              <a:t>Steady state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error,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3196" y="3495325"/>
            <a:ext cx="30226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i="1" spc="92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9260" y="3749373"/>
            <a:ext cx="39687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75" i="1" spc="855" baseline="-24390" dirty="0">
                <a:latin typeface="Times New Roman"/>
                <a:cs typeface="Times New Roman"/>
              </a:rPr>
              <a:t>s</a:t>
            </a:r>
            <a:r>
              <a:rPr sz="1150" spc="570" dirty="0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75995" y="5453546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4">
                <a:moveTo>
                  <a:pt x="0" y="0"/>
                </a:moveTo>
                <a:lnTo>
                  <a:pt x="184203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12167" y="5001696"/>
            <a:ext cx="7854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40" dirty="0">
                <a:latin typeface="Times New Roman"/>
                <a:cs typeface="Times New Roman"/>
              </a:rPr>
              <a:t>s</a:t>
            </a:r>
            <a:r>
              <a:rPr sz="2500" i="1" spc="305" dirty="0">
                <a:latin typeface="Times New Roman"/>
                <a:cs typeface="Times New Roman"/>
              </a:rPr>
              <a:t>R</a:t>
            </a:r>
            <a:r>
              <a:rPr sz="2500" spc="100" dirty="0">
                <a:latin typeface="Times New Roman"/>
                <a:cs typeface="Times New Roman"/>
              </a:rPr>
              <a:t>(</a:t>
            </a:r>
            <a:r>
              <a:rPr sz="2500" spc="14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8995" y="5201959"/>
            <a:ext cx="157353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8042" y="5450494"/>
            <a:ext cx="240411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09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3371" y="2180110"/>
            <a:ext cx="491490" cy="0"/>
          </a:xfrm>
          <a:custGeom>
            <a:avLst/>
            <a:gdLst/>
            <a:ahLst/>
            <a:cxnLst/>
            <a:rect l="l" t="t" r="r" b="b"/>
            <a:pathLst>
              <a:path w="491489">
                <a:moveTo>
                  <a:pt x="0" y="0"/>
                </a:moveTo>
                <a:lnTo>
                  <a:pt x="491015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22500" y="2174523"/>
            <a:ext cx="17716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26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563" y="626109"/>
            <a:ext cx="7023734" cy="15246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parabolic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parabolic </a:t>
            </a:r>
            <a:r>
              <a:rPr sz="2400" dirty="0">
                <a:latin typeface="Tahoma"/>
                <a:cs typeface="Tahoma"/>
              </a:rPr>
              <a:t>input of </a:t>
            </a:r>
            <a:r>
              <a:rPr sz="2400" spc="-5" dirty="0">
                <a:latin typeface="Tahoma"/>
                <a:cs typeface="Tahoma"/>
              </a:rPr>
              <a:t>slope coefficient </a:t>
            </a:r>
            <a:r>
              <a:rPr sz="2400" dirty="0">
                <a:latin typeface="Tahoma"/>
                <a:cs typeface="Tahoma"/>
              </a:rPr>
              <a:t>A/2 is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applied,</a:t>
            </a:r>
            <a:endParaRPr sz="2400">
              <a:latin typeface="Tahoma"/>
              <a:cs typeface="Tahoma"/>
            </a:endParaRPr>
          </a:p>
          <a:p>
            <a:pPr marL="1537335" algn="ctr">
              <a:lnSpc>
                <a:spcPct val="100000"/>
              </a:lnSpc>
              <a:spcBef>
                <a:spcPts val="1185"/>
              </a:spcBef>
            </a:pPr>
            <a:r>
              <a:rPr sz="1850" i="1" spc="250" dirty="0">
                <a:latin typeface="Times New Roman"/>
                <a:cs typeface="Times New Roman"/>
              </a:rPr>
              <a:t>At</a:t>
            </a:r>
            <a:r>
              <a:rPr sz="1850" i="1" spc="-235" dirty="0">
                <a:latin typeface="Times New Roman"/>
                <a:cs typeface="Times New Roman"/>
              </a:rPr>
              <a:t> </a:t>
            </a:r>
            <a:r>
              <a:rPr sz="1575" spc="240" baseline="44973" dirty="0">
                <a:latin typeface="Times New Roman"/>
                <a:cs typeface="Times New Roman"/>
              </a:rPr>
              <a:t>2</a:t>
            </a:r>
            <a:endParaRPr sz="1575" baseline="4497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3540" y="157683"/>
            <a:ext cx="5189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Steady </a:t>
            </a:r>
            <a:r>
              <a:rPr sz="2500" spc="-25" dirty="0">
                <a:latin typeface="Calibri"/>
                <a:cs typeface="Calibri"/>
              </a:rPr>
              <a:t>state </a:t>
            </a:r>
            <a:r>
              <a:rPr sz="2500" spc="-10" dirty="0">
                <a:latin typeface="Calibri"/>
                <a:cs typeface="Calibri"/>
              </a:rPr>
              <a:t>error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Standard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0734" y="1579933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124" y="0"/>
                </a:lnTo>
              </a:path>
            </a:pathLst>
          </a:custGeom>
          <a:ln w="7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9595" y="1968333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2032" y="0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2595" y="1716106"/>
            <a:ext cx="157289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3081" y="2951533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496" y="0"/>
                </a:lnTo>
              </a:path>
            </a:pathLst>
          </a:custGeom>
          <a:ln w="7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1642" y="1815614"/>
            <a:ext cx="2403475" cy="109093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90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17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  <a:p>
            <a:pPr marL="565785" algn="ctr">
              <a:lnSpc>
                <a:spcPct val="100000"/>
              </a:lnSpc>
              <a:spcBef>
                <a:spcPts val="1195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1119" y="3339933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2032" y="0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3204" y="2810007"/>
            <a:ext cx="34480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750" i="1" spc="307" baseline="-25555" dirty="0">
                <a:latin typeface="Times New Roman"/>
                <a:cs typeface="Times New Roman"/>
              </a:rPr>
              <a:t>s</a:t>
            </a:r>
            <a:r>
              <a:rPr sz="1450" spc="204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119" y="3087706"/>
            <a:ext cx="157289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10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3166" y="3336930"/>
            <a:ext cx="240347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i="1" spc="270" baseline="19157" dirty="0">
                <a:latin typeface="Times New Roman"/>
                <a:cs typeface="Times New Roman"/>
              </a:rPr>
              <a:t>s</a:t>
            </a:r>
            <a:r>
              <a:rPr sz="2175" spc="270" baseline="19157" dirty="0">
                <a:latin typeface="Symbol"/>
                <a:cs typeface="Symbol"/>
              </a:rPr>
              <a:t></a:t>
            </a:r>
            <a:r>
              <a:rPr sz="2175" spc="270" baseline="19157" dirty="0">
                <a:latin typeface="Times New Roman"/>
                <a:cs typeface="Times New Roman"/>
              </a:rPr>
              <a:t>0</a:t>
            </a:r>
            <a:r>
              <a:rPr sz="2175" spc="217" baseline="19157" dirty="0">
                <a:latin typeface="Times New Roman"/>
                <a:cs typeface="Times New Roman"/>
              </a:rPr>
              <a:t> </a:t>
            </a: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G</a:t>
            </a:r>
            <a:r>
              <a:rPr sz="2500" spc="190" dirty="0">
                <a:latin typeface="Times New Roman"/>
                <a:cs typeface="Times New Roman"/>
              </a:rPr>
              <a:t>(s)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3696" y="4467790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>
                <a:moveTo>
                  <a:pt x="0" y="0"/>
                </a:moveTo>
                <a:lnTo>
                  <a:pt x="2354435" y="0"/>
                </a:lnTo>
              </a:path>
            </a:pathLst>
          </a:custGeom>
          <a:ln w="1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6017" y="4400745"/>
            <a:ext cx="872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50" i="1" spc="180" dirty="0">
                <a:latin typeface="Times New Roman"/>
                <a:cs typeface="Times New Roman"/>
              </a:rPr>
              <a:t>s</a:t>
            </a:r>
            <a:r>
              <a:rPr sz="1450" spc="180" dirty="0">
                <a:latin typeface="Symbol"/>
                <a:cs typeface="Symbol"/>
              </a:rPr>
              <a:t></a:t>
            </a:r>
            <a:r>
              <a:rPr sz="1450" spc="180" dirty="0">
                <a:latin typeface="Times New Roman"/>
                <a:cs typeface="Times New Roman"/>
              </a:rPr>
              <a:t>0</a:t>
            </a:r>
            <a:r>
              <a:rPr sz="1450" spc="459" dirty="0">
                <a:latin typeface="Times New Roman"/>
                <a:cs typeface="Times New Roman"/>
              </a:rPr>
              <a:t> </a:t>
            </a:r>
            <a:r>
              <a:rPr sz="3750" i="1" spc="300" baseline="-12222" dirty="0">
                <a:latin typeface="Times New Roman"/>
                <a:cs typeface="Times New Roman"/>
              </a:rPr>
              <a:t>s</a:t>
            </a:r>
            <a:r>
              <a:rPr sz="2175" spc="300" baseline="22988" dirty="0">
                <a:latin typeface="Times New Roman"/>
                <a:cs typeface="Times New Roman"/>
              </a:rPr>
              <a:t>2</a:t>
            </a:r>
            <a:endParaRPr sz="2175" baseline="229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7956" y="4217020"/>
            <a:ext cx="15716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 </a:t>
            </a:r>
            <a:r>
              <a:rPr sz="2500" spc="204" dirty="0">
                <a:latin typeface="Symbol"/>
                <a:cs typeface="Symbol"/>
              </a:rPr>
              <a:t>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lim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1811" y="4469321"/>
            <a:ext cx="199961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283845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321945" algn="l"/>
              </a:tabLst>
            </a:pPr>
            <a:r>
              <a:rPr sz="2500" i="1" spc="215" dirty="0">
                <a:latin typeface="Times New Roman"/>
                <a:cs typeface="Times New Roman"/>
              </a:rPr>
              <a:t>s</a:t>
            </a:r>
            <a:r>
              <a:rPr sz="2175" spc="322" baseline="42145" dirty="0">
                <a:latin typeface="Times New Roman"/>
                <a:cs typeface="Times New Roman"/>
              </a:rPr>
              <a:t>2</a:t>
            </a:r>
            <a:r>
              <a:rPr sz="2500" i="1" spc="215" dirty="0">
                <a:latin typeface="Times New Roman"/>
                <a:cs typeface="Times New Roman"/>
              </a:rPr>
              <a:t>G</a:t>
            </a:r>
            <a:r>
              <a:rPr sz="2500" spc="215" dirty="0">
                <a:latin typeface="Times New Roman"/>
                <a:cs typeface="Times New Roman"/>
              </a:rPr>
              <a:t>(s)</a:t>
            </a:r>
            <a:r>
              <a:rPr sz="2500" spc="-29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0296" y="4017125"/>
            <a:ext cx="24892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75327" y="5543243"/>
            <a:ext cx="410209" cy="0"/>
          </a:xfrm>
          <a:custGeom>
            <a:avLst/>
            <a:gdLst/>
            <a:ahLst/>
            <a:cxnLst/>
            <a:rect l="l" t="t" r="r" b="b"/>
            <a:pathLst>
              <a:path w="410209">
                <a:moveTo>
                  <a:pt x="0" y="0"/>
                </a:moveTo>
                <a:lnTo>
                  <a:pt x="409997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82665" y="5290453"/>
            <a:ext cx="1004569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6281" y="5540764"/>
            <a:ext cx="377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78286" y="5088043"/>
            <a:ext cx="2501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4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91327" y="5534062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0" y="0"/>
                </a:moveTo>
                <a:lnTo>
                  <a:pt x="2744170" y="0"/>
                </a:lnTo>
              </a:path>
            </a:pathLst>
          </a:custGeom>
          <a:ln w="15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0188" y="5857139"/>
            <a:ext cx="4445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90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2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0268" y="5535474"/>
            <a:ext cx="27889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500" spc="210" dirty="0">
                <a:latin typeface="Times New Roman"/>
                <a:cs typeface="Times New Roman"/>
              </a:rPr>
              <a:t>0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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lim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2500" i="1" spc="220" dirty="0">
                <a:latin typeface="Times New Roman"/>
                <a:cs typeface="Times New Roman"/>
              </a:rPr>
              <a:t>s</a:t>
            </a:r>
            <a:r>
              <a:rPr sz="2175" spc="330" baseline="44061" dirty="0">
                <a:latin typeface="Times New Roman"/>
                <a:cs typeface="Times New Roman"/>
              </a:rPr>
              <a:t>2</a:t>
            </a:r>
            <a:r>
              <a:rPr sz="2500" i="1" spc="220" dirty="0">
                <a:latin typeface="Times New Roman"/>
                <a:cs typeface="Times New Roman"/>
              </a:rPr>
              <a:t>G</a:t>
            </a:r>
            <a:r>
              <a:rPr sz="2500" spc="220" dirty="0">
                <a:latin typeface="Times New Roman"/>
                <a:cs typeface="Times New Roman"/>
              </a:rPr>
              <a:t>(s)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9975" y="5279802"/>
            <a:ext cx="10064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1789" y="5077304"/>
            <a:ext cx="252729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26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563" y="157683"/>
            <a:ext cx="5966460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5"/>
              </a:spcBef>
            </a:pP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Steady </a:t>
            </a:r>
            <a:r>
              <a:rPr sz="2500" b="1" spc="-25" dirty="0">
                <a:solidFill>
                  <a:srgbClr val="FF0000"/>
                </a:solidFill>
                <a:latin typeface="Calibri"/>
                <a:cs typeface="Calibri"/>
              </a:rPr>
              <a:t>state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error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5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  <a:p>
            <a:pPr marL="38100">
              <a:lnSpc>
                <a:spcPts val="2755"/>
              </a:lnSpc>
              <a:spcBef>
                <a:spcPts val="201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parabolic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  <a:p>
            <a:pPr marL="3656965" marR="2021839" indent="-233679">
              <a:lnSpc>
                <a:spcPts val="2460"/>
              </a:lnSpc>
              <a:spcBef>
                <a:spcPts val="409"/>
              </a:spcBef>
              <a:tabLst>
                <a:tab pos="3712845" algn="l"/>
              </a:tabLst>
            </a:pPr>
            <a:r>
              <a:rPr sz="3750" i="1" spc="217" baseline="-35555" dirty="0">
                <a:latin typeface="Times New Roman"/>
                <a:cs typeface="Times New Roman"/>
              </a:rPr>
              <a:t>s		</a:t>
            </a:r>
            <a:r>
              <a:rPr sz="2500" i="1" spc="160" dirty="0">
                <a:latin typeface="Times New Roman"/>
                <a:cs typeface="Times New Roman"/>
              </a:rPr>
              <a:t>A </a:t>
            </a:r>
            <a:r>
              <a:rPr sz="2500" i="1" spc="95" dirty="0">
                <a:latin typeface="Times New Roman"/>
                <a:cs typeface="Times New Roman"/>
              </a:rPr>
              <a:t> </a:t>
            </a:r>
            <a:r>
              <a:rPr sz="3750" i="1" spc="262" baseline="-25555" dirty="0">
                <a:latin typeface="Times New Roman"/>
                <a:cs typeface="Times New Roman"/>
              </a:rPr>
              <a:t>s</a:t>
            </a:r>
            <a:r>
              <a:rPr sz="1450" spc="175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8067" y="2235248"/>
            <a:ext cx="44386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45" dirty="0">
                <a:latin typeface="Symbol"/>
                <a:cs typeface="Symbol"/>
              </a:rPr>
              <a:t></a:t>
            </a:r>
            <a:r>
              <a:rPr sz="1450" spc="13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840" y="626109"/>
            <a:ext cx="8198484" cy="16992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Steady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state error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parabolic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input: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24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acceleration 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spc="-30" dirty="0">
                <a:latin typeface="Tahoma"/>
                <a:cs typeface="Tahoma"/>
              </a:rPr>
              <a:t>Ka </a:t>
            </a:r>
            <a:r>
              <a:rPr sz="2400" dirty="0">
                <a:latin typeface="Tahoma"/>
                <a:cs typeface="Tahoma"/>
              </a:rPr>
              <a:t>of a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defined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as,</a:t>
            </a:r>
            <a:endParaRPr sz="2400">
              <a:latin typeface="Tahoma"/>
              <a:cs typeface="Tahoma"/>
            </a:endParaRPr>
          </a:p>
          <a:p>
            <a:pPr marL="2056764">
              <a:lnSpc>
                <a:spcPct val="100000"/>
              </a:lnSpc>
              <a:spcBef>
                <a:spcPts val="1770"/>
              </a:spcBef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a </a:t>
            </a:r>
            <a:r>
              <a:rPr sz="2500" spc="254" dirty="0">
                <a:latin typeface="Symbol"/>
                <a:cs typeface="Symbol"/>
              </a:rPr>
              <a:t>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175" dirty="0">
                <a:latin typeface="Times New Roman"/>
                <a:cs typeface="Times New Roman"/>
              </a:rPr>
              <a:t>lim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i="1" spc="200" dirty="0">
                <a:latin typeface="Times New Roman"/>
                <a:cs typeface="Times New Roman"/>
              </a:rPr>
              <a:t>s</a:t>
            </a:r>
            <a:r>
              <a:rPr sz="2175" spc="300" baseline="44061" dirty="0">
                <a:latin typeface="Times New Roman"/>
                <a:cs typeface="Times New Roman"/>
              </a:rPr>
              <a:t>2</a:t>
            </a:r>
            <a:r>
              <a:rPr sz="2500" i="1" spc="200" dirty="0">
                <a:latin typeface="Times New Roman"/>
                <a:cs typeface="Times New Roman"/>
              </a:rPr>
              <a:t>G</a:t>
            </a:r>
            <a:r>
              <a:rPr sz="2500" spc="20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9089" y="2972409"/>
            <a:ext cx="4809709" cy="3285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57683"/>
            <a:ext cx="5189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Steady </a:t>
            </a:r>
            <a:r>
              <a:rPr sz="2500" spc="-25" dirty="0">
                <a:latin typeface="Calibri"/>
                <a:cs typeface="Calibri"/>
              </a:rPr>
              <a:t>state </a:t>
            </a:r>
            <a:r>
              <a:rPr sz="2500" spc="-10" dirty="0">
                <a:latin typeface="Calibri"/>
                <a:cs typeface="Calibri"/>
              </a:rPr>
              <a:t>error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Standard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93750"/>
            <a:ext cx="159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Summary: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57683"/>
            <a:ext cx="51892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Steady </a:t>
            </a:r>
            <a:r>
              <a:rPr sz="2500" spc="-25" dirty="0">
                <a:latin typeface="Calibri"/>
                <a:cs typeface="Calibri"/>
              </a:rPr>
              <a:t>state </a:t>
            </a:r>
            <a:r>
              <a:rPr sz="2500" spc="-10" dirty="0">
                <a:latin typeface="Calibri"/>
                <a:cs typeface="Calibri"/>
              </a:rPr>
              <a:t>error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Standard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Signals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3348" y="5608775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0" y="0"/>
                </a:moveTo>
                <a:lnTo>
                  <a:pt x="409997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5728" y="4476443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16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9105" y="3229592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3778" y="0"/>
                </a:lnTo>
              </a:path>
            </a:pathLst>
          </a:custGeom>
          <a:ln w="16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2250" y="1390650"/>
          <a:ext cx="8839200" cy="485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143000"/>
                <a:gridCol w="1905000"/>
                <a:gridCol w="1524000"/>
                <a:gridCol w="3657600"/>
              </a:tblGrid>
              <a:tr h="121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b="1" spc="-65" dirty="0">
                          <a:latin typeface="Calibri"/>
                          <a:cs typeface="Calibri"/>
                        </a:rPr>
                        <a:t>Sr.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Signal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Steady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State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210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Constant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45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Constant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94640" marR="288925" indent="45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Step 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Inp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480"/>
                        </a:lnSpc>
                        <a:spcBef>
                          <a:spcPts val="3010"/>
                        </a:spcBef>
                        <a:tabLst>
                          <a:tab pos="1384935" algn="l"/>
                        </a:tabLst>
                      </a:pPr>
                      <a:r>
                        <a:rPr sz="2500" i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i="1" spc="20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2500" spc="20" dirty="0">
                          <a:latin typeface="Times New Roman"/>
                          <a:cs typeface="Times New Roman"/>
                        </a:rPr>
                        <a:t>(t)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2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00" spc="2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750" i="1" spc="44" baseline="35555" dirty="0">
                          <a:latin typeface="Times New Roman"/>
                          <a:cs typeface="Times New Roman"/>
                        </a:rPr>
                        <a:t>A</a:t>
                      </a:r>
                      <a:endParaRPr sz="3750" baseline="35555">
                        <a:latin typeface="Times New Roman"/>
                        <a:cs typeface="Times New Roman"/>
                      </a:endParaRPr>
                    </a:p>
                    <a:p>
                      <a:pPr marL="1061720">
                        <a:lnSpc>
                          <a:spcPts val="2480"/>
                        </a:lnSpc>
                      </a:pPr>
                      <a:r>
                        <a:rPr sz="2500" spc="25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500" spc="2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50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50" i="1" spc="25" dirty="0">
                          <a:latin typeface="Times New Roman"/>
                          <a:cs typeface="Times New Roman"/>
                        </a:rPr>
                        <a:t>p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82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294005" indent="-6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Position  Error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2815"/>
                        </a:lnSpc>
                        <a:spcBef>
                          <a:spcPts val="2420"/>
                        </a:spcBef>
                      </a:pPr>
                      <a:r>
                        <a:rPr sz="2550" i="1" spc="18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50" i="1" spc="18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2550" spc="2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50" spc="-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spc="185" dirty="0">
                          <a:latin typeface="Times New Roman"/>
                          <a:cs typeface="Times New Roman"/>
                        </a:rPr>
                        <a:t>lim</a:t>
                      </a:r>
                      <a:r>
                        <a:rPr sz="2550" i="1" spc="18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550" spc="185" dirty="0">
                          <a:latin typeface="Times New Roman"/>
                          <a:cs typeface="Times New Roman"/>
                        </a:rPr>
                        <a:t>(s).H(s)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617855" algn="ctr">
                        <a:lnSpc>
                          <a:spcPts val="1495"/>
                        </a:lnSpc>
                      </a:pPr>
                      <a:r>
                        <a:rPr sz="1450" i="1" spc="19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50" spc="19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50" spc="195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07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94640" marR="265430" indent="-228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Ramp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485"/>
                        </a:lnSpc>
                        <a:spcBef>
                          <a:spcPts val="3279"/>
                        </a:spcBef>
                        <a:tabLst>
                          <a:tab pos="1383030" algn="l"/>
                        </a:tabLst>
                      </a:pPr>
                      <a:r>
                        <a:rPr sz="2500" i="1" spc="1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i="1" spc="125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(t)</a:t>
                      </a:r>
                      <a:r>
                        <a:rPr sz="25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21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00" spc="21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750" i="1" spc="359" baseline="35555" dirty="0">
                          <a:latin typeface="Times New Roman"/>
                          <a:cs typeface="Times New Roman"/>
                        </a:rPr>
                        <a:t>A</a:t>
                      </a:r>
                      <a:endParaRPr sz="3750" baseline="35555">
                        <a:latin typeface="Times New Roman"/>
                        <a:cs typeface="Times New Roman"/>
                      </a:endParaRPr>
                    </a:p>
                    <a:p>
                      <a:pPr marR="248920" algn="r">
                        <a:lnSpc>
                          <a:spcPts val="2485"/>
                        </a:lnSpc>
                      </a:pPr>
                      <a:r>
                        <a:rPr sz="2500" i="1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5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65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 marR="294005" indent="-6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Velocity 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Error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ts val="2760"/>
                        </a:lnSpc>
                        <a:spcBef>
                          <a:spcPts val="2335"/>
                        </a:spcBef>
                      </a:pPr>
                      <a:r>
                        <a:rPr sz="2500" i="1" spc="19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50" i="1" spc="190" dirty="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sz="2500" spc="26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85" dirty="0">
                          <a:latin typeface="Times New Roman"/>
                          <a:cs typeface="Times New Roman"/>
                        </a:rPr>
                        <a:t>lim</a:t>
                      </a:r>
                      <a:r>
                        <a:rPr sz="2500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190" dirty="0">
                          <a:latin typeface="Times New Roman"/>
                          <a:cs typeface="Times New Roman"/>
                        </a:rPr>
                        <a:t>sG</a:t>
                      </a:r>
                      <a:r>
                        <a:rPr sz="2500" spc="190" dirty="0">
                          <a:latin typeface="Times New Roman"/>
                          <a:cs typeface="Times New Roman"/>
                        </a:rPr>
                        <a:t>(s).H(s)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788035" algn="ctr">
                        <a:lnSpc>
                          <a:spcPts val="1500"/>
                        </a:lnSpc>
                      </a:pPr>
                      <a:r>
                        <a:rPr sz="1450" i="1" spc="19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50" spc="19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50" spc="19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296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94640" marR="92075" indent="-196850">
                        <a:lnSpc>
                          <a:spcPct val="100000"/>
                        </a:lnSpc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abolic 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485"/>
                        </a:lnSpc>
                        <a:spcBef>
                          <a:spcPts val="2645"/>
                        </a:spcBef>
                        <a:tabLst>
                          <a:tab pos="1397635" algn="l"/>
                        </a:tabLst>
                      </a:pPr>
                      <a:r>
                        <a:rPr sz="2500" i="1" spc="1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i="1" spc="125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(t)</a:t>
                      </a:r>
                      <a:r>
                        <a:rPr sz="25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21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00" spc="21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750" i="1" spc="359" baseline="35555" dirty="0">
                          <a:latin typeface="Times New Roman"/>
                          <a:cs typeface="Times New Roman"/>
                        </a:rPr>
                        <a:t>A</a:t>
                      </a:r>
                      <a:endParaRPr sz="3750" baseline="35555">
                        <a:latin typeface="Times New Roman"/>
                        <a:cs typeface="Times New Roman"/>
                      </a:endParaRPr>
                    </a:p>
                    <a:p>
                      <a:pPr marR="229235" algn="r">
                        <a:lnSpc>
                          <a:spcPts val="2485"/>
                        </a:lnSpc>
                      </a:pPr>
                      <a:r>
                        <a:rPr sz="2500" i="1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5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0985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cele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Error  Constant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2755"/>
                        </a:lnSpc>
                        <a:spcBef>
                          <a:spcPts val="2585"/>
                        </a:spcBef>
                      </a:pPr>
                      <a:r>
                        <a:rPr sz="2500" i="1" spc="19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450" i="1" spc="19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500" spc="254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75" dirty="0">
                          <a:latin typeface="Times New Roman"/>
                          <a:cs typeface="Times New Roman"/>
                        </a:rPr>
                        <a:t>lim</a:t>
                      </a:r>
                      <a:r>
                        <a:rPr sz="2500" spc="-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75" spc="300" baseline="4406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500" i="1" spc="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500" spc="200" dirty="0">
                          <a:latin typeface="Times New Roman"/>
                          <a:cs typeface="Times New Roman"/>
                        </a:rPr>
                        <a:t>(s).H(s)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000760">
                        <a:lnSpc>
                          <a:spcPts val="1495"/>
                        </a:lnSpc>
                      </a:pPr>
                      <a:r>
                        <a:rPr sz="1450" i="1" spc="19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50" spc="19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50" spc="19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328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3807" y="3019989"/>
            <a:ext cx="5548630" cy="0"/>
          </a:xfrm>
          <a:custGeom>
            <a:avLst/>
            <a:gdLst/>
            <a:ahLst/>
            <a:cxnLst/>
            <a:rect l="l" t="t" r="r" b="b"/>
            <a:pathLst>
              <a:path w="5548630">
                <a:moveTo>
                  <a:pt x="0" y="0"/>
                </a:moveTo>
                <a:lnTo>
                  <a:pt x="5548534" y="0"/>
                </a:lnTo>
              </a:path>
            </a:pathLst>
          </a:custGeom>
          <a:ln w="1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1030351"/>
            <a:ext cx="8376920" cy="357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5" dirty="0">
                <a:latin typeface="Tahoma"/>
                <a:cs typeface="Tahoma"/>
              </a:rPr>
              <a:t>of system </a:t>
            </a:r>
            <a:r>
              <a:rPr sz="2400" spc="-10" dirty="0">
                <a:latin typeface="Tahoma"/>
                <a:cs typeface="Tahoma"/>
              </a:rPr>
              <a:t>means </a:t>
            </a:r>
            <a:r>
              <a:rPr sz="2400" spc="-5" dirty="0">
                <a:latin typeface="Tahoma"/>
                <a:cs typeface="Tahoma"/>
              </a:rPr>
              <a:t>the number </a:t>
            </a:r>
            <a:r>
              <a:rPr sz="2400" dirty="0">
                <a:latin typeface="Tahoma"/>
                <a:cs typeface="Tahoma"/>
              </a:rPr>
              <a:t>of poles </a:t>
            </a:r>
            <a:r>
              <a:rPr sz="2400" spc="-5" dirty="0">
                <a:latin typeface="Tahoma"/>
                <a:cs typeface="Tahoma"/>
              </a:rPr>
              <a:t>G(s)H(s) </a:t>
            </a:r>
            <a:r>
              <a:rPr sz="2400" dirty="0">
                <a:latin typeface="Tahoma"/>
                <a:cs typeface="Tahoma"/>
              </a:rPr>
              <a:t>at  s=0. Consider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general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form,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ahoma"/>
              <a:cs typeface="Tahoma"/>
            </a:endParaRPr>
          </a:p>
          <a:p>
            <a:pPr marL="460375">
              <a:lnSpc>
                <a:spcPct val="100000"/>
              </a:lnSpc>
              <a:tabLst>
                <a:tab pos="2317750" algn="l"/>
              </a:tabLst>
            </a:pPr>
            <a:r>
              <a:rPr sz="3750" i="1" spc="277" baseline="-34444" dirty="0">
                <a:latin typeface="Times New Roman"/>
                <a:cs typeface="Times New Roman"/>
              </a:rPr>
              <a:t>G</a:t>
            </a:r>
            <a:r>
              <a:rPr sz="3750" spc="277" baseline="-34444" dirty="0">
                <a:latin typeface="Times New Roman"/>
                <a:cs typeface="Times New Roman"/>
              </a:rPr>
              <a:t>(s).H(s)</a:t>
            </a:r>
            <a:r>
              <a:rPr sz="3750" spc="195" baseline="-34444" dirty="0">
                <a:latin typeface="Times New Roman"/>
                <a:cs typeface="Times New Roman"/>
              </a:rPr>
              <a:t> </a:t>
            </a:r>
            <a:r>
              <a:rPr sz="3750" spc="307" baseline="-34444" dirty="0">
                <a:latin typeface="Symbol"/>
                <a:cs typeface="Symbol"/>
              </a:rPr>
              <a:t></a:t>
            </a:r>
            <a:r>
              <a:rPr sz="3750" spc="307" baseline="-34444" dirty="0">
                <a:latin typeface="Times New Roman"/>
                <a:cs typeface="Times New Roman"/>
              </a:rPr>
              <a:t>	</a:t>
            </a:r>
            <a:r>
              <a:rPr sz="2500" i="1" spc="250" dirty="0">
                <a:latin typeface="Times New Roman"/>
                <a:cs typeface="Times New Roman"/>
              </a:rPr>
              <a:t>K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1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2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m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2292985">
              <a:lnSpc>
                <a:spcPct val="100000"/>
              </a:lnSpc>
              <a:spcBef>
                <a:spcPts val="560"/>
              </a:spcBef>
            </a:pPr>
            <a:r>
              <a:rPr sz="2500" spc="180" dirty="0">
                <a:latin typeface="Times New Roman"/>
                <a:cs typeface="Times New Roman"/>
              </a:rPr>
              <a:t>s</a:t>
            </a:r>
            <a:r>
              <a:rPr sz="2175" spc="270" baseline="42145" dirty="0">
                <a:latin typeface="Times New Roman"/>
                <a:cs typeface="Times New Roman"/>
              </a:rPr>
              <a:t>n</a:t>
            </a:r>
            <a:r>
              <a:rPr sz="2175" spc="172" baseline="4214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1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</a:t>
            </a:r>
            <a:r>
              <a:rPr sz="1450" spc="155" dirty="0">
                <a:latin typeface="Times New Roman"/>
                <a:cs typeface="Times New Roman"/>
              </a:rPr>
              <a:t>n</a:t>
            </a:r>
            <a:r>
              <a:rPr sz="2500" spc="15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spc="-5" dirty="0">
                <a:latin typeface="Tahoma"/>
                <a:cs typeface="Tahoma"/>
              </a:rPr>
              <a:t>there are </a:t>
            </a:r>
            <a:r>
              <a:rPr sz="2400" dirty="0">
                <a:latin typeface="Tahoma"/>
                <a:cs typeface="Tahoma"/>
              </a:rPr>
              <a:t>n poles at </a:t>
            </a:r>
            <a:r>
              <a:rPr sz="2400" spc="-5" dirty="0">
                <a:latin typeface="Tahoma"/>
                <a:cs typeface="Tahoma"/>
              </a:rPr>
              <a:t>s=0. Hence the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8635"/>
            <a:ext cx="8376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17015" algn="l"/>
                <a:tab pos="3070225" algn="l"/>
                <a:tab pos="4310380" algn="l"/>
                <a:tab pos="5312410" algn="l"/>
                <a:tab pos="6303010" algn="l"/>
                <a:tab pos="7098665" algn="l"/>
                <a:tab pos="8060055" algn="l"/>
              </a:tabLst>
            </a:pPr>
            <a:r>
              <a:rPr spc="-5" dirty="0"/>
              <a:t>Relat</a:t>
            </a:r>
            <a:r>
              <a:rPr spc="-10" dirty="0"/>
              <a:t>i</a:t>
            </a:r>
            <a:r>
              <a:rPr dirty="0"/>
              <a:t>on	between	steady	s</a:t>
            </a:r>
            <a:r>
              <a:rPr spc="5" dirty="0"/>
              <a:t>t</a:t>
            </a:r>
            <a:r>
              <a:rPr dirty="0"/>
              <a:t>ate	e</a:t>
            </a:r>
            <a:r>
              <a:rPr spc="-10" dirty="0"/>
              <a:t>r</a:t>
            </a:r>
            <a:r>
              <a:rPr dirty="0"/>
              <a:t>ror	and	</a:t>
            </a:r>
            <a:r>
              <a:rPr spc="-5" dirty="0"/>
              <a:t>Ty</a:t>
            </a:r>
            <a:r>
              <a:rPr dirty="0"/>
              <a:t>pe	</a:t>
            </a:r>
            <a:r>
              <a:rPr spc="-10" dirty="0"/>
              <a:t>of  </a:t>
            </a:r>
            <a:r>
              <a:rPr spc="-5" dirty="0"/>
              <a:t>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3356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Steady </a:t>
            </a: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5561" y="737616"/>
            <a:ext cx="8838565" cy="6120765"/>
            <a:chOff x="305561" y="737616"/>
            <a:chExt cx="8838565" cy="6120765"/>
          </a:xfrm>
        </p:grpSpPr>
        <p:sp>
          <p:nvSpPr>
            <p:cNvPr id="4" name="object 4"/>
            <p:cNvSpPr/>
            <p:nvPr/>
          </p:nvSpPr>
          <p:spPr>
            <a:xfrm>
              <a:off x="1144191" y="761998"/>
              <a:ext cx="7999808" cy="6095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561" y="762762"/>
              <a:ext cx="8534400" cy="0"/>
            </a:xfrm>
            <a:custGeom>
              <a:avLst/>
              <a:gdLst/>
              <a:ahLst/>
              <a:cxnLst/>
              <a:rect l="l" t="t" r="r" b="b"/>
              <a:pathLst>
                <a:path w="8534400">
                  <a:moveTo>
                    <a:pt x="0" y="0"/>
                  </a:moveTo>
                  <a:lnTo>
                    <a:pt x="8534400" y="0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8058" y="2024546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582" y="3738499"/>
            <a:ext cx="4464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190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4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221691"/>
            <a:ext cx="7998459" cy="360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Step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0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ahoma"/>
              <a:cs typeface="Tahoma"/>
            </a:endParaRPr>
          </a:p>
          <a:p>
            <a:pPr marL="102870">
              <a:lnSpc>
                <a:spcPct val="100000"/>
              </a:lnSpc>
              <a:tabLst>
                <a:tab pos="347472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type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zero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n=0</a:t>
            </a:r>
            <a:endParaRPr sz="2400">
              <a:latin typeface="Tahoma"/>
              <a:cs typeface="Tahoma"/>
            </a:endParaRPr>
          </a:p>
          <a:p>
            <a:pPr marL="562610">
              <a:lnSpc>
                <a:spcPct val="100000"/>
              </a:lnSpc>
              <a:spcBef>
                <a:spcPts val="2060"/>
              </a:spcBef>
              <a:tabLst>
                <a:tab pos="2419350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G</a:t>
            </a:r>
            <a:r>
              <a:rPr sz="3750" spc="277" baseline="-35555" dirty="0">
                <a:latin typeface="Times New Roman"/>
                <a:cs typeface="Times New Roman"/>
              </a:rPr>
              <a:t>(s).H(s)</a:t>
            </a:r>
            <a:r>
              <a:rPr sz="3750" spc="179" baseline="-35555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2559685">
              <a:lnSpc>
                <a:spcPct val="100000"/>
              </a:lnSpc>
              <a:spcBef>
                <a:spcPts val="53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2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  <a:spcBef>
                <a:spcPts val="233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position </a:t>
            </a:r>
            <a:r>
              <a:rPr sz="2400" spc="-10" dirty="0">
                <a:latin typeface="Tahoma"/>
                <a:cs typeface="Tahoma"/>
              </a:rPr>
              <a:t>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ahoma"/>
              <a:cs typeface="Tahoma"/>
            </a:endParaRPr>
          </a:p>
          <a:p>
            <a:pPr marL="1635760">
              <a:lnSpc>
                <a:spcPct val="100000"/>
              </a:lnSpc>
              <a:spcBef>
                <a:spcPts val="5"/>
              </a:spcBef>
            </a:pPr>
            <a:r>
              <a:rPr sz="2550" i="1" spc="180" dirty="0">
                <a:latin typeface="Times New Roman"/>
                <a:cs typeface="Times New Roman"/>
              </a:rPr>
              <a:t>K</a:t>
            </a:r>
            <a:r>
              <a:rPr sz="1450" i="1" spc="180" dirty="0">
                <a:latin typeface="Times New Roman"/>
                <a:cs typeface="Times New Roman"/>
              </a:rPr>
              <a:t>p </a:t>
            </a:r>
            <a:r>
              <a:rPr sz="2550" spc="245" dirty="0">
                <a:latin typeface="Symbol"/>
                <a:cs typeface="Symbol"/>
              </a:rPr>
              <a:t>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185" dirty="0">
                <a:latin typeface="Times New Roman"/>
                <a:cs typeface="Times New Roman"/>
              </a:rPr>
              <a:t>lim</a:t>
            </a:r>
            <a:r>
              <a:rPr sz="2550" i="1" spc="185" dirty="0">
                <a:latin typeface="Times New Roman"/>
                <a:cs typeface="Times New Roman"/>
              </a:rPr>
              <a:t>G</a:t>
            </a:r>
            <a:r>
              <a:rPr sz="2550" spc="185" dirty="0">
                <a:latin typeface="Times New Roman"/>
                <a:cs typeface="Times New Roman"/>
              </a:rPr>
              <a:t>(s).H(s)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8506" y="4615346"/>
            <a:ext cx="5548630" cy="0"/>
          </a:xfrm>
          <a:custGeom>
            <a:avLst/>
            <a:gdLst/>
            <a:ahLst/>
            <a:cxnLst/>
            <a:rect l="l" t="t" r="r" b="b"/>
            <a:pathLst>
              <a:path w="5548630">
                <a:moveTo>
                  <a:pt x="0" y="0"/>
                </a:moveTo>
                <a:lnTo>
                  <a:pt x="554852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3015" y="4163496"/>
            <a:ext cx="689927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p</a:t>
            </a:r>
            <a:r>
              <a:rPr sz="2175" i="1" spc="682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112" baseline="-35555" dirty="0">
                <a:latin typeface="Times New Roman"/>
                <a:cs typeface="Times New Roman"/>
              </a:rPr>
              <a:t> </a:t>
            </a:r>
            <a:r>
              <a:rPr sz="3750" spc="232" baseline="-35555" dirty="0">
                <a:latin typeface="Times New Roman"/>
                <a:cs typeface="Times New Roman"/>
              </a:rPr>
              <a:t>lim</a:t>
            </a:r>
            <a:r>
              <a:rPr sz="3750" spc="142" baseline="-35555" dirty="0">
                <a:latin typeface="Times New Roman"/>
                <a:cs typeface="Times New Roman"/>
              </a:rPr>
              <a:t> </a:t>
            </a:r>
            <a:r>
              <a:rPr sz="2500" i="1" spc="254" dirty="0">
                <a:latin typeface="Times New Roman"/>
                <a:cs typeface="Times New Roman"/>
              </a:rPr>
              <a:t>K</a:t>
            </a:r>
            <a:r>
              <a:rPr sz="2500" i="1" spc="-31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4351" y="4681848"/>
            <a:ext cx="44259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50" dirty="0">
                <a:latin typeface="Symbol"/>
                <a:cs typeface="Symbol"/>
              </a:rPr>
              <a:t></a:t>
            </a:r>
            <a:r>
              <a:rPr sz="1450" spc="11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364" y="4612294"/>
            <a:ext cx="52304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27882" y="5715674"/>
            <a:ext cx="5653405" cy="0"/>
          </a:xfrm>
          <a:custGeom>
            <a:avLst/>
            <a:gdLst/>
            <a:ahLst/>
            <a:cxnLst/>
            <a:rect l="l" t="t" r="r" b="b"/>
            <a:pathLst>
              <a:path w="5653405">
                <a:moveTo>
                  <a:pt x="0" y="0"/>
                </a:moveTo>
                <a:lnTo>
                  <a:pt x="5653177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20359" y="5196742"/>
            <a:ext cx="6501765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  <a:tabLst>
                <a:tab pos="841375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p</a:t>
            </a:r>
            <a:r>
              <a:rPr sz="2175" i="1" spc="675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2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Times New Roman"/>
                <a:cs typeface="Times New Roman"/>
              </a:rPr>
              <a:t>1</a:t>
            </a:r>
            <a:r>
              <a:rPr sz="2500" spc="90" dirty="0">
                <a:latin typeface="Times New Roman"/>
                <a:cs typeface="Times New Roman"/>
              </a:rPr>
              <a:t>0)(1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2500" spc="110" dirty="0">
                <a:latin typeface="Times New Roman"/>
                <a:cs typeface="Times New Roman"/>
              </a:rPr>
              <a:t>0)................(1</a:t>
            </a:r>
            <a:r>
              <a:rPr sz="2500" spc="110" dirty="0">
                <a:latin typeface="Symbol"/>
                <a:cs typeface="Symbol"/>
              </a:rPr>
              <a:t>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195" dirty="0">
                <a:latin typeface="Times New Roman"/>
                <a:cs typeface="Times New Roman"/>
              </a:rPr>
              <a:t>T</a:t>
            </a:r>
            <a:r>
              <a:rPr sz="1450" spc="195" dirty="0">
                <a:latin typeface="Times New Roman"/>
                <a:cs typeface="Times New Roman"/>
              </a:rPr>
              <a:t>m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  <a:p>
            <a:pPr marL="775335" algn="ctr">
              <a:lnSpc>
                <a:spcPct val="100000"/>
              </a:lnSpc>
              <a:spcBef>
                <a:spcPts val="53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2500" spc="110" dirty="0">
                <a:latin typeface="Times New Roman"/>
                <a:cs typeface="Times New Roman"/>
              </a:rPr>
              <a:t>0)(1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1450" i="1" spc="114" dirty="0">
                <a:latin typeface="Times New Roman"/>
                <a:cs typeface="Times New Roman"/>
              </a:rPr>
              <a:t>b</a:t>
            </a:r>
            <a:r>
              <a:rPr sz="2500" spc="114" dirty="0">
                <a:latin typeface="Times New Roman"/>
                <a:cs typeface="Times New Roman"/>
              </a:rPr>
              <a:t>0)................(1</a:t>
            </a:r>
            <a:r>
              <a:rPr sz="2500" spc="114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n</a:t>
            </a:r>
            <a:r>
              <a:rPr sz="1450" spc="114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2981" y="1491146"/>
            <a:ext cx="2884805" cy="0"/>
          </a:xfrm>
          <a:custGeom>
            <a:avLst/>
            <a:gdLst/>
            <a:ahLst/>
            <a:cxnLst/>
            <a:rect l="l" t="t" r="r" b="b"/>
            <a:pathLst>
              <a:path w="2884804">
                <a:moveTo>
                  <a:pt x="0" y="0"/>
                </a:moveTo>
                <a:lnTo>
                  <a:pt x="2884676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5440" y="221691"/>
            <a:ext cx="7884159" cy="317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Step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0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50">
              <a:latin typeface="Tahoma"/>
              <a:cs typeface="Tahoma"/>
            </a:endParaRPr>
          </a:p>
          <a:p>
            <a:pPr marL="2021839">
              <a:lnSpc>
                <a:spcPct val="100000"/>
              </a:lnSpc>
              <a:tabLst>
                <a:tab pos="2811145" algn="l"/>
              </a:tabLst>
            </a:pPr>
            <a:r>
              <a:rPr sz="3750" i="1" spc="270" baseline="-35555" dirty="0">
                <a:latin typeface="Times New Roman"/>
                <a:cs typeface="Times New Roman"/>
              </a:rPr>
              <a:t>K</a:t>
            </a:r>
            <a:r>
              <a:rPr sz="2175" i="1" spc="270" baseline="-61302" dirty="0">
                <a:latin typeface="Times New Roman"/>
                <a:cs typeface="Times New Roman"/>
              </a:rPr>
              <a:t>p</a:t>
            </a:r>
            <a:r>
              <a:rPr sz="2175" i="1" spc="675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54" dirty="0">
                <a:latin typeface="Times New Roman"/>
                <a:cs typeface="Times New Roman"/>
              </a:rPr>
              <a:t>K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(1)(1)................(1)</a:t>
            </a:r>
            <a:endParaRPr sz="2500">
              <a:latin typeface="Times New Roman"/>
              <a:cs typeface="Times New Roman"/>
            </a:endParaRPr>
          </a:p>
          <a:p>
            <a:pPr marL="563880" algn="ctr">
              <a:lnSpc>
                <a:spcPct val="100000"/>
              </a:lnSpc>
              <a:spcBef>
                <a:spcPts val="535"/>
              </a:spcBef>
            </a:pPr>
            <a:r>
              <a:rPr sz="2500" spc="50" dirty="0">
                <a:latin typeface="Times New Roman"/>
                <a:cs typeface="Times New Roman"/>
              </a:rPr>
              <a:t>(1)(1)................(1)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2082800">
              <a:lnSpc>
                <a:spcPct val="100000"/>
              </a:lnSpc>
              <a:spcBef>
                <a:spcPts val="5"/>
              </a:spcBef>
            </a:pPr>
            <a:r>
              <a:rPr sz="2550" i="1" spc="180" dirty="0">
                <a:latin typeface="Times New Roman"/>
                <a:cs typeface="Times New Roman"/>
              </a:rPr>
              <a:t>K</a:t>
            </a:r>
            <a:r>
              <a:rPr sz="1450" i="1" spc="180" dirty="0">
                <a:latin typeface="Times New Roman"/>
                <a:cs typeface="Times New Roman"/>
              </a:rPr>
              <a:t>p </a:t>
            </a:r>
            <a:r>
              <a:rPr sz="2550" spc="245" dirty="0">
                <a:latin typeface="Symbol"/>
                <a:cs typeface="Symbol"/>
              </a:rPr>
              <a:t>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i="1" spc="30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31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378" y="4235431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>
                <a:moveTo>
                  <a:pt x="0" y="0"/>
                </a:moveTo>
                <a:lnTo>
                  <a:pt x="873092" y="0"/>
                </a:lnTo>
              </a:path>
            </a:pathLst>
          </a:custGeom>
          <a:ln w="16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1642" y="3983743"/>
            <a:ext cx="1004569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5057" y="4232981"/>
            <a:ext cx="8915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5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i="1" spc="185" dirty="0">
                <a:latin typeface="Times New Roman"/>
                <a:cs typeface="Times New Roman"/>
              </a:rPr>
              <a:t>K</a:t>
            </a:r>
            <a:r>
              <a:rPr sz="1450" i="1" spc="18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9579" y="3782537"/>
            <a:ext cx="24955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0477" y="5380960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6776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7486" y="5127727"/>
            <a:ext cx="100076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0705" y="5378500"/>
            <a:ext cx="78359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15" dirty="0">
                <a:latin typeface="Times New Roman"/>
                <a:cs typeface="Times New Roman"/>
              </a:rPr>
              <a:t>1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i="1" spc="285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3583" y="4924943"/>
            <a:ext cx="25336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26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78079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Step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spc="35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772818" y="1418560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6776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9826" y="1165327"/>
            <a:ext cx="100076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044" y="1416101"/>
            <a:ext cx="78359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15" dirty="0">
                <a:latin typeface="Times New Roman"/>
                <a:cs typeface="Times New Roman"/>
              </a:rPr>
              <a:t>1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i="1" spc="285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5924" y="962543"/>
            <a:ext cx="25336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26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39" y="1936445"/>
            <a:ext cx="83083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15" dirty="0">
                <a:latin typeface="Tahoma"/>
                <a:cs typeface="Tahoma"/>
              </a:rPr>
              <a:t>zero </a:t>
            </a:r>
            <a:r>
              <a:rPr sz="2400" spc="-5" dirty="0">
                <a:latin typeface="Tahoma"/>
                <a:cs typeface="Tahoma"/>
              </a:rPr>
              <a:t>system has </a:t>
            </a:r>
            <a:r>
              <a:rPr sz="2400" dirty="0">
                <a:latin typeface="Tahoma"/>
                <a:cs typeface="Tahoma"/>
              </a:rPr>
              <a:t>a finite </a:t>
            </a:r>
            <a:r>
              <a:rPr sz="2400" spc="-5" dirty="0">
                <a:latin typeface="Tahoma"/>
                <a:cs typeface="Tahoma"/>
              </a:rPr>
              <a:t>steady state error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step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input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003804"/>
            <a:ext cx="5486400" cy="313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4590" y="2134274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2982" y="3890899"/>
            <a:ext cx="4464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190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4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591" y="183591"/>
            <a:ext cx="8486140" cy="379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Step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tabLst>
                <a:tab pos="335915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n=1</a:t>
            </a:r>
            <a:endParaRPr sz="2400">
              <a:latin typeface="Tahoma"/>
              <a:cs typeface="Tahoma"/>
            </a:endParaRPr>
          </a:p>
          <a:p>
            <a:pPr marL="1050290">
              <a:lnSpc>
                <a:spcPct val="100000"/>
              </a:lnSpc>
              <a:spcBef>
                <a:spcPts val="2360"/>
              </a:spcBef>
              <a:tabLst>
                <a:tab pos="2907030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G</a:t>
            </a:r>
            <a:r>
              <a:rPr sz="3750" spc="277" baseline="-35555" dirty="0">
                <a:latin typeface="Times New Roman"/>
                <a:cs typeface="Times New Roman"/>
              </a:rPr>
              <a:t>(s).H(s)</a:t>
            </a:r>
            <a:r>
              <a:rPr sz="3750" spc="179" baseline="-35555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2973705">
              <a:lnSpc>
                <a:spcPct val="100000"/>
              </a:lnSpc>
              <a:spcBef>
                <a:spcPts val="530"/>
              </a:spcBef>
            </a:pPr>
            <a:r>
              <a:rPr sz="2500" spc="75" dirty="0">
                <a:latin typeface="Times New Roman"/>
                <a:cs typeface="Times New Roman"/>
              </a:rPr>
              <a:t>s(1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s)................(1</a:t>
            </a:r>
            <a:r>
              <a:rPr sz="2500" spc="110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2630"/>
              </a:spcBef>
            </a:pPr>
            <a:r>
              <a:rPr sz="2400" dirty="0">
                <a:latin typeface="Tahoma"/>
                <a:cs typeface="Tahoma"/>
              </a:rPr>
              <a:t>The position </a:t>
            </a:r>
            <a:r>
              <a:rPr sz="2400" spc="-5" dirty="0">
                <a:latin typeface="Tahoma"/>
                <a:cs typeface="Tahoma"/>
              </a:rPr>
              <a:t>error 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ahoma"/>
              <a:cs typeface="Tahoma"/>
            </a:endParaRPr>
          </a:p>
          <a:p>
            <a:pPr marL="1828800">
              <a:lnSpc>
                <a:spcPct val="100000"/>
              </a:lnSpc>
            </a:pPr>
            <a:r>
              <a:rPr sz="2550" i="1" spc="180" dirty="0">
                <a:latin typeface="Times New Roman"/>
                <a:cs typeface="Times New Roman"/>
              </a:rPr>
              <a:t>K</a:t>
            </a:r>
            <a:r>
              <a:rPr sz="1450" i="1" spc="180" dirty="0">
                <a:latin typeface="Times New Roman"/>
                <a:cs typeface="Times New Roman"/>
              </a:rPr>
              <a:t>p </a:t>
            </a:r>
            <a:r>
              <a:rPr sz="2550" spc="245" dirty="0">
                <a:latin typeface="Symbol"/>
                <a:cs typeface="Symbol"/>
              </a:rPr>
              <a:t>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185" dirty="0">
                <a:latin typeface="Times New Roman"/>
                <a:cs typeface="Times New Roman"/>
              </a:rPr>
              <a:t>lim</a:t>
            </a:r>
            <a:r>
              <a:rPr sz="2550" i="1" spc="185" dirty="0">
                <a:latin typeface="Times New Roman"/>
                <a:cs typeface="Times New Roman"/>
              </a:rPr>
              <a:t>G</a:t>
            </a:r>
            <a:r>
              <a:rPr sz="2550" spc="185" dirty="0">
                <a:latin typeface="Times New Roman"/>
                <a:cs typeface="Times New Roman"/>
              </a:rPr>
              <a:t>(s).H(s)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5186" y="4767746"/>
            <a:ext cx="5548630" cy="0"/>
          </a:xfrm>
          <a:custGeom>
            <a:avLst/>
            <a:gdLst/>
            <a:ahLst/>
            <a:cxnLst/>
            <a:rect l="l" t="t" r="r" b="b"/>
            <a:pathLst>
              <a:path w="5548630">
                <a:moveTo>
                  <a:pt x="0" y="0"/>
                </a:moveTo>
                <a:lnTo>
                  <a:pt x="554852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9695" y="4315896"/>
            <a:ext cx="689927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p</a:t>
            </a:r>
            <a:r>
              <a:rPr sz="2175" i="1" spc="682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112" baseline="-35555" dirty="0">
                <a:latin typeface="Times New Roman"/>
                <a:cs typeface="Times New Roman"/>
              </a:rPr>
              <a:t> </a:t>
            </a:r>
            <a:r>
              <a:rPr sz="3750" spc="232" baseline="-35555" dirty="0">
                <a:latin typeface="Times New Roman"/>
                <a:cs typeface="Times New Roman"/>
              </a:rPr>
              <a:t>lim</a:t>
            </a:r>
            <a:r>
              <a:rPr sz="3750" spc="142" baseline="-35555" dirty="0">
                <a:latin typeface="Times New Roman"/>
                <a:cs typeface="Times New Roman"/>
              </a:rPr>
              <a:t> </a:t>
            </a:r>
            <a:r>
              <a:rPr sz="2500" i="1" spc="254" dirty="0">
                <a:latin typeface="Times New Roman"/>
                <a:cs typeface="Times New Roman"/>
              </a:rPr>
              <a:t>K</a:t>
            </a:r>
            <a:r>
              <a:rPr sz="2500" i="1" spc="-31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1031" y="4834248"/>
            <a:ext cx="44259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50" dirty="0">
                <a:latin typeface="Symbol"/>
                <a:cs typeface="Symbol"/>
              </a:rPr>
              <a:t></a:t>
            </a:r>
            <a:r>
              <a:rPr sz="1450" spc="11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2777" y="4764694"/>
            <a:ext cx="537273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75" dirty="0">
                <a:latin typeface="Times New Roman"/>
                <a:cs typeface="Times New Roman"/>
              </a:rPr>
              <a:t>s(1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77234" y="5834546"/>
            <a:ext cx="5653405" cy="0"/>
          </a:xfrm>
          <a:custGeom>
            <a:avLst/>
            <a:gdLst/>
            <a:ahLst/>
            <a:cxnLst/>
            <a:rect l="l" t="t" r="r" b="b"/>
            <a:pathLst>
              <a:path w="5653405">
                <a:moveTo>
                  <a:pt x="0" y="0"/>
                </a:moveTo>
                <a:lnTo>
                  <a:pt x="5653177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9711" y="5315614"/>
            <a:ext cx="6501765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  <a:tabLst>
                <a:tab pos="841375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p</a:t>
            </a:r>
            <a:r>
              <a:rPr sz="2175" i="1" spc="675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2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Times New Roman"/>
                <a:cs typeface="Times New Roman"/>
              </a:rPr>
              <a:t>1</a:t>
            </a:r>
            <a:r>
              <a:rPr sz="2500" spc="90" dirty="0">
                <a:latin typeface="Times New Roman"/>
                <a:cs typeface="Times New Roman"/>
              </a:rPr>
              <a:t>0)(1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2500" spc="110" dirty="0">
                <a:latin typeface="Times New Roman"/>
                <a:cs typeface="Times New Roman"/>
              </a:rPr>
              <a:t>0)................(1</a:t>
            </a:r>
            <a:r>
              <a:rPr sz="2500" spc="110" dirty="0">
                <a:latin typeface="Symbol"/>
                <a:cs typeface="Symbol"/>
              </a:rPr>
              <a:t>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195" dirty="0">
                <a:latin typeface="Times New Roman"/>
                <a:cs typeface="Times New Roman"/>
              </a:rPr>
              <a:t>T</a:t>
            </a:r>
            <a:r>
              <a:rPr sz="1450" spc="195" dirty="0">
                <a:latin typeface="Times New Roman"/>
                <a:cs typeface="Times New Roman"/>
              </a:rPr>
              <a:t>m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  <a:p>
            <a:pPr marL="774700" algn="ctr">
              <a:lnSpc>
                <a:spcPct val="100000"/>
              </a:lnSpc>
              <a:spcBef>
                <a:spcPts val="535"/>
              </a:spcBef>
            </a:pPr>
            <a:r>
              <a:rPr sz="2500" spc="85" dirty="0">
                <a:latin typeface="Times New Roman"/>
                <a:cs typeface="Times New Roman"/>
              </a:rPr>
              <a:t>0(1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2500" spc="110" dirty="0">
                <a:latin typeface="Times New Roman"/>
                <a:cs typeface="Times New Roman"/>
              </a:rPr>
              <a:t>0)(1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1450" i="1" spc="95" dirty="0">
                <a:latin typeface="Times New Roman"/>
                <a:cs typeface="Times New Roman"/>
              </a:rPr>
              <a:t>b</a:t>
            </a:r>
            <a:r>
              <a:rPr sz="2500" spc="95" dirty="0">
                <a:latin typeface="Times New Roman"/>
                <a:cs typeface="Times New Roman"/>
              </a:rPr>
              <a:t>0)................(1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T</a:t>
            </a:r>
            <a:r>
              <a:rPr sz="1450" spc="170" dirty="0">
                <a:latin typeface="Times New Roman"/>
                <a:cs typeface="Times New Roman"/>
              </a:rPr>
              <a:t>n</a:t>
            </a:r>
            <a:r>
              <a:rPr sz="1450" spc="114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8935" y="1646375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>
                <a:moveTo>
                  <a:pt x="0" y="0"/>
                </a:moveTo>
                <a:lnTo>
                  <a:pt x="2885431" y="0"/>
                </a:lnTo>
              </a:path>
            </a:pathLst>
          </a:custGeom>
          <a:ln w="15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740" y="221691"/>
            <a:ext cx="7909559" cy="324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Step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Tahoma"/>
              <a:cs typeface="Tahoma"/>
            </a:endParaRPr>
          </a:p>
          <a:p>
            <a:pPr marL="1729739">
              <a:lnSpc>
                <a:spcPct val="100000"/>
              </a:lnSpc>
              <a:spcBef>
                <a:spcPts val="5"/>
              </a:spcBef>
              <a:tabLst>
                <a:tab pos="2519680" algn="l"/>
              </a:tabLst>
            </a:pPr>
            <a:r>
              <a:rPr sz="3750" i="1" spc="284" baseline="-35555" dirty="0">
                <a:latin typeface="Times New Roman"/>
                <a:cs typeface="Times New Roman"/>
              </a:rPr>
              <a:t>K</a:t>
            </a:r>
            <a:r>
              <a:rPr sz="2175" i="1" spc="284" baseline="-61302" dirty="0">
                <a:latin typeface="Times New Roman"/>
                <a:cs typeface="Times New Roman"/>
              </a:rPr>
              <a:t>p</a:t>
            </a:r>
            <a:r>
              <a:rPr sz="2175" i="1" spc="660" baseline="-61302" dirty="0">
                <a:latin typeface="Times New Roman"/>
                <a:cs typeface="Times New Roman"/>
              </a:rPr>
              <a:t> </a:t>
            </a:r>
            <a:r>
              <a:rPr sz="3750" spc="352" baseline="-35555" dirty="0">
                <a:latin typeface="Symbol"/>
                <a:cs typeface="Symbol"/>
              </a:rPr>
              <a:t></a:t>
            </a:r>
            <a:r>
              <a:rPr sz="3750" spc="352" baseline="-35555" dirty="0">
                <a:latin typeface="Times New Roman"/>
                <a:cs typeface="Times New Roman"/>
              </a:rPr>
              <a:t>	</a:t>
            </a:r>
            <a:r>
              <a:rPr sz="2500" i="1" spc="285" dirty="0">
                <a:latin typeface="Times New Roman"/>
                <a:cs typeface="Times New Roman"/>
              </a:rPr>
              <a:t>K</a:t>
            </a:r>
            <a:r>
              <a:rPr sz="2500" i="1" spc="-34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(1)(1)................(1)</a:t>
            </a:r>
            <a:endParaRPr sz="250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  <a:spcBef>
                <a:spcPts val="565"/>
              </a:spcBef>
            </a:pPr>
            <a:r>
              <a:rPr sz="2500" spc="21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1736089">
              <a:lnSpc>
                <a:spcPct val="100000"/>
              </a:lnSpc>
              <a:spcBef>
                <a:spcPts val="2205"/>
              </a:spcBef>
            </a:pPr>
            <a:r>
              <a:rPr sz="2500" i="1" spc="200" dirty="0">
                <a:latin typeface="Times New Roman"/>
                <a:cs typeface="Times New Roman"/>
              </a:rPr>
              <a:t>K</a:t>
            </a:r>
            <a:r>
              <a:rPr sz="1450" i="1" spc="200" dirty="0">
                <a:latin typeface="Times New Roman"/>
                <a:cs typeface="Times New Roman"/>
              </a:rPr>
              <a:t>p </a:t>
            </a:r>
            <a:r>
              <a:rPr sz="2500" spc="260" dirty="0">
                <a:latin typeface="Symbol"/>
                <a:cs typeface="Symbol"/>
              </a:rPr>
              <a:t>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4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0578" y="3991592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>
                <a:moveTo>
                  <a:pt x="0" y="0"/>
                </a:moveTo>
                <a:lnTo>
                  <a:pt x="873092" y="0"/>
                </a:lnTo>
              </a:path>
            </a:pathLst>
          </a:custGeom>
          <a:ln w="16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6842" y="3739903"/>
            <a:ext cx="1004569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0257" y="3989141"/>
            <a:ext cx="8915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5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i="1" spc="185" dirty="0">
                <a:latin typeface="Times New Roman"/>
                <a:cs typeface="Times New Roman"/>
              </a:rPr>
              <a:t>K</a:t>
            </a:r>
            <a:r>
              <a:rPr sz="1450" i="1" spc="18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779" y="3538697"/>
            <a:ext cx="24955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0373" y="5009104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412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6414" y="4755871"/>
            <a:ext cx="100076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354" y="5006644"/>
            <a:ext cx="78359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10" dirty="0">
                <a:latin typeface="Times New Roman"/>
                <a:cs typeface="Times New Roman"/>
              </a:rPr>
              <a:t>1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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spc="305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6585" y="4553087"/>
            <a:ext cx="252729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26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9500" y="5675390"/>
            <a:ext cx="12827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 </a:t>
            </a:r>
            <a:r>
              <a:rPr sz="2500" spc="240" dirty="0">
                <a:latin typeface="Symbol"/>
                <a:cs typeface="Symbol"/>
              </a:rPr>
              <a:t>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78079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Step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spc="35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31990"/>
            <a:ext cx="8301990" cy="1514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29105">
              <a:lnSpc>
                <a:spcPct val="100000"/>
              </a:lnSpc>
              <a:spcBef>
                <a:spcPts val="120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 </a:t>
            </a:r>
            <a:r>
              <a:rPr sz="2500" spc="240" dirty="0">
                <a:latin typeface="Symbol"/>
                <a:cs typeface="Symbol"/>
              </a:rPr>
              <a:t>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5417185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3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3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one</a:t>
            </a:r>
            <a:r>
              <a:rPr sz="2400" spc="3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3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has</a:t>
            </a:r>
            <a:r>
              <a:rPr sz="2400" spc="3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3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zero</a:t>
            </a:r>
            <a:r>
              <a:rPr sz="2400" spc="3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steady	</a:t>
            </a:r>
            <a:r>
              <a:rPr sz="2400" spc="-5" dirty="0">
                <a:latin typeface="Tahoma"/>
                <a:cs typeface="Tahoma"/>
              </a:rPr>
              <a:t>state </a:t>
            </a:r>
            <a:r>
              <a:rPr sz="2400" spc="-10" dirty="0">
                <a:latin typeface="Tahoma"/>
                <a:cs typeface="Tahoma"/>
              </a:rPr>
              <a:t>error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step  </a:t>
            </a:r>
            <a:r>
              <a:rPr sz="2400" dirty="0">
                <a:latin typeface="Tahoma"/>
                <a:cs typeface="Tahoma"/>
              </a:rPr>
              <a:t>input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939795"/>
            <a:ext cx="5943600" cy="312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3190" y="2029389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2797" y="1578725"/>
            <a:ext cx="74320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94205" algn="l"/>
              </a:tabLst>
            </a:pPr>
            <a:r>
              <a:rPr sz="3750" i="1" spc="277" baseline="-34444" dirty="0">
                <a:latin typeface="Times New Roman"/>
                <a:cs typeface="Times New Roman"/>
              </a:rPr>
              <a:t>G</a:t>
            </a:r>
            <a:r>
              <a:rPr sz="3750" spc="277" baseline="-34444" dirty="0">
                <a:latin typeface="Times New Roman"/>
                <a:cs typeface="Times New Roman"/>
              </a:rPr>
              <a:t>(s).H(s)</a:t>
            </a:r>
            <a:r>
              <a:rPr sz="3750" spc="202" baseline="-34444" dirty="0">
                <a:latin typeface="Times New Roman"/>
                <a:cs typeface="Times New Roman"/>
              </a:rPr>
              <a:t> </a:t>
            </a:r>
            <a:r>
              <a:rPr sz="3750" spc="300" baseline="-34444" dirty="0">
                <a:latin typeface="Symbol"/>
                <a:cs typeface="Symbol"/>
              </a:rPr>
              <a:t></a:t>
            </a:r>
            <a:r>
              <a:rPr sz="3750" spc="300" baseline="-34444" dirty="0">
                <a:latin typeface="Times New Roman"/>
                <a:cs typeface="Times New Roman"/>
              </a:rPr>
              <a:t>	</a:t>
            </a:r>
            <a:r>
              <a:rPr sz="2500" i="1" spc="245" dirty="0">
                <a:latin typeface="Times New Roman"/>
                <a:cs typeface="Times New Roman"/>
              </a:rPr>
              <a:t>K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2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m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789" y="1811205"/>
            <a:ext cx="8663940" cy="120332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3108960">
              <a:lnSpc>
                <a:spcPct val="100000"/>
              </a:lnSpc>
              <a:spcBef>
                <a:spcPts val="1830"/>
              </a:spcBef>
            </a:pPr>
            <a:r>
              <a:rPr sz="2500" spc="180" dirty="0">
                <a:latin typeface="Times New Roman"/>
                <a:cs typeface="Times New Roman"/>
              </a:rPr>
              <a:t>s</a:t>
            </a:r>
            <a:r>
              <a:rPr sz="2175" spc="270" baseline="42145" dirty="0">
                <a:latin typeface="Times New Roman"/>
                <a:cs typeface="Times New Roman"/>
              </a:rPr>
              <a:t>2</a:t>
            </a:r>
            <a:r>
              <a:rPr sz="2175" spc="60" baseline="4214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</a:t>
            </a:r>
            <a:r>
              <a:rPr sz="1450" spc="155" dirty="0">
                <a:latin typeface="Times New Roman"/>
                <a:cs typeface="Times New Roman"/>
              </a:rPr>
              <a:t>n</a:t>
            </a:r>
            <a:r>
              <a:rPr sz="2500" spc="15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6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position </a:t>
            </a:r>
            <a:r>
              <a:rPr sz="2400" spc="-10" dirty="0">
                <a:latin typeface="Tahoma"/>
                <a:cs typeface="Tahoma"/>
              </a:rPr>
              <a:t>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915" y="183591"/>
            <a:ext cx="784733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Step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2</a:t>
            </a:r>
            <a:r>
              <a:rPr sz="24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30644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two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030" y="3586099"/>
            <a:ext cx="4464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190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4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1268" y="3263900"/>
            <a:ext cx="272542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i="1" spc="180" dirty="0">
                <a:latin typeface="Times New Roman"/>
                <a:cs typeface="Times New Roman"/>
              </a:rPr>
              <a:t>K</a:t>
            </a:r>
            <a:r>
              <a:rPr sz="1450" i="1" spc="180" dirty="0">
                <a:latin typeface="Times New Roman"/>
                <a:cs typeface="Times New Roman"/>
              </a:rPr>
              <a:t>p </a:t>
            </a:r>
            <a:r>
              <a:rPr sz="2550" spc="245" dirty="0">
                <a:latin typeface="Symbol"/>
                <a:cs typeface="Symbol"/>
              </a:rPr>
              <a:t>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spc="185" dirty="0">
                <a:latin typeface="Times New Roman"/>
                <a:cs typeface="Times New Roman"/>
              </a:rPr>
              <a:t>lim</a:t>
            </a:r>
            <a:r>
              <a:rPr sz="2550" i="1" spc="185" dirty="0">
                <a:latin typeface="Times New Roman"/>
                <a:cs typeface="Times New Roman"/>
              </a:rPr>
              <a:t>G</a:t>
            </a:r>
            <a:r>
              <a:rPr sz="2550" spc="185" dirty="0">
                <a:latin typeface="Times New Roman"/>
                <a:cs typeface="Times New Roman"/>
              </a:rPr>
              <a:t>(s).H(s)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1386" y="4537893"/>
            <a:ext cx="5548630" cy="0"/>
          </a:xfrm>
          <a:custGeom>
            <a:avLst/>
            <a:gdLst/>
            <a:ahLst/>
            <a:cxnLst/>
            <a:rect l="l" t="t" r="r" b="b"/>
            <a:pathLst>
              <a:path w="5548630">
                <a:moveTo>
                  <a:pt x="0" y="0"/>
                </a:moveTo>
                <a:lnTo>
                  <a:pt x="5548522" y="0"/>
                </a:lnTo>
              </a:path>
            </a:pathLst>
          </a:custGeom>
          <a:ln w="1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3434" y="5758346"/>
            <a:ext cx="5653405" cy="0"/>
          </a:xfrm>
          <a:custGeom>
            <a:avLst/>
            <a:gdLst/>
            <a:ahLst/>
            <a:cxnLst/>
            <a:rect l="l" t="t" r="r" b="b"/>
            <a:pathLst>
              <a:path w="5653405">
                <a:moveTo>
                  <a:pt x="0" y="0"/>
                </a:moveTo>
                <a:lnTo>
                  <a:pt x="5653177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77795" y="4016218"/>
            <a:ext cx="6972300" cy="21463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60"/>
              </a:spcBef>
            </a:pPr>
            <a:r>
              <a:rPr sz="3750" i="1" spc="270" baseline="-34444" dirty="0">
                <a:latin typeface="Times New Roman"/>
                <a:cs typeface="Times New Roman"/>
              </a:rPr>
              <a:t>K</a:t>
            </a:r>
            <a:r>
              <a:rPr sz="2175" i="1" spc="270" baseline="-59386" dirty="0">
                <a:latin typeface="Times New Roman"/>
                <a:cs typeface="Times New Roman"/>
              </a:rPr>
              <a:t>p</a:t>
            </a:r>
            <a:r>
              <a:rPr sz="2175" i="1" spc="682" baseline="-59386" dirty="0">
                <a:latin typeface="Times New Roman"/>
                <a:cs typeface="Times New Roman"/>
              </a:rPr>
              <a:t> </a:t>
            </a:r>
            <a:r>
              <a:rPr sz="3750" spc="300" baseline="-34444" dirty="0">
                <a:latin typeface="Symbol"/>
                <a:cs typeface="Symbol"/>
              </a:rPr>
              <a:t></a:t>
            </a:r>
            <a:r>
              <a:rPr sz="3750" spc="127" baseline="-34444" dirty="0">
                <a:latin typeface="Times New Roman"/>
                <a:cs typeface="Times New Roman"/>
              </a:rPr>
              <a:t> </a:t>
            </a:r>
            <a:r>
              <a:rPr sz="3750" spc="225" baseline="-34444" dirty="0">
                <a:latin typeface="Times New Roman"/>
                <a:cs typeface="Times New Roman"/>
              </a:rPr>
              <a:t>lim</a:t>
            </a:r>
            <a:r>
              <a:rPr sz="3750" spc="157" baseline="-34444" dirty="0">
                <a:latin typeface="Times New Roman"/>
                <a:cs typeface="Times New Roman"/>
              </a:rPr>
              <a:t> </a:t>
            </a:r>
            <a:r>
              <a:rPr sz="2500" i="1" spc="245" dirty="0">
                <a:latin typeface="Times New Roman"/>
                <a:cs typeface="Times New Roman"/>
              </a:rPr>
              <a:t>K</a:t>
            </a:r>
            <a:r>
              <a:rPr sz="2500" i="1" spc="-30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1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2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861694">
              <a:lnSpc>
                <a:spcPct val="100000"/>
              </a:lnSpc>
              <a:spcBef>
                <a:spcPts val="560"/>
              </a:spcBef>
            </a:pPr>
            <a:r>
              <a:rPr sz="2175" i="1" spc="270" baseline="21072" dirty="0">
                <a:latin typeface="Times New Roman"/>
                <a:cs typeface="Times New Roman"/>
              </a:rPr>
              <a:t>s</a:t>
            </a:r>
            <a:r>
              <a:rPr sz="2175" spc="270" baseline="21072" dirty="0">
                <a:latin typeface="Symbol"/>
                <a:cs typeface="Symbol"/>
              </a:rPr>
              <a:t></a:t>
            </a:r>
            <a:r>
              <a:rPr sz="2175" spc="270" baseline="21072" dirty="0">
                <a:latin typeface="Times New Roman"/>
                <a:cs typeface="Times New Roman"/>
              </a:rPr>
              <a:t>0</a:t>
            </a:r>
            <a:r>
              <a:rPr sz="2175" spc="622" baseline="21072" dirty="0">
                <a:latin typeface="Times New Roman"/>
                <a:cs typeface="Times New Roman"/>
              </a:rPr>
              <a:t> </a:t>
            </a:r>
            <a:r>
              <a:rPr sz="2500" spc="180" dirty="0">
                <a:latin typeface="Times New Roman"/>
                <a:cs typeface="Times New Roman"/>
              </a:rPr>
              <a:t>s</a:t>
            </a:r>
            <a:r>
              <a:rPr sz="2175" spc="270" baseline="42145" dirty="0">
                <a:latin typeface="Times New Roman"/>
                <a:cs typeface="Times New Roman"/>
              </a:rPr>
              <a:t>2</a:t>
            </a:r>
            <a:r>
              <a:rPr sz="2175" spc="67" baseline="4214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1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</a:t>
            </a:r>
            <a:r>
              <a:rPr sz="1450" spc="155" dirty="0">
                <a:latin typeface="Times New Roman"/>
                <a:cs typeface="Times New Roman"/>
              </a:rPr>
              <a:t>n</a:t>
            </a:r>
            <a:r>
              <a:rPr sz="2500" spc="15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  <a:spcBef>
                <a:spcPts val="5"/>
              </a:spcBef>
              <a:tabLst>
                <a:tab pos="909319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p</a:t>
            </a:r>
            <a:r>
              <a:rPr sz="2175" i="1" spc="675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2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Times New Roman"/>
                <a:cs typeface="Times New Roman"/>
              </a:rPr>
              <a:t>1</a:t>
            </a:r>
            <a:r>
              <a:rPr sz="2500" spc="90" dirty="0">
                <a:latin typeface="Times New Roman"/>
                <a:cs typeface="Times New Roman"/>
              </a:rPr>
              <a:t>0)(1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2500" spc="110" dirty="0">
                <a:latin typeface="Times New Roman"/>
                <a:cs typeface="Times New Roman"/>
              </a:rPr>
              <a:t>0)................(1</a:t>
            </a:r>
            <a:r>
              <a:rPr sz="2500" spc="110" dirty="0">
                <a:latin typeface="Symbol"/>
                <a:cs typeface="Symbol"/>
              </a:rPr>
              <a:t>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195" dirty="0">
                <a:latin typeface="Times New Roman"/>
                <a:cs typeface="Times New Roman"/>
              </a:rPr>
              <a:t>T</a:t>
            </a:r>
            <a:r>
              <a:rPr sz="1450" spc="195" dirty="0">
                <a:latin typeface="Times New Roman"/>
                <a:cs typeface="Times New Roman"/>
              </a:rPr>
              <a:t>m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  <a:p>
            <a:pPr marL="958850">
              <a:lnSpc>
                <a:spcPct val="100000"/>
              </a:lnSpc>
              <a:spcBef>
                <a:spcPts val="530"/>
              </a:spcBef>
            </a:pPr>
            <a:r>
              <a:rPr sz="2500" spc="85" dirty="0">
                <a:latin typeface="Times New Roman"/>
                <a:cs typeface="Times New Roman"/>
              </a:rPr>
              <a:t>0(1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2500" spc="110" dirty="0">
                <a:latin typeface="Times New Roman"/>
                <a:cs typeface="Times New Roman"/>
              </a:rPr>
              <a:t>0)(1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1450" i="1" spc="95" dirty="0">
                <a:latin typeface="Times New Roman"/>
                <a:cs typeface="Times New Roman"/>
              </a:rPr>
              <a:t>b</a:t>
            </a:r>
            <a:r>
              <a:rPr sz="2500" spc="95" dirty="0">
                <a:latin typeface="Times New Roman"/>
                <a:cs typeface="Times New Roman"/>
              </a:rPr>
              <a:t>0)................(1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T</a:t>
            </a:r>
            <a:r>
              <a:rPr sz="1450" spc="170" dirty="0">
                <a:latin typeface="Times New Roman"/>
                <a:cs typeface="Times New Roman"/>
              </a:rPr>
              <a:t>n</a:t>
            </a:r>
            <a:r>
              <a:rPr sz="1450" spc="11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2735" y="1493975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>
                <a:moveTo>
                  <a:pt x="0" y="0"/>
                </a:moveTo>
                <a:lnTo>
                  <a:pt x="2885431" y="0"/>
                </a:lnTo>
              </a:path>
            </a:pathLst>
          </a:custGeom>
          <a:ln w="15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5440" y="183591"/>
            <a:ext cx="7884159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Step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ahoma"/>
              <a:cs typeface="Tahoma"/>
            </a:endParaRPr>
          </a:p>
          <a:p>
            <a:pPr marL="1640839">
              <a:lnSpc>
                <a:spcPct val="100000"/>
              </a:lnSpc>
              <a:tabLst>
                <a:tab pos="2430780" algn="l"/>
              </a:tabLst>
            </a:pPr>
            <a:r>
              <a:rPr sz="3750" i="1" spc="284" baseline="-35555" dirty="0">
                <a:latin typeface="Times New Roman"/>
                <a:cs typeface="Times New Roman"/>
              </a:rPr>
              <a:t>K</a:t>
            </a:r>
            <a:r>
              <a:rPr sz="2175" i="1" spc="284" baseline="-61302" dirty="0">
                <a:latin typeface="Times New Roman"/>
                <a:cs typeface="Times New Roman"/>
              </a:rPr>
              <a:t>p</a:t>
            </a:r>
            <a:r>
              <a:rPr sz="2175" i="1" spc="660" baseline="-61302" dirty="0">
                <a:latin typeface="Times New Roman"/>
                <a:cs typeface="Times New Roman"/>
              </a:rPr>
              <a:t> </a:t>
            </a:r>
            <a:r>
              <a:rPr sz="3750" spc="352" baseline="-35555" dirty="0">
                <a:latin typeface="Symbol"/>
                <a:cs typeface="Symbol"/>
              </a:rPr>
              <a:t></a:t>
            </a:r>
            <a:r>
              <a:rPr sz="3750" spc="352" baseline="-35555" dirty="0">
                <a:latin typeface="Times New Roman"/>
                <a:cs typeface="Times New Roman"/>
              </a:rPr>
              <a:t>	</a:t>
            </a:r>
            <a:r>
              <a:rPr sz="2500" i="1" spc="285" dirty="0">
                <a:latin typeface="Times New Roman"/>
                <a:cs typeface="Times New Roman"/>
              </a:rPr>
              <a:t>K</a:t>
            </a:r>
            <a:r>
              <a:rPr sz="2500" i="1" spc="-34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(1)(1)................(1)</a:t>
            </a:r>
            <a:endParaRPr sz="2500">
              <a:latin typeface="Times New Roman"/>
              <a:cs typeface="Times New Roman"/>
            </a:endParaRPr>
          </a:p>
          <a:p>
            <a:pPr marR="185420" algn="ctr">
              <a:lnSpc>
                <a:spcPct val="100000"/>
              </a:lnSpc>
              <a:spcBef>
                <a:spcPts val="565"/>
              </a:spcBef>
            </a:pPr>
            <a:r>
              <a:rPr sz="2500" spc="21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1647189">
              <a:lnSpc>
                <a:spcPct val="100000"/>
              </a:lnSpc>
              <a:spcBef>
                <a:spcPts val="1110"/>
              </a:spcBef>
            </a:pPr>
            <a:r>
              <a:rPr sz="2550" i="1" spc="185" dirty="0">
                <a:latin typeface="Times New Roman"/>
                <a:cs typeface="Times New Roman"/>
              </a:rPr>
              <a:t>K</a:t>
            </a:r>
            <a:r>
              <a:rPr sz="1450" i="1" spc="185" dirty="0">
                <a:latin typeface="Times New Roman"/>
                <a:cs typeface="Times New Roman"/>
              </a:rPr>
              <a:t>p </a:t>
            </a:r>
            <a:r>
              <a:rPr sz="2550" spc="235" dirty="0">
                <a:latin typeface="Symbol"/>
                <a:cs typeface="Symbol"/>
              </a:rPr>
              <a:t>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spc="305" dirty="0">
                <a:latin typeface="Symbol"/>
                <a:cs typeface="Symbol"/>
              </a:rPr>
              <a:t></a:t>
            </a:r>
            <a:endParaRPr sz="2550">
              <a:latin typeface="Symbol"/>
              <a:cs typeface="Symbol"/>
            </a:endParaRPr>
          </a:p>
          <a:p>
            <a:pPr marL="39370">
              <a:lnSpc>
                <a:spcPct val="100000"/>
              </a:lnSpc>
              <a:spcBef>
                <a:spcPts val="171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4378" y="3625831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>
                <a:moveTo>
                  <a:pt x="0" y="0"/>
                </a:moveTo>
                <a:lnTo>
                  <a:pt x="873092" y="0"/>
                </a:lnTo>
              </a:path>
            </a:pathLst>
          </a:custGeom>
          <a:ln w="16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0642" y="3374143"/>
            <a:ext cx="1004569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4057" y="3623381"/>
            <a:ext cx="89154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90" dirty="0">
                <a:latin typeface="Times New Roman"/>
                <a:cs typeface="Times New Roman"/>
              </a:rPr>
              <a:t>1</a:t>
            </a:r>
            <a:r>
              <a:rPr sz="2500" spc="-5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i="1" spc="185" dirty="0">
                <a:latin typeface="Times New Roman"/>
                <a:cs typeface="Times New Roman"/>
              </a:rPr>
              <a:t>K</a:t>
            </a:r>
            <a:r>
              <a:rPr sz="1450" i="1" spc="18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579" y="3172937"/>
            <a:ext cx="24955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229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973" y="4771360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412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44014" y="4518127"/>
            <a:ext cx="100076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8954" y="4768900"/>
            <a:ext cx="78359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10" dirty="0">
                <a:latin typeface="Times New Roman"/>
                <a:cs typeface="Times New Roman"/>
              </a:rPr>
              <a:t>1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Symbol"/>
                <a:cs typeface="Symbol"/>
              </a:rPr>
              <a:t>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spc="305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4185" y="4315343"/>
            <a:ext cx="252729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26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3196" y="5446790"/>
            <a:ext cx="12827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 </a:t>
            </a:r>
            <a:r>
              <a:rPr sz="2500" spc="240" dirty="0">
                <a:latin typeface="Symbol"/>
                <a:cs typeface="Symbol"/>
              </a:rPr>
              <a:t>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78079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Step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spc="35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950990"/>
            <a:ext cx="8358505" cy="1362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67255">
              <a:lnSpc>
                <a:spcPct val="100000"/>
              </a:lnSpc>
              <a:spcBef>
                <a:spcPts val="120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 </a:t>
            </a:r>
            <a:r>
              <a:rPr sz="2500" spc="240" dirty="0">
                <a:latin typeface="Symbol"/>
                <a:cs typeface="Symbol"/>
              </a:rPr>
              <a:t>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39"/>
              </a:spcBef>
              <a:tabLst>
                <a:tab pos="341630" algn="l"/>
                <a:tab pos="1066800" algn="l"/>
                <a:tab pos="1707514" algn="l"/>
                <a:tab pos="2795270" algn="l"/>
                <a:tab pos="3408045" algn="l"/>
                <a:tab pos="3714750" algn="l"/>
                <a:tab pos="4427855" algn="l"/>
                <a:tab pos="5453380" algn="l"/>
                <a:tab pos="6259830" algn="l"/>
                <a:tab pos="7059930" algn="l"/>
                <a:tab pos="7471409" algn="l"/>
                <a:tab pos="7778115" algn="l"/>
              </a:tabLst>
            </a:pPr>
            <a:r>
              <a:rPr sz="2400" dirty="0">
                <a:latin typeface="Tahoma"/>
                <a:cs typeface="Tahoma"/>
              </a:rPr>
              <a:t>A	</a:t>
            </a:r>
            <a:r>
              <a:rPr sz="2400" spc="-25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y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tw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5" dirty="0">
                <a:latin typeface="Tahoma"/>
                <a:cs typeface="Tahoma"/>
              </a:rPr>
              <a:t>syste</a:t>
            </a:r>
            <a:r>
              <a:rPr sz="2400" dirty="0">
                <a:latin typeface="Tahoma"/>
                <a:cs typeface="Tahoma"/>
              </a:rPr>
              <a:t>m	has	a	</a:t>
            </a:r>
            <a:r>
              <a:rPr sz="2400" spc="-15" dirty="0">
                <a:latin typeface="Tahoma"/>
                <a:cs typeface="Tahoma"/>
              </a:rPr>
              <a:t>z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5" dirty="0">
                <a:latin typeface="Tahoma"/>
                <a:cs typeface="Tahoma"/>
              </a:rPr>
              <a:t>stead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5" dirty="0">
                <a:latin typeface="Tahoma"/>
                <a:cs typeface="Tahoma"/>
              </a:rPr>
              <a:t>stat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er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or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	a	</a:t>
            </a:r>
            <a:r>
              <a:rPr sz="2400" spc="-5" dirty="0">
                <a:latin typeface="Tahoma"/>
                <a:cs typeface="Tahoma"/>
              </a:rPr>
              <a:t>step  </a:t>
            </a:r>
            <a:r>
              <a:rPr sz="2400" dirty="0">
                <a:latin typeface="Tahoma"/>
                <a:cs typeface="Tahoma"/>
              </a:rPr>
              <a:t>input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101595"/>
            <a:ext cx="5943600" cy="277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513" y="5527040"/>
            <a:ext cx="8811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It </a:t>
            </a: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clear </a:t>
            </a:r>
            <a:r>
              <a:rPr sz="2400" dirty="0">
                <a:solidFill>
                  <a:srgbClr val="FF3300"/>
                </a:solidFill>
                <a:latin typeface="Tahoma"/>
                <a:cs typeface="Tahoma"/>
              </a:rPr>
              <a:t>that all higher 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type systems </a:t>
            </a:r>
            <a:r>
              <a:rPr sz="2400" spc="-10" dirty="0">
                <a:solidFill>
                  <a:srgbClr val="FF3300"/>
                </a:solidFill>
                <a:latin typeface="Tahoma"/>
                <a:cs typeface="Tahoma"/>
              </a:rPr>
              <a:t>except 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type </a:t>
            </a:r>
            <a:r>
              <a:rPr sz="2400" spc="-10" dirty="0">
                <a:solidFill>
                  <a:srgbClr val="FF3300"/>
                </a:solidFill>
                <a:latin typeface="Tahoma"/>
                <a:cs typeface="Tahoma"/>
              </a:rPr>
              <a:t>zero have zero  </a:t>
            </a:r>
            <a:r>
              <a:rPr sz="2400" spc="-5" dirty="0">
                <a:solidFill>
                  <a:srgbClr val="FF3300"/>
                </a:solidFill>
                <a:latin typeface="Tahoma"/>
                <a:cs typeface="Tahoma"/>
              </a:rPr>
              <a:t>steady state</a:t>
            </a:r>
            <a:r>
              <a:rPr sz="2400" spc="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FF3300"/>
                </a:solidFill>
                <a:latin typeface="Tahoma"/>
                <a:cs typeface="Tahoma"/>
              </a:rPr>
              <a:t>error.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390" y="1905674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4064" y="3662299"/>
            <a:ext cx="4464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60" dirty="0">
                <a:latin typeface="Symbol"/>
                <a:cs typeface="Symbol"/>
              </a:rPr>
              <a:t></a:t>
            </a:r>
            <a:r>
              <a:rPr sz="1450" spc="13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183591"/>
            <a:ext cx="8749665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Ramp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0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102870">
              <a:lnSpc>
                <a:spcPct val="100000"/>
              </a:lnSpc>
              <a:spcBef>
                <a:spcPts val="2525"/>
              </a:spcBef>
              <a:tabLst>
                <a:tab pos="347472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type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zero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n=0</a:t>
            </a:r>
            <a:endParaRPr sz="2400">
              <a:latin typeface="Tahoma"/>
              <a:cs typeface="Tahoma"/>
            </a:endParaRPr>
          </a:p>
          <a:p>
            <a:pPr marL="1313815">
              <a:lnSpc>
                <a:spcPct val="100000"/>
              </a:lnSpc>
              <a:spcBef>
                <a:spcPts val="1720"/>
              </a:spcBef>
              <a:tabLst>
                <a:tab pos="3170555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G</a:t>
            </a:r>
            <a:r>
              <a:rPr sz="3750" spc="277" baseline="-35555" dirty="0">
                <a:latin typeface="Times New Roman"/>
                <a:cs typeface="Times New Roman"/>
              </a:rPr>
              <a:t>(s).H(s)</a:t>
            </a:r>
            <a:r>
              <a:rPr sz="3750" spc="179" baseline="-35555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3310890">
              <a:lnSpc>
                <a:spcPct val="100000"/>
              </a:lnSpc>
              <a:spcBef>
                <a:spcPts val="53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2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06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velocity 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ahoma"/>
              <a:cs typeface="Tahoma"/>
            </a:endParaRPr>
          </a:p>
          <a:p>
            <a:pPr marL="1409700">
              <a:lnSpc>
                <a:spcPct val="100000"/>
              </a:lnSpc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v </a:t>
            </a:r>
            <a:r>
              <a:rPr sz="2500" spc="265" dirty="0">
                <a:latin typeface="Symbol"/>
                <a:cs typeface="Symbol"/>
              </a:rPr>
              <a:t>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lim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sG</a:t>
            </a:r>
            <a:r>
              <a:rPr sz="2500" spc="19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9851" y="4011096"/>
            <a:ext cx="734949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62" baseline="-35555" dirty="0">
                <a:latin typeface="Times New Roman"/>
                <a:cs typeface="Times New Roman"/>
              </a:rPr>
              <a:t>K</a:t>
            </a:r>
            <a:r>
              <a:rPr sz="2175" i="1" spc="262" baseline="-61302" dirty="0">
                <a:latin typeface="Times New Roman"/>
                <a:cs typeface="Times New Roman"/>
              </a:rPr>
              <a:t>v</a:t>
            </a:r>
            <a:r>
              <a:rPr sz="2175" i="1" spc="652" baseline="-61302" dirty="0">
                <a:latin typeface="Times New Roman"/>
                <a:cs typeface="Times New Roman"/>
              </a:rPr>
              <a:t> </a:t>
            </a:r>
            <a:r>
              <a:rPr sz="3750" spc="322" baseline="-35555" dirty="0">
                <a:latin typeface="Symbol"/>
                <a:cs typeface="Symbol"/>
              </a:rPr>
              <a:t></a:t>
            </a:r>
            <a:r>
              <a:rPr sz="3750" spc="112" baseline="-35555" dirty="0">
                <a:latin typeface="Times New Roman"/>
                <a:cs typeface="Times New Roman"/>
              </a:rPr>
              <a:t> </a:t>
            </a:r>
            <a:r>
              <a:rPr sz="3750" spc="240" baseline="-35555" dirty="0">
                <a:latin typeface="Times New Roman"/>
                <a:cs typeface="Times New Roman"/>
              </a:rPr>
              <a:t>lim</a:t>
            </a:r>
            <a:r>
              <a:rPr sz="3750" spc="-292" baseline="-35555" dirty="0">
                <a:latin typeface="Times New Roman"/>
                <a:cs typeface="Times New Roman"/>
              </a:rPr>
              <a:t> </a:t>
            </a:r>
            <a:r>
              <a:rPr sz="3750" i="1" spc="337" baseline="-35555" dirty="0">
                <a:latin typeface="Times New Roman"/>
                <a:cs typeface="Times New Roman"/>
              </a:rPr>
              <a:t>s</a:t>
            </a:r>
            <a:r>
              <a:rPr sz="3750" spc="337" baseline="-35555" dirty="0">
                <a:latin typeface="Times New Roman"/>
                <a:cs typeface="Times New Roman"/>
              </a:rPr>
              <a:t>{</a:t>
            </a:r>
            <a:r>
              <a:rPr sz="2500" i="1" u="heavy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77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646" y="4529448"/>
            <a:ext cx="441959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80" dirty="0">
                <a:latin typeface="Times New Roman"/>
                <a:cs typeface="Times New Roman"/>
              </a:rPr>
              <a:t>s</a:t>
            </a:r>
            <a:r>
              <a:rPr sz="1450" spc="250" dirty="0">
                <a:latin typeface="Symbol"/>
                <a:cs typeface="Symbol"/>
              </a:rPr>
              <a:t></a:t>
            </a:r>
            <a:r>
              <a:rPr sz="1450" spc="11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5703" y="4459894"/>
            <a:ext cx="521462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1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413" y="5010814"/>
            <a:ext cx="7162165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sz="3750" i="1" spc="262" baseline="-35555" dirty="0">
                <a:latin typeface="Times New Roman"/>
                <a:cs typeface="Times New Roman"/>
              </a:rPr>
              <a:t>K</a:t>
            </a:r>
            <a:r>
              <a:rPr sz="2175" i="1" spc="262" baseline="-61302" dirty="0">
                <a:latin typeface="Times New Roman"/>
                <a:cs typeface="Times New Roman"/>
              </a:rPr>
              <a:t>v</a:t>
            </a:r>
            <a:r>
              <a:rPr sz="2175" i="1" spc="652" baseline="-61302" dirty="0">
                <a:latin typeface="Times New Roman"/>
                <a:cs typeface="Times New Roman"/>
              </a:rPr>
              <a:t> </a:t>
            </a:r>
            <a:r>
              <a:rPr sz="3750" spc="322" baseline="-35555" dirty="0">
                <a:latin typeface="Symbol"/>
                <a:cs typeface="Symbol"/>
              </a:rPr>
              <a:t></a:t>
            </a:r>
            <a:r>
              <a:rPr sz="3750" spc="104" baseline="-35555" dirty="0">
                <a:latin typeface="Times New Roman"/>
                <a:cs typeface="Times New Roman"/>
              </a:rPr>
              <a:t> </a:t>
            </a:r>
            <a:r>
              <a:rPr sz="3750" spc="292" baseline="-35555" dirty="0">
                <a:latin typeface="Times New Roman"/>
                <a:cs typeface="Times New Roman"/>
              </a:rPr>
              <a:t>0</a:t>
            </a:r>
            <a:r>
              <a:rPr sz="3750" spc="-419" baseline="-35555" dirty="0">
                <a:latin typeface="Times New Roman"/>
                <a:cs typeface="Times New Roman"/>
              </a:rPr>
              <a:t> </a:t>
            </a:r>
            <a:r>
              <a:rPr sz="3750" spc="540" baseline="-35555" dirty="0">
                <a:latin typeface="Symbol"/>
                <a:cs typeface="Symbol"/>
              </a:rPr>
              <a:t></a:t>
            </a:r>
            <a:r>
              <a:rPr sz="3750" spc="540" baseline="-35555" dirty="0">
                <a:latin typeface="Times New Roman"/>
                <a:cs typeface="Times New Roman"/>
              </a:rPr>
              <a:t>{</a:t>
            </a:r>
            <a:r>
              <a:rPr sz="2500" i="1" u="heavy" spc="3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77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53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1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22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4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3354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Steady </a:t>
            </a: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09600"/>
            <a:ext cx="9144000" cy="6019800"/>
            <a:chOff x="0" y="609600"/>
            <a:chExt cx="9144000" cy="6019800"/>
          </a:xfrm>
        </p:grpSpPr>
        <p:sp>
          <p:nvSpPr>
            <p:cNvPr id="4" name="object 4"/>
            <p:cNvSpPr/>
            <p:nvPr/>
          </p:nvSpPr>
          <p:spPr>
            <a:xfrm>
              <a:off x="0" y="609600"/>
              <a:ext cx="9144000" cy="6019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561" y="762762"/>
              <a:ext cx="8534400" cy="0"/>
            </a:xfrm>
            <a:custGeom>
              <a:avLst/>
              <a:gdLst/>
              <a:ahLst/>
              <a:cxnLst/>
              <a:rect l="l" t="t" r="r" b="b"/>
              <a:pathLst>
                <a:path w="8534400">
                  <a:moveTo>
                    <a:pt x="0" y="0"/>
                  </a:moveTo>
                  <a:lnTo>
                    <a:pt x="8534400" y="0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3591"/>
            <a:ext cx="799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Ramp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0</a:t>
            </a:r>
            <a:r>
              <a:rPr sz="24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4236" y="1408245"/>
            <a:ext cx="9455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i="1" spc="17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450" b="0" i="1" spc="175" dirty="0">
                <a:solidFill>
                  <a:srgbClr val="000000"/>
                </a:solidFill>
                <a:latin typeface="Times New Roman"/>
                <a:cs typeface="Times New Roman"/>
              </a:rPr>
              <a:t>v </a:t>
            </a:r>
            <a:r>
              <a:rPr sz="2550" b="0" spc="29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550"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b="0" spc="26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3348" y="3028643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16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4301" y="3026164"/>
            <a:ext cx="3657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95" dirty="0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2013330"/>
            <a:ext cx="4632325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ahoma"/>
              <a:cs typeface="Tahoma"/>
            </a:endParaRPr>
          </a:p>
          <a:p>
            <a:pPr marL="405765" algn="ctr">
              <a:lnSpc>
                <a:spcPct val="100000"/>
              </a:lnSpc>
              <a:spcBef>
                <a:spcPts val="5"/>
              </a:spcBef>
              <a:tabLst>
                <a:tab pos="1595120" algn="l"/>
              </a:tabLst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r>
              <a:rPr sz="2500" spc="215" dirty="0">
                <a:latin typeface="Times New Roman"/>
                <a:cs typeface="Times New Roman"/>
              </a:rPr>
              <a:t>	</a:t>
            </a:r>
            <a:r>
              <a:rPr sz="3750" i="1" spc="359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0910" y="417090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417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1508" y="3917671"/>
            <a:ext cx="142494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6014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Symbol"/>
                <a:cs typeface="Symbol"/>
              </a:rPr>
              <a:t></a:t>
            </a:r>
            <a:r>
              <a:rPr sz="2500" spc="225" dirty="0">
                <a:latin typeface="Times New Roman"/>
                <a:cs typeface="Times New Roman"/>
              </a:rPr>
              <a:t>	</a:t>
            </a:r>
            <a:r>
              <a:rPr sz="3750" i="1" spc="375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6209" y="4168444"/>
            <a:ext cx="1356995" cy="1078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7945" algn="r">
              <a:lnSpc>
                <a:spcPct val="100000"/>
              </a:lnSpc>
              <a:spcBef>
                <a:spcPts val="125"/>
              </a:spcBef>
            </a:pPr>
            <a:r>
              <a:rPr sz="2500" spc="204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265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 </a:t>
            </a:r>
            <a:r>
              <a:rPr sz="2500" spc="245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32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799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Ramp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spc="4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103390"/>
            <a:ext cx="8159115" cy="1362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8821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 </a:t>
            </a:r>
            <a:r>
              <a:rPr sz="2500" spc="245" dirty="0">
                <a:latin typeface="Symbol"/>
                <a:cs typeface="Symbol"/>
              </a:rPr>
              <a:t>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32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error increase continuously </a:t>
            </a:r>
            <a:r>
              <a:rPr sz="2400" dirty="0">
                <a:latin typeface="Tahoma"/>
                <a:cs typeface="Tahoma"/>
              </a:rPr>
              <a:t>hence </a:t>
            </a:r>
            <a:r>
              <a:rPr sz="2400" spc="-10" dirty="0">
                <a:latin typeface="Tahoma"/>
                <a:cs typeface="Tahoma"/>
              </a:rPr>
              <a:t>type zero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fails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track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ramp </a:t>
            </a:r>
            <a:r>
              <a:rPr sz="2400" dirty="0">
                <a:latin typeface="Tahoma"/>
                <a:cs typeface="Tahoma"/>
              </a:rPr>
              <a:t>input</a:t>
            </a:r>
            <a:r>
              <a:rPr sz="2400" spc="-25" dirty="0">
                <a:latin typeface="Tahoma"/>
                <a:cs typeface="Tahoma"/>
              </a:rPr>
              <a:t> successfully.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659379"/>
            <a:ext cx="5039859" cy="366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390" y="1981874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4064" y="3608959"/>
            <a:ext cx="4464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60" dirty="0">
                <a:latin typeface="Symbol"/>
                <a:cs typeface="Symbol"/>
              </a:rPr>
              <a:t></a:t>
            </a:r>
            <a:r>
              <a:rPr sz="1450" spc="13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183591"/>
            <a:ext cx="8749665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Ramp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tabLst>
                <a:tab pos="335915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n=1</a:t>
            </a:r>
            <a:endParaRPr sz="2400">
              <a:latin typeface="Tahoma"/>
              <a:cs typeface="Tahoma"/>
            </a:endParaRPr>
          </a:p>
          <a:p>
            <a:pPr marL="1313815">
              <a:lnSpc>
                <a:spcPct val="100000"/>
              </a:lnSpc>
              <a:spcBef>
                <a:spcPts val="1760"/>
              </a:spcBef>
              <a:tabLst>
                <a:tab pos="3170555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G</a:t>
            </a:r>
            <a:r>
              <a:rPr sz="3750" spc="277" baseline="-35555" dirty="0">
                <a:latin typeface="Times New Roman"/>
                <a:cs typeface="Times New Roman"/>
              </a:rPr>
              <a:t>(s).H(s)</a:t>
            </a:r>
            <a:r>
              <a:rPr sz="3750" spc="179" baseline="-35555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3237230">
              <a:lnSpc>
                <a:spcPct val="100000"/>
              </a:lnSpc>
              <a:spcBef>
                <a:spcPts val="535"/>
              </a:spcBef>
            </a:pPr>
            <a:r>
              <a:rPr sz="2500" spc="75" dirty="0">
                <a:latin typeface="Times New Roman"/>
                <a:cs typeface="Times New Roman"/>
              </a:rPr>
              <a:t>s(1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s)................(1</a:t>
            </a:r>
            <a:r>
              <a:rPr sz="2500" spc="110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07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velocity 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L="1409700">
              <a:lnSpc>
                <a:spcPct val="100000"/>
              </a:lnSpc>
              <a:spcBef>
                <a:spcPts val="2380"/>
              </a:spcBef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v </a:t>
            </a:r>
            <a:r>
              <a:rPr sz="2500" spc="265" dirty="0">
                <a:latin typeface="Symbol"/>
                <a:cs typeface="Symbol"/>
              </a:rPr>
              <a:t>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lim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sG</a:t>
            </a:r>
            <a:r>
              <a:rPr sz="2500" spc="19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9851" y="4011096"/>
            <a:ext cx="734949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62" baseline="-35555" dirty="0">
                <a:latin typeface="Times New Roman"/>
                <a:cs typeface="Times New Roman"/>
              </a:rPr>
              <a:t>K</a:t>
            </a:r>
            <a:r>
              <a:rPr sz="2175" i="1" spc="262" baseline="-61302" dirty="0">
                <a:latin typeface="Times New Roman"/>
                <a:cs typeface="Times New Roman"/>
              </a:rPr>
              <a:t>v</a:t>
            </a:r>
            <a:r>
              <a:rPr sz="2175" i="1" spc="652" baseline="-61302" dirty="0">
                <a:latin typeface="Times New Roman"/>
                <a:cs typeface="Times New Roman"/>
              </a:rPr>
              <a:t> </a:t>
            </a:r>
            <a:r>
              <a:rPr sz="3750" spc="322" baseline="-35555" dirty="0">
                <a:latin typeface="Symbol"/>
                <a:cs typeface="Symbol"/>
              </a:rPr>
              <a:t></a:t>
            </a:r>
            <a:r>
              <a:rPr sz="3750" spc="112" baseline="-35555" dirty="0">
                <a:latin typeface="Times New Roman"/>
                <a:cs typeface="Times New Roman"/>
              </a:rPr>
              <a:t> </a:t>
            </a:r>
            <a:r>
              <a:rPr sz="3750" spc="240" baseline="-35555" dirty="0">
                <a:latin typeface="Times New Roman"/>
                <a:cs typeface="Times New Roman"/>
              </a:rPr>
              <a:t>lim</a:t>
            </a:r>
            <a:r>
              <a:rPr sz="3750" spc="-292" baseline="-35555" dirty="0">
                <a:latin typeface="Times New Roman"/>
                <a:cs typeface="Times New Roman"/>
              </a:rPr>
              <a:t> </a:t>
            </a:r>
            <a:r>
              <a:rPr sz="3750" i="1" spc="337" baseline="-35555" dirty="0">
                <a:latin typeface="Times New Roman"/>
                <a:cs typeface="Times New Roman"/>
              </a:rPr>
              <a:t>s</a:t>
            </a:r>
            <a:r>
              <a:rPr sz="3750" spc="337" baseline="-35555" dirty="0">
                <a:latin typeface="Times New Roman"/>
                <a:cs typeface="Times New Roman"/>
              </a:rPr>
              <a:t>{</a:t>
            </a:r>
            <a:r>
              <a:rPr sz="2500" i="1" u="heavy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77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646" y="4529448"/>
            <a:ext cx="441959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80" dirty="0">
                <a:latin typeface="Times New Roman"/>
                <a:cs typeface="Times New Roman"/>
              </a:rPr>
              <a:t>s</a:t>
            </a:r>
            <a:r>
              <a:rPr sz="1450" spc="250" dirty="0">
                <a:latin typeface="Symbol"/>
                <a:cs typeface="Symbol"/>
              </a:rPr>
              <a:t></a:t>
            </a:r>
            <a:r>
              <a:rPr sz="1450" spc="11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1943" y="4459894"/>
            <a:ext cx="53574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75" dirty="0">
                <a:latin typeface="Times New Roman"/>
                <a:cs typeface="Times New Roman"/>
              </a:rPr>
              <a:t>s(1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6355" y="5605946"/>
            <a:ext cx="5659120" cy="0"/>
          </a:xfrm>
          <a:custGeom>
            <a:avLst/>
            <a:gdLst/>
            <a:ahLst/>
            <a:cxnLst/>
            <a:rect l="l" t="t" r="r" b="b"/>
            <a:pathLst>
              <a:path w="5659120">
                <a:moveTo>
                  <a:pt x="0" y="0"/>
                </a:moveTo>
                <a:lnTo>
                  <a:pt x="5658575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1734" y="5087014"/>
            <a:ext cx="6489700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  <a:tabLst>
                <a:tab pos="828675" algn="l"/>
              </a:tabLst>
            </a:pPr>
            <a:r>
              <a:rPr sz="3750" i="1" spc="262" baseline="-35555" dirty="0">
                <a:latin typeface="Times New Roman"/>
                <a:cs typeface="Times New Roman"/>
              </a:rPr>
              <a:t>K</a:t>
            </a:r>
            <a:r>
              <a:rPr sz="2175" i="1" spc="262" baseline="-61302" dirty="0">
                <a:latin typeface="Times New Roman"/>
                <a:cs typeface="Times New Roman"/>
              </a:rPr>
              <a:t>v</a:t>
            </a:r>
            <a:r>
              <a:rPr sz="2175" i="1" spc="667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10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Times New Roman"/>
                <a:cs typeface="Times New Roman"/>
              </a:rPr>
              <a:t>1</a:t>
            </a:r>
            <a:r>
              <a:rPr sz="2500" spc="90" dirty="0">
                <a:latin typeface="Times New Roman"/>
                <a:cs typeface="Times New Roman"/>
              </a:rPr>
              <a:t>0)(1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Times New Roman"/>
                <a:cs typeface="Times New Roman"/>
              </a:rPr>
              <a:t>2</a:t>
            </a:r>
            <a:r>
              <a:rPr sz="2500" spc="90" dirty="0">
                <a:latin typeface="Times New Roman"/>
                <a:cs typeface="Times New Roman"/>
              </a:rPr>
              <a:t>0)................(1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Times New Roman"/>
                <a:cs typeface="Times New Roman"/>
              </a:rPr>
              <a:t>T</a:t>
            </a:r>
            <a:r>
              <a:rPr sz="1450" spc="210" dirty="0">
                <a:latin typeface="Times New Roman"/>
                <a:cs typeface="Times New Roman"/>
              </a:rPr>
              <a:t>m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  <a:p>
            <a:pPr marL="761365" algn="ctr">
              <a:lnSpc>
                <a:spcPct val="100000"/>
              </a:lnSpc>
              <a:spcBef>
                <a:spcPts val="53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2500" spc="110" dirty="0">
                <a:latin typeface="Times New Roman"/>
                <a:cs typeface="Times New Roman"/>
              </a:rPr>
              <a:t>0)(1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1450" i="1" spc="95" dirty="0">
                <a:latin typeface="Times New Roman"/>
                <a:cs typeface="Times New Roman"/>
              </a:rPr>
              <a:t>b</a:t>
            </a:r>
            <a:r>
              <a:rPr sz="2500" spc="95" dirty="0">
                <a:latin typeface="Times New Roman"/>
                <a:cs typeface="Times New Roman"/>
              </a:rPr>
              <a:t>0)................(1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T</a:t>
            </a:r>
            <a:r>
              <a:rPr sz="1450" spc="185" dirty="0">
                <a:latin typeface="Times New Roman"/>
                <a:cs typeface="Times New Roman"/>
              </a:rPr>
              <a:t>n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0)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3591"/>
            <a:ext cx="799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Ramp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24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674" y="1179645"/>
            <a:ext cx="103378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45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v </a:t>
            </a:r>
            <a:r>
              <a:rPr sz="2550" b="0" spc="2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550" b="0" spc="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b="0" i="1" spc="33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1928" y="2876243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16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2881" y="2873764"/>
            <a:ext cx="3657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95" dirty="0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067" y="1860245"/>
            <a:ext cx="463359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70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ahoma"/>
              <a:cs typeface="Tahoma"/>
            </a:endParaRPr>
          </a:p>
          <a:p>
            <a:pPr marL="412115" algn="ctr">
              <a:lnSpc>
                <a:spcPct val="100000"/>
              </a:lnSpc>
              <a:tabLst>
                <a:tab pos="1600835" algn="l"/>
              </a:tabLst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r>
              <a:rPr sz="2500" spc="215" dirty="0">
                <a:latin typeface="Times New Roman"/>
                <a:cs typeface="Times New Roman"/>
              </a:rPr>
              <a:t>	</a:t>
            </a:r>
            <a:r>
              <a:rPr sz="3750" i="1" spc="359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9835" y="408556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716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1166" y="4083100"/>
            <a:ext cx="27368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280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2818" y="3832327"/>
            <a:ext cx="144843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8300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Symbol"/>
                <a:cs typeface="Symbol"/>
              </a:rPr>
              <a:t></a:t>
            </a:r>
            <a:r>
              <a:rPr sz="2500" spc="229" dirty="0">
                <a:latin typeface="Times New Roman"/>
                <a:cs typeface="Times New Roman"/>
              </a:rPr>
              <a:t>	</a:t>
            </a:r>
            <a:r>
              <a:rPr sz="3750" i="1" spc="382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1691"/>
            <a:ext cx="799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Ramp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spc="4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3562235" y="134315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716" y="0"/>
                </a:lnTo>
              </a:path>
            </a:pathLst>
          </a:custGeom>
          <a:ln w="15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18" y="1340709"/>
            <a:ext cx="8321675" cy="143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751964" algn="ctr">
              <a:lnSpc>
                <a:spcPct val="100000"/>
              </a:lnSpc>
              <a:spcBef>
                <a:spcPts val="130"/>
              </a:spcBef>
            </a:pPr>
            <a:r>
              <a:rPr sz="2500" i="1" spc="280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265"/>
              </a:spcBef>
              <a:tabLst>
                <a:tab pos="713105" algn="l"/>
                <a:tab pos="2036445" algn="l"/>
                <a:tab pos="2853690" algn="l"/>
                <a:tab pos="3879215" algn="l"/>
                <a:tab pos="4685665" algn="l"/>
                <a:tab pos="5485765" algn="l"/>
                <a:tab pos="5999480" algn="l"/>
                <a:tab pos="6724650" algn="l"/>
                <a:tab pos="7366634" algn="l"/>
              </a:tabLst>
            </a:pPr>
            <a:r>
              <a:rPr sz="2400" dirty="0">
                <a:latin typeface="Tahoma"/>
                <a:cs typeface="Tahoma"/>
              </a:rPr>
              <a:t>This	indicates	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ini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stead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5" dirty="0">
                <a:latin typeface="Tahoma"/>
                <a:cs typeface="Tahoma"/>
              </a:rPr>
              <a:t>stat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er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or	</a:t>
            </a:r>
            <a:r>
              <a:rPr sz="2400" spc="-3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	</a:t>
            </a:r>
            <a:r>
              <a:rPr sz="2400" spc="-35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y</a:t>
            </a:r>
            <a:r>
              <a:rPr sz="2400" spc="10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e	one	</a:t>
            </a:r>
            <a:r>
              <a:rPr sz="2400" spc="-5" dirty="0">
                <a:latin typeface="Tahoma"/>
                <a:cs typeface="Tahoma"/>
              </a:rPr>
              <a:t>system  </a:t>
            </a:r>
            <a:r>
              <a:rPr sz="2400" spc="-10" dirty="0">
                <a:latin typeface="Tahoma"/>
                <a:cs typeface="Tahoma"/>
              </a:rPr>
              <a:t>for ramp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5218" y="1089476"/>
            <a:ext cx="144843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18300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Symbol"/>
                <a:cs typeface="Symbol"/>
              </a:rPr>
              <a:t></a:t>
            </a:r>
            <a:r>
              <a:rPr sz="2500" spc="229" dirty="0">
                <a:latin typeface="Times New Roman"/>
                <a:cs typeface="Times New Roman"/>
              </a:rPr>
              <a:t>	</a:t>
            </a:r>
            <a:r>
              <a:rPr sz="3750" i="1" spc="382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0121" y="2972215"/>
            <a:ext cx="4715969" cy="335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6342" y="1870893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4064" y="3456559"/>
            <a:ext cx="4464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60" dirty="0">
                <a:latin typeface="Symbol"/>
                <a:cs typeface="Symbol"/>
              </a:rPr>
              <a:t></a:t>
            </a:r>
            <a:r>
              <a:rPr sz="1450" spc="13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221691"/>
            <a:ext cx="8743315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Ramp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2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99695">
              <a:lnSpc>
                <a:spcPct val="100000"/>
              </a:lnSpc>
              <a:spcBef>
                <a:spcPts val="2225"/>
              </a:spcBef>
              <a:tabLst>
                <a:tab pos="339407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two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n=2</a:t>
            </a:r>
            <a:endParaRPr sz="2400">
              <a:latin typeface="Tahoma"/>
              <a:cs typeface="Tahoma"/>
            </a:endParaRPr>
          </a:p>
          <a:p>
            <a:pPr marL="1311275">
              <a:lnSpc>
                <a:spcPct val="100000"/>
              </a:lnSpc>
              <a:spcBef>
                <a:spcPts val="1450"/>
              </a:spcBef>
              <a:tabLst>
                <a:tab pos="3167380" algn="l"/>
              </a:tabLst>
            </a:pPr>
            <a:r>
              <a:rPr sz="3750" i="1" spc="277" baseline="-34444" dirty="0">
                <a:latin typeface="Times New Roman"/>
                <a:cs typeface="Times New Roman"/>
              </a:rPr>
              <a:t>G</a:t>
            </a:r>
            <a:r>
              <a:rPr sz="3750" spc="277" baseline="-34444" dirty="0">
                <a:latin typeface="Times New Roman"/>
                <a:cs typeface="Times New Roman"/>
              </a:rPr>
              <a:t>(s).H(s)</a:t>
            </a:r>
            <a:r>
              <a:rPr sz="3750" spc="202" baseline="-34444" dirty="0">
                <a:latin typeface="Times New Roman"/>
                <a:cs typeface="Times New Roman"/>
              </a:rPr>
              <a:t> </a:t>
            </a:r>
            <a:r>
              <a:rPr sz="3750" spc="300" baseline="-34444" dirty="0">
                <a:latin typeface="Symbol"/>
                <a:cs typeface="Symbol"/>
              </a:rPr>
              <a:t></a:t>
            </a:r>
            <a:r>
              <a:rPr sz="3750" spc="300" baseline="-34444" dirty="0">
                <a:latin typeface="Times New Roman"/>
                <a:cs typeface="Times New Roman"/>
              </a:rPr>
              <a:t>	</a:t>
            </a:r>
            <a:r>
              <a:rPr sz="2500" i="1" spc="245" dirty="0">
                <a:latin typeface="Times New Roman"/>
                <a:cs typeface="Times New Roman"/>
              </a:rPr>
              <a:t>K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2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m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3147695">
              <a:lnSpc>
                <a:spcPct val="100000"/>
              </a:lnSpc>
              <a:spcBef>
                <a:spcPts val="565"/>
              </a:spcBef>
            </a:pPr>
            <a:r>
              <a:rPr sz="2500" spc="180" dirty="0">
                <a:latin typeface="Times New Roman"/>
                <a:cs typeface="Times New Roman"/>
              </a:rPr>
              <a:t>s</a:t>
            </a:r>
            <a:r>
              <a:rPr sz="2175" spc="270" baseline="42145" dirty="0">
                <a:latin typeface="Times New Roman"/>
                <a:cs typeface="Times New Roman"/>
              </a:rPr>
              <a:t>2</a:t>
            </a:r>
            <a:r>
              <a:rPr sz="2175" spc="60" baseline="4214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</a:t>
            </a:r>
            <a:r>
              <a:rPr sz="1450" spc="155" dirty="0">
                <a:latin typeface="Times New Roman"/>
                <a:cs typeface="Times New Roman"/>
              </a:rPr>
              <a:t>n</a:t>
            </a:r>
            <a:r>
              <a:rPr sz="2500" spc="15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velocity 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L="1409700">
              <a:lnSpc>
                <a:spcPct val="100000"/>
              </a:lnSpc>
              <a:spcBef>
                <a:spcPts val="1785"/>
              </a:spcBef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v </a:t>
            </a:r>
            <a:r>
              <a:rPr sz="2500" spc="265" dirty="0">
                <a:latin typeface="Symbol"/>
                <a:cs typeface="Symbol"/>
              </a:rPr>
              <a:t>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lim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sG</a:t>
            </a:r>
            <a:r>
              <a:rPr sz="2500" spc="19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9851" y="3858629"/>
            <a:ext cx="734822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750" i="1" spc="254" baseline="-34444" dirty="0">
                <a:latin typeface="Times New Roman"/>
                <a:cs typeface="Times New Roman"/>
              </a:rPr>
              <a:t>K</a:t>
            </a:r>
            <a:r>
              <a:rPr sz="2175" i="1" spc="254" baseline="-59386" dirty="0">
                <a:latin typeface="Times New Roman"/>
                <a:cs typeface="Times New Roman"/>
              </a:rPr>
              <a:t>v</a:t>
            </a:r>
            <a:r>
              <a:rPr sz="2175" i="1" spc="660" baseline="-59386" dirty="0">
                <a:latin typeface="Times New Roman"/>
                <a:cs typeface="Times New Roman"/>
              </a:rPr>
              <a:t> </a:t>
            </a:r>
            <a:r>
              <a:rPr sz="3750" spc="307" baseline="-34444" dirty="0">
                <a:latin typeface="Symbol"/>
                <a:cs typeface="Symbol"/>
              </a:rPr>
              <a:t></a:t>
            </a:r>
            <a:r>
              <a:rPr sz="3750" spc="127" baseline="-34444" dirty="0">
                <a:latin typeface="Times New Roman"/>
                <a:cs typeface="Times New Roman"/>
              </a:rPr>
              <a:t> </a:t>
            </a:r>
            <a:r>
              <a:rPr sz="3750" spc="232" baseline="-34444" dirty="0">
                <a:latin typeface="Times New Roman"/>
                <a:cs typeface="Times New Roman"/>
              </a:rPr>
              <a:t>lim</a:t>
            </a:r>
            <a:r>
              <a:rPr sz="3750" spc="-277" baseline="-34444" dirty="0">
                <a:latin typeface="Times New Roman"/>
                <a:cs typeface="Times New Roman"/>
              </a:rPr>
              <a:t> </a:t>
            </a:r>
            <a:r>
              <a:rPr sz="3750" i="1" spc="330" baseline="-34444" dirty="0">
                <a:latin typeface="Times New Roman"/>
                <a:cs typeface="Times New Roman"/>
              </a:rPr>
              <a:t>s</a:t>
            </a:r>
            <a:r>
              <a:rPr sz="3750" spc="330" baseline="-34444" dirty="0">
                <a:latin typeface="Times New Roman"/>
                <a:cs typeface="Times New Roman"/>
              </a:rPr>
              <a:t>{</a:t>
            </a:r>
            <a:r>
              <a:rPr sz="2500" i="1" u="heavy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77" baseline="-34444" dirty="0">
                <a:latin typeface="Times New Roman"/>
                <a:cs typeface="Times New Roman"/>
              </a:rPr>
              <a:t>}</a:t>
            </a:r>
            <a:endParaRPr sz="3750" baseline="-344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0126" y="4310825"/>
            <a:ext cx="557593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180" dirty="0">
                <a:latin typeface="Times New Roman"/>
                <a:cs typeface="Times New Roman"/>
              </a:rPr>
              <a:t>s</a:t>
            </a:r>
            <a:r>
              <a:rPr sz="2175" spc="270" baseline="42145" dirty="0">
                <a:latin typeface="Times New Roman"/>
                <a:cs typeface="Times New Roman"/>
              </a:rPr>
              <a:t>2</a:t>
            </a:r>
            <a:r>
              <a:rPr sz="2175" spc="52" baseline="4214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</a:t>
            </a:r>
            <a:r>
              <a:rPr sz="1450" i="1" spc="-1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1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T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450" i="1" spc="-4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30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</a:t>
            </a:r>
            <a:r>
              <a:rPr sz="1450" spc="155" dirty="0">
                <a:latin typeface="Times New Roman"/>
                <a:cs typeface="Times New Roman"/>
              </a:rPr>
              <a:t>n</a:t>
            </a:r>
            <a:r>
              <a:rPr sz="2500" spc="15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646" y="4376172"/>
            <a:ext cx="4413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180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0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4434" y="5487074"/>
            <a:ext cx="5537200" cy="0"/>
          </a:xfrm>
          <a:custGeom>
            <a:avLst/>
            <a:gdLst/>
            <a:ahLst/>
            <a:cxnLst/>
            <a:rect l="l" t="t" r="r" b="b"/>
            <a:pathLst>
              <a:path w="5537200">
                <a:moveTo>
                  <a:pt x="0" y="0"/>
                </a:moveTo>
                <a:lnTo>
                  <a:pt x="5536723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1536" y="4968142"/>
            <a:ext cx="6364605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  <a:tabLst>
                <a:tab pos="826769" algn="l"/>
              </a:tabLst>
            </a:pPr>
            <a:r>
              <a:rPr sz="3750" i="1" spc="262" baseline="-35555" dirty="0">
                <a:latin typeface="Times New Roman"/>
                <a:cs typeface="Times New Roman"/>
              </a:rPr>
              <a:t>K</a:t>
            </a:r>
            <a:r>
              <a:rPr sz="2175" i="1" spc="262" baseline="-61302" dirty="0">
                <a:latin typeface="Times New Roman"/>
                <a:cs typeface="Times New Roman"/>
              </a:rPr>
              <a:t>v</a:t>
            </a:r>
            <a:r>
              <a:rPr sz="2175" i="1" spc="660" baseline="-61302" dirty="0">
                <a:latin typeface="Times New Roman"/>
                <a:cs typeface="Times New Roman"/>
              </a:rPr>
              <a:t> </a:t>
            </a:r>
            <a:r>
              <a:rPr sz="3750" spc="322" baseline="-35555" dirty="0">
                <a:latin typeface="Symbol"/>
                <a:cs typeface="Symbol"/>
              </a:rPr>
              <a:t></a:t>
            </a:r>
            <a:r>
              <a:rPr sz="3750" spc="322" baseline="-35555" dirty="0">
                <a:latin typeface="Times New Roman"/>
                <a:cs typeface="Times New Roman"/>
              </a:rPr>
              <a:t>	</a:t>
            </a: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2500" i="1" spc="-32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9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754380" algn="ctr">
              <a:lnSpc>
                <a:spcPct val="100000"/>
              </a:lnSpc>
              <a:spcBef>
                <a:spcPts val="535"/>
              </a:spcBef>
            </a:pPr>
            <a:r>
              <a:rPr sz="2500" spc="75" dirty="0">
                <a:latin typeface="Times New Roman"/>
                <a:cs typeface="Times New Roman"/>
              </a:rPr>
              <a:t>s(1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3591"/>
            <a:ext cx="799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Ramp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2</a:t>
            </a:r>
            <a:r>
              <a:rPr sz="24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7499" y="1027245"/>
            <a:ext cx="1036319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i="1" spc="18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450" b="0" i="1" spc="185" dirty="0">
                <a:solidFill>
                  <a:srgbClr val="000000"/>
                </a:solidFill>
                <a:latin typeface="Times New Roman"/>
                <a:cs typeface="Times New Roman"/>
              </a:rPr>
              <a:t>v </a:t>
            </a:r>
            <a:r>
              <a:rPr sz="2550" b="0" spc="26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550"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b="0" spc="345" dirty="0">
                <a:solidFill>
                  <a:srgbClr val="000000"/>
                </a:solidFill>
                <a:latin typeface="Symbol"/>
                <a:cs typeface="Symbol"/>
              </a:rPr>
              <a:t>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7147" y="2800043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816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8101" y="2797564"/>
            <a:ext cx="3657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95" dirty="0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" y="1779778"/>
            <a:ext cx="4657725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ahoma"/>
              <a:cs typeface="Tahoma"/>
            </a:endParaRPr>
          </a:p>
          <a:p>
            <a:pPr marL="100965" algn="ctr">
              <a:lnSpc>
                <a:spcPct val="100000"/>
              </a:lnSpc>
              <a:tabLst>
                <a:tab pos="1290320" algn="l"/>
              </a:tabLst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r>
              <a:rPr sz="2500" spc="215" dirty="0">
                <a:latin typeface="Times New Roman"/>
                <a:cs typeface="Times New Roman"/>
              </a:rPr>
              <a:t>	</a:t>
            </a:r>
            <a:r>
              <a:rPr sz="3750" i="1" spc="359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8134" y="393316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388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8732" y="3679927"/>
            <a:ext cx="143319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6776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Symbol"/>
                <a:cs typeface="Symbol"/>
              </a:rPr>
              <a:t></a:t>
            </a:r>
            <a:r>
              <a:rPr sz="2500" spc="225" dirty="0">
                <a:latin typeface="Times New Roman"/>
                <a:cs typeface="Times New Roman"/>
              </a:rPr>
              <a:t>	</a:t>
            </a:r>
            <a:r>
              <a:rPr sz="3750" i="1" spc="375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405" y="3930700"/>
            <a:ext cx="28956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95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4300" y="4789946"/>
            <a:ext cx="12827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 </a:t>
            </a:r>
            <a:r>
              <a:rPr sz="2500" spc="240" dirty="0">
                <a:latin typeface="Symbol"/>
                <a:cs typeface="Symbol"/>
              </a:rPr>
              <a:t>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799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Ramp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2</a:t>
            </a:r>
            <a:r>
              <a:rPr spc="4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41" y="1103390"/>
            <a:ext cx="8326755" cy="1590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35505">
              <a:lnSpc>
                <a:spcPct val="100000"/>
              </a:lnSpc>
              <a:spcBef>
                <a:spcPts val="120"/>
              </a:spcBef>
            </a:pPr>
            <a:r>
              <a:rPr sz="2500" i="1" spc="130" dirty="0">
                <a:latin typeface="Times New Roman"/>
                <a:cs typeface="Times New Roman"/>
              </a:rPr>
              <a:t>e</a:t>
            </a:r>
            <a:r>
              <a:rPr sz="1450" i="1" spc="130" dirty="0">
                <a:latin typeface="Times New Roman"/>
                <a:cs typeface="Times New Roman"/>
              </a:rPr>
              <a:t>ss</a:t>
            </a:r>
            <a:r>
              <a:rPr sz="2500" spc="130" dirty="0">
                <a:latin typeface="Times New Roman"/>
                <a:cs typeface="Times New Roman"/>
              </a:rPr>
              <a:t>(t) </a:t>
            </a:r>
            <a:r>
              <a:rPr sz="2500" spc="240" dirty="0">
                <a:latin typeface="Symbol"/>
                <a:cs typeface="Symbol"/>
              </a:rPr>
              <a:t>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There</a:t>
            </a:r>
            <a:r>
              <a:rPr sz="2400" spc="2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1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</a:t>
            </a:r>
            <a:r>
              <a:rPr sz="2400" spc="204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steady</a:t>
            </a:r>
            <a:r>
              <a:rPr sz="2400" spc="2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state</a:t>
            </a:r>
            <a:r>
              <a:rPr sz="2400" spc="204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error</a:t>
            </a:r>
            <a:r>
              <a:rPr sz="2400" spc="2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for</a:t>
            </a:r>
            <a:r>
              <a:rPr sz="2400" spc="1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2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ramp</a:t>
            </a:r>
            <a:r>
              <a:rPr sz="2400" spc="2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input</a:t>
            </a:r>
            <a:r>
              <a:rPr sz="2400" spc="19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for</a:t>
            </a:r>
            <a:r>
              <a:rPr sz="2400" spc="2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type</a:t>
            </a:r>
            <a:r>
              <a:rPr sz="2400" spc="204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two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953" y="2667000"/>
            <a:ext cx="4648046" cy="3666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390" y="1948346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0264" y="3535220"/>
            <a:ext cx="4445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45" dirty="0">
                <a:latin typeface="Symbol"/>
                <a:cs typeface="Symbol"/>
              </a:rPr>
              <a:t></a:t>
            </a:r>
            <a:r>
              <a:rPr sz="1450" spc="13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221691"/>
            <a:ext cx="874966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Parabolic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0</a:t>
            </a:r>
            <a:r>
              <a:rPr sz="24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tabLst>
                <a:tab pos="343154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zero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n=0</a:t>
            </a:r>
            <a:endParaRPr sz="2400">
              <a:latin typeface="Tahoma"/>
              <a:cs typeface="Tahoma"/>
            </a:endParaRPr>
          </a:p>
          <a:p>
            <a:pPr marL="1313815">
              <a:lnSpc>
                <a:spcPct val="100000"/>
              </a:lnSpc>
              <a:spcBef>
                <a:spcPts val="1495"/>
              </a:spcBef>
              <a:tabLst>
                <a:tab pos="3170555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G</a:t>
            </a:r>
            <a:r>
              <a:rPr sz="3750" spc="277" baseline="-35555" dirty="0">
                <a:latin typeface="Times New Roman"/>
                <a:cs typeface="Times New Roman"/>
              </a:rPr>
              <a:t>(s).H(s)</a:t>
            </a:r>
            <a:r>
              <a:rPr sz="3750" spc="179" baseline="-35555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3310890">
              <a:lnSpc>
                <a:spcPct val="100000"/>
              </a:lnSpc>
              <a:spcBef>
                <a:spcPts val="53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2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33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acceleration 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L="1257300">
              <a:lnSpc>
                <a:spcPct val="100000"/>
              </a:lnSpc>
              <a:spcBef>
                <a:spcPts val="1805"/>
              </a:spcBef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a </a:t>
            </a:r>
            <a:r>
              <a:rPr sz="2500" spc="254" dirty="0">
                <a:latin typeface="Symbol"/>
                <a:cs typeface="Symbol"/>
              </a:rPr>
              <a:t>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175" dirty="0">
                <a:latin typeface="Times New Roman"/>
                <a:cs typeface="Times New Roman"/>
              </a:rPr>
              <a:t>lim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i="1" spc="200" dirty="0">
                <a:latin typeface="Times New Roman"/>
                <a:cs typeface="Times New Roman"/>
              </a:rPr>
              <a:t>s</a:t>
            </a:r>
            <a:r>
              <a:rPr sz="2175" spc="300" baseline="44061" dirty="0">
                <a:latin typeface="Times New Roman"/>
                <a:cs typeface="Times New Roman"/>
              </a:rPr>
              <a:t>2</a:t>
            </a:r>
            <a:r>
              <a:rPr sz="2500" i="1" spc="200" dirty="0">
                <a:latin typeface="Times New Roman"/>
                <a:cs typeface="Times New Roman"/>
              </a:rPr>
              <a:t>G</a:t>
            </a:r>
            <a:r>
              <a:rPr sz="2500" spc="20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440" y="3934896"/>
            <a:ext cx="753364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a</a:t>
            </a:r>
            <a:r>
              <a:rPr sz="2175" i="1" spc="660" baseline="-61302" dirty="0">
                <a:latin typeface="Times New Roman"/>
                <a:cs typeface="Times New Roman"/>
              </a:rPr>
              <a:t> </a:t>
            </a:r>
            <a:r>
              <a:rPr sz="3750" spc="322" baseline="-35555" dirty="0">
                <a:latin typeface="Symbol"/>
                <a:cs typeface="Symbol"/>
              </a:rPr>
              <a:t></a:t>
            </a:r>
            <a:r>
              <a:rPr sz="3750" spc="112" baseline="-35555" dirty="0">
                <a:latin typeface="Times New Roman"/>
                <a:cs typeface="Times New Roman"/>
              </a:rPr>
              <a:t> </a:t>
            </a:r>
            <a:r>
              <a:rPr sz="3750" spc="240" baseline="-35555" dirty="0">
                <a:latin typeface="Times New Roman"/>
                <a:cs typeface="Times New Roman"/>
              </a:rPr>
              <a:t>lim</a:t>
            </a:r>
            <a:r>
              <a:rPr sz="3750" spc="-284" baseline="-35555" dirty="0">
                <a:latin typeface="Times New Roman"/>
                <a:cs typeface="Times New Roman"/>
              </a:rPr>
              <a:t> </a:t>
            </a:r>
            <a:r>
              <a:rPr sz="3750" i="1" spc="307" baseline="-35555" dirty="0">
                <a:latin typeface="Times New Roman"/>
                <a:cs typeface="Times New Roman"/>
              </a:rPr>
              <a:t>s</a:t>
            </a:r>
            <a:r>
              <a:rPr sz="2175" spc="307" baseline="-17241" dirty="0">
                <a:latin typeface="Times New Roman"/>
                <a:cs typeface="Times New Roman"/>
              </a:rPr>
              <a:t>2</a:t>
            </a:r>
            <a:r>
              <a:rPr sz="2175" spc="-277" baseline="-17241" dirty="0">
                <a:latin typeface="Times New Roman"/>
                <a:cs typeface="Times New Roman"/>
              </a:rPr>
              <a:t> </a:t>
            </a:r>
            <a:r>
              <a:rPr sz="3750" spc="502" baseline="-35555" dirty="0">
                <a:latin typeface="Times New Roman"/>
                <a:cs typeface="Times New Roman"/>
              </a:rPr>
              <a:t>{</a:t>
            </a:r>
            <a:r>
              <a:rPr sz="2500" i="1" u="heavy" spc="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92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8483" y="4453248"/>
            <a:ext cx="441959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80" dirty="0">
                <a:latin typeface="Times New Roman"/>
                <a:cs typeface="Times New Roman"/>
              </a:rPr>
              <a:t>s</a:t>
            </a:r>
            <a:r>
              <a:rPr sz="1450" spc="250" dirty="0">
                <a:latin typeface="Symbol"/>
                <a:cs typeface="Symbol"/>
              </a:rPr>
              <a:t></a:t>
            </a:r>
            <a:r>
              <a:rPr sz="1450" spc="11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5255" y="4383694"/>
            <a:ext cx="521462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1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22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29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0067" y="5087014"/>
            <a:ext cx="7197725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a</a:t>
            </a:r>
            <a:r>
              <a:rPr sz="2175" i="1" spc="667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120" baseline="-35555" dirty="0">
                <a:latin typeface="Times New Roman"/>
                <a:cs typeface="Times New Roman"/>
              </a:rPr>
              <a:t> </a:t>
            </a:r>
            <a:r>
              <a:rPr sz="3750" spc="292" baseline="-35555" dirty="0">
                <a:latin typeface="Times New Roman"/>
                <a:cs typeface="Times New Roman"/>
              </a:rPr>
              <a:t>0</a:t>
            </a:r>
            <a:r>
              <a:rPr sz="3750" spc="-419" baseline="-35555" dirty="0">
                <a:latin typeface="Times New Roman"/>
                <a:cs typeface="Times New Roman"/>
              </a:rPr>
              <a:t> </a:t>
            </a:r>
            <a:r>
              <a:rPr sz="3750" spc="547" baseline="-35555" dirty="0">
                <a:latin typeface="Symbol"/>
                <a:cs typeface="Symbol"/>
              </a:rPr>
              <a:t></a:t>
            </a:r>
            <a:r>
              <a:rPr sz="3750" spc="547" baseline="-35555" dirty="0">
                <a:latin typeface="Times New Roman"/>
                <a:cs typeface="Times New Roman"/>
              </a:rPr>
              <a:t>{</a:t>
            </a:r>
            <a:r>
              <a:rPr sz="2500" i="1" u="heavy" spc="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77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  <a:p>
            <a:pPr marL="1598295">
              <a:lnSpc>
                <a:spcPct val="100000"/>
              </a:lnSpc>
              <a:spcBef>
                <a:spcPts val="535"/>
              </a:spcBef>
            </a:pP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21691"/>
            <a:ext cx="8535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Parabolic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0</a:t>
            </a:r>
            <a:r>
              <a:rPr sz="24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3526" y="1103445"/>
            <a:ext cx="9582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45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550" b="0" spc="29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55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b="0" spc="27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7128" y="2876243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0" y="0"/>
                </a:moveTo>
                <a:lnTo>
                  <a:pt x="409997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4466" y="2623453"/>
            <a:ext cx="1004569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81" y="2873764"/>
            <a:ext cx="377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0086" y="2421043"/>
            <a:ext cx="2501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4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855978"/>
            <a:ext cx="460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2310" y="400936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417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0524" y="4006900"/>
            <a:ext cx="21082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04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2908" y="3756127"/>
            <a:ext cx="142494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6014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Symbol"/>
                <a:cs typeface="Symbol"/>
              </a:rPr>
              <a:t></a:t>
            </a:r>
            <a:r>
              <a:rPr sz="2500" spc="225" dirty="0">
                <a:latin typeface="Times New Roman"/>
                <a:cs typeface="Times New Roman"/>
              </a:rPr>
              <a:t>	</a:t>
            </a:r>
            <a:r>
              <a:rPr sz="3750" i="1" spc="375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4269" y="4760990"/>
            <a:ext cx="13569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 </a:t>
            </a:r>
            <a:r>
              <a:rPr sz="2500" spc="245" dirty="0">
                <a:latin typeface="Symbol"/>
                <a:cs typeface="Symbol"/>
              </a:rPr>
              <a:t>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32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 order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400" b="1" spc="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</a:t>
            </a: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Specifications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 Specifications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( no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derivations</a:t>
            </a:r>
            <a:r>
              <a:rPr sz="2000" spc="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)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constants,  problems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Domain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Standard </a:t>
            </a: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Inputs : </a:t>
            </a:r>
            <a:r>
              <a:rPr sz="2000" spc="-5" dirty="0">
                <a:latin typeface="Calibri"/>
                <a:cs typeface="Calibri"/>
              </a:rPr>
              <a:t>Step, </a:t>
            </a:r>
            <a:r>
              <a:rPr sz="2000" dirty="0">
                <a:latin typeface="Calibri"/>
                <a:cs typeface="Calibri"/>
              </a:rPr>
              <a:t>Ramp, </a:t>
            </a:r>
            <a:r>
              <a:rPr sz="2000" spc="-15" dirty="0">
                <a:latin typeface="Calibri"/>
                <a:cs typeface="Calibri"/>
              </a:rPr>
              <a:t>Parabolic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Impulse, </a:t>
            </a:r>
            <a:r>
              <a:rPr sz="2000" dirty="0">
                <a:latin typeface="Calibri"/>
                <a:cs typeface="Calibri"/>
              </a:rPr>
              <a:t>Need,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Significance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corresponding Laplace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Parabolic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spc="5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869" y="1360946"/>
            <a:ext cx="13569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 </a:t>
            </a:r>
            <a:r>
              <a:rPr sz="2500" spc="245" dirty="0">
                <a:latin typeface="Symbol"/>
                <a:cs typeface="Symbol"/>
              </a:rPr>
              <a:t>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32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99130"/>
            <a:ext cx="8015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There </a:t>
            </a:r>
            <a:r>
              <a:rPr sz="2400" dirty="0">
                <a:latin typeface="Tahoma"/>
                <a:cs typeface="Tahoma"/>
              </a:rPr>
              <a:t>is infinite </a:t>
            </a:r>
            <a:r>
              <a:rPr sz="2400" spc="-5" dirty="0">
                <a:latin typeface="Tahoma"/>
                <a:cs typeface="Tahoma"/>
              </a:rPr>
              <a:t>steady state </a:t>
            </a:r>
            <a:r>
              <a:rPr sz="2400" spc="-10" dirty="0">
                <a:latin typeface="Tahoma"/>
                <a:cs typeface="Tahoma"/>
              </a:rPr>
              <a:t>error </a:t>
            </a:r>
            <a:r>
              <a:rPr sz="2400" dirty="0">
                <a:latin typeface="Tahoma"/>
                <a:cs typeface="Tahoma"/>
              </a:rPr>
              <a:t>indicating </a:t>
            </a:r>
            <a:r>
              <a:rPr sz="2400" spc="-5" dirty="0">
                <a:latin typeface="Tahoma"/>
                <a:cs typeface="Tahoma"/>
              </a:rPr>
              <a:t>failure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track 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parabolic </a:t>
            </a:r>
            <a:r>
              <a:rPr sz="2400" dirty="0">
                <a:latin typeface="Tahoma"/>
                <a:cs typeface="Tahoma"/>
              </a:rPr>
              <a:t>input in </a:t>
            </a:r>
            <a:r>
              <a:rPr sz="2400" spc="-10" dirty="0">
                <a:latin typeface="Tahoma"/>
                <a:cs typeface="Tahoma"/>
              </a:rPr>
              <a:t>type zero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390" y="1905674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8740" y="3535220"/>
            <a:ext cx="4445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45" dirty="0">
                <a:latin typeface="Symbol"/>
                <a:cs typeface="Symbol"/>
              </a:rPr>
              <a:t></a:t>
            </a:r>
            <a:r>
              <a:rPr sz="1450" spc="13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183591"/>
            <a:ext cx="8749665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Parabolic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24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98425">
              <a:lnSpc>
                <a:spcPct val="100000"/>
              </a:lnSpc>
              <a:spcBef>
                <a:spcPts val="2525"/>
              </a:spcBef>
              <a:tabLst>
                <a:tab pos="339407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n=1</a:t>
            </a:r>
            <a:endParaRPr sz="2400">
              <a:latin typeface="Tahoma"/>
              <a:cs typeface="Tahoma"/>
            </a:endParaRPr>
          </a:p>
          <a:p>
            <a:pPr marL="1313815">
              <a:lnSpc>
                <a:spcPct val="100000"/>
              </a:lnSpc>
              <a:spcBef>
                <a:spcPts val="1720"/>
              </a:spcBef>
              <a:tabLst>
                <a:tab pos="3170555" algn="l"/>
              </a:tabLst>
            </a:pPr>
            <a:r>
              <a:rPr sz="3750" i="1" spc="277" baseline="-35555" dirty="0">
                <a:latin typeface="Times New Roman"/>
                <a:cs typeface="Times New Roman"/>
              </a:rPr>
              <a:t>G</a:t>
            </a:r>
            <a:r>
              <a:rPr sz="3750" spc="277" baseline="-35555" dirty="0">
                <a:latin typeface="Times New Roman"/>
                <a:cs typeface="Times New Roman"/>
              </a:rPr>
              <a:t>(s).H(s)</a:t>
            </a:r>
            <a:r>
              <a:rPr sz="3750" spc="179" baseline="-35555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315" baseline="-35555" dirty="0">
                <a:latin typeface="Times New Roman"/>
                <a:cs typeface="Times New Roman"/>
              </a:rPr>
              <a:t>	</a:t>
            </a:r>
            <a:r>
              <a:rPr sz="2500" i="1" spc="260" dirty="0">
                <a:latin typeface="Times New Roman"/>
                <a:cs typeface="Times New Roman"/>
              </a:rPr>
              <a:t>K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m</a:t>
            </a:r>
            <a:r>
              <a:rPr sz="2500" spc="16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3237230">
              <a:lnSpc>
                <a:spcPct val="100000"/>
              </a:lnSpc>
              <a:spcBef>
                <a:spcPts val="535"/>
              </a:spcBef>
            </a:pPr>
            <a:r>
              <a:rPr sz="2500" spc="75" dirty="0">
                <a:latin typeface="Times New Roman"/>
                <a:cs typeface="Times New Roman"/>
              </a:rPr>
              <a:t>s(1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s)................(1</a:t>
            </a:r>
            <a:r>
              <a:rPr sz="2500" spc="110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2065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acceleration 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L="1255395">
              <a:lnSpc>
                <a:spcPct val="100000"/>
              </a:lnSpc>
              <a:spcBef>
                <a:spcPts val="2405"/>
              </a:spcBef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a </a:t>
            </a:r>
            <a:r>
              <a:rPr sz="2500" spc="254" dirty="0">
                <a:latin typeface="Symbol"/>
                <a:cs typeface="Symbol"/>
              </a:rPr>
              <a:t>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175" dirty="0">
                <a:latin typeface="Times New Roman"/>
                <a:cs typeface="Times New Roman"/>
              </a:rPr>
              <a:t>lim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i="1" spc="200" dirty="0">
                <a:latin typeface="Times New Roman"/>
                <a:cs typeface="Times New Roman"/>
              </a:rPr>
              <a:t>s</a:t>
            </a:r>
            <a:r>
              <a:rPr sz="2175" spc="300" baseline="44061" dirty="0">
                <a:latin typeface="Times New Roman"/>
                <a:cs typeface="Times New Roman"/>
              </a:rPr>
              <a:t>2</a:t>
            </a:r>
            <a:r>
              <a:rPr sz="2500" i="1" spc="200" dirty="0">
                <a:latin typeface="Times New Roman"/>
                <a:cs typeface="Times New Roman"/>
              </a:rPr>
              <a:t>G</a:t>
            </a:r>
            <a:r>
              <a:rPr sz="2500" spc="20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440" y="3934896"/>
            <a:ext cx="753364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a</a:t>
            </a:r>
            <a:r>
              <a:rPr sz="2175" i="1" spc="660" baseline="-61302" dirty="0">
                <a:latin typeface="Times New Roman"/>
                <a:cs typeface="Times New Roman"/>
              </a:rPr>
              <a:t> </a:t>
            </a:r>
            <a:r>
              <a:rPr sz="3750" spc="322" baseline="-35555" dirty="0">
                <a:latin typeface="Symbol"/>
                <a:cs typeface="Symbol"/>
              </a:rPr>
              <a:t></a:t>
            </a:r>
            <a:r>
              <a:rPr sz="3750" spc="112" baseline="-35555" dirty="0">
                <a:latin typeface="Times New Roman"/>
                <a:cs typeface="Times New Roman"/>
              </a:rPr>
              <a:t> </a:t>
            </a:r>
            <a:r>
              <a:rPr sz="3750" spc="240" baseline="-35555" dirty="0">
                <a:latin typeface="Times New Roman"/>
                <a:cs typeface="Times New Roman"/>
              </a:rPr>
              <a:t>lim</a:t>
            </a:r>
            <a:r>
              <a:rPr sz="3750" spc="-284" baseline="-35555" dirty="0">
                <a:latin typeface="Times New Roman"/>
                <a:cs typeface="Times New Roman"/>
              </a:rPr>
              <a:t> </a:t>
            </a:r>
            <a:r>
              <a:rPr sz="3750" i="1" spc="307" baseline="-35555" dirty="0">
                <a:latin typeface="Times New Roman"/>
                <a:cs typeface="Times New Roman"/>
              </a:rPr>
              <a:t>s</a:t>
            </a:r>
            <a:r>
              <a:rPr sz="2175" spc="307" baseline="-17241" dirty="0">
                <a:latin typeface="Times New Roman"/>
                <a:cs typeface="Times New Roman"/>
              </a:rPr>
              <a:t>2</a:t>
            </a:r>
            <a:r>
              <a:rPr sz="2175" spc="-277" baseline="-17241" dirty="0">
                <a:latin typeface="Times New Roman"/>
                <a:cs typeface="Times New Roman"/>
              </a:rPr>
              <a:t> </a:t>
            </a:r>
            <a:r>
              <a:rPr sz="3750" spc="502" baseline="-35555" dirty="0">
                <a:latin typeface="Times New Roman"/>
                <a:cs typeface="Times New Roman"/>
              </a:rPr>
              <a:t>{</a:t>
            </a:r>
            <a:r>
              <a:rPr sz="2500" i="1" u="heavy" spc="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92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8483" y="4453248"/>
            <a:ext cx="441959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80" dirty="0">
                <a:latin typeface="Times New Roman"/>
                <a:cs typeface="Times New Roman"/>
              </a:rPr>
              <a:t>s</a:t>
            </a:r>
            <a:r>
              <a:rPr sz="1450" spc="250" dirty="0">
                <a:latin typeface="Symbol"/>
                <a:cs typeface="Symbol"/>
              </a:rPr>
              <a:t></a:t>
            </a:r>
            <a:r>
              <a:rPr sz="1450" spc="11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0799" y="4383694"/>
            <a:ext cx="53574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75" dirty="0">
                <a:latin typeface="Times New Roman"/>
                <a:cs typeface="Times New Roman"/>
              </a:rPr>
              <a:t>s(1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1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4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0067" y="5087014"/>
            <a:ext cx="7197725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a</a:t>
            </a:r>
            <a:r>
              <a:rPr sz="2175" i="1" spc="667" baseline="-61302" dirty="0">
                <a:latin typeface="Times New Roman"/>
                <a:cs typeface="Times New Roman"/>
              </a:rPr>
              <a:t> </a:t>
            </a:r>
            <a:r>
              <a:rPr sz="3750" spc="315" baseline="-35555" dirty="0">
                <a:latin typeface="Symbol"/>
                <a:cs typeface="Symbol"/>
              </a:rPr>
              <a:t></a:t>
            </a:r>
            <a:r>
              <a:rPr sz="3750" spc="120" baseline="-35555" dirty="0">
                <a:latin typeface="Times New Roman"/>
                <a:cs typeface="Times New Roman"/>
              </a:rPr>
              <a:t> </a:t>
            </a:r>
            <a:r>
              <a:rPr sz="3750" spc="292" baseline="-35555" dirty="0">
                <a:latin typeface="Times New Roman"/>
                <a:cs typeface="Times New Roman"/>
              </a:rPr>
              <a:t>0</a:t>
            </a:r>
            <a:r>
              <a:rPr sz="3750" spc="-419" baseline="-35555" dirty="0">
                <a:latin typeface="Times New Roman"/>
                <a:cs typeface="Times New Roman"/>
              </a:rPr>
              <a:t> </a:t>
            </a:r>
            <a:r>
              <a:rPr sz="3750" spc="547" baseline="-35555" dirty="0">
                <a:latin typeface="Symbol"/>
                <a:cs typeface="Symbol"/>
              </a:rPr>
              <a:t></a:t>
            </a:r>
            <a:r>
              <a:rPr sz="3750" spc="547" baseline="-35555" dirty="0">
                <a:latin typeface="Times New Roman"/>
                <a:cs typeface="Times New Roman"/>
              </a:rPr>
              <a:t>{</a:t>
            </a:r>
            <a:r>
              <a:rPr sz="2500" i="1" u="heavy" spc="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77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  <a:p>
            <a:pPr marL="1598295">
              <a:lnSpc>
                <a:spcPct val="100000"/>
              </a:lnSpc>
              <a:spcBef>
                <a:spcPts val="535"/>
              </a:spcBef>
            </a:pP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T</a:t>
            </a:r>
            <a:r>
              <a:rPr sz="2500" spc="-215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Symbol"/>
                <a:cs typeface="Symbol"/>
              </a:rPr>
              <a:t>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3591"/>
            <a:ext cx="8535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Parabolic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24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2126" y="1034865"/>
            <a:ext cx="9582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450" b="0" i="1" spc="18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550" b="0" spc="29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55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b="0" spc="27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8128" y="2560775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0" y="0"/>
                </a:moveTo>
                <a:lnTo>
                  <a:pt x="409997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5466" y="2307985"/>
            <a:ext cx="1004569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081" y="2558296"/>
            <a:ext cx="377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1086" y="2105575"/>
            <a:ext cx="2501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4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631950"/>
            <a:ext cx="460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3310" y="378076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417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1524" y="3778300"/>
            <a:ext cx="21082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04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3908" y="3527527"/>
            <a:ext cx="142494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6014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Symbol"/>
                <a:cs typeface="Symbol"/>
              </a:rPr>
              <a:t></a:t>
            </a:r>
            <a:r>
              <a:rPr sz="2500" spc="225" dirty="0">
                <a:latin typeface="Times New Roman"/>
                <a:cs typeface="Times New Roman"/>
              </a:rPr>
              <a:t>	</a:t>
            </a:r>
            <a:r>
              <a:rPr sz="3750" i="1" spc="375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2409" y="4532390"/>
            <a:ext cx="13569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 </a:t>
            </a:r>
            <a:r>
              <a:rPr sz="2500" spc="245" dirty="0">
                <a:latin typeface="Symbol"/>
                <a:cs typeface="Symbol"/>
              </a:rPr>
              <a:t>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32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Parabolic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spc="5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1069" y="1284746"/>
            <a:ext cx="13569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 </a:t>
            </a:r>
            <a:r>
              <a:rPr sz="2500" spc="245" dirty="0">
                <a:latin typeface="Symbol"/>
                <a:cs typeface="Symbol"/>
              </a:rPr>
              <a:t>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32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1" y="2699130"/>
            <a:ext cx="8014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There </a:t>
            </a:r>
            <a:r>
              <a:rPr sz="2400" dirty="0">
                <a:latin typeface="Tahoma"/>
                <a:cs typeface="Tahoma"/>
              </a:rPr>
              <a:t>is infinite </a:t>
            </a:r>
            <a:r>
              <a:rPr sz="2400" spc="-5" dirty="0">
                <a:latin typeface="Tahoma"/>
                <a:cs typeface="Tahoma"/>
              </a:rPr>
              <a:t>steady state </a:t>
            </a:r>
            <a:r>
              <a:rPr sz="2400" spc="-10" dirty="0">
                <a:latin typeface="Tahoma"/>
                <a:cs typeface="Tahoma"/>
              </a:rPr>
              <a:t>error </a:t>
            </a:r>
            <a:r>
              <a:rPr sz="2400" dirty="0">
                <a:latin typeface="Tahoma"/>
                <a:cs typeface="Tahoma"/>
              </a:rPr>
              <a:t>indicating </a:t>
            </a:r>
            <a:r>
              <a:rPr sz="2400" spc="-5" dirty="0">
                <a:latin typeface="Tahoma"/>
                <a:cs typeface="Tahoma"/>
              </a:rPr>
              <a:t>failure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track 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parabolic </a:t>
            </a:r>
            <a:r>
              <a:rPr sz="2400" dirty="0">
                <a:latin typeface="Tahoma"/>
                <a:cs typeface="Tahoma"/>
              </a:rPr>
              <a:t>input in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dirty="0">
                <a:latin typeface="Tahoma"/>
                <a:cs typeface="Tahoma"/>
              </a:rPr>
              <a:t>one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390" y="1953189"/>
            <a:ext cx="5546090" cy="0"/>
          </a:xfrm>
          <a:custGeom>
            <a:avLst/>
            <a:gdLst/>
            <a:ahLst/>
            <a:cxnLst/>
            <a:rect l="l" t="t" r="r" b="b"/>
            <a:pathLst>
              <a:path w="5546090">
                <a:moveTo>
                  <a:pt x="0" y="0"/>
                </a:moveTo>
                <a:lnTo>
                  <a:pt x="5545752" y="0"/>
                </a:lnTo>
              </a:path>
            </a:pathLst>
          </a:custGeom>
          <a:ln w="1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0264" y="3611420"/>
            <a:ext cx="4445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85" dirty="0">
                <a:latin typeface="Times New Roman"/>
                <a:cs typeface="Times New Roman"/>
              </a:rPr>
              <a:t>s</a:t>
            </a:r>
            <a:r>
              <a:rPr sz="1450" spc="245" dirty="0">
                <a:latin typeface="Symbol"/>
                <a:cs typeface="Symbol"/>
              </a:rPr>
              <a:t></a:t>
            </a:r>
            <a:r>
              <a:rPr sz="1450" spc="13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221691"/>
            <a:ext cx="8746490" cy="347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Parabolic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2</a:t>
            </a:r>
            <a:r>
              <a:rPr sz="24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99695">
              <a:lnSpc>
                <a:spcPct val="100000"/>
              </a:lnSpc>
              <a:spcBef>
                <a:spcPts val="2225"/>
              </a:spcBef>
              <a:tabLst>
                <a:tab pos="339407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two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system,	</a:t>
            </a:r>
            <a:r>
              <a:rPr sz="2400" dirty="0">
                <a:latin typeface="Tahoma"/>
                <a:cs typeface="Tahoma"/>
              </a:rPr>
              <a:t>n=2</a:t>
            </a:r>
            <a:endParaRPr sz="2400">
              <a:latin typeface="Tahoma"/>
              <a:cs typeface="Tahoma"/>
            </a:endParaRPr>
          </a:p>
          <a:p>
            <a:pPr marL="1313815">
              <a:lnSpc>
                <a:spcPct val="100000"/>
              </a:lnSpc>
              <a:spcBef>
                <a:spcPts val="2100"/>
              </a:spcBef>
              <a:tabLst>
                <a:tab pos="3170555" algn="l"/>
              </a:tabLst>
            </a:pPr>
            <a:r>
              <a:rPr sz="3750" i="1" spc="277" baseline="-34444" dirty="0">
                <a:latin typeface="Times New Roman"/>
                <a:cs typeface="Times New Roman"/>
              </a:rPr>
              <a:t>G</a:t>
            </a:r>
            <a:r>
              <a:rPr sz="3750" spc="277" baseline="-34444" dirty="0">
                <a:latin typeface="Times New Roman"/>
                <a:cs typeface="Times New Roman"/>
              </a:rPr>
              <a:t>(s).H(s)</a:t>
            </a:r>
            <a:r>
              <a:rPr sz="3750" spc="202" baseline="-34444" dirty="0">
                <a:latin typeface="Times New Roman"/>
                <a:cs typeface="Times New Roman"/>
              </a:rPr>
              <a:t> </a:t>
            </a:r>
            <a:r>
              <a:rPr sz="3750" spc="300" baseline="-34444" dirty="0">
                <a:latin typeface="Symbol"/>
                <a:cs typeface="Symbol"/>
              </a:rPr>
              <a:t></a:t>
            </a:r>
            <a:r>
              <a:rPr sz="3750" spc="300" baseline="-34444" dirty="0">
                <a:latin typeface="Times New Roman"/>
                <a:cs typeface="Times New Roman"/>
              </a:rPr>
              <a:t>	</a:t>
            </a:r>
            <a:r>
              <a:rPr sz="2500" i="1" spc="245" dirty="0">
                <a:latin typeface="Times New Roman"/>
                <a:cs typeface="Times New Roman"/>
              </a:rPr>
              <a:t>K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1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spc="105" dirty="0">
                <a:latin typeface="Times New Roman"/>
                <a:cs typeface="Times New Roman"/>
              </a:rPr>
              <a:t>2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m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3150235">
              <a:lnSpc>
                <a:spcPct val="100000"/>
              </a:lnSpc>
              <a:spcBef>
                <a:spcPts val="560"/>
              </a:spcBef>
            </a:pPr>
            <a:r>
              <a:rPr sz="2500" spc="180" dirty="0">
                <a:latin typeface="Times New Roman"/>
                <a:cs typeface="Times New Roman"/>
              </a:rPr>
              <a:t>s</a:t>
            </a:r>
            <a:r>
              <a:rPr sz="2175" spc="270" baseline="42145" dirty="0">
                <a:latin typeface="Times New Roman"/>
                <a:cs typeface="Times New Roman"/>
              </a:rPr>
              <a:t>2</a:t>
            </a:r>
            <a:r>
              <a:rPr sz="2175" spc="60" baseline="4214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T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s)................(1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</a:t>
            </a:r>
            <a:r>
              <a:rPr sz="1450" spc="155" dirty="0">
                <a:latin typeface="Times New Roman"/>
                <a:cs typeface="Times New Roman"/>
              </a:rPr>
              <a:t>n</a:t>
            </a:r>
            <a:r>
              <a:rPr sz="2500" spc="15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22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acceleration error </a:t>
            </a:r>
            <a:r>
              <a:rPr sz="2400" spc="-5" dirty="0">
                <a:latin typeface="Tahoma"/>
                <a:cs typeface="Tahoma"/>
              </a:rPr>
              <a:t>constant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L="1257300">
              <a:lnSpc>
                <a:spcPct val="100000"/>
              </a:lnSpc>
              <a:spcBef>
                <a:spcPts val="2445"/>
              </a:spcBef>
            </a:pPr>
            <a:r>
              <a:rPr sz="2500" i="1" spc="190" dirty="0">
                <a:latin typeface="Times New Roman"/>
                <a:cs typeface="Times New Roman"/>
              </a:rPr>
              <a:t>K</a:t>
            </a:r>
            <a:r>
              <a:rPr sz="1450" i="1" spc="190" dirty="0">
                <a:latin typeface="Times New Roman"/>
                <a:cs typeface="Times New Roman"/>
              </a:rPr>
              <a:t>a </a:t>
            </a:r>
            <a:r>
              <a:rPr sz="2500" spc="254" dirty="0">
                <a:latin typeface="Symbol"/>
                <a:cs typeface="Symbol"/>
              </a:rPr>
              <a:t>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175" dirty="0">
                <a:latin typeface="Times New Roman"/>
                <a:cs typeface="Times New Roman"/>
              </a:rPr>
              <a:t>lim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i="1" spc="200" dirty="0">
                <a:latin typeface="Times New Roman"/>
                <a:cs typeface="Times New Roman"/>
              </a:rPr>
              <a:t>s</a:t>
            </a:r>
            <a:r>
              <a:rPr sz="2175" spc="300" baseline="44061" dirty="0">
                <a:latin typeface="Times New Roman"/>
                <a:cs typeface="Times New Roman"/>
              </a:rPr>
              <a:t>2</a:t>
            </a:r>
            <a:r>
              <a:rPr sz="2500" i="1" spc="200" dirty="0">
                <a:latin typeface="Times New Roman"/>
                <a:cs typeface="Times New Roman"/>
              </a:rPr>
              <a:t>G</a:t>
            </a:r>
            <a:r>
              <a:rPr sz="2500" spc="200" dirty="0">
                <a:latin typeface="Times New Roman"/>
                <a:cs typeface="Times New Roman"/>
              </a:rPr>
              <a:t>(s).H(s)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440" y="4011029"/>
            <a:ext cx="7532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750" i="1" spc="270" baseline="-34444" dirty="0">
                <a:latin typeface="Times New Roman"/>
                <a:cs typeface="Times New Roman"/>
              </a:rPr>
              <a:t>K</a:t>
            </a:r>
            <a:r>
              <a:rPr sz="2175" i="1" spc="270" baseline="-59386" dirty="0">
                <a:latin typeface="Times New Roman"/>
                <a:cs typeface="Times New Roman"/>
              </a:rPr>
              <a:t>a</a:t>
            </a:r>
            <a:r>
              <a:rPr sz="2175" i="1" spc="667" baseline="-59386" dirty="0">
                <a:latin typeface="Times New Roman"/>
                <a:cs typeface="Times New Roman"/>
              </a:rPr>
              <a:t> </a:t>
            </a:r>
            <a:r>
              <a:rPr sz="3750" spc="307" baseline="-34444" dirty="0">
                <a:latin typeface="Symbol"/>
                <a:cs typeface="Symbol"/>
              </a:rPr>
              <a:t></a:t>
            </a:r>
            <a:r>
              <a:rPr sz="3750" spc="127" baseline="-34444" dirty="0">
                <a:latin typeface="Times New Roman"/>
                <a:cs typeface="Times New Roman"/>
              </a:rPr>
              <a:t> </a:t>
            </a:r>
            <a:r>
              <a:rPr sz="3750" spc="232" baseline="-34444" dirty="0">
                <a:latin typeface="Times New Roman"/>
                <a:cs typeface="Times New Roman"/>
              </a:rPr>
              <a:t>lim</a:t>
            </a:r>
            <a:r>
              <a:rPr sz="3750" spc="-270" baseline="-34444" dirty="0">
                <a:latin typeface="Times New Roman"/>
                <a:cs typeface="Times New Roman"/>
              </a:rPr>
              <a:t> </a:t>
            </a:r>
            <a:r>
              <a:rPr sz="3750" i="1" spc="300" baseline="-34444" dirty="0">
                <a:latin typeface="Times New Roman"/>
                <a:cs typeface="Times New Roman"/>
              </a:rPr>
              <a:t>s</a:t>
            </a:r>
            <a:r>
              <a:rPr sz="2175" spc="300" baseline="-17241" dirty="0">
                <a:latin typeface="Times New Roman"/>
                <a:cs typeface="Times New Roman"/>
              </a:rPr>
              <a:t>2</a:t>
            </a:r>
            <a:r>
              <a:rPr sz="2175" spc="-277" baseline="-17241" dirty="0">
                <a:latin typeface="Times New Roman"/>
                <a:cs typeface="Times New Roman"/>
              </a:rPr>
              <a:t> </a:t>
            </a:r>
            <a:r>
              <a:rPr sz="3750" spc="494" baseline="-34444" dirty="0">
                <a:latin typeface="Times New Roman"/>
                <a:cs typeface="Times New Roman"/>
              </a:rPr>
              <a:t>{</a:t>
            </a:r>
            <a:r>
              <a:rPr sz="2500" i="1" u="heavy" spc="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0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92" baseline="-34444" dirty="0">
                <a:latin typeface="Times New Roman"/>
                <a:cs typeface="Times New Roman"/>
              </a:rPr>
              <a:t>}</a:t>
            </a:r>
            <a:endParaRPr sz="3750" baseline="-344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9054" y="4463225"/>
            <a:ext cx="557593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180" dirty="0">
                <a:latin typeface="Times New Roman"/>
                <a:cs typeface="Times New Roman"/>
              </a:rPr>
              <a:t>s</a:t>
            </a:r>
            <a:r>
              <a:rPr sz="2175" spc="270" baseline="42145" dirty="0">
                <a:latin typeface="Times New Roman"/>
                <a:cs typeface="Times New Roman"/>
              </a:rPr>
              <a:t>2</a:t>
            </a:r>
            <a:r>
              <a:rPr sz="2175" spc="52" baseline="4214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(1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T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a</a:t>
            </a:r>
            <a:r>
              <a:rPr sz="1450" i="1" spc="-10" dirty="0">
                <a:latin typeface="Times New Roman"/>
                <a:cs typeface="Times New Roman"/>
              </a:rPr>
              <a:t> </a:t>
            </a:r>
            <a:r>
              <a:rPr sz="2500" spc="75" dirty="0">
                <a:latin typeface="Times New Roman"/>
                <a:cs typeface="Times New Roman"/>
              </a:rPr>
              <a:t>s)(1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T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1450" i="1" spc="105" dirty="0">
                <a:latin typeface="Times New Roman"/>
                <a:cs typeface="Times New Roman"/>
              </a:rPr>
              <a:t>b</a:t>
            </a:r>
            <a:r>
              <a:rPr sz="1450" i="1" spc="-4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Symbol"/>
                <a:cs typeface="Symbol"/>
              </a:rPr>
              <a:t>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</a:t>
            </a:r>
            <a:r>
              <a:rPr sz="1450" spc="155" dirty="0">
                <a:latin typeface="Times New Roman"/>
                <a:cs typeface="Times New Roman"/>
              </a:rPr>
              <a:t>n</a:t>
            </a:r>
            <a:r>
              <a:rPr sz="2500" spc="155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8483" y="4528572"/>
            <a:ext cx="4413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180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0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6494" y="5044342"/>
            <a:ext cx="6689725" cy="9232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0"/>
              </a:spcBef>
            </a:pPr>
            <a:r>
              <a:rPr sz="3750" i="1" spc="277" baseline="-35555" dirty="0">
                <a:latin typeface="Times New Roman"/>
                <a:cs typeface="Times New Roman"/>
              </a:rPr>
              <a:t>K</a:t>
            </a:r>
            <a:r>
              <a:rPr sz="2175" i="1" spc="277" baseline="-61302" dirty="0">
                <a:latin typeface="Times New Roman"/>
                <a:cs typeface="Times New Roman"/>
              </a:rPr>
              <a:t>a</a:t>
            </a:r>
            <a:r>
              <a:rPr sz="2175" i="1" spc="660" baseline="-61302" dirty="0">
                <a:latin typeface="Times New Roman"/>
                <a:cs typeface="Times New Roman"/>
              </a:rPr>
              <a:t> </a:t>
            </a:r>
            <a:r>
              <a:rPr sz="3750" spc="322" baseline="-35555" dirty="0">
                <a:latin typeface="Symbol"/>
                <a:cs typeface="Symbol"/>
              </a:rPr>
              <a:t></a:t>
            </a:r>
            <a:r>
              <a:rPr sz="3750" spc="-232" baseline="-35555" dirty="0">
                <a:latin typeface="Times New Roman"/>
                <a:cs typeface="Times New Roman"/>
              </a:rPr>
              <a:t> </a:t>
            </a:r>
            <a:r>
              <a:rPr sz="3750" spc="502" baseline="-35555" dirty="0">
                <a:latin typeface="Times New Roman"/>
                <a:cs typeface="Times New Roman"/>
              </a:rPr>
              <a:t>{</a:t>
            </a:r>
            <a:r>
              <a:rPr sz="2500" i="1" u="heavy" spc="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500" i="1" u="heavy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s)(1</a:t>
            </a:r>
            <a:r>
              <a:rPr sz="2500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5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45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s)................(1</a:t>
            </a:r>
            <a:r>
              <a:rPr sz="2500" u="heavy" spc="-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2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5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450" u="heavy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500" u="heavy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s)</a:t>
            </a:r>
            <a:r>
              <a:rPr sz="3750" spc="270" baseline="-35555" dirty="0">
                <a:latin typeface="Times New Roman"/>
                <a:cs typeface="Times New Roman"/>
              </a:rPr>
              <a:t>}</a:t>
            </a:r>
            <a:endParaRPr sz="3750" baseline="-35555">
              <a:latin typeface="Times New Roman"/>
              <a:cs typeface="Times New Roman"/>
            </a:endParaRPr>
          </a:p>
          <a:p>
            <a:pPr marL="718820" algn="ctr">
              <a:lnSpc>
                <a:spcPct val="100000"/>
              </a:lnSpc>
              <a:spcBef>
                <a:spcPts val="535"/>
              </a:spcBef>
            </a:pPr>
            <a:r>
              <a:rPr sz="2500" spc="40" dirty="0">
                <a:latin typeface="Times New Roman"/>
                <a:cs typeface="Times New Roman"/>
              </a:rPr>
              <a:t>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r>
              <a:rPr sz="1450" i="1" spc="-1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s)(1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T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1450" i="1" spc="110" dirty="0">
                <a:latin typeface="Times New Roman"/>
                <a:cs typeface="Times New Roman"/>
              </a:rPr>
              <a:t>b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s)................(1</a:t>
            </a:r>
            <a:r>
              <a:rPr sz="2500" spc="-34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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T</a:t>
            </a:r>
            <a:r>
              <a:rPr sz="1450" spc="160" dirty="0">
                <a:latin typeface="Times New Roman"/>
                <a:cs typeface="Times New Roman"/>
              </a:rPr>
              <a:t>n</a:t>
            </a:r>
            <a:r>
              <a:rPr sz="2500" spc="160" dirty="0">
                <a:latin typeface="Times New Roman"/>
                <a:cs typeface="Times New Roman"/>
              </a:rPr>
              <a:t>s)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3591"/>
            <a:ext cx="8535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Steady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state error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Parabolic input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Type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2</a:t>
            </a:r>
            <a:r>
              <a:rPr sz="24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8705" y="1332045"/>
            <a:ext cx="1045844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i="1" spc="19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sz="1450" b="0" i="1" spc="19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550" b="0" spc="27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550" b="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50" b="0" i="1" spc="335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1928" y="3170375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0" y="0"/>
                </a:moveTo>
                <a:lnTo>
                  <a:pt x="409997" y="0"/>
                </a:lnTo>
              </a:path>
            </a:pathLst>
          </a:custGeom>
          <a:ln w="15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9266" y="2917585"/>
            <a:ext cx="1004569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125" dirty="0">
                <a:latin typeface="Times New Roman"/>
                <a:cs typeface="Times New Roman"/>
              </a:rPr>
              <a:t>e</a:t>
            </a:r>
            <a:r>
              <a:rPr sz="1450" i="1" spc="125" dirty="0">
                <a:latin typeface="Times New Roman"/>
                <a:cs typeface="Times New Roman"/>
              </a:rPr>
              <a:t>ss</a:t>
            </a:r>
            <a:r>
              <a:rPr sz="2500" spc="125" dirty="0">
                <a:latin typeface="Times New Roman"/>
                <a:cs typeface="Times New Roman"/>
              </a:rPr>
              <a:t>(t)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21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881" y="3167896"/>
            <a:ext cx="377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65" dirty="0">
                <a:latin typeface="Times New Roman"/>
                <a:cs typeface="Times New Roman"/>
              </a:rPr>
              <a:t>K</a:t>
            </a:r>
            <a:r>
              <a:rPr sz="1450" i="1" spc="110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4886" y="2715175"/>
            <a:ext cx="2501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4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2084578"/>
            <a:ext cx="460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steady </a:t>
            </a:r>
            <a:r>
              <a:rPr sz="2400" spc="-10" dirty="0">
                <a:latin typeface="Tahoma"/>
                <a:cs typeface="Tahoma"/>
              </a:rPr>
              <a:t>state error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3635" y="439036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716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4966" y="4387900"/>
            <a:ext cx="27368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280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6618" y="4137127"/>
            <a:ext cx="144843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8300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Symbol"/>
                <a:cs typeface="Symbol"/>
              </a:rPr>
              <a:t></a:t>
            </a:r>
            <a:r>
              <a:rPr sz="2500" spc="229" dirty="0">
                <a:latin typeface="Times New Roman"/>
                <a:cs typeface="Times New Roman"/>
              </a:rPr>
              <a:t>	</a:t>
            </a:r>
            <a:r>
              <a:rPr sz="3750" i="1" spc="382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Steady </a:t>
            </a:r>
            <a:r>
              <a:rPr dirty="0"/>
              <a:t>state error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Parabolic input</a:t>
            </a:r>
            <a:r>
              <a:rPr spc="-5" dirty="0"/>
              <a:t> </a:t>
            </a:r>
            <a:r>
              <a:rPr spc="-10" dirty="0"/>
              <a:t>for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Type 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2</a:t>
            </a:r>
            <a:r>
              <a:rPr spc="5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313178"/>
            <a:ext cx="710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There </a:t>
            </a:r>
            <a:r>
              <a:rPr sz="2400" dirty="0">
                <a:latin typeface="Tahoma"/>
                <a:cs typeface="Tahoma"/>
              </a:rPr>
              <a:t>is finite </a:t>
            </a:r>
            <a:r>
              <a:rPr sz="2400" spc="-5" dirty="0">
                <a:latin typeface="Tahoma"/>
                <a:cs typeface="Tahoma"/>
              </a:rPr>
              <a:t>steady state error </a:t>
            </a:r>
            <a:r>
              <a:rPr sz="2400" spc="-10" dirty="0">
                <a:latin typeface="Tahoma"/>
                <a:cs typeface="Tahoma"/>
              </a:rPr>
              <a:t>for type </a:t>
            </a:r>
            <a:r>
              <a:rPr sz="2400" spc="-5" dirty="0">
                <a:latin typeface="Tahoma"/>
                <a:cs typeface="Tahoma"/>
              </a:rPr>
              <a:t>two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9435" y="1580104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716" y="0"/>
                </a:lnTo>
              </a:path>
            </a:pathLst>
          </a:custGeom>
          <a:ln w="15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40766" y="1577645"/>
            <a:ext cx="27368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280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2418" y="1326871"/>
            <a:ext cx="144843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83005" algn="l"/>
              </a:tabLst>
            </a:pPr>
            <a:r>
              <a:rPr sz="2500" i="1" spc="120" dirty="0">
                <a:latin typeface="Times New Roman"/>
                <a:cs typeface="Times New Roman"/>
              </a:rPr>
              <a:t>e</a:t>
            </a:r>
            <a:r>
              <a:rPr sz="1450" i="1" spc="120" dirty="0">
                <a:latin typeface="Times New Roman"/>
                <a:cs typeface="Times New Roman"/>
              </a:rPr>
              <a:t>ss</a:t>
            </a:r>
            <a:r>
              <a:rPr sz="2500" spc="120" dirty="0">
                <a:latin typeface="Times New Roman"/>
                <a:cs typeface="Times New Roman"/>
              </a:rPr>
              <a:t>(t)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Symbol"/>
                <a:cs typeface="Symbol"/>
              </a:rPr>
              <a:t></a:t>
            </a:r>
            <a:r>
              <a:rPr sz="2500" spc="229" dirty="0">
                <a:latin typeface="Times New Roman"/>
                <a:cs typeface="Times New Roman"/>
              </a:rPr>
              <a:t>	</a:t>
            </a:r>
            <a:r>
              <a:rPr sz="3750" i="1" spc="382" baseline="35555" dirty="0">
                <a:latin typeface="Times New Roman"/>
                <a:cs typeface="Times New Roman"/>
              </a:rPr>
              <a:t>A</a:t>
            </a:r>
            <a:endParaRPr sz="3750" baseline="3555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4042" y="2972409"/>
            <a:ext cx="4268230" cy="335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319" y="8635"/>
            <a:ext cx="531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855" algn="l"/>
                <a:tab pos="2254250" algn="l"/>
                <a:tab pos="3244850" algn="l"/>
                <a:tab pos="4041140" algn="l"/>
                <a:tab pos="5002530" algn="l"/>
              </a:tabLst>
            </a:pPr>
            <a:r>
              <a:rPr dirty="0"/>
              <a:t>steady	s</a:t>
            </a:r>
            <a:r>
              <a:rPr spc="5" dirty="0"/>
              <a:t>t</a:t>
            </a:r>
            <a:r>
              <a:rPr dirty="0"/>
              <a:t>ate	e</a:t>
            </a:r>
            <a:r>
              <a:rPr spc="-10" dirty="0"/>
              <a:t>r</a:t>
            </a:r>
            <a:r>
              <a:rPr dirty="0"/>
              <a:t>ror	and	</a:t>
            </a:r>
            <a:r>
              <a:rPr spc="-5" dirty="0"/>
              <a:t>Ty</a:t>
            </a:r>
            <a:r>
              <a:rPr dirty="0"/>
              <a:t>pe	</a:t>
            </a:r>
            <a:r>
              <a:rPr spc="-10" dirty="0"/>
              <a:t>of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8635"/>
            <a:ext cx="2858770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Relat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on	between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400" b="1" spc="-5" dirty="0">
                <a:latin typeface="Tahoma"/>
                <a:cs typeface="Tahoma"/>
              </a:rPr>
              <a:t>Summary: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050" y="1390650"/>
          <a:ext cx="8839200" cy="4927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5240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9855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2000" b="1" spc="-65" dirty="0">
                          <a:latin typeface="Calibri"/>
                          <a:cs typeface="Calibri"/>
                        </a:rPr>
                        <a:t>Sr.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20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of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290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System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57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Ramp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Parabolic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855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200" b="1" spc="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3150" b="1" spc="7" baseline="-21164" dirty="0">
                          <a:latin typeface="Calibri"/>
                          <a:cs typeface="Calibri"/>
                        </a:rPr>
                        <a:t>P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55"/>
                        </a:spcBef>
                      </a:pPr>
                      <a:r>
                        <a:rPr sz="4800" b="1" baseline="13888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100" b="1" dirty="0">
                          <a:latin typeface="Calibri"/>
                          <a:cs typeface="Calibri"/>
                        </a:rPr>
                        <a:t>ss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24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3150" b="1" baseline="-21164" dirty="0">
                          <a:latin typeface="Calibri"/>
                          <a:cs typeface="Calibri"/>
                        </a:rPr>
                        <a:t>V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555"/>
                        </a:spcBef>
                      </a:pPr>
                      <a:r>
                        <a:rPr sz="4800" b="1" baseline="13888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100" b="1" dirty="0">
                          <a:latin typeface="Calibri"/>
                          <a:cs typeface="Calibri"/>
                        </a:rPr>
                        <a:t>ss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24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3150" b="1" spc="-15" baseline="-21164" dirty="0">
                          <a:latin typeface="Calibri"/>
                          <a:cs typeface="Calibri"/>
                        </a:rPr>
                        <a:t>a</a:t>
                      </a:r>
                      <a:endParaRPr sz="3150" baseline="-21164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555"/>
                        </a:spcBef>
                      </a:pPr>
                      <a:r>
                        <a:rPr sz="4800" b="1" baseline="13888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100" b="1" dirty="0">
                          <a:latin typeface="Calibri"/>
                          <a:cs typeface="Calibri"/>
                        </a:rPr>
                        <a:t>ss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24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32765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Zero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K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44"/>
                        </a:spcBef>
                        <a:tabLst>
                          <a:tab pos="468630" algn="l"/>
                          <a:tab pos="815975" algn="l"/>
                        </a:tabLst>
                      </a:pPr>
                      <a:r>
                        <a:rPr sz="2100" i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A	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100" spc="8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100" spc="8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3950" dirty="0">
                          <a:latin typeface="Symbol"/>
                          <a:cs typeface="Symbol"/>
                        </a:rPr>
                        <a:t></a:t>
                      </a:r>
                      <a:endParaRPr sz="3950">
                        <a:latin typeface="Symbol"/>
                        <a:cs typeface="Symbo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3950" dirty="0">
                          <a:latin typeface="Symbol"/>
                          <a:cs typeface="Symbol"/>
                        </a:rPr>
                        <a:t></a:t>
                      </a:r>
                      <a:endParaRPr sz="3950">
                        <a:latin typeface="Symbol"/>
                        <a:cs typeface="Symbol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5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One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4050" dirty="0">
                          <a:latin typeface="Symbol"/>
                          <a:cs typeface="Symbol"/>
                        </a:rPr>
                        <a:t></a:t>
                      </a:r>
                      <a:endParaRPr sz="4050">
                        <a:latin typeface="Symbol"/>
                        <a:cs typeface="Symbo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K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320" marR="475615" algn="ctr">
                        <a:lnSpc>
                          <a:spcPct val="117800"/>
                        </a:lnSpc>
                        <a:spcBef>
                          <a:spcPts val="540"/>
                        </a:spcBef>
                      </a:pPr>
                      <a:r>
                        <a:rPr sz="2100" i="1" u="heavy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i="1" dirty="0">
                          <a:latin typeface="Times New Roman"/>
                          <a:cs typeface="Times New Roman"/>
                        </a:rPr>
                        <a:t> 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950" dirty="0">
                          <a:latin typeface="Symbol"/>
                          <a:cs typeface="Symbol"/>
                        </a:rPr>
                        <a:t></a:t>
                      </a:r>
                      <a:endParaRPr sz="3950">
                        <a:latin typeface="Symbol"/>
                        <a:cs typeface="Symbo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5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49275">
                        <a:lnSpc>
                          <a:spcPct val="100000"/>
                        </a:lnSpc>
                      </a:pPr>
                      <a:r>
                        <a:rPr sz="2000" spc="-40" dirty="0">
                          <a:latin typeface="Calibri"/>
                          <a:cs typeface="Calibri"/>
                        </a:rPr>
                        <a:t>Two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950" dirty="0">
                          <a:latin typeface="Symbol"/>
                          <a:cs typeface="Symbol"/>
                        </a:rPr>
                        <a:t></a:t>
                      </a:r>
                      <a:endParaRPr sz="3950">
                        <a:latin typeface="Symbol"/>
                        <a:cs typeface="Symbo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3950" dirty="0">
                          <a:latin typeface="Symbol"/>
                          <a:cs typeface="Symbol"/>
                        </a:rPr>
                        <a:t></a:t>
                      </a:r>
                      <a:endParaRPr sz="3950">
                        <a:latin typeface="Symbol"/>
                        <a:cs typeface="Symbo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K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0" marR="417195" algn="ctr">
                        <a:lnSpc>
                          <a:spcPct val="118000"/>
                        </a:lnSpc>
                        <a:spcBef>
                          <a:spcPts val="610"/>
                        </a:spcBef>
                      </a:pPr>
                      <a:r>
                        <a:rPr sz="2100" i="1" u="heavy" spc="-6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spc="-40" dirty="0">
                          <a:latin typeface="Times New Roman"/>
                          <a:cs typeface="Times New Roman"/>
                        </a:rPr>
                        <a:t>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 order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400" b="1" spc="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94668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</a:t>
            </a:r>
            <a:r>
              <a:rPr sz="2400" b="1" spc="-10" dirty="0">
                <a:latin typeface="Calibri"/>
                <a:cs typeface="Calibri"/>
              </a:rPr>
              <a:t>Response</a:t>
            </a:r>
            <a:r>
              <a:rPr sz="2400" b="1" spc="-5" dirty="0">
                <a:latin typeface="Calibri"/>
                <a:cs typeface="Calibri"/>
              </a:rPr>
              <a:t> Specifications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 Specifications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( no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derivations</a:t>
            </a:r>
            <a:r>
              <a:rPr sz="2000" spc="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)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</a:t>
            </a:r>
            <a:r>
              <a:rPr sz="2000" spc="-1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constants</a:t>
            </a:r>
            <a:endParaRPr lang="en-US" sz="2000" spc="-10" dirty="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lang="en-US" sz="2000" b="1" spc="-5" dirty="0">
                <a:cs typeface="Calibri"/>
              </a:rPr>
              <a:t>Problems </a:t>
            </a:r>
            <a:r>
              <a:rPr lang="en-US" sz="2000" b="1" dirty="0">
                <a:cs typeface="Calibri"/>
              </a:rPr>
              <a:t>on </a:t>
            </a:r>
            <a:r>
              <a:rPr lang="en-US" sz="2000" b="1" spc="-5" dirty="0">
                <a:cs typeface="Calibri"/>
              </a:rPr>
              <a:t>Steady </a:t>
            </a:r>
            <a:r>
              <a:rPr lang="en-US" sz="2000" b="1" spc="-15" dirty="0">
                <a:cs typeface="Calibri"/>
              </a:rPr>
              <a:t>State </a:t>
            </a:r>
            <a:r>
              <a:rPr lang="en-US" sz="2000" b="1" spc="-10" dirty="0">
                <a:cs typeface="Calibri"/>
              </a:rPr>
              <a:t>Error </a:t>
            </a:r>
            <a:r>
              <a:rPr lang="en-US" sz="2000" b="1" dirty="0">
                <a:cs typeface="Calibri"/>
              </a:rPr>
              <a:t>&amp; </a:t>
            </a:r>
            <a:r>
              <a:rPr lang="en-US" sz="2000" b="1" spc="-10" dirty="0">
                <a:cs typeface="Calibri"/>
              </a:rPr>
              <a:t>Error</a:t>
            </a:r>
            <a:r>
              <a:rPr lang="en-US" sz="2000" b="1" spc="-5" dirty="0">
                <a:cs typeface="Calibri"/>
              </a:rPr>
              <a:t> </a:t>
            </a:r>
            <a:r>
              <a:rPr lang="en-US" sz="2000" b="1" spc="-10" dirty="0" smtClean="0">
                <a:cs typeface="Calibri"/>
              </a:rPr>
              <a:t>constants</a:t>
            </a:r>
            <a:endParaRPr lang="en-US" sz="2000" dirty="0"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168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Domain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569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5598" y="2156855"/>
            <a:ext cx="2469515" cy="0"/>
          </a:xfrm>
          <a:custGeom>
            <a:avLst/>
            <a:gdLst/>
            <a:ahLst/>
            <a:cxnLst/>
            <a:rect l="l" t="t" r="r" b="b"/>
            <a:pathLst>
              <a:path w="2469515">
                <a:moveTo>
                  <a:pt x="0" y="0"/>
                </a:moveTo>
                <a:lnTo>
                  <a:pt x="2469362" y="0"/>
                </a:lnTo>
              </a:path>
            </a:pathLst>
          </a:custGeom>
          <a:ln w="17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8415" y="1646848"/>
            <a:ext cx="4572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9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1218" y="1873922"/>
            <a:ext cx="11804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5" dirty="0">
                <a:latin typeface="Times New Roman"/>
                <a:cs typeface="Times New Roman"/>
              </a:rPr>
              <a:t>G</a:t>
            </a:r>
            <a:r>
              <a:rPr sz="2800" spc="365" dirty="0">
                <a:latin typeface="Times New Roman"/>
                <a:cs typeface="Times New Roman"/>
              </a:rPr>
              <a:t>(</a:t>
            </a:r>
            <a:r>
              <a:rPr sz="2800" i="1" spc="365" dirty="0">
                <a:latin typeface="Times New Roman"/>
                <a:cs typeface="Times New Roman"/>
              </a:rPr>
              <a:t>s</a:t>
            </a:r>
            <a:r>
              <a:rPr sz="2800" spc="36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6626" y="2155432"/>
            <a:ext cx="244284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285" dirty="0">
                <a:latin typeface="Times New Roman"/>
                <a:cs typeface="Times New Roman"/>
              </a:rPr>
              <a:t>s</a:t>
            </a:r>
            <a:r>
              <a:rPr sz="2800" spc="285" dirty="0">
                <a:latin typeface="Times New Roman"/>
                <a:cs typeface="Times New Roman"/>
              </a:rPr>
              <a:t>(1</a:t>
            </a:r>
            <a:r>
              <a:rPr sz="2800" spc="285" dirty="0">
                <a:latin typeface="Symbol"/>
                <a:cs typeface="Symbol"/>
              </a:rPr>
              <a:t>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4</a:t>
            </a:r>
            <a:r>
              <a:rPr sz="2800" i="1" spc="290" dirty="0">
                <a:latin typeface="Times New Roman"/>
                <a:cs typeface="Times New Roman"/>
              </a:rPr>
              <a:t>s</a:t>
            </a:r>
            <a:r>
              <a:rPr sz="2800" spc="290" dirty="0">
                <a:latin typeface="Times New Roman"/>
                <a:cs typeface="Times New Roman"/>
              </a:rPr>
              <a:t>)(1</a:t>
            </a:r>
            <a:r>
              <a:rPr sz="2800" spc="290" dirty="0">
                <a:latin typeface="Symbol"/>
                <a:cs typeface="Symbol"/>
              </a:rPr>
              <a:t>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i="1" spc="270" dirty="0">
                <a:latin typeface="Times New Roman"/>
                <a:cs typeface="Times New Roman"/>
              </a:rPr>
              <a:t>s</a:t>
            </a:r>
            <a:r>
              <a:rPr sz="2800" spc="27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45503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Steady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8272" y="4648350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202" y="0"/>
                </a:lnTo>
              </a:path>
            </a:pathLst>
          </a:custGeom>
          <a:ln w="15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0840" y="3064636"/>
            <a:ext cx="5908040" cy="14052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  <a:tabLst>
                <a:tab pos="481965" algn="l"/>
              </a:tabLst>
            </a:pPr>
            <a:r>
              <a:rPr sz="2400" spc="-5" dirty="0">
                <a:latin typeface="Calibri"/>
                <a:cs typeface="Calibri"/>
              </a:rPr>
              <a:t>1.	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  <a:p>
            <a:pPr marR="43180" algn="r">
              <a:lnSpc>
                <a:spcPct val="100000"/>
              </a:lnSpc>
              <a:spcBef>
                <a:spcPts val="1065"/>
              </a:spcBef>
            </a:pPr>
            <a:r>
              <a:rPr sz="3600" i="1" baseline="-25462" dirty="0">
                <a:latin typeface="Times New Roman"/>
                <a:cs typeface="Times New Roman"/>
              </a:rPr>
              <a:t>t</a:t>
            </a:r>
            <a:r>
              <a:rPr sz="3600" i="1" spc="-727" baseline="-25462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0537" y="4406983"/>
            <a:ext cx="1938020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4</a:t>
            </a:r>
            <a:r>
              <a:rPr sz="2400" i="1" spc="-20" dirty="0">
                <a:latin typeface="Times New Roman"/>
                <a:cs typeface="Times New Roman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  <a:p>
            <a:pPr marL="1772285">
              <a:lnSpc>
                <a:spcPts val="238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46662"/>
            <a:ext cx="8377555" cy="451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It is </a:t>
            </a:r>
            <a:r>
              <a:rPr sz="3200" spc="-10" dirty="0">
                <a:latin typeface="Calibri"/>
                <a:cs typeface="Calibri"/>
              </a:rPr>
              <a:t>very </a:t>
            </a:r>
            <a:r>
              <a:rPr sz="3200" spc="-15" dirty="0">
                <a:latin typeface="Calibri"/>
                <a:cs typeface="Calibri"/>
              </a:rPr>
              <a:t>interesting fact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know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10" dirty="0">
                <a:latin typeface="Calibri"/>
                <a:cs typeface="Calibri"/>
              </a:rPr>
              <a:t>most 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5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dirty="0">
                <a:latin typeface="Calibri"/>
                <a:cs typeface="Calibri"/>
              </a:rPr>
              <a:t>know </a:t>
            </a: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their inputs 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going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be.</a:t>
            </a:r>
            <a:endParaRPr sz="32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Thus </a:t>
            </a:r>
            <a:r>
              <a:rPr sz="3200" spc="-25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design cannot </a:t>
            </a:r>
            <a:r>
              <a:rPr sz="3200" dirty="0">
                <a:latin typeface="Calibri"/>
                <a:cs typeface="Calibri"/>
              </a:rPr>
              <a:t>be done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input  </a:t>
            </a:r>
            <a:r>
              <a:rPr sz="3200" spc="-10" dirty="0">
                <a:latin typeface="Calibri"/>
                <a:cs typeface="Calibri"/>
              </a:rPr>
              <a:t>point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view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5" dirty="0">
                <a:latin typeface="Calibri"/>
                <a:cs typeface="Calibri"/>
              </a:rPr>
              <a:t>we  are </a:t>
            </a:r>
            <a:r>
              <a:rPr sz="3200" spc="-5" dirty="0">
                <a:latin typeface="Calibri"/>
                <a:cs typeface="Calibri"/>
              </a:rPr>
              <a:t>unable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know </a:t>
            </a:r>
            <a:r>
              <a:rPr sz="3200" spc="-5" dirty="0">
                <a:latin typeface="Calibri"/>
                <a:cs typeface="Calibri"/>
              </a:rPr>
              <a:t>in  advance </a:t>
            </a:r>
            <a:r>
              <a:rPr sz="3200" dirty="0">
                <a:latin typeface="Calibri"/>
                <a:cs typeface="Calibri"/>
              </a:rPr>
              <a:t>the type</a:t>
            </a:r>
            <a:r>
              <a:rPr sz="3200" spc="-5" dirty="0">
                <a:latin typeface="Calibri"/>
                <a:cs typeface="Calibri"/>
              </a:rPr>
              <a:t> input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6925" y="3367278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5694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7710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6356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4906" y="3146701"/>
            <a:ext cx="15309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9811" y="3363254"/>
            <a:ext cx="25761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25" dirty="0">
                <a:latin typeface="Times New Roman"/>
                <a:cs typeface="Times New Roman"/>
              </a:rPr>
              <a:t>s</a:t>
            </a:r>
            <a:r>
              <a:rPr sz="2150" spc="525" dirty="0">
                <a:latin typeface="Times New Roman"/>
                <a:cs typeface="Times New Roman"/>
              </a:rPr>
              <a:t>(1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4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)(1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3272" y="4357878"/>
            <a:ext cx="2625725" cy="0"/>
          </a:xfrm>
          <a:custGeom>
            <a:avLst/>
            <a:gdLst/>
            <a:ahLst/>
            <a:cxnLst/>
            <a:rect l="l" t="t" r="r" b="b"/>
            <a:pathLst>
              <a:path w="2625725">
                <a:moveTo>
                  <a:pt x="0" y="0"/>
                </a:moveTo>
                <a:lnTo>
                  <a:pt x="2625503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52758" y="39626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1895" y="4353853"/>
            <a:ext cx="26098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35" dirty="0">
                <a:latin typeface="Times New Roman"/>
                <a:cs typeface="Times New Roman"/>
              </a:rPr>
              <a:t>0(1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4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)(1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3897" y="4137301"/>
            <a:ext cx="82994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09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9031" y="5095541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6245" y="3367278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5457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2532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5594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6406" y="3146701"/>
            <a:ext cx="1903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5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153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9149" y="3363254"/>
            <a:ext cx="25761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25" dirty="0">
                <a:latin typeface="Times New Roman"/>
                <a:cs typeface="Times New Roman"/>
              </a:rPr>
              <a:t>s</a:t>
            </a:r>
            <a:r>
              <a:rPr sz="2150" spc="525" dirty="0">
                <a:latin typeface="Times New Roman"/>
                <a:cs typeface="Times New Roman"/>
              </a:rPr>
              <a:t>(1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4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)(1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3143" y="4357878"/>
            <a:ext cx="2399030" cy="0"/>
          </a:xfrm>
          <a:custGeom>
            <a:avLst/>
            <a:gdLst/>
            <a:ahLst/>
            <a:cxnLst/>
            <a:rect l="l" t="t" r="r" b="b"/>
            <a:pathLst>
              <a:path w="2399029">
                <a:moveTo>
                  <a:pt x="0" y="0"/>
                </a:moveTo>
                <a:lnTo>
                  <a:pt x="2398911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19232" y="39626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1781" y="4353853"/>
            <a:ext cx="23837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50" dirty="0">
                <a:latin typeface="Times New Roman"/>
                <a:cs typeface="Times New Roman"/>
              </a:rPr>
              <a:t>(1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4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)(1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9931" y="4137301"/>
            <a:ext cx="8134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0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8539" y="5106282"/>
            <a:ext cx="137477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055" y="3367278"/>
            <a:ext cx="2604770" cy="0"/>
          </a:xfrm>
          <a:custGeom>
            <a:avLst/>
            <a:gdLst/>
            <a:ahLst/>
            <a:cxnLst/>
            <a:rect l="l" t="t" r="r" b="b"/>
            <a:pathLst>
              <a:path w="2604770">
                <a:moveTo>
                  <a:pt x="0" y="0"/>
                </a:moveTo>
                <a:lnTo>
                  <a:pt x="2604570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1335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3542" y="3146701"/>
            <a:ext cx="21634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2150" spc="475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059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9808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75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39" y="3363254"/>
            <a:ext cx="25749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20" dirty="0">
                <a:latin typeface="Times New Roman"/>
                <a:cs typeface="Times New Roman"/>
              </a:rPr>
              <a:t>s</a:t>
            </a:r>
            <a:r>
              <a:rPr sz="2150" spc="520" dirty="0">
                <a:latin typeface="Times New Roman"/>
                <a:cs typeface="Times New Roman"/>
              </a:rPr>
              <a:t>(1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4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)(1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98873" y="4357878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5909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68428" y="39626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875" y="4137301"/>
            <a:ext cx="12801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484" dirty="0">
                <a:latin typeface="Times New Roman"/>
                <a:cs typeface="Times New Roman"/>
              </a:rPr>
              <a:t>0[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3063" y="41373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1771" y="4353853"/>
            <a:ext cx="25768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25" dirty="0">
                <a:latin typeface="Times New Roman"/>
                <a:cs typeface="Times New Roman"/>
              </a:rPr>
              <a:t>s</a:t>
            </a:r>
            <a:r>
              <a:rPr sz="2150" spc="525" dirty="0">
                <a:latin typeface="Times New Roman"/>
                <a:cs typeface="Times New Roman"/>
              </a:rPr>
              <a:t>(1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4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)(1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9936" y="5106282"/>
            <a:ext cx="115760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2759" y="1938507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06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477" y="1938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425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7154" y="1938507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8797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145" y="1717508"/>
            <a:ext cx="37211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098800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L</a:t>
            </a:r>
            <a:r>
              <a:rPr sz="2150" spc="580" dirty="0">
                <a:latin typeface="Times New Roman"/>
                <a:cs typeface="Times New Roman"/>
              </a:rPr>
              <a:t>{</a:t>
            </a:r>
            <a:r>
              <a:rPr sz="2150" i="1" spc="580" dirty="0">
                <a:latin typeface="Times New Roman"/>
                <a:cs typeface="Times New Roman"/>
              </a:rPr>
              <a:t>r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Times New Roman"/>
                <a:cs typeface="Times New Roman"/>
              </a:rPr>
              <a:t>(</a:t>
            </a:r>
            <a:r>
              <a:rPr sz="2150" i="1" spc="425" dirty="0">
                <a:latin typeface="Times New Roman"/>
                <a:cs typeface="Times New Roman"/>
              </a:rPr>
              <a:t>t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)}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785" dirty="0">
                <a:latin typeface="Times New Roman"/>
                <a:cs typeface="Times New Roman"/>
              </a:rPr>
              <a:t>	</a:t>
            </a:r>
            <a:r>
              <a:rPr sz="3225" spc="1072" baseline="36175" dirty="0">
                <a:latin typeface="Times New Roman"/>
                <a:cs typeface="Times New Roman"/>
              </a:rPr>
              <a:t>2</a:t>
            </a:r>
            <a:r>
              <a:rPr sz="3225" spc="337" baseline="3617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4874" y="1542469"/>
            <a:ext cx="2533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715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8650" y="1542469"/>
            <a:ext cx="2533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2023" y="1810101"/>
            <a:ext cx="129794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919480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1835854"/>
            <a:ext cx="3638550" cy="93154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290195" algn="r">
              <a:lnSpc>
                <a:spcPct val="100000"/>
              </a:lnSpc>
              <a:spcBef>
                <a:spcPts val="91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by,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1416" y="1717508"/>
            <a:ext cx="27559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851661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50844" y="3265170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>
                <a:moveTo>
                  <a:pt x="0" y="0"/>
                </a:moveTo>
                <a:lnTo>
                  <a:pt x="237813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43019" y="2869916"/>
            <a:ext cx="10109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85" dirty="0">
                <a:latin typeface="Times New Roman"/>
                <a:cs typeface="Times New Roman"/>
              </a:rPr>
              <a:t>R</a:t>
            </a:r>
            <a:r>
              <a:rPr sz="2150" spc="625" dirty="0">
                <a:latin typeface="Times New Roman"/>
                <a:cs typeface="Times New Roman"/>
              </a:rPr>
              <a:t>(</a:t>
            </a:r>
            <a:r>
              <a:rPr sz="2150" i="1" spc="675" dirty="0">
                <a:latin typeface="Times New Roman"/>
                <a:cs typeface="Times New Roman"/>
              </a:rPr>
              <a:t>s</a:t>
            </a:r>
            <a:r>
              <a:rPr sz="2150" spc="4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3041" y="3044593"/>
            <a:ext cx="1496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760" dirty="0">
                <a:latin typeface="Times New Roman"/>
                <a:cs typeface="Times New Roman"/>
              </a:rPr>
              <a:t>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6164" y="3261145"/>
            <a:ext cx="3060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75" i="1" spc="480" baseline="20000" dirty="0">
                <a:latin typeface="Times New Roman"/>
                <a:cs typeface="Times New Roman"/>
              </a:rPr>
              <a:t>s</a:t>
            </a:r>
            <a:r>
              <a:rPr sz="1875" i="1" spc="-277" baseline="20000" dirty="0">
                <a:latin typeface="Times New Roman"/>
                <a:cs typeface="Times New Roman"/>
              </a:rPr>
              <a:t> </a:t>
            </a:r>
            <a:r>
              <a:rPr sz="1875" spc="960" baseline="20000" dirty="0">
                <a:latin typeface="Symbol"/>
                <a:cs typeface="Symbol"/>
              </a:rPr>
              <a:t></a:t>
            </a:r>
            <a:r>
              <a:rPr sz="1875" spc="960" baseline="20000" dirty="0">
                <a:latin typeface="Times New Roman"/>
                <a:cs typeface="Times New Roman"/>
              </a:rPr>
              <a:t>0</a:t>
            </a:r>
            <a:r>
              <a:rPr sz="1875" spc="509" baseline="2000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72071" y="1133484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596" y="0"/>
                </a:lnTo>
              </a:path>
            </a:pathLst>
          </a:custGeom>
          <a:ln w="120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05279" y="772377"/>
            <a:ext cx="514350" cy="679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6715">
              <a:lnSpc>
                <a:spcPts val="670"/>
              </a:lnSpc>
              <a:spcBef>
                <a:spcPts val="125"/>
              </a:spcBef>
            </a:pPr>
            <a:r>
              <a:rPr sz="1100" spc="14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75590" indent="-238125">
              <a:lnSpc>
                <a:spcPts val="1689"/>
              </a:lnSpc>
              <a:buFont typeface="Symbol"/>
              <a:buChar char=""/>
              <a:tabLst>
                <a:tab pos="276225" algn="l"/>
              </a:tabLst>
            </a:pPr>
            <a:r>
              <a:rPr sz="1950" i="1" spc="12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  <a:spcBef>
                <a:spcPts val="420"/>
              </a:spcBef>
            </a:pPr>
            <a:r>
              <a:rPr sz="1950" spc="229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2269" y="935288"/>
            <a:ext cx="142811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i="1" spc="220" dirty="0">
                <a:latin typeface="Times New Roman"/>
                <a:cs typeface="Times New Roman"/>
              </a:rPr>
              <a:t>r</a:t>
            </a:r>
            <a:r>
              <a:rPr sz="1950" spc="220" dirty="0">
                <a:latin typeface="Times New Roman"/>
                <a:cs typeface="Times New Roman"/>
              </a:rPr>
              <a:t>(</a:t>
            </a:r>
            <a:r>
              <a:rPr sz="1950" i="1" spc="220" dirty="0">
                <a:latin typeface="Times New Roman"/>
                <a:cs typeface="Times New Roman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)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254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229" dirty="0">
                <a:latin typeface="Times New Roman"/>
                <a:cs typeface="Times New Roman"/>
              </a:rPr>
              <a:t>2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spc="254" dirty="0">
                <a:latin typeface="Symbol"/>
                <a:cs typeface="Symbol"/>
              </a:rPr>
              <a:t>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155" dirty="0">
                <a:latin typeface="Times New Roman"/>
                <a:cs typeface="Times New Roman"/>
              </a:rPr>
              <a:t>4</a:t>
            </a:r>
            <a:r>
              <a:rPr sz="1950" i="1" spc="15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50728" y="4350226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16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5474" y="435022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417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5162" y="4350226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8840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19021" y="5018915"/>
            <a:ext cx="2606040" cy="0"/>
          </a:xfrm>
          <a:custGeom>
            <a:avLst/>
            <a:gdLst/>
            <a:ahLst/>
            <a:cxnLst/>
            <a:rect l="l" t="t" r="r" b="b"/>
            <a:pathLst>
              <a:path w="2606040">
                <a:moveTo>
                  <a:pt x="0" y="0"/>
                </a:moveTo>
                <a:lnTo>
                  <a:pt x="2605485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5265" y="4670854"/>
            <a:ext cx="3225165" cy="0"/>
          </a:xfrm>
          <a:custGeom>
            <a:avLst/>
            <a:gdLst/>
            <a:ahLst/>
            <a:cxnLst/>
            <a:rect l="l" t="t" r="r" b="b"/>
            <a:pathLst>
              <a:path w="3225165">
                <a:moveTo>
                  <a:pt x="0" y="0"/>
                </a:moveTo>
                <a:lnTo>
                  <a:pt x="3224836" y="0"/>
                </a:lnTo>
              </a:path>
            </a:pathLst>
          </a:custGeom>
          <a:ln w="13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52888" y="3959142"/>
            <a:ext cx="25336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81348" y="3959142"/>
            <a:ext cx="57404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3225" spc="712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39939" y="4217663"/>
            <a:ext cx="129857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19480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77809" y="4450171"/>
            <a:ext cx="149733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405" dirty="0">
                <a:latin typeface="Times New Roman"/>
                <a:cs typeface="Times New Roman"/>
              </a:rPr>
              <a:t>i</a:t>
            </a:r>
            <a:r>
              <a:rPr sz="2150" spc="111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6139" y="4727471"/>
            <a:ext cx="1144270" cy="4292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18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 marL="617220">
              <a:lnSpc>
                <a:spcPts val="2120"/>
              </a:lnSpc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8371" y="4627831"/>
            <a:ext cx="48133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1930" y="5010550"/>
            <a:ext cx="257556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20" dirty="0">
                <a:latin typeface="Times New Roman"/>
                <a:cs typeface="Times New Roman"/>
              </a:rPr>
              <a:t>s</a:t>
            </a:r>
            <a:r>
              <a:rPr sz="2150" spc="520" dirty="0">
                <a:latin typeface="Times New Roman"/>
                <a:cs typeface="Times New Roman"/>
              </a:rPr>
              <a:t>(1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4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)(1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87839" y="4341861"/>
            <a:ext cx="20320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8034" y="4129568"/>
            <a:ext cx="102425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3225" spc="1072" baseline="34883" dirty="0">
                <a:latin typeface="Times New Roman"/>
                <a:cs typeface="Times New Roman"/>
              </a:rPr>
              <a:t>2</a:t>
            </a:r>
            <a:r>
              <a:rPr sz="3225" spc="375" baseline="34883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70853" y="4129568"/>
            <a:ext cx="27622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90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20491" y="5660117"/>
            <a:ext cx="12192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5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361" y="2186462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0" y="0"/>
                </a:moveTo>
                <a:lnTo>
                  <a:pt x="1531437" y="0"/>
                </a:lnTo>
              </a:path>
            </a:pathLst>
          </a:custGeom>
          <a:ln w="17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440" y="851661"/>
            <a:ext cx="5774055" cy="311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Calibri"/>
              <a:cs typeface="Calibri"/>
            </a:endParaRPr>
          </a:p>
          <a:p>
            <a:pPr marL="2536190">
              <a:lnSpc>
                <a:spcPts val="3045"/>
              </a:lnSpc>
            </a:pPr>
            <a:r>
              <a:rPr sz="4200" i="1" spc="540" baseline="-35714" dirty="0">
                <a:latin typeface="Times New Roman"/>
                <a:cs typeface="Times New Roman"/>
              </a:rPr>
              <a:t>G</a:t>
            </a:r>
            <a:r>
              <a:rPr sz="4200" spc="540" baseline="-35714" dirty="0">
                <a:latin typeface="Times New Roman"/>
                <a:cs typeface="Times New Roman"/>
              </a:rPr>
              <a:t>(</a:t>
            </a:r>
            <a:r>
              <a:rPr sz="4200" i="1" spc="540" baseline="-35714" dirty="0">
                <a:latin typeface="Times New Roman"/>
                <a:cs typeface="Times New Roman"/>
              </a:rPr>
              <a:t>s</a:t>
            </a:r>
            <a:r>
              <a:rPr sz="4200" spc="540" baseline="-35714" dirty="0">
                <a:latin typeface="Times New Roman"/>
                <a:cs typeface="Times New Roman"/>
              </a:rPr>
              <a:t>)</a:t>
            </a:r>
            <a:r>
              <a:rPr sz="4200" spc="104" baseline="-35714" dirty="0">
                <a:latin typeface="Times New Roman"/>
                <a:cs typeface="Times New Roman"/>
              </a:rPr>
              <a:t> </a:t>
            </a:r>
            <a:r>
              <a:rPr sz="4200" spc="487" baseline="-35714" dirty="0">
                <a:latin typeface="Symbol"/>
                <a:cs typeface="Symbol"/>
              </a:rPr>
              <a:t></a:t>
            </a:r>
            <a:r>
              <a:rPr sz="4200" spc="352" baseline="-35714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50(</a:t>
            </a:r>
            <a:r>
              <a:rPr sz="2800" i="1" spc="290" dirty="0">
                <a:latin typeface="Times New Roman"/>
                <a:cs typeface="Times New Roman"/>
              </a:rPr>
              <a:t>s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Symbol"/>
                <a:cs typeface="Symbol"/>
              </a:rPr>
              <a:t>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220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  <a:p>
            <a:pPr marR="1057275" algn="r">
              <a:lnSpc>
                <a:spcPts val="3045"/>
              </a:lnSpc>
            </a:pPr>
            <a:r>
              <a:rPr sz="4200" i="1" spc="630" baseline="-24801" dirty="0">
                <a:latin typeface="Times New Roman"/>
                <a:cs typeface="Times New Roman"/>
              </a:rPr>
              <a:t>s</a:t>
            </a:r>
            <a:r>
              <a:rPr sz="1600" spc="18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  <a:tabLst>
                <a:tab pos="507365" algn="l"/>
              </a:tabLst>
            </a:pPr>
            <a:r>
              <a:rPr sz="2400" spc="-5" dirty="0">
                <a:latin typeface="Calibri"/>
                <a:cs typeface="Calibri"/>
              </a:rPr>
              <a:t>1.	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9607" y="3389305"/>
            <a:ext cx="1616075" cy="0"/>
          </a:xfrm>
          <a:custGeom>
            <a:avLst/>
            <a:gdLst/>
            <a:ahLst/>
            <a:cxnLst/>
            <a:rect l="l" t="t" r="r" b="b"/>
            <a:pathLst>
              <a:path w="1616075">
                <a:moveTo>
                  <a:pt x="0" y="0"/>
                </a:moveTo>
                <a:lnTo>
                  <a:pt x="1615913" y="0"/>
                </a:lnTo>
              </a:path>
            </a:pathLst>
          </a:custGeom>
          <a:ln w="13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07956" y="3261390"/>
            <a:ext cx="4108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0444" y="34457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6422" y="2994893"/>
            <a:ext cx="26981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spc="1177" baseline="-34883" dirty="0">
                <a:latin typeface="Symbol"/>
                <a:cs typeface="Symbol"/>
              </a:rPr>
              <a:t></a:t>
            </a:r>
            <a:r>
              <a:rPr sz="3225" spc="322" baseline="-34883" dirty="0">
                <a:latin typeface="Times New Roman"/>
                <a:cs typeface="Times New Roman"/>
              </a:rPr>
              <a:t> </a:t>
            </a:r>
            <a:r>
              <a:rPr sz="3225" spc="937" baseline="-34883" dirty="0">
                <a:latin typeface="Times New Roman"/>
                <a:cs typeface="Times New Roman"/>
              </a:rPr>
              <a:t>lim</a:t>
            </a:r>
            <a:r>
              <a:rPr sz="3225" spc="195" baseline="-34883" dirty="0">
                <a:latin typeface="Times New Roman"/>
                <a:cs typeface="Times New Roman"/>
              </a:rPr>
              <a:t> </a:t>
            </a:r>
            <a:r>
              <a:rPr sz="2150" spc="655" dirty="0">
                <a:latin typeface="Times New Roman"/>
                <a:cs typeface="Times New Roman"/>
              </a:rPr>
              <a:t>50(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754" y="3169190"/>
            <a:ext cx="4635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969" dirty="0">
                <a:latin typeface="Times New Roman"/>
                <a:cs typeface="Times New Roman"/>
              </a:rPr>
              <a:t>K</a:t>
            </a:r>
            <a:r>
              <a:rPr sz="1250" i="1" spc="409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031" y="5028485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7732" y="4256552"/>
            <a:ext cx="1616710" cy="0"/>
          </a:xfrm>
          <a:custGeom>
            <a:avLst/>
            <a:gdLst/>
            <a:ahLst/>
            <a:cxnLst/>
            <a:rect l="l" t="t" r="r" b="b"/>
            <a:pathLst>
              <a:path w="1616710">
                <a:moveTo>
                  <a:pt x="0" y="0"/>
                </a:moveTo>
                <a:lnTo>
                  <a:pt x="1616235" y="0"/>
                </a:lnTo>
              </a:path>
            </a:pathLst>
          </a:custGeom>
          <a:ln w="13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4648" y="4252510"/>
            <a:ext cx="7600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50" spc="560" dirty="0">
                <a:latin typeface="Times New Roman"/>
                <a:cs typeface="Times New Roman"/>
              </a:rPr>
              <a:t>(0)</a:t>
            </a:r>
            <a:r>
              <a:rPr sz="1875" spc="839" baseline="44444" dirty="0">
                <a:latin typeface="Times New Roman"/>
                <a:cs typeface="Times New Roman"/>
              </a:rPr>
              <a:t>2</a:t>
            </a:r>
            <a:endParaRPr sz="1875" baseline="4444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6537" y="3862060"/>
            <a:ext cx="20364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spc="1185" baseline="-34883" dirty="0">
                <a:latin typeface="Symbol"/>
                <a:cs typeface="Symbol"/>
              </a:rPr>
              <a:t></a:t>
            </a:r>
            <a:r>
              <a:rPr sz="3225" spc="637" baseline="-34883" dirty="0">
                <a:latin typeface="Times New Roman"/>
                <a:cs typeface="Times New Roman"/>
              </a:rPr>
              <a:t> </a:t>
            </a:r>
            <a:r>
              <a:rPr sz="2150" spc="655" dirty="0">
                <a:latin typeface="Times New Roman"/>
                <a:cs typeface="Times New Roman"/>
              </a:rPr>
              <a:t>50(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1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7760" y="4036388"/>
            <a:ext cx="4635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975" dirty="0">
                <a:latin typeface="Times New Roman"/>
                <a:cs typeface="Times New Roman"/>
              </a:rPr>
              <a:t>K</a:t>
            </a:r>
            <a:r>
              <a:rPr sz="1250" i="1" spc="409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1919" y="3389305"/>
            <a:ext cx="1616710" cy="0"/>
          </a:xfrm>
          <a:custGeom>
            <a:avLst/>
            <a:gdLst/>
            <a:ahLst/>
            <a:cxnLst/>
            <a:rect l="l" t="t" r="r" b="b"/>
            <a:pathLst>
              <a:path w="1616710">
                <a:moveTo>
                  <a:pt x="0" y="0"/>
                </a:moveTo>
                <a:lnTo>
                  <a:pt x="1616361" y="0"/>
                </a:lnTo>
              </a:path>
            </a:pathLst>
          </a:custGeom>
          <a:ln w="13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50448" y="3261390"/>
            <a:ext cx="4114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7932" y="34457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3788" y="2994893"/>
            <a:ext cx="322453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spc="1177" baseline="-34883" dirty="0">
                <a:latin typeface="Symbol"/>
                <a:cs typeface="Symbol"/>
              </a:rPr>
              <a:t></a:t>
            </a:r>
            <a:r>
              <a:rPr sz="3225" spc="330" baseline="-34883" dirty="0">
                <a:latin typeface="Times New Roman"/>
                <a:cs typeface="Times New Roman"/>
              </a:rPr>
              <a:t> </a:t>
            </a:r>
            <a:r>
              <a:rPr sz="3225" spc="937" baseline="-34883" dirty="0">
                <a:latin typeface="Times New Roman"/>
                <a:cs typeface="Times New Roman"/>
              </a:rPr>
              <a:t>lim</a:t>
            </a:r>
            <a:r>
              <a:rPr sz="3225" spc="30" baseline="-34883" dirty="0">
                <a:latin typeface="Times New Roman"/>
                <a:cs typeface="Times New Roman"/>
              </a:rPr>
              <a:t> </a:t>
            </a:r>
            <a:r>
              <a:rPr sz="3225" i="1" spc="690" baseline="-34883" dirty="0">
                <a:latin typeface="Times New Roman"/>
                <a:cs typeface="Times New Roman"/>
              </a:rPr>
              <a:t>s</a:t>
            </a:r>
            <a:r>
              <a:rPr sz="3225" spc="690" baseline="-34883" dirty="0">
                <a:latin typeface="Times New Roman"/>
                <a:cs typeface="Times New Roman"/>
              </a:rPr>
              <a:t>[</a:t>
            </a:r>
            <a:r>
              <a:rPr sz="3225" spc="-412" baseline="-34883" dirty="0">
                <a:latin typeface="Times New Roman"/>
                <a:cs typeface="Times New Roman"/>
              </a:rPr>
              <a:t> </a:t>
            </a:r>
            <a:r>
              <a:rPr sz="2150" spc="655" dirty="0">
                <a:latin typeface="Times New Roman"/>
                <a:cs typeface="Times New Roman"/>
              </a:rPr>
              <a:t>50(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640" dirty="0">
                <a:latin typeface="Times New Roman"/>
                <a:cs typeface="Times New Roman"/>
              </a:rPr>
              <a:t>5)</a:t>
            </a:r>
            <a:r>
              <a:rPr sz="3225" spc="960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1565" y="3169190"/>
            <a:ext cx="4489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969" dirty="0">
                <a:latin typeface="Times New Roman"/>
                <a:cs typeface="Times New Roman"/>
              </a:rPr>
              <a:t>K</a:t>
            </a:r>
            <a:r>
              <a:rPr sz="1250" i="1" spc="365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7482" y="4379170"/>
            <a:ext cx="1616710" cy="0"/>
          </a:xfrm>
          <a:custGeom>
            <a:avLst/>
            <a:gdLst/>
            <a:ahLst/>
            <a:cxnLst/>
            <a:rect l="l" t="t" r="r" b="b"/>
            <a:pathLst>
              <a:path w="1616710">
                <a:moveTo>
                  <a:pt x="0" y="0"/>
                </a:moveTo>
                <a:lnTo>
                  <a:pt x="1616601" y="0"/>
                </a:lnTo>
              </a:path>
            </a:pathLst>
          </a:custGeom>
          <a:ln w="1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88091" y="4435769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3852" y="3983947"/>
            <a:ext cx="26993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25" spc="1177" baseline="-36175" dirty="0">
                <a:latin typeface="Symbol"/>
                <a:cs typeface="Symbol"/>
              </a:rPr>
              <a:t></a:t>
            </a:r>
            <a:r>
              <a:rPr sz="3225" spc="322" baseline="-36175" dirty="0">
                <a:latin typeface="Times New Roman"/>
                <a:cs typeface="Times New Roman"/>
              </a:rPr>
              <a:t> </a:t>
            </a:r>
            <a:r>
              <a:rPr sz="3225" spc="937" baseline="-36175" dirty="0">
                <a:latin typeface="Times New Roman"/>
                <a:cs typeface="Times New Roman"/>
              </a:rPr>
              <a:t>lim</a:t>
            </a:r>
            <a:r>
              <a:rPr sz="3225" spc="195" baseline="-36175" dirty="0">
                <a:latin typeface="Times New Roman"/>
                <a:cs typeface="Times New Roman"/>
              </a:rPr>
              <a:t> </a:t>
            </a:r>
            <a:r>
              <a:rPr sz="2150" spc="655" dirty="0">
                <a:latin typeface="Times New Roman"/>
                <a:cs typeface="Times New Roman"/>
              </a:rPr>
              <a:t>50(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1582" y="4158615"/>
            <a:ext cx="4489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969" dirty="0">
                <a:latin typeface="Times New Roman"/>
                <a:cs typeface="Times New Roman"/>
              </a:rPr>
              <a:t>K</a:t>
            </a:r>
            <a:r>
              <a:rPr sz="1250" i="1" spc="365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7643" y="4375142"/>
            <a:ext cx="2032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1663" y="5967342"/>
            <a:ext cx="123952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103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64921" y="5322526"/>
            <a:ext cx="1616710" cy="0"/>
          </a:xfrm>
          <a:custGeom>
            <a:avLst/>
            <a:gdLst/>
            <a:ahLst/>
            <a:cxnLst/>
            <a:rect l="l" t="t" r="r" b="b"/>
            <a:pathLst>
              <a:path w="1616710">
                <a:moveTo>
                  <a:pt x="0" y="0"/>
                </a:moveTo>
                <a:lnTo>
                  <a:pt x="1616235" y="0"/>
                </a:lnTo>
              </a:path>
            </a:pathLst>
          </a:custGeom>
          <a:ln w="1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63726" y="4927303"/>
            <a:ext cx="20364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15290" algn="l"/>
              </a:tabLst>
            </a:pPr>
            <a:r>
              <a:rPr sz="3225" spc="1177" baseline="-36175" dirty="0">
                <a:latin typeface="Symbol"/>
                <a:cs typeface="Symbol"/>
              </a:rPr>
              <a:t></a:t>
            </a:r>
            <a:r>
              <a:rPr sz="3225" spc="1177" baseline="-36175" dirty="0">
                <a:latin typeface="Times New Roman"/>
                <a:cs typeface="Times New Roman"/>
              </a:rPr>
              <a:t>	</a:t>
            </a:r>
            <a:r>
              <a:rPr sz="2150" spc="655" dirty="0">
                <a:latin typeface="Times New Roman"/>
                <a:cs typeface="Times New Roman"/>
              </a:rPr>
              <a:t>50(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9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0005" y="5318498"/>
            <a:ext cx="2533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1560" y="5101971"/>
            <a:ext cx="4489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969" dirty="0">
                <a:latin typeface="Times New Roman"/>
                <a:cs typeface="Times New Roman"/>
              </a:rPr>
              <a:t>K</a:t>
            </a:r>
            <a:r>
              <a:rPr sz="1250" i="1" spc="365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8589" y="3389305"/>
            <a:ext cx="1616075" cy="0"/>
          </a:xfrm>
          <a:custGeom>
            <a:avLst/>
            <a:gdLst/>
            <a:ahLst/>
            <a:cxnLst/>
            <a:rect l="l" t="t" r="r" b="b"/>
            <a:pathLst>
              <a:path w="1616075">
                <a:moveTo>
                  <a:pt x="0" y="0"/>
                </a:moveTo>
                <a:lnTo>
                  <a:pt x="1615660" y="0"/>
                </a:lnTo>
              </a:path>
            </a:pathLst>
          </a:custGeom>
          <a:ln w="13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6854" y="3261390"/>
            <a:ext cx="4108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i="1" spc="869" baseline="-25839" dirty="0">
                <a:latin typeface="Times New Roman"/>
                <a:cs typeface="Times New Roman"/>
              </a:rPr>
              <a:t>s</a:t>
            </a:r>
            <a:r>
              <a:rPr sz="1250" spc="58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722" y="2994893"/>
            <a:ext cx="341630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spc="1177" baseline="-34883" dirty="0">
                <a:latin typeface="Symbol"/>
                <a:cs typeface="Symbol"/>
              </a:rPr>
              <a:t></a:t>
            </a:r>
            <a:r>
              <a:rPr sz="3225" spc="337" baseline="-34883" dirty="0">
                <a:latin typeface="Times New Roman"/>
                <a:cs typeface="Times New Roman"/>
              </a:rPr>
              <a:t> </a:t>
            </a:r>
            <a:r>
              <a:rPr sz="3225" spc="930" baseline="-34883" dirty="0">
                <a:latin typeface="Times New Roman"/>
                <a:cs typeface="Times New Roman"/>
              </a:rPr>
              <a:t>lim</a:t>
            </a:r>
            <a:r>
              <a:rPr sz="3225" spc="44" baseline="-34883" dirty="0">
                <a:latin typeface="Times New Roman"/>
                <a:cs typeface="Times New Roman"/>
              </a:rPr>
              <a:t> </a:t>
            </a:r>
            <a:r>
              <a:rPr sz="3225" i="1" spc="869" baseline="-34883" dirty="0">
                <a:latin typeface="Times New Roman"/>
                <a:cs typeface="Times New Roman"/>
              </a:rPr>
              <a:t>s</a:t>
            </a:r>
            <a:r>
              <a:rPr sz="1875" spc="869" baseline="-17777" dirty="0">
                <a:latin typeface="Times New Roman"/>
                <a:cs typeface="Times New Roman"/>
              </a:rPr>
              <a:t>2</a:t>
            </a:r>
            <a:r>
              <a:rPr sz="1875" spc="-225" baseline="-17777" dirty="0">
                <a:latin typeface="Times New Roman"/>
                <a:cs typeface="Times New Roman"/>
              </a:rPr>
              <a:t> </a:t>
            </a:r>
            <a:r>
              <a:rPr sz="3225" spc="712" baseline="-34883" dirty="0">
                <a:latin typeface="Times New Roman"/>
                <a:cs typeface="Times New Roman"/>
              </a:rPr>
              <a:t>[</a:t>
            </a:r>
            <a:r>
              <a:rPr sz="3225" spc="-405" baseline="-34883" dirty="0">
                <a:latin typeface="Times New Roman"/>
                <a:cs typeface="Times New Roman"/>
              </a:rPr>
              <a:t> </a:t>
            </a:r>
            <a:r>
              <a:rPr sz="2150" spc="655" dirty="0">
                <a:latin typeface="Times New Roman"/>
                <a:cs typeface="Times New Roman"/>
              </a:rPr>
              <a:t>50(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640" dirty="0">
                <a:latin typeface="Times New Roman"/>
                <a:cs typeface="Times New Roman"/>
              </a:rPr>
              <a:t>5)</a:t>
            </a:r>
            <a:r>
              <a:rPr sz="3225" spc="960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682" y="34457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9141" y="3169190"/>
            <a:ext cx="4635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969" dirty="0">
                <a:latin typeface="Times New Roman"/>
                <a:cs typeface="Times New Roman"/>
              </a:rPr>
              <a:t>K</a:t>
            </a:r>
            <a:r>
              <a:rPr sz="1250" i="1" spc="409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841" y="4378068"/>
            <a:ext cx="54546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15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9137" y="4100593"/>
            <a:ext cx="316420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655" dirty="0">
                <a:latin typeface="Times New Roman"/>
                <a:cs typeface="Times New Roman"/>
              </a:rPr>
              <a:t>50(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240" y="4917306"/>
            <a:ext cx="161925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250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331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having,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6499" y="2156855"/>
            <a:ext cx="2281555" cy="0"/>
          </a:xfrm>
          <a:custGeom>
            <a:avLst/>
            <a:gdLst/>
            <a:ahLst/>
            <a:cxnLst/>
            <a:rect l="l" t="t" r="r" b="b"/>
            <a:pathLst>
              <a:path w="2281554">
                <a:moveTo>
                  <a:pt x="0" y="0"/>
                </a:moveTo>
                <a:lnTo>
                  <a:pt x="2281092" y="0"/>
                </a:lnTo>
              </a:path>
            </a:pathLst>
          </a:custGeom>
          <a:ln w="17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2125" y="2155432"/>
            <a:ext cx="230505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i="1" spc="310" dirty="0">
                <a:latin typeface="Times New Roman"/>
                <a:cs typeface="Times New Roman"/>
              </a:rPr>
              <a:t>s</a:t>
            </a:r>
            <a:r>
              <a:rPr sz="2800" spc="310" dirty="0">
                <a:latin typeface="Times New Roman"/>
                <a:cs typeface="Times New Roman"/>
              </a:rPr>
              <a:t>(</a:t>
            </a:r>
            <a:r>
              <a:rPr sz="2800" i="1" spc="310" dirty="0">
                <a:latin typeface="Times New Roman"/>
                <a:cs typeface="Times New Roman"/>
              </a:rPr>
              <a:t>s</a:t>
            </a:r>
            <a:r>
              <a:rPr sz="2475" spc="465" baseline="42087" dirty="0">
                <a:latin typeface="Times New Roman"/>
                <a:cs typeface="Times New Roman"/>
              </a:rPr>
              <a:t>2</a:t>
            </a:r>
            <a:r>
              <a:rPr sz="2475" spc="712" baseline="42087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315" dirty="0">
                <a:latin typeface="Times New Roman"/>
                <a:cs typeface="Times New Roman"/>
              </a:rPr>
              <a:t>2</a:t>
            </a:r>
            <a:r>
              <a:rPr sz="2800" i="1" spc="315" dirty="0">
                <a:latin typeface="Times New Roman"/>
                <a:cs typeface="Times New Roman"/>
              </a:rPr>
              <a:t>s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spc="220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4663" y="1646848"/>
            <a:ext cx="4572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9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16" y="1873922"/>
            <a:ext cx="11804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0" dirty="0">
                <a:latin typeface="Times New Roman"/>
                <a:cs typeface="Times New Roman"/>
              </a:rPr>
              <a:t>G</a:t>
            </a:r>
            <a:r>
              <a:rPr sz="2800" spc="360" dirty="0">
                <a:latin typeface="Times New Roman"/>
                <a:cs typeface="Times New Roman"/>
              </a:rPr>
              <a:t>(</a:t>
            </a:r>
            <a:r>
              <a:rPr sz="2800" i="1" spc="360" dirty="0">
                <a:latin typeface="Times New Roman"/>
                <a:cs typeface="Times New Roman"/>
              </a:rPr>
              <a:t>s</a:t>
            </a:r>
            <a:r>
              <a:rPr sz="2800" spc="36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45503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Steady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60161" y="4648350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367" y="0"/>
                </a:lnTo>
              </a:path>
            </a:pathLst>
          </a:custGeom>
          <a:ln w="15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pc="-5" dirty="0"/>
              <a:t>Determine</a:t>
            </a:r>
          </a:p>
          <a:p>
            <a:pPr marL="25400">
              <a:lnSpc>
                <a:spcPct val="100000"/>
              </a:lnSpc>
              <a:spcBef>
                <a:spcPts val="580"/>
              </a:spcBef>
              <a:tabLst>
                <a:tab pos="481965" algn="l"/>
              </a:tabLst>
            </a:pPr>
            <a:r>
              <a:rPr spc="-5" dirty="0"/>
              <a:t>1.	</a:t>
            </a:r>
            <a:r>
              <a:rPr spc="-20" dirty="0"/>
              <a:t>Different </a:t>
            </a:r>
            <a:r>
              <a:rPr spc="-15" dirty="0"/>
              <a:t>static </a:t>
            </a:r>
            <a:r>
              <a:rPr spc="-10" dirty="0"/>
              <a:t>error</a:t>
            </a:r>
            <a:r>
              <a:rPr spc="-5" dirty="0"/>
              <a:t> </a:t>
            </a:r>
            <a:r>
              <a:rPr spc="-10" dirty="0"/>
              <a:t>coefficients.</a:t>
            </a:r>
          </a:p>
          <a:p>
            <a:pPr marR="43180" algn="r">
              <a:lnSpc>
                <a:spcPct val="100000"/>
              </a:lnSpc>
              <a:spcBef>
                <a:spcPts val="1065"/>
              </a:spcBef>
            </a:pPr>
            <a:r>
              <a:rPr sz="3600" i="1" baseline="-25462" dirty="0">
                <a:latin typeface="Times New Roman"/>
                <a:cs typeface="Times New Roman"/>
              </a:rPr>
              <a:t>t</a:t>
            </a:r>
            <a:r>
              <a:rPr sz="3600" i="1" spc="-727" baseline="-25462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6564" y="4406983"/>
            <a:ext cx="2044064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</a:t>
            </a:r>
            <a:r>
              <a:rPr sz="2400" spc="35" dirty="0">
                <a:latin typeface="Times New Roman"/>
                <a:cs typeface="Times New Roman"/>
              </a:rPr>
              <a:t>10</a:t>
            </a:r>
            <a:r>
              <a:rPr sz="2400" i="1" spc="35" dirty="0">
                <a:latin typeface="Times New Roman"/>
                <a:cs typeface="Times New Roman"/>
              </a:rPr>
              <a:t>t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  <a:p>
            <a:pPr marL="1878330">
              <a:lnSpc>
                <a:spcPts val="2380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3507" y="2156855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>
                <a:moveTo>
                  <a:pt x="0" y="0"/>
                </a:moveTo>
                <a:lnTo>
                  <a:pt x="1126761" y="0"/>
                </a:lnTo>
              </a:path>
            </a:pathLst>
          </a:custGeom>
          <a:ln w="17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61418" y="1646848"/>
            <a:ext cx="4572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9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8618" y="1873922"/>
            <a:ext cx="12211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434" dirty="0">
                <a:latin typeface="Times New Roman"/>
                <a:cs typeface="Times New Roman"/>
              </a:rPr>
              <a:t>H</a:t>
            </a:r>
            <a:r>
              <a:rPr sz="2800" i="1" spc="-550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(</a:t>
            </a:r>
            <a:r>
              <a:rPr sz="2800" i="1" spc="295" dirty="0">
                <a:latin typeface="Times New Roman"/>
                <a:cs typeface="Times New Roman"/>
              </a:rPr>
              <a:t>s</a:t>
            </a:r>
            <a:r>
              <a:rPr sz="2800" spc="295" dirty="0">
                <a:latin typeface="Times New Roman"/>
                <a:cs typeface="Times New Roman"/>
              </a:rPr>
              <a:t>)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1026" y="2155432"/>
            <a:ext cx="111442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85" dirty="0">
                <a:latin typeface="Times New Roman"/>
                <a:cs typeface="Times New Roman"/>
              </a:rPr>
              <a:t>(</a:t>
            </a:r>
            <a:r>
              <a:rPr sz="2800" i="1" spc="285" dirty="0">
                <a:latin typeface="Times New Roman"/>
                <a:cs typeface="Times New Roman"/>
              </a:rPr>
              <a:t>s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505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4)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3192" y="3367278"/>
            <a:ext cx="2407285" cy="0"/>
          </a:xfrm>
          <a:custGeom>
            <a:avLst/>
            <a:gdLst/>
            <a:ahLst/>
            <a:cxnLst/>
            <a:rect l="l" t="t" r="r" b="b"/>
            <a:pathLst>
              <a:path w="2407285">
                <a:moveTo>
                  <a:pt x="0" y="0"/>
                </a:moveTo>
                <a:lnTo>
                  <a:pt x="2407003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4588" y="3367278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639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40687" y="3363253"/>
            <a:ext cx="242824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spc="615" dirty="0">
                <a:latin typeface="Times New Roman"/>
                <a:cs typeface="Times New Roman"/>
              </a:rPr>
              <a:t>(</a:t>
            </a: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1875" spc="922" baseline="44444" dirty="0">
                <a:latin typeface="Times New Roman"/>
                <a:cs typeface="Times New Roman"/>
              </a:rPr>
              <a:t>2</a:t>
            </a:r>
            <a:r>
              <a:rPr sz="1875" spc="930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4139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2753" y="2972024"/>
            <a:ext cx="4819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2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0182" y="2972024"/>
            <a:ext cx="4819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20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1555" y="3146701"/>
            <a:ext cx="15309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1737" y="3363254"/>
            <a:ext cx="11734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i="1" spc="9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1628" y="3146701"/>
            <a:ext cx="2762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90" dirty="0">
                <a:latin typeface="Symbol"/>
                <a:cs typeface="Symbol"/>
              </a:rPr>
              <a:t>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9031" y="4155233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4234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37006"/>
            <a:ext cx="8376920" cy="462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example;</a:t>
            </a:r>
            <a:endParaRPr sz="3200">
              <a:latin typeface="Calibri"/>
              <a:cs typeface="Calibri"/>
            </a:endParaRPr>
          </a:p>
          <a:p>
            <a:pPr marL="1155700" marR="5080" lvl="1" indent="-228600">
              <a:lnSpc>
                <a:spcPct val="150100"/>
              </a:lnSpc>
              <a:spcBef>
                <a:spcPts val="765"/>
              </a:spcBef>
              <a:buSzPct val="96428"/>
              <a:buFont typeface="Wingdings"/>
              <a:buChar char=""/>
              <a:tabLst>
                <a:tab pos="1207770" algn="l"/>
              </a:tabLst>
            </a:pPr>
            <a:r>
              <a:rPr sz="2800" spc="-5" dirty="0">
                <a:latin typeface="Calibri"/>
                <a:cs typeface="Calibri"/>
              </a:rPr>
              <a:t>When a </a:t>
            </a:r>
            <a:r>
              <a:rPr sz="2800" spc="-15" dirty="0">
                <a:latin typeface="Calibri"/>
                <a:cs typeface="Calibri"/>
              </a:rPr>
              <a:t>radar </a:t>
            </a:r>
            <a:r>
              <a:rPr sz="2800" spc="-20" dirty="0">
                <a:latin typeface="Calibri"/>
                <a:cs typeface="Calibri"/>
              </a:rPr>
              <a:t>tracks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enemy </a:t>
            </a:r>
            <a:r>
              <a:rPr sz="2800" spc="-10" dirty="0">
                <a:latin typeface="Calibri"/>
                <a:cs typeface="Calibri"/>
              </a:rPr>
              <a:t>plane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nature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enemy </a:t>
            </a:r>
            <a:r>
              <a:rPr sz="2800" spc="-30" dirty="0">
                <a:latin typeface="Calibri"/>
                <a:cs typeface="Calibri"/>
              </a:rPr>
              <a:t>plane’s </a:t>
            </a:r>
            <a:r>
              <a:rPr sz="2800" spc="-10" dirty="0">
                <a:latin typeface="Calibri"/>
                <a:cs typeface="Calibri"/>
              </a:rPr>
              <a:t>variation is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random.</a:t>
            </a:r>
            <a:endParaRPr sz="2800">
              <a:latin typeface="Calibri"/>
              <a:cs typeface="Calibri"/>
            </a:endParaRPr>
          </a:p>
          <a:p>
            <a:pPr marL="1155700" marR="6985" lvl="1" indent="-228600">
              <a:lnSpc>
                <a:spcPct val="150100"/>
              </a:lnSpc>
              <a:spcBef>
                <a:spcPts val="670"/>
              </a:spcBef>
              <a:buSzPct val="96428"/>
              <a:buFont typeface="Wingdings"/>
              <a:buChar char=""/>
              <a:tabLst>
                <a:tab pos="12071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terrain, </a:t>
            </a:r>
            <a:r>
              <a:rPr sz="2800" spc="-5" dirty="0">
                <a:latin typeface="Calibri"/>
                <a:cs typeface="Calibri"/>
              </a:rPr>
              <a:t>curves on </a:t>
            </a:r>
            <a:r>
              <a:rPr sz="2800" spc="-20" dirty="0">
                <a:latin typeface="Calibri"/>
                <a:cs typeface="Calibri"/>
              </a:rPr>
              <a:t>road </a:t>
            </a:r>
            <a:r>
              <a:rPr sz="2800" spc="-15" dirty="0">
                <a:latin typeface="Calibri"/>
                <a:cs typeface="Calibri"/>
              </a:rPr>
              <a:t>etc.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drives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automobile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1155700" marR="5715" lvl="1" indent="-228600">
              <a:lnSpc>
                <a:spcPct val="150100"/>
              </a:lnSpc>
              <a:spcBef>
                <a:spcPts val="670"/>
              </a:spcBef>
              <a:buSzPct val="96428"/>
              <a:buFont typeface="Wingdings"/>
              <a:buChar char=""/>
              <a:tabLst>
                <a:tab pos="1207135" algn="l"/>
                <a:tab pos="1913255" algn="l"/>
                <a:tab pos="3144520" algn="l"/>
                <a:tab pos="3690620" algn="l"/>
                <a:tab pos="4031615" algn="l"/>
                <a:tab pos="5434330" algn="l"/>
                <a:tab pos="6840855" algn="l"/>
                <a:tab pos="7818120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loading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10" dirty="0">
                <a:latin typeface="Calibri"/>
                <a:cs typeface="Calibri"/>
              </a:rPr>
              <a:t>hear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  which load will be applied or </a:t>
            </a:r>
            <a:r>
              <a:rPr sz="2800" spc="-15" dirty="0">
                <a:latin typeface="Calibri"/>
                <a:cs typeface="Calibri"/>
              </a:rPr>
              <a:t>thrown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of.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5773" y="3367278"/>
            <a:ext cx="2407285" cy="0"/>
          </a:xfrm>
          <a:custGeom>
            <a:avLst/>
            <a:gdLst/>
            <a:ahLst/>
            <a:cxnLst/>
            <a:rect l="l" t="t" r="r" b="b"/>
            <a:pathLst>
              <a:path w="2407285">
                <a:moveTo>
                  <a:pt x="0" y="0"/>
                </a:moveTo>
                <a:lnTo>
                  <a:pt x="2406857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950" y="3367278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598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43272" y="3363254"/>
            <a:ext cx="242824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spc="615" dirty="0">
                <a:latin typeface="Times New Roman"/>
                <a:cs typeface="Times New Roman"/>
              </a:rPr>
              <a:t>(</a:t>
            </a: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1875" spc="922" baseline="44444" dirty="0">
                <a:latin typeface="Times New Roman"/>
                <a:cs typeface="Times New Roman"/>
              </a:rPr>
              <a:t>2</a:t>
            </a:r>
            <a:r>
              <a:rPr sz="1875" spc="930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247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5261" y="2972024"/>
            <a:ext cx="4819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2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2426" y="2972024"/>
            <a:ext cx="4819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20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6289" y="3146701"/>
            <a:ext cx="1903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5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3163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4503" y="3363254"/>
            <a:ext cx="117411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i="1" spc="9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4069" y="3146701"/>
            <a:ext cx="2762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90" dirty="0">
                <a:latin typeface="Symbol"/>
                <a:cs typeface="Symbol"/>
              </a:rPr>
              <a:t>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64740" y="4379170"/>
            <a:ext cx="726440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0" y="0"/>
                </a:moveTo>
                <a:lnTo>
                  <a:pt x="726099" y="0"/>
                </a:lnTo>
              </a:path>
            </a:pathLst>
          </a:custGeom>
          <a:ln w="1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63597" y="3983947"/>
            <a:ext cx="11512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29259" algn="l"/>
              </a:tabLst>
            </a:pPr>
            <a:r>
              <a:rPr sz="3225" spc="1177" baseline="-36175" dirty="0">
                <a:latin typeface="Symbol"/>
                <a:cs typeface="Symbol"/>
              </a:rPr>
              <a:t></a:t>
            </a:r>
            <a:r>
              <a:rPr sz="3225" spc="1177" baseline="-36175" dirty="0">
                <a:latin typeface="Times New Roman"/>
                <a:cs typeface="Times New Roman"/>
              </a:rPr>
              <a:t>	</a:t>
            </a:r>
            <a:r>
              <a:rPr sz="2150" spc="715" dirty="0">
                <a:latin typeface="Times New Roman"/>
                <a:cs typeface="Times New Roman"/>
              </a:rPr>
              <a:t>200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4404" y="4375142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1536" y="4158615"/>
            <a:ext cx="4489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969" dirty="0">
                <a:latin typeface="Times New Roman"/>
                <a:cs typeface="Times New Roman"/>
              </a:rPr>
              <a:t>K</a:t>
            </a:r>
            <a:r>
              <a:rPr sz="1250" i="1" spc="365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2338" y="5106282"/>
            <a:ext cx="132524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0965" y="3367278"/>
            <a:ext cx="2407285" cy="0"/>
          </a:xfrm>
          <a:custGeom>
            <a:avLst/>
            <a:gdLst/>
            <a:ahLst/>
            <a:cxnLst/>
            <a:rect l="l" t="t" r="r" b="b"/>
            <a:pathLst>
              <a:path w="2407285">
                <a:moveTo>
                  <a:pt x="0" y="0"/>
                </a:moveTo>
                <a:lnTo>
                  <a:pt x="2406716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2006" y="3367278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523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14106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99" y="3146701"/>
            <a:ext cx="21634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2150" spc="475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8444" y="3363254"/>
            <a:ext cx="24276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spc="615" dirty="0">
                <a:latin typeface="Times New Roman"/>
                <a:cs typeface="Times New Roman"/>
              </a:rPr>
              <a:t>(</a:t>
            </a: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1875" spc="922" baseline="44444" dirty="0">
                <a:latin typeface="Times New Roman"/>
                <a:cs typeface="Times New Roman"/>
              </a:rPr>
              <a:t>2</a:t>
            </a:r>
            <a:r>
              <a:rPr sz="1875" spc="930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0413" y="2972024"/>
            <a:ext cx="4819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2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7680" y="2972024"/>
            <a:ext cx="4819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20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68061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75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9261" y="3363254"/>
            <a:ext cx="11734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i="1" spc="9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9151" y="3146701"/>
            <a:ext cx="2762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90" dirty="0">
                <a:latin typeface="Symbol"/>
                <a:cs typeface="Symbol"/>
              </a:rPr>
              <a:t>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0469" y="4357878"/>
            <a:ext cx="2202180" cy="0"/>
          </a:xfrm>
          <a:custGeom>
            <a:avLst/>
            <a:gdLst/>
            <a:ahLst/>
            <a:cxnLst/>
            <a:rect l="l" t="t" r="r" b="b"/>
            <a:pathLst>
              <a:path w="2202179">
                <a:moveTo>
                  <a:pt x="0" y="0"/>
                </a:moveTo>
                <a:lnTo>
                  <a:pt x="2201996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7063" y="4357878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422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07374" y="3962624"/>
            <a:ext cx="25374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67560" algn="l"/>
              </a:tabLst>
            </a:pPr>
            <a:r>
              <a:rPr sz="2150" spc="720" dirty="0">
                <a:latin typeface="Times New Roman"/>
                <a:cs typeface="Times New Roman"/>
              </a:rPr>
              <a:t>20	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4551" y="41373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4066" y="4137301"/>
            <a:ext cx="12801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484" dirty="0">
                <a:latin typeface="Times New Roman"/>
                <a:cs typeface="Times New Roman"/>
              </a:rPr>
              <a:t>0[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3922" y="4137301"/>
            <a:ext cx="2762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90" dirty="0">
                <a:latin typeface="Symbol"/>
                <a:cs typeface="Symbol"/>
              </a:rPr>
              <a:t>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1027" y="4353853"/>
            <a:ext cx="3822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635250" algn="l"/>
              </a:tabLst>
            </a:pPr>
            <a:r>
              <a:rPr sz="2150" spc="600" dirty="0">
                <a:latin typeface="Times New Roman"/>
                <a:cs typeface="Times New Roman"/>
              </a:rPr>
              <a:t>(</a:t>
            </a:r>
            <a:r>
              <a:rPr sz="2150" i="1" spc="600" dirty="0">
                <a:latin typeface="Times New Roman"/>
                <a:cs typeface="Times New Roman"/>
              </a:rPr>
              <a:t>s</a:t>
            </a:r>
            <a:r>
              <a:rPr sz="1875" spc="900" baseline="44444" dirty="0">
                <a:latin typeface="Times New Roman"/>
                <a:cs typeface="Times New Roman"/>
              </a:rPr>
              <a:t>2</a:t>
            </a:r>
            <a:r>
              <a:rPr sz="1875" spc="967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spc="695" dirty="0">
                <a:latin typeface="Times New Roman"/>
                <a:cs typeface="Times New Roman"/>
              </a:rPr>
              <a:t>2</a:t>
            </a:r>
            <a:r>
              <a:rPr sz="2150" i="1" spc="695" dirty="0">
                <a:latin typeface="Times New Roman"/>
                <a:cs typeface="Times New Roman"/>
              </a:rPr>
              <a:t>s</a:t>
            </a:r>
            <a:r>
              <a:rPr sz="2150" i="1" spc="14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5)	</a:t>
            </a:r>
            <a:r>
              <a:rPr sz="2150" spc="595" dirty="0">
                <a:latin typeface="Times New Roman"/>
                <a:cs typeface="Times New Roman"/>
              </a:rPr>
              <a:t>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2150" i="1" spc="10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9936" y="5106282"/>
            <a:ext cx="115760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2759" y="1938507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127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6138" y="1938507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5">
                <a:moveTo>
                  <a:pt x="0" y="0"/>
                </a:moveTo>
                <a:lnTo>
                  <a:pt x="448463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8840" y="1938507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8811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7675" y="1810101"/>
            <a:ext cx="130429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925830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145" y="1717508"/>
            <a:ext cx="458216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084195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L</a:t>
            </a:r>
            <a:r>
              <a:rPr sz="2150" spc="580" dirty="0">
                <a:latin typeface="Times New Roman"/>
                <a:cs typeface="Times New Roman"/>
              </a:rPr>
              <a:t>{</a:t>
            </a:r>
            <a:r>
              <a:rPr sz="2150" i="1" spc="580" dirty="0">
                <a:latin typeface="Times New Roman"/>
                <a:cs typeface="Times New Roman"/>
              </a:rPr>
              <a:t>r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Times New Roman"/>
                <a:cs typeface="Times New Roman"/>
              </a:rPr>
              <a:t>(</a:t>
            </a:r>
            <a:r>
              <a:rPr sz="2150" i="1" spc="425" dirty="0">
                <a:latin typeface="Times New Roman"/>
                <a:cs typeface="Times New Roman"/>
              </a:rPr>
              <a:t>t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)}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785" dirty="0">
                <a:latin typeface="Times New Roman"/>
                <a:cs typeface="Times New Roman"/>
              </a:rPr>
              <a:t>	</a:t>
            </a:r>
            <a:r>
              <a:rPr sz="3225" spc="1072" baseline="36175" dirty="0">
                <a:latin typeface="Times New Roman"/>
                <a:cs typeface="Times New Roman"/>
              </a:rPr>
              <a:t>5</a:t>
            </a:r>
            <a:r>
              <a:rPr sz="3225" spc="315" baseline="3617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3225" spc="1072" baseline="36175" dirty="0">
                <a:latin typeface="Times New Roman"/>
                <a:cs typeface="Times New Roman"/>
              </a:rPr>
              <a:t>10</a:t>
            </a:r>
            <a:r>
              <a:rPr sz="3225" spc="397" baseline="3617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51661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0844" y="3265170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>
                <a:moveTo>
                  <a:pt x="0" y="0"/>
                </a:moveTo>
                <a:lnTo>
                  <a:pt x="237813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43019" y="2869916"/>
            <a:ext cx="10109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85" dirty="0">
                <a:latin typeface="Times New Roman"/>
                <a:cs typeface="Times New Roman"/>
              </a:rPr>
              <a:t>R</a:t>
            </a:r>
            <a:r>
              <a:rPr sz="2150" spc="625" dirty="0">
                <a:latin typeface="Times New Roman"/>
                <a:cs typeface="Times New Roman"/>
              </a:rPr>
              <a:t>(</a:t>
            </a:r>
            <a:r>
              <a:rPr sz="2150" i="1" spc="675" dirty="0">
                <a:latin typeface="Times New Roman"/>
                <a:cs typeface="Times New Roman"/>
              </a:rPr>
              <a:t>s</a:t>
            </a:r>
            <a:r>
              <a:rPr sz="2150" spc="4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3041" y="3044593"/>
            <a:ext cx="1496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760" dirty="0">
                <a:latin typeface="Times New Roman"/>
                <a:cs typeface="Times New Roman"/>
              </a:rPr>
              <a:t>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6164" y="3261145"/>
            <a:ext cx="3060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75" i="1" spc="480" baseline="20000" dirty="0">
                <a:latin typeface="Times New Roman"/>
                <a:cs typeface="Times New Roman"/>
              </a:rPr>
              <a:t>s</a:t>
            </a:r>
            <a:r>
              <a:rPr sz="1875" i="1" spc="-277" baseline="20000" dirty="0">
                <a:latin typeface="Times New Roman"/>
                <a:cs typeface="Times New Roman"/>
              </a:rPr>
              <a:t> </a:t>
            </a:r>
            <a:r>
              <a:rPr sz="1875" spc="960" baseline="20000" dirty="0">
                <a:latin typeface="Symbol"/>
                <a:cs typeface="Symbol"/>
              </a:rPr>
              <a:t></a:t>
            </a:r>
            <a:r>
              <a:rPr sz="1875" spc="960" baseline="20000" dirty="0">
                <a:latin typeface="Times New Roman"/>
                <a:cs typeface="Times New Roman"/>
              </a:rPr>
              <a:t>0</a:t>
            </a:r>
            <a:r>
              <a:rPr sz="1875" spc="509" baseline="2000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21961" y="1136196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367" y="0"/>
                </a:lnTo>
              </a:path>
            </a:pathLst>
          </a:custGeom>
          <a:ln w="12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20360" y="1030848"/>
            <a:ext cx="253365" cy="8705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905"/>
              </a:spcBef>
            </a:pPr>
            <a:r>
              <a:rPr sz="1950" spc="22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4522" y="772680"/>
            <a:ext cx="515620" cy="331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ts val="675"/>
              </a:lnSpc>
              <a:spcBef>
                <a:spcPts val="135"/>
              </a:spcBef>
            </a:pPr>
            <a:r>
              <a:rPr sz="1100" spc="14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276860" indent="-239395">
              <a:lnSpc>
                <a:spcPts val="1695"/>
              </a:lnSpc>
              <a:buFont typeface="Symbol"/>
              <a:buChar char=""/>
              <a:tabLst>
                <a:tab pos="277495" algn="l"/>
              </a:tabLst>
            </a:pPr>
            <a:r>
              <a:rPr sz="1950" i="1" spc="125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835854"/>
            <a:ext cx="3638550" cy="93154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300990" algn="r">
              <a:lnSpc>
                <a:spcPct val="100000"/>
              </a:lnSpc>
              <a:spcBef>
                <a:spcPts val="91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by,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8364" y="936406"/>
            <a:ext cx="153987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50" i="1" spc="220" dirty="0">
                <a:latin typeface="Times New Roman"/>
                <a:cs typeface="Times New Roman"/>
              </a:rPr>
              <a:t>r</a:t>
            </a:r>
            <a:r>
              <a:rPr sz="1950" spc="220" dirty="0">
                <a:latin typeface="Times New Roman"/>
                <a:cs typeface="Times New Roman"/>
              </a:rPr>
              <a:t>(</a:t>
            </a:r>
            <a:r>
              <a:rPr sz="1950" i="1" spc="220" dirty="0">
                <a:latin typeface="Times New Roman"/>
                <a:cs typeface="Times New Roman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)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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225" dirty="0">
                <a:latin typeface="Times New Roman"/>
                <a:cs typeface="Times New Roman"/>
              </a:rPr>
              <a:t>5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spc="240" dirty="0">
                <a:latin typeface="Symbol"/>
                <a:cs typeface="Symbol"/>
              </a:rPr>
              <a:t></a:t>
            </a:r>
            <a:r>
              <a:rPr sz="1950" spc="240" dirty="0">
                <a:latin typeface="Times New Roman"/>
                <a:cs typeface="Times New Roman"/>
              </a:rPr>
              <a:t>10</a:t>
            </a:r>
            <a:r>
              <a:rPr sz="1950" i="1" spc="240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83425" y="4350226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122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6681" y="4350226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5">
                <a:moveTo>
                  <a:pt x="0" y="0"/>
                </a:moveTo>
                <a:lnTo>
                  <a:pt x="448383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9197" y="4350226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8735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56667" y="5018915"/>
            <a:ext cx="2407285" cy="0"/>
          </a:xfrm>
          <a:custGeom>
            <a:avLst/>
            <a:gdLst/>
            <a:ahLst/>
            <a:cxnLst/>
            <a:rect l="l" t="t" r="r" b="b"/>
            <a:pathLst>
              <a:path w="2407285">
                <a:moveTo>
                  <a:pt x="0" y="0"/>
                </a:moveTo>
                <a:lnTo>
                  <a:pt x="2406753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7746" y="501891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559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4978" y="4670854"/>
            <a:ext cx="4862195" cy="0"/>
          </a:xfrm>
          <a:custGeom>
            <a:avLst/>
            <a:gdLst/>
            <a:ahLst/>
            <a:cxnLst/>
            <a:rect l="l" t="t" r="r" b="b"/>
            <a:pathLst>
              <a:path w="4862195">
                <a:moveTo>
                  <a:pt x="0" y="0"/>
                </a:moveTo>
                <a:lnTo>
                  <a:pt x="4862127" y="0"/>
                </a:lnTo>
              </a:path>
            </a:pathLst>
          </a:custGeom>
          <a:ln w="13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05235" y="3959142"/>
            <a:ext cx="57404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3225" spc="712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44196" y="4798249"/>
            <a:ext cx="17716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75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9899" y="4341861"/>
            <a:ext cx="597535" cy="644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15"/>
              </a:lnSpc>
              <a:spcBef>
                <a:spcPts val="13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128905">
              <a:lnSpc>
                <a:spcPts val="2415"/>
              </a:lnSpc>
            </a:pP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58136" y="4217663"/>
            <a:ext cx="130429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25194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10835" y="4129568"/>
            <a:ext cx="1885314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3225" spc="1072" baseline="34883" dirty="0">
                <a:latin typeface="Times New Roman"/>
                <a:cs typeface="Times New Roman"/>
              </a:rPr>
              <a:t>5</a:t>
            </a:r>
            <a:r>
              <a:rPr sz="3225" spc="337" baseline="34883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3225" spc="1072" baseline="34883" dirty="0">
                <a:latin typeface="Times New Roman"/>
                <a:cs typeface="Times New Roman"/>
              </a:rPr>
              <a:t>10</a:t>
            </a:r>
            <a:r>
              <a:rPr sz="3225" spc="427" baseline="34883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87874" y="4450171"/>
            <a:ext cx="149669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Times New Roman"/>
                <a:cs typeface="Times New Roman"/>
              </a:rPr>
              <a:t>l</a:t>
            </a:r>
            <a:r>
              <a:rPr sz="2150" spc="400" dirty="0">
                <a:latin typeface="Times New Roman"/>
                <a:cs typeface="Times New Roman"/>
              </a:rPr>
              <a:t>i</a:t>
            </a:r>
            <a:r>
              <a:rPr sz="2150" spc="111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05982" y="4727471"/>
            <a:ext cx="1344295" cy="4292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18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 marL="617220">
              <a:lnSpc>
                <a:spcPts val="2120"/>
              </a:lnSpc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2150" spc="475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14840" y="4798249"/>
            <a:ext cx="27559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85" dirty="0">
                <a:latin typeface="Symbol"/>
                <a:cs typeface="Symbol"/>
              </a:rPr>
              <a:t>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41452" y="4577871"/>
            <a:ext cx="4013200" cy="7912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54045">
              <a:lnSpc>
                <a:spcPct val="100000"/>
              </a:lnSpc>
              <a:spcBef>
                <a:spcPts val="525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  <a:tabLst>
                <a:tab pos="2826385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spc="615" dirty="0">
                <a:latin typeface="Times New Roman"/>
                <a:cs typeface="Times New Roman"/>
              </a:rPr>
              <a:t>(</a:t>
            </a: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1875" spc="922" baseline="44444" dirty="0">
                <a:latin typeface="Times New Roman"/>
                <a:cs typeface="Times New Roman"/>
              </a:rPr>
              <a:t>2</a:t>
            </a:r>
            <a:r>
              <a:rPr sz="1875" spc="975" baseline="44444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5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565" dirty="0">
                <a:latin typeface="Times New Roman"/>
                <a:cs typeface="Times New Roman"/>
              </a:rPr>
              <a:t>5)	</a:t>
            </a:r>
            <a:r>
              <a:rPr sz="2150" spc="585" dirty="0">
                <a:latin typeface="Times New Roman"/>
                <a:cs typeface="Times New Roman"/>
              </a:rPr>
              <a:t>(</a:t>
            </a: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2150" i="1" spc="11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20491" y="5660117"/>
            <a:ext cx="12192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5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569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4088" y="2156855"/>
            <a:ext cx="2592070" cy="0"/>
          </a:xfrm>
          <a:custGeom>
            <a:avLst/>
            <a:gdLst/>
            <a:ahLst/>
            <a:cxnLst/>
            <a:rect l="l" t="t" r="r" b="b"/>
            <a:pathLst>
              <a:path w="2592070">
                <a:moveTo>
                  <a:pt x="0" y="0"/>
                </a:moveTo>
                <a:lnTo>
                  <a:pt x="2591837" y="0"/>
                </a:lnTo>
              </a:path>
            </a:pathLst>
          </a:custGeom>
          <a:ln w="17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19721" y="2155432"/>
            <a:ext cx="261493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i="1" spc="285" dirty="0">
                <a:latin typeface="Times New Roman"/>
                <a:cs typeface="Times New Roman"/>
              </a:rPr>
              <a:t>s</a:t>
            </a:r>
            <a:r>
              <a:rPr sz="2475" spc="427" baseline="42087" dirty="0">
                <a:latin typeface="Times New Roman"/>
                <a:cs typeface="Times New Roman"/>
              </a:rPr>
              <a:t>2</a:t>
            </a:r>
            <a:r>
              <a:rPr sz="2475" spc="-67" baseline="42087" dirty="0">
                <a:latin typeface="Times New Roman"/>
                <a:cs typeface="Times New Roman"/>
              </a:rPr>
              <a:t> </a:t>
            </a:r>
            <a:r>
              <a:rPr sz="2800" spc="290" dirty="0">
                <a:latin typeface="Times New Roman"/>
                <a:cs typeface="Times New Roman"/>
              </a:rPr>
              <a:t>(2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spc="275" dirty="0">
                <a:latin typeface="Times New Roman"/>
                <a:cs typeface="Times New Roman"/>
              </a:rPr>
              <a:t>s</a:t>
            </a:r>
            <a:r>
              <a:rPr sz="2800" spc="275" dirty="0">
                <a:latin typeface="Times New Roman"/>
                <a:cs typeface="Times New Roman"/>
              </a:rPr>
              <a:t>)(4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265" dirty="0">
                <a:latin typeface="Times New Roman"/>
                <a:cs typeface="Times New Roman"/>
              </a:rPr>
              <a:t>s</a:t>
            </a:r>
            <a:r>
              <a:rPr sz="2800" spc="26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1616" y="1646848"/>
            <a:ext cx="146431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80" dirty="0">
                <a:latin typeface="Times New Roman"/>
                <a:cs typeface="Times New Roman"/>
              </a:rPr>
              <a:t>20(1</a:t>
            </a:r>
            <a:r>
              <a:rPr sz="2800" spc="280" dirty="0">
                <a:latin typeface="Symbol"/>
                <a:cs typeface="Symbol"/>
              </a:rPr>
              <a:t>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i="1" spc="265" dirty="0">
                <a:latin typeface="Times New Roman"/>
                <a:cs typeface="Times New Roman"/>
              </a:rPr>
              <a:t>s</a:t>
            </a:r>
            <a:r>
              <a:rPr sz="2800" spc="26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766" y="1873922"/>
            <a:ext cx="11804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0" dirty="0">
                <a:latin typeface="Times New Roman"/>
                <a:cs typeface="Times New Roman"/>
              </a:rPr>
              <a:t>G</a:t>
            </a:r>
            <a:r>
              <a:rPr sz="2800" spc="360" dirty="0">
                <a:latin typeface="Times New Roman"/>
                <a:cs typeface="Times New Roman"/>
              </a:rPr>
              <a:t>(</a:t>
            </a:r>
            <a:r>
              <a:rPr sz="2800" i="1" spc="360" dirty="0">
                <a:latin typeface="Times New Roman"/>
                <a:cs typeface="Times New Roman"/>
              </a:rPr>
              <a:t>s</a:t>
            </a:r>
            <a:r>
              <a:rPr sz="2800" spc="36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64636"/>
            <a:ext cx="457009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1.	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45503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Steady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8938" y="4432299"/>
            <a:ext cx="226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40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2</a:t>
            </a:r>
            <a:r>
              <a:rPr sz="2400" i="1" spc="-20" dirty="0">
                <a:latin typeface="Times New Roman"/>
                <a:cs typeface="Times New Roman"/>
              </a:rPr>
              <a:t>t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5</a:t>
            </a:r>
            <a:r>
              <a:rPr sz="2400" i="1" spc="-40" dirty="0">
                <a:latin typeface="Times New Roman"/>
                <a:cs typeface="Times New Roman"/>
              </a:rPr>
              <a:t>t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5051" y="3367278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084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93080" y="3363254"/>
            <a:ext cx="2795270" cy="931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30"/>
              </a:spcBef>
            </a:pP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112" baseline="44444" dirty="0">
                <a:latin typeface="Times New Roman"/>
                <a:cs typeface="Times New Roman"/>
              </a:rPr>
              <a:t> </a:t>
            </a:r>
            <a:r>
              <a:rPr sz="2150" spc="640" dirty="0">
                <a:latin typeface="Times New Roman"/>
                <a:cs typeface="Times New Roman"/>
              </a:rPr>
              <a:t>(2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605" dirty="0">
                <a:latin typeface="Times New Roman"/>
                <a:cs typeface="Times New Roman"/>
              </a:rPr>
              <a:t>s</a:t>
            </a:r>
            <a:r>
              <a:rPr sz="2150" spc="605" dirty="0">
                <a:latin typeface="Times New Roman"/>
                <a:cs typeface="Times New Roman"/>
              </a:rPr>
              <a:t>)(4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35"/>
              </a:spcBef>
            </a:pPr>
            <a:r>
              <a:rPr sz="2150" spc="580" dirty="0">
                <a:latin typeface="Times New Roman"/>
                <a:cs typeface="Times New Roman"/>
              </a:rPr>
              <a:t>20(1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5817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4605" y="2972024"/>
            <a:ext cx="15443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80" dirty="0">
                <a:latin typeface="Times New Roman"/>
                <a:cs typeface="Times New Roman"/>
              </a:rPr>
              <a:t>20(1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2989" y="3146701"/>
            <a:ext cx="15316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031" y="5095541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8129" y="4331970"/>
            <a:ext cx="2757170" cy="0"/>
          </a:xfrm>
          <a:custGeom>
            <a:avLst/>
            <a:gdLst/>
            <a:ahLst/>
            <a:cxnLst/>
            <a:rect l="l" t="t" r="r" b="b"/>
            <a:pathLst>
              <a:path w="2757170">
                <a:moveTo>
                  <a:pt x="0" y="0"/>
                </a:moveTo>
                <a:lnTo>
                  <a:pt x="2756864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1387" y="4327945"/>
            <a:ext cx="27914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605" dirty="0">
                <a:latin typeface="Times New Roman"/>
                <a:cs typeface="Times New Roman"/>
              </a:rPr>
              <a:t>0</a:t>
            </a:r>
            <a:r>
              <a:rPr sz="1875" spc="907" baseline="44444" dirty="0">
                <a:latin typeface="Times New Roman"/>
                <a:cs typeface="Times New Roman"/>
              </a:rPr>
              <a:t>2</a:t>
            </a:r>
            <a:r>
              <a:rPr sz="1875" spc="104" baseline="44444" dirty="0">
                <a:latin typeface="Times New Roman"/>
                <a:cs typeface="Times New Roman"/>
              </a:rPr>
              <a:t> </a:t>
            </a:r>
            <a:r>
              <a:rPr sz="2150" spc="640" dirty="0">
                <a:latin typeface="Times New Roman"/>
                <a:cs typeface="Times New Roman"/>
              </a:rPr>
              <a:t>(2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i="1" spc="600" dirty="0">
                <a:latin typeface="Times New Roman"/>
                <a:cs typeface="Times New Roman"/>
              </a:rPr>
              <a:t>s</a:t>
            </a:r>
            <a:r>
              <a:rPr sz="2150" spc="600" dirty="0">
                <a:latin typeface="Times New Roman"/>
                <a:cs typeface="Times New Roman"/>
              </a:rPr>
              <a:t>)(4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8057" y="4111393"/>
            <a:ext cx="8305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1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8171" y="3367278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803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4450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7708" y="2972024"/>
            <a:ext cx="15436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80" dirty="0">
                <a:latin typeface="Times New Roman"/>
                <a:cs typeface="Times New Roman"/>
              </a:rPr>
              <a:t>20(1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320" y="3146701"/>
            <a:ext cx="19037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5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0830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5667" y="3363254"/>
            <a:ext cx="27552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112" baseline="44444" dirty="0">
                <a:latin typeface="Times New Roman"/>
                <a:cs typeface="Times New Roman"/>
              </a:rPr>
              <a:t> </a:t>
            </a:r>
            <a:r>
              <a:rPr sz="2150" spc="640" dirty="0">
                <a:latin typeface="Times New Roman"/>
                <a:cs typeface="Times New Roman"/>
              </a:rPr>
              <a:t>(2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600" dirty="0">
                <a:latin typeface="Times New Roman"/>
                <a:cs typeface="Times New Roman"/>
              </a:rPr>
              <a:t>s</a:t>
            </a:r>
            <a:r>
              <a:rPr sz="2150" spc="600" dirty="0">
                <a:latin typeface="Times New Roman"/>
                <a:cs typeface="Times New Roman"/>
              </a:rPr>
              <a:t>)(4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440" y="5106282"/>
            <a:ext cx="123825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30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6763" y="4408170"/>
            <a:ext cx="2541905" cy="0"/>
          </a:xfrm>
          <a:custGeom>
            <a:avLst/>
            <a:gdLst/>
            <a:ahLst/>
            <a:cxnLst/>
            <a:rect l="l" t="t" r="r" b="b"/>
            <a:pathLst>
              <a:path w="2541904">
                <a:moveTo>
                  <a:pt x="0" y="0"/>
                </a:moveTo>
                <a:lnTo>
                  <a:pt x="2541649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9202" y="44647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0227" y="4012916"/>
            <a:ext cx="15443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80" dirty="0">
                <a:latin typeface="Times New Roman"/>
                <a:cs typeface="Times New Roman"/>
              </a:rPr>
              <a:t>20(1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2989" y="4187593"/>
            <a:ext cx="164718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545" dirty="0">
                <a:latin typeface="Times New Roman"/>
                <a:cs typeface="Times New Roman"/>
              </a:rPr>
              <a:t>lim[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6333" y="41875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9656" y="4404145"/>
            <a:ext cx="25114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50" dirty="0">
                <a:latin typeface="Times New Roman"/>
                <a:cs typeface="Times New Roman"/>
              </a:rPr>
              <a:t>s</a:t>
            </a:r>
            <a:r>
              <a:rPr sz="2150" spc="650" dirty="0">
                <a:latin typeface="Times New Roman"/>
                <a:cs typeface="Times New Roman"/>
              </a:rPr>
              <a:t>(2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i="1" spc="600" dirty="0">
                <a:latin typeface="Times New Roman"/>
                <a:cs typeface="Times New Roman"/>
              </a:rPr>
              <a:t>s</a:t>
            </a:r>
            <a:r>
              <a:rPr sz="2150" spc="600" dirty="0">
                <a:latin typeface="Times New Roman"/>
                <a:cs typeface="Times New Roman"/>
              </a:rPr>
              <a:t>)(4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084" y="3367278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09">
                <a:moveTo>
                  <a:pt x="0" y="0"/>
                </a:moveTo>
                <a:lnTo>
                  <a:pt x="2733852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37386" y="2972024"/>
            <a:ext cx="15436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80" dirty="0">
                <a:latin typeface="Times New Roman"/>
                <a:cs typeface="Times New Roman"/>
              </a:rPr>
              <a:t>20(1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9741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75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1336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3527" y="3146701"/>
            <a:ext cx="21634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2150" spc="475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5562" y="3363254"/>
            <a:ext cx="27546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0" dirty="0">
                <a:latin typeface="Times New Roman"/>
                <a:cs typeface="Times New Roman"/>
              </a:rPr>
              <a:t>s</a:t>
            </a:r>
            <a:r>
              <a:rPr sz="1875" spc="869" baseline="44444" dirty="0">
                <a:latin typeface="Times New Roman"/>
                <a:cs typeface="Times New Roman"/>
              </a:rPr>
              <a:t>2</a:t>
            </a:r>
            <a:r>
              <a:rPr sz="1875" spc="112" baseline="44444" dirty="0">
                <a:latin typeface="Times New Roman"/>
                <a:cs typeface="Times New Roman"/>
              </a:rPr>
              <a:t> </a:t>
            </a:r>
            <a:r>
              <a:rPr sz="2150" spc="640" dirty="0">
                <a:latin typeface="Times New Roman"/>
                <a:cs typeface="Times New Roman"/>
              </a:rPr>
              <a:t>(2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605" dirty="0">
                <a:latin typeface="Times New Roman"/>
                <a:cs typeface="Times New Roman"/>
              </a:rPr>
              <a:t>s</a:t>
            </a:r>
            <a:r>
              <a:rPr sz="2150" spc="605" dirty="0">
                <a:latin typeface="Times New Roman"/>
                <a:cs typeface="Times New Roman"/>
              </a:rPr>
              <a:t>)(4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1864" y="5315641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4">
                <a:moveTo>
                  <a:pt x="0" y="0"/>
                </a:moveTo>
                <a:lnTo>
                  <a:pt x="270538" y="0"/>
                </a:lnTo>
              </a:path>
            </a:pathLst>
          </a:custGeom>
          <a:ln w="13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0618" y="4921229"/>
            <a:ext cx="6921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26084" algn="l"/>
              </a:tabLst>
            </a:pPr>
            <a:r>
              <a:rPr sz="3225" spc="1177" baseline="-34883" dirty="0">
                <a:latin typeface="Symbol"/>
                <a:cs typeface="Symbol"/>
              </a:rPr>
              <a:t></a:t>
            </a:r>
            <a:r>
              <a:rPr sz="3225" spc="1177" baseline="-34883" dirty="0">
                <a:latin typeface="Times New Roman"/>
                <a:cs typeface="Times New Roman"/>
              </a:rPr>
              <a:t>	</a:t>
            </a:r>
            <a:r>
              <a:rPr sz="2150" spc="715" dirty="0">
                <a:latin typeface="Times New Roman"/>
                <a:cs typeface="Times New Roman"/>
              </a:rPr>
              <a:t>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7628" y="5311594"/>
            <a:ext cx="2533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71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1840" y="5095526"/>
            <a:ext cx="4635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969" dirty="0">
                <a:latin typeface="Times New Roman"/>
                <a:cs typeface="Times New Roman"/>
              </a:rPr>
              <a:t>K</a:t>
            </a:r>
            <a:r>
              <a:rPr sz="1250" i="1" spc="409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2362" y="4331970"/>
            <a:ext cx="2334895" cy="0"/>
          </a:xfrm>
          <a:custGeom>
            <a:avLst/>
            <a:gdLst/>
            <a:ahLst/>
            <a:cxnLst/>
            <a:rect l="l" t="t" r="r" b="b"/>
            <a:pathLst>
              <a:path w="2334895">
                <a:moveTo>
                  <a:pt x="0" y="0"/>
                </a:moveTo>
                <a:lnTo>
                  <a:pt x="2334522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05037" y="43885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2468" y="3936716"/>
            <a:ext cx="15436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80" dirty="0">
                <a:latin typeface="Times New Roman"/>
                <a:cs typeface="Times New Roman"/>
              </a:rPr>
              <a:t>20(1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2485" y="4111393"/>
            <a:ext cx="1663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545" dirty="0">
                <a:latin typeface="Times New Roman"/>
                <a:cs typeface="Times New Roman"/>
              </a:rPr>
              <a:t>lim[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4866" y="41113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1014" y="4327945"/>
            <a:ext cx="23183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40" dirty="0">
                <a:latin typeface="Times New Roman"/>
                <a:cs typeface="Times New Roman"/>
              </a:rPr>
              <a:t>(2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600" dirty="0">
                <a:latin typeface="Times New Roman"/>
                <a:cs typeface="Times New Roman"/>
              </a:rPr>
              <a:t>s</a:t>
            </a:r>
            <a:r>
              <a:rPr sz="2150" spc="600" dirty="0">
                <a:latin typeface="Times New Roman"/>
                <a:cs typeface="Times New Roman"/>
              </a:rPr>
              <a:t>)(4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47906" y="1938507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119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0115" y="1938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277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9470" y="1938507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310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51836" y="1542469"/>
            <a:ext cx="139446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795">
              <a:lnSpc>
                <a:spcPts val="2345"/>
              </a:lnSpc>
              <a:spcBef>
                <a:spcPts val="135"/>
              </a:spcBef>
              <a:tabLst>
                <a:tab pos="554355" algn="l"/>
              </a:tabLst>
            </a:pPr>
            <a:r>
              <a:rPr sz="2150" spc="715" dirty="0">
                <a:latin typeface="Times New Roman"/>
                <a:cs typeface="Times New Roman"/>
              </a:rPr>
              <a:t>2	</a:t>
            </a:r>
            <a:r>
              <a:rPr sz="3225" spc="1177" baseline="-36175" dirty="0">
                <a:latin typeface="Symbol"/>
                <a:cs typeface="Symbol"/>
              </a:rPr>
              <a:t></a:t>
            </a:r>
            <a:r>
              <a:rPr sz="3225" spc="-52" baseline="-36175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ts val="2345"/>
              </a:lnSpc>
              <a:tabLst>
                <a:tab pos="947419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25" baseline="-25839" dirty="0">
                <a:latin typeface="Times New Roman"/>
                <a:cs typeface="Times New Roman"/>
              </a:rPr>
              <a:t>s</a:t>
            </a:r>
            <a:r>
              <a:rPr sz="1250" spc="55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309" y="1717508"/>
            <a:ext cx="394779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097530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</a:t>
            </a:r>
            <a:r>
              <a:rPr sz="2150" spc="29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L</a:t>
            </a:r>
            <a:r>
              <a:rPr sz="2150" spc="580" dirty="0">
                <a:latin typeface="Times New Roman"/>
                <a:cs typeface="Times New Roman"/>
              </a:rPr>
              <a:t>{</a:t>
            </a:r>
            <a:r>
              <a:rPr sz="2150" i="1" spc="580" dirty="0">
                <a:latin typeface="Times New Roman"/>
                <a:cs typeface="Times New Roman"/>
              </a:rPr>
              <a:t>r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Times New Roman"/>
                <a:cs typeface="Times New Roman"/>
              </a:rPr>
              <a:t>(</a:t>
            </a:r>
            <a:r>
              <a:rPr sz="2150" i="1" spc="425" dirty="0">
                <a:latin typeface="Times New Roman"/>
                <a:cs typeface="Times New Roman"/>
              </a:rPr>
              <a:t>t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)}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785" dirty="0">
                <a:latin typeface="Times New Roman"/>
                <a:cs typeface="Times New Roman"/>
              </a:rPr>
              <a:t>	</a:t>
            </a:r>
            <a:r>
              <a:rPr sz="3225" spc="1072" baseline="36175" dirty="0">
                <a:latin typeface="Times New Roman"/>
                <a:cs typeface="Times New Roman"/>
              </a:rPr>
              <a:t>40</a:t>
            </a:r>
            <a:r>
              <a:rPr sz="3225" spc="345" baseline="3617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1835854"/>
            <a:ext cx="3638550" cy="93154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101600" algn="r">
              <a:lnSpc>
                <a:spcPct val="100000"/>
              </a:lnSpc>
              <a:spcBef>
                <a:spcPts val="91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by,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851661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0844" y="3265170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>
                <a:moveTo>
                  <a:pt x="0" y="0"/>
                </a:moveTo>
                <a:lnTo>
                  <a:pt x="237813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3019" y="2869916"/>
            <a:ext cx="10109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85" dirty="0">
                <a:latin typeface="Times New Roman"/>
                <a:cs typeface="Times New Roman"/>
              </a:rPr>
              <a:t>R</a:t>
            </a:r>
            <a:r>
              <a:rPr sz="2150" spc="625" dirty="0">
                <a:latin typeface="Times New Roman"/>
                <a:cs typeface="Times New Roman"/>
              </a:rPr>
              <a:t>(</a:t>
            </a:r>
            <a:r>
              <a:rPr sz="2150" i="1" spc="675" dirty="0">
                <a:latin typeface="Times New Roman"/>
                <a:cs typeface="Times New Roman"/>
              </a:rPr>
              <a:t>s</a:t>
            </a:r>
            <a:r>
              <a:rPr sz="2150" spc="4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3041" y="3044593"/>
            <a:ext cx="1496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760" dirty="0">
                <a:latin typeface="Times New Roman"/>
                <a:cs typeface="Times New Roman"/>
              </a:rPr>
              <a:t>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6164" y="3261145"/>
            <a:ext cx="3060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75" i="1" spc="480" baseline="20000" dirty="0">
                <a:latin typeface="Times New Roman"/>
                <a:cs typeface="Times New Roman"/>
              </a:rPr>
              <a:t>s</a:t>
            </a:r>
            <a:r>
              <a:rPr sz="1875" i="1" spc="-277" baseline="20000" dirty="0">
                <a:latin typeface="Times New Roman"/>
                <a:cs typeface="Times New Roman"/>
              </a:rPr>
              <a:t> </a:t>
            </a:r>
            <a:r>
              <a:rPr sz="1875" spc="960" baseline="20000" dirty="0">
                <a:latin typeface="Symbol"/>
                <a:cs typeface="Symbol"/>
              </a:rPr>
              <a:t></a:t>
            </a:r>
            <a:r>
              <a:rPr sz="1875" spc="960" baseline="20000" dirty="0">
                <a:latin typeface="Times New Roman"/>
                <a:cs typeface="Times New Roman"/>
              </a:rPr>
              <a:t>0</a:t>
            </a:r>
            <a:r>
              <a:rPr sz="1875" spc="509" baseline="2000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638" y="925493"/>
            <a:ext cx="226250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i="1" spc="220" dirty="0">
                <a:latin typeface="Times New Roman"/>
                <a:cs typeface="Times New Roman"/>
              </a:rPr>
              <a:t>r</a:t>
            </a:r>
            <a:r>
              <a:rPr sz="1950" spc="220" dirty="0">
                <a:latin typeface="Times New Roman"/>
                <a:cs typeface="Times New Roman"/>
              </a:rPr>
              <a:t>(</a:t>
            </a:r>
            <a:r>
              <a:rPr sz="1950" i="1" spc="220" dirty="0">
                <a:latin typeface="Times New Roman"/>
                <a:cs typeface="Times New Roman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)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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225" dirty="0">
                <a:latin typeface="Times New Roman"/>
                <a:cs typeface="Times New Roman"/>
              </a:rPr>
              <a:t>40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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155" dirty="0">
                <a:latin typeface="Times New Roman"/>
                <a:cs typeface="Times New Roman"/>
              </a:rPr>
              <a:t>2</a:t>
            </a:r>
            <a:r>
              <a:rPr sz="1950" i="1" spc="155" dirty="0">
                <a:latin typeface="Times New Roman"/>
                <a:cs typeface="Times New Roman"/>
              </a:rPr>
              <a:t>t</a:t>
            </a:r>
            <a:r>
              <a:rPr sz="1950" i="1" spc="30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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spc="135" dirty="0">
                <a:latin typeface="Times New Roman"/>
                <a:cs typeface="Times New Roman"/>
              </a:rPr>
              <a:t>5</a:t>
            </a:r>
            <a:r>
              <a:rPr sz="1950" i="1" spc="135" dirty="0">
                <a:latin typeface="Times New Roman"/>
                <a:cs typeface="Times New Roman"/>
              </a:rPr>
              <a:t>t</a:t>
            </a:r>
            <a:r>
              <a:rPr sz="1950" i="1" spc="-275" dirty="0">
                <a:latin typeface="Times New Roman"/>
                <a:cs typeface="Times New Roman"/>
              </a:rPr>
              <a:t> </a:t>
            </a:r>
            <a:r>
              <a:rPr sz="1650" spc="209" baseline="45454" dirty="0">
                <a:latin typeface="Times New Roman"/>
                <a:cs typeface="Times New Roman"/>
              </a:rPr>
              <a:t>2</a:t>
            </a:r>
            <a:endParaRPr sz="1650" baseline="4545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67566" y="4350226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133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784" y="435022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285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9141" y="4350226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5">
                <a:moveTo>
                  <a:pt x="0" y="0"/>
                </a:moveTo>
                <a:lnTo>
                  <a:pt x="448329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6418" y="4670854"/>
            <a:ext cx="3353435" cy="0"/>
          </a:xfrm>
          <a:custGeom>
            <a:avLst/>
            <a:gdLst/>
            <a:ahLst/>
            <a:cxnLst/>
            <a:rect l="l" t="t" r="r" b="b"/>
            <a:pathLst>
              <a:path w="3353434">
                <a:moveTo>
                  <a:pt x="0" y="0"/>
                </a:moveTo>
                <a:lnTo>
                  <a:pt x="3352943" y="0"/>
                </a:lnTo>
              </a:path>
            </a:pathLst>
          </a:custGeom>
          <a:ln w="1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71365" y="3959142"/>
            <a:ext cx="1583055" cy="61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795">
              <a:lnSpc>
                <a:spcPts val="2310"/>
              </a:lnSpc>
              <a:spcBef>
                <a:spcPts val="130"/>
              </a:spcBef>
              <a:tabLst>
                <a:tab pos="555625" algn="l"/>
              </a:tabLst>
            </a:pPr>
            <a:r>
              <a:rPr sz="2150" spc="715" dirty="0">
                <a:latin typeface="Times New Roman"/>
                <a:cs typeface="Times New Roman"/>
              </a:rPr>
              <a:t>2	</a:t>
            </a:r>
            <a:r>
              <a:rPr sz="3225" spc="1177" baseline="-34883" dirty="0">
                <a:latin typeface="Symbol"/>
                <a:cs typeface="Symbol"/>
              </a:rPr>
              <a:t></a:t>
            </a:r>
            <a:r>
              <a:rPr sz="3225" spc="-44" baseline="-34883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10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3225" spc="712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  <a:p>
            <a:pPr marL="63500">
              <a:lnSpc>
                <a:spcPts val="2310"/>
              </a:lnSpc>
              <a:tabLst>
                <a:tab pos="947419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8536" y="4341861"/>
            <a:ext cx="20320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95002" y="4129568"/>
            <a:ext cx="125158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3225" spc="1072" baseline="34883" dirty="0">
                <a:latin typeface="Times New Roman"/>
                <a:cs typeface="Times New Roman"/>
              </a:rPr>
              <a:t>40</a:t>
            </a:r>
            <a:r>
              <a:rPr sz="3225" spc="375" baseline="34883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9480" y="4450171"/>
            <a:ext cx="149669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5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400" dirty="0">
                <a:latin typeface="Times New Roman"/>
                <a:cs typeface="Times New Roman"/>
              </a:rPr>
              <a:t>i</a:t>
            </a:r>
            <a:r>
              <a:rPr sz="2150" spc="111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2087" y="4627831"/>
            <a:ext cx="4020185" cy="5289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642620" marR="30480" indent="-605155">
              <a:lnSpc>
                <a:spcPct val="52000"/>
              </a:lnSpc>
              <a:spcBef>
                <a:spcPts val="1370"/>
              </a:spcBef>
              <a:tabLst>
                <a:tab pos="1247775" algn="l"/>
                <a:tab pos="1859280" algn="l"/>
                <a:tab pos="3981450" algn="l"/>
              </a:tabLst>
            </a:pPr>
            <a:r>
              <a:rPr sz="1875" i="1" spc="480" baseline="6666" dirty="0">
                <a:latin typeface="Times New Roman"/>
                <a:cs typeface="Times New Roman"/>
              </a:rPr>
              <a:t>s</a:t>
            </a:r>
            <a:r>
              <a:rPr sz="1875" i="1" spc="-270" baseline="6666" dirty="0">
                <a:latin typeface="Times New Roman"/>
                <a:cs typeface="Times New Roman"/>
              </a:rPr>
              <a:t> </a:t>
            </a:r>
            <a:r>
              <a:rPr sz="1875" spc="960" baseline="6666" dirty="0">
                <a:latin typeface="Symbol"/>
                <a:cs typeface="Symbol"/>
              </a:rPr>
              <a:t></a:t>
            </a:r>
            <a:r>
              <a:rPr sz="1875" spc="960" baseline="6666" dirty="0">
                <a:latin typeface="Times New Roman"/>
                <a:cs typeface="Times New Roman"/>
              </a:rPr>
              <a:t>0		</a:t>
            </a:r>
            <a:r>
              <a:rPr sz="1250" u="sng" spc="6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sng" spc="5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20(1</a:t>
            </a:r>
            <a:r>
              <a:rPr sz="2150" u="sng" spc="-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7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i="1" u="sng" spc="5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u="sng" spc="5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1075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7428" y="5010550"/>
            <a:ext cx="275399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112" baseline="44444" dirty="0">
                <a:latin typeface="Times New Roman"/>
                <a:cs typeface="Times New Roman"/>
              </a:rPr>
              <a:t> </a:t>
            </a:r>
            <a:r>
              <a:rPr sz="2150" spc="640" dirty="0">
                <a:latin typeface="Times New Roman"/>
                <a:cs typeface="Times New Roman"/>
              </a:rPr>
              <a:t>(2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600" dirty="0">
                <a:latin typeface="Times New Roman"/>
                <a:cs typeface="Times New Roman"/>
              </a:rPr>
              <a:t>s</a:t>
            </a:r>
            <a:r>
              <a:rPr sz="2150" spc="600" dirty="0">
                <a:latin typeface="Times New Roman"/>
                <a:cs typeface="Times New Roman"/>
              </a:rPr>
              <a:t>)(4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8563" y="5695967"/>
            <a:ext cx="11296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569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9370" y="2004455"/>
            <a:ext cx="3388360" cy="0"/>
          </a:xfrm>
          <a:custGeom>
            <a:avLst/>
            <a:gdLst/>
            <a:ahLst/>
            <a:cxnLst/>
            <a:rect l="l" t="t" r="r" b="b"/>
            <a:pathLst>
              <a:path w="3388360">
                <a:moveTo>
                  <a:pt x="0" y="0"/>
                </a:moveTo>
                <a:lnTo>
                  <a:pt x="3387948" y="0"/>
                </a:lnTo>
              </a:path>
            </a:pathLst>
          </a:custGeom>
          <a:ln w="17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4995" y="2003032"/>
            <a:ext cx="3411854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i="1" spc="305" dirty="0">
                <a:latin typeface="Times New Roman"/>
                <a:cs typeface="Times New Roman"/>
              </a:rPr>
              <a:t>s</a:t>
            </a:r>
            <a:r>
              <a:rPr sz="2800" spc="305" dirty="0">
                <a:latin typeface="Times New Roman"/>
                <a:cs typeface="Times New Roman"/>
              </a:rPr>
              <a:t>(</a:t>
            </a:r>
            <a:r>
              <a:rPr sz="2800" i="1" spc="305" dirty="0">
                <a:latin typeface="Times New Roman"/>
                <a:cs typeface="Times New Roman"/>
              </a:rPr>
              <a:t>s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2)(</a:t>
            </a:r>
            <a:r>
              <a:rPr sz="2800" i="1" spc="280" dirty="0">
                <a:latin typeface="Times New Roman"/>
                <a:cs typeface="Times New Roman"/>
              </a:rPr>
              <a:t>s</a:t>
            </a:r>
            <a:r>
              <a:rPr sz="2475" spc="419" baseline="42087" dirty="0">
                <a:latin typeface="Times New Roman"/>
                <a:cs typeface="Times New Roman"/>
              </a:rPr>
              <a:t>2</a:t>
            </a:r>
            <a:r>
              <a:rPr sz="2475" spc="712" baseline="42087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315" dirty="0">
                <a:latin typeface="Times New Roman"/>
                <a:cs typeface="Times New Roman"/>
              </a:rPr>
              <a:t>2</a:t>
            </a:r>
            <a:r>
              <a:rPr sz="2800" i="1" spc="315" dirty="0">
                <a:latin typeface="Times New Roman"/>
                <a:cs typeface="Times New Roman"/>
              </a:rPr>
              <a:t>s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4930" y="1494448"/>
            <a:ext cx="146431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90" dirty="0">
                <a:latin typeface="Times New Roman"/>
                <a:cs typeface="Times New Roman"/>
              </a:rPr>
              <a:t>20(</a:t>
            </a:r>
            <a:r>
              <a:rPr sz="2800" i="1" spc="290" dirty="0">
                <a:latin typeface="Times New Roman"/>
                <a:cs typeface="Times New Roman"/>
              </a:rPr>
              <a:t>s</a:t>
            </a:r>
            <a:r>
              <a:rPr sz="2800" i="1" spc="-130" dirty="0">
                <a:latin typeface="Times New Roman"/>
                <a:cs typeface="Times New Roman"/>
              </a:rPr>
              <a:t> </a:t>
            </a:r>
            <a:r>
              <a:rPr sz="2800" spc="270" dirty="0">
                <a:latin typeface="Symbol"/>
                <a:cs typeface="Symbol"/>
              </a:rPr>
              <a:t></a:t>
            </a:r>
            <a:r>
              <a:rPr sz="2800" spc="270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038" y="1721522"/>
            <a:ext cx="11804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5" dirty="0">
                <a:latin typeface="Times New Roman"/>
                <a:cs typeface="Times New Roman"/>
              </a:rPr>
              <a:t>G</a:t>
            </a:r>
            <a:r>
              <a:rPr sz="2800" spc="365" dirty="0">
                <a:latin typeface="Times New Roman"/>
                <a:cs typeface="Times New Roman"/>
              </a:rPr>
              <a:t>(</a:t>
            </a:r>
            <a:r>
              <a:rPr sz="2800" i="1" spc="365" dirty="0">
                <a:latin typeface="Times New Roman"/>
                <a:cs typeface="Times New Roman"/>
              </a:rPr>
              <a:t>s</a:t>
            </a:r>
            <a:r>
              <a:rPr sz="2800" spc="36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64636"/>
            <a:ext cx="457009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1.	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45503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Steady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5147" y="4431741"/>
            <a:ext cx="1706245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20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0592" y="3367278"/>
            <a:ext cx="3575685" cy="0"/>
          </a:xfrm>
          <a:custGeom>
            <a:avLst/>
            <a:gdLst/>
            <a:ahLst/>
            <a:cxnLst/>
            <a:rect l="l" t="t" r="r" b="b"/>
            <a:pathLst>
              <a:path w="3575684">
                <a:moveTo>
                  <a:pt x="0" y="0"/>
                </a:moveTo>
                <a:lnTo>
                  <a:pt x="3575649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8098" y="3363254"/>
            <a:ext cx="3597275" cy="931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spc="620" dirty="0">
                <a:latin typeface="Times New Roman"/>
                <a:cs typeface="Times New Roman"/>
              </a:rPr>
              <a:t>(</a:t>
            </a: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37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935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3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1290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0368" y="2972024"/>
            <a:ext cx="15443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8343" y="3146701"/>
            <a:ext cx="15316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031" y="5095541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95792" y="4331970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865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9081" y="4327945"/>
            <a:ext cx="36334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635" dirty="0">
                <a:latin typeface="Times New Roman"/>
                <a:cs typeface="Times New Roman"/>
              </a:rPr>
              <a:t>0(</a:t>
            </a:r>
            <a:r>
              <a:rPr sz="2150" i="1" spc="635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44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95" dirty="0">
                <a:latin typeface="Times New Roman"/>
                <a:cs typeface="Times New Roman"/>
              </a:rPr>
              <a:t>2</a:t>
            </a:r>
            <a:r>
              <a:rPr sz="2150" i="1" spc="695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5334" y="4111393"/>
            <a:ext cx="8305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1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4234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759612"/>
            <a:ext cx="8300084" cy="536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620" indent="-228600">
              <a:lnSpc>
                <a:spcPct val="110000"/>
              </a:lnSpc>
              <a:spcBef>
                <a:spcPts val="10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Thus from </a:t>
            </a:r>
            <a:r>
              <a:rPr sz="2200" b="1" spc="-5" dirty="0">
                <a:latin typeface="Calibri"/>
                <a:cs typeface="Calibri"/>
              </a:rPr>
              <a:t>such types of inputs we can </a:t>
            </a:r>
            <a:r>
              <a:rPr sz="2200" b="1" spc="-10" dirty="0">
                <a:latin typeface="Calibri"/>
                <a:cs typeface="Calibri"/>
              </a:rPr>
              <a:t>expect </a:t>
            </a:r>
            <a:r>
              <a:rPr sz="2200" b="1" spc="-5" dirty="0">
                <a:latin typeface="Calibri"/>
                <a:cs typeface="Calibri"/>
              </a:rPr>
              <a:t>a </a:t>
            </a:r>
            <a:r>
              <a:rPr sz="2200" b="1" spc="-20" dirty="0">
                <a:latin typeface="Calibri"/>
                <a:cs typeface="Calibri"/>
              </a:rPr>
              <a:t>system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spc="-15" dirty="0">
                <a:latin typeface="Calibri"/>
                <a:cs typeface="Calibri"/>
              </a:rPr>
              <a:t>general </a:t>
            </a:r>
            <a:r>
              <a:rPr sz="2200" b="1" spc="-25" dirty="0">
                <a:latin typeface="Calibri"/>
                <a:cs typeface="Calibri"/>
              </a:rPr>
              <a:t>to  </a:t>
            </a:r>
            <a:r>
              <a:rPr sz="2200" b="1" spc="-20" dirty="0">
                <a:latin typeface="Calibri"/>
                <a:cs typeface="Calibri"/>
              </a:rPr>
              <a:t>get </a:t>
            </a:r>
            <a:r>
              <a:rPr sz="2200" b="1" spc="-5" dirty="0">
                <a:latin typeface="Calibri"/>
                <a:cs typeface="Calibri"/>
              </a:rPr>
              <a:t>an input which </a:t>
            </a:r>
            <a:r>
              <a:rPr sz="2200" b="1" spc="-20" dirty="0">
                <a:latin typeface="Calibri"/>
                <a:cs typeface="Calibri"/>
              </a:rPr>
              <a:t>may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be;</a:t>
            </a:r>
            <a:endParaRPr sz="22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3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sudden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7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momentary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shock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6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velocity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65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acceleration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Hence these signals </a:t>
            </a:r>
            <a:r>
              <a:rPr sz="2200" b="1" spc="-15" dirty="0">
                <a:latin typeface="Calibri"/>
                <a:cs typeface="Calibri"/>
              </a:rPr>
              <a:t>form standard </a:t>
            </a:r>
            <a:r>
              <a:rPr sz="2200" b="1" spc="-20" dirty="0">
                <a:latin typeface="Calibri"/>
                <a:cs typeface="Calibri"/>
              </a:rPr>
              <a:t>test </a:t>
            </a:r>
            <a:r>
              <a:rPr sz="2200" b="1" spc="-5" dirty="0">
                <a:latin typeface="Calibri"/>
                <a:cs typeface="Calibri"/>
              </a:rPr>
              <a:t>signals. The </a:t>
            </a:r>
            <a:r>
              <a:rPr sz="2200" b="1" spc="-10" dirty="0">
                <a:latin typeface="Calibri"/>
                <a:cs typeface="Calibri"/>
              </a:rPr>
              <a:t>response </a:t>
            </a:r>
            <a:r>
              <a:rPr sz="2200" b="1" spc="-15" dirty="0">
                <a:latin typeface="Calibri"/>
                <a:cs typeface="Calibri"/>
              </a:rPr>
              <a:t>to</a:t>
            </a:r>
            <a:r>
              <a:rPr sz="2200" b="1" spc="3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these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sz="2200" b="1" spc="-5" dirty="0">
                <a:latin typeface="Calibri"/>
                <a:cs typeface="Calibri"/>
              </a:rPr>
              <a:t>signals is </a:t>
            </a:r>
            <a:r>
              <a:rPr sz="2200" b="1" spc="-10" dirty="0">
                <a:latin typeface="Calibri"/>
                <a:cs typeface="Calibri"/>
              </a:rPr>
              <a:t>analyzed. </a:t>
            </a:r>
            <a:r>
              <a:rPr sz="2200" b="1" spc="-5" dirty="0">
                <a:latin typeface="Calibri"/>
                <a:cs typeface="Calibri"/>
              </a:rPr>
              <a:t>The </a:t>
            </a:r>
            <a:r>
              <a:rPr sz="2200" b="1" spc="-15" dirty="0">
                <a:latin typeface="Calibri"/>
                <a:cs typeface="Calibri"/>
              </a:rPr>
              <a:t>above </a:t>
            </a:r>
            <a:r>
              <a:rPr sz="2200" b="1" spc="-10" dirty="0">
                <a:latin typeface="Calibri"/>
                <a:cs typeface="Calibri"/>
              </a:rPr>
              <a:t>inputs </a:t>
            </a:r>
            <a:r>
              <a:rPr sz="2200" b="1" spc="-15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called</a:t>
            </a:r>
            <a:r>
              <a:rPr sz="2200" b="1" spc="1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as,</a:t>
            </a:r>
            <a:endParaRPr sz="22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35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input - </a:t>
            </a:r>
            <a:r>
              <a:rPr sz="2400" spc="-5" dirty="0">
                <a:latin typeface="Calibri"/>
                <a:cs typeface="Calibri"/>
              </a:rPr>
              <a:t>Signifies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sudden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6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dirty="0">
                <a:latin typeface="Calibri"/>
                <a:cs typeface="Calibri"/>
              </a:rPr>
              <a:t>Impulse input – </a:t>
            </a:r>
            <a:r>
              <a:rPr sz="2400" spc="-5" dirty="0">
                <a:latin typeface="Calibri"/>
                <a:cs typeface="Calibri"/>
              </a:rPr>
              <a:t>Signifies momentary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shock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69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dirty="0">
                <a:latin typeface="Calibri"/>
                <a:cs typeface="Calibri"/>
              </a:rPr>
              <a:t>Ramp input – </a:t>
            </a:r>
            <a:r>
              <a:rPr sz="2400" spc="-5" dirty="0">
                <a:latin typeface="Calibri"/>
                <a:cs typeface="Calibri"/>
              </a:rPr>
              <a:t>Signifies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velocity</a:t>
            </a:r>
            <a:endParaRPr sz="24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865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400" spc="-15" dirty="0">
                <a:latin typeface="Calibri"/>
                <a:cs typeface="Calibri"/>
              </a:rPr>
              <a:t>Parabolic </a:t>
            </a:r>
            <a:r>
              <a:rPr sz="2400" dirty="0">
                <a:latin typeface="Calibri"/>
                <a:cs typeface="Calibri"/>
              </a:rPr>
              <a:t>input – </a:t>
            </a:r>
            <a:r>
              <a:rPr sz="2400" spc="-5" dirty="0">
                <a:latin typeface="Calibri"/>
                <a:cs typeface="Calibri"/>
              </a:rPr>
              <a:t>Signifies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acceleration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19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2463" y="3367278"/>
            <a:ext cx="3574415" cy="0"/>
          </a:xfrm>
          <a:custGeom>
            <a:avLst/>
            <a:gdLst/>
            <a:ahLst/>
            <a:cxnLst/>
            <a:rect l="l" t="t" r="r" b="b"/>
            <a:pathLst>
              <a:path w="3574415">
                <a:moveTo>
                  <a:pt x="0" y="0"/>
                </a:moveTo>
                <a:lnTo>
                  <a:pt x="3574310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8871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1834" y="2972024"/>
            <a:ext cx="15436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2861" y="3146701"/>
            <a:ext cx="1903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5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4080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9946" y="3363254"/>
            <a:ext cx="35947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spc="620" dirty="0">
                <a:latin typeface="Times New Roman"/>
                <a:cs typeface="Times New Roman"/>
              </a:rPr>
              <a:t>(</a:t>
            </a: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30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8359" y="5106282"/>
            <a:ext cx="113347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8485" y="4408170"/>
            <a:ext cx="3369310" cy="0"/>
          </a:xfrm>
          <a:custGeom>
            <a:avLst/>
            <a:gdLst/>
            <a:ahLst/>
            <a:cxnLst/>
            <a:rect l="l" t="t" r="r" b="b"/>
            <a:pathLst>
              <a:path w="3369309">
                <a:moveTo>
                  <a:pt x="0" y="0"/>
                </a:moveTo>
                <a:lnTo>
                  <a:pt x="3369180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15007" y="4012916"/>
            <a:ext cx="15443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5789" y="41875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0869" y="44647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4543" y="4187593"/>
            <a:ext cx="16478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550" dirty="0">
                <a:latin typeface="Times New Roman"/>
                <a:cs typeface="Times New Roman"/>
              </a:rPr>
              <a:t>lim[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1773" y="4404145"/>
            <a:ext cx="34048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44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8136" y="3367278"/>
            <a:ext cx="3573779" cy="0"/>
          </a:xfrm>
          <a:custGeom>
            <a:avLst/>
            <a:gdLst/>
            <a:ahLst/>
            <a:cxnLst/>
            <a:rect l="l" t="t" r="r" b="b"/>
            <a:pathLst>
              <a:path w="3573779">
                <a:moveTo>
                  <a:pt x="0" y="0"/>
                </a:moveTo>
                <a:lnTo>
                  <a:pt x="3573385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37262" y="2972024"/>
            <a:ext cx="15430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8843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474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3727" y="3146701"/>
            <a:ext cx="216281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s</a:t>
            </a:r>
            <a:r>
              <a:rPr sz="1875" spc="869" baseline="44444" dirty="0">
                <a:latin typeface="Times New Roman"/>
                <a:cs typeface="Times New Roman"/>
              </a:rPr>
              <a:t>2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5620" y="3363254"/>
            <a:ext cx="35947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spc="620" dirty="0">
                <a:latin typeface="Times New Roman"/>
                <a:cs typeface="Times New Roman"/>
              </a:rPr>
              <a:t>(</a:t>
            </a: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37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3736" y="5106282"/>
            <a:ext cx="115760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08171" y="4331970"/>
            <a:ext cx="3367404" cy="0"/>
          </a:xfrm>
          <a:custGeom>
            <a:avLst/>
            <a:gdLst/>
            <a:ahLst/>
            <a:cxnLst/>
            <a:rect l="l" t="t" r="r" b="b"/>
            <a:pathLst>
              <a:path w="3367404">
                <a:moveTo>
                  <a:pt x="0" y="0"/>
                </a:moveTo>
                <a:lnTo>
                  <a:pt x="3367184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4135" y="3936716"/>
            <a:ext cx="15430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2790" y="41113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4760" y="43885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2360" y="4111393"/>
            <a:ext cx="19196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1418" y="4327945"/>
            <a:ext cx="340232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2)(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1875" spc="885" baseline="44444" dirty="0">
                <a:latin typeface="Times New Roman"/>
                <a:cs typeface="Times New Roman"/>
              </a:rPr>
              <a:t>2</a:t>
            </a:r>
            <a:r>
              <a:rPr sz="1875" spc="952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156" y="1938507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5">
                <a:moveTo>
                  <a:pt x="0" y="0"/>
                </a:moveTo>
                <a:lnTo>
                  <a:pt x="448370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6645" y="1938507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181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0202" y="1934497"/>
            <a:ext cx="2032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6158" y="1810101"/>
            <a:ext cx="41084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199" y="1717508"/>
            <a:ext cx="447484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390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L</a:t>
            </a:r>
            <a:r>
              <a:rPr sz="2150" spc="580" dirty="0">
                <a:latin typeface="Times New Roman"/>
                <a:cs typeface="Times New Roman"/>
              </a:rPr>
              <a:t>{</a:t>
            </a:r>
            <a:r>
              <a:rPr sz="2150" i="1" spc="580" dirty="0">
                <a:latin typeface="Times New Roman"/>
                <a:cs typeface="Times New Roman"/>
              </a:rPr>
              <a:t>r</a:t>
            </a:r>
            <a:r>
              <a:rPr sz="2150" i="1" spc="-315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Times New Roman"/>
                <a:cs typeface="Times New Roman"/>
              </a:rPr>
              <a:t>(</a:t>
            </a:r>
            <a:r>
              <a:rPr sz="2150" i="1" spc="425" dirty="0">
                <a:latin typeface="Times New Roman"/>
                <a:cs typeface="Times New Roman"/>
              </a:rPr>
              <a:t>t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)}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3225" spc="1072" baseline="36175" dirty="0">
                <a:latin typeface="Times New Roman"/>
                <a:cs typeface="Times New Roman"/>
              </a:rPr>
              <a:t>10</a:t>
            </a:r>
            <a:r>
              <a:rPr sz="3225" spc="427" baseline="3617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3225" spc="1072" baseline="36175" dirty="0">
                <a:latin typeface="Times New Roman"/>
                <a:cs typeface="Times New Roman"/>
              </a:rPr>
              <a:t>20</a:t>
            </a:r>
            <a:endParaRPr sz="3225" baseline="361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851661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0844" y="3265170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>
                <a:moveTo>
                  <a:pt x="0" y="0"/>
                </a:moveTo>
                <a:lnTo>
                  <a:pt x="237813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43019" y="2869916"/>
            <a:ext cx="10109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85" dirty="0">
                <a:latin typeface="Times New Roman"/>
                <a:cs typeface="Times New Roman"/>
              </a:rPr>
              <a:t>R</a:t>
            </a:r>
            <a:r>
              <a:rPr sz="2150" spc="625" dirty="0">
                <a:latin typeface="Times New Roman"/>
                <a:cs typeface="Times New Roman"/>
              </a:rPr>
              <a:t>(</a:t>
            </a:r>
            <a:r>
              <a:rPr sz="2150" i="1" spc="675" dirty="0">
                <a:latin typeface="Times New Roman"/>
                <a:cs typeface="Times New Roman"/>
              </a:rPr>
              <a:t>s</a:t>
            </a:r>
            <a:r>
              <a:rPr sz="2150" spc="4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3041" y="3044593"/>
            <a:ext cx="1496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760" dirty="0">
                <a:latin typeface="Times New Roman"/>
                <a:cs typeface="Times New Roman"/>
              </a:rPr>
              <a:t>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6164" y="3261145"/>
            <a:ext cx="3060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75" i="1" spc="480" baseline="20000" dirty="0">
                <a:latin typeface="Times New Roman"/>
                <a:cs typeface="Times New Roman"/>
              </a:rPr>
              <a:t>s</a:t>
            </a:r>
            <a:r>
              <a:rPr sz="1875" i="1" spc="-277" baseline="20000" dirty="0">
                <a:latin typeface="Times New Roman"/>
                <a:cs typeface="Times New Roman"/>
              </a:rPr>
              <a:t> </a:t>
            </a:r>
            <a:r>
              <a:rPr sz="1875" spc="960" baseline="20000" dirty="0">
                <a:latin typeface="Symbol"/>
                <a:cs typeface="Symbol"/>
              </a:rPr>
              <a:t></a:t>
            </a:r>
            <a:r>
              <a:rPr sz="1875" spc="960" baseline="20000" dirty="0">
                <a:latin typeface="Times New Roman"/>
                <a:cs typeface="Times New Roman"/>
              </a:rPr>
              <a:t>0</a:t>
            </a:r>
            <a:r>
              <a:rPr sz="1875" spc="509" baseline="2000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8847" y="905395"/>
            <a:ext cx="170624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i="1" spc="220" dirty="0">
                <a:latin typeface="Times New Roman"/>
                <a:cs typeface="Times New Roman"/>
              </a:rPr>
              <a:t>r</a:t>
            </a:r>
            <a:r>
              <a:rPr sz="1950" spc="220" dirty="0">
                <a:latin typeface="Times New Roman"/>
                <a:cs typeface="Times New Roman"/>
              </a:rPr>
              <a:t>(</a:t>
            </a:r>
            <a:r>
              <a:rPr sz="1950" i="1" spc="220" dirty="0">
                <a:latin typeface="Times New Roman"/>
                <a:cs typeface="Times New Roman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)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250" dirty="0">
                <a:latin typeface="Symbol"/>
                <a:cs typeface="Symbol"/>
              </a:rPr>
              <a:t>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1950" spc="225" dirty="0">
                <a:latin typeface="Times New Roman"/>
                <a:cs typeface="Times New Roman"/>
              </a:rPr>
              <a:t>10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250" dirty="0">
                <a:latin typeface="Symbol"/>
                <a:cs typeface="Symbol"/>
              </a:rPr>
              <a:t>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180" dirty="0">
                <a:latin typeface="Times New Roman"/>
                <a:cs typeface="Times New Roman"/>
              </a:rPr>
              <a:t>20</a:t>
            </a:r>
            <a:r>
              <a:rPr sz="1950" i="1" spc="180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39646" y="4350226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305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2036" y="4350226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105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4643" y="4670854"/>
            <a:ext cx="4192904" cy="0"/>
          </a:xfrm>
          <a:custGeom>
            <a:avLst/>
            <a:gdLst/>
            <a:ahLst/>
            <a:cxnLst/>
            <a:rect l="l" t="t" r="r" b="b"/>
            <a:pathLst>
              <a:path w="4192904">
                <a:moveTo>
                  <a:pt x="0" y="0"/>
                </a:moveTo>
                <a:lnTo>
                  <a:pt x="4192463" y="0"/>
                </a:lnTo>
              </a:path>
            </a:pathLst>
          </a:custGeom>
          <a:ln w="13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05614" y="3959142"/>
            <a:ext cx="141287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44244" algn="l"/>
              </a:tabLst>
            </a:pPr>
            <a:r>
              <a:rPr sz="2150" spc="715" dirty="0">
                <a:latin typeface="Times New Roman"/>
                <a:cs typeface="Times New Roman"/>
              </a:rPr>
              <a:t>10	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114" y="4129568"/>
            <a:ext cx="1964689" cy="570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125"/>
              </a:lnSpc>
              <a:spcBef>
                <a:spcPts val="130"/>
              </a:spcBef>
              <a:tabLst>
                <a:tab pos="913130" algn="l"/>
                <a:tab pos="1774189" algn="l"/>
              </a:tabLst>
            </a:pP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	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785" dirty="0">
                <a:latin typeface="Times New Roman"/>
                <a:cs typeface="Times New Roman"/>
              </a:rPr>
              <a:t>	</a:t>
            </a:r>
            <a:r>
              <a:rPr sz="2150" spc="475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  <a:p>
            <a:pPr marL="511175">
              <a:lnSpc>
                <a:spcPts val="2125"/>
              </a:lnSpc>
              <a:tabLst>
                <a:tab pos="1322070" algn="l"/>
              </a:tabLst>
            </a:pPr>
            <a:r>
              <a:rPr sz="2150" i="1" spc="555" dirty="0">
                <a:latin typeface="Times New Roman"/>
                <a:cs typeface="Times New Roman"/>
              </a:rPr>
              <a:t>s	</a:t>
            </a: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endParaRPr sz="1875" baseline="4444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77779" y="4450171"/>
            <a:ext cx="149669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1495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Times New Roman"/>
                <a:cs typeface="Times New Roman"/>
              </a:rPr>
              <a:t>l</a:t>
            </a:r>
            <a:r>
              <a:rPr sz="2150" spc="400" dirty="0">
                <a:latin typeface="Times New Roman"/>
                <a:cs typeface="Times New Roman"/>
              </a:rPr>
              <a:t>i</a:t>
            </a:r>
            <a:r>
              <a:rPr sz="2150" spc="111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0329" y="4627831"/>
            <a:ext cx="4859655" cy="5289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642620" marR="30480" indent="-605155">
              <a:lnSpc>
                <a:spcPct val="52000"/>
              </a:lnSpc>
              <a:spcBef>
                <a:spcPts val="1370"/>
              </a:spcBef>
              <a:tabLst>
                <a:tab pos="1247140" algn="l"/>
                <a:tab pos="2279015" algn="l"/>
                <a:tab pos="4820920" algn="l"/>
              </a:tabLst>
            </a:pPr>
            <a:r>
              <a:rPr sz="1875" i="1" spc="480" baseline="6666" dirty="0">
                <a:latin typeface="Times New Roman"/>
                <a:cs typeface="Times New Roman"/>
              </a:rPr>
              <a:t>s</a:t>
            </a:r>
            <a:r>
              <a:rPr sz="1875" i="1" spc="-270" baseline="6666" dirty="0">
                <a:latin typeface="Times New Roman"/>
                <a:cs typeface="Times New Roman"/>
              </a:rPr>
              <a:t> </a:t>
            </a:r>
            <a:r>
              <a:rPr sz="1875" spc="960" baseline="6666" dirty="0">
                <a:latin typeface="Symbol"/>
                <a:cs typeface="Symbol"/>
              </a:rPr>
              <a:t></a:t>
            </a:r>
            <a:r>
              <a:rPr sz="1875" spc="960" baseline="6666" dirty="0">
                <a:latin typeface="Times New Roman"/>
                <a:cs typeface="Times New Roman"/>
              </a:rPr>
              <a:t>0		</a:t>
            </a:r>
            <a:r>
              <a:rPr sz="1250" u="sng" spc="6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sng" spc="6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20(</a:t>
            </a:r>
            <a:r>
              <a:rPr sz="2150" i="1" u="sng" spc="6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i="1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7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u="sng" spc="4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 </a:t>
            </a:r>
            <a:r>
              <a:rPr sz="2150" spc="1435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15606" y="5010550"/>
            <a:ext cx="359473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spc="615" dirty="0">
                <a:latin typeface="Times New Roman"/>
                <a:cs typeface="Times New Roman"/>
              </a:rPr>
              <a:t>(</a:t>
            </a: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44" baseline="44444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85" dirty="0">
                <a:latin typeface="Times New Roman"/>
                <a:cs typeface="Times New Roman"/>
              </a:rPr>
              <a:t>2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58563" y="5695967"/>
            <a:ext cx="11296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740" y="2376042"/>
            <a:ext cx="363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by,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569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9370" y="2156855"/>
            <a:ext cx="3388360" cy="0"/>
          </a:xfrm>
          <a:custGeom>
            <a:avLst/>
            <a:gdLst/>
            <a:ahLst/>
            <a:cxnLst/>
            <a:rect l="l" t="t" r="r" b="b"/>
            <a:pathLst>
              <a:path w="3388360">
                <a:moveTo>
                  <a:pt x="0" y="0"/>
                </a:moveTo>
                <a:lnTo>
                  <a:pt x="3387948" y="0"/>
                </a:lnTo>
              </a:path>
            </a:pathLst>
          </a:custGeom>
          <a:ln w="17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4995" y="2155432"/>
            <a:ext cx="3411854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i="1" spc="305" dirty="0">
                <a:latin typeface="Times New Roman"/>
                <a:cs typeface="Times New Roman"/>
              </a:rPr>
              <a:t>s</a:t>
            </a:r>
            <a:r>
              <a:rPr sz="2800" spc="305" dirty="0">
                <a:latin typeface="Times New Roman"/>
                <a:cs typeface="Times New Roman"/>
              </a:rPr>
              <a:t>(</a:t>
            </a:r>
            <a:r>
              <a:rPr sz="2800" i="1" spc="305" dirty="0">
                <a:latin typeface="Times New Roman"/>
                <a:cs typeface="Times New Roman"/>
              </a:rPr>
              <a:t>s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2)(</a:t>
            </a:r>
            <a:r>
              <a:rPr sz="2800" i="1" spc="280" dirty="0">
                <a:latin typeface="Times New Roman"/>
                <a:cs typeface="Times New Roman"/>
              </a:rPr>
              <a:t>s</a:t>
            </a:r>
            <a:r>
              <a:rPr sz="2475" spc="419" baseline="42087" dirty="0">
                <a:latin typeface="Times New Roman"/>
                <a:cs typeface="Times New Roman"/>
              </a:rPr>
              <a:t>2</a:t>
            </a:r>
            <a:r>
              <a:rPr sz="2475" spc="712" baseline="42087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315" dirty="0">
                <a:latin typeface="Times New Roman"/>
                <a:cs typeface="Times New Roman"/>
              </a:rPr>
              <a:t>2</a:t>
            </a:r>
            <a:r>
              <a:rPr sz="2800" i="1" spc="315" dirty="0">
                <a:latin typeface="Times New Roman"/>
                <a:cs typeface="Times New Roman"/>
              </a:rPr>
              <a:t>s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4453" y="1646848"/>
            <a:ext cx="154559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90" dirty="0">
                <a:latin typeface="Times New Roman"/>
                <a:cs typeface="Times New Roman"/>
              </a:rPr>
              <a:t>20(</a:t>
            </a:r>
            <a:r>
              <a:rPr sz="2800" i="1" spc="290" dirty="0">
                <a:latin typeface="Times New Roman"/>
                <a:cs typeface="Times New Roman"/>
              </a:rPr>
              <a:t>s </a:t>
            </a:r>
            <a:r>
              <a:rPr sz="2800" spc="330" dirty="0">
                <a:latin typeface="Symbol"/>
                <a:cs typeface="Symbol"/>
              </a:rPr>
              <a:t></a:t>
            </a:r>
            <a:r>
              <a:rPr sz="2800" spc="-505" dirty="0">
                <a:latin typeface="Times New Roman"/>
                <a:cs typeface="Times New Roman"/>
              </a:rPr>
              <a:t> </a:t>
            </a:r>
            <a:r>
              <a:rPr sz="2800" spc="250" dirty="0">
                <a:latin typeface="Times New Roman"/>
                <a:cs typeface="Times New Roman"/>
              </a:rPr>
              <a:t>4)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038" y="1873922"/>
            <a:ext cx="11804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5" dirty="0">
                <a:latin typeface="Times New Roman"/>
                <a:cs typeface="Times New Roman"/>
              </a:rPr>
              <a:t>G</a:t>
            </a:r>
            <a:r>
              <a:rPr sz="2800" spc="365" dirty="0">
                <a:latin typeface="Times New Roman"/>
                <a:cs typeface="Times New Roman"/>
              </a:rPr>
              <a:t>(</a:t>
            </a:r>
            <a:r>
              <a:rPr sz="2800" i="1" spc="365" dirty="0">
                <a:latin typeface="Times New Roman"/>
                <a:cs typeface="Times New Roman"/>
              </a:rPr>
              <a:t>s</a:t>
            </a:r>
            <a:r>
              <a:rPr sz="2800" spc="36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64636"/>
            <a:ext cx="457009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1.	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45503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Steady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54978" y="466069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081" y="0"/>
                </a:lnTo>
              </a:path>
            </a:pathLst>
          </a:custGeom>
          <a:ln w="1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9747" y="4419799"/>
            <a:ext cx="177800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375"/>
              </a:lnSpc>
              <a:spcBef>
                <a:spcPts val="95"/>
              </a:spcBef>
            </a:pP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6</a:t>
            </a:r>
            <a:r>
              <a:rPr sz="2400" i="1" spc="-20" dirty="0">
                <a:latin typeface="Times New Roman"/>
                <a:cs typeface="Times New Roman"/>
              </a:rPr>
              <a:t>t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3600" baseline="34722" dirty="0">
                <a:latin typeface="Times New Roman"/>
                <a:cs typeface="Times New Roman"/>
              </a:rPr>
              <a:t>3</a:t>
            </a:r>
            <a:r>
              <a:rPr sz="3600" spc="-307" baseline="34722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390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  <a:p>
            <a:pPr marR="282575" algn="r">
              <a:lnSpc>
                <a:spcPts val="2375"/>
              </a:lnSpc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6792" y="3367278"/>
            <a:ext cx="3575685" cy="0"/>
          </a:xfrm>
          <a:custGeom>
            <a:avLst/>
            <a:gdLst/>
            <a:ahLst/>
            <a:cxnLst/>
            <a:rect l="l" t="t" r="r" b="b"/>
            <a:pathLst>
              <a:path w="3575684">
                <a:moveTo>
                  <a:pt x="0" y="0"/>
                </a:moveTo>
                <a:lnTo>
                  <a:pt x="3575649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4298" y="3363254"/>
            <a:ext cx="3597275" cy="931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spc="620" dirty="0">
                <a:latin typeface="Times New Roman"/>
                <a:cs typeface="Times New Roman"/>
              </a:rPr>
              <a:t>(</a:t>
            </a: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37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1935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13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7490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3832" y="2972024"/>
            <a:ext cx="16300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43" y="3146701"/>
            <a:ext cx="15316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031" y="5095541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8192" y="4331970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865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31481" y="4327945"/>
            <a:ext cx="36334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635" dirty="0">
                <a:latin typeface="Times New Roman"/>
                <a:cs typeface="Times New Roman"/>
              </a:rPr>
              <a:t>0(</a:t>
            </a:r>
            <a:r>
              <a:rPr sz="2150" i="1" spc="635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44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95" dirty="0">
                <a:latin typeface="Times New Roman"/>
                <a:cs typeface="Times New Roman"/>
              </a:rPr>
              <a:t>2</a:t>
            </a:r>
            <a:r>
              <a:rPr sz="2150" i="1" spc="695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7734" y="4111393"/>
            <a:ext cx="8305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1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2463" y="3367278"/>
            <a:ext cx="3574415" cy="0"/>
          </a:xfrm>
          <a:custGeom>
            <a:avLst/>
            <a:gdLst/>
            <a:ahLst/>
            <a:cxnLst/>
            <a:rect l="l" t="t" r="r" b="b"/>
            <a:pathLst>
              <a:path w="3574415">
                <a:moveTo>
                  <a:pt x="0" y="0"/>
                </a:moveTo>
                <a:lnTo>
                  <a:pt x="3574310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8871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9126" y="2972024"/>
            <a:ext cx="162941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2861" y="3146701"/>
            <a:ext cx="1903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5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4080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9946" y="3363254"/>
            <a:ext cx="35947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spc="620" dirty="0">
                <a:latin typeface="Times New Roman"/>
                <a:cs typeface="Times New Roman"/>
              </a:rPr>
              <a:t>(</a:t>
            </a: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30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4239" y="5106282"/>
            <a:ext cx="137477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81721" y="4408170"/>
            <a:ext cx="3369310" cy="0"/>
          </a:xfrm>
          <a:custGeom>
            <a:avLst/>
            <a:gdLst/>
            <a:ahLst/>
            <a:cxnLst/>
            <a:rect l="l" t="t" r="r" b="b"/>
            <a:pathLst>
              <a:path w="3369309">
                <a:moveTo>
                  <a:pt x="0" y="0"/>
                </a:moveTo>
                <a:lnTo>
                  <a:pt x="3369180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5548" y="4012916"/>
            <a:ext cx="16300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9025" y="41875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4105" y="44647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27779" y="4187593"/>
            <a:ext cx="16478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550" dirty="0">
                <a:latin typeface="Times New Roman"/>
                <a:cs typeface="Times New Roman"/>
              </a:rPr>
              <a:t>lim[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5009" y="4404145"/>
            <a:ext cx="34048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44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0996" y="3367278"/>
            <a:ext cx="3573779" cy="0"/>
          </a:xfrm>
          <a:custGeom>
            <a:avLst/>
            <a:gdLst/>
            <a:ahLst/>
            <a:cxnLst/>
            <a:rect l="l" t="t" r="r" b="b"/>
            <a:pathLst>
              <a:path w="3573779">
                <a:moveTo>
                  <a:pt x="0" y="0"/>
                </a:moveTo>
                <a:lnTo>
                  <a:pt x="3573385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7400" y="2972024"/>
            <a:ext cx="16287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1702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4335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6587" y="3146701"/>
            <a:ext cx="216281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s</a:t>
            </a:r>
            <a:r>
              <a:rPr sz="1875" spc="869" baseline="44444" dirty="0">
                <a:latin typeface="Times New Roman"/>
                <a:cs typeface="Times New Roman"/>
              </a:rPr>
              <a:t>2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8480" y="3363254"/>
            <a:ext cx="35947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spc="620" dirty="0">
                <a:latin typeface="Times New Roman"/>
                <a:cs typeface="Times New Roman"/>
              </a:rPr>
              <a:t>(</a:t>
            </a:r>
            <a:r>
              <a:rPr sz="2150" i="1" spc="62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37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936" y="5106282"/>
            <a:ext cx="115760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4935" y="4331970"/>
            <a:ext cx="3367404" cy="0"/>
          </a:xfrm>
          <a:custGeom>
            <a:avLst/>
            <a:gdLst/>
            <a:ahLst/>
            <a:cxnLst/>
            <a:rect l="l" t="t" r="r" b="b"/>
            <a:pathLst>
              <a:path w="3367404">
                <a:moveTo>
                  <a:pt x="0" y="0"/>
                </a:moveTo>
                <a:lnTo>
                  <a:pt x="3367184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98193" y="3936716"/>
            <a:ext cx="162941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55" dirty="0">
                <a:latin typeface="Times New Roman"/>
                <a:cs typeface="Times New Roman"/>
              </a:rPr>
              <a:t>20(</a:t>
            </a:r>
            <a:r>
              <a:rPr sz="2150" i="1" spc="655" dirty="0">
                <a:latin typeface="Times New Roman"/>
                <a:cs typeface="Times New Roman"/>
              </a:rPr>
              <a:t>s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4)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9554" y="41113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1524" y="43885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9124" y="4111393"/>
            <a:ext cx="19196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8182" y="4327945"/>
            <a:ext cx="340232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2)(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1875" spc="885" baseline="44444" dirty="0">
                <a:latin typeface="Times New Roman"/>
                <a:cs typeface="Times New Roman"/>
              </a:rPr>
              <a:t>2</a:t>
            </a:r>
            <a:r>
              <a:rPr sz="1875" spc="952" baseline="44444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90" dirty="0">
                <a:latin typeface="Times New Roman"/>
                <a:cs typeface="Times New Roman"/>
              </a:rPr>
              <a:t>2</a:t>
            </a:r>
            <a:r>
              <a:rPr sz="2150" i="1" spc="690" dirty="0">
                <a:latin typeface="Times New Roman"/>
                <a:cs typeface="Times New Roman"/>
              </a:rPr>
              <a:t>s</a:t>
            </a:r>
            <a:r>
              <a:rPr sz="2150" i="1" spc="12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1626" y="1938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488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1415" y="1938507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8859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5720" y="1542469"/>
            <a:ext cx="111823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77569" algn="l"/>
              </a:tabLst>
            </a:pPr>
            <a:r>
              <a:rPr sz="2150" spc="715" dirty="0">
                <a:latin typeface="Times New Roman"/>
                <a:cs typeface="Times New Roman"/>
              </a:rPr>
              <a:t>6	3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6433" y="1810101"/>
            <a:ext cx="129794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920115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25" baseline="-25839" dirty="0">
                <a:latin typeface="Times New Roman"/>
                <a:cs typeface="Times New Roman"/>
              </a:rPr>
              <a:t>s</a:t>
            </a:r>
            <a:r>
              <a:rPr sz="1250" spc="55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001" y="1717508"/>
            <a:ext cx="294513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380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L</a:t>
            </a:r>
            <a:r>
              <a:rPr sz="2150" spc="580" dirty="0">
                <a:latin typeface="Times New Roman"/>
                <a:cs typeface="Times New Roman"/>
              </a:rPr>
              <a:t>{</a:t>
            </a:r>
            <a:r>
              <a:rPr sz="2150" i="1" spc="580" dirty="0">
                <a:latin typeface="Times New Roman"/>
                <a:cs typeface="Times New Roman"/>
              </a:rPr>
              <a:t>r</a:t>
            </a:r>
            <a:r>
              <a:rPr sz="2150" i="1" spc="-315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Times New Roman"/>
                <a:cs typeface="Times New Roman"/>
              </a:rPr>
              <a:t>(</a:t>
            </a:r>
            <a:r>
              <a:rPr sz="2150" i="1" spc="425" dirty="0">
                <a:latin typeface="Times New Roman"/>
                <a:cs typeface="Times New Roman"/>
              </a:rPr>
              <a:t>t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)}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6263" y="1717508"/>
            <a:ext cx="27559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851661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0844" y="3265170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>
                <a:moveTo>
                  <a:pt x="0" y="0"/>
                </a:moveTo>
                <a:lnTo>
                  <a:pt x="237813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3019" y="2869916"/>
            <a:ext cx="10109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85" dirty="0">
                <a:latin typeface="Times New Roman"/>
                <a:cs typeface="Times New Roman"/>
              </a:rPr>
              <a:t>R</a:t>
            </a:r>
            <a:r>
              <a:rPr sz="2150" spc="625" dirty="0">
                <a:latin typeface="Times New Roman"/>
                <a:cs typeface="Times New Roman"/>
              </a:rPr>
              <a:t>(</a:t>
            </a:r>
            <a:r>
              <a:rPr sz="2150" i="1" spc="675" dirty="0">
                <a:latin typeface="Times New Roman"/>
                <a:cs typeface="Times New Roman"/>
              </a:rPr>
              <a:t>s</a:t>
            </a:r>
            <a:r>
              <a:rPr sz="2150" spc="4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3041" y="3044593"/>
            <a:ext cx="1496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760" dirty="0">
                <a:latin typeface="Times New Roman"/>
                <a:cs typeface="Times New Roman"/>
              </a:rPr>
              <a:t>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6164" y="3261145"/>
            <a:ext cx="3060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75" i="1" spc="480" baseline="20000" dirty="0">
                <a:latin typeface="Times New Roman"/>
                <a:cs typeface="Times New Roman"/>
              </a:rPr>
              <a:t>s</a:t>
            </a:r>
            <a:r>
              <a:rPr sz="1875" i="1" spc="-277" baseline="20000" dirty="0">
                <a:latin typeface="Times New Roman"/>
                <a:cs typeface="Times New Roman"/>
              </a:rPr>
              <a:t> </a:t>
            </a:r>
            <a:r>
              <a:rPr sz="1875" spc="960" baseline="20000" dirty="0">
                <a:latin typeface="Symbol"/>
                <a:cs typeface="Symbol"/>
              </a:rPr>
              <a:t></a:t>
            </a:r>
            <a:r>
              <a:rPr sz="1875" spc="960" baseline="20000" dirty="0">
                <a:latin typeface="Times New Roman"/>
                <a:cs typeface="Times New Roman"/>
              </a:rPr>
              <a:t>0</a:t>
            </a:r>
            <a:r>
              <a:rPr sz="1875" spc="509" baseline="2000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78678" y="1114335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081" y="0"/>
                </a:lnTo>
              </a:path>
            </a:pathLst>
          </a:custGeom>
          <a:ln w="12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63447" y="915447"/>
            <a:ext cx="1778000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935"/>
              </a:lnSpc>
              <a:spcBef>
                <a:spcPts val="105"/>
              </a:spcBef>
            </a:pPr>
            <a:r>
              <a:rPr sz="1950" i="1" spc="220" dirty="0">
                <a:latin typeface="Times New Roman"/>
                <a:cs typeface="Times New Roman"/>
              </a:rPr>
              <a:t>r</a:t>
            </a:r>
            <a:r>
              <a:rPr sz="1950" spc="220" dirty="0">
                <a:latin typeface="Times New Roman"/>
                <a:cs typeface="Times New Roman"/>
              </a:rPr>
              <a:t>(</a:t>
            </a:r>
            <a:r>
              <a:rPr sz="1950" i="1" spc="220" dirty="0">
                <a:latin typeface="Times New Roman"/>
                <a:cs typeface="Times New Roman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)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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155" dirty="0">
                <a:latin typeface="Times New Roman"/>
                <a:cs typeface="Times New Roman"/>
              </a:rPr>
              <a:t>6</a:t>
            </a:r>
            <a:r>
              <a:rPr sz="1950" i="1" spc="155" dirty="0">
                <a:latin typeface="Times New Roman"/>
                <a:cs typeface="Times New Roman"/>
              </a:rPr>
              <a:t>t</a:t>
            </a:r>
            <a:r>
              <a:rPr sz="1950" i="1" spc="35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</a:t>
            </a:r>
            <a:r>
              <a:rPr sz="1950" spc="130" dirty="0">
                <a:latin typeface="Times New Roman"/>
                <a:cs typeface="Times New Roman"/>
              </a:rPr>
              <a:t> </a:t>
            </a:r>
            <a:r>
              <a:rPr sz="2925" spc="337" baseline="35612" dirty="0">
                <a:latin typeface="Times New Roman"/>
                <a:cs typeface="Times New Roman"/>
              </a:rPr>
              <a:t>3</a:t>
            </a:r>
            <a:r>
              <a:rPr sz="2925" spc="-142" baseline="35612" dirty="0">
                <a:latin typeface="Times New Roman"/>
                <a:cs typeface="Times New Roman"/>
              </a:rPr>
              <a:t> 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i="1" spc="-275" dirty="0">
                <a:latin typeface="Times New Roman"/>
                <a:cs typeface="Times New Roman"/>
              </a:rPr>
              <a:t> </a:t>
            </a:r>
            <a:r>
              <a:rPr sz="1650" spc="209" baseline="45454" dirty="0">
                <a:latin typeface="Times New Roman"/>
                <a:cs typeface="Times New Roman"/>
              </a:rPr>
              <a:t>2</a:t>
            </a:r>
            <a:endParaRPr sz="1650" baseline="45454">
              <a:latin typeface="Times New Roman"/>
              <a:cs typeface="Times New Roman"/>
            </a:endParaRPr>
          </a:p>
          <a:p>
            <a:pPr marR="282575" algn="r">
              <a:lnSpc>
                <a:spcPts val="1935"/>
              </a:lnSpc>
            </a:pPr>
            <a:r>
              <a:rPr sz="1950" spc="22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85897" y="435022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272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5254" y="4350226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8636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4643" y="4670854"/>
            <a:ext cx="4192904" cy="0"/>
          </a:xfrm>
          <a:custGeom>
            <a:avLst/>
            <a:gdLst/>
            <a:ahLst/>
            <a:cxnLst/>
            <a:rect l="l" t="t" r="r" b="b"/>
            <a:pathLst>
              <a:path w="4192904">
                <a:moveTo>
                  <a:pt x="0" y="0"/>
                </a:moveTo>
                <a:lnTo>
                  <a:pt x="4192463" y="0"/>
                </a:lnTo>
              </a:path>
            </a:pathLst>
          </a:custGeom>
          <a:ln w="13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19155" y="3959142"/>
            <a:ext cx="56642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3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3225" spc="712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0676" y="4217663"/>
            <a:ext cx="129730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19480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25" baseline="-25839" dirty="0">
                <a:latin typeface="Times New Roman"/>
                <a:cs typeface="Times New Roman"/>
              </a:rPr>
              <a:t>s</a:t>
            </a:r>
            <a:r>
              <a:rPr sz="1250" spc="55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0665" y="4129568"/>
            <a:ext cx="120142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12494" algn="l"/>
              </a:tabLst>
            </a:pP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r>
              <a:rPr sz="2150" spc="455" dirty="0">
                <a:latin typeface="Times New Roman"/>
                <a:cs typeface="Times New Roman"/>
              </a:rPr>
              <a:t> </a:t>
            </a:r>
            <a:r>
              <a:rPr sz="3225" spc="1072" baseline="34883" dirty="0">
                <a:latin typeface="Times New Roman"/>
                <a:cs typeface="Times New Roman"/>
              </a:rPr>
              <a:t>6	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7779" y="4450171"/>
            <a:ext cx="149669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1495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Times New Roman"/>
                <a:cs typeface="Times New Roman"/>
              </a:rPr>
              <a:t>l</a:t>
            </a:r>
            <a:r>
              <a:rPr sz="2150" spc="400" dirty="0">
                <a:latin typeface="Times New Roman"/>
                <a:cs typeface="Times New Roman"/>
              </a:rPr>
              <a:t>i</a:t>
            </a:r>
            <a:r>
              <a:rPr sz="2150" spc="111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0329" y="4627831"/>
            <a:ext cx="4859655" cy="5289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642620" marR="30480" indent="-605155">
              <a:lnSpc>
                <a:spcPct val="52000"/>
              </a:lnSpc>
              <a:spcBef>
                <a:spcPts val="1370"/>
              </a:spcBef>
              <a:tabLst>
                <a:tab pos="1247140" algn="l"/>
                <a:tab pos="2236470" algn="l"/>
                <a:tab pos="4820920" algn="l"/>
              </a:tabLst>
            </a:pPr>
            <a:r>
              <a:rPr sz="1875" i="1" spc="480" baseline="6666" dirty="0">
                <a:latin typeface="Times New Roman"/>
                <a:cs typeface="Times New Roman"/>
              </a:rPr>
              <a:t>s</a:t>
            </a:r>
            <a:r>
              <a:rPr sz="1875" i="1" spc="-270" baseline="6666" dirty="0">
                <a:latin typeface="Times New Roman"/>
                <a:cs typeface="Times New Roman"/>
              </a:rPr>
              <a:t> </a:t>
            </a:r>
            <a:r>
              <a:rPr sz="1875" spc="960" baseline="6666" dirty="0">
                <a:latin typeface="Symbol"/>
                <a:cs typeface="Symbol"/>
              </a:rPr>
              <a:t></a:t>
            </a:r>
            <a:r>
              <a:rPr sz="1875" spc="960" baseline="6666" dirty="0">
                <a:latin typeface="Times New Roman"/>
                <a:cs typeface="Times New Roman"/>
              </a:rPr>
              <a:t>0		</a:t>
            </a:r>
            <a:r>
              <a:rPr sz="1250" u="sng" spc="6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sng" spc="6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20(</a:t>
            </a:r>
            <a:r>
              <a:rPr sz="2150" i="1" u="sng" spc="6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7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5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 </a:t>
            </a:r>
            <a:r>
              <a:rPr sz="2150" spc="1435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5606" y="5010550"/>
            <a:ext cx="359473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spc="615" dirty="0">
                <a:latin typeface="Times New Roman"/>
                <a:cs typeface="Times New Roman"/>
              </a:rPr>
              <a:t>(</a:t>
            </a:r>
            <a:r>
              <a:rPr sz="2150" i="1" spc="615" dirty="0">
                <a:latin typeface="Times New Roman"/>
                <a:cs typeface="Times New Roman"/>
              </a:rPr>
              <a:t>s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2)(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1875" spc="892" baseline="44444" dirty="0">
                <a:latin typeface="Times New Roman"/>
                <a:cs typeface="Times New Roman"/>
              </a:rPr>
              <a:t>2</a:t>
            </a:r>
            <a:r>
              <a:rPr sz="1875" spc="944" baseline="44444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85" dirty="0">
                <a:latin typeface="Times New Roman"/>
                <a:cs typeface="Times New Roman"/>
              </a:rPr>
              <a:t>2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595" dirty="0">
                <a:latin typeface="Times New Roman"/>
                <a:cs typeface="Times New Roman"/>
              </a:rPr>
              <a:t>2)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0491" y="5660117"/>
            <a:ext cx="12192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5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9740" y="2376042"/>
            <a:ext cx="363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by,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7254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open 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of servo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unity 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8282" y="2385455"/>
            <a:ext cx="1747520" cy="0"/>
          </a:xfrm>
          <a:custGeom>
            <a:avLst/>
            <a:gdLst/>
            <a:ahLst/>
            <a:cxnLst/>
            <a:rect l="l" t="t" r="r" b="b"/>
            <a:pathLst>
              <a:path w="1747520">
                <a:moveTo>
                  <a:pt x="0" y="0"/>
                </a:moveTo>
                <a:lnTo>
                  <a:pt x="1746957" y="0"/>
                </a:lnTo>
              </a:path>
            </a:pathLst>
          </a:custGeom>
          <a:ln w="17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6353" y="1875448"/>
            <a:ext cx="4572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9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4290" y="2102522"/>
            <a:ext cx="11804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5" dirty="0">
                <a:latin typeface="Times New Roman"/>
                <a:cs typeface="Times New Roman"/>
              </a:rPr>
              <a:t>G</a:t>
            </a:r>
            <a:r>
              <a:rPr sz="2800" spc="365" dirty="0">
                <a:latin typeface="Times New Roman"/>
                <a:cs typeface="Times New Roman"/>
              </a:rPr>
              <a:t>(</a:t>
            </a:r>
            <a:r>
              <a:rPr sz="2800" i="1" spc="365" dirty="0">
                <a:latin typeface="Times New Roman"/>
                <a:cs typeface="Times New Roman"/>
              </a:rPr>
              <a:t>s</a:t>
            </a:r>
            <a:r>
              <a:rPr sz="2800" spc="365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9331" y="2384032"/>
            <a:ext cx="171958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229" dirty="0">
                <a:latin typeface="Times New Roman"/>
                <a:cs typeface="Times New Roman"/>
              </a:rPr>
              <a:t>s</a:t>
            </a:r>
            <a:r>
              <a:rPr sz="2800" spc="229" dirty="0">
                <a:latin typeface="Times New Roman"/>
                <a:cs typeface="Times New Roman"/>
              </a:rPr>
              <a:t>(0.1</a:t>
            </a:r>
            <a:r>
              <a:rPr sz="2800" i="1" spc="229" dirty="0">
                <a:latin typeface="Times New Roman"/>
                <a:cs typeface="Times New Roman"/>
              </a:rPr>
              <a:t>s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Symbol"/>
                <a:cs typeface="Symbol"/>
              </a:rPr>
              <a:t></a:t>
            </a:r>
            <a:r>
              <a:rPr sz="2800" spc="265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64636"/>
            <a:ext cx="457009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1.	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45503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Steady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6400" y="4660699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327" y="0"/>
                </a:lnTo>
              </a:path>
            </a:pathLst>
          </a:custGeom>
          <a:ln w="15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17525" y="4657519"/>
            <a:ext cx="177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7539" y="4419799"/>
            <a:ext cx="25012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a</a:t>
            </a:r>
            <a:r>
              <a:rPr sz="1350" spc="65" dirty="0">
                <a:latin typeface="Times New Roman"/>
                <a:cs typeface="Times New Roman"/>
              </a:rPr>
              <a:t>0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i="1" spc="-40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1</a:t>
            </a:r>
            <a:r>
              <a:rPr sz="2400" i="1" spc="-40" dirty="0">
                <a:latin typeface="Times New Roman"/>
                <a:cs typeface="Times New Roman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3600" i="1" spc="104" baseline="34722" dirty="0">
                <a:latin typeface="Times New Roman"/>
                <a:cs typeface="Times New Roman"/>
              </a:rPr>
              <a:t>a</a:t>
            </a:r>
            <a:r>
              <a:rPr sz="2025" spc="104" baseline="61728" dirty="0">
                <a:latin typeface="Times New Roman"/>
                <a:cs typeface="Times New Roman"/>
              </a:rPr>
              <a:t>2</a:t>
            </a:r>
            <a:r>
              <a:rPr sz="2025" spc="150" baseline="61728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375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3625" y="3367278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39">
                <a:moveTo>
                  <a:pt x="0" y="0"/>
                </a:moveTo>
                <a:lnTo>
                  <a:pt x="1843693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4535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7179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1849" y="3146701"/>
            <a:ext cx="15309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6535" y="3363254"/>
            <a:ext cx="1813560" cy="931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spc="560" dirty="0">
                <a:latin typeface="Times New Roman"/>
                <a:cs typeface="Times New Roman"/>
              </a:rPr>
              <a:t>(0.1</a:t>
            </a: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1935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031" y="5095541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8145" y="4331970"/>
            <a:ext cx="1866264" cy="0"/>
          </a:xfrm>
          <a:custGeom>
            <a:avLst/>
            <a:gdLst/>
            <a:ahLst/>
            <a:cxnLst/>
            <a:rect l="l" t="t" r="r" b="b"/>
            <a:pathLst>
              <a:path w="1866264">
                <a:moveTo>
                  <a:pt x="0" y="0"/>
                </a:moveTo>
                <a:lnTo>
                  <a:pt x="1866203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6825" y="4327945"/>
            <a:ext cx="185038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70" dirty="0">
                <a:latin typeface="Times New Roman"/>
                <a:cs typeface="Times New Roman"/>
              </a:rPr>
              <a:t>0(0.1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i="1" spc="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7783" y="4111393"/>
            <a:ext cx="8305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p</a:t>
            </a:r>
            <a:r>
              <a:rPr sz="1250" i="1" spc="509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latin typeface="Calibri"/>
                <a:cs typeface="Calibri"/>
              </a:rPr>
              <a:t>First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Second order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Control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First </a:t>
            </a:r>
            <a:r>
              <a:rPr sz="2000" spc="-10" dirty="0">
                <a:latin typeface="Calibri"/>
                <a:cs typeface="Calibri"/>
              </a:rPr>
              <a:t>Order Control </a:t>
            </a: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spc="-15" dirty="0">
                <a:latin typeface="Calibri"/>
                <a:cs typeface="Calibri"/>
              </a:rPr>
              <a:t>for step </a:t>
            </a:r>
            <a:r>
              <a:rPr sz="2000" spc="-5" dirty="0">
                <a:latin typeface="Calibri"/>
                <a:cs typeface="Calibri"/>
              </a:rPr>
              <a:t>Input, Concept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Second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Order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effect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damping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</a:t>
            </a:r>
            <a:r>
              <a:rPr sz="2400" b="1" spc="-10" dirty="0">
                <a:latin typeface="Calibri"/>
                <a:cs typeface="Calibri"/>
              </a:rPr>
              <a:t>Response</a:t>
            </a:r>
            <a:r>
              <a:rPr sz="2400" b="1" spc="-5" dirty="0">
                <a:latin typeface="Calibri"/>
                <a:cs typeface="Calibri"/>
              </a:rPr>
              <a:t> Specifications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Time Response Specifications </a:t>
            </a:r>
            <a:r>
              <a:rPr sz="2000" dirty="0">
                <a:latin typeface="Calibri"/>
                <a:cs typeface="Calibri"/>
              </a:rPr>
              <a:t>( no </a:t>
            </a:r>
            <a:r>
              <a:rPr sz="2000" spc="-10" dirty="0">
                <a:latin typeface="Calibri"/>
                <a:cs typeface="Calibri"/>
              </a:rPr>
              <a:t>derivations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latin typeface="Calibri"/>
                <a:cs typeface="Calibri"/>
              </a:rPr>
              <a:t>Tp, </a:t>
            </a:r>
            <a:r>
              <a:rPr sz="2000" spc="-55" dirty="0">
                <a:latin typeface="Calibri"/>
                <a:cs typeface="Calibri"/>
              </a:rPr>
              <a:t>Ts, </a:t>
            </a:r>
            <a:r>
              <a:rPr sz="2000" spc="-100" dirty="0">
                <a:latin typeface="Calibri"/>
                <a:cs typeface="Calibri"/>
              </a:rPr>
              <a:t>Tr, </a:t>
            </a:r>
            <a:r>
              <a:rPr sz="2000" spc="-50" dirty="0">
                <a:latin typeface="Calibri"/>
                <a:cs typeface="Calibri"/>
              </a:rPr>
              <a:t>Td, </a:t>
            </a:r>
            <a:r>
              <a:rPr sz="2000" dirty="0">
                <a:latin typeface="Calibri"/>
                <a:cs typeface="Calibri"/>
              </a:rPr>
              <a:t>Mp, </a:t>
            </a:r>
            <a:r>
              <a:rPr sz="2000" spc="-5" dirty="0">
                <a:latin typeface="Calibri"/>
                <a:cs typeface="Calibri"/>
              </a:rPr>
              <a:t>ess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problems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5" dirty="0">
                <a:latin typeface="Calibri"/>
                <a:cs typeface="Calibri"/>
              </a:rPr>
              <a:t>time response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specifications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Steady </a:t>
            </a:r>
            <a:r>
              <a:rPr sz="2000" spc="-15" dirty="0">
                <a:latin typeface="Calibri"/>
                <a:cs typeface="Calibri"/>
              </a:rPr>
              <a:t>State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25" dirty="0">
                <a:latin typeface="Calibri"/>
                <a:cs typeface="Calibri"/>
              </a:rPr>
              <a:t>Type </a:t>
            </a:r>
            <a:r>
              <a:rPr sz="2000" dirty="0">
                <a:latin typeface="Calibri"/>
                <a:cs typeface="Calibri"/>
              </a:rPr>
              <a:t>0, </a:t>
            </a:r>
            <a:r>
              <a:rPr sz="2000" spc="-5" dirty="0">
                <a:latin typeface="Calibri"/>
                <a:cs typeface="Calibri"/>
              </a:rPr>
              <a:t>1,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20" dirty="0">
                <a:latin typeface="Calibri"/>
                <a:cs typeface="Calibri"/>
              </a:rPr>
              <a:t>system, </a:t>
            </a:r>
            <a:r>
              <a:rPr sz="2000" spc="-10" dirty="0">
                <a:latin typeface="Calibri"/>
                <a:cs typeface="Calibri"/>
              </a:rPr>
              <a:t>steady </a:t>
            </a:r>
            <a:r>
              <a:rPr sz="2000" spc="-20" dirty="0">
                <a:latin typeface="Calibri"/>
                <a:cs typeface="Calibri"/>
              </a:rPr>
              <a:t>state </a:t>
            </a:r>
            <a:r>
              <a:rPr sz="2000" spc="-10" dirty="0">
                <a:latin typeface="Calibri"/>
                <a:cs typeface="Calibri"/>
              </a:rPr>
              <a:t>error constants,  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Domain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Transient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Steady </a:t>
            </a:r>
            <a:r>
              <a:rPr sz="2000" spc="-15" dirty="0">
                <a:latin typeface="Calibri"/>
                <a:cs typeface="Calibri"/>
              </a:rPr>
              <a:t>State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Standard </a:t>
            </a: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Inputs : </a:t>
            </a:r>
            <a:r>
              <a:rPr sz="2000" spc="-5" dirty="0">
                <a:latin typeface="Calibri"/>
                <a:cs typeface="Calibri"/>
              </a:rPr>
              <a:t>Step, </a:t>
            </a:r>
            <a:r>
              <a:rPr sz="2000" dirty="0">
                <a:latin typeface="Calibri"/>
                <a:cs typeface="Calibri"/>
              </a:rPr>
              <a:t>Ramp, </a:t>
            </a:r>
            <a:r>
              <a:rPr sz="2000" spc="-15" dirty="0">
                <a:latin typeface="Calibri"/>
                <a:cs typeface="Calibri"/>
              </a:rPr>
              <a:t>Parabolic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Impulse, </a:t>
            </a:r>
            <a:r>
              <a:rPr sz="2000" dirty="0">
                <a:latin typeface="Calibri"/>
                <a:cs typeface="Calibri"/>
              </a:rPr>
              <a:t>Need,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Significance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corresponding Laplace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Definition, S-plane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58577"/>
            <a:ext cx="3468370" cy="107569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b="1" spc="-5" dirty="0">
                <a:latin typeface="Tahoma"/>
                <a:cs typeface="Tahoma"/>
              </a:rPr>
              <a:t>Step Input</a:t>
            </a:r>
            <a:endParaRPr sz="2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136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Mathematical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6028" y="1079068"/>
            <a:ext cx="2943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Graphical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7404"/>
            <a:ext cx="1765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r(t) </a:t>
            </a:r>
            <a:r>
              <a:rPr sz="2400" dirty="0">
                <a:latin typeface="Tahoma"/>
                <a:cs typeface="Tahoma"/>
              </a:rPr>
              <a:t>= R.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u(t)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707" y="2097404"/>
            <a:ext cx="532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  t&lt;0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564" y="4147184"/>
            <a:ext cx="8474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This signal </a:t>
            </a:r>
            <a:r>
              <a:rPr sz="2000" spc="-5" dirty="0">
                <a:latin typeface="Tahoma"/>
                <a:cs typeface="Tahoma"/>
              </a:rPr>
              <a:t>signifies </a:t>
            </a:r>
            <a:r>
              <a:rPr sz="2000" dirty="0">
                <a:latin typeface="Tahoma"/>
                <a:cs typeface="Tahoma"/>
              </a:rPr>
              <a:t>a sudden </a:t>
            </a:r>
            <a:r>
              <a:rPr sz="2000" spc="-5" dirty="0">
                <a:latin typeface="Tahoma"/>
                <a:cs typeface="Tahoma"/>
              </a:rPr>
              <a:t>change </a:t>
            </a:r>
            <a:r>
              <a:rPr sz="2000" dirty="0">
                <a:latin typeface="Tahoma"/>
                <a:cs typeface="Tahoma"/>
              </a:rPr>
              <a:t>in the </a:t>
            </a:r>
            <a:r>
              <a:rPr sz="2000" spc="-10" dirty="0">
                <a:latin typeface="Tahoma"/>
                <a:cs typeface="Tahoma"/>
              </a:rPr>
              <a:t>reference </a:t>
            </a:r>
            <a:r>
              <a:rPr sz="2000" spc="-5" dirty="0">
                <a:latin typeface="Tahoma"/>
                <a:cs typeface="Tahoma"/>
              </a:rPr>
              <a:t>input r(t) </a:t>
            </a:r>
            <a:r>
              <a:rPr sz="200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time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t=0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240" y="5290566"/>
            <a:ext cx="274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Laplace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7889" y="5577840"/>
            <a:ext cx="2720340" cy="17145"/>
          </a:xfrm>
          <a:custGeom>
            <a:avLst/>
            <a:gdLst/>
            <a:ahLst/>
            <a:cxnLst/>
            <a:rect l="l" t="t" r="r" b="b"/>
            <a:pathLst>
              <a:path w="2720340" h="17145">
                <a:moveTo>
                  <a:pt x="2720340" y="0"/>
                </a:moveTo>
                <a:lnTo>
                  <a:pt x="0" y="0"/>
                </a:lnTo>
                <a:lnTo>
                  <a:pt x="0" y="16764"/>
                </a:lnTo>
                <a:lnTo>
                  <a:pt x="2720340" y="16764"/>
                </a:lnTo>
                <a:lnTo>
                  <a:pt x="2720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5717" y="5493351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672" y="0"/>
                </a:lnTo>
              </a:path>
            </a:pathLst>
          </a:custGeom>
          <a:ln w="17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3612" y="5491757"/>
            <a:ext cx="25082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700" dirty="0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194" y="5219781"/>
            <a:ext cx="310642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13990" algn="l"/>
              </a:tabLst>
            </a:pPr>
            <a:r>
              <a:rPr sz="2750" i="1" spc="760" dirty="0">
                <a:latin typeface="Times New Roman"/>
                <a:cs typeface="Times New Roman"/>
              </a:rPr>
              <a:t>L</a:t>
            </a:r>
            <a:r>
              <a:rPr sz="2750" spc="760" dirty="0">
                <a:latin typeface="Times New Roman"/>
                <a:cs typeface="Times New Roman"/>
              </a:rPr>
              <a:t>{Ru(t)}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spc="990" dirty="0">
                <a:latin typeface="Symbol"/>
                <a:cs typeface="Symbol"/>
              </a:rPr>
              <a:t></a:t>
            </a:r>
            <a:r>
              <a:rPr sz="2750" spc="990" dirty="0">
                <a:latin typeface="Times New Roman"/>
                <a:cs typeface="Times New Roman"/>
              </a:rPr>
              <a:t>	</a:t>
            </a:r>
            <a:r>
              <a:rPr sz="4125" i="1" spc="1650" baseline="35353" dirty="0">
                <a:latin typeface="Times New Roman"/>
                <a:cs typeface="Times New Roman"/>
              </a:rPr>
              <a:t>R</a:t>
            </a:r>
            <a:endParaRPr sz="4125" baseline="3535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3557" y="1728728"/>
            <a:ext cx="3127517" cy="2138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3603" y="3367278"/>
            <a:ext cx="1844675" cy="0"/>
          </a:xfrm>
          <a:custGeom>
            <a:avLst/>
            <a:gdLst/>
            <a:ahLst/>
            <a:cxnLst/>
            <a:rect l="l" t="t" r="r" b="b"/>
            <a:pathLst>
              <a:path w="1844675">
                <a:moveTo>
                  <a:pt x="0" y="0"/>
                </a:moveTo>
                <a:lnTo>
                  <a:pt x="1844147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39682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7353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3394" y="3146701"/>
            <a:ext cx="19037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5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4964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6535" y="3363254"/>
            <a:ext cx="18135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spc="560" dirty="0">
                <a:latin typeface="Times New Roman"/>
                <a:cs typeface="Times New Roman"/>
              </a:rPr>
              <a:t>(0.1</a:t>
            </a: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2338" y="5106282"/>
            <a:ext cx="132524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4561" y="440817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20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6833" y="4464757"/>
            <a:ext cx="54610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5136" y="4012916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0360" y="4187593"/>
            <a:ext cx="16478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550" dirty="0">
                <a:latin typeface="Times New Roman"/>
                <a:cs typeface="Times New Roman"/>
              </a:rPr>
              <a:t>lim[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0415" y="41875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3212" y="4404145"/>
            <a:ext cx="16224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40" dirty="0">
                <a:latin typeface="Times New Roman"/>
                <a:cs typeface="Times New Roman"/>
              </a:rPr>
              <a:t>(0.1</a:t>
            </a:r>
            <a:r>
              <a:rPr sz="2150" i="1" spc="540" dirty="0">
                <a:latin typeface="Times New Roman"/>
                <a:cs typeface="Times New Roman"/>
              </a:rPr>
              <a:t>s</a:t>
            </a:r>
            <a:r>
              <a:rPr sz="2150" i="1" spc="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30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8645" y="3367278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39">
                <a:moveTo>
                  <a:pt x="0" y="0"/>
                </a:moveTo>
                <a:lnTo>
                  <a:pt x="1843471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1725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3742" y="3146701"/>
            <a:ext cx="21640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s</a:t>
            </a:r>
            <a:r>
              <a:rPr sz="1875" spc="869" baseline="44444" dirty="0">
                <a:latin typeface="Times New Roman"/>
                <a:cs typeface="Times New Roman"/>
              </a:rPr>
              <a:t>2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2118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9895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1548" y="3363254"/>
            <a:ext cx="18135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spc="560" dirty="0">
                <a:latin typeface="Times New Roman"/>
                <a:cs typeface="Times New Roman"/>
              </a:rPr>
              <a:t>(0.1</a:t>
            </a: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936" y="5106282"/>
            <a:ext cx="115760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5413" y="4331970"/>
            <a:ext cx="1637664" cy="0"/>
          </a:xfrm>
          <a:custGeom>
            <a:avLst/>
            <a:gdLst/>
            <a:ahLst/>
            <a:cxnLst/>
            <a:rect l="l" t="t" r="r" b="b"/>
            <a:pathLst>
              <a:path w="1637664">
                <a:moveTo>
                  <a:pt x="0" y="0"/>
                </a:moveTo>
                <a:lnTo>
                  <a:pt x="1637126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51777" y="43885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5698" y="3936716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9141" y="4111393"/>
            <a:ext cx="19196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0283" y="41113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4050" y="4327945"/>
            <a:ext cx="16217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535" dirty="0">
                <a:latin typeface="Times New Roman"/>
                <a:cs typeface="Times New Roman"/>
              </a:rPr>
              <a:t>(0.1</a:t>
            </a:r>
            <a:r>
              <a:rPr sz="2150" i="1" spc="535" dirty="0">
                <a:latin typeface="Times New Roman"/>
                <a:cs typeface="Times New Roman"/>
              </a:rPr>
              <a:t>s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5376" y="1938507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1839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1457" y="1938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388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1045" y="1938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388" y="0"/>
                </a:lnTo>
              </a:path>
            </a:pathLst>
          </a:custGeom>
          <a:ln w="13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4934" y="1717508"/>
            <a:ext cx="35179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098800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L</a:t>
            </a:r>
            <a:r>
              <a:rPr sz="2150" spc="580" dirty="0">
                <a:latin typeface="Times New Roman"/>
                <a:cs typeface="Times New Roman"/>
              </a:rPr>
              <a:t>{</a:t>
            </a:r>
            <a:r>
              <a:rPr sz="2150" i="1" spc="580" dirty="0">
                <a:latin typeface="Times New Roman"/>
                <a:cs typeface="Times New Roman"/>
              </a:rPr>
              <a:t>r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Times New Roman"/>
                <a:cs typeface="Times New Roman"/>
              </a:rPr>
              <a:t>(</a:t>
            </a:r>
            <a:r>
              <a:rPr sz="2150" i="1" spc="425" dirty="0">
                <a:latin typeface="Times New Roman"/>
                <a:cs typeface="Times New Roman"/>
              </a:rPr>
              <a:t>t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)}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785" dirty="0">
                <a:latin typeface="Times New Roman"/>
                <a:cs typeface="Times New Roman"/>
              </a:rPr>
              <a:t>	</a:t>
            </a:r>
            <a:r>
              <a:rPr sz="3225" i="1" spc="967" baseline="36175" dirty="0">
                <a:latin typeface="Times New Roman"/>
                <a:cs typeface="Times New Roman"/>
              </a:rPr>
              <a:t>a</a:t>
            </a:r>
            <a:r>
              <a:rPr sz="1875" spc="967" baseline="62222" dirty="0">
                <a:latin typeface="Times New Roman"/>
                <a:cs typeface="Times New Roman"/>
              </a:rPr>
              <a:t>0</a:t>
            </a:r>
            <a:endParaRPr sz="1875" baseline="6222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7875" y="1542469"/>
            <a:ext cx="1726564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2345"/>
              </a:lnSpc>
              <a:spcBef>
                <a:spcPts val="135"/>
              </a:spcBef>
              <a:tabLst>
                <a:tab pos="445134" algn="l"/>
              </a:tabLst>
            </a:pPr>
            <a:r>
              <a:rPr sz="3225" spc="1177" baseline="-36175" dirty="0">
                <a:latin typeface="Symbol"/>
                <a:cs typeface="Symbol"/>
              </a:rPr>
              <a:t></a:t>
            </a:r>
            <a:r>
              <a:rPr sz="3225" spc="1177" baseline="-36175" dirty="0">
                <a:latin typeface="Times New Roman"/>
                <a:cs typeface="Times New Roman"/>
              </a:rPr>
              <a:t>	</a:t>
            </a:r>
            <a:r>
              <a:rPr sz="2150" i="1" spc="550" dirty="0">
                <a:latin typeface="Times New Roman"/>
                <a:cs typeface="Times New Roman"/>
              </a:rPr>
              <a:t>a</a:t>
            </a:r>
            <a:r>
              <a:rPr sz="1250" spc="550" dirty="0">
                <a:latin typeface="Times New Roman"/>
                <a:cs typeface="Times New Roman"/>
              </a:rPr>
              <a:t>1 </a:t>
            </a:r>
            <a:r>
              <a:rPr sz="3225" spc="1177" baseline="-36175" dirty="0">
                <a:latin typeface="Symbol"/>
                <a:cs typeface="Symbol"/>
              </a:rPr>
              <a:t></a:t>
            </a:r>
            <a:r>
              <a:rPr sz="3225" spc="585" baseline="-36175" dirty="0">
                <a:latin typeface="Times New Roman"/>
                <a:cs typeface="Times New Roman"/>
              </a:rPr>
              <a:t> </a:t>
            </a:r>
            <a:r>
              <a:rPr sz="2150" i="1" spc="660" dirty="0">
                <a:latin typeface="Times New Roman"/>
                <a:cs typeface="Times New Roman"/>
              </a:rPr>
              <a:t>a</a:t>
            </a:r>
            <a:r>
              <a:rPr sz="1250" spc="66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428625">
              <a:lnSpc>
                <a:spcPts val="2345"/>
              </a:lnSpc>
              <a:tabLst>
                <a:tab pos="1305560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1835854"/>
            <a:ext cx="3638550" cy="93154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R="97155" algn="r">
              <a:lnSpc>
                <a:spcPct val="100000"/>
              </a:lnSpc>
              <a:spcBef>
                <a:spcPts val="91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by,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851661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0844" y="3265170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>
                <a:moveTo>
                  <a:pt x="0" y="0"/>
                </a:moveTo>
                <a:lnTo>
                  <a:pt x="237813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3019" y="2869916"/>
            <a:ext cx="10109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85" dirty="0">
                <a:latin typeface="Times New Roman"/>
                <a:cs typeface="Times New Roman"/>
              </a:rPr>
              <a:t>R</a:t>
            </a:r>
            <a:r>
              <a:rPr sz="2150" spc="625" dirty="0">
                <a:latin typeface="Times New Roman"/>
                <a:cs typeface="Times New Roman"/>
              </a:rPr>
              <a:t>(</a:t>
            </a:r>
            <a:r>
              <a:rPr sz="2150" i="1" spc="675" dirty="0">
                <a:latin typeface="Times New Roman"/>
                <a:cs typeface="Times New Roman"/>
              </a:rPr>
              <a:t>s</a:t>
            </a:r>
            <a:r>
              <a:rPr sz="2150" spc="4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3041" y="3044593"/>
            <a:ext cx="1496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760" dirty="0">
                <a:latin typeface="Times New Roman"/>
                <a:cs typeface="Times New Roman"/>
              </a:rPr>
              <a:t>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6164" y="3261145"/>
            <a:ext cx="3060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75" i="1" spc="480" baseline="20000" dirty="0">
                <a:latin typeface="Times New Roman"/>
                <a:cs typeface="Times New Roman"/>
              </a:rPr>
              <a:t>s</a:t>
            </a:r>
            <a:r>
              <a:rPr sz="1875" i="1" spc="-277" baseline="20000" dirty="0">
                <a:latin typeface="Times New Roman"/>
                <a:cs typeface="Times New Roman"/>
              </a:rPr>
              <a:t> </a:t>
            </a:r>
            <a:r>
              <a:rPr sz="1875" spc="960" baseline="20000" dirty="0">
                <a:latin typeface="Symbol"/>
                <a:cs typeface="Symbol"/>
              </a:rPr>
              <a:t></a:t>
            </a:r>
            <a:r>
              <a:rPr sz="1875" spc="960" baseline="20000" dirty="0">
                <a:latin typeface="Times New Roman"/>
                <a:cs typeface="Times New Roman"/>
              </a:rPr>
              <a:t>0</a:t>
            </a:r>
            <a:r>
              <a:rPr sz="1875" spc="509" baseline="2000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65800" y="1114335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1327" y="0"/>
                </a:lnTo>
              </a:path>
            </a:pathLst>
          </a:custGeom>
          <a:ln w="12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26925" y="1109402"/>
            <a:ext cx="17780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22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6939" y="915447"/>
            <a:ext cx="25012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50" i="1" spc="220" dirty="0">
                <a:latin typeface="Times New Roman"/>
                <a:cs typeface="Times New Roman"/>
              </a:rPr>
              <a:t>r</a:t>
            </a:r>
            <a:r>
              <a:rPr sz="1950" spc="220" dirty="0">
                <a:latin typeface="Times New Roman"/>
                <a:cs typeface="Times New Roman"/>
              </a:rPr>
              <a:t>(</a:t>
            </a:r>
            <a:r>
              <a:rPr sz="1950" i="1" spc="220" dirty="0">
                <a:latin typeface="Times New Roman"/>
                <a:cs typeface="Times New Roman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)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i="1" spc="240" dirty="0">
                <a:latin typeface="Times New Roman"/>
                <a:cs typeface="Times New Roman"/>
              </a:rPr>
              <a:t>a</a:t>
            </a:r>
            <a:r>
              <a:rPr sz="1100" spc="240" dirty="0">
                <a:latin typeface="Times New Roman"/>
                <a:cs typeface="Times New Roman"/>
              </a:rPr>
              <a:t>0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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i="1" spc="12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1</a:t>
            </a:r>
            <a:r>
              <a:rPr sz="1950" i="1" spc="120" dirty="0">
                <a:latin typeface="Times New Roman"/>
                <a:cs typeface="Times New Roman"/>
              </a:rPr>
              <a:t>t</a:t>
            </a:r>
            <a:r>
              <a:rPr sz="1950" i="1" spc="40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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2925" i="1" spc="367" baseline="35612" dirty="0">
                <a:latin typeface="Times New Roman"/>
                <a:cs typeface="Times New Roman"/>
              </a:rPr>
              <a:t>a</a:t>
            </a:r>
            <a:r>
              <a:rPr sz="1650" spc="367" baseline="63131" dirty="0">
                <a:latin typeface="Times New Roman"/>
                <a:cs typeface="Times New Roman"/>
              </a:rPr>
              <a:t>2</a:t>
            </a:r>
            <a:r>
              <a:rPr sz="1650" spc="240" baseline="63131" dirty="0">
                <a:latin typeface="Times New Roman"/>
                <a:cs typeface="Times New Roman"/>
              </a:rPr>
              <a:t> </a:t>
            </a:r>
            <a:r>
              <a:rPr sz="1950" i="1" spc="120" dirty="0">
                <a:latin typeface="Times New Roman"/>
                <a:cs typeface="Times New Roman"/>
              </a:rPr>
              <a:t>t</a:t>
            </a:r>
            <a:r>
              <a:rPr sz="1950" i="1" spc="-270" dirty="0">
                <a:latin typeface="Times New Roman"/>
                <a:cs typeface="Times New Roman"/>
              </a:rPr>
              <a:t> </a:t>
            </a:r>
            <a:r>
              <a:rPr sz="1650" spc="209" baseline="45454" dirty="0">
                <a:latin typeface="Times New Roman"/>
                <a:cs typeface="Times New Roman"/>
              </a:rPr>
              <a:t>2</a:t>
            </a:r>
            <a:endParaRPr sz="1650" baseline="4545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4658" y="4197826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1947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0875" y="419782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484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0643" y="419782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457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82864" y="4866515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39">
                <a:moveTo>
                  <a:pt x="0" y="0"/>
                </a:moveTo>
                <a:lnTo>
                  <a:pt x="1843938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74453" y="4518454"/>
            <a:ext cx="2712720" cy="0"/>
          </a:xfrm>
          <a:custGeom>
            <a:avLst/>
            <a:gdLst/>
            <a:ahLst/>
            <a:cxnLst/>
            <a:rect l="l" t="t" r="r" b="b"/>
            <a:pathLst>
              <a:path w="2712720">
                <a:moveTo>
                  <a:pt x="0" y="0"/>
                </a:moveTo>
                <a:lnTo>
                  <a:pt x="2712517" y="0"/>
                </a:lnTo>
              </a:path>
            </a:pathLst>
          </a:custGeom>
          <a:ln w="1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35262" y="4575071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6836" y="4297771"/>
            <a:ext cx="149733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5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400" dirty="0">
                <a:latin typeface="Times New Roman"/>
                <a:cs typeface="Times New Roman"/>
              </a:rPr>
              <a:t>i</a:t>
            </a:r>
            <a:r>
              <a:rPr sz="2150" spc="111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4983" y="4645849"/>
            <a:ext cx="53911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5752" y="4858150"/>
            <a:ext cx="181483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spc="560" dirty="0">
                <a:latin typeface="Times New Roman"/>
                <a:cs typeface="Times New Roman"/>
              </a:rPr>
              <a:t>(0.1</a:t>
            </a: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2516" y="4189461"/>
            <a:ext cx="20320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5141" y="3987853"/>
            <a:ext cx="1306830" cy="84581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40"/>
              </a:spcBef>
              <a:tabLst>
                <a:tab pos="928369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  <a:spcBef>
                <a:spcPts val="650"/>
              </a:spcBef>
            </a:pPr>
            <a:r>
              <a:rPr sz="2150" spc="710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1968" y="3806742"/>
            <a:ext cx="275590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290320" algn="l"/>
              </a:tabLst>
            </a:pPr>
            <a:r>
              <a:rPr sz="3225" i="1" spc="690" baseline="-34883" dirty="0">
                <a:latin typeface="Times New Roman"/>
                <a:cs typeface="Times New Roman"/>
              </a:rPr>
              <a:t>s</a:t>
            </a:r>
            <a:r>
              <a:rPr sz="3225" spc="690" baseline="-34883" dirty="0">
                <a:latin typeface="Times New Roman"/>
                <a:cs typeface="Times New Roman"/>
              </a:rPr>
              <a:t>[</a:t>
            </a:r>
            <a:r>
              <a:rPr sz="3225" spc="-247" baseline="-34883" dirty="0">
                <a:latin typeface="Times New Roman"/>
                <a:cs typeface="Times New Roman"/>
              </a:rPr>
              <a:t> </a:t>
            </a:r>
            <a:r>
              <a:rPr sz="2150" i="1" spc="645" dirty="0">
                <a:latin typeface="Times New Roman"/>
                <a:cs typeface="Times New Roman"/>
              </a:rPr>
              <a:t>a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r>
              <a:rPr sz="1250" spc="600" dirty="0">
                <a:latin typeface="Times New Roman"/>
                <a:cs typeface="Times New Roman"/>
              </a:rPr>
              <a:t> </a:t>
            </a:r>
            <a:r>
              <a:rPr sz="3225" spc="1177" baseline="-34883" dirty="0">
                <a:latin typeface="Symbol"/>
                <a:cs typeface="Symbol"/>
              </a:rPr>
              <a:t></a:t>
            </a:r>
            <a:r>
              <a:rPr sz="3225" spc="1177" baseline="-34883" dirty="0">
                <a:latin typeface="Times New Roman"/>
                <a:cs typeface="Times New Roman"/>
              </a:rPr>
              <a:t>	</a:t>
            </a:r>
            <a:r>
              <a:rPr sz="2150" i="1" spc="550" dirty="0">
                <a:latin typeface="Times New Roman"/>
                <a:cs typeface="Times New Roman"/>
              </a:rPr>
              <a:t>a</a:t>
            </a:r>
            <a:r>
              <a:rPr sz="1250" spc="550" dirty="0">
                <a:latin typeface="Times New Roman"/>
                <a:cs typeface="Times New Roman"/>
              </a:rPr>
              <a:t>1 </a:t>
            </a:r>
            <a:r>
              <a:rPr sz="3225" spc="1177" baseline="-34883" dirty="0">
                <a:latin typeface="Symbol"/>
                <a:cs typeface="Symbol"/>
              </a:rPr>
              <a:t></a:t>
            </a:r>
            <a:r>
              <a:rPr sz="3225" spc="-330" baseline="-34883" dirty="0">
                <a:latin typeface="Times New Roman"/>
                <a:cs typeface="Times New Roman"/>
              </a:rPr>
              <a:t> </a:t>
            </a:r>
            <a:r>
              <a:rPr sz="2150" i="1" spc="660" dirty="0">
                <a:latin typeface="Times New Roman"/>
                <a:cs typeface="Times New Roman"/>
              </a:rPr>
              <a:t>a</a:t>
            </a:r>
            <a:r>
              <a:rPr sz="1250" spc="660" dirty="0">
                <a:latin typeface="Times New Roman"/>
                <a:cs typeface="Times New Roman"/>
              </a:rPr>
              <a:t>2 </a:t>
            </a:r>
            <a:r>
              <a:rPr sz="3225" spc="712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20491" y="5660117"/>
            <a:ext cx="12192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5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7254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open 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of servo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unity 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0974" y="2385455"/>
            <a:ext cx="1424305" cy="0"/>
          </a:xfrm>
          <a:custGeom>
            <a:avLst/>
            <a:gdLst/>
            <a:ahLst/>
            <a:cxnLst/>
            <a:rect l="l" t="t" r="r" b="b"/>
            <a:pathLst>
              <a:path w="1424304">
                <a:moveTo>
                  <a:pt x="0" y="0"/>
                </a:moveTo>
                <a:lnTo>
                  <a:pt x="1423893" y="0"/>
                </a:lnTo>
              </a:path>
            </a:pathLst>
          </a:custGeom>
          <a:ln w="17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6585" y="2384032"/>
            <a:ext cx="144843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i="1" spc="290" dirty="0">
                <a:latin typeface="Times New Roman"/>
                <a:cs typeface="Times New Roman"/>
              </a:rPr>
              <a:t>s</a:t>
            </a:r>
            <a:r>
              <a:rPr sz="2475" spc="434" baseline="42087" dirty="0">
                <a:latin typeface="Times New Roman"/>
                <a:cs typeface="Times New Roman"/>
              </a:rPr>
              <a:t>2 </a:t>
            </a:r>
            <a:r>
              <a:rPr sz="2800" spc="265" dirty="0">
                <a:latin typeface="Times New Roman"/>
                <a:cs typeface="Times New Roman"/>
              </a:rPr>
              <a:t>(1</a:t>
            </a:r>
            <a:r>
              <a:rPr sz="2800" spc="265" dirty="0">
                <a:latin typeface="Symbol"/>
                <a:cs typeface="Symbol"/>
              </a:rPr>
              <a:t>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i="1" spc="265" dirty="0">
                <a:latin typeface="Times New Roman"/>
                <a:cs typeface="Times New Roman"/>
              </a:rPr>
              <a:t>s</a:t>
            </a:r>
            <a:r>
              <a:rPr sz="2800" spc="26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7019" y="1875448"/>
            <a:ext cx="4572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29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7340" y="2102522"/>
            <a:ext cx="117983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5" dirty="0">
                <a:latin typeface="Times New Roman"/>
                <a:cs typeface="Times New Roman"/>
              </a:rPr>
              <a:t>G</a:t>
            </a:r>
            <a:r>
              <a:rPr sz="2800" spc="365" dirty="0">
                <a:latin typeface="Times New Roman"/>
                <a:cs typeface="Times New Roman"/>
              </a:rPr>
              <a:t>(</a:t>
            </a:r>
            <a:r>
              <a:rPr sz="2800" i="1" spc="365" dirty="0">
                <a:latin typeface="Times New Roman"/>
                <a:cs typeface="Times New Roman"/>
              </a:rPr>
              <a:t>s</a:t>
            </a:r>
            <a:r>
              <a:rPr sz="2800" spc="365" dirty="0">
                <a:latin typeface="Times New Roman"/>
                <a:cs typeface="Times New Roman"/>
              </a:rPr>
              <a:t>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64636"/>
            <a:ext cx="457009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1.	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455032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latin typeface="Calibri"/>
                <a:cs typeface="Calibri"/>
              </a:rPr>
              <a:t>2.	Steady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5634" y="4432299"/>
            <a:ext cx="242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7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a</a:t>
            </a:r>
            <a:r>
              <a:rPr sz="1350" spc="65" dirty="0">
                <a:latin typeface="Times New Roman"/>
                <a:cs typeface="Times New Roman"/>
              </a:rPr>
              <a:t>0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a</a:t>
            </a:r>
            <a:r>
              <a:rPr sz="1350" spc="-35" dirty="0">
                <a:latin typeface="Times New Roman"/>
                <a:cs typeface="Times New Roman"/>
              </a:rPr>
              <a:t>1</a:t>
            </a:r>
            <a:r>
              <a:rPr sz="2400" i="1" spc="-35" dirty="0">
                <a:latin typeface="Times New Roman"/>
                <a:cs typeface="Times New Roman"/>
              </a:rPr>
              <a:t>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a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r>
              <a:rPr sz="2400" i="1" spc="45" dirty="0">
                <a:latin typeface="Times New Roman"/>
                <a:cs typeface="Times New Roman"/>
              </a:rPr>
              <a:t>t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025" spc="22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9102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775461"/>
            <a:ext cx="51003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735455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1748" y="3367278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135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29219" y="3363254"/>
            <a:ext cx="15246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97" baseline="44444" dirty="0">
                <a:latin typeface="Times New Roman"/>
                <a:cs typeface="Times New Roman"/>
              </a:rPr>
              <a:t> </a:t>
            </a:r>
            <a:r>
              <a:rPr sz="2150" spc="445" dirty="0">
                <a:latin typeface="Times New Roman"/>
                <a:cs typeface="Times New Roman"/>
              </a:rPr>
              <a:t>(1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2605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4441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9955" y="3146701"/>
            <a:ext cx="15309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031" y="5095541"/>
            <a:ext cx="12534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2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4094" y="4331970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>
                <a:moveTo>
                  <a:pt x="0" y="0"/>
                </a:moveTo>
                <a:lnTo>
                  <a:pt x="1525800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87363" y="4327945"/>
            <a:ext cx="15614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605" dirty="0">
                <a:latin typeface="Times New Roman"/>
                <a:cs typeface="Times New Roman"/>
              </a:rPr>
              <a:t>0</a:t>
            </a:r>
            <a:r>
              <a:rPr sz="1875" spc="907" baseline="44444" dirty="0">
                <a:latin typeface="Times New Roman"/>
                <a:cs typeface="Times New Roman"/>
              </a:rPr>
              <a:t>2</a:t>
            </a:r>
            <a:r>
              <a:rPr sz="1875" spc="89" baseline="44444" dirty="0">
                <a:latin typeface="Times New Roman"/>
                <a:cs typeface="Times New Roman"/>
              </a:rPr>
              <a:t> </a:t>
            </a:r>
            <a:r>
              <a:rPr sz="2150" spc="450" dirty="0">
                <a:latin typeface="Times New Roman"/>
                <a:cs typeface="Times New Roman"/>
              </a:rPr>
              <a:t>(1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7918" y="3936716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3547" y="4111393"/>
            <a:ext cx="8305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p</a:t>
            </a:r>
            <a:r>
              <a:rPr sz="1250" i="1" spc="509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623" y="2549963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645" dirty="0">
                <a:latin typeface="Symbol"/>
                <a:cs typeface="Symbol"/>
              </a:rPr>
              <a:t>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3661"/>
            <a:ext cx="520700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659255">
              <a:lnSpc>
                <a:spcPct val="100000"/>
              </a:lnSpc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001" y="3367278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4">
                <a:moveTo>
                  <a:pt x="0" y="0"/>
                </a:moveTo>
                <a:lnTo>
                  <a:pt x="1503731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7981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4904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1584" y="3146701"/>
            <a:ext cx="19037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5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spc="459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3091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9535" y="3363254"/>
            <a:ext cx="15252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89" baseline="44444" dirty="0">
                <a:latin typeface="Times New Roman"/>
                <a:cs typeface="Times New Roman"/>
              </a:rPr>
              <a:t> </a:t>
            </a:r>
            <a:r>
              <a:rPr sz="2150" spc="450" dirty="0">
                <a:latin typeface="Times New Roman"/>
                <a:cs typeface="Times New Roman"/>
              </a:rPr>
              <a:t>(1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440" y="5106282"/>
            <a:ext cx="123825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30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2744" y="4408170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0" y="0"/>
                </a:moveTo>
                <a:lnTo>
                  <a:pt x="1310393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4961" y="44647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9509" y="4012916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8471" y="4187593"/>
            <a:ext cx="164782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550" dirty="0">
                <a:latin typeface="Times New Roman"/>
                <a:cs typeface="Times New Roman"/>
              </a:rPr>
              <a:t>lim[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1189" y="41875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5632" y="4404145"/>
            <a:ext cx="12807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25" dirty="0">
                <a:latin typeface="Times New Roman"/>
                <a:cs typeface="Times New Roman"/>
              </a:rPr>
              <a:t>s</a:t>
            </a:r>
            <a:r>
              <a:rPr sz="2150" spc="525" dirty="0">
                <a:latin typeface="Times New Roman"/>
                <a:cs typeface="Times New Roman"/>
              </a:rPr>
              <a:t>(1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9877" y="2563443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" y="1613661"/>
            <a:ext cx="53467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578610">
              <a:lnSpc>
                <a:spcPct val="100000"/>
              </a:lnSpc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0601" y="3367278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118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63296" y="2972024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1605" y="3146701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3608" y="3423865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5563" y="3146701"/>
            <a:ext cx="216408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7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s</a:t>
            </a:r>
            <a:r>
              <a:rPr sz="1875" spc="869" baseline="44444" dirty="0">
                <a:latin typeface="Times New Roman"/>
                <a:cs typeface="Times New Roman"/>
              </a:rPr>
              <a:t>2</a:t>
            </a:r>
            <a:r>
              <a:rPr sz="1875" spc="-225" baseline="44444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8107" y="3363254"/>
            <a:ext cx="15246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89" baseline="44444" dirty="0">
                <a:latin typeface="Times New Roman"/>
                <a:cs typeface="Times New Roman"/>
              </a:rPr>
              <a:t> </a:t>
            </a:r>
            <a:r>
              <a:rPr sz="2150" spc="450" dirty="0">
                <a:latin typeface="Times New Roman"/>
                <a:cs typeface="Times New Roman"/>
              </a:rPr>
              <a:t>(1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6904" y="5106282"/>
            <a:ext cx="134048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710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8225" y="4331970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0" y="0"/>
                </a:moveTo>
                <a:lnTo>
                  <a:pt x="1103463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00722" y="43885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1653" y="3936716"/>
            <a:ext cx="4813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7933" y="4111393"/>
            <a:ext cx="1663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545" dirty="0">
                <a:latin typeface="Times New Roman"/>
                <a:cs typeface="Times New Roman"/>
              </a:rPr>
              <a:t>lim[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277" y="4111393"/>
            <a:ext cx="1778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8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6873" y="4327945"/>
            <a:ext cx="10883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50" dirty="0">
                <a:latin typeface="Times New Roman"/>
                <a:cs typeface="Times New Roman"/>
              </a:rPr>
              <a:t>(1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i="1" spc="575" dirty="0">
                <a:latin typeface="Times New Roman"/>
                <a:cs typeface="Times New Roman"/>
              </a:rPr>
              <a:t>s</a:t>
            </a:r>
            <a:r>
              <a:rPr sz="2150" spc="57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1070" y="1938507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5">
                <a:moveTo>
                  <a:pt x="0" y="0"/>
                </a:moveTo>
                <a:lnTo>
                  <a:pt x="431832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7138" y="1938507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382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6728" y="1938507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70309" y="0"/>
                </a:lnTo>
              </a:path>
            </a:pathLst>
          </a:custGeom>
          <a:ln w="13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3894" y="1542469"/>
            <a:ext cx="196088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2345"/>
              </a:lnSpc>
              <a:spcBef>
                <a:spcPts val="135"/>
              </a:spcBef>
              <a:tabLst>
                <a:tab pos="444500" algn="l"/>
              </a:tabLst>
            </a:pPr>
            <a:r>
              <a:rPr sz="3225" spc="1177" baseline="-36175" dirty="0">
                <a:latin typeface="Symbol"/>
                <a:cs typeface="Symbol"/>
              </a:rPr>
              <a:t></a:t>
            </a:r>
            <a:r>
              <a:rPr sz="3225" spc="1177" baseline="-36175" dirty="0">
                <a:latin typeface="Times New Roman"/>
                <a:cs typeface="Times New Roman"/>
              </a:rPr>
              <a:t>	</a:t>
            </a:r>
            <a:r>
              <a:rPr sz="2150" i="1" spc="550" dirty="0">
                <a:latin typeface="Times New Roman"/>
                <a:cs typeface="Times New Roman"/>
              </a:rPr>
              <a:t>a</a:t>
            </a:r>
            <a:r>
              <a:rPr sz="1250" spc="550" dirty="0">
                <a:latin typeface="Times New Roman"/>
                <a:cs typeface="Times New Roman"/>
              </a:rPr>
              <a:t>1 </a:t>
            </a:r>
            <a:r>
              <a:rPr sz="3225" spc="1177" baseline="-36175" dirty="0">
                <a:latin typeface="Symbol"/>
                <a:cs typeface="Symbol"/>
              </a:rPr>
              <a:t></a:t>
            </a:r>
            <a:r>
              <a:rPr sz="3225" spc="615" baseline="-36175" dirty="0">
                <a:latin typeface="Times New Roman"/>
                <a:cs typeface="Times New Roman"/>
              </a:rPr>
              <a:t> </a:t>
            </a:r>
            <a:r>
              <a:rPr sz="2150" spc="695" dirty="0">
                <a:latin typeface="Times New Roman"/>
                <a:cs typeface="Times New Roman"/>
              </a:rPr>
              <a:t>2</a:t>
            </a:r>
            <a:r>
              <a:rPr sz="2150" i="1" spc="695" dirty="0">
                <a:latin typeface="Times New Roman"/>
                <a:cs typeface="Times New Roman"/>
              </a:rPr>
              <a:t>a</a:t>
            </a:r>
            <a:r>
              <a:rPr sz="1250" spc="69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427990">
              <a:lnSpc>
                <a:spcPts val="2345"/>
              </a:lnSpc>
              <a:tabLst>
                <a:tab pos="1423035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8879" y="1934497"/>
            <a:ext cx="2032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626" y="1717508"/>
            <a:ext cx="351790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098800" algn="l"/>
              </a:tabLst>
            </a:pPr>
            <a:r>
              <a:rPr sz="2150" i="1" spc="685" dirty="0">
                <a:latin typeface="Times New Roman"/>
                <a:cs typeface="Times New Roman"/>
              </a:rPr>
              <a:t>R</a:t>
            </a:r>
            <a:r>
              <a:rPr sz="2150" spc="685" dirty="0">
                <a:latin typeface="Times New Roman"/>
                <a:cs typeface="Times New Roman"/>
              </a:rPr>
              <a:t>(</a:t>
            </a:r>
            <a:r>
              <a:rPr sz="2150" i="1" spc="685" dirty="0">
                <a:latin typeface="Times New Roman"/>
                <a:cs typeface="Times New Roman"/>
              </a:rPr>
              <a:t>s</a:t>
            </a:r>
            <a:r>
              <a:rPr sz="2150" spc="685" dirty="0">
                <a:latin typeface="Times New Roman"/>
                <a:cs typeface="Times New Roman"/>
              </a:rPr>
              <a:t>)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i="1" spc="580" dirty="0">
                <a:latin typeface="Times New Roman"/>
                <a:cs typeface="Times New Roman"/>
              </a:rPr>
              <a:t>L</a:t>
            </a:r>
            <a:r>
              <a:rPr sz="2150" spc="580" dirty="0">
                <a:latin typeface="Times New Roman"/>
                <a:cs typeface="Times New Roman"/>
              </a:rPr>
              <a:t>{</a:t>
            </a:r>
            <a:r>
              <a:rPr sz="2150" i="1" spc="580" dirty="0">
                <a:latin typeface="Times New Roman"/>
                <a:cs typeface="Times New Roman"/>
              </a:rPr>
              <a:t>r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Times New Roman"/>
                <a:cs typeface="Times New Roman"/>
              </a:rPr>
              <a:t>(</a:t>
            </a:r>
            <a:r>
              <a:rPr sz="2150" i="1" spc="425" dirty="0">
                <a:latin typeface="Times New Roman"/>
                <a:cs typeface="Times New Roman"/>
              </a:rPr>
              <a:t>t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150" spc="570" dirty="0">
                <a:latin typeface="Times New Roman"/>
                <a:cs typeface="Times New Roman"/>
              </a:rPr>
              <a:t>)}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785" dirty="0">
                <a:latin typeface="Times New Roman"/>
                <a:cs typeface="Times New Roman"/>
              </a:rPr>
              <a:t>	</a:t>
            </a:r>
            <a:r>
              <a:rPr sz="3225" i="1" spc="967" baseline="36175" dirty="0">
                <a:latin typeface="Times New Roman"/>
                <a:cs typeface="Times New Roman"/>
              </a:rPr>
              <a:t>a</a:t>
            </a:r>
            <a:r>
              <a:rPr sz="1875" spc="967" baseline="62222" dirty="0">
                <a:latin typeface="Times New Roman"/>
                <a:cs typeface="Times New Roman"/>
              </a:rPr>
              <a:t>0</a:t>
            </a:r>
            <a:endParaRPr sz="1875" baseline="6222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851661"/>
            <a:ext cx="270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0844" y="3265170"/>
            <a:ext cx="2378710" cy="0"/>
          </a:xfrm>
          <a:custGeom>
            <a:avLst/>
            <a:gdLst/>
            <a:ahLst/>
            <a:cxnLst/>
            <a:rect l="l" t="t" r="r" b="b"/>
            <a:pathLst>
              <a:path w="2378710">
                <a:moveTo>
                  <a:pt x="0" y="0"/>
                </a:moveTo>
                <a:lnTo>
                  <a:pt x="237813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3019" y="2869916"/>
            <a:ext cx="10109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s</a:t>
            </a:r>
            <a:r>
              <a:rPr sz="2150" i="1" spc="985" dirty="0">
                <a:latin typeface="Times New Roman"/>
                <a:cs typeface="Times New Roman"/>
              </a:rPr>
              <a:t>R</a:t>
            </a:r>
            <a:r>
              <a:rPr sz="2150" spc="625" dirty="0">
                <a:latin typeface="Times New Roman"/>
                <a:cs typeface="Times New Roman"/>
              </a:rPr>
              <a:t>(</a:t>
            </a:r>
            <a:r>
              <a:rPr sz="2150" i="1" spc="675" dirty="0">
                <a:latin typeface="Times New Roman"/>
                <a:cs typeface="Times New Roman"/>
              </a:rPr>
              <a:t>s</a:t>
            </a:r>
            <a:r>
              <a:rPr sz="2150" spc="4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3041" y="3044593"/>
            <a:ext cx="1496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5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l</a:t>
            </a:r>
            <a:r>
              <a:rPr sz="2150" spc="760" dirty="0">
                <a:latin typeface="Times New Roman"/>
                <a:cs typeface="Times New Roman"/>
              </a:rPr>
              <a:t>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6164" y="3261145"/>
            <a:ext cx="30607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75" i="1" spc="480" baseline="20000" dirty="0">
                <a:latin typeface="Times New Roman"/>
                <a:cs typeface="Times New Roman"/>
              </a:rPr>
              <a:t>s</a:t>
            </a:r>
            <a:r>
              <a:rPr sz="1875" i="1" spc="-277" baseline="20000" dirty="0">
                <a:latin typeface="Times New Roman"/>
                <a:cs typeface="Times New Roman"/>
              </a:rPr>
              <a:t> </a:t>
            </a:r>
            <a:r>
              <a:rPr sz="1875" spc="960" baseline="20000" dirty="0">
                <a:latin typeface="Symbol"/>
                <a:cs typeface="Symbol"/>
              </a:rPr>
              <a:t></a:t>
            </a:r>
            <a:r>
              <a:rPr sz="1875" spc="960" baseline="20000" dirty="0">
                <a:latin typeface="Times New Roman"/>
                <a:cs typeface="Times New Roman"/>
              </a:rPr>
              <a:t>0</a:t>
            </a:r>
            <a:r>
              <a:rPr sz="1875" spc="509" baseline="20000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5034" y="925493"/>
            <a:ext cx="24206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i="1" spc="220" dirty="0">
                <a:latin typeface="Times New Roman"/>
                <a:cs typeface="Times New Roman"/>
              </a:rPr>
              <a:t>r</a:t>
            </a:r>
            <a:r>
              <a:rPr sz="1950" spc="220" dirty="0">
                <a:latin typeface="Times New Roman"/>
                <a:cs typeface="Times New Roman"/>
              </a:rPr>
              <a:t>(</a:t>
            </a:r>
            <a:r>
              <a:rPr sz="1950" i="1" spc="220" dirty="0">
                <a:latin typeface="Times New Roman"/>
                <a:cs typeface="Times New Roman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)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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i="1" spc="240" dirty="0">
                <a:latin typeface="Times New Roman"/>
                <a:cs typeface="Times New Roman"/>
              </a:rPr>
              <a:t>a</a:t>
            </a:r>
            <a:r>
              <a:rPr sz="1100" spc="240" dirty="0">
                <a:latin typeface="Times New Roman"/>
                <a:cs typeface="Times New Roman"/>
              </a:rPr>
              <a:t>0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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i="1" spc="120" dirty="0">
                <a:latin typeface="Times New Roman"/>
                <a:cs typeface="Times New Roman"/>
              </a:rPr>
              <a:t>a</a:t>
            </a:r>
            <a:r>
              <a:rPr sz="1100" spc="120" dirty="0">
                <a:latin typeface="Times New Roman"/>
                <a:cs typeface="Times New Roman"/>
              </a:rPr>
              <a:t>1</a:t>
            </a:r>
            <a:r>
              <a:rPr sz="1950" i="1" spc="120" dirty="0">
                <a:latin typeface="Times New Roman"/>
                <a:cs typeface="Times New Roman"/>
              </a:rPr>
              <a:t>t</a:t>
            </a:r>
            <a:r>
              <a:rPr sz="1950" i="1" spc="45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Symbol"/>
                <a:cs typeface="Symbol"/>
              </a:rPr>
              <a:t>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i="1" spc="204" dirty="0">
                <a:latin typeface="Times New Roman"/>
                <a:cs typeface="Times New Roman"/>
              </a:rPr>
              <a:t>a</a:t>
            </a:r>
            <a:r>
              <a:rPr sz="1100" spc="204" dirty="0">
                <a:latin typeface="Times New Roman"/>
                <a:cs typeface="Times New Roman"/>
              </a:rPr>
              <a:t>2</a:t>
            </a:r>
            <a:r>
              <a:rPr sz="1950" i="1" spc="204" dirty="0">
                <a:latin typeface="Times New Roman"/>
                <a:cs typeface="Times New Roman"/>
              </a:rPr>
              <a:t>t</a:t>
            </a:r>
            <a:r>
              <a:rPr sz="1950" i="1" spc="-265" dirty="0">
                <a:latin typeface="Times New Roman"/>
                <a:cs typeface="Times New Roman"/>
              </a:rPr>
              <a:t> </a:t>
            </a:r>
            <a:r>
              <a:rPr sz="1650" spc="209" baseline="45454" dirty="0">
                <a:latin typeface="Times New Roman"/>
                <a:cs typeface="Times New Roman"/>
              </a:rPr>
              <a:t>2</a:t>
            </a:r>
            <a:endParaRPr sz="1650" baseline="4545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45538" y="4197826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42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1438" y="419782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331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0887" y="4197826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70205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1840" y="4866515"/>
            <a:ext cx="1503045" cy="0"/>
          </a:xfrm>
          <a:custGeom>
            <a:avLst/>
            <a:gdLst/>
            <a:ahLst/>
            <a:cxnLst/>
            <a:rect l="l" t="t" r="r" b="b"/>
            <a:pathLst>
              <a:path w="1503045">
                <a:moveTo>
                  <a:pt x="0" y="0"/>
                </a:moveTo>
                <a:lnTo>
                  <a:pt x="1502877" y="0"/>
                </a:lnTo>
              </a:path>
            </a:pathLst>
          </a:custGeom>
          <a:ln w="6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5446" y="4518454"/>
            <a:ext cx="2947035" cy="0"/>
          </a:xfrm>
          <a:custGeom>
            <a:avLst/>
            <a:gdLst/>
            <a:ahLst/>
            <a:cxnLst/>
            <a:rect l="l" t="t" r="r" b="b"/>
            <a:pathLst>
              <a:path w="2947035">
                <a:moveTo>
                  <a:pt x="0" y="0"/>
                </a:moveTo>
                <a:lnTo>
                  <a:pt x="2946453" y="0"/>
                </a:lnTo>
              </a:path>
            </a:pathLst>
          </a:custGeom>
          <a:ln w="13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36444" y="4575071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9303" y="4858150"/>
            <a:ext cx="152463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5" dirty="0">
                <a:latin typeface="Times New Roman"/>
                <a:cs typeface="Times New Roman"/>
              </a:rPr>
              <a:t>s</a:t>
            </a:r>
            <a:r>
              <a:rPr sz="1875" spc="877" baseline="44444" dirty="0">
                <a:latin typeface="Times New Roman"/>
                <a:cs typeface="Times New Roman"/>
              </a:rPr>
              <a:t>2</a:t>
            </a:r>
            <a:r>
              <a:rPr sz="1875" spc="97" baseline="44444" dirty="0">
                <a:latin typeface="Times New Roman"/>
                <a:cs typeface="Times New Roman"/>
              </a:rPr>
              <a:t> </a:t>
            </a:r>
            <a:r>
              <a:rPr sz="2150" spc="445" dirty="0">
                <a:latin typeface="Times New Roman"/>
                <a:cs typeface="Times New Roman"/>
              </a:rPr>
              <a:t>(1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i="1" spc="570" dirty="0">
                <a:latin typeface="Times New Roman"/>
                <a:cs typeface="Times New Roman"/>
              </a:rPr>
              <a:t>s</a:t>
            </a:r>
            <a:r>
              <a:rPr sz="2150" spc="57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8329" y="4297771"/>
            <a:ext cx="149669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0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Times New Roman"/>
                <a:cs typeface="Times New Roman"/>
              </a:rPr>
              <a:t>l</a:t>
            </a:r>
            <a:r>
              <a:rPr sz="2150" spc="400" dirty="0">
                <a:latin typeface="Times New Roman"/>
                <a:cs typeface="Times New Roman"/>
              </a:rPr>
              <a:t>i</a:t>
            </a:r>
            <a:r>
              <a:rPr sz="2150" spc="1115" dirty="0">
                <a:latin typeface="Times New Roman"/>
                <a:cs typeface="Times New Roman"/>
              </a:rPr>
              <a:t>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54175" y="4645849"/>
            <a:ext cx="539115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3319" y="4189461"/>
            <a:ext cx="20320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5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5957" y="3987853"/>
            <a:ext cx="1423670" cy="84581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40"/>
              </a:spcBef>
              <a:tabLst>
                <a:tab pos="1045210" algn="l"/>
              </a:tabLst>
            </a:pPr>
            <a:r>
              <a:rPr sz="3225" i="1" spc="877" baseline="-25839" dirty="0">
                <a:latin typeface="Times New Roman"/>
                <a:cs typeface="Times New Roman"/>
              </a:rPr>
              <a:t>s</a:t>
            </a:r>
            <a:r>
              <a:rPr sz="1250" spc="585" dirty="0">
                <a:latin typeface="Times New Roman"/>
                <a:cs typeface="Times New Roman"/>
              </a:rPr>
              <a:t>2	</a:t>
            </a:r>
            <a:r>
              <a:rPr sz="3225" i="1" spc="832" baseline="-25839" dirty="0">
                <a:latin typeface="Times New Roman"/>
                <a:cs typeface="Times New Roman"/>
              </a:rPr>
              <a:t>s</a:t>
            </a:r>
            <a:r>
              <a:rPr sz="1250" spc="55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650"/>
              </a:spcBef>
            </a:pPr>
            <a:r>
              <a:rPr sz="2150" spc="710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2935" y="3806742"/>
            <a:ext cx="2989580" cy="358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289685" algn="l"/>
              </a:tabLst>
            </a:pPr>
            <a:r>
              <a:rPr sz="3225" i="1" spc="690" baseline="-34883" dirty="0">
                <a:latin typeface="Times New Roman"/>
                <a:cs typeface="Times New Roman"/>
              </a:rPr>
              <a:t>s</a:t>
            </a:r>
            <a:r>
              <a:rPr sz="3225" spc="690" baseline="-34883" dirty="0">
                <a:latin typeface="Times New Roman"/>
                <a:cs typeface="Times New Roman"/>
              </a:rPr>
              <a:t>[</a:t>
            </a:r>
            <a:r>
              <a:rPr sz="3225" spc="-247" baseline="-34883" dirty="0">
                <a:latin typeface="Times New Roman"/>
                <a:cs typeface="Times New Roman"/>
              </a:rPr>
              <a:t> </a:t>
            </a:r>
            <a:r>
              <a:rPr sz="2150" i="1" spc="645" dirty="0">
                <a:latin typeface="Times New Roman"/>
                <a:cs typeface="Times New Roman"/>
              </a:rPr>
              <a:t>a</a:t>
            </a:r>
            <a:r>
              <a:rPr sz="1250" spc="645" dirty="0">
                <a:latin typeface="Times New Roman"/>
                <a:cs typeface="Times New Roman"/>
              </a:rPr>
              <a:t>0</a:t>
            </a:r>
            <a:r>
              <a:rPr sz="1250" spc="600" dirty="0">
                <a:latin typeface="Times New Roman"/>
                <a:cs typeface="Times New Roman"/>
              </a:rPr>
              <a:t> </a:t>
            </a:r>
            <a:r>
              <a:rPr sz="3225" spc="1177" baseline="-34883" dirty="0">
                <a:latin typeface="Symbol"/>
                <a:cs typeface="Symbol"/>
              </a:rPr>
              <a:t></a:t>
            </a:r>
            <a:r>
              <a:rPr sz="3225" spc="1177" baseline="-34883" dirty="0">
                <a:latin typeface="Times New Roman"/>
                <a:cs typeface="Times New Roman"/>
              </a:rPr>
              <a:t>	</a:t>
            </a:r>
            <a:r>
              <a:rPr sz="2150" i="1" spc="550" dirty="0">
                <a:latin typeface="Times New Roman"/>
                <a:cs typeface="Times New Roman"/>
              </a:rPr>
              <a:t>a</a:t>
            </a:r>
            <a:r>
              <a:rPr sz="1250" spc="550" dirty="0">
                <a:latin typeface="Times New Roman"/>
                <a:cs typeface="Times New Roman"/>
              </a:rPr>
              <a:t>1 </a:t>
            </a:r>
            <a:r>
              <a:rPr sz="3225" spc="1177" baseline="-34883" dirty="0">
                <a:latin typeface="Symbol"/>
                <a:cs typeface="Symbol"/>
              </a:rPr>
              <a:t></a:t>
            </a:r>
            <a:r>
              <a:rPr sz="3225" spc="-375" baseline="-34883" dirty="0">
                <a:latin typeface="Times New Roman"/>
                <a:cs typeface="Times New Roman"/>
              </a:rPr>
              <a:t> </a:t>
            </a:r>
            <a:r>
              <a:rPr sz="2150" spc="695" dirty="0">
                <a:latin typeface="Times New Roman"/>
                <a:cs typeface="Times New Roman"/>
              </a:rPr>
              <a:t>2</a:t>
            </a:r>
            <a:r>
              <a:rPr sz="2150" i="1" spc="695" dirty="0">
                <a:latin typeface="Times New Roman"/>
                <a:cs typeface="Times New Roman"/>
              </a:rPr>
              <a:t>a</a:t>
            </a:r>
            <a:r>
              <a:rPr sz="1250" spc="695" dirty="0">
                <a:latin typeface="Times New Roman"/>
                <a:cs typeface="Times New Roman"/>
              </a:rPr>
              <a:t>2 </a:t>
            </a:r>
            <a:r>
              <a:rPr sz="3225" spc="712" baseline="-34883" dirty="0">
                <a:latin typeface="Times New Roman"/>
                <a:cs typeface="Times New Roman"/>
              </a:rPr>
              <a:t>]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40403" y="5904694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>
                <a:moveTo>
                  <a:pt x="0" y="0"/>
                </a:moveTo>
                <a:lnTo>
                  <a:pt x="435047" y="0"/>
                </a:lnTo>
              </a:path>
            </a:pathLst>
          </a:custGeom>
          <a:ln w="1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56140" y="5509471"/>
            <a:ext cx="4095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910" dirty="0">
                <a:latin typeface="Times New Roman"/>
                <a:cs typeface="Times New Roman"/>
              </a:rPr>
              <a:t>a</a:t>
            </a:r>
            <a:r>
              <a:rPr sz="1250" spc="409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4385" y="5900666"/>
            <a:ext cx="2533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15" dirty="0">
                <a:latin typeface="Times New Roman"/>
                <a:cs typeface="Times New Roman"/>
              </a:rPr>
              <a:t>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5736" y="5684139"/>
            <a:ext cx="7950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1495" algn="l"/>
              </a:tabLst>
            </a:pPr>
            <a:r>
              <a:rPr sz="2150" i="1" spc="610" dirty="0">
                <a:latin typeface="Times New Roman"/>
                <a:cs typeface="Times New Roman"/>
              </a:rPr>
              <a:t>e</a:t>
            </a:r>
            <a:r>
              <a:rPr sz="900" i="1" spc="295" dirty="0">
                <a:latin typeface="Times New Roman"/>
                <a:cs typeface="Times New Roman"/>
              </a:rPr>
              <a:t>S</a:t>
            </a:r>
            <a:r>
              <a:rPr sz="900" i="1" spc="30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2150" spc="78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740" y="2376042"/>
            <a:ext cx="363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60" dirty="0">
                <a:latin typeface="Calibri"/>
                <a:cs typeface="Calibri"/>
              </a:rPr>
              <a:t> by,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8211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characterized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open loop </a:t>
            </a:r>
            <a:r>
              <a:rPr sz="2400" spc="-20" dirty="0">
                <a:latin typeface="Calibri"/>
                <a:cs typeface="Calibri"/>
              </a:rPr>
              <a:t>transfer 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5087" y="2309255"/>
            <a:ext cx="3319145" cy="0"/>
          </a:xfrm>
          <a:custGeom>
            <a:avLst/>
            <a:gdLst/>
            <a:ahLst/>
            <a:cxnLst/>
            <a:rect l="l" t="t" r="r" b="b"/>
            <a:pathLst>
              <a:path w="3319145">
                <a:moveTo>
                  <a:pt x="0" y="0"/>
                </a:moveTo>
                <a:lnTo>
                  <a:pt x="3318982" y="0"/>
                </a:lnTo>
              </a:path>
            </a:pathLst>
          </a:custGeom>
          <a:ln w="17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3942" y="1799248"/>
            <a:ext cx="24193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3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0895" y="2026322"/>
            <a:ext cx="11804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360" dirty="0">
                <a:latin typeface="Times New Roman"/>
                <a:cs typeface="Times New Roman"/>
              </a:rPr>
              <a:t>G</a:t>
            </a:r>
            <a:r>
              <a:rPr sz="2800" spc="360" dirty="0">
                <a:latin typeface="Times New Roman"/>
                <a:cs typeface="Times New Roman"/>
              </a:rPr>
              <a:t>(</a:t>
            </a:r>
            <a:r>
              <a:rPr sz="2800" i="1" spc="360" dirty="0">
                <a:latin typeface="Times New Roman"/>
                <a:cs typeface="Times New Roman"/>
              </a:rPr>
              <a:t>s</a:t>
            </a:r>
            <a:r>
              <a:rPr sz="2800" spc="36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6121" y="2307832"/>
            <a:ext cx="3291204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265" dirty="0">
                <a:latin typeface="Times New Roman"/>
                <a:cs typeface="Times New Roman"/>
              </a:rPr>
              <a:t>s</a:t>
            </a:r>
            <a:r>
              <a:rPr sz="2800" spc="265" dirty="0">
                <a:latin typeface="Times New Roman"/>
                <a:cs typeface="Times New Roman"/>
              </a:rPr>
              <a:t>(0.5</a:t>
            </a:r>
            <a:r>
              <a:rPr sz="2800" i="1" spc="265" dirty="0">
                <a:latin typeface="Times New Roman"/>
                <a:cs typeface="Times New Roman"/>
              </a:rPr>
              <a:t>s </a:t>
            </a:r>
            <a:r>
              <a:rPr sz="2800" spc="260" dirty="0">
                <a:latin typeface="Symbol"/>
                <a:cs typeface="Symbol"/>
              </a:rPr>
              <a:t></a:t>
            </a:r>
            <a:r>
              <a:rPr sz="2800" spc="260" dirty="0">
                <a:latin typeface="Times New Roman"/>
                <a:cs typeface="Times New Roman"/>
              </a:rPr>
              <a:t>1)(0.2</a:t>
            </a:r>
            <a:r>
              <a:rPr sz="2800" i="1" spc="260" dirty="0">
                <a:latin typeface="Times New Roman"/>
                <a:cs typeface="Times New Roman"/>
              </a:rPr>
              <a:t>s</a:t>
            </a:r>
            <a:r>
              <a:rPr sz="2800" i="1" spc="-415" dirty="0">
                <a:latin typeface="Times New Roman"/>
                <a:cs typeface="Times New Roman"/>
              </a:rPr>
              <a:t> </a:t>
            </a:r>
            <a:r>
              <a:rPr sz="2800" spc="265" dirty="0">
                <a:latin typeface="Symbol"/>
                <a:cs typeface="Symbol"/>
              </a:rPr>
              <a:t></a:t>
            </a:r>
            <a:r>
              <a:rPr sz="2800" spc="265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595496"/>
            <a:ext cx="736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spc="-10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5" dirty="0">
                <a:latin typeface="Calibri"/>
                <a:cs typeface="Calibri"/>
              </a:rPr>
              <a:t>errors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input,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5" dirty="0">
                <a:latin typeface="Calibri"/>
                <a:cs typeface="Calibri"/>
              </a:rPr>
              <a:t>ramp  </a:t>
            </a:r>
            <a:r>
              <a:rPr sz="2400" dirty="0">
                <a:latin typeface="Calibri"/>
                <a:cs typeface="Calibri"/>
              </a:rPr>
              <a:t>input and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0" dirty="0">
                <a:latin typeface="Calibri"/>
                <a:cs typeface="Calibri"/>
              </a:rPr>
              <a:t>acceleration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775461"/>
            <a:ext cx="292481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Position error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7130" y="1381884"/>
            <a:ext cx="54546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4437" y="1104409"/>
            <a:ext cx="33775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</a:t>
            </a:r>
            <a:r>
              <a:rPr sz="1250" i="1" spc="57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i="1" spc="840" dirty="0">
                <a:latin typeface="Times New Roman"/>
                <a:cs typeface="Times New Roman"/>
              </a:rPr>
              <a:t>G</a:t>
            </a:r>
            <a:r>
              <a:rPr sz="2150" spc="840" dirty="0">
                <a:latin typeface="Times New Roman"/>
                <a:cs typeface="Times New Roman"/>
              </a:rPr>
              <a:t>(</a:t>
            </a:r>
            <a:r>
              <a:rPr sz="2150" i="1" spc="840" dirty="0">
                <a:latin typeface="Times New Roman"/>
                <a:cs typeface="Times New Roman"/>
              </a:rPr>
              <a:t>s</a:t>
            </a:r>
            <a:r>
              <a:rPr sz="2150" spc="840" dirty="0">
                <a:latin typeface="Times New Roman"/>
                <a:cs typeface="Times New Roman"/>
              </a:rPr>
              <a:t>)</a:t>
            </a:r>
            <a:r>
              <a:rPr sz="2150" i="1" spc="840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54438" y="2198370"/>
            <a:ext cx="3500754" cy="0"/>
          </a:xfrm>
          <a:custGeom>
            <a:avLst/>
            <a:gdLst/>
            <a:ahLst/>
            <a:cxnLst/>
            <a:rect l="l" t="t" r="r" b="b"/>
            <a:pathLst>
              <a:path w="3500754">
                <a:moveTo>
                  <a:pt x="0" y="0"/>
                </a:moveTo>
                <a:lnTo>
                  <a:pt x="3500290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5699" y="2254957"/>
            <a:ext cx="5454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064" y="1803116"/>
            <a:ext cx="2540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72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3541" y="1977793"/>
            <a:ext cx="15303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7312" y="2194346"/>
            <a:ext cx="346900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2150" spc="595" dirty="0">
                <a:latin typeface="Times New Roman"/>
                <a:cs typeface="Times New Roman"/>
              </a:rPr>
              <a:t>(0.5</a:t>
            </a:r>
            <a:r>
              <a:rPr sz="2150" i="1" spc="595" dirty="0">
                <a:latin typeface="Times New Roman"/>
                <a:cs typeface="Times New Roman"/>
              </a:rPr>
              <a:t>s</a:t>
            </a:r>
            <a:r>
              <a:rPr sz="2150" i="1" spc="12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550" dirty="0">
                <a:latin typeface="Times New Roman"/>
                <a:cs typeface="Times New Roman"/>
              </a:rPr>
              <a:t>1)(0.2</a:t>
            </a:r>
            <a:r>
              <a:rPr sz="2150" i="1" spc="550" dirty="0">
                <a:latin typeface="Times New Roman"/>
                <a:cs typeface="Times New Roman"/>
              </a:rPr>
              <a:t>s</a:t>
            </a:r>
            <a:r>
              <a:rPr sz="2150" i="1" spc="13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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2694351"/>
            <a:ext cx="5935980" cy="9112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492500">
              <a:lnSpc>
                <a:spcPct val="100000"/>
              </a:lnSpc>
              <a:spcBef>
                <a:spcPts val="830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p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spc="1030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input 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by,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0202" y="4153065"/>
            <a:ext cx="847090" cy="0"/>
          </a:xfrm>
          <a:custGeom>
            <a:avLst/>
            <a:gdLst/>
            <a:ahLst/>
            <a:cxnLst/>
            <a:rect l="l" t="t" r="r" b="b"/>
            <a:pathLst>
              <a:path w="847089">
                <a:moveTo>
                  <a:pt x="0" y="0"/>
                </a:moveTo>
                <a:lnTo>
                  <a:pt x="8466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79312" y="3785246"/>
            <a:ext cx="20827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34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4207" y="3947389"/>
            <a:ext cx="9893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47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0417" y="4148400"/>
            <a:ext cx="86486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34" dirty="0">
                <a:latin typeface="Times New Roman"/>
                <a:cs typeface="Times New Roman"/>
              </a:rPr>
              <a:t>1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475" dirty="0">
                <a:latin typeface="Symbol"/>
                <a:cs typeface="Symbol"/>
              </a:rPr>
              <a:t>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i="1" spc="420" dirty="0">
                <a:latin typeface="Times New Roman"/>
                <a:cs typeface="Times New Roman"/>
              </a:rPr>
              <a:t>K</a:t>
            </a:r>
            <a:r>
              <a:rPr sz="1150" i="1" spc="420" dirty="0">
                <a:latin typeface="Times New Roman"/>
                <a:cs typeface="Times New Roman"/>
              </a:rPr>
              <a:t>p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9583" y="5077125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350" y="0"/>
                </a:lnTo>
              </a:path>
            </a:pathLst>
          </a:custGeom>
          <a:ln w="12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92976" y="4708760"/>
            <a:ext cx="20764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43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2802" y="4871164"/>
            <a:ext cx="989330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47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9814" y="5072488"/>
            <a:ext cx="81978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430" dirty="0">
                <a:latin typeface="Times New Roman"/>
                <a:cs typeface="Times New Roman"/>
              </a:rPr>
              <a:t>1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785" dirty="0">
                <a:latin typeface="Symbol"/>
                <a:cs typeface="Symbol"/>
              </a:rPr>
              <a:t>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0405" y="5688472"/>
            <a:ext cx="12496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 </a:t>
            </a:r>
            <a:r>
              <a:rPr sz="2000" spc="475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34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5123"/>
            <a:ext cx="3468370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Unit </a:t>
            </a:r>
            <a:r>
              <a:rPr sz="2400" b="1" spc="-5" dirty="0">
                <a:latin typeface="Tahoma"/>
                <a:cs typeface="Tahoma"/>
              </a:rPr>
              <a:t>Step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41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Mathematical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991" y="1725924"/>
            <a:ext cx="3666766" cy="2293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9828" y="1079068"/>
            <a:ext cx="2943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Graphical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26004"/>
            <a:ext cx="2227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r(t) </a:t>
            </a:r>
            <a:r>
              <a:rPr sz="2400" dirty="0">
                <a:latin typeface="Tahoma"/>
                <a:cs typeface="Tahoma"/>
              </a:rPr>
              <a:t>= 1.u(t) =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3036" y="2326004"/>
            <a:ext cx="519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  t</a:t>
            </a:r>
            <a:r>
              <a:rPr sz="2400" dirty="0">
                <a:latin typeface="Tahoma"/>
                <a:cs typeface="Tahoma"/>
              </a:rPr>
              <a:t>&lt;0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364" y="4203903"/>
            <a:ext cx="8470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This </a:t>
            </a:r>
            <a:r>
              <a:rPr sz="2000" spc="-5" dirty="0">
                <a:latin typeface="Tahoma"/>
                <a:cs typeface="Tahoma"/>
              </a:rPr>
              <a:t>signal signifies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sudden change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reference </a:t>
            </a:r>
            <a:r>
              <a:rPr sz="2000" spc="-5" dirty="0">
                <a:latin typeface="Tahoma"/>
                <a:cs typeface="Tahoma"/>
              </a:rPr>
              <a:t>input r(t) </a:t>
            </a:r>
            <a:r>
              <a:rPr sz="200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time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t=0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416" y="5576112"/>
            <a:ext cx="274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Laplace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8052" y="5863590"/>
            <a:ext cx="2720975" cy="17145"/>
          </a:xfrm>
          <a:custGeom>
            <a:avLst/>
            <a:gdLst/>
            <a:ahLst/>
            <a:cxnLst/>
            <a:rect l="l" t="t" r="r" b="b"/>
            <a:pathLst>
              <a:path w="2720975" h="17145">
                <a:moveTo>
                  <a:pt x="2720403" y="0"/>
                </a:moveTo>
                <a:lnTo>
                  <a:pt x="0" y="0"/>
                </a:lnTo>
                <a:lnTo>
                  <a:pt x="0" y="16764"/>
                </a:lnTo>
                <a:lnTo>
                  <a:pt x="2720403" y="16764"/>
                </a:lnTo>
                <a:lnTo>
                  <a:pt x="2720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2526" y="5798151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136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66207" y="5796557"/>
            <a:ext cx="26416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805" dirty="0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6963" y="5524581"/>
            <a:ext cx="272986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385060" algn="l"/>
              </a:tabLst>
            </a:pPr>
            <a:r>
              <a:rPr sz="2750" i="1" spc="785" dirty="0">
                <a:latin typeface="Times New Roman"/>
                <a:cs typeface="Times New Roman"/>
              </a:rPr>
              <a:t>L</a:t>
            </a:r>
            <a:r>
              <a:rPr sz="2750" spc="785" dirty="0">
                <a:latin typeface="Times New Roman"/>
                <a:cs typeface="Times New Roman"/>
              </a:rPr>
              <a:t>{u(t)}</a:t>
            </a:r>
            <a:r>
              <a:rPr sz="2750" spc="165" dirty="0">
                <a:latin typeface="Times New Roman"/>
                <a:cs typeface="Times New Roman"/>
              </a:rPr>
              <a:t> </a:t>
            </a:r>
            <a:r>
              <a:rPr sz="2750" spc="1135" dirty="0">
                <a:latin typeface="Symbol"/>
                <a:cs typeface="Symbol"/>
              </a:rPr>
              <a:t></a:t>
            </a:r>
            <a:r>
              <a:rPr sz="2750" spc="1135" dirty="0">
                <a:latin typeface="Times New Roman"/>
                <a:cs typeface="Times New Roman"/>
              </a:rPr>
              <a:t>	</a:t>
            </a:r>
            <a:r>
              <a:rPr sz="4125" spc="1552" baseline="35353" dirty="0">
                <a:latin typeface="Times New Roman"/>
                <a:cs typeface="Times New Roman"/>
              </a:rPr>
              <a:t>1</a:t>
            </a:r>
            <a:endParaRPr sz="4125" baseline="3535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5770" y="1381884"/>
            <a:ext cx="54546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9760" y="1104409"/>
            <a:ext cx="355917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i="1" spc="665" dirty="0">
                <a:latin typeface="Times New Roman"/>
                <a:cs typeface="Times New Roman"/>
              </a:rPr>
              <a:t>K</a:t>
            </a:r>
            <a:r>
              <a:rPr sz="1250" i="1" spc="665" dirty="0">
                <a:latin typeface="Times New Roman"/>
                <a:cs typeface="Times New Roman"/>
              </a:rPr>
              <a:t>v</a:t>
            </a:r>
            <a:r>
              <a:rPr sz="1250" i="1" spc="560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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Times New Roman"/>
                <a:cs typeface="Times New Roman"/>
              </a:rPr>
              <a:t>lim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795" dirty="0">
                <a:latin typeface="Times New Roman"/>
                <a:cs typeface="Times New Roman"/>
              </a:rPr>
              <a:t>sG</a:t>
            </a:r>
            <a:r>
              <a:rPr sz="2150" spc="795" dirty="0">
                <a:latin typeface="Times New Roman"/>
                <a:cs typeface="Times New Roman"/>
              </a:rPr>
              <a:t>(</a:t>
            </a:r>
            <a:r>
              <a:rPr sz="2150" i="1" spc="795" dirty="0">
                <a:latin typeface="Times New Roman"/>
                <a:cs typeface="Times New Roman"/>
              </a:rPr>
              <a:t>s</a:t>
            </a:r>
            <a:r>
              <a:rPr sz="2150" spc="795" dirty="0">
                <a:latin typeface="Times New Roman"/>
                <a:cs typeface="Times New Roman"/>
              </a:rPr>
              <a:t>)</a:t>
            </a:r>
            <a:r>
              <a:rPr sz="2150" i="1" spc="795" dirty="0">
                <a:latin typeface="Times New Roman"/>
                <a:cs typeface="Times New Roman"/>
              </a:rPr>
              <a:t>H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156461"/>
            <a:ext cx="291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Velocity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8633" y="2198370"/>
            <a:ext cx="3281045" cy="0"/>
          </a:xfrm>
          <a:custGeom>
            <a:avLst/>
            <a:gdLst/>
            <a:ahLst/>
            <a:cxnLst/>
            <a:rect l="l" t="t" r="r" b="b"/>
            <a:pathLst>
              <a:path w="3281045">
                <a:moveTo>
                  <a:pt x="0" y="0"/>
                </a:moveTo>
                <a:lnTo>
                  <a:pt x="3280668" y="0"/>
                </a:lnTo>
              </a:path>
            </a:pathLst>
          </a:custGeom>
          <a:ln w="13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5743" y="2254957"/>
            <a:ext cx="5124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95" dirty="0">
                <a:latin typeface="Times New Roman"/>
                <a:cs typeface="Times New Roman"/>
              </a:rPr>
              <a:t>s</a:t>
            </a:r>
            <a:r>
              <a:rPr sz="1250" spc="740" dirty="0">
                <a:latin typeface="Symbol"/>
                <a:cs typeface="Symbol"/>
              </a:rPr>
              <a:t></a:t>
            </a:r>
            <a:r>
              <a:rPr sz="1250" spc="3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9562" y="1803116"/>
            <a:ext cx="2393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0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8903" y="1977793"/>
            <a:ext cx="17843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60" dirty="0">
                <a:latin typeface="Times New Roman"/>
                <a:cs typeface="Times New Roman"/>
              </a:rPr>
              <a:t>K</a:t>
            </a:r>
            <a:r>
              <a:rPr sz="1250" i="1" spc="560" dirty="0">
                <a:latin typeface="Times New Roman"/>
                <a:cs typeface="Times New Roman"/>
              </a:rPr>
              <a:t>v</a:t>
            </a:r>
            <a:r>
              <a:rPr sz="1250" i="1" spc="500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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520" dirty="0">
                <a:latin typeface="Times New Roman"/>
                <a:cs typeface="Times New Roman"/>
              </a:rPr>
              <a:t>lim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i="1" spc="380" dirty="0">
                <a:latin typeface="Times New Roman"/>
                <a:cs typeface="Times New Roman"/>
              </a:rPr>
              <a:t>s</a:t>
            </a:r>
            <a:r>
              <a:rPr sz="2150" spc="380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5208" y="1977793"/>
            <a:ext cx="1682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0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9265" y="2194346"/>
            <a:ext cx="325310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05" dirty="0">
                <a:latin typeface="Times New Roman"/>
                <a:cs typeface="Times New Roman"/>
              </a:rPr>
              <a:t>s</a:t>
            </a:r>
            <a:r>
              <a:rPr sz="2150" spc="505" dirty="0">
                <a:latin typeface="Times New Roman"/>
                <a:cs typeface="Times New Roman"/>
              </a:rPr>
              <a:t>(0.5</a:t>
            </a:r>
            <a:r>
              <a:rPr sz="2150" i="1" spc="505" dirty="0">
                <a:latin typeface="Times New Roman"/>
                <a:cs typeface="Times New Roman"/>
              </a:rPr>
              <a:t>s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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spc="459" dirty="0">
                <a:latin typeface="Times New Roman"/>
                <a:cs typeface="Times New Roman"/>
              </a:rPr>
              <a:t>1)(0.2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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370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2714860"/>
            <a:ext cx="6058535" cy="8909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356610">
              <a:lnSpc>
                <a:spcPct val="100000"/>
              </a:lnSpc>
              <a:spcBef>
                <a:spcPts val="755"/>
              </a:spcBef>
            </a:pPr>
            <a:r>
              <a:rPr sz="2150" i="1" spc="670" dirty="0">
                <a:latin typeface="Times New Roman"/>
                <a:cs typeface="Times New Roman"/>
              </a:rPr>
              <a:t>K</a:t>
            </a:r>
            <a:r>
              <a:rPr sz="1250" i="1" spc="670" dirty="0">
                <a:latin typeface="Times New Roman"/>
                <a:cs typeface="Times New Roman"/>
              </a:rPr>
              <a:t>v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2150" spc="72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5" dirty="0">
                <a:latin typeface="Calibri"/>
                <a:cs typeface="Calibri"/>
              </a:rPr>
              <a:t>ramp </a:t>
            </a:r>
            <a:r>
              <a:rPr sz="2400" dirty="0">
                <a:latin typeface="Calibri"/>
                <a:cs typeface="Calibri"/>
              </a:rPr>
              <a:t>input 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by,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0223" y="416272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357" y="0"/>
                </a:lnTo>
              </a:path>
            </a:pathLst>
          </a:custGeom>
          <a:ln w="12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53722" y="3794360"/>
            <a:ext cx="20764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43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4195" y="3956764"/>
            <a:ext cx="988694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47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1665" y="4158088"/>
            <a:ext cx="36385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i="1" spc="590" dirty="0">
                <a:latin typeface="Times New Roman"/>
                <a:cs typeface="Times New Roman"/>
              </a:rPr>
              <a:t>K</a:t>
            </a:r>
            <a:r>
              <a:rPr sz="1150" i="1" spc="220" dirty="0">
                <a:latin typeface="Times New Roman"/>
                <a:cs typeface="Times New Roman"/>
              </a:rPr>
              <a:t>v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96751" y="5077125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109" y="0"/>
                </a:lnTo>
              </a:path>
            </a:pathLst>
          </a:custGeom>
          <a:ln w="12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91214" y="4871164"/>
            <a:ext cx="1337945" cy="1151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1995"/>
              </a:lnSpc>
              <a:spcBef>
                <a:spcPts val="130"/>
              </a:spcBef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 </a:t>
            </a:r>
            <a:r>
              <a:rPr sz="2000" spc="475" dirty="0">
                <a:latin typeface="Symbol"/>
                <a:cs typeface="Symbol"/>
              </a:rPr>
              <a:t>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3000" spc="644" baseline="36111" dirty="0">
                <a:latin typeface="Times New Roman"/>
                <a:cs typeface="Times New Roman"/>
              </a:rPr>
              <a:t>1</a:t>
            </a:r>
            <a:endParaRPr sz="3000" baseline="36111">
              <a:latin typeface="Times New Roman"/>
              <a:cs typeface="Times New Roman"/>
            </a:endParaRPr>
          </a:p>
          <a:p>
            <a:pPr marR="59055" algn="r">
              <a:lnSpc>
                <a:spcPts val="1995"/>
              </a:lnSpc>
            </a:pPr>
            <a:r>
              <a:rPr sz="2000" spc="43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 </a:t>
            </a:r>
            <a:r>
              <a:rPr sz="2000" spc="475" dirty="0">
                <a:latin typeface="Symbol"/>
                <a:cs typeface="Symbol"/>
              </a:rPr>
              <a:t>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434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32977" y="1394535"/>
            <a:ext cx="54546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320" dirty="0">
                <a:latin typeface="Times New Roman"/>
                <a:cs typeface="Times New Roman"/>
              </a:rPr>
              <a:t>s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640" dirty="0">
                <a:latin typeface="Symbol"/>
                <a:cs typeface="Symbol"/>
              </a:rPr>
              <a:t></a:t>
            </a:r>
            <a:r>
              <a:rPr sz="1250" spc="64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4941" y="1116853"/>
            <a:ext cx="3792854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50" i="1" spc="690" dirty="0">
                <a:latin typeface="Times New Roman"/>
                <a:cs typeface="Times New Roman"/>
              </a:rPr>
              <a:t>K</a:t>
            </a:r>
            <a:r>
              <a:rPr sz="1250" i="1" spc="690" dirty="0">
                <a:latin typeface="Times New Roman"/>
                <a:cs typeface="Times New Roman"/>
              </a:rPr>
              <a:t>a</a:t>
            </a:r>
            <a:r>
              <a:rPr sz="1250" i="1" spc="580" dirty="0">
                <a:latin typeface="Times New Roman"/>
                <a:cs typeface="Times New Roman"/>
              </a:rPr>
              <a:t> </a:t>
            </a:r>
            <a:r>
              <a:rPr sz="2150" spc="790" dirty="0">
                <a:latin typeface="Symbol"/>
                <a:cs typeface="Symbol"/>
              </a:rPr>
              <a:t>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625" dirty="0">
                <a:latin typeface="Times New Roman"/>
                <a:cs typeface="Times New Roman"/>
              </a:rPr>
              <a:t>lim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1875" spc="1162" baseline="44444" dirty="0">
                <a:latin typeface="Times New Roman"/>
                <a:cs typeface="Times New Roman"/>
              </a:rPr>
              <a:t>2</a:t>
            </a:r>
            <a:r>
              <a:rPr sz="2150" i="1" spc="775" dirty="0">
                <a:latin typeface="Times New Roman"/>
                <a:cs typeface="Times New Roman"/>
              </a:rPr>
              <a:t>G</a:t>
            </a:r>
            <a:r>
              <a:rPr sz="2150" spc="775" dirty="0">
                <a:latin typeface="Times New Roman"/>
                <a:cs typeface="Times New Roman"/>
              </a:rPr>
              <a:t>(</a:t>
            </a:r>
            <a:r>
              <a:rPr sz="2150" i="1" spc="775" dirty="0">
                <a:latin typeface="Times New Roman"/>
                <a:cs typeface="Times New Roman"/>
              </a:rPr>
              <a:t>s</a:t>
            </a:r>
            <a:r>
              <a:rPr sz="2150" spc="775" dirty="0">
                <a:latin typeface="Times New Roman"/>
                <a:cs typeface="Times New Roman"/>
              </a:rPr>
              <a:t>)</a:t>
            </a:r>
            <a:r>
              <a:rPr sz="2150" i="1" spc="775" dirty="0">
                <a:latin typeface="Times New Roman"/>
                <a:cs typeface="Times New Roman"/>
              </a:rPr>
              <a:t>H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Times New Roman"/>
                <a:cs typeface="Times New Roman"/>
              </a:rPr>
              <a:t>(</a:t>
            </a:r>
            <a:r>
              <a:rPr sz="2150" i="1" spc="590" dirty="0">
                <a:latin typeface="Times New Roman"/>
                <a:cs typeface="Times New Roman"/>
              </a:rPr>
              <a:t>s</a:t>
            </a:r>
            <a:r>
              <a:rPr sz="2150" spc="59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1080261"/>
            <a:ext cx="347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Acceleration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constant,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8439" y="2198370"/>
            <a:ext cx="3280410" cy="0"/>
          </a:xfrm>
          <a:custGeom>
            <a:avLst/>
            <a:gdLst/>
            <a:ahLst/>
            <a:cxnLst/>
            <a:rect l="l" t="t" r="r" b="b"/>
            <a:pathLst>
              <a:path w="3280409">
                <a:moveTo>
                  <a:pt x="0" y="0"/>
                </a:moveTo>
                <a:lnTo>
                  <a:pt x="3280368" y="0"/>
                </a:lnTo>
              </a:path>
            </a:pathLst>
          </a:custGeom>
          <a:ln w="13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4529" y="2254957"/>
            <a:ext cx="5124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395" dirty="0">
                <a:latin typeface="Times New Roman"/>
                <a:cs typeface="Times New Roman"/>
              </a:rPr>
              <a:t>s</a:t>
            </a:r>
            <a:r>
              <a:rPr sz="1250" spc="740" dirty="0">
                <a:latin typeface="Symbol"/>
                <a:cs typeface="Symbol"/>
              </a:rPr>
              <a:t></a:t>
            </a:r>
            <a:r>
              <a:rPr sz="1250" spc="3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6806" y="1977793"/>
            <a:ext cx="203200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580" dirty="0">
                <a:latin typeface="Times New Roman"/>
                <a:cs typeface="Times New Roman"/>
              </a:rPr>
              <a:t>K</a:t>
            </a:r>
            <a:r>
              <a:rPr sz="1250" i="1" spc="580" dirty="0">
                <a:latin typeface="Times New Roman"/>
                <a:cs typeface="Times New Roman"/>
              </a:rPr>
              <a:t>a</a:t>
            </a:r>
            <a:r>
              <a:rPr sz="1250" i="1" spc="509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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525" dirty="0">
                <a:latin typeface="Times New Roman"/>
                <a:cs typeface="Times New Roman"/>
              </a:rPr>
              <a:t>lim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i="1" spc="500" dirty="0">
                <a:latin typeface="Times New Roman"/>
                <a:cs typeface="Times New Roman"/>
              </a:rPr>
              <a:t>s</a:t>
            </a:r>
            <a:r>
              <a:rPr sz="1875" spc="750" baseline="44444" dirty="0">
                <a:latin typeface="Times New Roman"/>
                <a:cs typeface="Times New Roman"/>
              </a:rPr>
              <a:t>2</a:t>
            </a:r>
            <a:r>
              <a:rPr sz="1875" spc="-240" baseline="44444" dirty="0">
                <a:latin typeface="Times New Roman"/>
                <a:cs typeface="Times New Roman"/>
              </a:rPr>
              <a:t> </a:t>
            </a:r>
            <a:r>
              <a:rPr sz="2150" spc="400" dirty="0">
                <a:latin typeface="Times New Roman"/>
                <a:cs typeface="Times New Roman"/>
              </a:rPr>
              <a:t>[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9254" y="1803116"/>
            <a:ext cx="2393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60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5121" y="1977793"/>
            <a:ext cx="1682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00" dirty="0">
                <a:latin typeface="Times New Roman"/>
                <a:cs typeface="Times New Roman"/>
              </a:rPr>
              <a:t>]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9089" y="2194346"/>
            <a:ext cx="325310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i="1" spc="505" dirty="0">
                <a:latin typeface="Times New Roman"/>
                <a:cs typeface="Times New Roman"/>
              </a:rPr>
              <a:t>s</a:t>
            </a:r>
            <a:r>
              <a:rPr sz="2150" spc="505" dirty="0">
                <a:latin typeface="Times New Roman"/>
                <a:cs typeface="Times New Roman"/>
              </a:rPr>
              <a:t>(0.5</a:t>
            </a:r>
            <a:r>
              <a:rPr sz="2150" i="1" spc="505" dirty="0">
                <a:latin typeface="Times New Roman"/>
                <a:cs typeface="Times New Roman"/>
              </a:rPr>
              <a:t>s</a:t>
            </a:r>
            <a:r>
              <a:rPr sz="2150" i="1" spc="75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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spc="459" dirty="0">
                <a:latin typeface="Times New Roman"/>
                <a:cs typeface="Times New Roman"/>
              </a:rPr>
              <a:t>1)(0.2</a:t>
            </a:r>
            <a:r>
              <a:rPr sz="2150" i="1" spc="459" dirty="0">
                <a:latin typeface="Times New Roman"/>
                <a:cs typeface="Times New Roman"/>
              </a:rPr>
              <a:t>s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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370" dirty="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2714860"/>
            <a:ext cx="6550659" cy="8909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990600" algn="ctr">
              <a:lnSpc>
                <a:spcPct val="100000"/>
              </a:lnSpc>
              <a:spcBef>
                <a:spcPts val="755"/>
              </a:spcBef>
            </a:pPr>
            <a:r>
              <a:rPr sz="2150" i="1" spc="695" dirty="0">
                <a:latin typeface="Times New Roman"/>
                <a:cs typeface="Times New Roman"/>
              </a:rPr>
              <a:t>K</a:t>
            </a:r>
            <a:r>
              <a:rPr sz="1250" i="1" spc="695" dirty="0">
                <a:latin typeface="Times New Roman"/>
                <a:cs typeface="Times New Roman"/>
              </a:rPr>
              <a:t>a </a:t>
            </a:r>
            <a:r>
              <a:rPr sz="2150" spc="795" dirty="0">
                <a:latin typeface="Symbol"/>
                <a:cs typeface="Symbol"/>
              </a:rPr>
              <a:t>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spc="72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Calibri"/>
                <a:cs typeface="Calibri"/>
              </a:rPr>
              <a:t>Steady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0" dirty="0">
                <a:latin typeface="Calibri"/>
                <a:cs typeface="Calibri"/>
              </a:rPr>
              <a:t>parabolic </a:t>
            </a:r>
            <a:r>
              <a:rPr sz="2400" dirty="0">
                <a:latin typeface="Calibri"/>
                <a:cs typeface="Calibri"/>
              </a:rPr>
              <a:t>input 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by,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0223" y="416272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624" y="0"/>
                </a:lnTo>
              </a:path>
            </a:pathLst>
          </a:custGeom>
          <a:ln w="12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60351" y="3794360"/>
            <a:ext cx="20764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43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4195" y="3956764"/>
            <a:ext cx="988694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47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1665" y="4158088"/>
            <a:ext cx="37528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i="1" spc="590" dirty="0">
                <a:latin typeface="Times New Roman"/>
                <a:cs typeface="Times New Roman"/>
              </a:rPr>
              <a:t>K</a:t>
            </a:r>
            <a:r>
              <a:rPr sz="1150" i="1" spc="250" dirty="0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66217" y="5077125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743" y="0"/>
                </a:lnTo>
              </a:path>
            </a:pathLst>
          </a:custGeom>
          <a:ln w="12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0748" y="4871164"/>
            <a:ext cx="1404620" cy="1151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1995"/>
              </a:lnSpc>
              <a:spcBef>
                <a:spcPts val="130"/>
              </a:spcBef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 </a:t>
            </a:r>
            <a:r>
              <a:rPr sz="2000" spc="475" dirty="0">
                <a:latin typeface="Symbol"/>
                <a:cs typeface="Symbol"/>
              </a:rPr>
              <a:t>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3000" spc="644" baseline="36111" dirty="0">
                <a:latin typeface="Times New Roman"/>
                <a:cs typeface="Times New Roman"/>
              </a:rPr>
              <a:t>1</a:t>
            </a:r>
            <a:endParaRPr sz="3000" baseline="36111">
              <a:latin typeface="Times New Roman"/>
              <a:cs typeface="Times New Roman"/>
            </a:endParaRPr>
          </a:p>
          <a:p>
            <a:pPr marR="92075" algn="r">
              <a:lnSpc>
                <a:spcPts val="1995"/>
              </a:lnSpc>
            </a:pPr>
            <a:r>
              <a:rPr sz="2000" spc="43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i="1" spc="275" dirty="0">
                <a:latin typeface="Times New Roman"/>
                <a:cs typeface="Times New Roman"/>
              </a:rPr>
              <a:t>e</a:t>
            </a:r>
            <a:r>
              <a:rPr sz="1150" i="1" spc="275" dirty="0">
                <a:latin typeface="Times New Roman"/>
                <a:cs typeface="Times New Roman"/>
              </a:rPr>
              <a:t>ss</a:t>
            </a:r>
            <a:r>
              <a:rPr sz="2000" spc="275" dirty="0">
                <a:latin typeface="Times New Roman"/>
                <a:cs typeface="Times New Roman"/>
              </a:rPr>
              <a:t>(t) </a:t>
            </a:r>
            <a:r>
              <a:rPr sz="2000" spc="475" dirty="0">
                <a:latin typeface="Symbol"/>
                <a:cs typeface="Symbol"/>
              </a:rPr>
              <a:t>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620" dirty="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247"/>
            <a:ext cx="1873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5575" y="1072642"/>
            <a:ext cx="4467860" cy="407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769620" lvl="1" indent="-191135">
              <a:lnSpc>
                <a:spcPct val="100000"/>
              </a:lnSpc>
              <a:spcBef>
                <a:spcPts val="2350"/>
              </a:spcBef>
              <a:buChar char="-"/>
              <a:tabLst>
                <a:tab pos="770255" algn="l"/>
              </a:tabLst>
            </a:pPr>
            <a:r>
              <a:rPr sz="2800" spc="-20" dirty="0">
                <a:latin typeface="Calibri"/>
                <a:cs typeface="Calibri"/>
              </a:rPr>
              <a:t>J. J. </a:t>
            </a:r>
            <a:r>
              <a:rPr sz="2800" spc="-15" dirty="0">
                <a:latin typeface="Calibri"/>
                <a:cs typeface="Calibri"/>
              </a:rPr>
              <a:t>Nagrath, </a:t>
            </a:r>
            <a:r>
              <a:rPr sz="2800" spc="-5" dirty="0">
                <a:latin typeface="Calibri"/>
                <a:cs typeface="Calibri"/>
              </a:rPr>
              <a:t>M.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Gopal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Feedback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769620" lvl="1" indent="-191135">
              <a:lnSpc>
                <a:spcPct val="100000"/>
              </a:lnSpc>
              <a:spcBef>
                <a:spcPts val="2355"/>
              </a:spcBef>
              <a:buChar char="-"/>
              <a:tabLst>
                <a:tab pos="770255" algn="l"/>
              </a:tabLst>
            </a:pPr>
            <a:r>
              <a:rPr sz="2800" spc="5" dirty="0">
                <a:latin typeface="Calibri"/>
                <a:cs typeface="Calibri"/>
              </a:rPr>
              <a:t>R. </a:t>
            </a:r>
            <a:r>
              <a:rPr sz="2800" dirty="0">
                <a:latin typeface="Calibri"/>
                <a:cs typeface="Calibri"/>
              </a:rPr>
              <a:t>A.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Barapate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Modern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769620" lvl="1" indent="-191135">
              <a:lnSpc>
                <a:spcPct val="100000"/>
              </a:lnSpc>
              <a:spcBef>
                <a:spcPts val="2355"/>
              </a:spcBef>
              <a:buChar char="-"/>
              <a:tabLst>
                <a:tab pos="770255" algn="l"/>
              </a:tabLst>
            </a:pPr>
            <a:r>
              <a:rPr sz="2800" spc="-5" dirty="0">
                <a:latin typeface="Calibri"/>
                <a:cs typeface="Calibri"/>
              </a:rPr>
              <a:t>K.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Ogata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915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204923"/>
            <a:ext cx="3505200" cy="316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23833" y="6464909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60731"/>
            <a:ext cx="24441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Calibri"/>
                <a:cs typeface="Calibri"/>
              </a:rPr>
              <a:t>Online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Tutorials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2834" y="872998"/>
            <a:ext cx="4438650" cy="537591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http://www.electrical4u.com</a:t>
            </a:r>
            <a:endParaRPr sz="2700">
              <a:latin typeface="Calibri"/>
              <a:cs typeface="Calibri"/>
            </a:endParaRPr>
          </a:p>
          <a:p>
            <a:pPr marL="355600" marR="182245">
              <a:lnSpc>
                <a:spcPct val="140000"/>
              </a:lnSpc>
            </a:pP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/control-engineering-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historical-review-and-types-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of-control-engineering/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355600" marR="79375" indent="-342900">
              <a:lnSpc>
                <a:spcPct val="140000"/>
              </a:lnSpc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27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//</a:t>
            </a:r>
            <a:r>
              <a:rPr sz="27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</a:t>
            </a:r>
            <a:r>
              <a:rPr sz="2700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.a</a:t>
            </a:r>
            <a:r>
              <a:rPr sz="27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mi</a:t>
            </a:r>
            <a:r>
              <a:rPr sz="27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du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6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729369/EC2255-</a:t>
            </a:r>
            <a:endParaRPr sz="2700">
              <a:latin typeface="Calibri"/>
              <a:cs typeface="Calibri"/>
            </a:endParaRPr>
          </a:p>
          <a:p>
            <a:pPr marL="355600" marR="5080">
              <a:lnSpc>
                <a:spcPct val="140000"/>
              </a:lnSpc>
              <a:spcBef>
                <a:spcPts val="5"/>
              </a:spcBef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_Control_System_Notes_solv </a:t>
            </a:r>
            <a:r>
              <a:rPr sz="2700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ed_problems_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510" y="2366828"/>
            <a:ext cx="2850896" cy="3035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6464909"/>
            <a:ext cx="764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7378" y="6464909"/>
            <a:ext cx="808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Amit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Nevase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3833" y="6464909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213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10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292684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23833" y="6464909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9950"/>
            <a:ext cx="346519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Ramp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77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Mathematical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228" y="1079068"/>
            <a:ext cx="2943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Graphical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215" y="2165730"/>
            <a:ext cx="1268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r(t)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R.t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4497" y="2165730"/>
            <a:ext cx="52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57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  t&lt;0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816" y="4299584"/>
            <a:ext cx="81413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Signal </a:t>
            </a:r>
            <a:r>
              <a:rPr sz="2000" spc="-10" dirty="0">
                <a:latin typeface="Tahoma"/>
                <a:cs typeface="Tahoma"/>
              </a:rPr>
              <a:t>have </a:t>
            </a:r>
            <a:r>
              <a:rPr sz="2000" dirty="0">
                <a:latin typeface="Tahoma"/>
                <a:cs typeface="Tahoma"/>
              </a:rPr>
              <a:t>constant </a:t>
            </a:r>
            <a:r>
              <a:rPr sz="2000" spc="-10" dirty="0">
                <a:latin typeface="Tahoma"/>
                <a:cs typeface="Tahoma"/>
              </a:rPr>
              <a:t>velocity </a:t>
            </a:r>
            <a:r>
              <a:rPr sz="2000" dirty="0">
                <a:latin typeface="Tahoma"/>
                <a:cs typeface="Tahoma"/>
              </a:rPr>
              <a:t>i.e. constant </a:t>
            </a:r>
            <a:r>
              <a:rPr sz="2000" spc="-5" dirty="0">
                <a:latin typeface="Tahoma"/>
                <a:cs typeface="Tahoma"/>
              </a:rPr>
              <a:t>change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15" dirty="0">
                <a:latin typeface="Tahoma"/>
                <a:cs typeface="Tahoma"/>
              </a:rPr>
              <a:t>it’s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spc="-55" dirty="0">
                <a:latin typeface="Tahoma"/>
                <a:cs typeface="Tahoma"/>
              </a:rPr>
              <a:t>w.r.t.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416" y="5442915"/>
            <a:ext cx="274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Laplace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8052" y="5730240"/>
            <a:ext cx="2720975" cy="17145"/>
          </a:xfrm>
          <a:custGeom>
            <a:avLst/>
            <a:gdLst/>
            <a:ahLst/>
            <a:cxnLst/>
            <a:rect l="l" t="t" r="r" b="b"/>
            <a:pathLst>
              <a:path w="2720975" h="17145">
                <a:moveTo>
                  <a:pt x="2720403" y="0"/>
                </a:moveTo>
                <a:lnTo>
                  <a:pt x="0" y="0"/>
                </a:lnTo>
                <a:lnTo>
                  <a:pt x="0" y="16764"/>
                </a:lnTo>
                <a:lnTo>
                  <a:pt x="2720403" y="16764"/>
                </a:lnTo>
                <a:lnTo>
                  <a:pt x="2720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3595" y="5584791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056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3829" y="5311221"/>
            <a:ext cx="191579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919" dirty="0">
                <a:latin typeface="Times New Roman"/>
                <a:cs typeface="Times New Roman"/>
              </a:rPr>
              <a:t>L</a:t>
            </a:r>
            <a:r>
              <a:rPr sz="2750" spc="919" dirty="0">
                <a:latin typeface="Times New Roman"/>
                <a:cs typeface="Times New Roman"/>
              </a:rPr>
              <a:t>{Rt}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113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2909" y="5091291"/>
            <a:ext cx="40005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1265" dirty="0">
                <a:latin typeface="Times New Roman"/>
                <a:cs typeface="Times New Roman"/>
              </a:rPr>
              <a:t>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3091" y="5431948"/>
            <a:ext cx="518159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4125" i="1" spc="1214" baseline="-25252" dirty="0">
                <a:latin typeface="Times New Roman"/>
                <a:cs typeface="Times New Roman"/>
              </a:rPr>
              <a:t>s</a:t>
            </a:r>
            <a:r>
              <a:rPr sz="1550" spc="81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57991" y="1727119"/>
            <a:ext cx="3733609" cy="23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17" y="941323"/>
            <a:ext cx="3495040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Unit </a:t>
            </a:r>
            <a:r>
              <a:rPr sz="2400" b="1" spc="-5" dirty="0">
                <a:latin typeface="Tahoma"/>
                <a:cs typeface="Tahoma"/>
              </a:rPr>
              <a:t>Ramp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  <a:p>
            <a:pPr marL="118745">
              <a:lnSpc>
                <a:spcPct val="100000"/>
              </a:lnSpc>
              <a:spcBef>
                <a:spcPts val="196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Mathematical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028" y="1022350"/>
            <a:ext cx="2941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Graphical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241930"/>
            <a:ext cx="1245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r(t)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1.t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9725" y="2241930"/>
            <a:ext cx="543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  t&lt;0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5423712"/>
            <a:ext cx="274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Laplace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8052" y="5711190"/>
            <a:ext cx="2720975" cy="17145"/>
          </a:xfrm>
          <a:custGeom>
            <a:avLst/>
            <a:gdLst/>
            <a:ahLst/>
            <a:cxnLst/>
            <a:rect l="l" t="t" r="r" b="b"/>
            <a:pathLst>
              <a:path w="2720975" h="17145">
                <a:moveTo>
                  <a:pt x="2720403" y="0"/>
                </a:moveTo>
                <a:lnTo>
                  <a:pt x="0" y="0"/>
                </a:lnTo>
                <a:lnTo>
                  <a:pt x="0" y="16764"/>
                </a:lnTo>
                <a:lnTo>
                  <a:pt x="2720403" y="16764"/>
                </a:lnTo>
                <a:lnTo>
                  <a:pt x="2720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1830" y="5569551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1916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69612" y="5076051"/>
            <a:ext cx="34036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110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2650" y="5416708"/>
            <a:ext cx="53403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4125" i="1" spc="1312" baseline="-25252" dirty="0">
                <a:latin typeface="Times New Roman"/>
                <a:cs typeface="Times New Roman"/>
              </a:rPr>
              <a:t>s</a:t>
            </a:r>
            <a:r>
              <a:rPr sz="1550" spc="87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2969" y="5295981"/>
            <a:ext cx="1834514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860" dirty="0">
                <a:latin typeface="Times New Roman"/>
                <a:cs typeface="Times New Roman"/>
              </a:rPr>
              <a:t>L</a:t>
            </a:r>
            <a:r>
              <a:rPr sz="2750" spc="860" dirty="0">
                <a:latin typeface="Times New Roman"/>
                <a:cs typeface="Times New Roman"/>
              </a:rPr>
              <a:t>{1t}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spc="121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7991" y="1600792"/>
            <a:ext cx="3733609" cy="2425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3541" y="4280103"/>
            <a:ext cx="3975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If </a:t>
            </a:r>
            <a:r>
              <a:rPr sz="2000" dirty="0">
                <a:latin typeface="Tahoma"/>
                <a:cs typeface="Tahoma"/>
              </a:rPr>
              <a:t>R=1 it is </a:t>
            </a:r>
            <a:r>
              <a:rPr sz="2000" spc="-5" dirty="0">
                <a:latin typeface="Tahoma"/>
                <a:cs typeface="Tahoma"/>
              </a:rPr>
              <a:t>called </a:t>
            </a:r>
            <a:r>
              <a:rPr sz="2000" dirty="0">
                <a:latin typeface="Tahoma"/>
                <a:cs typeface="Tahoma"/>
              </a:rPr>
              <a:t>a unit </a:t>
            </a:r>
            <a:r>
              <a:rPr sz="2000" spc="-10" dirty="0">
                <a:latin typeface="Tahoma"/>
                <a:cs typeface="Tahoma"/>
              </a:rPr>
              <a:t>ramp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41323"/>
            <a:ext cx="3465195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Parabolic Input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Mathematical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028" y="1079068"/>
            <a:ext cx="2943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Graphical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2470530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r(t)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5616" y="2470530"/>
            <a:ext cx="51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717" y="3202051"/>
            <a:ext cx="50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2423" y="3202051"/>
            <a:ext cx="51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t&lt;0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416" y="5423712"/>
            <a:ext cx="274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Laplace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8052" y="5711190"/>
            <a:ext cx="2720975" cy="17145"/>
          </a:xfrm>
          <a:custGeom>
            <a:avLst/>
            <a:gdLst/>
            <a:ahLst/>
            <a:cxnLst/>
            <a:rect l="l" t="t" r="r" b="b"/>
            <a:pathLst>
              <a:path w="2720975" h="17145">
                <a:moveTo>
                  <a:pt x="2720403" y="0"/>
                </a:moveTo>
                <a:lnTo>
                  <a:pt x="0" y="0"/>
                </a:lnTo>
                <a:lnTo>
                  <a:pt x="0" y="16764"/>
                </a:lnTo>
                <a:lnTo>
                  <a:pt x="2720403" y="16764"/>
                </a:lnTo>
                <a:lnTo>
                  <a:pt x="2720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3441" y="5645751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>
                <a:moveTo>
                  <a:pt x="0" y="0"/>
                </a:moveTo>
                <a:lnTo>
                  <a:pt x="566366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1706" y="5372181"/>
            <a:ext cx="191643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925" dirty="0">
                <a:latin typeface="Times New Roman"/>
                <a:cs typeface="Times New Roman"/>
              </a:rPr>
              <a:t>L</a:t>
            </a:r>
            <a:r>
              <a:rPr sz="2750" spc="925" dirty="0">
                <a:latin typeface="Times New Roman"/>
                <a:cs typeface="Times New Roman"/>
              </a:rPr>
              <a:t>{Rt}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112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1327" y="5152251"/>
            <a:ext cx="39814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i="1" spc="1250" dirty="0">
                <a:latin typeface="Times New Roman"/>
                <a:cs typeface="Times New Roman"/>
              </a:rPr>
              <a:t>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756" y="5492908"/>
            <a:ext cx="50673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4125" i="1" spc="1155" baseline="-25252" dirty="0">
                <a:latin typeface="Times New Roman"/>
                <a:cs typeface="Times New Roman"/>
              </a:rPr>
              <a:t>s</a:t>
            </a:r>
            <a:r>
              <a:rPr sz="1550" spc="77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57800" y="1524000"/>
            <a:ext cx="3733800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1675" y="2713510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353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52315" y="2377444"/>
            <a:ext cx="467359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i="1" spc="250" dirty="0">
                <a:latin typeface="Times New Roman"/>
                <a:cs typeface="Times New Roman"/>
              </a:rPr>
              <a:t>Rt</a:t>
            </a:r>
            <a:r>
              <a:rPr sz="1850" i="1" spc="-270" dirty="0">
                <a:latin typeface="Times New Roman"/>
                <a:cs typeface="Times New Roman"/>
              </a:rPr>
              <a:t> </a:t>
            </a:r>
            <a:r>
              <a:rPr sz="1575" spc="240" baseline="44973" dirty="0">
                <a:latin typeface="Times New Roman"/>
                <a:cs typeface="Times New Roman"/>
              </a:rPr>
              <a:t>2</a:t>
            </a:r>
            <a:endParaRPr sz="1575" baseline="4497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4077" y="2707923"/>
            <a:ext cx="17716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26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Standard </a:t>
            </a:r>
            <a:r>
              <a:rPr sz="2800" spc="-8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41323"/>
            <a:ext cx="2224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Impulse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5651" y="1079068"/>
            <a:ext cx="2943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Graphical</a:t>
            </a:r>
            <a:r>
              <a:rPr sz="2000" u="heavy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708150"/>
            <a:ext cx="3388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Mathematical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2247854"/>
            <a:ext cx="1939925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970" algn="l"/>
              </a:tabLst>
            </a:pPr>
            <a:r>
              <a:rPr sz="2400" spc="-5" dirty="0">
                <a:latin typeface="Tahoma"/>
                <a:cs typeface="Tahoma"/>
              </a:rPr>
              <a:t>r(</a:t>
            </a:r>
            <a:r>
              <a:rPr sz="2400" dirty="0">
                <a:latin typeface="Tahoma"/>
                <a:cs typeface="Tahoma"/>
              </a:rPr>
              <a:t>t) =</a:t>
            </a:r>
            <a:r>
              <a:rPr sz="2400" spc="250" dirty="0">
                <a:latin typeface="Tahoma"/>
                <a:cs typeface="Tahoma"/>
              </a:rPr>
              <a:t> </a:t>
            </a:r>
            <a:r>
              <a:rPr sz="4425" i="1" spc="-375" baseline="-4708" dirty="0">
                <a:latin typeface="Symbol"/>
                <a:cs typeface="Symbol"/>
              </a:rPr>
              <a:t></a:t>
            </a:r>
            <a:r>
              <a:rPr sz="4425" spc="-509" baseline="-4708" dirty="0">
                <a:latin typeface="Times New Roman"/>
                <a:cs typeface="Times New Roman"/>
              </a:rPr>
              <a:t> </a:t>
            </a:r>
            <a:r>
              <a:rPr sz="4200" spc="-172" baseline="-4960" dirty="0">
                <a:latin typeface="Times New Roman"/>
                <a:cs typeface="Times New Roman"/>
              </a:rPr>
              <a:t>(t)</a:t>
            </a:r>
            <a:r>
              <a:rPr sz="4200" baseline="-496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ahoma"/>
                <a:cs typeface="Tahoma"/>
              </a:rPr>
              <a:t>=1</a:t>
            </a:r>
            <a:endParaRPr sz="24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  <a:spcBef>
                <a:spcPts val="2770"/>
              </a:spcBef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5645" y="2318130"/>
            <a:ext cx="51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4606" y="3049651"/>
            <a:ext cx="51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t&lt;0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519115"/>
            <a:ext cx="274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Laplace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Representations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9269" y="5368020"/>
            <a:ext cx="2752725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i="1" spc="570" dirty="0">
                <a:latin typeface="Times New Roman"/>
                <a:cs typeface="Times New Roman"/>
              </a:rPr>
              <a:t>L</a:t>
            </a:r>
            <a:r>
              <a:rPr sz="3250" spc="570" dirty="0">
                <a:latin typeface="Times New Roman"/>
                <a:cs typeface="Times New Roman"/>
              </a:rPr>
              <a:t>{</a:t>
            </a:r>
            <a:r>
              <a:rPr sz="3650" i="1" spc="570" dirty="0">
                <a:latin typeface="Symbol"/>
                <a:cs typeface="Symbol"/>
              </a:rPr>
              <a:t></a:t>
            </a:r>
            <a:r>
              <a:rPr sz="3650" i="1" spc="-240" dirty="0">
                <a:latin typeface="Times New Roman"/>
                <a:cs typeface="Times New Roman"/>
              </a:rPr>
              <a:t> </a:t>
            </a:r>
            <a:r>
              <a:rPr sz="3250" spc="595" dirty="0">
                <a:latin typeface="Times New Roman"/>
                <a:cs typeface="Times New Roman"/>
              </a:rPr>
              <a:t>(t)}</a:t>
            </a:r>
            <a:r>
              <a:rPr sz="3250" spc="35" dirty="0">
                <a:latin typeface="Times New Roman"/>
                <a:cs typeface="Times New Roman"/>
              </a:rPr>
              <a:t> </a:t>
            </a:r>
            <a:r>
              <a:rPr sz="3250" spc="1005" dirty="0">
                <a:latin typeface="Symbol"/>
                <a:cs typeface="Symbol"/>
              </a:rPr>
              <a:t></a:t>
            </a:r>
            <a:r>
              <a:rPr sz="3250" spc="-195" dirty="0">
                <a:latin typeface="Times New Roman"/>
                <a:cs typeface="Times New Roman"/>
              </a:rPr>
              <a:t> </a:t>
            </a:r>
            <a:r>
              <a:rPr sz="3250" spc="915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203903"/>
            <a:ext cx="85471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function </a:t>
            </a:r>
            <a:r>
              <a:rPr sz="2000" dirty="0">
                <a:latin typeface="Tahoma"/>
                <a:cs typeface="Tahoma"/>
              </a:rPr>
              <a:t>has a </a:t>
            </a:r>
            <a:r>
              <a:rPr sz="2000" spc="-5" dirty="0">
                <a:latin typeface="Tahoma"/>
                <a:cs typeface="Tahoma"/>
              </a:rPr>
              <a:t>unit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only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t=0. </a:t>
            </a:r>
            <a:r>
              <a:rPr sz="2000" spc="-1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practical cases, </a:t>
            </a:r>
            <a:r>
              <a:rPr sz="2000" dirty="0">
                <a:latin typeface="Tahoma"/>
                <a:cs typeface="Tahoma"/>
              </a:rPr>
              <a:t>a pulse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whose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time approaches </a:t>
            </a:r>
            <a:r>
              <a:rPr sz="2000" spc="-10" dirty="0">
                <a:latin typeface="Tahoma"/>
                <a:cs typeface="Tahoma"/>
              </a:rPr>
              <a:t>zero </a:t>
            </a:r>
            <a:r>
              <a:rPr sz="2000" spc="-5" dirty="0">
                <a:latin typeface="Tahoma"/>
                <a:cs typeface="Tahoma"/>
              </a:rPr>
              <a:t>is taken </a:t>
            </a:r>
            <a:r>
              <a:rPr sz="2000" dirty="0">
                <a:latin typeface="Tahoma"/>
                <a:cs typeface="Tahoma"/>
              </a:rPr>
              <a:t>as an </a:t>
            </a:r>
            <a:r>
              <a:rPr sz="2000" spc="-5" dirty="0">
                <a:latin typeface="Tahoma"/>
                <a:cs typeface="Tahoma"/>
              </a:rPr>
              <a:t>impulse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function.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5591" y="1524000"/>
            <a:ext cx="3733609" cy="251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55879"/>
            <a:ext cx="2984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Standard </a:t>
            </a:r>
            <a:r>
              <a:rPr sz="2800" b="1" spc="-8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 order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400" b="1" spc="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</a:t>
            </a: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Specifications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 Specifications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( no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derivations</a:t>
            </a:r>
            <a:r>
              <a:rPr sz="2000" spc="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)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constants,  problems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Domain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Definition, S-plane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5042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Poles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25" dirty="0">
                <a:latin typeface="Calibri"/>
                <a:cs typeface="Calibri"/>
              </a:rPr>
              <a:t>Zeros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40" dirty="0">
                <a:latin typeface="Calibri"/>
                <a:cs typeface="Calibri"/>
              </a:rPr>
              <a:t>Transfer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9179" y="1927786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601" y="0"/>
                </a:lnTo>
              </a:path>
            </a:pathLst>
          </a:custGeom>
          <a:ln w="15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841468"/>
            <a:ext cx="5614670" cy="9956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66770">
              <a:lnSpc>
                <a:spcPct val="100000"/>
              </a:lnSpc>
              <a:spcBef>
                <a:spcPts val="790"/>
              </a:spcBef>
            </a:pPr>
            <a:r>
              <a:rPr sz="2350" i="1" spc="165" dirty="0">
                <a:latin typeface="Times New Roman"/>
                <a:cs typeface="Times New Roman"/>
              </a:rPr>
              <a:t>R</a:t>
            </a:r>
            <a:r>
              <a:rPr sz="2350" spc="165" dirty="0">
                <a:latin typeface="Times New Roman"/>
                <a:cs typeface="Times New Roman"/>
              </a:rPr>
              <a:t>(s)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288029" algn="l"/>
              </a:tabLst>
            </a:pPr>
            <a:r>
              <a:rPr sz="2800" spc="-5" dirty="0">
                <a:latin typeface="Calibri"/>
                <a:cs typeface="Calibri"/>
              </a:rPr>
              <a:t>Both </a:t>
            </a:r>
            <a:r>
              <a:rPr sz="2800" spc="-10" dirty="0">
                <a:latin typeface="Calibri"/>
                <a:cs typeface="Calibri"/>
              </a:rPr>
              <a:t>C(s)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R(s)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	</a:t>
            </a:r>
            <a:r>
              <a:rPr sz="2800" spc="-10" dirty="0">
                <a:latin typeface="Calibri"/>
                <a:cs typeface="Calibri"/>
              </a:rPr>
              <a:t>polynomials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" y="848613"/>
            <a:ext cx="4751070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function is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by,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Calibri"/>
              <a:cs typeface="Calibri"/>
            </a:endParaRPr>
          </a:p>
          <a:p>
            <a:pPr marL="2350135">
              <a:lnSpc>
                <a:spcPct val="100000"/>
              </a:lnSpc>
            </a:pPr>
            <a:r>
              <a:rPr sz="2350" i="1" spc="185" dirty="0">
                <a:latin typeface="Times New Roman"/>
                <a:cs typeface="Times New Roman"/>
              </a:rPr>
              <a:t>G</a:t>
            </a:r>
            <a:r>
              <a:rPr sz="2350" spc="185" dirty="0">
                <a:latin typeface="Times New Roman"/>
                <a:cs typeface="Times New Roman"/>
              </a:rPr>
              <a:t>(s) </a:t>
            </a:r>
            <a:r>
              <a:rPr sz="2350" spc="195" dirty="0">
                <a:latin typeface="Symbol"/>
                <a:cs typeface="Symbol"/>
              </a:rPr>
              <a:t></a:t>
            </a:r>
            <a:r>
              <a:rPr sz="2350" spc="185" dirty="0">
                <a:latin typeface="Times New Roman"/>
                <a:cs typeface="Times New Roman"/>
              </a:rPr>
              <a:t> </a:t>
            </a:r>
            <a:r>
              <a:rPr sz="3525" i="1" spc="292" baseline="35460" dirty="0">
                <a:latin typeface="Times New Roman"/>
                <a:cs typeface="Times New Roman"/>
              </a:rPr>
              <a:t>C</a:t>
            </a:r>
            <a:r>
              <a:rPr sz="3525" spc="292" baseline="35460" dirty="0">
                <a:latin typeface="Times New Roman"/>
                <a:cs typeface="Times New Roman"/>
              </a:rPr>
              <a:t>(s)</a:t>
            </a:r>
            <a:endParaRPr sz="3525" baseline="3546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2285" y="3502035"/>
            <a:ext cx="3590925" cy="0"/>
          </a:xfrm>
          <a:custGeom>
            <a:avLst/>
            <a:gdLst/>
            <a:ahLst/>
            <a:cxnLst/>
            <a:rect l="l" t="t" r="r" b="b"/>
            <a:pathLst>
              <a:path w="3590925">
                <a:moveTo>
                  <a:pt x="0" y="0"/>
                </a:moveTo>
                <a:lnTo>
                  <a:pt x="3590593" y="0"/>
                </a:lnTo>
              </a:path>
            </a:pathLst>
          </a:custGeom>
          <a:ln w="1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3901" y="3071456"/>
            <a:ext cx="3620135" cy="389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10" dirty="0">
                <a:latin typeface="Times New Roman"/>
                <a:cs typeface="Times New Roman"/>
              </a:rPr>
              <a:t>b</a:t>
            </a:r>
            <a:r>
              <a:rPr sz="1350" i="1" spc="10" dirty="0">
                <a:latin typeface="Times New Roman"/>
                <a:cs typeface="Times New Roman"/>
              </a:rPr>
              <a:t>m</a:t>
            </a:r>
            <a:r>
              <a:rPr sz="2350" i="1" spc="10" dirty="0">
                <a:latin typeface="Times New Roman"/>
                <a:cs typeface="Times New Roman"/>
              </a:rPr>
              <a:t>s</a:t>
            </a:r>
            <a:r>
              <a:rPr sz="2025" i="1" spc="15" baseline="43209" dirty="0">
                <a:latin typeface="Times New Roman"/>
                <a:cs typeface="Times New Roman"/>
              </a:rPr>
              <a:t>m </a:t>
            </a: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Times New Roman"/>
                <a:cs typeface="Times New Roman"/>
              </a:rPr>
              <a:t>b</a:t>
            </a:r>
            <a:r>
              <a:rPr sz="1350" i="1" spc="-20" dirty="0">
                <a:latin typeface="Times New Roman"/>
                <a:cs typeface="Times New Roman"/>
              </a:rPr>
              <a:t>m </a:t>
            </a: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1</a:t>
            </a:r>
            <a:r>
              <a:rPr sz="2350" i="1" spc="15" dirty="0">
                <a:latin typeface="Times New Roman"/>
                <a:cs typeface="Times New Roman"/>
              </a:rPr>
              <a:t>s</a:t>
            </a:r>
            <a:r>
              <a:rPr sz="2025" i="1" spc="22" baseline="43209" dirty="0">
                <a:latin typeface="Times New Roman"/>
                <a:cs typeface="Times New Roman"/>
              </a:rPr>
              <a:t>m</a:t>
            </a:r>
            <a:r>
              <a:rPr sz="2025" spc="22" baseline="43209" dirty="0">
                <a:latin typeface="Symbol"/>
                <a:cs typeface="Symbol"/>
              </a:rPr>
              <a:t></a:t>
            </a:r>
            <a:r>
              <a:rPr sz="2025" spc="22" baseline="43209" dirty="0">
                <a:latin typeface="Times New Roman"/>
                <a:cs typeface="Times New Roman"/>
              </a:rPr>
              <a:t>1 </a:t>
            </a: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............. </a:t>
            </a: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Times New Roman"/>
                <a:cs typeface="Times New Roman"/>
              </a:rPr>
              <a:t>b</a:t>
            </a:r>
            <a:r>
              <a:rPr sz="1350" i="1" spc="-20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413" y="3262617"/>
            <a:ext cx="1441450" cy="494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1820"/>
              </a:lnSpc>
              <a:spcBef>
                <a:spcPts val="130"/>
              </a:spcBef>
            </a:pPr>
            <a:r>
              <a:rPr sz="2350" spc="30" dirty="0">
                <a:latin typeface="Symbol"/>
                <a:cs typeface="Symbol"/>
              </a:rPr>
              <a:t></a:t>
            </a:r>
            <a:r>
              <a:rPr sz="2350" i="1" spc="30" dirty="0">
                <a:latin typeface="Times New Roman"/>
                <a:cs typeface="Times New Roman"/>
              </a:rPr>
              <a:t>G</a:t>
            </a:r>
            <a:r>
              <a:rPr sz="2350" spc="30" dirty="0">
                <a:latin typeface="Times New Roman"/>
                <a:cs typeface="Times New Roman"/>
              </a:rPr>
              <a:t>(s)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  <a:p>
            <a:pPr marL="1187450">
              <a:lnSpc>
                <a:spcPts val="1820"/>
              </a:lnSpc>
            </a:pPr>
            <a:r>
              <a:rPr sz="3525" i="1" spc="75" baseline="-24822" dirty="0">
                <a:latin typeface="Times New Roman"/>
                <a:cs typeface="Times New Roman"/>
              </a:rPr>
              <a:t>s</a:t>
            </a:r>
            <a:r>
              <a:rPr sz="1350" i="1" spc="5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445" y="3502799"/>
            <a:ext cx="3326129" cy="389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Times New Roman"/>
                <a:cs typeface="Times New Roman"/>
              </a:rPr>
              <a:t>a</a:t>
            </a:r>
            <a:r>
              <a:rPr sz="1350" i="1" spc="-20" dirty="0">
                <a:latin typeface="Times New Roman"/>
                <a:cs typeface="Times New Roman"/>
              </a:rPr>
              <a:t>n </a:t>
            </a: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1</a:t>
            </a:r>
            <a:r>
              <a:rPr sz="2350" i="1" spc="20" dirty="0">
                <a:latin typeface="Times New Roman"/>
                <a:cs typeface="Times New Roman"/>
              </a:rPr>
              <a:t>s</a:t>
            </a:r>
            <a:r>
              <a:rPr sz="2025" i="1" spc="30" baseline="43209" dirty="0">
                <a:latin typeface="Times New Roman"/>
                <a:cs typeface="Times New Roman"/>
              </a:rPr>
              <a:t>n</a:t>
            </a:r>
            <a:r>
              <a:rPr sz="2025" spc="30" baseline="43209" dirty="0">
                <a:latin typeface="Symbol"/>
                <a:cs typeface="Symbol"/>
              </a:rPr>
              <a:t></a:t>
            </a:r>
            <a:r>
              <a:rPr sz="2025" spc="30" baseline="43209" dirty="0">
                <a:latin typeface="Times New Roman"/>
                <a:cs typeface="Times New Roman"/>
              </a:rPr>
              <a:t>1 </a:t>
            </a: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.................. </a:t>
            </a: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190" dirty="0">
                <a:latin typeface="Times New Roman"/>
                <a:cs typeface="Times New Roman"/>
              </a:rPr>
              <a:t> </a:t>
            </a:r>
            <a:r>
              <a:rPr sz="2350" i="1" spc="-15" dirty="0">
                <a:latin typeface="Times New Roman"/>
                <a:cs typeface="Times New Roman"/>
              </a:rPr>
              <a:t>a</a:t>
            </a:r>
            <a:r>
              <a:rPr sz="1350" i="1" spc="-1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8102" y="4594786"/>
            <a:ext cx="4358005" cy="0"/>
          </a:xfrm>
          <a:custGeom>
            <a:avLst/>
            <a:gdLst/>
            <a:ahLst/>
            <a:cxnLst/>
            <a:rect l="l" t="t" r="r" b="b"/>
            <a:pathLst>
              <a:path w="4358005">
                <a:moveTo>
                  <a:pt x="0" y="0"/>
                </a:moveTo>
                <a:lnTo>
                  <a:pt x="4357965" y="0"/>
                </a:lnTo>
              </a:path>
            </a:pathLst>
          </a:custGeom>
          <a:ln w="1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5276" y="4100375"/>
            <a:ext cx="7484745" cy="19475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30195">
              <a:lnSpc>
                <a:spcPct val="100000"/>
              </a:lnSpc>
              <a:spcBef>
                <a:spcPts val="635"/>
              </a:spcBef>
            </a:pPr>
            <a:r>
              <a:rPr sz="3525" spc="-30" baseline="-35460" dirty="0">
                <a:latin typeface="Symbol"/>
                <a:cs typeface="Symbol"/>
              </a:rPr>
              <a:t></a:t>
            </a:r>
            <a:r>
              <a:rPr sz="3525" spc="390" baseline="-35460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K</a:t>
            </a:r>
            <a:r>
              <a:rPr sz="2350" i="1" spc="-3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(s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3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b</a:t>
            </a:r>
            <a:r>
              <a:rPr sz="1350" spc="10" dirty="0">
                <a:latin typeface="Times New Roman"/>
                <a:cs typeface="Times New Roman"/>
              </a:rPr>
              <a:t>1</a:t>
            </a:r>
            <a:r>
              <a:rPr sz="2350" spc="10" dirty="0">
                <a:latin typeface="Times New Roman"/>
                <a:cs typeface="Times New Roman"/>
              </a:rPr>
              <a:t>)(s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b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2</a:t>
            </a:r>
            <a:r>
              <a:rPr sz="2350" dirty="0">
                <a:latin typeface="Times New Roman"/>
                <a:cs typeface="Times New Roman"/>
              </a:rPr>
              <a:t>)(s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b</a:t>
            </a:r>
            <a:r>
              <a:rPr sz="2350" spc="-29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Times New Roman"/>
                <a:cs typeface="Times New Roman"/>
              </a:rPr>
              <a:t>3</a:t>
            </a:r>
            <a:r>
              <a:rPr sz="2350" spc="-15" dirty="0">
                <a:latin typeface="Times New Roman"/>
                <a:cs typeface="Times New Roman"/>
              </a:rPr>
              <a:t>)............(s</a:t>
            </a:r>
            <a:r>
              <a:rPr sz="2350" spc="-15" dirty="0">
                <a:latin typeface="Symbol"/>
                <a:cs typeface="Symbol"/>
              </a:rPr>
              <a:t>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Times New Roman"/>
                <a:cs typeface="Times New Roman"/>
              </a:rPr>
              <a:t>b</a:t>
            </a:r>
            <a:r>
              <a:rPr sz="1350" spc="-30" dirty="0">
                <a:latin typeface="Times New Roman"/>
                <a:cs typeface="Times New Roman"/>
              </a:rPr>
              <a:t>m</a:t>
            </a:r>
            <a:r>
              <a:rPr sz="2350" spc="-3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3266440">
              <a:lnSpc>
                <a:spcPct val="100000"/>
              </a:lnSpc>
              <a:spcBef>
                <a:spcPts val="540"/>
              </a:spcBef>
            </a:pPr>
            <a:r>
              <a:rPr sz="2350" dirty="0">
                <a:latin typeface="Times New Roman"/>
                <a:cs typeface="Times New Roman"/>
              </a:rPr>
              <a:t>(s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r>
              <a:rPr sz="2350" spc="-25" dirty="0">
                <a:latin typeface="Times New Roman"/>
                <a:cs typeface="Times New Roman"/>
              </a:rPr>
              <a:t>)(s</a:t>
            </a:r>
            <a:r>
              <a:rPr sz="2350" spc="-25" dirty="0">
                <a:latin typeface="Symbol"/>
                <a:cs typeface="Symbol"/>
              </a:rPr>
              <a:t>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a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2350" spc="15" dirty="0">
                <a:latin typeface="Times New Roman"/>
                <a:cs typeface="Times New Roman"/>
              </a:rPr>
              <a:t>)(s</a:t>
            </a:r>
            <a:r>
              <a:rPr sz="2350" spc="15" dirty="0">
                <a:latin typeface="Symbol"/>
                <a:cs typeface="Symbol"/>
              </a:rPr>
              <a:t>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Times New Roman"/>
                <a:cs typeface="Times New Roman"/>
              </a:rPr>
              <a:t>a</a:t>
            </a:r>
            <a:r>
              <a:rPr sz="1350" spc="-10" dirty="0">
                <a:latin typeface="Times New Roman"/>
                <a:cs typeface="Times New Roman"/>
              </a:rPr>
              <a:t>3</a:t>
            </a:r>
            <a:r>
              <a:rPr sz="2350" spc="-10" dirty="0">
                <a:latin typeface="Times New Roman"/>
                <a:cs typeface="Times New Roman"/>
              </a:rPr>
              <a:t>)............(s</a:t>
            </a:r>
            <a:r>
              <a:rPr sz="2350" spc="-10" dirty="0">
                <a:latin typeface="Symbol"/>
                <a:cs typeface="Symbol"/>
              </a:rPr>
              <a:t>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a</a:t>
            </a:r>
            <a:r>
              <a:rPr sz="1350" i="1" spc="10" dirty="0">
                <a:latin typeface="Times New Roman"/>
                <a:cs typeface="Times New Roman"/>
              </a:rPr>
              <a:t>n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1181735" algn="l"/>
              </a:tabLst>
            </a:pPr>
            <a:r>
              <a:rPr sz="2400" spc="-5" dirty="0">
                <a:latin typeface="Tahoma"/>
                <a:cs typeface="Tahoma"/>
              </a:rPr>
              <a:t>Where,	</a:t>
            </a:r>
            <a:r>
              <a:rPr sz="2400" dirty="0">
                <a:latin typeface="Tahoma"/>
                <a:cs typeface="Tahoma"/>
              </a:rPr>
              <a:t>K=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gain</a:t>
            </a:r>
            <a:endParaRPr sz="2400">
              <a:latin typeface="Tahoma"/>
              <a:cs typeface="Tahoma"/>
            </a:endParaRPr>
          </a:p>
          <a:p>
            <a:pPr marL="11684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n= </a:t>
            </a:r>
            <a:r>
              <a:rPr sz="2400" spc="-60" dirty="0">
                <a:latin typeface="Tahoma"/>
                <a:cs typeface="Tahoma"/>
              </a:rPr>
              <a:t>Type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9219"/>
            <a:ext cx="8379459" cy="452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Poles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13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0" dirty="0">
                <a:latin typeface="Calibri"/>
                <a:cs typeface="Calibri"/>
              </a:rPr>
              <a:t>‘s’,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which the </a:t>
            </a:r>
            <a:r>
              <a:rPr sz="3200" spc="-25" dirty="0">
                <a:latin typeface="Calibri"/>
                <a:cs typeface="Calibri"/>
              </a:rPr>
              <a:t>transfer </a:t>
            </a:r>
            <a:r>
              <a:rPr sz="3200" dirty="0">
                <a:latin typeface="Calibri"/>
                <a:cs typeface="Calibri"/>
              </a:rPr>
              <a:t>function  magnitude |G(s)| </a:t>
            </a:r>
            <a:r>
              <a:rPr sz="3200" spc="-10" dirty="0">
                <a:latin typeface="Calibri"/>
                <a:cs typeface="Calibri"/>
              </a:rPr>
              <a:t>becomes infinite </a:t>
            </a:r>
            <a:r>
              <a:rPr sz="3200" spc="-15" dirty="0">
                <a:latin typeface="Calibri"/>
                <a:cs typeface="Calibri"/>
              </a:rPr>
              <a:t>after  </a:t>
            </a:r>
            <a:r>
              <a:rPr sz="3200" spc="-5" dirty="0">
                <a:latin typeface="Calibri"/>
                <a:cs typeface="Calibri"/>
              </a:rPr>
              <a:t>substitution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denominator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25" dirty="0">
                <a:latin typeface="Calibri"/>
                <a:cs typeface="Calibri"/>
              </a:rPr>
              <a:t>system 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b="1" spc="-10" dirty="0">
                <a:latin typeface="Calibri"/>
                <a:cs typeface="Calibri"/>
              </a:rPr>
              <a:t>“Poles”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transfer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5991" y="1679444"/>
            <a:ext cx="1547495" cy="0"/>
          </a:xfrm>
          <a:custGeom>
            <a:avLst/>
            <a:gdLst/>
            <a:ahLst/>
            <a:cxnLst/>
            <a:rect l="l" t="t" r="r" b="b"/>
            <a:pathLst>
              <a:path w="1547495">
                <a:moveTo>
                  <a:pt x="0" y="0"/>
                </a:moveTo>
                <a:lnTo>
                  <a:pt x="1546947" y="0"/>
                </a:lnTo>
              </a:path>
            </a:pathLst>
          </a:custGeom>
          <a:ln w="15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866" y="725976"/>
            <a:ext cx="8584565" cy="34582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400" spc="-5" dirty="0">
                <a:latin typeface="Tahoma"/>
                <a:cs typeface="Tahoma"/>
              </a:rPr>
              <a:t>Determine the </a:t>
            </a:r>
            <a:r>
              <a:rPr sz="2400" dirty="0">
                <a:latin typeface="Tahoma"/>
                <a:cs typeface="Tahoma"/>
              </a:rPr>
              <a:t>poles 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function.</a:t>
            </a:r>
            <a:endParaRPr sz="2400">
              <a:latin typeface="Tahoma"/>
              <a:cs typeface="Tahoma"/>
            </a:endParaRPr>
          </a:p>
          <a:p>
            <a:pPr marR="927100" algn="ctr">
              <a:lnSpc>
                <a:spcPct val="100000"/>
              </a:lnSpc>
              <a:spcBef>
                <a:spcPts val="550"/>
              </a:spcBef>
            </a:pPr>
            <a:r>
              <a:rPr sz="3750" i="1" spc="-82" baseline="-34444" dirty="0">
                <a:latin typeface="Times New Roman"/>
                <a:cs typeface="Times New Roman"/>
              </a:rPr>
              <a:t>G</a:t>
            </a:r>
            <a:r>
              <a:rPr sz="3750" spc="-82" baseline="-34444" dirty="0">
                <a:latin typeface="Times New Roman"/>
                <a:cs typeface="Times New Roman"/>
              </a:rPr>
              <a:t>(s) </a:t>
            </a:r>
            <a:r>
              <a:rPr sz="3750" spc="-135" baseline="-34444" dirty="0">
                <a:latin typeface="Symbol"/>
                <a:cs typeface="Symbol"/>
              </a:rPr>
              <a:t></a:t>
            </a:r>
            <a:r>
              <a:rPr sz="3750" spc="-135" baseline="-34444" dirty="0">
                <a:latin typeface="Times New Roman"/>
                <a:cs typeface="Times New Roman"/>
              </a:rPr>
              <a:t> </a:t>
            </a:r>
            <a:r>
              <a:rPr sz="2500" i="1" spc="-40" dirty="0">
                <a:latin typeface="Times New Roman"/>
                <a:cs typeface="Times New Roman"/>
              </a:rPr>
              <a:t>s</a:t>
            </a:r>
            <a:r>
              <a:rPr sz="2500" spc="-40" dirty="0">
                <a:latin typeface="Times New Roman"/>
                <a:cs typeface="Times New Roman"/>
              </a:rPr>
              <a:t>(s</a:t>
            </a:r>
            <a:r>
              <a:rPr sz="2500" spc="-40" dirty="0">
                <a:latin typeface="Symbol"/>
                <a:cs typeface="Symbol"/>
              </a:rPr>
              <a:t>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65" dirty="0">
                <a:latin typeface="Times New Roman"/>
                <a:cs typeface="Times New Roman"/>
              </a:rPr>
              <a:t>2)(s</a:t>
            </a:r>
            <a:r>
              <a:rPr sz="2500" spc="-65" dirty="0">
                <a:latin typeface="Symbol"/>
                <a:cs typeface="Symbol"/>
              </a:rPr>
              <a:t>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Times New Roman"/>
                <a:cs typeface="Times New Roman"/>
              </a:rPr>
              <a:t>4)</a:t>
            </a:r>
            <a:endParaRPr sz="2500">
              <a:latin typeface="Times New Roman"/>
              <a:cs typeface="Times New Roman"/>
            </a:endParaRPr>
          </a:p>
          <a:p>
            <a:pPr marR="44450" algn="ctr">
              <a:lnSpc>
                <a:spcPct val="100000"/>
              </a:lnSpc>
              <a:spcBef>
                <a:spcPts val="515"/>
              </a:spcBef>
            </a:pPr>
            <a:r>
              <a:rPr sz="2500" i="1" spc="-40" dirty="0">
                <a:latin typeface="Times New Roman"/>
                <a:cs typeface="Times New Roman"/>
              </a:rPr>
              <a:t>s</a:t>
            </a:r>
            <a:r>
              <a:rPr sz="2500" spc="-40" dirty="0">
                <a:latin typeface="Times New Roman"/>
                <a:cs typeface="Times New Roman"/>
              </a:rPr>
              <a:t>(s</a:t>
            </a:r>
            <a:r>
              <a:rPr sz="2500" spc="-40" dirty="0">
                <a:latin typeface="Symbol"/>
                <a:cs typeface="Symbol"/>
              </a:rPr>
              <a:t>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3)(s</a:t>
            </a:r>
            <a:r>
              <a:rPr sz="2500" spc="-80" dirty="0">
                <a:latin typeface="Symbol"/>
                <a:cs typeface="Symbol"/>
              </a:rPr>
              <a:t>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Times New Roman"/>
                <a:cs typeface="Times New Roman"/>
              </a:rPr>
              <a:t>4)</a:t>
            </a:r>
            <a:endParaRPr sz="2500">
              <a:latin typeface="Times New Roman"/>
              <a:cs typeface="Times New Roman"/>
            </a:endParaRPr>
          </a:p>
          <a:p>
            <a:pPr marL="1579245" marR="17780" indent="-1524635">
              <a:lnSpc>
                <a:spcPct val="100000"/>
              </a:lnSpc>
              <a:spcBef>
                <a:spcPts val="2020"/>
              </a:spcBef>
            </a:pPr>
            <a:r>
              <a:rPr sz="2400" b="1" spc="-10" dirty="0">
                <a:latin typeface="Tahoma"/>
                <a:cs typeface="Tahoma"/>
              </a:rPr>
              <a:t>Solution: </a:t>
            </a:r>
            <a:r>
              <a:rPr sz="2400" dirty="0">
                <a:latin typeface="Tahoma"/>
                <a:cs typeface="Tahoma"/>
              </a:rPr>
              <a:t>The poles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obtained by </a:t>
            </a:r>
            <a:r>
              <a:rPr sz="2400" spc="-5" dirty="0">
                <a:latin typeface="Tahoma"/>
                <a:cs typeface="Tahoma"/>
              </a:rPr>
              <a:t>equating </a:t>
            </a:r>
            <a:r>
              <a:rPr sz="2400" dirty="0">
                <a:latin typeface="Tahoma"/>
                <a:cs typeface="Tahoma"/>
              </a:rPr>
              <a:t>denominator 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zero</a:t>
            </a:r>
            <a:endParaRPr sz="2400">
              <a:latin typeface="Tahoma"/>
              <a:cs typeface="Tahoma"/>
            </a:endParaRPr>
          </a:p>
          <a:p>
            <a:pPr marL="1427480">
              <a:lnSpc>
                <a:spcPct val="100000"/>
              </a:lnSpc>
              <a:spcBef>
                <a:spcPts val="1515"/>
              </a:spcBef>
            </a:pPr>
            <a:r>
              <a:rPr sz="2500" i="1" spc="-25" dirty="0">
                <a:latin typeface="Times New Roman"/>
                <a:cs typeface="Times New Roman"/>
              </a:rPr>
              <a:t>s</a:t>
            </a:r>
            <a:r>
              <a:rPr sz="2500" spc="-25" dirty="0">
                <a:latin typeface="Times New Roman"/>
                <a:cs typeface="Times New Roman"/>
              </a:rPr>
              <a:t>(s</a:t>
            </a:r>
            <a:r>
              <a:rPr sz="2500" spc="-25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Times New Roman"/>
                <a:cs typeface="Times New Roman"/>
              </a:rPr>
              <a:t>3)(s</a:t>
            </a:r>
            <a:r>
              <a:rPr sz="2500" spc="-70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Times New Roman"/>
                <a:cs typeface="Times New Roman"/>
              </a:rPr>
              <a:t>4) </a:t>
            </a:r>
            <a:r>
              <a:rPr sz="2500" spc="-50" dirty="0">
                <a:latin typeface="Symbol"/>
                <a:cs typeface="Symbol"/>
              </a:rPr>
              <a:t>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1447800">
              <a:lnSpc>
                <a:spcPct val="100000"/>
              </a:lnSpc>
              <a:spcBef>
                <a:spcPts val="1195"/>
              </a:spcBef>
            </a:pPr>
            <a:r>
              <a:rPr sz="2550" spc="-70" dirty="0">
                <a:latin typeface="Symbol"/>
                <a:cs typeface="Symbol"/>
              </a:rPr>
              <a:t>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i="1" spc="-35" dirty="0">
                <a:latin typeface="Times New Roman"/>
                <a:cs typeface="Times New Roman"/>
              </a:rPr>
              <a:t>s </a:t>
            </a:r>
            <a:r>
              <a:rPr sz="2550" spc="-45" dirty="0">
                <a:latin typeface="Symbol"/>
                <a:cs typeface="Symbol"/>
              </a:rPr>
              <a:t></a:t>
            </a:r>
            <a:r>
              <a:rPr sz="2550" spc="-47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4319" y="4082263"/>
            <a:ext cx="1280160" cy="1092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50" spc="-5" dirty="0">
                <a:latin typeface="Symbol"/>
                <a:cs typeface="Symbol"/>
              </a:rPr>
              <a:t></a:t>
            </a:r>
            <a:r>
              <a:rPr sz="2550" spc="-5" dirty="0">
                <a:latin typeface="Times New Roman"/>
                <a:cs typeface="Times New Roman"/>
              </a:rPr>
              <a:t>s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3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</a:t>
            </a:r>
            <a:r>
              <a:rPr sz="2550" spc="-10" dirty="0">
                <a:latin typeface="Symbol"/>
                <a:cs typeface="Symbol"/>
              </a:rPr>
              <a:t></a:t>
            </a:r>
            <a:r>
              <a:rPr sz="2550" spc="-47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4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058" y="4167607"/>
            <a:ext cx="1065530" cy="1092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50" spc="-15" dirty="0">
                <a:latin typeface="Symbol"/>
                <a:cs typeface="Symbol"/>
              </a:rPr>
              <a:t></a:t>
            </a:r>
            <a:r>
              <a:rPr sz="2550" spc="-15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5933" y="5527040"/>
            <a:ext cx="340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poles </a:t>
            </a:r>
            <a:r>
              <a:rPr sz="2400" spc="-5" dirty="0">
                <a:latin typeface="Tahoma"/>
                <a:cs typeface="Tahoma"/>
              </a:rPr>
              <a:t>are s=0, </a:t>
            </a:r>
            <a:r>
              <a:rPr sz="2400" dirty="0">
                <a:latin typeface="Tahoma"/>
                <a:cs typeface="Tahoma"/>
              </a:rPr>
              <a:t>-3,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6865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29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34" y="2271471"/>
            <a:ext cx="67837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Calibri"/>
                <a:cs typeface="Calibri"/>
              </a:rPr>
              <a:t>Module-II</a:t>
            </a:r>
            <a:endParaRPr sz="5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5400" spc="-5" dirty="0">
                <a:latin typeface="Calibri"/>
                <a:cs typeface="Calibri"/>
              </a:rPr>
              <a:t>Time </a:t>
            </a:r>
            <a:r>
              <a:rPr sz="5400" spc="-20" dirty="0">
                <a:latin typeface="Calibri"/>
                <a:cs typeface="Calibri"/>
              </a:rPr>
              <a:t>Response</a:t>
            </a:r>
            <a:r>
              <a:rPr sz="5400" spc="-45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Analysis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40393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4714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S-plane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Poles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5111" y="1372361"/>
            <a:ext cx="7392034" cy="4648835"/>
            <a:chOff x="915111" y="1372361"/>
            <a:chExt cx="7392034" cy="4648835"/>
          </a:xfrm>
        </p:grpSpPr>
        <p:sp>
          <p:nvSpPr>
            <p:cNvPr id="4" name="object 4"/>
            <p:cNvSpPr/>
            <p:nvPr/>
          </p:nvSpPr>
          <p:spPr>
            <a:xfrm>
              <a:off x="915111" y="1372361"/>
              <a:ext cx="7392034" cy="4648835"/>
            </a:xfrm>
            <a:custGeom>
              <a:avLst/>
              <a:gdLst/>
              <a:ahLst/>
              <a:cxnLst/>
              <a:rect l="l" t="t" r="r" b="b"/>
              <a:pathLst>
                <a:path w="7392034" h="4648835">
                  <a:moveTo>
                    <a:pt x="7391451" y="2133600"/>
                  </a:moveTo>
                  <a:lnTo>
                    <a:pt x="7371867" y="2122170"/>
                  </a:lnTo>
                  <a:lnTo>
                    <a:pt x="7292899" y="2076069"/>
                  </a:lnTo>
                  <a:lnTo>
                    <a:pt x="7285914" y="2077974"/>
                  </a:lnTo>
                  <a:lnTo>
                    <a:pt x="7279564" y="2088896"/>
                  </a:lnTo>
                  <a:lnTo>
                    <a:pt x="7281342" y="2095881"/>
                  </a:lnTo>
                  <a:lnTo>
                    <a:pt x="7326401" y="2122170"/>
                  </a:lnTo>
                  <a:lnTo>
                    <a:pt x="3669068" y="2122170"/>
                  </a:lnTo>
                  <a:lnTo>
                    <a:pt x="3669080" y="65024"/>
                  </a:lnTo>
                  <a:lnTo>
                    <a:pt x="3692194" y="104648"/>
                  </a:lnTo>
                  <a:lnTo>
                    <a:pt x="3695369" y="109982"/>
                  </a:lnTo>
                  <a:lnTo>
                    <a:pt x="3702354" y="111887"/>
                  </a:lnTo>
                  <a:lnTo>
                    <a:pt x="3713276" y="105537"/>
                  </a:lnTo>
                  <a:lnTo>
                    <a:pt x="3715181" y="98552"/>
                  </a:lnTo>
                  <a:lnTo>
                    <a:pt x="3670846" y="22606"/>
                  </a:lnTo>
                  <a:lnTo>
                    <a:pt x="3657650" y="0"/>
                  </a:lnTo>
                  <a:lnTo>
                    <a:pt x="3600119" y="98552"/>
                  </a:lnTo>
                  <a:lnTo>
                    <a:pt x="3602024" y="105537"/>
                  </a:lnTo>
                  <a:lnTo>
                    <a:pt x="3612946" y="111887"/>
                  </a:lnTo>
                  <a:lnTo>
                    <a:pt x="3619931" y="109982"/>
                  </a:lnTo>
                  <a:lnTo>
                    <a:pt x="3623106" y="104648"/>
                  </a:lnTo>
                  <a:lnTo>
                    <a:pt x="3646208" y="65024"/>
                  </a:lnTo>
                  <a:lnTo>
                    <a:pt x="3646220" y="22606"/>
                  </a:lnTo>
                  <a:lnTo>
                    <a:pt x="3646220" y="65024"/>
                  </a:lnTo>
                  <a:lnTo>
                    <a:pt x="3646220" y="2122170"/>
                  </a:lnTo>
                  <a:lnTo>
                    <a:pt x="65011" y="2122170"/>
                  </a:lnTo>
                  <a:lnTo>
                    <a:pt x="110096" y="2095881"/>
                  </a:lnTo>
                  <a:lnTo>
                    <a:pt x="111937" y="2088896"/>
                  </a:lnTo>
                  <a:lnTo>
                    <a:pt x="105575" y="2077974"/>
                  </a:lnTo>
                  <a:lnTo>
                    <a:pt x="98577" y="2076069"/>
                  </a:lnTo>
                  <a:lnTo>
                    <a:pt x="0" y="2133600"/>
                  </a:lnTo>
                  <a:lnTo>
                    <a:pt x="98577" y="2191131"/>
                  </a:lnTo>
                  <a:lnTo>
                    <a:pt x="105575" y="2189226"/>
                  </a:lnTo>
                  <a:lnTo>
                    <a:pt x="111937" y="2178304"/>
                  </a:lnTo>
                  <a:lnTo>
                    <a:pt x="110096" y="2171319"/>
                  </a:lnTo>
                  <a:lnTo>
                    <a:pt x="65011" y="2145030"/>
                  </a:lnTo>
                  <a:lnTo>
                    <a:pt x="3646220" y="2145030"/>
                  </a:lnTo>
                  <a:lnTo>
                    <a:pt x="3646220" y="4583227"/>
                  </a:lnTo>
                  <a:lnTo>
                    <a:pt x="3619931" y="4538154"/>
                  </a:lnTo>
                  <a:lnTo>
                    <a:pt x="3612946" y="4536313"/>
                  </a:lnTo>
                  <a:lnTo>
                    <a:pt x="3602024" y="4542675"/>
                  </a:lnTo>
                  <a:lnTo>
                    <a:pt x="3600119" y="4549673"/>
                  </a:lnTo>
                  <a:lnTo>
                    <a:pt x="3657650" y="4648251"/>
                  </a:lnTo>
                  <a:lnTo>
                    <a:pt x="3670820" y="4625670"/>
                  </a:lnTo>
                  <a:lnTo>
                    <a:pt x="3715181" y="4549673"/>
                  </a:lnTo>
                  <a:lnTo>
                    <a:pt x="3713276" y="4542675"/>
                  </a:lnTo>
                  <a:lnTo>
                    <a:pt x="3702354" y="4536313"/>
                  </a:lnTo>
                  <a:lnTo>
                    <a:pt x="3695369" y="4538154"/>
                  </a:lnTo>
                  <a:lnTo>
                    <a:pt x="3669080" y="4583227"/>
                  </a:lnTo>
                  <a:lnTo>
                    <a:pt x="3657638" y="4602823"/>
                  </a:lnTo>
                  <a:lnTo>
                    <a:pt x="3669068" y="4583227"/>
                  </a:lnTo>
                  <a:lnTo>
                    <a:pt x="3669068" y="2145030"/>
                  </a:lnTo>
                  <a:lnTo>
                    <a:pt x="7326401" y="2145030"/>
                  </a:lnTo>
                  <a:lnTo>
                    <a:pt x="7281342" y="2171319"/>
                  </a:lnTo>
                  <a:lnTo>
                    <a:pt x="7279564" y="2178304"/>
                  </a:lnTo>
                  <a:lnTo>
                    <a:pt x="7285914" y="2189226"/>
                  </a:lnTo>
                  <a:lnTo>
                    <a:pt x="7292899" y="2191131"/>
                  </a:lnTo>
                  <a:lnTo>
                    <a:pt x="7371867" y="2145030"/>
                  </a:lnTo>
                  <a:lnTo>
                    <a:pt x="7391451" y="2133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8161" y="3429761"/>
              <a:ext cx="2591435" cy="152400"/>
            </a:xfrm>
            <a:custGeom>
              <a:avLst/>
              <a:gdLst/>
              <a:ahLst/>
              <a:cxnLst/>
              <a:rect l="l" t="t" r="r" b="b"/>
              <a:pathLst>
                <a:path w="2591435" h="152400">
                  <a:moveTo>
                    <a:pt x="605027" y="0"/>
                  </a:moveTo>
                  <a:lnTo>
                    <a:pt x="762126" y="152400"/>
                  </a:lnTo>
                </a:path>
                <a:path w="2591435" h="152400">
                  <a:moveTo>
                    <a:pt x="762126" y="0"/>
                  </a:moveTo>
                  <a:lnTo>
                    <a:pt x="605027" y="152400"/>
                  </a:lnTo>
                </a:path>
                <a:path w="2591435" h="152400">
                  <a:moveTo>
                    <a:pt x="0" y="0"/>
                  </a:moveTo>
                  <a:lnTo>
                    <a:pt x="157225" y="152400"/>
                  </a:lnTo>
                </a:path>
                <a:path w="2591435" h="152400">
                  <a:moveTo>
                    <a:pt x="157225" y="0"/>
                  </a:moveTo>
                  <a:lnTo>
                    <a:pt x="0" y="152400"/>
                  </a:lnTo>
                </a:path>
                <a:path w="2591435" h="152400">
                  <a:moveTo>
                    <a:pt x="2433828" y="0"/>
                  </a:moveTo>
                  <a:lnTo>
                    <a:pt x="2590927" y="152400"/>
                  </a:lnTo>
                </a:path>
                <a:path w="2591435" h="152400">
                  <a:moveTo>
                    <a:pt x="2590927" y="0"/>
                  </a:moveTo>
                  <a:lnTo>
                    <a:pt x="2433828" y="1524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66444" y="3221322"/>
            <a:ext cx="17843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70" dirty="0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6397" y="3613784"/>
            <a:ext cx="25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75" y="3670808"/>
            <a:ext cx="25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3689984"/>
            <a:ext cx="144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195070" algn="l"/>
              </a:tabLst>
            </a:pPr>
            <a:r>
              <a:rPr sz="2000" dirty="0">
                <a:latin typeface="Tahoma"/>
                <a:cs typeface="Tahoma"/>
              </a:rPr>
              <a:t>-5	-4	-3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757" y="908339"/>
            <a:ext cx="355600" cy="2274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254" dirty="0">
                <a:latin typeface="Times New Roman"/>
                <a:cs typeface="Times New Roman"/>
              </a:rPr>
              <a:t>j</a:t>
            </a:r>
            <a:r>
              <a:rPr sz="2750" i="1" spc="-254" dirty="0">
                <a:latin typeface="Symbol"/>
                <a:cs typeface="Symbol"/>
              </a:rPr>
              <a:t></a:t>
            </a:r>
            <a:endParaRPr sz="2750">
              <a:latin typeface="Symbol"/>
              <a:cs typeface="Symbol"/>
            </a:endParaRPr>
          </a:p>
          <a:p>
            <a:pPr marL="132080" marR="5080" indent="-15240" algn="just">
              <a:lnSpc>
                <a:spcPct val="178100"/>
              </a:lnSpc>
              <a:spcBef>
                <a:spcPts val="1575"/>
              </a:spcBef>
            </a:pPr>
            <a:r>
              <a:rPr sz="2000" spc="-5" dirty="0">
                <a:latin typeface="Tahoma"/>
                <a:cs typeface="Tahoma"/>
              </a:rPr>
              <a:t>3j  2j  </a:t>
            </a:r>
            <a:r>
              <a:rPr sz="2000" dirty="0">
                <a:latin typeface="Tahoma"/>
                <a:cs typeface="Tahoma"/>
              </a:rPr>
              <a:t> 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75" y="3537026"/>
            <a:ext cx="372745" cy="195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8763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Tahoma"/>
                <a:cs typeface="Tahoma"/>
              </a:rPr>
              <a:t>-j</a:t>
            </a:r>
            <a:endParaRPr sz="2000">
              <a:latin typeface="Tahoma"/>
              <a:cs typeface="Tahoma"/>
            </a:endParaRPr>
          </a:p>
          <a:p>
            <a:pPr marL="24765">
              <a:lnSpc>
                <a:spcPct val="100000"/>
              </a:lnSpc>
              <a:spcBef>
                <a:spcPts val="1955"/>
              </a:spcBef>
            </a:pPr>
            <a:r>
              <a:rPr sz="2000" spc="-5" dirty="0">
                <a:latin typeface="Tahoma"/>
                <a:cs typeface="Tahoma"/>
              </a:rPr>
              <a:t>-2j</a:t>
            </a:r>
            <a:endParaRPr sz="20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3j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94106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latin typeface="Calibri"/>
                <a:cs typeface="Calibri"/>
              </a:rPr>
              <a:t>Z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96086"/>
            <a:ext cx="8378825" cy="441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5600" algn="just">
              <a:lnSpc>
                <a:spcPts val="4004"/>
              </a:lnSpc>
              <a:buClr>
                <a:srgbClr val="0000FF"/>
              </a:buClr>
              <a:buSzPct val="106250"/>
              <a:buFont typeface="Wingdings"/>
              <a:buChar char=""/>
              <a:tabLst>
                <a:tab pos="368300" algn="l"/>
              </a:tabLst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10" dirty="0">
                <a:latin typeface="Tahoma"/>
                <a:cs typeface="Tahoma"/>
              </a:rPr>
              <a:t>values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85" dirty="0">
                <a:latin typeface="Tahoma"/>
                <a:cs typeface="Tahoma"/>
              </a:rPr>
              <a:t>‘s’,</a:t>
            </a:r>
            <a:r>
              <a:rPr sz="3200" spc="285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which </a:t>
            </a:r>
            <a:r>
              <a:rPr sz="3200" dirty="0">
                <a:latin typeface="Tahoma"/>
                <a:cs typeface="Tahoma"/>
              </a:rPr>
              <a:t>the </a:t>
            </a:r>
            <a:r>
              <a:rPr sz="3200" spc="-15" dirty="0">
                <a:latin typeface="Tahoma"/>
                <a:cs typeface="Tahoma"/>
              </a:rPr>
              <a:t>transfer</a:t>
            </a:r>
            <a:endParaRPr sz="3200">
              <a:latin typeface="Tahoma"/>
              <a:cs typeface="Tahoma"/>
            </a:endParaRPr>
          </a:p>
          <a:p>
            <a:pPr marL="355600" marR="5080" algn="just">
              <a:lnSpc>
                <a:spcPts val="7680"/>
              </a:lnSpc>
              <a:spcBef>
                <a:spcPts val="835"/>
              </a:spcBef>
            </a:pPr>
            <a:r>
              <a:rPr sz="3200" spc="-5" dirty="0">
                <a:latin typeface="Tahoma"/>
                <a:cs typeface="Tahoma"/>
              </a:rPr>
              <a:t>function </a:t>
            </a:r>
            <a:r>
              <a:rPr sz="3200" dirty="0">
                <a:latin typeface="Tahoma"/>
                <a:cs typeface="Tahoma"/>
              </a:rPr>
              <a:t>magnitude </a:t>
            </a:r>
            <a:r>
              <a:rPr sz="3200" spc="-5" dirty="0">
                <a:latin typeface="Tahoma"/>
                <a:cs typeface="Tahoma"/>
              </a:rPr>
              <a:t>|G(s)| </a:t>
            </a:r>
            <a:r>
              <a:rPr sz="3200" dirty="0">
                <a:latin typeface="Tahoma"/>
                <a:cs typeface="Tahoma"/>
              </a:rPr>
              <a:t>becomes </a:t>
            </a:r>
            <a:r>
              <a:rPr sz="3200" spc="-10" dirty="0">
                <a:latin typeface="Tahoma"/>
                <a:cs typeface="Tahoma"/>
              </a:rPr>
              <a:t>zero  </a:t>
            </a:r>
            <a:r>
              <a:rPr sz="3200" dirty="0">
                <a:latin typeface="Tahoma"/>
                <a:cs typeface="Tahoma"/>
              </a:rPr>
              <a:t>after </a:t>
            </a:r>
            <a:r>
              <a:rPr sz="3200" spc="-5" dirty="0">
                <a:latin typeface="Tahoma"/>
                <a:cs typeface="Tahoma"/>
              </a:rPr>
              <a:t>substitution </a:t>
            </a: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-10" dirty="0">
                <a:latin typeface="Tahoma"/>
                <a:cs typeface="Tahoma"/>
              </a:rPr>
              <a:t>numerator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  system are </a:t>
            </a:r>
            <a:r>
              <a:rPr sz="3200" dirty="0">
                <a:latin typeface="Tahoma"/>
                <a:cs typeface="Tahoma"/>
              </a:rPr>
              <a:t>called </a:t>
            </a:r>
            <a:r>
              <a:rPr sz="3200" spc="-5" dirty="0">
                <a:latin typeface="Tahoma"/>
                <a:cs typeface="Tahoma"/>
              </a:rPr>
              <a:t>as “</a:t>
            </a:r>
            <a:r>
              <a:rPr sz="3200" b="1" spc="-5" dirty="0">
                <a:latin typeface="Tahoma"/>
                <a:cs typeface="Tahoma"/>
              </a:rPr>
              <a:t>Zeros</a:t>
            </a:r>
            <a:r>
              <a:rPr sz="3200" spc="-5" dirty="0">
                <a:latin typeface="Tahoma"/>
                <a:cs typeface="Tahoma"/>
              </a:rPr>
              <a:t>”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335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transfer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950"/>
              </a:spcBef>
            </a:pPr>
            <a:r>
              <a:rPr sz="3200" spc="-5" dirty="0">
                <a:latin typeface="Tahoma"/>
                <a:cs typeface="Tahoma"/>
              </a:rPr>
              <a:t>function.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999" y="793750"/>
            <a:ext cx="6316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Determine the </a:t>
            </a:r>
            <a:r>
              <a:rPr sz="2400" spc="-10" dirty="0">
                <a:latin typeface="Tahoma"/>
                <a:cs typeface="Tahoma"/>
              </a:rPr>
              <a:t>zeros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0791" y="1755644"/>
            <a:ext cx="1547495" cy="0"/>
          </a:xfrm>
          <a:custGeom>
            <a:avLst/>
            <a:gdLst/>
            <a:ahLst/>
            <a:cxnLst/>
            <a:rect l="l" t="t" r="r" b="b"/>
            <a:pathLst>
              <a:path w="1547495">
                <a:moveTo>
                  <a:pt x="0" y="0"/>
                </a:moveTo>
                <a:lnTo>
                  <a:pt x="1546947" y="0"/>
                </a:lnTo>
              </a:path>
            </a:pathLst>
          </a:custGeom>
          <a:ln w="15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4027" y="1306073"/>
            <a:ext cx="246951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750" i="1" spc="-82" baseline="-34444" dirty="0">
                <a:latin typeface="Times New Roman"/>
                <a:cs typeface="Times New Roman"/>
              </a:rPr>
              <a:t>G</a:t>
            </a:r>
            <a:r>
              <a:rPr sz="3750" spc="-82" baseline="-34444" dirty="0">
                <a:latin typeface="Times New Roman"/>
                <a:cs typeface="Times New Roman"/>
              </a:rPr>
              <a:t>(s) </a:t>
            </a:r>
            <a:r>
              <a:rPr sz="3750" spc="-135" baseline="-34444" dirty="0">
                <a:latin typeface="Symbol"/>
                <a:cs typeface="Symbol"/>
              </a:rPr>
              <a:t></a:t>
            </a:r>
            <a:r>
              <a:rPr sz="3750" spc="-135" baseline="-34444" dirty="0">
                <a:latin typeface="Times New Roman"/>
                <a:cs typeface="Times New Roman"/>
              </a:rPr>
              <a:t> </a:t>
            </a:r>
            <a:r>
              <a:rPr sz="2500" i="1" spc="-40" dirty="0">
                <a:latin typeface="Times New Roman"/>
                <a:cs typeface="Times New Roman"/>
              </a:rPr>
              <a:t>s</a:t>
            </a:r>
            <a:r>
              <a:rPr sz="2500" spc="-40" dirty="0">
                <a:latin typeface="Times New Roman"/>
                <a:cs typeface="Times New Roman"/>
              </a:rPr>
              <a:t>(s</a:t>
            </a:r>
            <a:r>
              <a:rPr sz="2500" spc="-40" dirty="0">
                <a:latin typeface="Symbol"/>
                <a:cs typeface="Symbol"/>
              </a:rPr>
              <a:t>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65" dirty="0">
                <a:latin typeface="Times New Roman"/>
                <a:cs typeface="Times New Roman"/>
              </a:rPr>
              <a:t>2)(s</a:t>
            </a:r>
            <a:r>
              <a:rPr sz="2500" spc="-65" dirty="0">
                <a:latin typeface="Symbol"/>
                <a:cs typeface="Symbol"/>
              </a:rPr>
              <a:t>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Times New Roman"/>
                <a:cs typeface="Times New Roman"/>
              </a:rPr>
              <a:t>4)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433" y="1564729"/>
            <a:ext cx="8234680" cy="261937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923925" algn="ctr">
              <a:lnSpc>
                <a:spcPct val="100000"/>
              </a:lnSpc>
              <a:spcBef>
                <a:spcPts val="1570"/>
              </a:spcBef>
            </a:pPr>
            <a:r>
              <a:rPr sz="2500" i="1" spc="-40" dirty="0">
                <a:latin typeface="Times New Roman"/>
                <a:cs typeface="Times New Roman"/>
              </a:rPr>
              <a:t>s</a:t>
            </a:r>
            <a:r>
              <a:rPr sz="2500" spc="-40" dirty="0">
                <a:latin typeface="Times New Roman"/>
                <a:cs typeface="Times New Roman"/>
              </a:rPr>
              <a:t>(s</a:t>
            </a:r>
            <a:r>
              <a:rPr sz="2500" spc="-40" dirty="0">
                <a:latin typeface="Symbol"/>
                <a:cs typeface="Symbol"/>
              </a:rPr>
              <a:t>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3)(s</a:t>
            </a:r>
            <a:r>
              <a:rPr sz="2500" spc="-80" dirty="0">
                <a:latin typeface="Symbol"/>
                <a:cs typeface="Symbol"/>
              </a:rPr>
              <a:t></a:t>
            </a:r>
            <a:r>
              <a:rPr sz="2500" spc="-310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Times New Roman"/>
                <a:cs typeface="Times New Roman"/>
              </a:rPr>
              <a:t>4)</a:t>
            </a:r>
            <a:endParaRPr sz="2500">
              <a:latin typeface="Times New Roman"/>
              <a:cs typeface="Times New Roman"/>
            </a:endParaRPr>
          </a:p>
          <a:p>
            <a:pPr marL="1536700" marR="5080" indent="-1524635">
              <a:lnSpc>
                <a:spcPct val="100000"/>
              </a:lnSpc>
              <a:spcBef>
                <a:spcPts val="1420"/>
              </a:spcBef>
            </a:pPr>
            <a:r>
              <a:rPr sz="2400" b="1" spc="-10" dirty="0">
                <a:latin typeface="Tahoma"/>
                <a:cs typeface="Tahoma"/>
              </a:rPr>
              <a:t>Solution: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zeros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obtained by </a:t>
            </a:r>
            <a:r>
              <a:rPr sz="2400" spc="-5" dirty="0">
                <a:latin typeface="Tahoma"/>
                <a:cs typeface="Tahoma"/>
              </a:rPr>
              <a:t>equating numerator  with </a:t>
            </a:r>
            <a:r>
              <a:rPr sz="2400" spc="-10" dirty="0">
                <a:latin typeface="Tahoma"/>
                <a:cs typeface="Tahoma"/>
              </a:rPr>
              <a:t>zero</a:t>
            </a:r>
            <a:endParaRPr sz="2400">
              <a:latin typeface="Tahoma"/>
              <a:cs typeface="Tahoma"/>
            </a:endParaRPr>
          </a:p>
          <a:p>
            <a:pPr marL="1423670">
              <a:lnSpc>
                <a:spcPct val="100000"/>
              </a:lnSpc>
              <a:spcBef>
                <a:spcPts val="1515"/>
              </a:spcBef>
            </a:pPr>
            <a:r>
              <a:rPr sz="2500" i="1" spc="-25" dirty="0">
                <a:latin typeface="Times New Roman"/>
                <a:cs typeface="Times New Roman"/>
              </a:rPr>
              <a:t>s</a:t>
            </a:r>
            <a:r>
              <a:rPr sz="2500" spc="-25" dirty="0">
                <a:latin typeface="Times New Roman"/>
                <a:cs typeface="Times New Roman"/>
              </a:rPr>
              <a:t>(s</a:t>
            </a:r>
            <a:r>
              <a:rPr sz="2500" spc="-25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5" dirty="0">
                <a:latin typeface="Times New Roman"/>
                <a:cs typeface="Times New Roman"/>
              </a:rPr>
              <a:t>2)(s</a:t>
            </a:r>
            <a:r>
              <a:rPr sz="2500" spc="-55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Times New Roman"/>
                <a:cs typeface="Times New Roman"/>
              </a:rPr>
              <a:t>4) </a:t>
            </a:r>
            <a:r>
              <a:rPr sz="2500" spc="-50" dirty="0">
                <a:latin typeface="Symbol"/>
                <a:cs typeface="Symbol"/>
              </a:rPr>
              <a:t>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1456055">
              <a:lnSpc>
                <a:spcPct val="100000"/>
              </a:lnSpc>
              <a:spcBef>
                <a:spcPts val="1200"/>
              </a:spcBef>
            </a:pPr>
            <a:r>
              <a:rPr sz="2550" spc="-70" dirty="0">
                <a:latin typeface="Symbol"/>
                <a:cs typeface="Symbol"/>
              </a:rPr>
              <a:t>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i="1" spc="-35" dirty="0">
                <a:latin typeface="Times New Roman"/>
                <a:cs typeface="Times New Roman"/>
              </a:rPr>
              <a:t>s </a:t>
            </a:r>
            <a:r>
              <a:rPr sz="2550" spc="-45" dirty="0">
                <a:latin typeface="Symbol"/>
                <a:cs typeface="Symbol"/>
              </a:rPr>
              <a:t></a:t>
            </a:r>
            <a:r>
              <a:rPr sz="2550" spc="-47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3653" y="4082263"/>
            <a:ext cx="1290955" cy="1092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</a:t>
            </a:r>
            <a:r>
              <a:rPr sz="2550" spc="-10" dirty="0">
                <a:latin typeface="Symbol"/>
                <a:cs typeface="Symbol"/>
              </a:rPr>
              <a:t></a:t>
            </a:r>
            <a:r>
              <a:rPr sz="2550" spc="-484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</a:t>
            </a:r>
            <a:r>
              <a:rPr sz="2550" spc="-10" dirty="0">
                <a:latin typeface="Symbol"/>
                <a:cs typeface="Symbol"/>
              </a:rPr>
              <a:t></a:t>
            </a:r>
            <a:r>
              <a:rPr sz="2550" spc="-47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4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7058" y="4167607"/>
            <a:ext cx="1065530" cy="1092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50" spc="-15" dirty="0">
                <a:latin typeface="Symbol"/>
                <a:cs typeface="Symbol"/>
              </a:rPr>
              <a:t></a:t>
            </a:r>
            <a:r>
              <a:rPr sz="2550" spc="-15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5933" y="5527040"/>
            <a:ext cx="340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poles </a:t>
            </a:r>
            <a:r>
              <a:rPr sz="2400" spc="-5" dirty="0">
                <a:latin typeface="Tahoma"/>
                <a:cs typeface="Tahoma"/>
              </a:rPr>
              <a:t>are s=0, </a:t>
            </a:r>
            <a:r>
              <a:rPr sz="2400" dirty="0">
                <a:latin typeface="Tahoma"/>
                <a:cs typeface="Tahoma"/>
              </a:rPr>
              <a:t>-2,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6865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4730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S-plane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Zeros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111" y="1448561"/>
            <a:ext cx="7392034" cy="4648835"/>
          </a:xfrm>
          <a:custGeom>
            <a:avLst/>
            <a:gdLst/>
            <a:ahLst/>
            <a:cxnLst/>
            <a:rect l="l" t="t" r="r" b="b"/>
            <a:pathLst>
              <a:path w="7392034" h="4648835">
                <a:moveTo>
                  <a:pt x="7391451" y="2133600"/>
                </a:moveTo>
                <a:lnTo>
                  <a:pt x="7371867" y="2122182"/>
                </a:lnTo>
                <a:lnTo>
                  <a:pt x="7292899" y="2076069"/>
                </a:lnTo>
                <a:lnTo>
                  <a:pt x="7285914" y="2077974"/>
                </a:lnTo>
                <a:lnTo>
                  <a:pt x="7279564" y="2088908"/>
                </a:lnTo>
                <a:lnTo>
                  <a:pt x="7281342" y="2095881"/>
                </a:lnTo>
                <a:lnTo>
                  <a:pt x="7326414" y="2122182"/>
                </a:lnTo>
                <a:lnTo>
                  <a:pt x="3669068" y="2122182"/>
                </a:lnTo>
                <a:lnTo>
                  <a:pt x="3669080" y="65024"/>
                </a:lnTo>
                <a:lnTo>
                  <a:pt x="3692194" y="104648"/>
                </a:lnTo>
                <a:lnTo>
                  <a:pt x="3695369" y="109982"/>
                </a:lnTo>
                <a:lnTo>
                  <a:pt x="3702354" y="111887"/>
                </a:lnTo>
                <a:lnTo>
                  <a:pt x="3713276" y="105537"/>
                </a:lnTo>
                <a:lnTo>
                  <a:pt x="3715181" y="98552"/>
                </a:lnTo>
                <a:lnTo>
                  <a:pt x="3670846" y="22606"/>
                </a:lnTo>
                <a:lnTo>
                  <a:pt x="3657650" y="0"/>
                </a:lnTo>
                <a:lnTo>
                  <a:pt x="3600119" y="98552"/>
                </a:lnTo>
                <a:lnTo>
                  <a:pt x="3602024" y="105537"/>
                </a:lnTo>
                <a:lnTo>
                  <a:pt x="3612946" y="111887"/>
                </a:lnTo>
                <a:lnTo>
                  <a:pt x="3619931" y="109982"/>
                </a:lnTo>
                <a:lnTo>
                  <a:pt x="3623106" y="104648"/>
                </a:lnTo>
                <a:lnTo>
                  <a:pt x="3646208" y="65024"/>
                </a:lnTo>
                <a:lnTo>
                  <a:pt x="3646220" y="22606"/>
                </a:lnTo>
                <a:lnTo>
                  <a:pt x="3646220" y="65024"/>
                </a:lnTo>
                <a:lnTo>
                  <a:pt x="3646220" y="2122182"/>
                </a:lnTo>
                <a:lnTo>
                  <a:pt x="65011" y="2122182"/>
                </a:lnTo>
                <a:lnTo>
                  <a:pt x="45415" y="2133600"/>
                </a:lnTo>
                <a:lnTo>
                  <a:pt x="62395" y="2123694"/>
                </a:lnTo>
                <a:lnTo>
                  <a:pt x="65011" y="2122182"/>
                </a:lnTo>
                <a:lnTo>
                  <a:pt x="110096" y="2095881"/>
                </a:lnTo>
                <a:lnTo>
                  <a:pt x="111937" y="2088908"/>
                </a:lnTo>
                <a:lnTo>
                  <a:pt x="105575" y="2077974"/>
                </a:lnTo>
                <a:lnTo>
                  <a:pt x="98577" y="2076069"/>
                </a:lnTo>
                <a:lnTo>
                  <a:pt x="0" y="2133600"/>
                </a:lnTo>
                <a:lnTo>
                  <a:pt x="98577" y="2191131"/>
                </a:lnTo>
                <a:lnTo>
                  <a:pt x="105575" y="2189226"/>
                </a:lnTo>
                <a:lnTo>
                  <a:pt x="111937" y="2178304"/>
                </a:lnTo>
                <a:lnTo>
                  <a:pt x="110096" y="2171319"/>
                </a:lnTo>
                <a:lnTo>
                  <a:pt x="65011" y="2145030"/>
                </a:lnTo>
                <a:lnTo>
                  <a:pt x="3646220" y="2145030"/>
                </a:lnTo>
                <a:lnTo>
                  <a:pt x="3646220" y="4583227"/>
                </a:lnTo>
                <a:lnTo>
                  <a:pt x="3619931" y="4538154"/>
                </a:lnTo>
                <a:lnTo>
                  <a:pt x="3612946" y="4536313"/>
                </a:lnTo>
                <a:lnTo>
                  <a:pt x="3602024" y="4542675"/>
                </a:lnTo>
                <a:lnTo>
                  <a:pt x="3600119" y="4549673"/>
                </a:lnTo>
                <a:lnTo>
                  <a:pt x="3657650" y="4648251"/>
                </a:lnTo>
                <a:lnTo>
                  <a:pt x="3670897" y="4625556"/>
                </a:lnTo>
                <a:lnTo>
                  <a:pt x="3715181" y="4549673"/>
                </a:lnTo>
                <a:lnTo>
                  <a:pt x="3713276" y="4542675"/>
                </a:lnTo>
                <a:lnTo>
                  <a:pt x="3702354" y="4536313"/>
                </a:lnTo>
                <a:lnTo>
                  <a:pt x="3695369" y="4538154"/>
                </a:lnTo>
                <a:lnTo>
                  <a:pt x="3669080" y="4583227"/>
                </a:lnTo>
                <a:lnTo>
                  <a:pt x="3657638" y="4602823"/>
                </a:lnTo>
                <a:lnTo>
                  <a:pt x="3669068" y="4583227"/>
                </a:lnTo>
                <a:lnTo>
                  <a:pt x="3669068" y="2145030"/>
                </a:lnTo>
                <a:lnTo>
                  <a:pt x="7326401" y="2145030"/>
                </a:lnTo>
                <a:lnTo>
                  <a:pt x="7281342" y="2171319"/>
                </a:lnTo>
                <a:lnTo>
                  <a:pt x="7279564" y="2178304"/>
                </a:lnTo>
                <a:lnTo>
                  <a:pt x="7285914" y="2189226"/>
                </a:lnTo>
                <a:lnTo>
                  <a:pt x="7292899" y="2191131"/>
                </a:lnTo>
                <a:lnTo>
                  <a:pt x="7371867" y="2145030"/>
                </a:lnTo>
                <a:lnTo>
                  <a:pt x="7391451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66444" y="3297522"/>
            <a:ext cx="17843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70" dirty="0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3613784"/>
            <a:ext cx="164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6397" y="3689984"/>
            <a:ext cx="25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5" y="3747008"/>
            <a:ext cx="25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766184"/>
            <a:ext cx="144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195070" algn="l"/>
              </a:tabLst>
            </a:pPr>
            <a:r>
              <a:rPr sz="2000" dirty="0">
                <a:latin typeface="Tahoma"/>
                <a:cs typeface="Tahoma"/>
              </a:rPr>
              <a:t>-5	-4	-3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455" y="3416808"/>
            <a:ext cx="2537460" cy="292735"/>
            <a:chOff x="2124455" y="3416808"/>
            <a:chExt cx="2537460" cy="292735"/>
          </a:xfrm>
        </p:grpSpPr>
        <p:sp>
          <p:nvSpPr>
            <p:cNvPr id="10" name="object 10"/>
            <p:cNvSpPr/>
            <p:nvPr/>
          </p:nvSpPr>
          <p:spPr>
            <a:xfrm>
              <a:off x="4491989" y="3429762"/>
              <a:ext cx="156972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1989" y="3429762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79" h="228600">
                  <a:moveTo>
                    <a:pt x="0" y="114300"/>
                  </a:moveTo>
                  <a:lnTo>
                    <a:pt x="6173" y="69812"/>
                  </a:lnTo>
                  <a:lnTo>
                    <a:pt x="23002" y="33480"/>
                  </a:lnTo>
                  <a:lnTo>
                    <a:pt x="47952" y="8983"/>
                  </a:lnTo>
                  <a:lnTo>
                    <a:pt x="78486" y="0"/>
                  </a:lnTo>
                  <a:lnTo>
                    <a:pt x="109019" y="8983"/>
                  </a:lnTo>
                  <a:lnTo>
                    <a:pt x="133969" y="33480"/>
                  </a:lnTo>
                  <a:lnTo>
                    <a:pt x="150798" y="69812"/>
                  </a:lnTo>
                  <a:lnTo>
                    <a:pt x="156972" y="114300"/>
                  </a:lnTo>
                  <a:lnTo>
                    <a:pt x="150798" y="158787"/>
                  </a:lnTo>
                  <a:lnTo>
                    <a:pt x="133969" y="195119"/>
                  </a:lnTo>
                  <a:lnTo>
                    <a:pt x="109019" y="219616"/>
                  </a:lnTo>
                  <a:lnTo>
                    <a:pt x="78486" y="228600"/>
                  </a:lnTo>
                  <a:lnTo>
                    <a:pt x="47952" y="219616"/>
                  </a:lnTo>
                  <a:lnTo>
                    <a:pt x="23002" y="195119"/>
                  </a:lnTo>
                  <a:lnTo>
                    <a:pt x="6173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7409" y="3438906"/>
              <a:ext cx="156971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7409" y="3438906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80" h="228600">
                  <a:moveTo>
                    <a:pt x="0" y="114300"/>
                  </a:moveTo>
                  <a:lnTo>
                    <a:pt x="6173" y="69812"/>
                  </a:lnTo>
                  <a:lnTo>
                    <a:pt x="23002" y="33480"/>
                  </a:lnTo>
                  <a:lnTo>
                    <a:pt x="47952" y="8983"/>
                  </a:lnTo>
                  <a:lnTo>
                    <a:pt x="78485" y="0"/>
                  </a:lnTo>
                  <a:lnTo>
                    <a:pt x="109019" y="8983"/>
                  </a:lnTo>
                  <a:lnTo>
                    <a:pt x="133969" y="33480"/>
                  </a:lnTo>
                  <a:lnTo>
                    <a:pt x="150798" y="69812"/>
                  </a:lnTo>
                  <a:lnTo>
                    <a:pt x="156971" y="114300"/>
                  </a:lnTo>
                  <a:lnTo>
                    <a:pt x="150798" y="158787"/>
                  </a:lnTo>
                  <a:lnTo>
                    <a:pt x="133969" y="195119"/>
                  </a:lnTo>
                  <a:lnTo>
                    <a:pt x="109019" y="219616"/>
                  </a:lnTo>
                  <a:lnTo>
                    <a:pt x="78485" y="228600"/>
                  </a:lnTo>
                  <a:lnTo>
                    <a:pt x="47952" y="219616"/>
                  </a:lnTo>
                  <a:lnTo>
                    <a:pt x="23002" y="195119"/>
                  </a:lnTo>
                  <a:lnTo>
                    <a:pt x="6173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6609" y="3467862"/>
              <a:ext cx="156972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6609" y="3467862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79" h="228600">
                  <a:moveTo>
                    <a:pt x="0" y="114300"/>
                  </a:moveTo>
                  <a:lnTo>
                    <a:pt x="6173" y="69812"/>
                  </a:lnTo>
                  <a:lnTo>
                    <a:pt x="23002" y="33480"/>
                  </a:lnTo>
                  <a:lnTo>
                    <a:pt x="47952" y="8983"/>
                  </a:lnTo>
                  <a:lnTo>
                    <a:pt x="78486" y="0"/>
                  </a:lnTo>
                  <a:lnTo>
                    <a:pt x="109019" y="8983"/>
                  </a:lnTo>
                  <a:lnTo>
                    <a:pt x="133969" y="33480"/>
                  </a:lnTo>
                  <a:lnTo>
                    <a:pt x="150798" y="69812"/>
                  </a:lnTo>
                  <a:lnTo>
                    <a:pt x="156972" y="114300"/>
                  </a:lnTo>
                  <a:lnTo>
                    <a:pt x="150798" y="158787"/>
                  </a:lnTo>
                  <a:lnTo>
                    <a:pt x="133969" y="195119"/>
                  </a:lnTo>
                  <a:lnTo>
                    <a:pt x="109019" y="219616"/>
                  </a:lnTo>
                  <a:lnTo>
                    <a:pt x="78486" y="228600"/>
                  </a:lnTo>
                  <a:lnTo>
                    <a:pt x="47952" y="219616"/>
                  </a:lnTo>
                  <a:lnTo>
                    <a:pt x="23002" y="195119"/>
                  </a:lnTo>
                  <a:lnTo>
                    <a:pt x="6173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99357" y="832139"/>
            <a:ext cx="572770" cy="2350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254" dirty="0">
                <a:latin typeface="Times New Roman"/>
                <a:cs typeface="Times New Roman"/>
              </a:rPr>
              <a:t>j</a:t>
            </a:r>
            <a:r>
              <a:rPr sz="2750" i="1" spc="-254" dirty="0">
                <a:latin typeface="Symbol"/>
                <a:cs typeface="Symbol"/>
              </a:rPr>
              <a:t></a:t>
            </a:r>
            <a:endParaRPr sz="2750">
              <a:latin typeface="Symbol"/>
              <a:cs typeface="Symbol"/>
            </a:endParaRPr>
          </a:p>
          <a:p>
            <a:pPr marL="348615" marR="5080" indent="-15240" algn="just">
              <a:lnSpc>
                <a:spcPct val="178100"/>
              </a:lnSpc>
              <a:spcBef>
                <a:spcPts val="2175"/>
              </a:spcBef>
            </a:pPr>
            <a:r>
              <a:rPr sz="2000" spc="-5" dirty="0">
                <a:latin typeface="Tahoma"/>
                <a:cs typeface="Tahoma"/>
              </a:rPr>
              <a:t>3j  </a:t>
            </a:r>
            <a:r>
              <a:rPr sz="2000" dirty="0">
                <a:latin typeface="Tahoma"/>
                <a:cs typeface="Tahoma"/>
              </a:rPr>
              <a:t>2j   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7575" y="4070984"/>
            <a:ext cx="36131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-j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000" spc="-5" dirty="0">
                <a:latin typeface="Tahoma"/>
                <a:cs typeface="Tahoma"/>
              </a:rPr>
              <a:t>-2j</a:t>
            </a:r>
            <a:endParaRPr sz="20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1800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3j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494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Pole- </a:t>
            </a:r>
            <a:r>
              <a:rPr sz="3200" spc="-20" dirty="0">
                <a:latin typeface="Calibri"/>
                <a:cs typeface="Calibri"/>
              </a:rPr>
              <a:t>Zero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Plot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786130"/>
            <a:ext cx="8302625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diagram obtained </a:t>
            </a:r>
            <a:r>
              <a:rPr sz="2700" spc="-10" dirty="0">
                <a:latin typeface="Calibri"/>
                <a:cs typeface="Calibri"/>
              </a:rPr>
              <a:t>by locating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0" dirty="0">
                <a:latin typeface="Calibri"/>
                <a:cs typeface="Calibri"/>
              </a:rPr>
              <a:t>poles </a:t>
            </a:r>
            <a:r>
              <a:rPr sz="2700" spc="-5" dirty="0">
                <a:latin typeface="Calibri"/>
                <a:cs typeface="Calibri"/>
              </a:rPr>
              <a:t>and </a:t>
            </a:r>
            <a:r>
              <a:rPr sz="2700" spc="-25" dirty="0">
                <a:latin typeface="Calibri"/>
                <a:cs typeface="Calibri"/>
              </a:rPr>
              <a:t>zeros </a:t>
            </a:r>
            <a:r>
              <a:rPr sz="2700" dirty="0">
                <a:latin typeface="Calibri"/>
                <a:cs typeface="Calibri"/>
              </a:rPr>
              <a:t>of  the </a:t>
            </a:r>
            <a:r>
              <a:rPr sz="2700" spc="-25" dirty="0">
                <a:latin typeface="Calibri"/>
                <a:cs typeface="Calibri"/>
              </a:rPr>
              <a:t>transfer </a:t>
            </a:r>
            <a:r>
              <a:rPr sz="2700" spc="-5" dirty="0">
                <a:latin typeface="Calibri"/>
                <a:cs typeface="Calibri"/>
              </a:rPr>
              <a:t>function </a:t>
            </a:r>
            <a:r>
              <a:rPr sz="2700" dirty="0">
                <a:latin typeface="Calibri"/>
                <a:cs typeface="Calibri"/>
              </a:rPr>
              <a:t>in the </a:t>
            </a:r>
            <a:r>
              <a:rPr sz="2700" spc="-5" dirty="0">
                <a:latin typeface="Calibri"/>
                <a:cs typeface="Calibri"/>
              </a:rPr>
              <a:t>s-plane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called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25" dirty="0">
                <a:latin typeface="Calibri"/>
                <a:cs typeface="Calibri"/>
              </a:rPr>
              <a:t>“Pole-zero  </a:t>
            </a:r>
            <a:r>
              <a:rPr sz="2700" spc="-30" dirty="0">
                <a:latin typeface="Calibri"/>
                <a:cs typeface="Calibri"/>
              </a:rPr>
              <a:t>plot”.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2926207"/>
            <a:ext cx="7688580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93700" algn="l"/>
              </a:tabLst>
            </a:pPr>
            <a:r>
              <a:rPr sz="2700" spc="-5" dirty="0">
                <a:latin typeface="Calibri"/>
                <a:cs typeface="Calibri"/>
              </a:rPr>
              <a:t>The s-plane has </a:t>
            </a:r>
            <a:r>
              <a:rPr sz="2700" spc="-10" dirty="0">
                <a:latin typeface="Calibri"/>
                <a:cs typeface="Calibri"/>
              </a:rPr>
              <a:t>two axis </a:t>
            </a:r>
            <a:r>
              <a:rPr sz="2700" spc="-15" dirty="0">
                <a:latin typeface="Calibri"/>
                <a:cs typeface="Calibri"/>
              </a:rPr>
              <a:t>real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20" dirty="0">
                <a:latin typeface="Calibri"/>
                <a:cs typeface="Calibri"/>
              </a:rPr>
              <a:t>imaginary.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Since</a:t>
            </a:r>
            <a:endParaRPr sz="2700">
              <a:latin typeface="Calibri"/>
              <a:cs typeface="Calibri"/>
            </a:endParaRPr>
          </a:p>
          <a:p>
            <a:pPr marL="438784" marR="125730" indent="22860">
              <a:lnSpc>
                <a:spcPts val="5510"/>
              </a:lnSpc>
              <a:spcBef>
                <a:spcPts val="560"/>
              </a:spcBef>
              <a:tabLst>
                <a:tab pos="1839595" algn="l"/>
                <a:tab pos="1960880" algn="l"/>
                <a:tab pos="2254250" algn="l"/>
              </a:tabLst>
            </a:pPr>
            <a:r>
              <a:rPr sz="3975" i="1" spc="-202" baseline="1048" dirty="0">
                <a:latin typeface="Times New Roman"/>
                <a:cs typeface="Times New Roman"/>
              </a:rPr>
              <a:t>s </a:t>
            </a:r>
            <a:r>
              <a:rPr sz="3975" spc="-284" baseline="1048" dirty="0">
                <a:latin typeface="Symbol"/>
                <a:cs typeface="Symbol"/>
              </a:rPr>
              <a:t></a:t>
            </a:r>
            <a:r>
              <a:rPr sz="3975" spc="-284" baseline="1048" dirty="0">
                <a:latin typeface="Times New Roman"/>
                <a:cs typeface="Times New Roman"/>
              </a:rPr>
              <a:t> </a:t>
            </a:r>
            <a:r>
              <a:rPr sz="4125" i="1" spc="-397" baseline="1010" dirty="0">
                <a:latin typeface="Symbol"/>
                <a:cs typeface="Symbol"/>
              </a:rPr>
              <a:t></a:t>
            </a:r>
            <a:r>
              <a:rPr sz="4125" i="1" spc="-157" baseline="1010" dirty="0">
                <a:latin typeface="Times New Roman"/>
                <a:cs typeface="Times New Roman"/>
              </a:rPr>
              <a:t> </a:t>
            </a:r>
            <a:r>
              <a:rPr sz="3975" spc="-284" baseline="1048" dirty="0">
                <a:latin typeface="Symbol"/>
                <a:cs typeface="Symbol"/>
              </a:rPr>
              <a:t></a:t>
            </a:r>
            <a:r>
              <a:rPr sz="3975" spc="225" baseline="1048" dirty="0">
                <a:latin typeface="Times New Roman"/>
                <a:cs typeface="Times New Roman"/>
              </a:rPr>
              <a:t> </a:t>
            </a:r>
            <a:r>
              <a:rPr sz="3975" i="1" spc="-352" baseline="1048" dirty="0">
                <a:latin typeface="Times New Roman"/>
                <a:cs typeface="Times New Roman"/>
              </a:rPr>
              <a:t>j</a:t>
            </a:r>
            <a:r>
              <a:rPr sz="4125" i="1" spc="-352" baseline="1010" dirty="0">
                <a:latin typeface="Symbol"/>
                <a:cs typeface="Symbol"/>
              </a:rPr>
              <a:t></a:t>
            </a:r>
            <a:r>
              <a:rPr sz="4125" spc="-352" baseline="101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, the </a:t>
            </a:r>
            <a:r>
              <a:rPr sz="2700" spc="-5" dirty="0">
                <a:latin typeface="Calibri"/>
                <a:cs typeface="Calibri"/>
              </a:rPr>
              <a:t>X-axis </a:t>
            </a:r>
            <a:r>
              <a:rPr sz="2700" spc="-15" dirty="0">
                <a:latin typeface="Calibri"/>
                <a:cs typeface="Calibri"/>
              </a:rPr>
              <a:t>stands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real </a:t>
            </a:r>
            <a:r>
              <a:rPr sz="2700" spc="-10" dirty="0">
                <a:latin typeface="Calibri"/>
                <a:cs typeface="Calibri"/>
              </a:rPr>
              <a:t>axis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shows 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		</a:t>
            </a:r>
            <a:r>
              <a:rPr sz="3900" i="1" spc="-555" baseline="7478" dirty="0">
                <a:latin typeface="Symbol"/>
                <a:cs typeface="Symbol"/>
              </a:rPr>
              <a:t></a:t>
            </a:r>
            <a:r>
              <a:rPr sz="3900" spc="-555" baseline="7478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93700" marR="30480" indent="-342900">
              <a:lnSpc>
                <a:spcPct val="147600"/>
              </a:lnSpc>
              <a:spcBef>
                <a:spcPts val="125"/>
              </a:spcBef>
              <a:buFont typeface="Wingdings"/>
              <a:buChar char=""/>
              <a:tabLst>
                <a:tab pos="393700" algn="l"/>
                <a:tab pos="1854835" algn="l"/>
                <a:tab pos="2862580" algn="l"/>
                <a:tab pos="3972560" algn="l"/>
                <a:tab pos="4775835" algn="l"/>
                <a:tab pos="5435600" algn="l"/>
                <a:tab pos="6173470" algn="l"/>
              </a:tabLst>
            </a:pPr>
            <a:r>
              <a:rPr sz="4050" spc="-7" baseline="1028" dirty="0">
                <a:latin typeface="Calibri"/>
                <a:cs typeface="Calibri"/>
              </a:rPr>
              <a:t>Similarl</a:t>
            </a:r>
            <a:r>
              <a:rPr sz="4050" spc="-292" baseline="1028" dirty="0">
                <a:latin typeface="Calibri"/>
                <a:cs typeface="Calibri"/>
              </a:rPr>
              <a:t>y</a:t>
            </a:r>
            <a:r>
              <a:rPr sz="4050" baseline="1028" dirty="0">
                <a:latin typeface="Calibri"/>
                <a:cs typeface="Calibri"/>
              </a:rPr>
              <a:t>,	Y</a:t>
            </a:r>
            <a:r>
              <a:rPr sz="4050" spc="-22" baseline="1028" dirty="0">
                <a:latin typeface="Calibri"/>
                <a:cs typeface="Calibri"/>
              </a:rPr>
              <a:t>-</a:t>
            </a:r>
            <a:r>
              <a:rPr sz="4050" spc="-37" baseline="1028" dirty="0">
                <a:latin typeface="Calibri"/>
                <a:cs typeface="Calibri"/>
              </a:rPr>
              <a:t>a</a:t>
            </a:r>
            <a:r>
              <a:rPr sz="4050" spc="-7" baseline="1028" dirty="0">
                <a:latin typeface="Calibri"/>
                <a:cs typeface="Calibri"/>
              </a:rPr>
              <a:t>xi</a:t>
            </a:r>
            <a:r>
              <a:rPr sz="4050" baseline="1028" dirty="0">
                <a:latin typeface="Calibri"/>
                <a:cs typeface="Calibri"/>
              </a:rPr>
              <a:t>s	</a:t>
            </a:r>
            <a:r>
              <a:rPr sz="4050" spc="-60" baseline="1028" dirty="0">
                <a:latin typeface="Calibri"/>
                <a:cs typeface="Calibri"/>
              </a:rPr>
              <a:t>s</a:t>
            </a:r>
            <a:r>
              <a:rPr sz="4050" spc="-67" baseline="1028" dirty="0">
                <a:latin typeface="Calibri"/>
                <a:cs typeface="Calibri"/>
              </a:rPr>
              <a:t>t</a:t>
            </a:r>
            <a:r>
              <a:rPr sz="4050" spc="-22" baseline="1028" dirty="0">
                <a:latin typeface="Calibri"/>
                <a:cs typeface="Calibri"/>
              </a:rPr>
              <a:t>a</a:t>
            </a:r>
            <a:r>
              <a:rPr sz="4050" spc="-7" baseline="1028" dirty="0">
                <a:latin typeface="Calibri"/>
                <a:cs typeface="Calibri"/>
              </a:rPr>
              <a:t>nd</a:t>
            </a:r>
            <a:r>
              <a:rPr sz="4050" baseline="1028" dirty="0">
                <a:latin typeface="Calibri"/>
                <a:cs typeface="Calibri"/>
              </a:rPr>
              <a:t>s	</a:t>
            </a:r>
            <a:r>
              <a:rPr sz="4050" spc="-89" baseline="1028" dirty="0">
                <a:latin typeface="Calibri"/>
                <a:cs typeface="Calibri"/>
              </a:rPr>
              <a:t>f</a:t>
            </a:r>
            <a:r>
              <a:rPr sz="4050" spc="-7" baseline="1028" dirty="0">
                <a:latin typeface="Calibri"/>
                <a:cs typeface="Calibri"/>
              </a:rPr>
              <a:t>o</a:t>
            </a:r>
            <a:r>
              <a:rPr sz="4050" baseline="1028" dirty="0">
                <a:latin typeface="Calibri"/>
                <a:cs typeface="Calibri"/>
              </a:rPr>
              <a:t>r	</a:t>
            </a:r>
            <a:r>
              <a:rPr sz="2650" i="1" spc="-170" dirty="0">
                <a:latin typeface="Times New Roman"/>
                <a:cs typeface="Times New Roman"/>
              </a:rPr>
              <a:t>j</a:t>
            </a:r>
            <a:r>
              <a:rPr sz="2750" i="1" spc="-340" dirty="0">
                <a:latin typeface="Symbol"/>
                <a:cs typeface="Symbol"/>
              </a:rPr>
              <a:t>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4050" baseline="1028" dirty="0">
                <a:latin typeface="Calibri"/>
                <a:cs typeface="Calibri"/>
              </a:rPr>
              <a:t>and	</a:t>
            </a:r>
            <a:r>
              <a:rPr sz="4050" spc="-82" baseline="1028" dirty="0">
                <a:latin typeface="Calibri"/>
                <a:cs typeface="Calibri"/>
              </a:rPr>
              <a:t>r</a:t>
            </a:r>
            <a:r>
              <a:rPr sz="4050" baseline="1028" dirty="0">
                <a:latin typeface="Calibri"/>
                <a:cs typeface="Calibri"/>
              </a:rPr>
              <a:t>ep</a:t>
            </a:r>
            <a:r>
              <a:rPr sz="4050" spc="-75" baseline="1028" dirty="0">
                <a:latin typeface="Calibri"/>
                <a:cs typeface="Calibri"/>
              </a:rPr>
              <a:t>r</a:t>
            </a:r>
            <a:r>
              <a:rPr sz="4050" spc="-22" baseline="1028" dirty="0">
                <a:latin typeface="Calibri"/>
                <a:cs typeface="Calibri"/>
              </a:rPr>
              <a:t>e</a:t>
            </a:r>
            <a:r>
              <a:rPr sz="4050" spc="-7" baseline="1028" dirty="0">
                <a:latin typeface="Calibri"/>
                <a:cs typeface="Calibri"/>
              </a:rPr>
              <a:t>s</a:t>
            </a:r>
            <a:r>
              <a:rPr sz="4050" spc="-22" baseline="1028" dirty="0">
                <a:latin typeface="Calibri"/>
                <a:cs typeface="Calibri"/>
              </a:rPr>
              <a:t>e</a:t>
            </a:r>
            <a:r>
              <a:rPr sz="4050" spc="-44" baseline="1028" dirty="0">
                <a:latin typeface="Calibri"/>
                <a:cs typeface="Calibri"/>
              </a:rPr>
              <a:t>n</a:t>
            </a:r>
            <a:r>
              <a:rPr sz="4050" baseline="1028" dirty="0">
                <a:latin typeface="Calibri"/>
                <a:cs typeface="Calibri"/>
              </a:rPr>
              <a:t>ts  </a:t>
            </a:r>
            <a:r>
              <a:rPr sz="2700" dirty="0">
                <a:latin typeface="Calibri"/>
                <a:cs typeface="Calibri"/>
              </a:rPr>
              <a:t>imaginary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axis.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9985" y="5024704"/>
            <a:ext cx="4914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the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111" y="1219961"/>
            <a:ext cx="7392034" cy="4648835"/>
          </a:xfrm>
          <a:custGeom>
            <a:avLst/>
            <a:gdLst/>
            <a:ahLst/>
            <a:cxnLst/>
            <a:rect l="l" t="t" r="r" b="b"/>
            <a:pathLst>
              <a:path w="7392034" h="4648835">
                <a:moveTo>
                  <a:pt x="7391451" y="2133600"/>
                </a:moveTo>
                <a:lnTo>
                  <a:pt x="7371867" y="2122170"/>
                </a:lnTo>
                <a:lnTo>
                  <a:pt x="7292899" y="2076069"/>
                </a:lnTo>
                <a:lnTo>
                  <a:pt x="7285914" y="2077974"/>
                </a:lnTo>
                <a:lnTo>
                  <a:pt x="7279564" y="2088896"/>
                </a:lnTo>
                <a:lnTo>
                  <a:pt x="7281342" y="2095881"/>
                </a:lnTo>
                <a:lnTo>
                  <a:pt x="7326401" y="2122170"/>
                </a:lnTo>
                <a:lnTo>
                  <a:pt x="3669068" y="2122170"/>
                </a:lnTo>
                <a:lnTo>
                  <a:pt x="3669080" y="65024"/>
                </a:lnTo>
                <a:lnTo>
                  <a:pt x="3692194" y="104648"/>
                </a:lnTo>
                <a:lnTo>
                  <a:pt x="3695369" y="109982"/>
                </a:lnTo>
                <a:lnTo>
                  <a:pt x="3702354" y="111887"/>
                </a:lnTo>
                <a:lnTo>
                  <a:pt x="3713276" y="105537"/>
                </a:lnTo>
                <a:lnTo>
                  <a:pt x="3715181" y="98552"/>
                </a:lnTo>
                <a:lnTo>
                  <a:pt x="3670846" y="22606"/>
                </a:lnTo>
                <a:lnTo>
                  <a:pt x="3657650" y="0"/>
                </a:lnTo>
                <a:lnTo>
                  <a:pt x="3600119" y="98552"/>
                </a:lnTo>
                <a:lnTo>
                  <a:pt x="3602024" y="105537"/>
                </a:lnTo>
                <a:lnTo>
                  <a:pt x="3612946" y="111887"/>
                </a:lnTo>
                <a:lnTo>
                  <a:pt x="3619931" y="109982"/>
                </a:lnTo>
                <a:lnTo>
                  <a:pt x="3623106" y="104648"/>
                </a:lnTo>
                <a:lnTo>
                  <a:pt x="3646208" y="65024"/>
                </a:lnTo>
                <a:lnTo>
                  <a:pt x="3646220" y="22606"/>
                </a:lnTo>
                <a:lnTo>
                  <a:pt x="3646220" y="65024"/>
                </a:lnTo>
                <a:lnTo>
                  <a:pt x="3646220" y="2122170"/>
                </a:lnTo>
                <a:lnTo>
                  <a:pt x="65011" y="2122170"/>
                </a:lnTo>
                <a:lnTo>
                  <a:pt x="110096" y="2095881"/>
                </a:lnTo>
                <a:lnTo>
                  <a:pt x="111937" y="2088896"/>
                </a:lnTo>
                <a:lnTo>
                  <a:pt x="105575" y="2077974"/>
                </a:lnTo>
                <a:lnTo>
                  <a:pt x="98577" y="2076069"/>
                </a:lnTo>
                <a:lnTo>
                  <a:pt x="0" y="2133600"/>
                </a:lnTo>
                <a:lnTo>
                  <a:pt x="98577" y="2191131"/>
                </a:lnTo>
                <a:lnTo>
                  <a:pt x="105575" y="2189226"/>
                </a:lnTo>
                <a:lnTo>
                  <a:pt x="111937" y="2178304"/>
                </a:lnTo>
                <a:lnTo>
                  <a:pt x="110096" y="2171319"/>
                </a:lnTo>
                <a:lnTo>
                  <a:pt x="65011" y="2145030"/>
                </a:lnTo>
                <a:lnTo>
                  <a:pt x="3646220" y="2145030"/>
                </a:lnTo>
                <a:lnTo>
                  <a:pt x="3646220" y="4583227"/>
                </a:lnTo>
                <a:lnTo>
                  <a:pt x="3619931" y="4538154"/>
                </a:lnTo>
                <a:lnTo>
                  <a:pt x="3612946" y="4536313"/>
                </a:lnTo>
                <a:lnTo>
                  <a:pt x="3602024" y="4542675"/>
                </a:lnTo>
                <a:lnTo>
                  <a:pt x="3600119" y="4549673"/>
                </a:lnTo>
                <a:lnTo>
                  <a:pt x="3657650" y="4648251"/>
                </a:lnTo>
                <a:lnTo>
                  <a:pt x="3670820" y="4625670"/>
                </a:lnTo>
                <a:lnTo>
                  <a:pt x="3715181" y="4549673"/>
                </a:lnTo>
                <a:lnTo>
                  <a:pt x="3713276" y="4542675"/>
                </a:lnTo>
                <a:lnTo>
                  <a:pt x="3702354" y="4536313"/>
                </a:lnTo>
                <a:lnTo>
                  <a:pt x="3695369" y="4538154"/>
                </a:lnTo>
                <a:lnTo>
                  <a:pt x="3669080" y="4583227"/>
                </a:lnTo>
                <a:lnTo>
                  <a:pt x="3657638" y="4602823"/>
                </a:lnTo>
                <a:lnTo>
                  <a:pt x="3669068" y="4583227"/>
                </a:lnTo>
                <a:lnTo>
                  <a:pt x="3669068" y="2145030"/>
                </a:lnTo>
                <a:lnTo>
                  <a:pt x="7326401" y="2145030"/>
                </a:lnTo>
                <a:lnTo>
                  <a:pt x="7281342" y="2171319"/>
                </a:lnTo>
                <a:lnTo>
                  <a:pt x="7279564" y="2178304"/>
                </a:lnTo>
                <a:lnTo>
                  <a:pt x="7285914" y="2189226"/>
                </a:lnTo>
                <a:lnTo>
                  <a:pt x="7292899" y="2191131"/>
                </a:lnTo>
                <a:lnTo>
                  <a:pt x="7371867" y="2145030"/>
                </a:lnTo>
                <a:lnTo>
                  <a:pt x="7391451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6444" y="3068922"/>
            <a:ext cx="17843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70" dirty="0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375" y="3384626"/>
            <a:ext cx="165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6397" y="3460826"/>
            <a:ext cx="2578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3518408"/>
            <a:ext cx="257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3537026"/>
            <a:ext cx="1440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  <a:tab pos="1195070" algn="l"/>
              </a:tabLst>
            </a:pPr>
            <a:r>
              <a:rPr sz="2000" dirty="0">
                <a:latin typeface="Tahoma"/>
                <a:cs typeface="Tahoma"/>
              </a:rPr>
              <a:t>-5	-4	-3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43683" y="3110483"/>
            <a:ext cx="2771775" cy="410209"/>
            <a:chOff x="2043683" y="3110483"/>
            <a:chExt cx="2771775" cy="410209"/>
          </a:xfrm>
        </p:grpSpPr>
        <p:sp>
          <p:nvSpPr>
            <p:cNvPr id="9" name="object 9"/>
            <p:cNvSpPr/>
            <p:nvPr/>
          </p:nvSpPr>
          <p:spPr>
            <a:xfrm>
              <a:off x="2058161" y="3124961"/>
              <a:ext cx="2742565" cy="381000"/>
            </a:xfrm>
            <a:custGeom>
              <a:avLst/>
              <a:gdLst/>
              <a:ahLst/>
              <a:cxnLst/>
              <a:rect l="l" t="t" r="r" b="b"/>
              <a:pathLst>
                <a:path w="2742565" h="381000">
                  <a:moveTo>
                    <a:pt x="605027" y="152400"/>
                  </a:moveTo>
                  <a:lnTo>
                    <a:pt x="762126" y="304800"/>
                  </a:lnTo>
                </a:path>
                <a:path w="2742565" h="381000">
                  <a:moveTo>
                    <a:pt x="762126" y="152400"/>
                  </a:moveTo>
                  <a:lnTo>
                    <a:pt x="605027" y="304800"/>
                  </a:lnTo>
                </a:path>
                <a:path w="2742565" h="381000">
                  <a:moveTo>
                    <a:pt x="0" y="76200"/>
                  </a:moveTo>
                  <a:lnTo>
                    <a:pt x="341375" y="381000"/>
                  </a:lnTo>
                </a:path>
                <a:path w="2742565" h="381000">
                  <a:moveTo>
                    <a:pt x="341375" y="76200"/>
                  </a:moveTo>
                  <a:lnTo>
                    <a:pt x="0" y="381000"/>
                  </a:lnTo>
                </a:path>
                <a:path w="2742565" h="381000">
                  <a:moveTo>
                    <a:pt x="2337816" y="0"/>
                  </a:moveTo>
                  <a:lnTo>
                    <a:pt x="2742565" y="381000"/>
                  </a:lnTo>
                </a:path>
                <a:path w="2742565" h="381000">
                  <a:moveTo>
                    <a:pt x="2742565" y="0"/>
                  </a:moveTo>
                  <a:lnTo>
                    <a:pt x="2337816" y="3810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6609" y="3239261"/>
              <a:ext cx="156972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6609" y="3239261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79" h="228600">
                  <a:moveTo>
                    <a:pt x="0" y="114300"/>
                  </a:moveTo>
                  <a:lnTo>
                    <a:pt x="6173" y="69812"/>
                  </a:lnTo>
                  <a:lnTo>
                    <a:pt x="23002" y="33480"/>
                  </a:lnTo>
                  <a:lnTo>
                    <a:pt x="47952" y="8983"/>
                  </a:lnTo>
                  <a:lnTo>
                    <a:pt x="78486" y="0"/>
                  </a:lnTo>
                  <a:lnTo>
                    <a:pt x="109019" y="8983"/>
                  </a:lnTo>
                  <a:lnTo>
                    <a:pt x="133969" y="33480"/>
                  </a:lnTo>
                  <a:lnTo>
                    <a:pt x="150798" y="69812"/>
                  </a:lnTo>
                  <a:lnTo>
                    <a:pt x="156972" y="114300"/>
                  </a:lnTo>
                  <a:lnTo>
                    <a:pt x="150798" y="158787"/>
                  </a:lnTo>
                  <a:lnTo>
                    <a:pt x="133969" y="195119"/>
                  </a:lnTo>
                  <a:lnTo>
                    <a:pt x="109019" y="219616"/>
                  </a:lnTo>
                  <a:lnTo>
                    <a:pt x="78486" y="228600"/>
                  </a:lnTo>
                  <a:lnTo>
                    <a:pt x="47952" y="219616"/>
                  </a:lnTo>
                  <a:lnTo>
                    <a:pt x="23002" y="195119"/>
                  </a:lnTo>
                  <a:lnTo>
                    <a:pt x="6173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2657" y="3201161"/>
              <a:ext cx="156971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2657" y="3201161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79" h="228600">
                  <a:moveTo>
                    <a:pt x="0" y="114300"/>
                  </a:moveTo>
                  <a:lnTo>
                    <a:pt x="6173" y="69812"/>
                  </a:lnTo>
                  <a:lnTo>
                    <a:pt x="23002" y="33480"/>
                  </a:lnTo>
                  <a:lnTo>
                    <a:pt x="47952" y="8983"/>
                  </a:lnTo>
                  <a:lnTo>
                    <a:pt x="78486" y="0"/>
                  </a:lnTo>
                  <a:lnTo>
                    <a:pt x="109019" y="8983"/>
                  </a:lnTo>
                  <a:lnTo>
                    <a:pt x="133969" y="33480"/>
                  </a:lnTo>
                  <a:lnTo>
                    <a:pt x="150798" y="69812"/>
                  </a:lnTo>
                  <a:lnTo>
                    <a:pt x="156971" y="114300"/>
                  </a:lnTo>
                  <a:lnTo>
                    <a:pt x="150798" y="158787"/>
                  </a:lnTo>
                  <a:lnTo>
                    <a:pt x="133969" y="195119"/>
                  </a:lnTo>
                  <a:lnTo>
                    <a:pt x="109019" y="219616"/>
                  </a:lnTo>
                  <a:lnTo>
                    <a:pt x="78486" y="228600"/>
                  </a:lnTo>
                  <a:lnTo>
                    <a:pt x="47952" y="219616"/>
                  </a:lnTo>
                  <a:lnTo>
                    <a:pt x="23002" y="195119"/>
                  </a:lnTo>
                  <a:lnTo>
                    <a:pt x="6173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9601" y="3239261"/>
              <a:ext cx="158496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49601" y="3239261"/>
              <a:ext cx="158750" cy="228600"/>
            </a:xfrm>
            <a:custGeom>
              <a:avLst/>
              <a:gdLst/>
              <a:ahLst/>
              <a:cxnLst/>
              <a:rect l="l" t="t" r="r" b="b"/>
              <a:pathLst>
                <a:path w="158750" h="228600">
                  <a:moveTo>
                    <a:pt x="0" y="114300"/>
                  </a:moveTo>
                  <a:lnTo>
                    <a:pt x="6221" y="69812"/>
                  </a:lnTo>
                  <a:lnTo>
                    <a:pt x="23193" y="33480"/>
                  </a:lnTo>
                  <a:lnTo>
                    <a:pt x="48381" y="8983"/>
                  </a:lnTo>
                  <a:lnTo>
                    <a:pt x="79248" y="0"/>
                  </a:lnTo>
                  <a:lnTo>
                    <a:pt x="110114" y="8983"/>
                  </a:lnTo>
                  <a:lnTo>
                    <a:pt x="135302" y="33480"/>
                  </a:lnTo>
                  <a:lnTo>
                    <a:pt x="152274" y="69812"/>
                  </a:lnTo>
                  <a:lnTo>
                    <a:pt x="158496" y="114300"/>
                  </a:lnTo>
                  <a:lnTo>
                    <a:pt x="152274" y="158787"/>
                  </a:lnTo>
                  <a:lnTo>
                    <a:pt x="135302" y="195119"/>
                  </a:lnTo>
                  <a:lnTo>
                    <a:pt x="110114" y="219616"/>
                  </a:lnTo>
                  <a:lnTo>
                    <a:pt x="79248" y="228600"/>
                  </a:lnTo>
                  <a:lnTo>
                    <a:pt x="48381" y="219616"/>
                  </a:lnTo>
                  <a:lnTo>
                    <a:pt x="23193" y="195119"/>
                  </a:lnTo>
                  <a:lnTo>
                    <a:pt x="6221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5186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Pole- </a:t>
            </a:r>
            <a:r>
              <a:rPr sz="2800" spc="-30" dirty="0">
                <a:latin typeface="Calibri"/>
                <a:cs typeface="Calibri"/>
              </a:rPr>
              <a:t>Zero </a:t>
            </a:r>
            <a:r>
              <a:rPr sz="2800" spc="-10" dirty="0">
                <a:latin typeface="Calibri"/>
                <a:cs typeface="Calibri"/>
              </a:rPr>
              <a:t>Plot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Example </a:t>
            </a:r>
            <a:r>
              <a:rPr sz="2800" spc="-5" dirty="0">
                <a:latin typeface="Calibri"/>
                <a:cs typeface="Calibri"/>
              </a:rPr>
              <a:t>1 and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51757" y="755939"/>
            <a:ext cx="420370" cy="2178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254" dirty="0">
                <a:latin typeface="Times New Roman"/>
                <a:cs typeface="Times New Roman"/>
              </a:rPr>
              <a:t>j</a:t>
            </a:r>
            <a:r>
              <a:rPr sz="2750" i="1" spc="-254" dirty="0">
                <a:latin typeface="Symbol"/>
                <a:cs typeface="Symbol"/>
              </a:rPr>
              <a:t></a:t>
            </a:r>
            <a:endParaRPr sz="2750">
              <a:latin typeface="Symbol"/>
              <a:cs typeface="Symbol"/>
            </a:endParaRPr>
          </a:p>
          <a:p>
            <a:pPr marL="196215" marR="5080" indent="-15240" algn="just">
              <a:lnSpc>
                <a:spcPct val="178200"/>
              </a:lnSpc>
              <a:spcBef>
                <a:spcPts val="820"/>
              </a:spcBef>
            </a:pPr>
            <a:r>
              <a:rPr sz="2000" spc="-5" dirty="0">
                <a:latin typeface="Tahoma"/>
                <a:cs typeface="Tahoma"/>
              </a:rPr>
              <a:t>3j  </a:t>
            </a:r>
            <a:r>
              <a:rPr sz="2000" dirty="0">
                <a:latin typeface="Tahoma"/>
                <a:cs typeface="Tahoma"/>
              </a:rPr>
              <a:t>2j   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7575" y="4070984"/>
            <a:ext cx="36131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-j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000" spc="-5" dirty="0">
                <a:latin typeface="Tahoma"/>
                <a:cs typeface="Tahoma"/>
              </a:rPr>
              <a:t>-2j</a:t>
            </a:r>
            <a:endParaRPr sz="20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1800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3j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1775"/>
            <a:ext cx="357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Characteristics</a:t>
            </a:r>
            <a:r>
              <a:rPr sz="2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Equation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770462"/>
            <a:ext cx="8074659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Calibri"/>
                <a:cs typeface="Calibri"/>
              </a:rPr>
              <a:t>Definition: 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3200" b="0" spc="-10" dirty="0">
                <a:solidFill>
                  <a:srgbClr val="000000"/>
                </a:solidFill>
                <a:latin typeface="Calibri"/>
                <a:cs typeface="Calibri"/>
              </a:rPr>
              <a:t>equation obtained by 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equating  the </a:t>
            </a:r>
            <a:r>
              <a:rPr sz="3200" b="0" spc="-10" dirty="0">
                <a:solidFill>
                  <a:srgbClr val="000000"/>
                </a:solidFill>
                <a:latin typeface="Calibri"/>
                <a:cs typeface="Calibri"/>
              </a:rPr>
              <a:t>denominator 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polynomial 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of a </a:t>
            </a:r>
            <a:r>
              <a:rPr sz="3200" b="0" spc="-25" dirty="0">
                <a:solidFill>
                  <a:srgbClr val="000000"/>
                </a:solidFill>
                <a:latin typeface="Calibri"/>
                <a:cs typeface="Calibri"/>
              </a:rPr>
              <a:t>transfer  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function </a:t>
            </a:r>
            <a:r>
              <a:rPr sz="3200" b="0" spc="-25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sz="3200" b="0" spc="-35" dirty="0">
                <a:solidFill>
                  <a:srgbClr val="000000"/>
                </a:solidFill>
                <a:latin typeface="Calibri"/>
                <a:cs typeface="Calibri"/>
              </a:rPr>
              <a:t>zero 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is called 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as the </a:t>
            </a:r>
            <a:r>
              <a:rPr sz="3200" b="0" spc="-15" dirty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sz="3200" spc="-15" dirty="0">
                <a:solidFill>
                  <a:srgbClr val="000000"/>
                </a:solidFill>
                <a:latin typeface="Calibri"/>
                <a:cs typeface="Calibri"/>
              </a:rPr>
              <a:t>Characteristics  </a:t>
            </a:r>
            <a:r>
              <a:rPr sz="3200" spc="-10" dirty="0">
                <a:solidFill>
                  <a:srgbClr val="000000"/>
                </a:solidFill>
                <a:latin typeface="Calibri"/>
                <a:cs typeface="Calibri"/>
              </a:rPr>
              <a:t>Equation</a:t>
            </a:r>
            <a:r>
              <a:rPr sz="3200" b="0" spc="-10" dirty="0">
                <a:solidFill>
                  <a:srgbClr val="000000"/>
                </a:solidFill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2556" y="4368144"/>
            <a:ext cx="6957059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90089" algn="l"/>
                <a:tab pos="4041775" algn="l"/>
              </a:tabLst>
            </a:pP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i="1" spc="60" dirty="0">
                <a:latin typeface="Times New Roman"/>
                <a:cs typeface="Times New Roman"/>
              </a:rPr>
              <a:t>a</a:t>
            </a:r>
            <a:r>
              <a:rPr sz="2050" i="1" spc="60" dirty="0">
                <a:latin typeface="Times New Roman"/>
                <a:cs typeface="Times New Roman"/>
              </a:rPr>
              <a:t>n</a:t>
            </a:r>
            <a:r>
              <a:rPr sz="2050" i="1" spc="-60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Symbol"/>
                <a:cs typeface="Symbol"/>
              </a:rPr>
              <a:t>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1</a:t>
            </a:r>
            <a:r>
              <a:rPr sz="3600" i="1" spc="90" dirty="0">
                <a:latin typeface="Times New Roman"/>
                <a:cs typeface="Times New Roman"/>
              </a:rPr>
              <a:t>s</a:t>
            </a:r>
            <a:r>
              <a:rPr sz="3075" i="1" spc="135" baseline="43360" dirty="0">
                <a:latin typeface="Times New Roman"/>
                <a:cs typeface="Times New Roman"/>
              </a:rPr>
              <a:t>n</a:t>
            </a:r>
            <a:r>
              <a:rPr sz="3075" spc="135" baseline="43360" dirty="0">
                <a:latin typeface="Symbol"/>
                <a:cs typeface="Symbol"/>
              </a:rPr>
              <a:t></a:t>
            </a:r>
            <a:r>
              <a:rPr sz="3075" spc="135" baseline="43360" dirty="0">
                <a:latin typeface="Times New Roman"/>
                <a:cs typeface="Times New Roman"/>
              </a:rPr>
              <a:t>1	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a</a:t>
            </a:r>
            <a:r>
              <a:rPr sz="2050" i="1" spc="65" dirty="0">
                <a:latin typeface="Times New Roman"/>
                <a:cs typeface="Times New Roman"/>
              </a:rPr>
              <a:t>n</a:t>
            </a:r>
            <a:r>
              <a:rPr sz="2050" i="1" spc="-70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Symbol"/>
                <a:cs typeface="Symbol"/>
              </a:rPr>
              <a:t></a:t>
            </a:r>
            <a:r>
              <a:rPr sz="2050" spc="254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Times New Roman"/>
                <a:cs typeface="Times New Roman"/>
              </a:rPr>
              <a:t>2</a:t>
            </a:r>
            <a:r>
              <a:rPr sz="3600" i="1" spc="170" dirty="0">
                <a:latin typeface="Times New Roman"/>
                <a:cs typeface="Times New Roman"/>
              </a:rPr>
              <a:t>s</a:t>
            </a:r>
            <a:r>
              <a:rPr sz="3075" i="1" spc="254" baseline="43360" dirty="0">
                <a:latin typeface="Times New Roman"/>
                <a:cs typeface="Times New Roman"/>
              </a:rPr>
              <a:t>n</a:t>
            </a:r>
            <a:r>
              <a:rPr sz="3075" spc="254" baseline="43360" dirty="0">
                <a:latin typeface="Symbol"/>
                <a:cs typeface="Symbol"/>
              </a:rPr>
              <a:t></a:t>
            </a:r>
            <a:r>
              <a:rPr sz="3075" spc="254" baseline="43360" dirty="0">
                <a:latin typeface="Times New Roman"/>
                <a:cs typeface="Times New Roman"/>
              </a:rPr>
              <a:t>2	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42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...............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i="1" spc="70" dirty="0">
                <a:latin typeface="Times New Roman"/>
                <a:cs typeface="Times New Roman"/>
              </a:rPr>
              <a:t>a</a:t>
            </a:r>
            <a:r>
              <a:rPr sz="2050" i="1" spc="70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603" y="4164049"/>
            <a:ext cx="42481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400" i="1" spc="232" baseline="-24691" dirty="0">
                <a:latin typeface="Times New Roman"/>
                <a:cs typeface="Times New Roman"/>
              </a:rPr>
              <a:t>s</a:t>
            </a:r>
            <a:r>
              <a:rPr sz="2050" i="1" spc="15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93750"/>
            <a:ext cx="419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4013" y="1693162"/>
            <a:ext cx="3582670" cy="0"/>
          </a:xfrm>
          <a:custGeom>
            <a:avLst/>
            <a:gdLst/>
            <a:ahLst/>
            <a:cxnLst/>
            <a:rect l="l" t="t" r="r" b="b"/>
            <a:pathLst>
              <a:path w="3582670">
                <a:moveTo>
                  <a:pt x="0" y="0"/>
                </a:moveTo>
                <a:lnTo>
                  <a:pt x="3582621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3162" y="1693381"/>
            <a:ext cx="361315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50" i="1" spc="254" dirty="0">
                <a:latin typeface="Times New Roman"/>
                <a:cs typeface="Times New Roman"/>
              </a:rPr>
              <a:t>s</a:t>
            </a:r>
            <a:r>
              <a:rPr sz="2250" spc="254" dirty="0">
                <a:latin typeface="Times New Roman"/>
                <a:cs typeface="Times New Roman"/>
              </a:rPr>
              <a:t>(s</a:t>
            </a:r>
            <a:r>
              <a:rPr sz="2250" spc="254" dirty="0">
                <a:latin typeface="Symbol"/>
                <a:cs typeface="Symbol"/>
              </a:rPr>
              <a:t>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229" dirty="0">
                <a:latin typeface="Times New Roman"/>
                <a:cs typeface="Times New Roman"/>
              </a:rPr>
              <a:t>2)(s</a:t>
            </a:r>
            <a:r>
              <a:rPr sz="2250" spc="229" dirty="0">
                <a:latin typeface="Symbol"/>
                <a:cs typeface="Symbol"/>
              </a:rPr>
              <a:t>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200" dirty="0">
                <a:latin typeface="Times New Roman"/>
                <a:cs typeface="Times New Roman"/>
              </a:rPr>
              <a:t>5)(s</a:t>
            </a:r>
            <a:r>
              <a:rPr sz="1950" spc="300" baseline="42735" dirty="0">
                <a:latin typeface="Times New Roman"/>
                <a:cs typeface="Times New Roman"/>
              </a:rPr>
              <a:t>2</a:t>
            </a:r>
            <a:r>
              <a:rPr sz="1950" spc="165" baseline="42735" dirty="0">
                <a:latin typeface="Times New Roman"/>
                <a:cs typeface="Times New Roman"/>
              </a:rPr>
              <a:t> </a:t>
            </a:r>
            <a:r>
              <a:rPr sz="2250" spc="285" dirty="0">
                <a:latin typeface="Symbol"/>
                <a:cs typeface="Symbol"/>
              </a:rPr>
              <a:t>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260" dirty="0">
                <a:latin typeface="Times New Roman"/>
                <a:cs typeface="Times New Roman"/>
              </a:rPr>
              <a:t>7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spc="290" dirty="0">
                <a:latin typeface="Times New Roman"/>
                <a:cs typeface="Times New Roman"/>
              </a:rPr>
              <a:t>s</a:t>
            </a:r>
            <a:r>
              <a:rPr sz="2250" spc="290" dirty="0">
                <a:latin typeface="Symbol"/>
                <a:cs typeface="Symbol"/>
              </a:rPr>
              <a:t>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229" dirty="0">
                <a:latin typeface="Times New Roman"/>
                <a:cs typeface="Times New Roman"/>
              </a:rPr>
              <a:t>12)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1962" y="1282911"/>
            <a:ext cx="112268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345" dirty="0">
                <a:latin typeface="Times New Roman"/>
                <a:cs typeface="Times New Roman"/>
              </a:rPr>
              <a:t>K</a:t>
            </a:r>
            <a:r>
              <a:rPr sz="2250" i="1" spc="-275" dirty="0">
                <a:latin typeface="Times New Roman"/>
                <a:cs typeface="Times New Roman"/>
              </a:rPr>
              <a:t> </a:t>
            </a:r>
            <a:r>
              <a:rPr sz="2250" spc="245" dirty="0">
                <a:latin typeface="Times New Roman"/>
                <a:cs typeface="Times New Roman"/>
              </a:rPr>
              <a:t>(s</a:t>
            </a:r>
            <a:r>
              <a:rPr sz="2250" spc="245" dirty="0">
                <a:latin typeface="Symbol"/>
                <a:cs typeface="Symbol"/>
              </a:rPr>
              <a:t>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215" dirty="0">
                <a:latin typeface="Times New Roman"/>
                <a:cs typeface="Times New Roman"/>
              </a:rPr>
              <a:t>6)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6546" y="1464360"/>
            <a:ext cx="95186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325" dirty="0">
                <a:latin typeface="Times New Roman"/>
                <a:cs typeface="Times New Roman"/>
              </a:rPr>
              <a:t>T.</a:t>
            </a:r>
            <a:r>
              <a:rPr sz="2250" i="1" spc="325" dirty="0">
                <a:latin typeface="Times New Roman"/>
                <a:cs typeface="Times New Roman"/>
              </a:rPr>
              <a:t>F</a:t>
            </a:r>
            <a:r>
              <a:rPr sz="2250" spc="325" dirty="0">
                <a:latin typeface="Times New Roman"/>
                <a:cs typeface="Times New Roman"/>
              </a:rPr>
              <a:t>.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2250" spc="28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943" y="2326004"/>
            <a:ext cx="318897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Find: </a:t>
            </a:r>
            <a:r>
              <a:rPr sz="2400" dirty="0">
                <a:latin typeface="Tahoma"/>
                <a:cs typeface="Tahoma"/>
              </a:rPr>
              <a:t>(i)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Poles</a:t>
            </a:r>
            <a:endParaRPr sz="2400">
              <a:latin typeface="Tahoma"/>
              <a:cs typeface="Tahoma"/>
            </a:endParaRPr>
          </a:p>
          <a:p>
            <a:pPr marL="80518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(iii) </a:t>
            </a:r>
            <a:r>
              <a:rPr sz="2400" spc="-20" dirty="0">
                <a:latin typeface="Tahoma"/>
                <a:cs typeface="Tahoma"/>
              </a:rPr>
              <a:t>Pole-zero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Plot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400" b="1" spc="-10" dirty="0">
                <a:latin typeface="Tahoma"/>
                <a:cs typeface="Tahoma"/>
              </a:rPr>
              <a:t>Solution:</a:t>
            </a:r>
            <a:r>
              <a:rPr sz="2400" b="1" spc="9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(i)Poles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0911" y="2326004"/>
            <a:ext cx="3829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(ii)Zeros</a:t>
            </a:r>
            <a:endParaRPr sz="24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(iv) </a:t>
            </a:r>
            <a:r>
              <a:rPr sz="2400" spc="-5" dirty="0">
                <a:latin typeface="Tahoma"/>
                <a:cs typeface="Tahoma"/>
              </a:rPr>
              <a:t>Characteristics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" y="3655802"/>
            <a:ext cx="7743825" cy="10852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latin typeface="Calibri"/>
                <a:cs typeface="Calibri"/>
              </a:rPr>
              <a:t>The poles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by </a:t>
            </a:r>
            <a:r>
              <a:rPr sz="2400" spc="-5" dirty="0">
                <a:latin typeface="Calibri"/>
                <a:cs typeface="Calibri"/>
              </a:rPr>
              <a:t>equating </a:t>
            </a:r>
            <a:r>
              <a:rPr sz="2400" spc="-10" dirty="0">
                <a:latin typeface="Calibri"/>
                <a:cs typeface="Calibri"/>
              </a:rPr>
              <a:t>denominator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</a:t>
            </a:r>
            <a:endParaRPr sz="2400">
              <a:latin typeface="Calibri"/>
              <a:cs typeface="Calibri"/>
            </a:endParaRPr>
          </a:p>
          <a:p>
            <a:pPr marL="1076960">
              <a:lnSpc>
                <a:spcPct val="100000"/>
              </a:lnSpc>
              <a:spcBef>
                <a:spcPts val="1315"/>
              </a:spcBef>
            </a:pPr>
            <a:r>
              <a:rPr sz="2350" i="1" spc="80" dirty="0">
                <a:latin typeface="Times New Roman"/>
                <a:cs typeface="Times New Roman"/>
              </a:rPr>
              <a:t>s</a:t>
            </a:r>
            <a:r>
              <a:rPr sz="2350" spc="80" dirty="0">
                <a:latin typeface="Times New Roman"/>
                <a:cs typeface="Times New Roman"/>
              </a:rPr>
              <a:t>(s</a:t>
            </a:r>
            <a:r>
              <a:rPr sz="2350" spc="80" dirty="0">
                <a:latin typeface="Symbol"/>
                <a:cs typeface="Symbol"/>
              </a:rPr>
              <a:t>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2)(s</a:t>
            </a:r>
            <a:r>
              <a:rPr sz="2350" spc="55" dirty="0">
                <a:latin typeface="Symbol"/>
                <a:cs typeface="Symbol"/>
              </a:rPr>
              <a:t>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5)(s</a:t>
            </a:r>
            <a:r>
              <a:rPr sz="2025" spc="75" baseline="43209" dirty="0">
                <a:latin typeface="Times New Roman"/>
                <a:cs typeface="Times New Roman"/>
              </a:rPr>
              <a:t>2</a:t>
            </a:r>
            <a:r>
              <a:rPr sz="2025" spc="44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7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12)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961" y="487756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1253" y="4920463"/>
            <a:ext cx="1278890" cy="1473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640"/>
              </a:spcBef>
            </a:pPr>
            <a:r>
              <a:rPr sz="2550" spc="-70" dirty="0">
                <a:latin typeface="Symbol"/>
                <a:cs typeface="Symbol"/>
              </a:rPr>
              <a:t></a:t>
            </a:r>
            <a:r>
              <a:rPr sz="2550" spc="-520" dirty="0">
                <a:latin typeface="Times New Roman"/>
                <a:cs typeface="Times New Roman"/>
              </a:rPr>
              <a:t> </a:t>
            </a:r>
            <a:r>
              <a:rPr sz="2550" i="1" spc="-35" dirty="0">
                <a:latin typeface="Times New Roman"/>
                <a:cs typeface="Times New Roman"/>
              </a:rPr>
              <a:t>s </a:t>
            </a:r>
            <a:r>
              <a:rPr sz="2550" spc="-45" dirty="0">
                <a:latin typeface="Symbol"/>
                <a:cs typeface="Symbol"/>
              </a:rPr>
              <a:t>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</a:t>
            </a:r>
            <a:r>
              <a:rPr sz="2550" spc="-10" dirty="0">
                <a:latin typeface="Symbol"/>
                <a:cs typeface="Symbol"/>
              </a:rPr>
              <a:t></a:t>
            </a:r>
            <a:r>
              <a:rPr sz="2550" spc="-484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</a:t>
            </a:r>
            <a:r>
              <a:rPr sz="2550" spc="-10" dirty="0">
                <a:latin typeface="Symbol"/>
                <a:cs typeface="Symbol"/>
              </a:rPr>
              <a:t>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5</a:t>
            </a:r>
            <a:r>
              <a:rPr sz="2550" spc="-19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4658" y="5386807"/>
            <a:ext cx="1065530" cy="1092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50" spc="-15" dirty="0">
                <a:latin typeface="Symbol"/>
                <a:cs typeface="Symbol"/>
              </a:rPr>
              <a:t></a:t>
            </a:r>
            <a:r>
              <a:rPr sz="2550" spc="-15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6865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193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27" y="2177263"/>
            <a:ext cx="3960495" cy="21329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136775">
              <a:lnSpc>
                <a:spcPct val="100000"/>
              </a:lnSpc>
              <a:spcBef>
                <a:spcPts val="1240"/>
              </a:spcBef>
            </a:pPr>
            <a:r>
              <a:rPr sz="2550" spc="-5" dirty="0">
                <a:latin typeface="Symbol"/>
                <a:cs typeface="Symbol"/>
              </a:rPr>
              <a:t></a:t>
            </a:r>
            <a:r>
              <a:rPr sz="2550" spc="-5" dirty="0">
                <a:latin typeface="Times New Roman"/>
                <a:cs typeface="Times New Roman"/>
              </a:rPr>
              <a:t>s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3</a:t>
            </a:r>
            <a:r>
              <a:rPr sz="2550" spc="-229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Symbol"/>
                <a:cs typeface="Symbol"/>
              </a:rPr>
              <a:t>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213487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</a:t>
            </a:r>
            <a:r>
              <a:rPr sz="2550" spc="-10" dirty="0">
                <a:latin typeface="Symbol"/>
                <a:cs typeface="Symbol"/>
              </a:rPr>
              <a:t></a:t>
            </a:r>
            <a:r>
              <a:rPr sz="2550" spc="-484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4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1565"/>
              </a:spcBef>
            </a:pPr>
            <a:r>
              <a:rPr sz="2400" spc="-5" dirty="0">
                <a:latin typeface="Calibri"/>
                <a:cs typeface="Calibri"/>
              </a:rPr>
              <a:t>The poles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s=0, -2, -3, -4,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Tahoma"/>
                <a:cs typeface="Tahoma"/>
              </a:rPr>
              <a:t>(ii) </a:t>
            </a:r>
            <a:r>
              <a:rPr sz="2400" spc="-15" dirty="0">
                <a:latin typeface="Tahoma"/>
                <a:cs typeface="Tahoma"/>
              </a:rPr>
              <a:t>Zeros: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5353" y="129616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9357" y="850285"/>
            <a:ext cx="3724275" cy="1071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10"/>
              </a:spcBef>
            </a:pPr>
            <a:r>
              <a:rPr sz="2350" i="1" spc="80" dirty="0">
                <a:latin typeface="Times New Roman"/>
                <a:cs typeface="Times New Roman"/>
              </a:rPr>
              <a:t>s</a:t>
            </a:r>
            <a:r>
              <a:rPr sz="2350" spc="80" dirty="0">
                <a:latin typeface="Times New Roman"/>
                <a:cs typeface="Times New Roman"/>
              </a:rPr>
              <a:t>(s</a:t>
            </a:r>
            <a:r>
              <a:rPr sz="2350" spc="80" dirty="0">
                <a:latin typeface="Symbol"/>
                <a:cs typeface="Symbol"/>
              </a:rPr>
              <a:t>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2)(s</a:t>
            </a:r>
            <a:r>
              <a:rPr sz="2350" spc="55" dirty="0">
                <a:latin typeface="Symbol"/>
                <a:cs typeface="Symbol"/>
              </a:rPr>
              <a:t>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5)(s</a:t>
            </a:r>
            <a:r>
              <a:rPr sz="2025" spc="75" baseline="43209" dirty="0">
                <a:latin typeface="Times New Roman"/>
                <a:cs typeface="Times New Roman"/>
              </a:rPr>
              <a:t>2</a:t>
            </a:r>
            <a:r>
              <a:rPr sz="2025" spc="44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7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12)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80"/>
              </a:spcBef>
            </a:pPr>
            <a:r>
              <a:rPr sz="2350" spc="65" dirty="0">
                <a:latin typeface="Times New Roman"/>
                <a:cs typeface="Times New Roman"/>
              </a:rPr>
              <a:t>(s</a:t>
            </a:r>
            <a:r>
              <a:rPr sz="2025" spc="97" baseline="43209" dirty="0">
                <a:latin typeface="Times New Roman"/>
                <a:cs typeface="Times New Roman"/>
              </a:rPr>
              <a:t>2</a:t>
            </a:r>
            <a:r>
              <a:rPr sz="2025" spc="52" baseline="43209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7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spc="95" dirty="0">
                <a:latin typeface="Times New Roman"/>
                <a:cs typeface="Times New Roman"/>
              </a:rPr>
              <a:t>s</a:t>
            </a:r>
            <a:r>
              <a:rPr sz="2350" spc="95" dirty="0">
                <a:latin typeface="Symbol"/>
                <a:cs typeface="Symbol"/>
              </a:rPr>
              <a:t>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12)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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(s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Times New Roman"/>
                <a:cs typeface="Times New Roman"/>
              </a:rPr>
              <a:t>3)(s</a:t>
            </a:r>
            <a:r>
              <a:rPr sz="2350" spc="40" dirty="0">
                <a:latin typeface="Symbol"/>
                <a:cs typeface="Symbol"/>
              </a:rPr>
              <a:t>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4)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5717" y="2262607"/>
            <a:ext cx="1065530" cy="1092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140"/>
              </a:spcBef>
            </a:pPr>
            <a:r>
              <a:rPr sz="2550" spc="-15" dirty="0">
                <a:latin typeface="Symbol"/>
                <a:cs typeface="Symbol"/>
              </a:rPr>
              <a:t></a:t>
            </a:r>
            <a:r>
              <a:rPr sz="2550" spc="-15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509896"/>
            <a:ext cx="738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zeros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by </a:t>
            </a:r>
            <a:r>
              <a:rPr sz="2400" spc="-5" dirty="0">
                <a:latin typeface="Calibri"/>
                <a:cs typeface="Calibri"/>
              </a:rPr>
              <a:t>equating </a:t>
            </a:r>
            <a:r>
              <a:rPr sz="2400" spc="-15" dirty="0">
                <a:latin typeface="Calibri"/>
                <a:cs typeface="Calibri"/>
              </a:rPr>
              <a:t>numerator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20" dirty="0">
                <a:latin typeface="Calibri"/>
                <a:cs typeface="Calibri"/>
              </a:rPr>
              <a:t>zero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5068363"/>
            <a:ext cx="2259330" cy="971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6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zeros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s=-6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5901" y="5101891"/>
            <a:ext cx="97218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20" dirty="0">
                <a:latin typeface="Symbol"/>
                <a:cs typeface="Symbol"/>
              </a:rPr>
              <a:t></a:t>
            </a:r>
            <a:r>
              <a:rPr sz="2300" spc="20" dirty="0">
                <a:latin typeface="Times New Roman"/>
                <a:cs typeface="Times New Roman"/>
              </a:rPr>
              <a:t>s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31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Symbol"/>
                <a:cs typeface="Symbol"/>
              </a:rPr>
              <a:t></a:t>
            </a:r>
            <a:r>
              <a:rPr sz="2300" spc="-5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027" y="869950"/>
            <a:ext cx="250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(iii) </a:t>
            </a:r>
            <a:r>
              <a:rPr sz="2400" spc="-20" dirty="0">
                <a:latin typeface="Tahoma"/>
                <a:cs typeface="Tahoma"/>
              </a:rPr>
              <a:t>Pole-zero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plot: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267" y="1448561"/>
            <a:ext cx="8306434" cy="4648835"/>
          </a:xfrm>
          <a:custGeom>
            <a:avLst/>
            <a:gdLst/>
            <a:ahLst/>
            <a:cxnLst/>
            <a:rect l="l" t="t" r="r" b="b"/>
            <a:pathLst>
              <a:path w="8306434" h="4648835">
                <a:moveTo>
                  <a:pt x="8305851" y="2133600"/>
                </a:moveTo>
                <a:lnTo>
                  <a:pt x="8286267" y="2122182"/>
                </a:lnTo>
                <a:lnTo>
                  <a:pt x="8207299" y="2076069"/>
                </a:lnTo>
                <a:lnTo>
                  <a:pt x="8200314" y="2077974"/>
                </a:lnTo>
                <a:lnTo>
                  <a:pt x="8193964" y="2088908"/>
                </a:lnTo>
                <a:lnTo>
                  <a:pt x="8195742" y="2095881"/>
                </a:lnTo>
                <a:lnTo>
                  <a:pt x="8240814" y="2122182"/>
                </a:lnTo>
                <a:lnTo>
                  <a:pt x="4583481" y="2122182"/>
                </a:lnTo>
                <a:lnTo>
                  <a:pt x="4583481" y="65024"/>
                </a:lnTo>
                <a:lnTo>
                  <a:pt x="4606595" y="104648"/>
                </a:lnTo>
                <a:lnTo>
                  <a:pt x="4609770" y="109982"/>
                </a:lnTo>
                <a:lnTo>
                  <a:pt x="4616755" y="111887"/>
                </a:lnTo>
                <a:lnTo>
                  <a:pt x="4627677" y="105537"/>
                </a:lnTo>
                <a:lnTo>
                  <a:pt x="4629582" y="98552"/>
                </a:lnTo>
                <a:lnTo>
                  <a:pt x="4585246" y="22606"/>
                </a:lnTo>
                <a:lnTo>
                  <a:pt x="4572051" y="0"/>
                </a:lnTo>
                <a:lnTo>
                  <a:pt x="4514520" y="98552"/>
                </a:lnTo>
                <a:lnTo>
                  <a:pt x="4516425" y="105537"/>
                </a:lnTo>
                <a:lnTo>
                  <a:pt x="4527347" y="111887"/>
                </a:lnTo>
                <a:lnTo>
                  <a:pt x="4534332" y="109982"/>
                </a:lnTo>
                <a:lnTo>
                  <a:pt x="4537507" y="104648"/>
                </a:lnTo>
                <a:lnTo>
                  <a:pt x="4560621" y="65024"/>
                </a:lnTo>
                <a:lnTo>
                  <a:pt x="4560621" y="2122182"/>
                </a:lnTo>
                <a:lnTo>
                  <a:pt x="65011" y="2122182"/>
                </a:lnTo>
                <a:lnTo>
                  <a:pt x="45415" y="2133600"/>
                </a:lnTo>
                <a:lnTo>
                  <a:pt x="62395" y="2123694"/>
                </a:lnTo>
                <a:lnTo>
                  <a:pt x="65011" y="2122182"/>
                </a:lnTo>
                <a:lnTo>
                  <a:pt x="110096" y="2095881"/>
                </a:lnTo>
                <a:lnTo>
                  <a:pt x="111937" y="2088908"/>
                </a:lnTo>
                <a:lnTo>
                  <a:pt x="105575" y="2077974"/>
                </a:lnTo>
                <a:lnTo>
                  <a:pt x="98577" y="2076069"/>
                </a:lnTo>
                <a:lnTo>
                  <a:pt x="0" y="2133600"/>
                </a:lnTo>
                <a:lnTo>
                  <a:pt x="98577" y="2191131"/>
                </a:lnTo>
                <a:lnTo>
                  <a:pt x="105575" y="2189226"/>
                </a:lnTo>
                <a:lnTo>
                  <a:pt x="111937" y="2178304"/>
                </a:lnTo>
                <a:lnTo>
                  <a:pt x="110096" y="2171319"/>
                </a:lnTo>
                <a:lnTo>
                  <a:pt x="65011" y="2145030"/>
                </a:lnTo>
                <a:lnTo>
                  <a:pt x="4560621" y="2145030"/>
                </a:lnTo>
                <a:lnTo>
                  <a:pt x="4560621" y="4583227"/>
                </a:lnTo>
                <a:lnTo>
                  <a:pt x="4534332" y="4538154"/>
                </a:lnTo>
                <a:lnTo>
                  <a:pt x="4527347" y="4536313"/>
                </a:lnTo>
                <a:lnTo>
                  <a:pt x="4516425" y="4542675"/>
                </a:lnTo>
                <a:lnTo>
                  <a:pt x="4514520" y="4549673"/>
                </a:lnTo>
                <a:lnTo>
                  <a:pt x="4572051" y="4648251"/>
                </a:lnTo>
                <a:lnTo>
                  <a:pt x="4585297" y="4625556"/>
                </a:lnTo>
                <a:lnTo>
                  <a:pt x="4629582" y="4549673"/>
                </a:lnTo>
                <a:lnTo>
                  <a:pt x="4627677" y="4542675"/>
                </a:lnTo>
                <a:lnTo>
                  <a:pt x="4616755" y="4536313"/>
                </a:lnTo>
                <a:lnTo>
                  <a:pt x="4609770" y="4538154"/>
                </a:lnTo>
                <a:lnTo>
                  <a:pt x="4583481" y="4583227"/>
                </a:lnTo>
                <a:lnTo>
                  <a:pt x="4583481" y="2145030"/>
                </a:lnTo>
                <a:lnTo>
                  <a:pt x="8240801" y="2145030"/>
                </a:lnTo>
                <a:lnTo>
                  <a:pt x="8195742" y="2171319"/>
                </a:lnTo>
                <a:lnTo>
                  <a:pt x="8193964" y="2178304"/>
                </a:lnTo>
                <a:lnTo>
                  <a:pt x="8200314" y="2189226"/>
                </a:lnTo>
                <a:lnTo>
                  <a:pt x="8207299" y="2191131"/>
                </a:lnTo>
                <a:lnTo>
                  <a:pt x="8286267" y="2145030"/>
                </a:lnTo>
                <a:lnTo>
                  <a:pt x="8305851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4000" y="3297522"/>
            <a:ext cx="17843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70" dirty="0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957" y="870239"/>
            <a:ext cx="29527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170" dirty="0">
                <a:latin typeface="Times New Roman"/>
                <a:cs typeface="Times New Roman"/>
              </a:rPr>
              <a:t>j</a:t>
            </a:r>
            <a:r>
              <a:rPr sz="2750" i="1" spc="-340" dirty="0">
                <a:latin typeface="Symbol"/>
                <a:cs typeface="Symbol"/>
              </a:rPr>
              <a:t>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8550" y="3613784"/>
            <a:ext cx="164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3572" y="3689984"/>
            <a:ext cx="25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6950" y="3747008"/>
            <a:ext cx="25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-2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04900" y="3461003"/>
            <a:ext cx="3816350" cy="254635"/>
            <a:chOff x="1104900" y="3461003"/>
            <a:chExt cx="3816350" cy="254635"/>
          </a:xfrm>
        </p:grpSpPr>
        <p:sp>
          <p:nvSpPr>
            <p:cNvPr id="10" name="object 10"/>
            <p:cNvSpPr/>
            <p:nvPr/>
          </p:nvSpPr>
          <p:spPr>
            <a:xfrm>
              <a:off x="2920745" y="3505961"/>
              <a:ext cx="157480" cy="152400"/>
            </a:xfrm>
            <a:custGeom>
              <a:avLst/>
              <a:gdLst/>
              <a:ahLst/>
              <a:cxnLst/>
              <a:rect l="l" t="t" r="r" b="b"/>
              <a:pathLst>
                <a:path w="157480" h="152400">
                  <a:moveTo>
                    <a:pt x="0" y="0"/>
                  </a:moveTo>
                  <a:lnTo>
                    <a:pt x="157099" y="152400"/>
                  </a:lnTo>
                </a:path>
                <a:path w="157480" h="152400">
                  <a:moveTo>
                    <a:pt x="157099" y="0"/>
                  </a:moveTo>
                  <a:lnTo>
                    <a:pt x="0" y="1524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7853" y="3473957"/>
              <a:ext cx="156972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7853" y="3473957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80" h="228600">
                  <a:moveTo>
                    <a:pt x="0" y="114300"/>
                  </a:moveTo>
                  <a:lnTo>
                    <a:pt x="6168" y="69812"/>
                  </a:lnTo>
                  <a:lnTo>
                    <a:pt x="22988" y="33480"/>
                  </a:lnTo>
                  <a:lnTo>
                    <a:pt x="47936" y="8983"/>
                  </a:lnTo>
                  <a:lnTo>
                    <a:pt x="78486" y="0"/>
                  </a:lnTo>
                  <a:lnTo>
                    <a:pt x="109035" y="8983"/>
                  </a:lnTo>
                  <a:lnTo>
                    <a:pt x="133983" y="33480"/>
                  </a:lnTo>
                  <a:lnTo>
                    <a:pt x="150803" y="69812"/>
                  </a:lnTo>
                  <a:lnTo>
                    <a:pt x="156972" y="114300"/>
                  </a:lnTo>
                  <a:lnTo>
                    <a:pt x="150803" y="158787"/>
                  </a:lnTo>
                  <a:lnTo>
                    <a:pt x="133983" y="195119"/>
                  </a:lnTo>
                  <a:lnTo>
                    <a:pt x="109035" y="219616"/>
                  </a:lnTo>
                  <a:lnTo>
                    <a:pt x="78486" y="228599"/>
                  </a:lnTo>
                  <a:lnTo>
                    <a:pt x="47936" y="219616"/>
                  </a:lnTo>
                  <a:lnTo>
                    <a:pt x="22988" y="195119"/>
                  </a:lnTo>
                  <a:lnTo>
                    <a:pt x="6168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6118" y="3505961"/>
              <a:ext cx="3201035" cy="152400"/>
            </a:xfrm>
            <a:custGeom>
              <a:avLst/>
              <a:gdLst/>
              <a:ahLst/>
              <a:cxnLst/>
              <a:rect l="l" t="t" r="r" b="b"/>
              <a:pathLst>
                <a:path w="3201035" h="152400">
                  <a:moveTo>
                    <a:pt x="3043428" y="0"/>
                  </a:moveTo>
                  <a:lnTo>
                    <a:pt x="3200527" y="152400"/>
                  </a:lnTo>
                </a:path>
                <a:path w="3201035" h="152400">
                  <a:moveTo>
                    <a:pt x="3200527" y="0"/>
                  </a:moveTo>
                  <a:lnTo>
                    <a:pt x="3043428" y="152400"/>
                  </a:lnTo>
                </a:path>
                <a:path w="3201035" h="152400">
                  <a:moveTo>
                    <a:pt x="1828799" y="0"/>
                  </a:moveTo>
                  <a:lnTo>
                    <a:pt x="1986026" y="152400"/>
                  </a:lnTo>
                </a:path>
                <a:path w="3201035" h="152400">
                  <a:moveTo>
                    <a:pt x="1986026" y="0"/>
                  </a:moveTo>
                  <a:lnTo>
                    <a:pt x="1828799" y="152400"/>
                  </a:lnTo>
                </a:path>
                <a:path w="3201035" h="152400">
                  <a:moveTo>
                    <a:pt x="609600" y="0"/>
                  </a:moveTo>
                  <a:lnTo>
                    <a:pt x="766826" y="152400"/>
                  </a:lnTo>
                </a:path>
                <a:path w="3201035" h="152400">
                  <a:moveTo>
                    <a:pt x="766826" y="0"/>
                  </a:moveTo>
                  <a:lnTo>
                    <a:pt x="609600" y="152400"/>
                  </a:lnTo>
                </a:path>
                <a:path w="3201035" h="152400">
                  <a:moveTo>
                    <a:pt x="0" y="0"/>
                  </a:moveTo>
                  <a:lnTo>
                    <a:pt x="157225" y="152400"/>
                  </a:lnTo>
                </a:path>
                <a:path w="3201035" h="152400">
                  <a:moveTo>
                    <a:pt x="157225" y="0"/>
                  </a:moveTo>
                  <a:lnTo>
                    <a:pt x="0" y="1524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1719" y="3766184"/>
            <a:ext cx="208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" algn="l"/>
                <a:tab pos="1268095" algn="l"/>
                <a:tab pos="1840864" algn="l"/>
              </a:tabLst>
            </a:pPr>
            <a:r>
              <a:rPr sz="2000" dirty="0">
                <a:latin typeface="Tahoma"/>
                <a:cs typeface="Tahoma"/>
              </a:rPr>
              <a:t>-6	-5	-4	-3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8193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3334" y="1803273"/>
            <a:ext cx="251460" cy="1417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3j</a:t>
            </a:r>
            <a:endParaRPr sz="2000">
              <a:latin typeface="Tahoma"/>
              <a:cs typeface="Tahoma"/>
            </a:endParaRPr>
          </a:p>
          <a:p>
            <a:pPr marL="75565" marR="5080" indent="-48260">
              <a:lnSpc>
                <a:spcPct val="175100"/>
              </a:lnSpc>
              <a:spcBef>
                <a:spcPts val="145"/>
              </a:spcBef>
            </a:pPr>
            <a:r>
              <a:rPr sz="2000" spc="-5" dirty="0">
                <a:latin typeface="Tahoma"/>
                <a:cs typeface="Tahoma"/>
              </a:rPr>
              <a:t>2j  </a:t>
            </a:r>
            <a:r>
              <a:rPr sz="2000" dirty="0">
                <a:latin typeface="Tahoma"/>
                <a:cs typeface="Tahoma"/>
              </a:rPr>
              <a:t> 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0371" y="4108526"/>
            <a:ext cx="361315" cy="141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-j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000" spc="-5" dirty="0">
                <a:latin typeface="Tahoma"/>
                <a:cs typeface="Tahoma"/>
              </a:rPr>
              <a:t>-2j</a:t>
            </a:r>
            <a:endParaRPr sz="20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1800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3j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689" y="98247"/>
            <a:ext cx="3281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Specific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Objectives: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3673"/>
            <a:ext cx="8377555" cy="217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2167255" algn="l"/>
                <a:tab pos="2818765" algn="l"/>
                <a:tab pos="4734560" algn="l"/>
                <a:tab pos="5187315" algn="l"/>
                <a:tab pos="6682105" algn="l"/>
                <a:tab pos="7781290" algn="l"/>
              </a:tabLst>
            </a:pPr>
            <a:r>
              <a:rPr sz="3000" dirty="0">
                <a:latin typeface="Calibri"/>
                <a:cs typeface="Calibri"/>
              </a:rPr>
              <a:t>App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ec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	the	impor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ance	of	</a:t>
            </a:r>
            <a:r>
              <a:rPr sz="3000" spc="-35" dirty="0">
                <a:latin typeface="Calibri"/>
                <a:cs typeface="Calibri"/>
              </a:rPr>
              <a:t>st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d	inputs	and  </a:t>
            </a:r>
            <a:r>
              <a:rPr sz="3000" spc="-5" dirty="0">
                <a:latin typeface="Calibri"/>
                <a:cs typeface="Calibri"/>
              </a:rPr>
              <a:t>apply them in analysis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control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Differentiate </a:t>
            </a:r>
            <a:r>
              <a:rPr sz="3000" spc="-10" dirty="0">
                <a:latin typeface="Calibri"/>
                <a:cs typeface="Calibri"/>
              </a:rPr>
              <a:t>between poles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zeros.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438" y="3207841"/>
            <a:ext cx="14281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4500" spc="-15" baseline="-16666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st</a:t>
            </a:r>
            <a:r>
              <a:rPr sz="4500" spc="-15" baseline="-16666" dirty="0">
                <a:latin typeface="Calibri"/>
                <a:cs typeface="Calibri"/>
              </a:rPr>
              <a:t>&amp;	</a:t>
            </a:r>
            <a:r>
              <a:rPr sz="4500" baseline="-16666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093166"/>
            <a:ext cx="682180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3327400" algn="l"/>
                <a:tab pos="4406900" algn="l"/>
                <a:tab pos="5734050" algn="l"/>
              </a:tabLst>
            </a:pPr>
            <a:r>
              <a:rPr sz="3000" dirty="0">
                <a:latin typeface="Calibri"/>
                <a:cs typeface="Calibri"/>
              </a:rPr>
              <a:t>Anal</a:t>
            </a:r>
            <a:r>
              <a:rPr sz="3000" spc="-35" dirty="0">
                <a:latin typeface="Calibri"/>
                <a:cs typeface="Calibri"/>
              </a:rPr>
              <a:t>y</a:t>
            </a:r>
            <a:r>
              <a:rPr sz="3000" spc="-7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r	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l	</a:t>
            </a:r>
            <a:r>
              <a:rPr sz="3000" spc="-50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y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em  </a:t>
            </a:r>
            <a:r>
              <a:rPr sz="3000" spc="-5" dirty="0">
                <a:latin typeface="Calibri"/>
                <a:cs typeface="Calibri"/>
              </a:rPr>
              <a:t>input.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7402" y="3322142"/>
            <a:ext cx="13550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625" algn="l"/>
              </a:tabLst>
            </a:pP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	</a:t>
            </a:r>
            <a:r>
              <a:rPr sz="3000" spc="-35" dirty="0">
                <a:latin typeface="Calibri"/>
                <a:cs typeface="Calibri"/>
              </a:rPr>
              <a:t>st</a:t>
            </a:r>
            <a:r>
              <a:rPr sz="3000" dirty="0">
                <a:latin typeface="Calibri"/>
                <a:cs typeface="Calibri"/>
              </a:rPr>
              <a:t>ep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556383"/>
            <a:ext cx="837819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Calculate </a:t>
            </a:r>
            <a:r>
              <a:rPr sz="3000" dirty="0">
                <a:latin typeface="Calibri"/>
                <a:cs typeface="Calibri"/>
              </a:rPr>
              <a:t>time </a:t>
            </a:r>
            <a:r>
              <a:rPr sz="3000" spc="-10" dirty="0">
                <a:latin typeface="Calibri"/>
                <a:cs typeface="Calibri"/>
              </a:rPr>
              <a:t>response specifications </a:t>
            </a:r>
            <a:r>
              <a:rPr sz="3000" spc="-25" dirty="0">
                <a:latin typeface="Calibri"/>
                <a:cs typeface="Calibri"/>
              </a:rPr>
              <a:t>for different  </a:t>
            </a:r>
            <a:r>
              <a:rPr sz="3000" spc="-20" dirty="0">
                <a:latin typeface="Calibri"/>
                <a:cs typeface="Calibri"/>
              </a:rPr>
              <a:t>systems.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915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256" y="1017523"/>
            <a:ext cx="7914005" cy="423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(iv) </a:t>
            </a:r>
            <a:r>
              <a:rPr sz="2400" spc="-5" dirty="0">
                <a:latin typeface="Tahoma"/>
                <a:cs typeface="Tahoma"/>
              </a:rPr>
              <a:t>Characteristics</a:t>
            </a:r>
            <a:r>
              <a:rPr sz="2400" dirty="0">
                <a:latin typeface="Tahoma"/>
                <a:cs typeface="Tahoma"/>
              </a:rPr>
              <a:t> Equation:</a:t>
            </a:r>
            <a:endParaRPr sz="2400">
              <a:latin typeface="Tahoma"/>
              <a:cs typeface="Tahoma"/>
            </a:endParaRPr>
          </a:p>
          <a:p>
            <a:pPr marL="1266190">
              <a:lnSpc>
                <a:spcPct val="100000"/>
              </a:lnSpc>
              <a:spcBef>
                <a:spcPts val="1814"/>
              </a:spcBef>
            </a:pPr>
            <a:r>
              <a:rPr sz="2350" i="1" spc="80" dirty="0">
                <a:latin typeface="Times New Roman"/>
                <a:cs typeface="Times New Roman"/>
              </a:rPr>
              <a:t>s</a:t>
            </a:r>
            <a:r>
              <a:rPr sz="2350" spc="80" dirty="0">
                <a:latin typeface="Times New Roman"/>
                <a:cs typeface="Times New Roman"/>
              </a:rPr>
              <a:t>(s</a:t>
            </a:r>
            <a:r>
              <a:rPr sz="2350" spc="80" dirty="0">
                <a:latin typeface="Symbol"/>
                <a:cs typeface="Symbol"/>
              </a:rPr>
              <a:t>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2)(s</a:t>
            </a:r>
            <a:r>
              <a:rPr sz="2350" spc="55" dirty="0">
                <a:latin typeface="Symbol"/>
                <a:cs typeface="Symbol"/>
              </a:rPr>
              <a:t>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5)(s</a:t>
            </a:r>
            <a:r>
              <a:rPr sz="2025" spc="75" baseline="43209" dirty="0">
                <a:latin typeface="Times New Roman"/>
                <a:cs typeface="Times New Roman"/>
              </a:rPr>
              <a:t>2</a:t>
            </a:r>
            <a:r>
              <a:rPr sz="2025" spc="44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7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12)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80795">
              <a:lnSpc>
                <a:spcPct val="100000"/>
              </a:lnSpc>
            </a:pPr>
            <a:r>
              <a:rPr sz="2350" i="1" spc="80" dirty="0">
                <a:latin typeface="Times New Roman"/>
                <a:cs typeface="Times New Roman"/>
              </a:rPr>
              <a:t>s</a:t>
            </a:r>
            <a:r>
              <a:rPr sz="2350" spc="80" dirty="0">
                <a:latin typeface="Times New Roman"/>
                <a:cs typeface="Times New Roman"/>
              </a:rPr>
              <a:t>(s</a:t>
            </a:r>
            <a:r>
              <a:rPr sz="2025" spc="120" baseline="43209" dirty="0">
                <a:latin typeface="Times New Roman"/>
                <a:cs typeface="Times New Roman"/>
              </a:rPr>
              <a:t>2</a:t>
            </a:r>
            <a:r>
              <a:rPr sz="2025" spc="60" baseline="43209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7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10)(s</a:t>
            </a:r>
            <a:r>
              <a:rPr sz="2025" spc="82" baseline="43209" dirty="0">
                <a:latin typeface="Times New Roman"/>
                <a:cs typeface="Times New Roman"/>
              </a:rPr>
              <a:t>2</a:t>
            </a:r>
            <a:r>
              <a:rPr sz="2025" spc="60" baseline="43209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7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spc="95" dirty="0">
                <a:latin typeface="Times New Roman"/>
                <a:cs typeface="Times New Roman"/>
              </a:rPr>
              <a:t>s</a:t>
            </a:r>
            <a:r>
              <a:rPr sz="2350" spc="95" dirty="0">
                <a:latin typeface="Symbol"/>
                <a:cs typeface="Symbol"/>
              </a:rPr>
              <a:t>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12)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156970">
              <a:lnSpc>
                <a:spcPct val="100000"/>
              </a:lnSpc>
            </a:pPr>
            <a:r>
              <a:rPr sz="2350" spc="125" dirty="0">
                <a:latin typeface="Symbol"/>
                <a:cs typeface="Symbol"/>
              </a:rPr>
              <a:t></a:t>
            </a:r>
            <a:r>
              <a:rPr sz="2350" spc="125" dirty="0">
                <a:latin typeface="Times New Roman"/>
                <a:cs typeface="Times New Roman"/>
              </a:rPr>
              <a:t>(s</a:t>
            </a:r>
            <a:r>
              <a:rPr sz="2025" spc="187" baseline="43209" dirty="0">
                <a:latin typeface="Times New Roman"/>
                <a:cs typeface="Times New Roman"/>
              </a:rPr>
              <a:t>3</a:t>
            </a:r>
            <a:r>
              <a:rPr sz="2025" spc="-7" baseline="43209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7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Times New Roman"/>
                <a:cs typeface="Times New Roman"/>
              </a:rPr>
              <a:t>s</a:t>
            </a:r>
            <a:r>
              <a:rPr sz="2025" spc="135" baseline="43209" dirty="0">
                <a:latin typeface="Times New Roman"/>
                <a:cs typeface="Times New Roman"/>
              </a:rPr>
              <a:t>2</a:t>
            </a:r>
            <a:r>
              <a:rPr sz="2025" spc="67" baseline="43209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Times New Roman"/>
                <a:cs typeface="Times New Roman"/>
              </a:rPr>
              <a:t>10</a:t>
            </a:r>
            <a:r>
              <a:rPr sz="2350" i="1" spc="75" dirty="0">
                <a:latin typeface="Times New Roman"/>
                <a:cs typeface="Times New Roman"/>
              </a:rPr>
              <a:t>s</a:t>
            </a:r>
            <a:r>
              <a:rPr sz="2350" spc="75" dirty="0">
                <a:latin typeface="Times New Roman"/>
                <a:cs typeface="Times New Roman"/>
              </a:rPr>
              <a:t>)(s</a:t>
            </a:r>
            <a:r>
              <a:rPr sz="2025" spc="112" baseline="43209" dirty="0">
                <a:latin typeface="Times New Roman"/>
                <a:cs typeface="Times New Roman"/>
              </a:rPr>
              <a:t>2</a:t>
            </a:r>
            <a:r>
              <a:rPr sz="2025" spc="67" baseline="43209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7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spc="105" dirty="0">
                <a:latin typeface="Times New Roman"/>
                <a:cs typeface="Times New Roman"/>
              </a:rPr>
              <a:t>s</a:t>
            </a:r>
            <a:r>
              <a:rPr sz="2350" spc="105" dirty="0">
                <a:latin typeface="Symbol"/>
                <a:cs typeface="Symbol"/>
              </a:rPr>
              <a:t>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12)</a:t>
            </a:r>
            <a:r>
              <a:rPr sz="2350" spc="65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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</a:pPr>
            <a:r>
              <a:rPr sz="2400" spc="135" dirty="0">
                <a:latin typeface="Symbol"/>
                <a:cs typeface="Symbol"/>
              </a:rPr>
              <a:t></a:t>
            </a:r>
            <a:r>
              <a:rPr sz="2400" spc="135" dirty="0">
                <a:latin typeface="Times New Roman"/>
                <a:cs typeface="Times New Roman"/>
              </a:rPr>
              <a:t>s</a:t>
            </a:r>
            <a:r>
              <a:rPr sz="2025" spc="202" baseline="43209" dirty="0">
                <a:latin typeface="Times New Roman"/>
                <a:cs typeface="Times New Roman"/>
              </a:rPr>
              <a:t>5</a:t>
            </a:r>
            <a:r>
              <a:rPr sz="2025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7s</a:t>
            </a:r>
            <a:r>
              <a:rPr sz="2025" spc="240" baseline="43209" dirty="0">
                <a:latin typeface="Times New Roman"/>
                <a:cs typeface="Times New Roman"/>
              </a:rPr>
              <a:t>4</a:t>
            </a:r>
            <a:r>
              <a:rPr sz="2025" spc="22" baseline="43209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Symbol"/>
                <a:cs typeface="Symbol"/>
              </a:rPr>
              <a:t></a:t>
            </a:r>
            <a:r>
              <a:rPr sz="2400" spc="145" dirty="0">
                <a:latin typeface="Times New Roman"/>
                <a:cs typeface="Times New Roman"/>
              </a:rPr>
              <a:t>12s</a:t>
            </a:r>
            <a:r>
              <a:rPr sz="2025" spc="217" baseline="43209" dirty="0">
                <a:latin typeface="Times New Roman"/>
                <a:cs typeface="Times New Roman"/>
              </a:rPr>
              <a:t>3</a:t>
            </a:r>
            <a:r>
              <a:rPr sz="2025" spc="-44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7s</a:t>
            </a:r>
            <a:r>
              <a:rPr sz="2025" spc="247" baseline="43209" dirty="0">
                <a:latin typeface="Times New Roman"/>
                <a:cs typeface="Times New Roman"/>
              </a:rPr>
              <a:t>4</a:t>
            </a:r>
            <a:r>
              <a:rPr sz="2025" spc="15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49s</a:t>
            </a:r>
            <a:r>
              <a:rPr sz="2025" spc="165" baseline="43209" dirty="0">
                <a:latin typeface="Times New Roman"/>
                <a:cs typeface="Times New Roman"/>
              </a:rPr>
              <a:t>3</a:t>
            </a:r>
            <a:r>
              <a:rPr sz="2025" spc="-60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84s</a:t>
            </a:r>
            <a:r>
              <a:rPr sz="2025" spc="179" baseline="43209" dirty="0">
                <a:latin typeface="Times New Roman"/>
                <a:cs typeface="Times New Roman"/>
              </a:rPr>
              <a:t>2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Symbol"/>
                <a:cs typeface="Symbol"/>
              </a:rPr>
              <a:t></a:t>
            </a:r>
            <a:r>
              <a:rPr sz="2400" spc="145" dirty="0">
                <a:latin typeface="Times New Roman"/>
                <a:cs typeface="Times New Roman"/>
              </a:rPr>
              <a:t>10s</a:t>
            </a:r>
            <a:r>
              <a:rPr sz="2025" spc="217" baseline="43209" dirty="0">
                <a:latin typeface="Times New Roman"/>
                <a:cs typeface="Times New Roman"/>
              </a:rPr>
              <a:t>3</a:t>
            </a:r>
            <a:r>
              <a:rPr sz="2025" spc="-60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70s</a:t>
            </a:r>
            <a:r>
              <a:rPr sz="2025" spc="187" baseline="43209" dirty="0">
                <a:latin typeface="Times New Roman"/>
                <a:cs typeface="Times New Roman"/>
              </a:rPr>
              <a:t>2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120</a:t>
            </a:r>
            <a:r>
              <a:rPr sz="2400" i="1" spc="105" dirty="0">
                <a:latin typeface="Times New Roman"/>
                <a:cs typeface="Times New Roman"/>
              </a:rPr>
              <a:t>s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1092835">
              <a:lnSpc>
                <a:spcPct val="100000"/>
              </a:lnSpc>
            </a:pPr>
            <a:r>
              <a:rPr sz="2400" spc="130" dirty="0">
                <a:latin typeface="Symbol"/>
                <a:cs typeface="Symbol"/>
              </a:rPr>
              <a:t></a:t>
            </a:r>
            <a:r>
              <a:rPr sz="2400" spc="130" dirty="0">
                <a:latin typeface="Times New Roman"/>
                <a:cs typeface="Times New Roman"/>
              </a:rPr>
              <a:t>s</a:t>
            </a:r>
            <a:r>
              <a:rPr sz="2025" spc="195" baseline="43209" dirty="0">
                <a:latin typeface="Times New Roman"/>
                <a:cs typeface="Times New Roman"/>
              </a:rPr>
              <a:t>5</a:t>
            </a:r>
            <a:r>
              <a:rPr sz="2025" spc="-7" baseline="43209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Symbol"/>
                <a:cs typeface="Symbol"/>
              </a:rPr>
              <a:t></a:t>
            </a:r>
            <a:r>
              <a:rPr sz="2400" spc="150" dirty="0">
                <a:latin typeface="Times New Roman"/>
                <a:cs typeface="Times New Roman"/>
              </a:rPr>
              <a:t>14s</a:t>
            </a:r>
            <a:r>
              <a:rPr sz="2025" spc="225" baseline="43209" dirty="0">
                <a:latin typeface="Times New Roman"/>
                <a:cs typeface="Times New Roman"/>
              </a:rPr>
              <a:t>4</a:t>
            </a:r>
            <a:r>
              <a:rPr sz="2025" spc="22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71s</a:t>
            </a:r>
            <a:r>
              <a:rPr sz="2025" spc="82" baseline="43209" dirty="0">
                <a:latin typeface="Times New Roman"/>
                <a:cs typeface="Times New Roman"/>
              </a:rPr>
              <a:t>3</a:t>
            </a:r>
            <a:r>
              <a:rPr sz="2025" spc="-52" baseline="43209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Symbol"/>
                <a:cs typeface="Symbol"/>
              </a:rPr>
              <a:t></a:t>
            </a:r>
            <a:r>
              <a:rPr sz="2400" spc="130" dirty="0">
                <a:latin typeface="Times New Roman"/>
                <a:cs typeface="Times New Roman"/>
              </a:rPr>
              <a:t>154s</a:t>
            </a:r>
            <a:r>
              <a:rPr sz="2025" spc="195" baseline="43209" dirty="0">
                <a:latin typeface="Times New Roman"/>
                <a:cs typeface="Times New Roman"/>
              </a:rPr>
              <a:t>2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Symbol"/>
                <a:cs typeface="Symbol"/>
              </a:rPr>
              <a:t></a:t>
            </a:r>
            <a:r>
              <a:rPr sz="2400" spc="100" dirty="0">
                <a:latin typeface="Times New Roman"/>
                <a:cs typeface="Times New Roman"/>
              </a:rPr>
              <a:t>120</a:t>
            </a:r>
            <a:r>
              <a:rPr sz="2400" i="1" spc="100" dirty="0">
                <a:latin typeface="Times New Roman"/>
                <a:cs typeface="Times New Roman"/>
              </a:rPr>
              <a:t>s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193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7158" y="1769362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5">
                <a:moveTo>
                  <a:pt x="0" y="0"/>
                </a:moveTo>
                <a:lnTo>
                  <a:pt x="623738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8961" y="1769362"/>
            <a:ext cx="3388995" cy="0"/>
          </a:xfrm>
          <a:custGeom>
            <a:avLst/>
            <a:gdLst/>
            <a:ahLst/>
            <a:cxnLst/>
            <a:rect l="l" t="t" r="r" b="b"/>
            <a:pathLst>
              <a:path w="3388995">
                <a:moveTo>
                  <a:pt x="0" y="0"/>
                </a:moveTo>
                <a:lnTo>
                  <a:pt x="3388775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440" y="729577"/>
            <a:ext cx="6128385" cy="141160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65"/>
              </a:spcBef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function,</a:t>
            </a:r>
            <a:endParaRPr sz="2400">
              <a:latin typeface="Tahoma"/>
              <a:cs typeface="Tahoma"/>
            </a:endParaRPr>
          </a:p>
          <a:p>
            <a:pPr marL="1701800">
              <a:lnSpc>
                <a:spcPct val="100000"/>
              </a:lnSpc>
              <a:spcBef>
                <a:spcPts val="1030"/>
              </a:spcBef>
              <a:tabLst>
                <a:tab pos="3993515" algn="l"/>
              </a:tabLst>
            </a:pPr>
            <a:r>
              <a:rPr sz="2250" i="1" spc="204" dirty="0">
                <a:latin typeface="Times New Roman"/>
                <a:cs typeface="Times New Roman"/>
              </a:rPr>
              <a:t>C</a:t>
            </a:r>
            <a:r>
              <a:rPr sz="2250" spc="204" dirty="0">
                <a:latin typeface="Times New Roman"/>
                <a:cs typeface="Times New Roman"/>
              </a:rPr>
              <a:t>(s)</a:t>
            </a:r>
            <a:r>
              <a:rPr sz="2250" spc="340" dirty="0">
                <a:latin typeface="Times New Roman"/>
                <a:cs typeface="Times New Roman"/>
              </a:rPr>
              <a:t> </a:t>
            </a:r>
            <a:r>
              <a:rPr sz="3375" spc="315" baseline="-35802" dirty="0">
                <a:latin typeface="Symbol"/>
                <a:cs typeface="Symbol"/>
              </a:rPr>
              <a:t></a:t>
            </a:r>
            <a:r>
              <a:rPr sz="3375" spc="315" baseline="-35802" dirty="0">
                <a:latin typeface="Times New Roman"/>
                <a:cs typeface="Times New Roman"/>
              </a:rPr>
              <a:t>	</a:t>
            </a:r>
            <a:r>
              <a:rPr sz="2250" spc="185" dirty="0">
                <a:latin typeface="Times New Roman"/>
                <a:cs typeface="Times New Roman"/>
              </a:rPr>
              <a:t>(s</a:t>
            </a:r>
            <a:r>
              <a:rPr sz="2250" spc="185" dirty="0">
                <a:latin typeface="Symbol"/>
                <a:cs typeface="Symbol"/>
              </a:rPr>
              <a:t>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160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  <a:p>
            <a:pPr marL="1728470">
              <a:lnSpc>
                <a:spcPct val="100000"/>
              </a:lnSpc>
              <a:spcBef>
                <a:spcPts val="535"/>
              </a:spcBef>
              <a:tabLst>
                <a:tab pos="2719070" algn="l"/>
              </a:tabLst>
            </a:pPr>
            <a:r>
              <a:rPr sz="3375" i="1" spc="262" baseline="1234" dirty="0">
                <a:latin typeface="Times New Roman"/>
                <a:cs typeface="Times New Roman"/>
              </a:rPr>
              <a:t>R</a:t>
            </a:r>
            <a:r>
              <a:rPr sz="3375" spc="262" baseline="1234" dirty="0">
                <a:latin typeface="Times New Roman"/>
                <a:cs typeface="Times New Roman"/>
              </a:rPr>
              <a:t>(s)	</a:t>
            </a:r>
            <a:r>
              <a:rPr sz="2250" i="1" spc="180" dirty="0">
                <a:latin typeface="Times New Roman"/>
                <a:cs typeface="Times New Roman"/>
              </a:rPr>
              <a:t>s</a:t>
            </a:r>
            <a:r>
              <a:rPr sz="2250" spc="180" dirty="0">
                <a:latin typeface="Times New Roman"/>
                <a:cs typeface="Times New Roman"/>
              </a:rPr>
              <a:t>(s</a:t>
            </a:r>
            <a:r>
              <a:rPr sz="1950" spc="270" baseline="42735" dirty="0">
                <a:latin typeface="Times New Roman"/>
                <a:cs typeface="Times New Roman"/>
              </a:rPr>
              <a:t>2</a:t>
            </a:r>
            <a:r>
              <a:rPr sz="1950" spc="120" baseline="42735" dirty="0">
                <a:latin typeface="Times New Roman"/>
                <a:cs typeface="Times New Roman"/>
              </a:rPr>
              <a:t> </a:t>
            </a:r>
            <a:r>
              <a:rPr sz="2250" spc="210" dirty="0">
                <a:latin typeface="Symbol"/>
                <a:cs typeface="Symbol"/>
              </a:rPr>
              <a:t>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190" dirty="0">
                <a:latin typeface="Times New Roman"/>
                <a:cs typeface="Times New Roman"/>
              </a:rPr>
              <a:t>2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spc="225" dirty="0">
                <a:latin typeface="Times New Roman"/>
                <a:cs typeface="Times New Roman"/>
              </a:rPr>
              <a:t>s</a:t>
            </a:r>
            <a:r>
              <a:rPr sz="2250" spc="225" dirty="0">
                <a:latin typeface="Symbol"/>
                <a:cs typeface="Symbol"/>
              </a:rPr>
              <a:t>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160" dirty="0">
                <a:latin typeface="Times New Roman"/>
                <a:cs typeface="Times New Roman"/>
              </a:rPr>
              <a:t>2)(s</a:t>
            </a:r>
            <a:r>
              <a:rPr sz="1950" spc="240" baseline="42735" dirty="0">
                <a:latin typeface="Times New Roman"/>
                <a:cs typeface="Times New Roman"/>
              </a:rPr>
              <a:t>2</a:t>
            </a:r>
            <a:r>
              <a:rPr sz="1950" spc="120" baseline="42735" dirty="0">
                <a:latin typeface="Times New Roman"/>
                <a:cs typeface="Times New Roman"/>
              </a:rPr>
              <a:t> </a:t>
            </a:r>
            <a:r>
              <a:rPr sz="2250" spc="210" dirty="0">
                <a:latin typeface="Symbol"/>
                <a:cs typeface="Symbol"/>
              </a:rPr>
              <a:t>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spc="190" dirty="0">
                <a:latin typeface="Times New Roman"/>
                <a:cs typeface="Times New Roman"/>
              </a:rPr>
              <a:t>7</a:t>
            </a:r>
            <a:r>
              <a:rPr sz="2250" spc="-280" dirty="0">
                <a:latin typeface="Times New Roman"/>
                <a:cs typeface="Times New Roman"/>
              </a:rPr>
              <a:t> </a:t>
            </a:r>
            <a:r>
              <a:rPr sz="2250" spc="225" dirty="0">
                <a:latin typeface="Times New Roman"/>
                <a:cs typeface="Times New Roman"/>
              </a:rPr>
              <a:t>s</a:t>
            </a:r>
            <a:r>
              <a:rPr sz="2250" spc="225" dirty="0">
                <a:latin typeface="Symbol"/>
                <a:cs typeface="Symbol"/>
              </a:rPr>
              <a:t>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170" dirty="0">
                <a:latin typeface="Times New Roman"/>
                <a:cs typeface="Times New Roman"/>
              </a:rPr>
              <a:t>12)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402204"/>
            <a:ext cx="306197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Find: </a:t>
            </a:r>
            <a:r>
              <a:rPr sz="2400" dirty="0">
                <a:latin typeface="Tahoma"/>
                <a:cs typeface="Tahoma"/>
              </a:rPr>
              <a:t>(i)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Poles</a:t>
            </a:r>
            <a:endParaRPr sz="2400">
              <a:latin typeface="Tahoma"/>
              <a:cs typeface="Tahoma"/>
            </a:endParaRPr>
          </a:p>
          <a:p>
            <a:pPr marL="67881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(iii) </a:t>
            </a:r>
            <a:r>
              <a:rPr sz="2400" spc="-20" dirty="0">
                <a:latin typeface="Tahoma"/>
                <a:cs typeface="Tahoma"/>
              </a:rPr>
              <a:t>Pole-zero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Plot</a:t>
            </a:r>
            <a:endParaRPr sz="2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75"/>
              </a:spcBef>
            </a:pPr>
            <a:r>
              <a:rPr sz="2400" b="1" spc="-10" dirty="0">
                <a:latin typeface="Tahoma"/>
                <a:cs typeface="Tahoma"/>
              </a:rPr>
              <a:t>Solution:</a:t>
            </a:r>
            <a:r>
              <a:rPr sz="2400" b="1" spc="8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(i)Poles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4711" y="2402204"/>
            <a:ext cx="3829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(ii)Zeros</a:t>
            </a:r>
            <a:endParaRPr sz="24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(iv) </a:t>
            </a:r>
            <a:r>
              <a:rPr sz="2400" spc="-5" dirty="0">
                <a:latin typeface="Tahoma"/>
                <a:cs typeface="Tahoma"/>
              </a:rPr>
              <a:t>Characteristics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" y="3802434"/>
            <a:ext cx="7747634" cy="93853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sz="2400" spc="-5" dirty="0">
                <a:latin typeface="Calibri"/>
                <a:cs typeface="Calibri"/>
              </a:rPr>
              <a:t>The poles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by </a:t>
            </a:r>
            <a:r>
              <a:rPr sz="2400" spc="-5" dirty="0">
                <a:latin typeface="Calibri"/>
                <a:cs typeface="Calibri"/>
              </a:rPr>
              <a:t>equating </a:t>
            </a:r>
            <a:r>
              <a:rPr sz="2400" spc="-10" dirty="0">
                <a:latin typeface="Calibri"/>
                <a:cs typeface="Calibri"/>
              </a:rPr>
              <a:t>denominator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zero</a:t>
            </a:r>
            <a:endParaRPr sz="2400">
              <a:latin typeface="Calibri"/>
              <a:cs typeface="Calibri"/>
            </a:endParaRPr>
          </a:p>
          <a:p>
            <a:pPr marL="1294130">
              <a:lnSpc>
                <a:spcPct val="100000"/>
              </a:lnSpc>
              <a:spcBef>
                <a:spcPts val="740"/>
              </a:spcBef>
            </a:pPr>
            <a:r>
              <a:rPr sz="2350" i="1" u="heavy" spc="-29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i="1" u="heavy" spc="80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350" spc="80" dirty="0">
                <a:latin typeface="Times New Roman"/>
                <a:cs typeface="Times New Roman"/>
              </a:rPr>
              <a:t>(s</a:t>
            </a:r>
            <a:r>
              <a:rPr sz="2025" spc="120" baseline="43209" dirty="0">
                <a:latin typeface="Times New Roman"/>
                <a:cs typeface="Times New Roman"/>
              </a:rPr>
              <a:t>2</a:t>
            </a:r>
            <a:r>
              <a:rPr sz="2025" spc="52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Times New Roman"/>
                <a:cs typeface="Times New Roman"/>
              </a:rPr>
              <a:t>2s</a:t>
            </a:r>
            <a:r>
              <a:rPr sz="2350" spc="155" dirty="0">
                <a:latin typeface="Symbol"/>
                <a:cs typeface="Symbol"/>
              </a:rPr>
              <a:t>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2)(s</a:t>
            </a:r>
            <a:r>
              <a:rPr sz="2025" spc="82" baseline="43209" dirty="0">
                <a:latin typeface="Times New Roman"/>
                <a:cs typeface="Times New Roman"/>
              </a:rPr>
              <a:t>2</a:t>
            </a:r>
            <a:r>
              <a:rPr sz="2025" spc="52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7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12)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3478" y="487756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8035" y="4920463"/>
            <a:ext cx="1280160" cy="1473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50" spc="-70" dirty="0">
                <a:latin typeface="Symbol"/>
                <a:cs typeface="Symbol"/>
              </a:rPr>
              <a:t></a:t>
            </a:r>
            <a:r>
              <a:rPr sz="2550" spc="-520" dirty="0">
                <a:latin typeface="Times New Roman"/>
                <a:cs typeface="Times New Roman"/>
              </a:rPr>
              <a:t> </a:t>
            </a:r>
            <a:r>
              <a:rPr sz="2550" i="1" spc="-35" dirty="0">
                <a:latin typeface="Times New Roman"/>
                <a:cs typeface="Times New Roman"/>
              </a:rPr>
              <a:t>s </a:t>
            </a:r>
            <a:r>
              <a:rPr sz="2550" spc="-45" dirty="0">
                <a:latin typeface="Symbol"/>
                <a:cs typeface="Symbol"/>
              </a:rPr>
              <a:t>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40"/>
              </a:spcBef>
            </a:pPr>
            <a:r>
              <a:rPr sz="2550" spc="-5" dirty="0">
                <a:latin typeface="Symbol"/>
                <a:cs typeface="Symbol"/>
              </a:rPr>
              <a:t></a:t>
            </a:r>
            <a:r>
              <a:rPr sz="2550" spc="-5" dirty="0">
                <a:latin typeface="Times New Roman"/>
                <a:cs typeface="Times New Roman"/>
              </a:rPr>
              <a:t>s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3</a:t>
            </a:r>
            <a:r>
              <a:rPr sz="2550" spc="-229" dirty="0">
                <a:latin typeface="Times New Roman"/>
                <a:cs typeface="Times New Roman"/>
              </a:rPr>
              <a:t> </a:t>
            </a:r>
            <a:r>
              <a:rPr sz="2550" spc="-45" dirty="0">
                <a:latin typeface="Symbol"/>
                <a:cs typeface="Symbol"/>
              </a:rPr>
              <a:t>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</a:t>
            </a:r>
            <a:r>
              <a:rPr sz="2550" spc="-10" dirty="0">
                <a:latin typeface="Symbol"/>
                <a:cs typeface="Symbol"/>
              </a:rPr>
              <a:t></a:t>
            </a:r>
            <a:r>
              <a:rPr sz="2550" spc="-47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4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0773" y="5386807"/>
            <a:ext cx="1065530" cy="1092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140"/>
              </a:spcBef>
            </a:pPr>
            <a:r>
              <a:rPr sz="2550" spc="-10" dirty="0">
                <a:latin typeface="Symbol"/>
                <a:cs typeface="Symbol"/>
              </a:rPr>
              <a:t></a:t>
            </a:r>
            <a:r>
              <a:rPr sz="2550" spc="-10" dirty="0">
                <a:latin typeface="Times New Roman"/>
                <a:cs typeface="Times New Roman"/>
              </a:rPr>
              <a:t>s </a:t>
            </a:r>
            <a:r>
              <a:rPr sz="2550" spc="-20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</a:t>
            </a:r>
            <a:r>
              <a:rPr sz="2550" spc="-8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7421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2523946"/>
            <a:ext cx="7523480" cy="260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1550">
              <a:lnSpc>
                <a:spcPct val="100000"/>
              </a:lnSpc>
              <a:spcBef>
                <a:spcPts val="105"/>
              </a:spcBef>
            </a:pPr>
            <a:r>
              <a:rPr sz="2500" spc="5" dirty="0">
                <a:latin typeface="Symbol"/>
                <a:cs typeface="Symbol"/>
              </a:rPr>
              <a:t></a:t>
            </a:r>
            <a:r>
              <a:rPr sz="2500" spc="5" dirty="0">
                <a:latin typeface="Times New Roman"/>
                <a:cs typeface="Times New Roman"/>
              </a:rPr>
              <a:t>s </a:t>
            </a:r>
            <a:r>
              <a:rPr sz="2500" spc="-45" dirty="0">
                <a:latin typeface="Symbol"/>
                <a:cs typeface="Symbol"/>
              </a:rPr>
              <a:t>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</a:t>
            </a:r>
            <a:r>
              <a:rPr sz="2500" spc="-5" dirty="0">
                <a:latin typeface="Times New Roman"/>
                <a:cs typeface="Times New Roman"/>
              </a:rPr>
              <a:t>1</a:t>
            </a:r>
            <a:r>
              <a:rPr sz="2500" spc="-5" dirty="0">
                <a:latin typeface="Symbol"/>
                <a:cs typeface="Symbol"/>
              </a:rPr>
              <a:t>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j</a:t>
            </a:r>
            <a:endParaRPr sz="2500">
              <a:latin typeface="Times New Roman"/>
              <a:cs typeface="Times New Roman"/>
            </a:endParaRPr>
          </a:p>
          <a:p>
            <a:pPr marL="967740">
              <a:lnSpc>
                <a:spcPct val="100000"/>
              </a:lnSpc>
              <a:spcBef>
                <a:spcPts val="1885"/>
              </a:spcBef>
            </a:pPr>
            <a:r>
              <a:rPr sz="2500" spc="15" dirty="0">
                <a:latin typeface="Symbol"/>
                <a:cs typeface="Symbol"/>
              </a:rPr>
              <a:t></a:t>
            </a:r>
            <a:r>
              <a:rPr sz="2500" spc="15" dirty="0">
                <a:latin typeface="Times New Roman"/>
                <a:cs typeface="Times New Roman"/>
              </a:rPr>
              <a:t>s </a:t>
            </a:r>
            <a:r>
              <a:rPr sz="2500" spc="-55" dirty="0">
                <a:latin typeface="Symbol"/>
                <a:cs typeface="Symbol"/>
              </a:rPr>
              <a:t>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5" dirty="0">
                <a:latin typeface="Times New Roman"/>
                <a:cs typeface="Times New Roman"/>
              </a:rPr>
              <a:t>1</a:t>
            </a: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220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j</a:t>
            </a:r>
            <a:endParaRPr sz="25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1745"/>
              </a:spcBef>
            </a:pPr>
            <a:r>
              <a:rPr sz="2400" spc="-5" dirty="0">
                <a:latin typeface="Calibri"/>
                <a:cs typeface="Calibri"/>
              </a:rPr>
              <a:t>The poles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s=0, -3, -4,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-1+j,-1-j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Tahoma"/>
                <a:cs typeface="Tahoma"/>
              </a:rPr>
              <a:t>(ii) </a:t>
            </a:r>
            <a:r>
              <a:rPr sz="2400" spc="-15" dirty="0">
                <a:latin typeface="Tahoma"/>
                <a:cs typeface="Tahoma"/>
              </a:rPr>
              <a:t>Zeros:</a:t>
            </a:r>
            <a:endParaRPr sz="2400">
              <a:latin typeface="Tahoma"/>
              <a:cs typeface="Tahoma"/>
            </a:endParaRPr>
          </a:p>
          <a:p>
            <a:pPr marL="146685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zeros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by </a:t>
            </a:r>
            <a:r>
              <a:rPr sz="2400" spc="-5" dirty="0">
                <a:latin typeface="Calibri"/>
                <a:cs typeface="Calibri"/>
              </a:rPr>
              <a:t>equating </a:t>
            </a:r>
            <a:r>
              <a:rPr sz="2400" spc="-15" dirty="0">
                <a:latin typeface="Calibri"/>
                <a:cs typeface="Calibri"/>
              </a:rPr>
              <a:t>numerator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20" dirty="0">
                <a:latin typeface="Calibri"/>
                <a:cs typeface="Calibri"/>
              </a:rPr>
              <a:t>zero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139" y="1078885"/>
            <a:ext cx="3672204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spc="80" dirty="0">
                <a:latin typeface="Times New Roman"/>
                <a:cs typeface="Times New Roman"/>
              </a:rPr>
              <a:t>s</a:t>
            </a:r>
            <a:r>
              <a:rPr sz="2350" spc="80" dirty="0">
                <a:latin typeface="Times New Roman"/>
                <a:cs typeface="Times New Roman"/>
              </a:rPr>
              <a:t>(s</a:t>
            </a:r>
            <a:r>
              <a:rPr sz="2025" spc="120" baseline="43209" dirty="0">
                <a:latin typeface="Times New Roman"/>
                <a:cs typeface="Times New Roman"/>
              </a:rPr>
              <a:t>2</a:t>
            </a:r>
            <a:r>
              <a:rPr sz="2025" spc="52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Times New Roman"/>
                <a:cs typeface="Times New Roman"/>
              </a:rPr>
              <a:t>2s</a:t>
            </a:r>
            <a:r>
              <a:rPr sz="2350" spc="155" dirty="0">
                <a:latin typeface="Symbol"/>
                <a:cs typeface="Symbol"/>
              </a:rPr>
              <a:t>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2)(s</a:t>
            </a:r>
            <a:r>
              <a:rPr sz="2025" spc="37" baseline="43209" dirty="0">
                <a:latin typeface="Times New Roman"/>
                <a:cs typeface="Times New Roman"/>
              </a:rPr>
              <a:t>2</a:t>
            </a:r>
            <a:r>
              <a:rPr sz="2025" spc="44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3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7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12)</a:t>
            </a:r>
            <a:r>
              <a:rPr sz="2350" spc="19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761" y="1524761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5220763"/>
            <a:ext cx="2259330" cy="976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904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2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zeros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s=-2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5901" y="5254291"/>
            <a:ext cx="97218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20" dirty="0">
                <a:latin typeface="Symbol"/>
                <a:cs typeface="Symbol"/>
              </a:rPr>
              <a:t></a:t>
            </a:r>
            <a:r>
              <a:rPr sz="2300" spc="20" dirty="0">
                <a:latin typeface="Times New Roman"/>
                <a:cs typeface="Times New Roman"/>
              </a:rPr>
              <a:t>s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31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Symbol"/>
                <a:cs typeface="Symbol"/>
              </a:rPr>
              <a:t></a:t>
            </a:r>
            <a:r>
              <a:rPr sz="2300" spc="-5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83925" y="1717556"/>
            <a:ext cx="990600" cy="283845"/>
            <a:chOff x="2683925" y="1717556"/>
            <a:chExt cx="990600" cy="283845"/>
          </a:xfrm>
        </p:grpSpPr>
        <p:sp>
          <p:nvSpPr>
            <p:cNvPr id="10" name="object 10"/>
            <p:cNvSpPr/>
            <p:nvPr/>
          </p:nvSpPr>
          <p:spPr>
            <a:xfrm>
              <a:off x="2694772" y="1731130"/>
              <a:ext cx="979805" cy="268605"/>
            </a:xfrm>
            <a:custGeom>
              <a:avLst/>
              <a:gdLst/>
              <a:ahLst/>
              <a:cxnLst/>
              <a:rect l="l" t="t" r="r" b="b"/>
              <a:pathLst>
                <a:path w="979804" h="268605">
                  <a:moveTo>
                    <a:pt x="0" y="181039"/>
                  </a:moveTo>
                  <a:lnTo>
                    <a:pt x="23678" y="166990"/>
                  </a:lnTo>
                </a:path>
                <a:path w="979804" h="268605">
                  <a:moveTo>
                    <a:pt x="24661" y="166990"/>
                  </a:moveTo>
                  <a:lnTo>
                    <a:pt x="83387" y="268033"/>
                  </a:lnTo>
                </a:path>
                <a:path w="979804" h="268605">
                  <a:moveTo>
                    <a:pt x="83387" y="268508"/>
                  </a:moveTo>
                  <a:lnTo>
                    <a:pt x="147507" y="456"/>
                  </a:lnTo>
                </a:path>
                <a:path w="979804" h="268605">
                  <a:moveTo>
                    <a:pt x="147507" y="0"/>
                  </a:moveTo>
                  <a:lnTo>
                    <a:pt x="9797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3925" y="1717556"/>
              <a:ext cx="982344" cy="273685"/>
            </a:xfrm>
            <a:custGeom>
              <a:avLst/>
              <a:gdLst/>
              <a:ahLst/>
              <a:cxnLst/>
              <a:rect l="l" t="t" r="r" b="b"/>
              <a:pathLst>
                <a:path w="982345" h="273685">
                  <a:moveTo>
                    <a:pt x="982184" y="0"/>
                  </a:moveTo>
                  <a:lnTo>
                    <a:pt x="145040" y="0"/>
                  </a:lnTo>
                  <a:lnTo>
                    <a:pt x="85352" y="249801"/>
                  </a:lnTo>
                  <a:lnTo>
                    <a:pt x="33543" y="164196"/>
                  </a:lnTo>
                  <a:lnTo>
                    <a:pt x="0" y="183378"/>
                  </a:lnTo>
                  <a:lnTo>
                    <a:pt x="3949" y="189917"/>
                  </a:lnTo>
                  <a:lnTo>
                    <a:pt x="20230" y="179633"/>
                  </a:lnTo>
                  <a:lnTo>
                    <a:pt x="79417" y="273660"/>
                  </a:lnTo>
                  <a:lnTo>
                    <a:pt x="91267" y="273660"/>
                  </a:lnTo>
                  <a:lnTo>
                    <a:pt x="153923" y="11235"/>
                  </a:lnTo>
                  <a:lnTo>
                    <a:pt x="982184" y="11235"/>
                  </a:lnTo>
                  <a:lnTo>
                    <a:pt x="982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76743" y="2056709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614" y="0"/>
                </a:lnTo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8024" y="1626741"/>
            <a:ext cx="2768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i="1" spc="127" baseline="-24691" dirty="0">
                <a:latin typeface="Times New Roman"/>
                <a:cs typeface="Times New Roman"/>
              </a:rPr>
              <a:t>b</a:t>
            </a:r>
            <a:r>
              <a:rPr sz="1000" spc="8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9341" y="1728715"/>
            <a:ext cx="14852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7260" algn="l"/>
              </a:tabLst>
            </a:pPr>
            <a:r>
              <a:rPr sz="1800" spc="50" dirty="0">
                <a:latin typeface="Symbol"/>
                <a:cs typeface="Symbol"/>
              </a:rPr>
              <a:t></a:t>
            </a:r>
            <a:r>
              <a:rPr sz="1800" i="1" spc="50" dirty="0">
                <a:latin typeface="Times New Roman"/>
                <a:cs typeface="Times New Roman"/>
              </a:rPr>
              <a:t>b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</a:t>
            </a:r>
            <a:r>
              <a:rPr sz="1800" spc="50" dirty="0">
                <a:latin typeface="Times New Roman"/>
                <a:cs typeface="Times New Roman"/>
              </a:rPr>
              <a:t>	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r>
              <a:rPr sz="1800" i="1" spc="55" dirty="0">
                <a:latin typeface="Times New Roman"/>
                <a:cs typeface="Times New Roman"/>
              </a:rPr>
              <a:t>ac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5054" y="2051020"/>
            <a:ext cx="27114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75" dirty="0">
                <a:latin typeface="Times New Roman"/>
                <a:cs typeface="Times New Roman"/>
              </a:rPr>
              <a:t>2</a:t>
            </a:r>
            <a:r>
              <a:rPr sz="1800" i="1" spc="4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5408" y="1872798"/>
            <a:ext cx="7258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spc="40" dirty="0">
                <a:latin typeface="Times New Roman"/>
                <a:cs typeface="Times New Roman"/>
              </a:rPr>
              <a:t>roots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067" y="1677161"/>
            <a:ext cx="8306434" cy="4648835"/>
          </a:xfrm>
          <a:custGeom>
            <a:avLst/>
            <a:gdLst/>
            <a:ahLst/>
            <a:cxnLst/>
            <a:rect l="l" t="t" r="r" b="b"/>
            <a:pathLst>
              <a:path w="8306434" h="4648835">
                <a:moveTo>
                  <a:pt x="8305851" y="2133600"/>
                </a:moveTo>
                <a:lnTo>
                  <a:pt x="8286267" y="2122170"/>
                </a:lnTo>
                <a:lnTo>
                  <a:pt x="8207299" y="2076069"/>
                </a:lnTo>
                <a:lnTo>
                  <a:pt x="8200314" y="2077974"/>
                </a:lnTo>
                <a:lnTo>
                  <a:pt x="8193964" y="2088896"/>
                </a:lnTo>
                <a:lnTo>
                  <a:pt x="8195742" y="2095881"/>
                </a:lnTo>
                <a:lnTo>
                  <a:pt x="8240801" y="2122170"/>
                </a:lnTo>
                <a:lnTo>
                  <a:pt x="4583481" y="2122170"/>
                </a:lnTo>
                <a:lnTo>
                  <a:pt x="4583481" y="65024"/>
                </a:lnTo>
                <a:lnTo>
                  <a:pt x="4606595" y="104648"/>
                </a:lnTo>
                <a:lnTo>
                  <a:pt x="4609770" y="109982"/>
                </a:lnTo>
                <a:lnTo>
                  <a:pt x="4616755" y="111887"/>
                </a:lnTo>
                <a:lnTo>
                  <a:pt x="4627677" y="105537"/>
                </a:lnTo>
                <a:lnTo>
                  <a:pt x="4629582" y="98552"/>
                </a:lnTo>
                <a:lnTo>
                  <a:pt x="4585246" y="22606"/>
                </a:lnTo>
                <a:lnTo>
                  <a:pt x="4572051" y="0"/>
                </a:lnTo>
                <a:lnTo>
                  <a:pt x="4514520" y="98552"/>
                </a:lnTo>
                <a:lnTo>
                  <a:pt x="4516425" y="105537"/>
                </a:lnTo>
                <a:lnTo>
                  <a:pt x="4527347" y="111887"/>
                </a:lnTo>
                <a:lnTo>
                  <a:pt x="4534332" y="109982"/>
                </a:lnTo>
                <a:lnTo>
                  <a:pt x="4537507" y="104648"/>
                </a:lnTo>
                <a:lnTo>
                  <a:pt x="4560621" y="65024"/>
                </a:lnTo>
                <a:lnTo>
                  <a:pt x="4560621" y="2122170"/>
                </a:lnTo>
                <a:lnTo>
                  <a:pt x="65011" y="2122170"/>
                </a:lnTo>
                <a:lnTo>
                  <a:pt x="110096" y="2095881"/>
                </a:lnTo>
                <a:lnTo>
                  <a:pt x="111937" y="2088896"/>
                </a:lnTo>
                <a:lnTo>
                  <a:pt x="105575" y="2077974"/>
                </a:lnTo>
                <a:lnTo>
                  <a:pt x="98577" y="2076069"/>
                </a:lnTo>
                <a:lnTo>
                  <a:pt x="0" y="2133600"/>
                </a:lnTo>
                <a:lnTo>
                  <a:pt x="98577" y="2191131"/>
                </a:lnTo>
                <a:lnTo>
                  <a:pt x="105575" y="2189226"/>
                </a:lnTo>
                <a:lnTo>
                  <a:pt x="111937" y="2178304"/>
                </a:lnTo>
                <a:lnTo>
                  <a:pt x="110096" y="2171319"/>
                </a:lnTo>
                <a:lnTo>
                  <a:pt x="65011" y="2145030"/>
                </a:lnTo>
                <a:lnTo>
                  <a:pt x="4560621" y="2145030"/>
                </a:lnTo>
                <a:lnTo>
                  <a:pt x="4560621" y="4583227"/>
                </a:lnTo>
                <a:lnTo>
                  <a:pt x="4534332" y="4538154"/>
                </a:lnTo>
                <a:lnTo>
                  <a:pt x="4527347" y="4536313"/>
                </a:lnTo>
                <a:lnTo>
                  <a:pt x="4516425" y="4542675"/>
                </a:lnTo>
                <a:lnTo>
                  <a:pt x="4514520" y="4549673"/>
                </a:lnTo>
                <a:lnTo>
                  <a:pt x="4572051" y="4648251"/>
                </a:lnTo>
                <a:lnTo>
                  <a:pt x="4585297" y="4625556"/>
                </a:lnTo>
                <a:lnTo>
                  <a:pt x="4629582" y="4549673"/>
                </a:lnTo>
                <a:lnTo>
                  <a:pt x="4627677" y="4542675"/>
                </a:lnTo>
                <a:lnTo>
                  <a:pt x="4616755" y="4536313"/>
                </a:lnTo>
                <a:lnTo>
                  <a:pt x="4609770" y="4538154"/>
                </a:lnTo>
                <a:lnTo>
                  <a:pt x="4583481" y="4583227"/>
                </a:lnTo>
                <a:lnTo>
                  <a:pt x="4583481" y="2145030"/>
                </a:lnTo>
                <a:lnTo>
                  <a:pt x="8240801" y="2145030"/>
                </a:lnTo>
                <a:lnTo>
                  <a:pt x="8195742" y="2171319"/>
                </a:lnTo>
                <a:lnTo>
                  <a:pt x="8193964" y="2178304"/>
                </a:lnTo>
                <a:lnTo>
                  <a:pt x="8200314" y="2189226"/>
                </a:lnTo>
                <a:lnTo>
                  <a:pt x="8207299" y="2191131"/>
                </a:lnTo>
                <a:lnTo>
                  <a:pt x="8286267" y="2145030"/>
                </a:lnTo>
                <a:lnTo>
                  <a:pt x="8305851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47800" y="3526122"/>
            <a:ext cx="17843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70" dirty="0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2350" y="3842384"/>
            <a:ext cx="164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0496" y="3975608"/>
            <a:ext cx="838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725" algn="l"/>
              </a:tabLst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2	-1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24913" y="2957957"/>
            <a:ext cx="2620645" cy="1792605"/>
            <a:chOff x="2224913" y="2957957"/>
            <a:chExt cx="2620645" cy="1792605"/>
          </a:xfrm>
        </p:grpSpPr>
        <p:sp>
          <p:nvSpPr>
            <p:cNvPr id="7" name="object 7"/>
            <p:cNvSpPr/>
            <p:nvPr/>
          </p:nvSpPr>
          <p:spPr>
            <a:xfrm>
              <a:off x="2844546" y="3734562"/>
              <a:ext cx="157480" cy="152400"/>
            </a:xfrm>
            <a:custGeom>
              <a:avLst/>
              <a:gdLst/>
              <a:ahLst/>
              <a:cxnLst/>
              <a:rect l="l" t="t" r="r" b="b"/>
              <a:pathLst>
                <a:path w="157480" h="152400">
                  <a:moveTo>
                    <a:pt x="0" y="0"/>
                  </a:moveTo>
                  <a:lnTo>
                    <a:pt x="157099" y="152400"/>
                  </a:lnTo>
                </a:path>
                <a:path w="157480" h="152400">
                  <a:moveTo>
                    <a:pt x="157099" y="0"/>
                  </a:moveTo>
                  <a:lnTo>
                    <a:pt x="0" y="1524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5294" y="3696462"/>
              <a:ext cx="156971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5294" y="3696462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79" h="228600">
                  <a:moveTo>
                    <a:pt x="0" y="114300"/>
                  </a:moveTo>
                  <a:lnTo>
                    <a:pt x="6173" y="69812"/>
                  </a:lnTo>
                  <a:lnTo>
                    <a:pt x="23002" y="33480"/>
                  </a:lnTo>
                  <a:lnTo>
                    <a:pt x="47952" y="8983"/>
                  </a:lnTo>
                  <a:lnTo>
                    <a:pt x="78485" y="0"/>
                  </a:lnTo>
                  <a:lnTo>
                    <a:pt x="109019" y="8983"/>
                  </a:lnTo>
                  <a:lnTo>
                    <a:pt x="133969" y="33480"/>
                  </a:lnTo>
                  <a:lnTo>
                    <a:pt x="150798" y="69812"/>
                  </a:lnTo>
                  <a:lnTo>
                    <a:pt x="156971" y="114300"/>
                  </a:lnTo>
                  <a:lnTo>
                    <a:pt x="150798" y="158787"/>
                  </a:lnTo>
                  <a:lnTo>
                    <a:pt x="133969" y="195119"/>
                  </a:lnTo>
                  <a:lnTo>
                    <a:pt x="109019" y="219616"/>
                  </a:lnTo>
                  <a:lnTo>
                    <a:pt x="78485" y="228600"/>
                  </a:lnTo>
                  <a:lnTo>
                    <a:pt x="47952" y="219616"/>
                  </a:lnTo>
                  <a:lnTo>
                    <a:pt x="23002" y="195119"/>
                  </a:lnTo>
                  <a:lnTo>
                    <a:pt x="6173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9518" y="2972562"/>
              <a:ext cx="2591435" cy="1763395"/>
            </a:xfrm>
            <a:custGeom>
              <a:avLst/>
              <a:gdLst/>
              <a:ahLst/>
              <a:cxnLst/>
              <a:rect l="l" t="t" r="r" b="b"/>
              <a:pathLst>
                <a:path w="2591435" h="1763395">
                  <a:moveTo>
                    <a:pt x="2433828" y="762000"/>
                  </a:moveTo>
                  <a:lnTo>
                    <a:pt x="2590927" y="914400"/>
                  </a:lnTo>
                </a:path>
                <a:path w="2591435" h="1763395">
                  <a:moveTo>
                    <a:pt x="2590927" y="762000"/>
                  </a:moveTo>
                  <a:lnTo>
                    <a:pt x="2433828" y="914400"/>
                  </a:lnTo>
                </a:path>
                <a:path w="2591435" h="1763395">
                  <a:moveTo>
                    <a:pt x="0" y="762000"/>
                  </a:moveTo>
                  <a:lnTo>
                    <a:pt x="157225" y="914400"/>
                  </a:lnTo>
                </a:path>
                <a:path w="2591435" h="1763395">
                  <a:moveTo>
                    <a:pt x="157225" y="762000"/>
                  </a:moveTo>
                  <a:lnTo>
                    <a:pt x="0" y="914400"/>
                  </a:lnTo>
                </a:path>
                <a:path w="2591435" h="1763395">
                  <a:moveTo>
                    <a:pt x="1903476" y="1610868"/>
                  </a:moveTo>
                  <a:lnTo>
                    <a:pt x="2060702" y="1763268"/>
                  </a:lnTo>
                </a:path>
                <a:path w="2591435" h="1763395">
                  <a:moveTo>
                    <a:pt x="2060702" y="1610868"/>
                  </a:moveTo>
                  <a:lnTo>
                    <a:pt x="1903476" y="1763268"/>
                  </a:lnTo>
                </a:path>
                <a:path w="2591435" h="1763395">
                  <a:moveTo>
                    <a:pt x="1906523" y="0"/>
                  </a:moveTo>
                  <a:lnTo>
                    <a:pt x="2063622" y="152400"/>
                  </a:lnTo>
                </a:path>
                <a:path w="2591435" h="1763395">
                  <a:moveTo>
                    <a:pt x="2063622" y="0"/>
                  </a:moveTo>
                  <a:lnTo>
                    <a:pt x="1906523" y="1524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5215" y="3994784"/>
            <a:ext cx="208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" algn="l"/>
                <a:tab pos="1268095" algn="l"/>
                <a:tab pos="1841500" algn="l"/>
              </a:tabLst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6	-5	-4	-3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604" y="869950"/>
            <a:ext cx="472186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(iii) </a:t>
            </a:r>
            <a:r>
              <a:rPr sz="2400" spc="-20" dirty="0">
                <a:latin typeface="Tahoma"/>
                <a:cs typeface="Tahoma"/>
              </a:rPr>
              <a:t>Pole-zero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plot:</a:t>
            </a:r>
            <a:endParaRPr sz="2400">
              <a:latin typeface="Tahoma"/>
              <a:cs typeface="Tahoma"/>
            </a:endParaRPr>
          </a:p>
          <a:p>
            <a:pPr marR="328930" algn="r">
              <a:lnSpc>
                <a:spcPts val="2915"/>
              </a:lnSpc>
            </a:pPr>
            <a:r>
              <a:rPr sz="2650" i="1" spc="-170" dirty="0">
                <a:latin typeface="Times New Roman"/>
                <a:cs typeface="Times New Roman"/>
              </a:rPr>
              <a:t>j</a:t>
            </a:r>
            <a:r>
              <a:rPr sz="2750" i="1" spc="-340" dirty="0">
                <a:latin typeface="Symbol"/>
                <a:cs typeface="Symbol"/>
              </a:rPr>
              <a:t></a:t>
            </a:r>
            <a:endParaRPr sz="2750">
              <a:latin typeface="Symbol"/>
              <a:cs typeface="Symbol"/>
            </a:endParaRPr>
          </a:p>
          <a:p>
            <a:pPr marL="4498340" marR="5080" indent="-15240" algn="just">
              <a:lnSpc>
                <a:spcPct val="171900"/>
              </a:lnSpc>
              <a:spcBef>
                <a:spcPts val="65"/>
              </a:spcBef>
            </a:pPr>
            <a:r>
              <a:rPr sz="2000" spc="-5" dirty="0">
                <a:latin typeface="Tahoma"/>
                <a:cs typeface="Tahoma"/>
              </a:rPr>
              <a:t>3j  2j  </a:t>
            </a:r>
            <a:r>
              <a:rPr sz="2000" dirty="0">
                <a:latin typeface="Tahoma"/>
                <a:cs typeface="Tahoma"/>
              </a:rPr>
              <a:t> 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7421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4171" y="4432808"/>
            <a:ext cx="36131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-j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-2j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Tahoma"/>
                <a:cs typeface="Tahoma"/>
              </a:rPr>
              <a:t>-3j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5727" y="2153411"/>
            <a:ext cx="3438525" cy="3390900"/>
          </a:xfrm>
          <a:custGeom>
            <a:avLst/>
            <a:gdLst/>
            <a:ahLst/>
            <a:cxnLst/>
            <a:rect l="l" t="t" r="r" b="b"/>
            <a:pathLst>
              <a:path w="3438525" h="3390900">
                <a:moveTo>
                  <a:pt x="1825752" y="0"/>
                </a:moveTo>
                <a:lnTo>
                  <a:pt x="1828927" y="3390773"/>
                </a:lnTo>
              </a:path>
              <a:path w="3438525" h="3390900">
                <a:moveTo>
                  <a:pt x="0" y="894588"/>
                </a:moveTo>
                <a:lnTo>
                  <a:pt x="3319399" y="894588"/>
                </a:lnTo>
              </a:path>
              <a:path w="3438525" h="3390900">
                <a:moveTo>
                  <a:pt x="118872" y="2494788"/>
                </a:moveTo>
                <a:lnTo>
                  <a:pt x="3438271" y="24947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955" y="1098550"/>
            <a:ext cx="7755255" cy="341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(iv) </a:t>
            </a:r>
            <a:r>
              <a:rPr sz="2400" spc="-5" dirty="0">
                <a:latin typeface="Tahoma"/>
                <a:cs typeface="Tahoma"/>
              </a:rPr>
              <a:t>Characteristics</a:t>
            </a:r>
            <a:r>
              <a:rPr sz="2400" dirty="0">
                <a:latin typeface="Tahoma"/>
                <a:cs typeface="Tahoma"/>
              </a:rPr>
              <a:t> Equation:</a:t>
            </a:r>
            <a:endParaRPr sz="2400">
              <a:latin typeface="Tahoma"/>
              <a:cs typeface="Tahoma"/>
            </a:endParaRPr>
          </a:p>
          <a:p>
            <a:pPr marL="1267460">
              <a:lnSpc>
                <a:spcPct val="100000"/>
              </a:lnSpc>
              <a:spcBef>
                <a:spcPts val="2375"/>
              </a:spcBef>
            </a:pPr>
            <a:r>
              <a:rPr sz="2350" i="1" spc="80" dirty="0">
                <a:latin typeface="Times New Roman"/>
                <a:cs typeface="Times New Roman"/>
              </a:rPr>
              <a:t>s</a:t>
            </a:r>
            <a:r>
              <a:rPr sz="2350" spc="80" dirty="0">
                <a:latin typeface="Times New Roman"/>
                <a:cs typeface="Times New Roman"/>
              </a:rPr>
              <a:t>(s</a:t>
            </a:r>
            <a:r>
              <a:rPr sz="2025" spc="120" baseline="43209" dirty="0">
                <a:latin typeface="Times New Roman"/>
                <a:cs typeface="Times New Roman"/>
              </a:rPr>
              <a:t>2</a:t>
            </a:r>
            <a:r>
              <a:rPr sz="2025" spc="52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Times New Roman"/>
                <a:cs typeface="Times New Roman"/>
              </a:rPr>
              <a:t>2s</a:t>
            </a:r>
            <a:r>
              <a:rPr sz="2350" spc="155" dirty="0">
                <a:latin typeface="Symbol"/>
                <a:cs typeface="Symbol"/>
              </a:rPr>
              <a:t>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2)(s</a:t>
            </a:r>
            <a:r>
              <a:rPr sz="2025" spc="82" baseline="43209" dirty="0">
                <a:latin typeface="Times New Roman"/>
                <a:cs typeface="Times New Roman"/>
              </a:rPr>
              <a:t>2</a:t>
            </a:r>
            <a:r>
              <a:rPr sz="2025" spc="52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7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Symbol"/>
                <a:cs typeface="Symbol"/>
              </a:rPr>
              <a:t>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12)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177925">
              <a:lnSpc>
                <a:spcPct val="100000"/>
              </a:lnSpc>
              <a:spcBef>
                <a:spcPts val="5"/>
              </a:spcBef>
            </a:pPr>
            <a:r>
              <a:rPr sz="2350" spc="125" dirty="0">
                <a:latin typeface="Symbol"/>
                <a:cs typeface="Symbol"/>
              </a:rPr>
              <a:t></a:t>
            </a:r>
            <a:r>
              <a:rPr sz="2350" spc="125" dirty="0">
                <a:latin typeface="Times New Roman"/>
                <a:cs typeface="Times New Roman"/>
              </a:rPr>
              <a:t>(s</a:t>
            </a:r>
            <a:r>
              <a:rPr sz="2025" spc="187" baseline="43209" dirty="0">
                <a:latin typeface="Times New Roman"/>
                <a:cs typeface="Times New Roman"/>
              </a:rPr>
              <a:t>3</a:t>
            </a:r>
            <a:r>
              <a:rPr sz="2025" spc="-15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spc="150" dirty="0">
                <a:latin typeface="Times New Roman"/>
                <a:cs typeface="Times New Roman"/>
              </a:rPr>
              <a:t>2s</a:t>
            </a:r>
            <a:r>
              <a:rPr sz="2025" spc="225" baseline="43209" dirty="0">
                <a:latin typeface="Times New Roman"/>
                <a:cs typeface="Times New Roman"/>
              </a:rPr>
              <a:t>2</a:t>
            </a:r>
            <a:r>
              <a:rPr sz="2025" spc="67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Times New Roman"/>
                <a:cs typeface="Times New Roman"/>
              </a:rPr>
              <a:t>2</a:t>
            </a:r>
            <a:r>
              <a:rPr sz="2350" i="1" spc="75" dirty="0">
                <a:latin typeface="Times New Roman"/>
                <a:cs typeface="Times New Roman"/>
              </a:rPr>
              <a:t>s</a:t>
            </a:r>
            <a:r>
              <a:rPr sz="2350" spc="75" dirty="0">
                <a:latin typeface="Times New Roman"/>
                <a:cs typeface="Times New Roman"/>
              </a:rPr>
              <a:t>)(s</a:t>
            </a:r>
            <a:r>
              <a:rPr sz="2025" spc="112" baseline="43209" dirty="0">
                <a:latin typeface="Times New Roman"/>
                <a:cs typeface="Times New Roman"/>
              </a:rPr>
              <a:t>2</a:t>
            </a:r>
            <a:r>
              <a:rPr sz="2025" spc="60" baseline="4320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7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350" spc="95" dirty="0">
                <a:latin typeface="Times New Roman"/>
                <a:cs typeface="Times New Roman"/>
              </a:rPr>
              <a:t>s</a:t>
            </a:r>
            <a:r>
              <a:rPr sz="2350" spc="95" dirty="0">
                <a:latin typeface="Symbol"/>
                <a:cs typeface="Symbol"/>
              </a:rPr>
              <a:t>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12)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580390">
              <a:lnSpc>
                <a:spcPct val="100000"/>
              </a:lnSpc>
            </a:pPr>
            <a:r>
              <a:rPr sz="2400" spc="135" dirty="0">
                <a:latin typeface="Symbol"/>
                <a:cs typeface="Symbol"/>
              </a:rPr>
              <a:t></a:t>
            </a:r>
            <a:r>
              <a:rPr sz="2400" spc="135" dirty="0">
                <a:latin typeface="Times New Roman"/>
                <a:cs typeface="Times New Roman"/>
              </a:rPr>
              <a:t>s</a:t>
            </a:r>
            <a:r>
              <a:rPr sz="2025" spc="202" baseline="43209" dirty="0">
                <a:latin typeface="Times New Roman"/>
                <a:cs typeface="Times New Roman"/>
              </a:rPr>
              <a:t>5</a:t>
            </a:r>
            <a:r>
              <a:rPr sz="2025" spc="-7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7s</a:t>
            </a:r>
            <a:r>
              <a:rPr sz="2025" spc="240" baseline="43209" dirty="0">
                <a:latin typeface="Times New Roman"/>
                <a:cs typeface="Times New Roman"/>
              </a:rPr>
              <a:t>4</a:t>
            </a:r>
            <a:r>
              <a:rPr sz="2025" spc="15" baseline="43209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Symbol"/>
                <a:cs typeface="Symbol"/>
              </a:rPr>
              <a:t></a:t>
            </a:r>
            <a:r>
              <a:rPr sz="2400" spc="140" dirty="0">
                <a:latin typeface="Times New Roman"/>
                <a:cs typeface="Times New Roman"/>
              </a:rPr>
              <a:t>12s</a:t>
            </a:r>
            <a:r>
              <a:rPr sz="2025" spc="209" baseline="43209" dirty="0">
                <a:latin typeface="Times New Roman"/>
                <a:cs typeface="Times New Roman"/>
              </a:rPr>
              <a:t>3</a:t>
            </a:r>
            <a:r>
              <a:rPr sz="2025" spc="-52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2s</a:t>
            </a:r>
            <a:r>
              <a:rPr sz="2025" spc="225" baseline="43209" dirty="0">
                <a:latin typeface="Times New Roman"/>
                <a:cs typeface="Times New Roman"/>
              </a:rPr>
              <a:t>4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Symbol"/>
                <a:cs typeface="Symbol"/>
              </a:rPr>
              <a:t></a:t>
            </a:r>
            <a:r>
              <a:rPr sz="2400" spc="140" dirty="0">
                <a:latin typeface="Times New Roman"/>
                <a:cs typeface="Times New Roman"/>
              </a:rPr>
              <a:t>14s</a:t>
            </a:r>
            <a:r>
              <a:rPr sz="2025" spc="209" baseline="43209" dirty="0">
                <a:latin typeface="Times New Roman"/>
                <a:cs typeface="Times New Roman"/>
              </a:rPr>
              <a:t>3</a:t>
            </a:r>
            <a:r>
              <a:rPr sz="2025" spc="-60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24s</a:t>
            </a:r>
            <a:r>
              <a:rPr sz="2025" spc="179" baseline="43209" dirty="0">
                <a:latin typeface="Times New Roman"/>
                <a:cs typeface="Times New Roman"/>
              </a:rPr>
              <a:t>2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2s</a:t>
            </a:r>
            <a:r>
              <a:rPr sz="2025" spc="202" baseline="43209" dirty="0">
                <a:latin typeface="Times New Roman"/>
                <a:cs typeface="Times New Roman"/>
              </a:rPr>
              <a:t>3</a:t>
            </a:r>
            <a:r>
              <a:rPr sz="2025" spc="-44" baseline="43209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Symbol"/>
                <a:cs typeface="Symbol"/>
              </a:rPr>
              <a:t></a:t>
            </a:r>
            <a:r>
              <a:rPr sz="2400" spc="150" dirty="0">
                <a:latin typeface="Times New Roman"/>
                <a:cs typeface="Times New Roman"/>
              </a:rPr>
              <a:t>14s</a:t>
            </a:r>
            <a:r>
              <a:rPr sz="2025" spc="225" baseline="43209" dirty="0">
                <a:latin typeface="Times New Roman"/>
                <a:cs typeface="Times New Roman"/>
              </a:rPr>
              <a:t>2</a:t>
            </a:r>
            <a:r>
              <a:rPr sz="2025" spc="7" baseline="432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24</a:t>
            </a:r>
            <a:r>
              <a:rPr sz="2400" i="1" spc="75" dirty="0">
                <a:latin typeface="Times New Roman"/>
                <a:cs typeface="Times New Roman"/>
              </a:rPr>
              <a:t>s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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61110">
              <a:lnSpc>
                <a:spcPct val="100000"/>
              </a:lnSpc>
            </a:pPr>
            <a:r>
              <a:rPr sz="2400" spc="135" dirty="0">
                <a:latin typeface="Symbol"/>
                <a:cs typeface="Symbol"/>
              </a:rPr>
              <a:t></a:t>
            </a:r>
            <a:r>
              <a:rPr sz="2400" spc="135" dirty="0">
                <a:latin typeface="Times New Roman"/>
                <a:cs typeface="Times New Roman"/>
              </a:rPr>
              <a:t>s</a:t>
            </a:r>
            <a:r>
              <a:rPr sz="2025" spc="202" baseline="43209" dirty="0">
                <a:latin typeface="Times New Roman"/>
                <a:cs typeface="Times New Roman"/>
              </a:rPr>
              <a:t>5</a:t>
            </a:r>
            <a:r>
              <a:rPr sz="2025" spc="-7" baseline="43209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9s</a:t>
            </a:r>
            <a:r>
              <a:rPr sz="2025" spc="217" baseline="43209" dirty="0">
                <a:latin typeface="Times New Roman"/>
                <a:cs typeface="Times New Roman"/>
              </a:rPr>
              <a:t>4</a:t>
            </a:r>
            <a:r>
              <a:rPr sz="2025" spc="30" baseline="43209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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28s</a:t>
            </a:r>
            <a:r>
              <a:rPr sz="2025" spc="142" baseline="43209" dirty="0">
                <a:latin typeface="Times New Roman"/>
                <a:cs typeface="Times New Roman"/>
              </a:rPr>
              <a:t>3</a:t>
            </a:r>
            <a:r>
              <a:rPr sz="2025" spc="-37" baseline="43209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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38s</a:t>
            </a:r>
            <a:r>
              <a:rPr sz="2025" spc="165" baseline="43209" dirty="0">
                <a:latin typeface="Times New Roman"/>
                <a:cs typeface="Times New Roman"/>
              </a:rPr>
              <a:t>2</a:t>
            </a:r>
            <a:r>
              <a:rPr sz="2025" spc="30" baseline="43209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24</a:t>
            </a:r>
            <a:r>
              <a:rPr sz="2400" i="1" spc="70" dirty="0">
                <a:latin typeface="Times New Roman"/>
                <a:cs typeface="Times New Roman"/>
              </a:rPr>
              <a:t>s</a:t>
            </a:r>
            <a:r>
              <a:rPr sz="2400" i="1" spc="4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7421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93750"/>
            <a:ext cx="419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5723" y="1710142"/>
            <a:ext cx="2752725" cy="0"/>
          </a:xfrm>
          <a:custGeom>
            <a:avLst/>
            <a:gdLst/>
            <a:ahLst/>
            <a:cxnLst/>
            <a:rect l="l" t="t" r="r" b="b"/>
            <a:pathLst>
              <a:path w="2752725">
                <a:moveTo>
                  <a:pt x="0" y="0"/>
                </a:moveTo>
                <a:lnTo>
                  <a:pt x="2752664" y="0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5142" y="1706533"/>
            <a:ext cx="278574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i="1" spc="254" dirty="0">
                <a:latin typeface="Times New Roman"/>
                <a:cs typeface="Times New Roman"/>
              </a:rPr>
              <a:t>s</a:t>
            </a:r>
            <a:r>
              <a:rPr sz="2250" spc="254" dirty="0">
                <a:latin typeface="Times New Roman"/>
                <a:cs typeface="Times New Roman"/>
              </a:rPr>
              <a:t>(s</a:t>
            </a:r>
            <a:r>
              <a:rPr sz="2250" spc="254" dirty="0">
                <a:latin typeface="Symbol"/>
                <a:cs typeface="Symbol"/>
              </a:rPr>
              <a:t>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2250" spc="204" dirty="0">
                <a:latin typeface="Times New Roman"/>
                <a:cs typeface="Times New Roman"/>
              </a:rPr>
              <a:t>4)(s</a:t>
            </a:r>
            <a:r>
              <a:rPr sz="1950" spc="307" baseline="42735" dirty="0">
                <a:latin typeface="Times New Roman"/>
                <a:cs typeface="Times New Roman"/>
              </a:rPr>
              <a:t>2</a:t>
            </a:r>
            <a:r>
              <a:rPr sz="1950" spc="22" baseline="42735" dirty="0">
                <a:latin typeface="Times New Roman"/>
                <a:cs typeface="Times New Roman"/>
              </a:rPr>
              <a:t> </a:t>
            </a:r>
            <a:r>
              <a:rPr sz="2250" spc="285" dirty="0">
                <a:latin typeface="Symbol"/>
                <a:cs typeface="Symbol"/>
              </a:rPr>
              <a:t>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60" dirty="0">
                <a:latin typeface="Times New Roman"/>
                <a:cs typeface="Times New Roman"/>
              </a:rPr>
              <a:t>6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spc="290" dirty="0">
                <a:latin typeface="Times New Roman"/>
                <a:cs typeface="Times New Roman"/>
              </a:rPr>
              <a:t>s</a:t>
            </a:r>
            <a:r>
              <a:rPr sz="2250" spc="290" dirty="0">
                <a:latin typeface="Symbol"/>
                <a:cs typeface="Symbol"/>
              </a:rPr>
              <a:t>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2250" spc="215" dirty="0">
                <a:latin typeface="Times New Roman"/>
                <a:cs typeface="Times New Roman"/>
              </a:rPr>
              <a:t>25)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1649" y="1296525"/>
            <a:ext cx="842010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245" dirty="0">
                <a:latin typeface="Times New Roman"/>
                <a:cs typeface="Times New Roman"/>
              </a:rPr>
              <a:t>(s</a:t>
            </a:r>
            <a:r>
              <a:rPr sz="2250" spc="245" dirty="0">
                <a:latin typeface="Symbol"/>
                <a:cs typeface="Symbol"/>
              </a:rPr>
              <a:t></a:t>
            </a:r>
            <a:r>
              <a:rPr sz="2250" spc="-130" dirty="0">
                <a:latin typeface="Times New Roman"/>
                <a:cs typeface="Times New Roman"/>
              </a:rPr>
              <a:t> </a:t>
            </a:r>
            <a:r>
              <a:rPr sz="2250" spc="215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1385" y="1479586"/>
            <a:ext cx="94043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325" dirty="0">
                <a:latin typeface="Times New Roman"/>
                <a:cs typeface="Times New Roman"/>
              </a:rPr>
              <a:t>T.</a:t>
            </a:r>
            <a:r>
              <a:rPr sz="2250" i="1" spc="325" dirty="0">
                <a:latin typeface="Times New Roman"/>
                <a:cs typeface="Times New Roman"/>
              </a:rPr>
              <a:t>F</a:t>
            </a:r>
            <a:r>
              <a:rPr sz="2250" spc="325" dirty="0">
                <a:latin typeface="Times New Roman"/>
                <a:cs typeface="Times New Roman"/>
              </a:rPr>
              <a:t>.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spc="28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943" y="2326004"/>
            <a:ext cx="318897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Find: </a:t>
            </a:r>
            <a:r>
              <a:rPr sz="2400" dirty="0">
                <a:latin typeface="Tahoma"/>
                <a:cs typeface="Tahoma"/>
              </a:rPr>
              <a:t>(i)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Poles</a:t>
            </a:r>
            <a:endParaRPr sz="2400">
              <a:latin typeface="Tahoma"/>
              <a:cs typeface="Tahoma"/>
            </a:endParaRPr>
          </a:p>
          <a:p>
            <a:pPr marL="80518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(iii) </a:t>
            </a:r>
            <a:r>
              <a:rPr sz="2400" spc="-20" dirty="0">
                <a:latin typeface="Tahoma"/>
                <a:cs typeface="Tahoma"/>
              </a:rPr>
              <a:t>Pole-zero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Plot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400" spc="-5" dirty="0">
                <a:latin typeface="Tahoma"/>
                <a:cs typeface="Tahoma"/>
              </a:rPr>
              <a:t>Solution: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(i)Poles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0911" y="2326004"/>
            <a:ext cx="3829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(ii)Zeros</a:t>
            </a:r>
            <a:endParaRPr sz="24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(iv) </a:t>
            </a:r>
            <a:r>
              <a:rPr sz="2400" spc="-5" dirty="0">
                <a:latin typeface="Tahoma"/>
                <a:cs typeface="Tahoma"/>
              </a:rPr>
              <a:t>Characteristics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" y="3657855"/>
            <a:ext cx="7743825" cy="108966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5"/>
              </a:spcBef>
            </a:pPr>
            <a:r>
              <a:rPr sz="2400" spc="-5" dirty="0">
                <a:latin typeface="Calibri"/>
                <a:cs typeface="Calibri"/>
              </a:rPr>
              <a:t>The poles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by </a:t>
            </a:r>
            <a:r>
              <a:rPr sz="2400" spc="-5" dirty="0">
                <a:latin typeface="Calibri"/>
                <a:cs typeface="Calibri"/>
              </a:rPr>
              <a:t>equating </a:t>
            </a:r>
            <a:r>
              <a:rPr sz="2400" spc="-10" dirty="0">
                <a:latin typeface="Calibri"/>
                <a:cs typeface="Calibri"/>
              </a:rPr>
              <a:t>denominator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</a:t>
            </a:r>
            <a:endParaRPr sz="2400">
              <a:latin typeface="Calibri"/>
              <a:cs typeface="Calibri"/>
            </a:endParaRPr>
          </a:p>
          <a:p>
            <a:pPr marL="1141095">
              <a:lnSpc>
                <a:spcPct val="100000"/>
              </a:lnSpc>
              <a:spcBef>
                <a:spcPts val="1310"/>
              </a:spcBef>
            </a:pPr>
            <a:r>
              <a:rPr sz="2400" i="1" spc="55" dirty="0">
                <a:latin typeface="Times New Roman"/>
                <a:cs typeface="Times New Roman"/>
              </a:rPr>
              <a:t>s</a:t>
            </a:r>
            <a:r>
              <a:rPr sz="2400" spc="55" dirty="0">
                <a:latin typeface="Times New Roman"/>
                <a:cs typeface="Times New Roman"/>
              </a:rPr>
              <a:t>(s</a:t>
            </a:r>
            <a:r>
              <a:rPr sz="2400" spc="55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4)(s</a:t>
            </a:r>
            <a:r>
              <a:rPr sz="2025" spc="52" baseline="43209" dirty="0">
                <a:latin typeface="Times New Roman"/>
                <a:cs typeface="Times New Roman"/>
              </a:rPr>
              <a:t>2</a:t>
            </a:r>
            <a:r>
              <a:rPr sz="2025" spc="-44" baseline="43209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6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25)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961" y="4877561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>
                <a:moveTo>
                  <a:pt x="0" y="0"/>
                </a:moveTo>
                <a:lnTo>
                  <a:pt x="90093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61930" y="4919387"/>
            <a:ext cx="1228090" cy="9366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550" spc="-70" dirty="0">
                <a:latin typeface="Symbol"/>
                <a:cs typeface="Symbol"/>
              </a:rPr>
              <a:t></a:t>
            </a:r>
            <a:r>
              <a:rPr sz="2550" spc="-525" dirty="0">
                <a:latin typeface="Times New Roman"/>
                <a:cs typeface="Times New Roman"/>
              </a:rPr>
              <a:t> </a:t>
            </a:r>
            <a:r>
              <a:rPr sz="2550" i="1" spc="-35" dirty="0">
                <a:latin typeface="Times New Roman"/>
                <a:cs typeface="Times New Roman"/>
              </a:rPr>
              <a:t>s </a:t>
            </a:r>
            <a:r>
              <a:rPr sz="2550" spc="-45" dirty="0">
                <a:latin typeface="Symbol"/>
                <a:cs typeface="Symbol"/>
              </a:rPr>
              <a:t>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55"/>
              </a:spcBef>
            </a:pPr>
            <a:r>
              <a:rPr sz="2500" spc="-35" dirty="0">
                <a:latin typeface="Symbol"/>
                <a:cs typeface="Symbol"/>
              </a:rPr>
              <a:t></a:t>
            </a:r>
            <a:r>
              <a:rPr sz="2500" spc="-35" dirty="0">
                <a:latin typeface="Times New Roman"/>
                <a:cs typeface="Times New Roman"/>
              </a:rPr>
              <a:t>s</a:t>
            </a:r>
            <a:r>
              <a:rPr sz="2500" spc="-35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Times New Roman"/>
                <a:cs typeface="Times New Roman"/>
              </a:rPr>
              <a:t>4 </a:t>
            </a:r>
            <a:r>
              <a:rPr sz="2500" spc="-95" dirty="0">
                <a:latin typeface="Symbol"/>
                <a:cs typeface="Symbol"/>
              </a:rPr>
              <a:t></a:t>
            </a:r>
            <a:r>
              <a:rPr sz="2500" spc="-415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6518" y="5532454"/>
            <a:ext cx="10242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-40" dirty="0">
                <a:latin typeface="Symbol"/>
                <a:cs typeface="Symbol"/>
              </a:rPr>
              <a:t></a:t>
            </a:r>
            <a:r>
              <a:rPr sz="2500" spc="-40" dirty="0">
                <a:latin typeface="Times New Roman"/>
                <a:cs typeface="Times New Roman"/>
              </a:rPr>
              <a:t>s </a:t>
            </a:r>
            <a:r>
              <a:rPr sz="2500" spc="-95" dirty="0">
                <a:latin typeface="Symbol"/>
                <a:cs typeface="Symbol"/>
              </a:rPr>
              <a:t></a:t>
            </a:r>
            <a:r>
              <a:rPr sz="2500" spc="-22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Symbol"/>
                <a:cs typeface="Symbol"/>
              </a:rPr>
              <a:t></a:t>
            </a:r>
            <a:r>
              <a:rPr sz="2500" spc="-90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6865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193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27" y="2371673"/>
            <a:ext cx="7675880" cy="2529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110"/>
              </a:spcBef>
            </a:pPr>
            <a:r>
              <a:rPr sz="2500" spc="-45" dirty="0">
                <a:latin typeface="Symbol"/>
                <a:cs typeface="Symbol"/>
              </a:rPr>
              <a:t></a:t>
            </a:r>
            <a:r>
              <a:rPr sz="2500" spc="-45" dirty="0">
                <a:latin typeface="Times New Roman"/>
                <a:cs typeface="Times New Roman"/>
              </a:rPr>
              <a:t>s </a:t>
            </a:r>
            <a:r>
              <a:rPr sz="2500" spc="-95" dirty="0">
                <a:latin typeface="Symbol"/>
                <a:cs typeface="Symbol"/>
              </a:rPr>
              <a:t>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-95" dirty="0">
                <a:latin typeface="Symbol"/>
                <a:cs typeface="Symbol"/>
              </a:rPr>
              <a:t></a:t>
            </a:r>
            <a:r>
              <a:rPr sz="2500" spc="-95" dirty="0">
                <a:latin typeface="Times New Roman"/>
                <a:cs typeface="Times New Roman"/>
              </a:rPr>
              <a:t>3 </a:t>
            </a:r>
            <a:r>
              <a:rPr sz="2500" spc="-95" dirty="0">
                <a:latin typeface="Symbol"/>
                <a:cs typeface="Symbol"/>
              </a:rPr>
              <a:t>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j4</a:t>
            </a:r>
            <a:endParaRPr sz="2500">
              <a:latin typeface="Times New Roman"/>
              <a:cs typeface="Times New Roman"/>
            </a:endParaRPr>
          </a:p>
          <a:p>
            <a:pPr marL="1057910">
              <a:lnSpc>
                <a:spcPct val="100000"/>
              </a:lnSpc>
              <a:spcBef>
                <a:spcPts val="1890"/>
              </a:spcBef>
            </a:pPr>
            <a:r>
              <a:rPr sz="2500" spc="-40" dirty="0">
                <a:latin typeface="Symbol"/>
                <a:cs typeface="Symbol"/>
              </a:rPr>
              <a:t></a:t>
            </a:r>
            <a:r>
              <a:rPr sz="2500" spc="-40" dirty="0">
                <a:latin typeface="Times New Roman"/>
                <a:cs typeface="Times New Roman"/>
              </a:rPr>
              <a:t>s </a:t>
            </a:r>
            <a:r>
              <a:rPr sz="2500" spc="-90" dirty="0">
                <a:latin typeface="Symbol"/>
                <a:cs typeface="Symbol"/>
              </a:rPr>
              <a:t>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-95" dirty="0">
                <a:latin typeface="Symbol"/>
                <a:cs typeface="Symbol"/>
              </a:rPr>
              <a:t></a:t>
            </a:r>
            <a:r>
              <a:rPr sz="2500" spc="-95" dirty="0">
                <a:latin typeface="Times New Roman"/>
                <a:cs typeface="Times New Roman"/>
              </a:rPr>
              <a:t>3 </a:t>
            </a:r>
            <a:r>
              <a:rPr sz="2500" spc="-90" dirty="0">
                <a:latin typeface="Symbol"/>
                <a:cs typeface="Symbol"/>
              </a:rPr>
              <a:t>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j</a:t>
            </a:r>
            <a:r>
              <a:rPr sz="2500" spc="5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535"/>
              </a:spcBef>
            </a:pPr>
            <a:r>
              <a:rPr sz="2400" spc="-5" dirty="0">
                <a:latin typeface="Calibri"/>
                <a:cs typeface="Calibri"/>
              </a:rPr>
              <a:t>The poles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s= 0, -4, </a:t>
            </a:r>
            <a:r>
              <a:rPr sz="2400" dirty="0">
                <a:latin typeface="Calibri"/>
                <a:cs typeface="Calibri"/>
              </a:rPr>
              <a:t>-3+j4,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-3-j4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Tahoma"/>
                <a:cs typeface="Tahoma"/>
              </a:rPr>
              <a:t>(ii) </a:t>
            </a:r>
            <a:r>
              <a:rPr sz="2400" spc="-15" dirty="0">
                <a:latin typeface="Tahoma"/>
                <a:cs typeface="Tahoma"/>
              </a:rPr>
              <a:t>Zeros:</a:t>
            </a:r>
            <a:endParaRPr sz="2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177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zeros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by </a:t>
            </a:r>
            <a:r>
              <a:rPr sz="2400" spc="-5" dirty="0">
                <a:latin typeface="Calibri"/>
                <a:cs typeface="Calibri"/>
              </a:rPr>
              <a:t>equating </a:t>
            </a:r>
            <a:r>
              <a:rPr sz="2400" spc="-15" dirty="0">
                <a:latin typeface="Calibri"/>
                <a:cs typeface="Calibri"/>
              </a:rPr>
              <a:t>numerator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20" dirty="0">
                <a:latin typeface="Calibri"/>
                <a:cs typeface="Calibri"/>
              </a:rPr>
              <a:t>zero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6532" y="850899"/>
            <a:ext cx="2945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55" dirty="0">
                <a:latin typeface="Times New Roman"/>
                <a:cs typeface="Times New Roman"/>
              </a:rPr>
              <a:t>s</a:t>
            </a:r>
            <a:r>
              <a:rPr sz="2400" spc="55" dirty="0">
                <a:latin typeface="Times New Roman"/>
                <a:cs typeface="Times New Roman"/>
              </a:rPr>
              <a:t>(s</a:t>
            </a:r>
            <a:r>
              <a:rPr sz="2400" spc="55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4)(s</a:t>
            </a:r>
            <a:r>
              <a:rPr sz="2025" spc="52" baseline="43209" dirty="0">
                <a:latin typeface="Times New Roman"/>
                <a:cs typeface="Times New Roman"/>
              </a:rPr>
              <a:t>2</a:t>
            </a:r>
            <a:r>
              <a:rPr sz="2025" spc="-52" baseline="43209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6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25)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5353" y="1296161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5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9853" y="5068511"/>
            <a:ext cx="88328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-15" dirty="0">
                <a:latin typeface="Times New Roman"/>
                <a:cs typeface="Times New Roman"/>
              </a:rPr>
              <a:t>s</a:t>
            </a:r>
            <a:r>
              <a:rPr sz="2250" spc="-15" dirty="0">
                <a:latin typeface="Symbol"/>
                <a:cs typeface="Symbol"/>
              </a:rPr>
              <a:t>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2 </a:t>
            </a:r>
            <a:r>
              <a:rPr sz="2250" spc="-55" dirty="0">
                <a:latin typeface="Symbol"/>
                <a:cs typeface="Symbol"/>
              </a:rPr>
              <a:t></a:t>
            </a:r>
            <a:r>
              <a:rPr sz="2250" spc="-38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6262" y="5102038"/>
            <a:ext cx="946150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-5" dirty="0">
                <a:latin typeface="Symbol"/>
                <a:cs typeface="Symbol"/>
              </a:rPr>
              <a:t></a:t>
            </a:r>
            <a:r>
              <a:rPr sz="2250" spc="-5" dirty="0">
                <a:latin typeface="Times New Roman"/>
                <a:cs typeface="Times New Roman"/>
              </a:rPr>
              <a:t>s </a:t>
            </a:r>
            <a:r>
              <a:rPr sz="2250" spc="-55" dirty="0">
                <a:latin typeface="Symbol"/>
                <a:cs typeface="Symbol"/>
              </a:rPr>
              <a:t>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55" dirty="0">
                <a:latin typeface="Symbol"/>
                <a:cs typeface="Symbol"/>
              </a:rPr>
              <a:t></a:t>
            </a:r>
            <a:r>
              <a:rPr sz="2250" spc="-55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5648350"/>
            <a:ext cx="225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zeros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s=-2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760125" y="1565156"/>
            <a:ext cx="990600" cy="283845"/>
            <a:chOff x="2760125" y="1565156"/>
            <a:chExt cx="990600" cy="283845"/>
          </a:xfrm>
        </p:grpSpPr>
        <p:sp>
          <p:nvSpPr>
            <p:cNvPr id="12" name="object 12"/>
            <p:cNvSpPr/>
            <p:nvPr/>
          </p:nvSpPr>
          <p:spPr>
            <a:xfrm>
              <a:off x="2770972" y="1578730"/>
              <a:ext cx="979805" cy="268605"/>
            </a:xfrm>
            <a:custGeom>
              <a:avLst/>
              <a:gdLst/>
              <a:ahLst/>
              <a:cxnLst/>
              <a:rect l="l" t="t" r="r" b="b"/>
              <a:pathLst>
                <a:path w="979804" h="268605">
                  <a:moveTo>
                    <a:pt x="0" y="181039"/>
                  </a:moveTo>
                  <a:lnTo>
                    <a:pt x="23678" y="166990"/>
                  </a:lnTo>
                </a:path>
                <a:path w="979804" h="268605">
                  <a:moveTo>
                    <a:pt x="24661" y="166990"/>
                  </a:moveTo>
                  <a:lnTo>
                    <a:pt x="83387" y="268033"/>
                  </a:lnTo>
                </a:path>
                <a:path w="979804" h="268605">
                  <a:moveTo>
                    <a:pt x="83387" y="268508"/>
                  </a:moveTo>
                  <a:lnTo>
                    <a:pt x="147507" y="456"/>
                  </a:lnTo>
                </a:path>
                <a:path w="979804" h="268605">
                  <a:moveTo>
                    <a:pt x="147507" y="0"/>
                  </a:moveTo>
                  <a:lnTo>
                    <a:pt x="9797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60125" y="1565156"/>
              <a:ext cx="982344" cy="273685"/>
            </a:xfrm>
            <a:custGeom>
              <a:avLst/>
              <a:gdLst/>
              <a:ahLst/>
              <a:cxnLst/>
              <a:rect l="l" t="t" r="r" b="b"/>
              <a:pathLst>
                <a:path w="982345" h="273685">
                  <a:moveTo>
                    <a:pt x="982184" y="0"/>
                  </a:moveTo>
                  <a:lnTo>
                    <a:pt x="145040" y="0"/>
                  </a:lnTo>
                  <a:lnTo>
                    <a:pt x="85352" y="249801"/>
                  </a:lnTo>
                  <a:lnTo>
                    <a:pt x="33543" y="164196"/>
                  </a:lnTo>
                  <a:lnTo>
                    <a:pt x="0" y="183378"/>
                  </a:lnTo>
                  <a:lnTo>
                    <a:pt x="3949" y="189917"/>
                  </a:lnTo>
                  <a:lnTo>
                    <a:pt x="20230" y="179633"/>
                  </a:lnTo>
                  <a:lnTo>
                    <a:pt x="79417" y="273660"/>
                  </a:lnTo>
                  <a:lnTo>
                    <a:pt x="91267" y="273660"/>
                  </a:lnTo>
                  <a:lnTo>
                    <a:pt x="153923" y="11235"/>
                  </a:lnTo>
                  <a:lnTo>
                    <a:pt x="982184" y="11235"/>
                  </a:lnTo>
                  <a:lnTo>
                    <a:pt x="982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252943" y="1904309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614" y="0"/>
                </a:lnTo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74224" y="1474341"/>
            <a:ext cx="2768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i="1" spc="127" baseline="-24691" dirty="0">
                <a:latin typeface="Times New Roman"/>
                <a:cs typeface="Times New Roman"/>
              </a:rPr>
              <a:t>b</a:t>
            </a:r>
            <a:r>
              <a:rPr sz="1000" spc="8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5541" y="1576315"/>
            <a:ext cx="14852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7260" algn="l"/>
              </a:tabLst>
            </a:pPr>
            <a:r>
              <a:rPr sz="1800" spc="50" dirty="0">
                <a:latin typeface="Symbol"/>
                <a:cs typeface="Symbol"/>
              </a:rPr>
              <a:t></a:t>
            </a:r>
            <a:r>
              <a:rPr sz="1800" i="1" spc="50" dirty="0">
                <a:latin typeface="Times New Roman"/>
                <a:cs typeface="Times New Roman"/>
              </a:rPr>
              <a:t>b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</a:t>
            </a:r>
            <a:r>
              <a:rPr sz="1800" spc="50" dirty="0">
                <a:latin typeface="Times New Roman"/>
                <a:cs typeface="Times New Roman"/>
              </a:rPr>
              <a:t>	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r>
              <a:rPr sz="1800" i="1" spc="55" dirty="0">
                <a:latin typeface="Times New Roman"/>
                <a:cs typeface="Times New Roman"/>
              </a:rPr>
              <a:t>ac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1254" y="1898620"/>
            <a:ext cx="27114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75" dirty="0">
                <a:latin typeface="Times New Roman"/>
                <a:cs typeface="Times New Roman"/>
              </a:rPr>
              <a:t>2</a:t>
            </a:r>
            <a:r>
              <a:rPr sz="1800" i="1" spc="4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1608" y="1720398"/>
            <a:ext cx="7258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spc="40" dirty="0">
                <a:latin typeface="Times New Roman"/>
                <a:cs typeface="Times New Roman"/>
              </a:rPr>
              <a:t>roots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027" y="869950"/>
            <a:ext cx="250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(iii) </a:t>
            </a:r>
            <a:r>
              <a:rPr sz="2400" spc="-20" dirty="0">
                <a:latin typeface="Tahoma"/>
                <a:cs typeface="Tahoma"/>
              </a:rPr>
              <a:t>Pole-zero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plot: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267" y="838961"/>
            <a:ext cx="8306434" cy="6020435"/>
          </a:xfrm>
          <a:custGeom>
            <a:avLst/>
            <a:gdLst/>
            <a:ahLst/>
            <a:cxnLst/>
            <a:rect l="l" t="t" r="r" b="b"/>
            <a:pathLst>
              <a:path w="8306434" h="6020434">
                <a:moveTo>
                  <a:pt x="8305851" y="2743200"/>
                </a:moveTo>
                <a:lnTo>
                  <a:pt x="8286267" y="2731782"/>
                </a:lnTo>
                <a:lnTo>
                  <a:pt x="8207299" y="2685669"/>
                </a:lnTo>
                <a:lnTo>
                  <a:pt x="8200314" y="2687574"/>
                </a:lnTo>
                <a:lnTo>
                  <a:pt x="8193964" y="2698508"/>
                </a:lnTo>
                <a:lnTo>
                  <a:pt x="8195742" y="2705481"/>
                </a:lnTo>
                <a:lnTo>
                  <a:pt x="8240814" y="2731782"/>
                </a:lnTo>
                <a:lnTo>
                  <a:pt x="4581512" y="2731782"/>
                </a:lnTo>
                <a:lnTo>
                  <a:pt x="4580445" y="64897"/>
                </a:lnTo>
                <a:lnTo>
                  <a:pt x="4580433" y="28448"/>
                </a:lnTo>
                <a:lnTo>
                  <a:pt x="4580509" y="65011"/>
                </a:lnTo>
                <a:lnTo>
                  <a:pt x="4603674" y="104521"/>
                </a:lnTo>
                <a:lnTo>
                  <a:pt x="4606849" y="109982"/>
                </a:lnTo>
                <a:lnTo>
                  <a:pt x="4613834" y="111887"/>
                </a:lnTo>
                <a:lnTo>
                  <a:pt x="4624756" y="105537"/>
                </a:lnTo>
                <a:lnTo>
                  <a:pt x="4626534" y="98552"/>
                </a:lnTo>
                <a:lnTo>
                  <a:pt x="4582261" y="22733"/>
                </a:lnTo>
                <a:lnTo>
                  <a:pt x="4569003" y="0"/>
                </a:lnTo>
                <a:lnTo>
                  <a:pt x="4511599" y="98552"/>
                </a:lnTo>
                <a:lnTo>
                  <a:pt x="4513377" y="105537"/>
                </a:lnTo>
                <a:lnTo>
                  <a:pt x="4524299" y="111887"/>
                </a:lnTo>
                <a:lnTo>
                  <a:pt x="4531284" y="110109"/>
                </a:lnTo>
                <a:lnTo>
                  <a:pt x="4557585" y="65011"/>
                </a:lnTo>
                <a:lnTo>
                  <a:pt x="4557598" y="111887"/>
                </a:lnTo>
                <a:lnTo>
                  <a:pt x="4558652" y="2731782"/>
                </a:lnTo>
                <a:lnTo>
                  <a:pt x="65011" y="2731782"/>
                </a:lnTo>
                <a:lnTo>
                  <a:pt x="45415" y="2743200"/>
                </a:lnTo>
                <a:lnTo>
                  <a:pt x="62395" y="2733294"/>
                </a:lnTo>
                <a:lnTo>
                  <a:pt x="65011" y="2731782"/>
                </a:lnTo>
                <a:lnTo>
                  <a:pt x="110096" y="2705481"/>
                </a:lnTo>
                <a:lnTo>
                  <a:pt x="111937" y="2698508"/>
                </a:lnTo>
                <a:lnTo>
                  <a:pt x="105575" y="2687574"/>
                </a:lnTo>
                <a:lnTo>
                  <a:pt x="98577" y="2685669"/>
                </a:lnTo>
                <a:lnTo>
                  <a:pt x="0" y="2743200"/>
                </a:lnTo>
                <a:lnTo>
                  <a:pt x="98577" y="2800731"/>
                </a:lnTo>
                <a:lnTo>
                  <a:pt x="105575" y="2798826"/>
                </a:lnTo>
                <a:lnTo>
                  <a:pt x="111937" y="2787904"/>
                </a:lnTo>
                <a:lnTo>
                  <a:pt x="110096" y="2780919"/>
                </a:lnTo>
                <a:lnTo>
                  <a:pt x="65011" y="2754630"/>
                </a:lnTo>
                <a:lnTo>
                  <a:pt x="4558665" y="2754630"/>
                </a:lnTo>
                <a:lnTo>
                  <a:pt x="4559960" y="5955030"/>
                </a:lnTo>
                <a:lnTo>
                  <a:pt x="4559986" y="5997397"/>
                </a:lnTo>
                <a:lnTo>
                  <a:pt x="4559859" y="5954852"/>
                </a:lnTo>
                <a:lnTo>
                  <a:pt x="4533570" y="5909780"/>
                </a:lnTo>
                <a:lnTo>
                  <a:pt x="4526585" y="5907938"/>
                </a:lnTo>
                <a:lnTo>
                  <a:pt x="4515663" y="5914301"/>
                </a:lnTo>
                <a:lnTo>
                  <a:pt x="4513885" y="5921299"/>
                </a:lnTo>
                <a:lnTo>
                  <a:pt x="4571416" y="6019838"/>
                </a:lnTo>
                <a:lnTo>
                  <a:pt x="4584484" y="5997397"/>
                </a:lnTo>
                <a:lnTo>
                  <a:pt x="4628820" y="5921260"/>
                </a:lnTo>
                <a:lnTo>
                  <a:pt x="4627042" y="5914250"/>
                </a:lnTo>
                <a:lnTo>
                  <a:pt x="4616120" y="5907900"/>
                </a:lnTo>
                <a:lnTo>
                  <a:pt x="4609135" y="5909742"/>
                </a:lnTo>
                <a:lnTo>
                  <a:pt x="4582820" y="5954852"/>
                </a:lnTo>
                <a:lnTo>
                  <a:pt x="4582719" y="5955030"/>
                </a:lnTo>
                <a:lnTo>
                  <a:pt x="4582807" y="5907900"/>
                </a:lnTo>
                <a:lnTo>
                  <a:pt x="4581525" y="2754630"/>
                </a:lnTo>
                <a:lnTo>
                  <a:pt x="8240801" y="2754630"/>
                </a:lnTo>
                <a:lnTo>
                  <a:pt x="8195742" y="2780919"/>
                </a:lnTo>
                <a:lnTo>
                  <a:pt x="8193964" y="2787904"/>
                </a:lnTo>
                <a:lnTo>
                  <a:pt x="8200314" y="2798826"/>
                </a:lnTo>
                <a:lnTo>
                  <a:pt x="8207299" y="2800731"/>
                </a:lnTo>
                <a:lnTo>
                  <a:pt x="8286267" y="2754630"/>
                </a:lnTo>
                <a:lnTo>
                  <a:pt x="8305851" y="274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4000" y="3297522"/>
            <a:ext cx="17843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70" dirty="0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7705" y="641639"/>
            <a:ext cx="29527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170" dirty="0">
                <a:latin typeface="Times New Roman"/>
                <a:cs typeface="Times New Roman"/>
              </a:rPr>
              <a:t>j</a:t>
            </a:r>
            <a:r>
              <a:rPr sz="2750" i="1" spc="-340" dirty="0">
                <a:latin typeface="Symbol"/>
                <a:cs typeface="Symbol"/>
              </a:rPr>
              <a:t>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8550" y="3613784"/>
            <a:ext cx="164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6950" y="3747008"/>
            <a:ext cx="923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815" algn="l"/>
              </a:tabLst>
            </a:pPr>
            <a:r>
              <a:rPr sz="2000" dirty="0">
                <a:latin typeface="Tahoma"/>
                <a:cs typeface="Tahoma"/>
              </a:rPr>
              <a:t>-2	-1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7476" y="3454844"/>
            <a:ext cx="861694" cy="2504440"/>
            <a:chOff x="2927476" y="3454844"/>
            <a:chExt cx="861694" cy="2504440"/>
          </a:xfrm>
        </p:grpSpPr>
        <p:sp>
          <p:nvSpPr>
            <p:cNvPr id="9" name="object 9"/>
            <p:cNvSpPr/>
            <p:nvPr/>
          </p:nvSpPr>
          <p:spPr>
            <a:xfrm>
              <a:off x="2942081" y="5791961"/>
              <a:ext cx="157480" cy="152400"/>
            </a:xfrm>
            <a:custGeom>
              <a:avLst/>
              <a:gdLst/>
              <a:ahLst/>
              <a:cxnLst/>
              <a:rect l="l" t="t" r="r" b="b"/>
              <a:pathLst>
                <a:path w="157480" h="152400">
                  <a:moveTo>
                    <a:pt x="0" y="0"/>
                  </a:moveTo>
                  <a:lnTo>
                    <a:pt x="157099" y="152400"/>
                  </a:lnTo>
                </a:path>
                <a:path w="157480" h="152400">
                  <a:moveTo>
                    <a:pt x="157099" y="0"/>
                  </a:moveTo>
                  <a:lnTo>
                    <a:pt x="0" y="1524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8737" y="3467862"/>
              <a:ext cx="156972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8737" y="3467862"/>
              <a:ext cx="157480" cy="228600"/>
            </a:xfrm>
            <a:custGeom>
              <a:avLst/>
              <a:gdLst/>
              <a:ahLst/>
              <a:cxnLst/>
              <a:rect l="l" t="t" r="r" b="b"/>
              <a:pathLst>
                <a:path w="157479" h="228600">
                  <a:moveTo>
                    <a:pt x="0" y="114300"/>
                  </a:moveTo>
                  <a:lnTo>
                    <a:pt x="6173" y="69812"/>
                  </a:lnTo>
                  <a:lnTo>
                    <a:pt x="23002" y="33480"/>
                  </a:lnTo>
                  <a:lnTo>
                    <a:pt x="47952" y="8983"/>
                  </a:lnTo>
                  <a:lnTo>
                    <a:pt x="78486" y="0"/>
                  </a:lnTo>
                  <a:lnTo>
                    <a:pt x="109019" y="8983"/>
                  </a:lnTo>
                  <a:lnTo>
                    <a:pt x="133969" y="33480"/>
                  </a:lnTo>
                  <a:lnTo>
                    <a:pt x="150798" y="69812"/>
                  </a:lnTo>
                  <a:lnTo>
                    <a:pt x="156972" y="114300"/>
                  </a:lnTo>
                  <a:lnTo>
                    <a:pt x="150798" y="158787"/>
                  </a:lnTo>
                  <a:lnTo>
                    <a:pt x="133969" y="195119"/>
                  </a:lnTo>
                  <a:lnTo>
                    <a:pt x="109019" y="219616"/>
                  </a:lnTo>
                  <a:lnTo>
                    <a:pt x="78486" y="228600"/>
                  </a:lnTo>
                  <a:lnTo>
                    <a:pt x="47952" y="219616"/>
                  </a:lnTo>
                  <a:lnTo>
                    <a:pt x="23002" y="195119"/>
                  </a:lnTo>
                  <a:lnTo>
                    <a:pt x="6173" y="158787"/>
                  </a:lnTo>
                  <a:lnTo>
                    <a:pt x="0" y="1143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61719" y="3766184"/>
            <a:ext cx="208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" algn="l"/>
                <a:tab pos="1268095" algn="l"/>
                <a:tab pos="1840864" algn="l"/>
              </a:tabLst>
            </a:pPr>
            <a:r>
              <a:rPr sz="2000" dirty="0">
                <a:latin typeface="Tahoma"/>
                <a:cs typeface="Tahoma"/>
              </a:rPr>
              <a:t>-6	-5	-4	-3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877567" y="1143000"/>
            <a:ext cx="3913504" cy="5105400"/>
            <a:chOff x="1877567" y="1143000"/>
            <a:chExt cx="3913504" cy="5105400"/>
          </a:xfrm>
        </p:grpSpPr>
        <p:sp>
          <p:nvSpPr>
            <p:cNvPr id="15" name="object 15"/>
            <p:cNvSpPr/>
            <p:nvPr/>
          </p:nvSpPr>
          <p:spPr>
            <a:xfrm>
              <a:off x="2315717" y="1448561"/>
              <a:ext cx="2591435" cy="2209800"/>
            </a:xfrm>
            <a:custGeom>
              <a:avLst/>
              <a:gdLst/>
              <a:ahLst/>
              <a:cxnLst/>
              <a:rect l="l" t="t" r="r" b="b"/>
              <a:pathLst>
                <a:path w="2591435" h="2209800">
                  <a:moveTo>
                    <a:pt x="2433828" y="2057400"/>
                  </a:moveTo>
                  <a:lnTo>
                    <a:pt x="2590927" y="2209800"/>
                  </a:lnTo>
                </a:path>
                <a:path w="2591435" h="2209800">
                  <a:moveTo>
                    <a:pt x="2590927" y="2057400"/>
                  </a:moveTo>
                  <a:lnTo>
                    <a:pt x="2433828" y="2209800"/>
                  </a:lnTo>
                </a:path>
                <a:path w="2591435" h="2209800">
                  <a:moveTo>
                    <a:pt x="626363" y="0"/>
                  </a:moveTo>
                  <a:lnTo>
                    <a:pt x="783589" y="152400"/>
                  </a:lnTo>
                </a:path>
                <a:path w="2591435" h="2209800">
                  <a:moveTo>
                    <a:pt x="783589" y="0"/>
                  </a:moveTo>
                  <a:lnTo>
                    <a:pt x="626363" y="152400"/>
                  </a:lnTo>
                </a:path>
                <a:path w="2591435" h="2209800">
                  <a:moveTo>
                    <a:pt x="0" y="2057400"/>
                  </a:moveTo>
                  <a:lnTo>
                    <a:pt x="157225" y="2209800"/>
                  </a:lnTo>
                </a:path>
                <a:path w="2591435" h="2209800">
                  <a:moveTo>
                    <a:pt x="157225" y="2057400"/>
                  </a:moveTo>
                  <a:lnTo>
                    <a:pt x="0" y="22098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7567" y="1143000"/>
              <a:ext cx="3913504" cy="5105400"/>
            </a:xfrm>
            <a:custGeom>
              <a:avLst/>
              <a:gdLst/>
              <a:ahLst/>
              <a:cxnLst/>
              <a:rect l="l" t="t" r="r" b="b"/>
              <a:pathLst>
                <a:path w="3913504" h="5105400">
                  <a:moveTo>
                    <a:pt x="1158239" y="0"/>
                  </a:moveTo>
                  <a:lnTo>
                    <a:pt x="1158239" y="5105400"/>
                  </a:lnTo>
                </a:path>
                <a:path w="3913504" h="5105400">
                  <a:moveTo>
                    <a:pt x="298704" y="381000"/>
                  </a:moveTo>
                  <a:lnTo>
                    <a:pt x="3618103" y="381000"/>
                  </a:lnTo>
                </a:path>
                <a:path w="3913504" h="5105400">
                  <a:moveTo>
                    <a:pt x="0" y="4724400"/>
                  </a:moveTo>
                  <a:lnTo>
                    <a:pt x="3912997" y="472440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3540" y="1317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8193" y="131775"/>
            <a:ext cx="1062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3334" y="1194155"/>
            <a:ext cx="251460" cy="198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438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4j  </a:t>
            </a:r>
            <a:r>
              <a:rPr sz="2000" dirty="0">
                <a:latin typeface="Tahoma"/>
                <a:cs typeface="Tahoma"/>
              </a:rPr>
              <a:t>3j</a:t>
            </a:r>
            <a:endParaRPr sz="2000">
              <a:latin typeface="Tahoma"/>
              <a:cs typeface="Tahoma"/>
            </a:endParaRPr>
          </a:p>
          <a:p>
            <a:pPr marL="75565" marR="5080" indent="-48260">
              <a:lnSpc>
                <a:spcPct val="175000"/>
              </a:lnSpc>
              <a:spcBef>
                <a:spcPts val="150"/>
              </a:spcBef>
            </a:pPr>
            <a:r>
              <a:rPr sz="2000" spc="-5" dirty="0">
                <a:latin typeface="Tahoma"/>
                <a:cs typeface="Tahoma"/>
              </a:rPr>
              <a:t>2j  </a:t>
            </a:r>
            <a:r>
              <a:rPr sz="2000" dirty="0">
                <a:latin typeface="Tahoma"/>
                <a:cs typeface="Tahoma"/>
              </a:rPr>
              <a:t> 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0371" y="4070984"/>
            <a:ext cx="361315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-j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000" spc="-5" dirty="0">
                <a:latin typeface="Tahoma"/>
                <a:cs typeface="Tahoma"/>
              </a:rPr>
              <a:t>-2j</a:t>
            </a:r>
            <a:endParaRPr sz="20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2100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3j</a:t>
            </a:r>
            <a:endParaRPr sz="20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1350"/>
              </a:spcBef>
            </a:pPr>
            <a:r>
              <a:rPr sz="2000" spc="5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4j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955" y="1017523"/>
            <a:ext cx="5762625" cy="312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(iv) </a:t>
            </a:r>
            <a:r>
              <a:rPr sz="2400" spc="-5" dirty="0">
                <a:latin typeface="Tahoma"/>
                <a:cs typeface="Tahoma"/>
              </a:rPr>
              <a:t>Characteristics </a:t>
            </a:r>
            <a:r>
              <a:rPr sz="2400" dirty="0">
                <a:latin typeface="Tahoma"/>
                <a:cs typeface="Tahoma"/>
              </a:rPr>
              <a:t>Equation:</a:t>
            </a:r>
            <a:endParaRPr sz="2400">
              <a:latin typeface="Tahoma"/>
              <a:cs typeface="Tahoma"/>
            </a:endParaRPr>
          </a:p>
          <a:p>
            <a:pPr marL="1630680">
              <a:lnSpc>
                <a:spcPct val="100000"/>
              </a:lnSpc>
              <a:spcBef>
                <a:spcPts val="1805"/>
              </a:spcBef>
            </a:pPr>
            <a:r>
              <a:rPr sz="2400" i="1" spc="55" dirty="0">
                <a:latin typeface="Times New Roman"/>
                <a:cs typeface="Times New Roman"/>
              </a:rPr>
              <a:t>s</a:t>
            </a:r>
            <a:r>
              <a:rPr sz="2400" spc="55" dirty="0">
                <a:latin typeface="Times New Roman"/>
                <a:cs typeface="Times New Roman"/>
              </a:rPr>
              <a:t>(s</a:t>
            </a:r>
            <a:r>
              <a:rPr sz="2400" spc="55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4)(s</a:t>
            </a:r>
            <a:r>
              <a:rPr sz="2025" spc="52" baseline="43209" dirty="0">
                <a:latin typeface="Times New Roman"/>
                <a:cs typeface="Times New Roman"/>
              </a:rPr>
              <a:t>2</a:t>
            </a:r>
            <a:r>
              <a:rPr sz="2025" spc="-44" baseline="43209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6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25)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620520">
              <a:lnSpc>
                <a:spcPct val="100000"/>
              </a:lnSpc>
            </a:pPr>
            <a:r>
              <a:rPr sz="2400" spc="50" dirty="0">
                <a:latin typeface="Times New Roman"/>
                <a:cs typeface="Times New Roman"/>
              </a:rPr>
              <a:t>(s</a:t>
            </a:r>
            <a:r>
              <a:rPr sz="2025" spc="75" baseline="43209" dirty="0">
                <a:latin typeface="Times New Roman"/>
                <a:cs typeface="Times New Roman"/>
              </a:rPr>
              <a:t>2</a:t>
            </a:r>
            <a:r>
              <a:rPr sz="2025" spc="-52" baseline="43209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4</a:t>
            </a:r>
            <a:r>
              <a:rPr sz="2400" i="1" spc="60" dirty="0">
                <a:latin typeface="Times New Roman"/>
                <a:cs typeface="Times New Roman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)(s</a:t>
            </a:r>
            <a:r>
              <a:rPr sz="2025" spc="89" baseline="43209" dirty="0">
                <a:latin typeface="Times New Roman"/>
                <a:cs typeface="Times New Roman"/>
              </a:rPr>
              <a:t>2</a:t>
            </a:r>
            <a:r>
              <a:rPr sz="2025" spc="-44" baseline="43209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6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25)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883285">
              <a:lnSpc>
                <a:spcPct val="100000"/>
              </a:lnSpc>
              <a:spcBef>
                <a:spcPts val="2525"/>
              </a:spcBef>
            </a:pPr>
            <a:r>
              <a:rPr sz="2400" spc="105" dirty="0">
                <a:latin typeface="Symbol"/>
                <a:cs typeface="Symbol"/>
              </a:rPr>
              <a:t></a:t>
            </a:r>
            <a:r>
              <a:rPr sz="2400" spc="105" dirty="0">
                <a:latin typeface="Times New Roman"/>
                <a:cs typeface="Times New Roman"/>
              </a:rPr>
              <a:t>s</a:t>
            </a:r>
            <a:r>
              <a:rPr sz="2100" spc="157" baseline="43650" dirty="0">
                <a:latin typeface="Times New Roman"/>
                <a:cs typeface="Times New Roman"/>
              </a:rPr>
              <a:t>4</a:t>
            </a:r>
            <a:r>
              <a:rPr sz="2100" spc="-67" baseline="436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6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</a:t>
            </a:r>
            <a:r>
              <a:rPr sz="2100" spc="67" baseline="43650" dirty="0">
                <a:latin typeface="Times New Roman"/>
                <a:cs typeface="Times New Roman"/>
              </a:rPr>
              <a:t>3</a:t>
            </a:r>
            <a:r>
              <a:rPr sz="2100" spc="-135" baseline="436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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25s</a:t>
            </a:r>
            <a:r>
              <a:rPr sz="2100" spc="142" baseline="43650" dirty="0">
                <a:latin typeface="Times New Roman"/>
                <a:cs typeface="Times New Roman"/>
              </a:rPr>
              <a:t>2</a:t>
            </a:r>
            <a:r>
              <a:rPr sz="2100" spc="-67" baseline="436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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4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</a:t>
            </a:r>
            <a:r>
              <a:rPr sz="2100" spc="75" baseline="43650" dirty="0">
                <a:latin typeface="Times New Roman"/>
                <a:cs typeface="Times New Roman"/>
              </a:rPr>
              <a:t>3</a:t>
            </a:r>
            <a:r>
              <a:rPr sz="2100" spc="-135" baseline="436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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24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</a:t>
            </a:r>
            <a:r>
              <a:rPr sz="2100" spc="112" baseline="43650" dirty="0">
                <a:latin typeface="Times New Roman"/>
                <a:cs typeface="Times New Roman"/>
              </a:rPr>
              <a:t>2</a:t>
            </a:r>
            <a:r>
              <a:rPr sz="2100" spc="-67" baseline="4365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Symbol"/>
                <a:cs typeface="Symbol"/>
              </a:rPr>
              <a:t></a:t>
            </a:r>
            <a:r>
              <a:rPr sz="2400" spc="80" dirty="0">
                <a:latin typeface="Times New Roman"/>
                <a:cs typeface="Times New Roman"/>
              </a:rPr>
              <a:t>100</a:t>
            </a:r>
            <a:r>
              <a:rPr sz="2400" i="1" spc="80" dirty="0">
                <a:latin typeface="Times New Roman"/>
                <a:cs typeface="Times New Roman"/>
              </a:rPr>
              <a:t>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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65125" algn="ctr">
              <a:lnSpc>
                <a:spcPct val="100000"/>
              </a:lnSpc>
              <a:spcBef>
                <a:spcPts val="2520"/>
              </a:spcBef>
            </a:pPr>
            <a:r>
              <a:rPr sz="2400" spc="110" dirty="0">
                <a:latin typeface="Symbol"/>
                <a:cs typeface="Symbol"/>
              </a:rPr>
              <a:t></a:t>
            </a:r>
            <a:r>
              <a:rPr sz="2400" spc="110" dirty="0">
                <a:latin typeface="Times New Roman"/>
                <a:cs typeface="Times New Roman"/>
              </a:rPr>
              <a:t>s</a:t>
            </a:r>
            <a:r>
              <a:rPr sz="2100" spc="165" baseline="43650" dirty="0">
                <a:latin typeface="Times New Roman"/>
                <a:cs typeface="Times New Roman"/>
              </a:rPr>
              <a:t>4</a:t>
            </a:r>
            <a:r>
              <a:rPr sz="2100" spc="-67" baseline="4365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10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</a:t>
            </a:r>
            <a:r>
              <a:rPr sz="2100" spc="67" baseline="43650" dirty="0">
                <a:latin typeface="Times New Roman"/>
                <a:cs typeface="Times New Roman"/>
              </a:rPr>
              <a:t>3</a:t>
            </a:r>
            <a:r>
              <a:rPr sz="2100" spc="-135" baseline="436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49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</a:t>
            </a:r>
            <a:r>
              <a:rPr sz="2100" spc="104" baseline="43650" dirty="0">
                <a:latin typeface="Times New Roman"/>
                <a:cs typeface="Times New Roman"/>
              </a:rPr>
              <a:t>2</a:t>
            </a:r>
            <a:r>
              <a:rPr sz="2100" spc="-67" baseline="4365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Symbol"/>
                <a:cs typeface="Symbol"/>
              </a:rPr>
              <a:t></a:t>
            </a:r>
            <a:r>
              <a:rPr sz="2400" spc="80" dirty="0">
                <a:latin typeface="Times New Roman"/>
                <a:cs typeface="Times New Roman"/>
              </a:rPr>
              <a:t>100</a:t>
            </a:r>
            <a:r>
              <a:rPr sz="2400" i="1" spc="80" dirty="0">
                <a:latin typeface="Times New Roman"/>
                <a:cs typeface="Times New Roman"/>
              </a:rPr>
              <a:t>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Symbol"/>
                <a:cs typeface="Symbol"/>
              </a:rPr>
              <a:t>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193" y="55879"/>
            <a:ext cx="106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latin typeface="Calibri"/>
                <a:cs typeface="Calibri"/>
              </a:rPr>
              <a:t>First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Second order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Control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First </a:t>
            </a:r>
            <a:r>
              <a:rPr sz="2000" spc="-10" dirty="0">
                <a:latin typeface="Calibri"/>
                <a:cs typeface="Calibri"/>
              </a:rPr>
              <a:t>Order Control </a:t>
            </a: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spc="-15" dirty="0">
                <a:latin typeface="Calibri"/>
                <a:cs typeface="Calibri"/>
              </a:rPr>
              <a:t>for step </a:t>
            </a:r>
            <a:r>
              <a:rPr sz="2000" spc="-5" dirty="0">
                <a:latin typeface="Calibri"/>
                <a:cs typeface="Calibri"/>
              </a:rPr>
              <a:t>Input, Concept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</a:t>
            </a: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Specifications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 Specifications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( no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derivations</a:t>
            </a:r>
            <a:r>
              <a:rPr sz="2000" spc="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)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constants,  problems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49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Domain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 order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400" b="1" spc="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</a:t>
            </a: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Specifications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 Specifications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( no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derivations</a:t>
            </a:r>
            <a:r>
              <a:rPr sz="2000" spc="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)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constants,  problems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Domain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Transient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Steady </a:t>
            </a:r>
            <a:r>
              <a:rPr sz="2000" spc="-15" dirty="0">
                <a:latin typeface="Calibri"/>
                <a:cs typeface="Calibri"/>
              </a:rPr>
              <a:t>State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38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65123"/>
            <a:ext cx="536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first </a:t>
            </a:r>
            <a:r>
              <a:rPr sz="2400" spc="-5" dirty="0">
                <a:latin typeface="Tahoma"/>
                <a:cs typeface="Tahoma"/>
              </a:rPr>
              <a:t>order system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shown;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3861" y="1778444"/>
            <a:ext cx="4781550" cy="1951989"/>
            <a:chOff x="1943861" y="1778444"/>
            <a:chExt cx="4781550" cy="1951989"/>
          </a:xfrm>
        </p:grpSpPr>
        <p:sp>
          <p:nvSpPr>
            <p:cNvPr id="5" name="object 5"/>
            <p:cNvSpPr/>
            <p:nvPr/>
          </p:nvSpPr>
          <p:spPr>
            <a:xfrm>
              <a:off x="3108197" y="1791462"/>
              <a:ext cx="490855" cy="533400"/>
            </a:xfrm>
            <a:custGeom>
              <a:avLst/>
              <a:gdLst/>
              <a:ahLst/>
              <a:cxnLst/>
              <a:rect l="l" t="t" r="r" b="b"/>
              <a:pathLst>
                <a:path w="490854" h="533400">
                  <a:moveTo>
                    <a:pt x="0" y="266700"/>
                  </a:moveTo>
                  <a:lnTo>
                    <a:pt x="3953" y="218753"/>
                  </a:lnTo>
                  <a:lnTo>
                    <a:pt x="15350" y="173629"/>
                  </a:lnTo>
                  <a:lnTo>
                    <a:pt x="33499" y="132080"/>
                  </a:lnTo>
                  <a:lnTo>
                    <a:pt x="57707" y="94858"/>
                  </a:lnTo>
                  <a:lnTo>
                    <a:pt x="87279" y="62716"/>
                  </a:lnTo>
                  <a:lnTo>
                    <a:pt x="121524" y="36406"/>
                  </a:lnTo>
                  <a:lnTo>
                    <a:pt x="159749" y="16682"/>
                  </a:lnTo>
                  <a:lnTo>
                    <a:pt x="201259" y="4296"/>
                  </a:lnTo>
                  <a:lnTo>
                    <a:pt x="245363" y="0"/>
                  </a:lnTo>
                  <a:lnTo>
                    <a:pt x="289468" y="4296"/>
                  </a:lnTo>
                  <a:lnTo>
                    <a:pt x="330978" y="16682"/>
                  </a:lnTo>
                  <a:lnTo>
                    <a:pt x="369203" y="36406"/>
                  </a:lnTo>
                  <a:lnTo>
                    <a:pt x="403448" y="62716"/>
                  </a:lnTo>
                  <a:lnTo>
                    <a:pt x="433020" y="94858"/>
                  </a:lnTo>
                  <a:lnTo>
                    <a:pt x="457228" y="132079"/>
                  </a:lnTo>
                  <a:lnTo>
                    <a:pt x="475377" y="173629"/>
                  </a:lnTo>
                  <a:lnTo>
                    <a:pt x="486774" y="218753"/>
                  </a:lnTo>
                  <a:lnTo>
                    <a:pt x="490727" y="266700"/>
                  </a:lnTo>
                  <a:lnTo>
                    <a:pt x="486774" y="314646"/>
                  </a:lnTo>
                  <a:lnTo>
                    <a:pt x="475377" y="359770"/>
                  </a:lnTo>
                  <a:lnTo>
                    <a:pt x="457228" y="401319"/>
                  </a:lnTo>
                  <a:lnTo>
                    <a:pt x="433020" y="438541"/>
                  </a:lnTo>
                  <a:lnTo>
                    <a:pt x="403448" y="470683"/>
                  </a:lnTo>
                  <a:lnTo>
                    <a:pt x="369203" y="496993"/>
                  </a:lnTo>
                  <a:lnTo>
                    <a:pt x="330978" y="516717"/>
                  </a:lnTo>
                  <a:lnTo>
                    <a:pt x="289468" y="529103"/>
                  </a:lnTo>
                  <a:lnTo>
                    <a:pt x="245363" y="533400"/>
                  </a:lnTo>
                  <a:lnTo>
                    <a:pt x="201259" y="529103"/>
                  </a:lnTo>
                  <a:lnTo>
                    <a:pt x="159749" y="516717"/>
                  </a:lnTo>
                  <a:lnTo>
                    <a:pt x="121524" y="496993"/>
                  </a:lnTo>
                  <a:lnTo>
                    <a:pt x="87279" y="470683"/>
                  </a:lnTo>
                  <a:lnTo>
                    <a:pt x="57707" y="438541"/>
                  </a:lnTo>
                  <a:lnTo>
                    <a:pt x="33499" y="401320"/>
                  </a:lnTo>
                  <a:lnTo>
                    <a:pt x="15350" y="359770"/>
                  </a:lnTo>
                  <a:lnTo>
                    <a:pt x="3953" y="314646"/>
                  </a:lnTo>
                  <a:lnTo>
                    <a:pt x="0" y="266700"/>
                  </a:lnTo>
                  <a:close/>
                </a:path>
                <a:path w="490854" h="533400">
                  <a:moveTo>
                    <a:pt x="71627" y="77724"/>
                  </a:moveTo>
                  <a:lnTo>
                    <a:pt x="418973" y="455549"/>
                  </a:lnTo>
                </a:path>
                <a:path w="490854" h="533400">
                  <a:moveTo>
                    <a:pt x="418973" y="77724"/>
                  </a:moveTo>
                  <a:lnTo>
                    <a:pt x="71627" y="45554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3862" y="1986267"/>
              <a:ext cx="4781550" cy="1744345"/>
            </a:xfrm>
            <a:custGeom>
              <a:avLst/>
              <a:gdLst/>
              <a:ahLst/>
              <a:cxnLst/>
              <a:rect l="l" t="t" r="r" b="b"/>
              <a:pathLst>
                <a:path w="4781550" h="1744345">
                  <a:moveTo>
                    <a:pt x="1164717" y="71894"/>
                  </a:moveTo>
                  <a:lnTo>
                    <a:pt x="1137272" y="55892"/>
                  </a:lnTo>
                  <a:lnTo>
                    <a:pt x="1044956" y="2044"/>
                  </a:lnTo>
                  <a:lnTo>
                    <a:pt x="1038948" y="0"/>
                  </a:lnTo>
                  <a:lnTo>
                    <a:pt x="1032840" y="393"/>
                  </a:lnTo>
                  <a:lnTo>
                    <a:pt x="1027328" y="3086"/>
                  </a:lnTo>
                  <a:lnTo>
                    <a:pt x="1023112" y="7886"/>
                  </a:lnTo>
                  <a:lnTo>
                    <a:pt x="1021054" y="13893"/>
                  </a:lnTo>
                  <a:lnTo>
                    <a:pt x="1021435" y="20002"/>
                  </a:lnTo>
                  <a:lnTo>
                    <a:pt x="1024089" y="25514"/>
                  </a:lnTo>
                  <a:lnTo>
                    <a:pt x="1028827" y="29730"/>
                  </a:lnTo>
                  <a:lnTo>
                    <a:pt x="107367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073670" y="87896"/>
                  </a:lnTo>
                  <a:lnTo>
                    <a:pt x="1028827" y="114058"/>
                  </a:lnTo>
                  <a:lnTo>
                    <a:pt x="1024089" y="118287"/>
                  </a:lnTo>
                  <a:lnTo>
                    <a:pt x="1021435" y="123799"/>
                  </a:lnTo>
                  <a:lnTo>
                    <a:pt x="1021054" y="129908"/>
                  </a:lnTo>
                  <a:lnTo>
                    <a:pt x="1023112" y="135902"/>
                  </a:lnTo>
                  <a:lnTo>
                    <a:pt x="1027328" y="140716"/>
                  </a:lnTo>
                  <a:lnTo>
                    <a:pt x="1032840" y="143395"/>
                  </a:lnTo>
                  <a:lnTo>
                    <a:pt x="1038948" y="143802"/>
                  </a:lnTo>
                  <a:lnTo>
                    <a:pt x="1044956" y="141744"/>
                  </a:lnTo>
                  <a:lnTo>
                    <a:pt x="1137272" y="87896"/>
                  </a:lnTo>
                  <a:lnTo>
                    <a:pt x="1164717" y="71894"/>
                  </a:lnTo>
                  <a:close/>
                </a:path>
                <a:path w="4781550" h="1744345">
                  <a:moveTo>
                    <a:pt x="2390648" y="71894"/>
                  </a:moveTo>
                  <a:lnTo>
                    <a:pt x="2363228" y="55892"/>
                  </a:lnTo>
                  <a:lnTo>
                    <a:pt x="2271014" y="2044"/>
                  </a:lnTo>
                  <a:lnTo>
                    <a:pt x="2264981" y="0"/>
                  </a:lnTo>
                  <a:lnTo>
                    <a:pt x="2258834" y="393"/>
                  </a:lnTo>
                  <a:lnTo>
                    <a:pt x="2253272" y="3086"/>
                  </a:lnTo>
                  <a:lnTo>
                    <a:pt x="2249043" y="7886"/>
                  </a:lnTo>
                  <a:lnTo>
                    <a:pt x="2246998" y="13893"/>
                  </a:lnTo>
                  <a:lnTo>
                    <a:pt x="2247430" y="20002"/>
                  </a:lnTo>
                  <a:lnTo>
                    <a:pt x="2250122" y="25514"/>
                  </a:lnTo>
                  <a:lnTo>
                    <a:pt x="2254885" y="29730"/>
                  </a:lnTo>
                  <a:lnTo>
                    <a:pt x="2299728" y="55892"/>
                  </a:lnTo>
                  <a:lnTo>
                    <a:pt x="1655064" y="55892"/>
                  </a:lnTo>
                  <a:lnTo>
                    <a:pt x="1655064" y="87896"/>
                  </a:lnTo>
                  <a:lnTo>
                    <a:pt x="2299728" y="87896"/>
                  </a:lnTo>
                  <a:lnTo>
                    <a:pt x="2254885" y="114058"/>
                  </a:lnTo>
                  <a:lnTo>
                    <a:pt x="2250122" y="118287"/>
                  </a:lnTo>
                  <a:lnTo>
                    <a:pt x="2247430" y="123799"/>
                  </a:lnTo>
                  <a:lnTo>
                    <a:pt x="2246998" y="129908"/>
                  </a:lnTo>
                  <a:lnTo>
                    <a:pt x="2249043" y="135902"/>
                  </a:lnTo>
                  <a:lnTo>
                    <a:pt x="2253272" y="140716"/>
                  </a:lnTo>
                  <a:lnTo>
                    <a:pt x="2258834" y="143395"/>
                  </a:lnTo>
                  <a:lnTo>
                    <a:pt x="2264981" y="143802"/>
                  </a:lnTo>
                  <a:lnTo>
                    <a:pt x="2271014" y="141744"/>
                  </a:lnTo>
                  <a:lnTo>
                    <a:pt x="2363228" y="87896"/>
                  </a:lnTo>
                  <a:lnTo>
                    <a:pt x="2390648" y="71894"/>
                  </a:lnTo>
                  <a:close/>
                </a:path>
                <a:path w="4781550" h="1744345">
                  <a:moveTo>
                    <a:pt x="4781169" y="71894"/>
                  </a:moveTo>
                  <a:lnTo>
                    <a:pt x="4753724" y="55892"/>
                  </a:lnTo>
                  <a:lnTo>
                    <a:pt x="4661408" y="2044"/>
                  </a:lnTo>
                  <a:lnTo>
                    <a:pt x="4655401" y="0"/>
                  </a:lnTo>
                  <a:lnTo>
                    <a:pt x="4649292" y="393"/>
                  </a:lnTo>
                  <a:lnTo>
                    <a:pt x="4643780" y="3086"/>
                  </a:lnTo>
                  <a:lnTo>
                    <a:pt x="4639564" y="7886"/>
                  </a:lnTo>
                  <a:lnTo>
                    <a:pt x="4637506" y="13893"/>
                  </a:lnTo>
                  <a:lnTo>
                    <a:pt x="4637887" y="20002"/>
                  </a:lnTo>
                  <a:lnTo>
                    <a:pt x="4640542" y="25514"/>
                  </a:lnTo>
                  <a:lnTo>
                    <a:pt x="4645279" y="29730"/>
                  </a:lnTo>
                  <a:lnTo>
                    <a:pt x="4690122" y="55892"/>
                  </a:lnTo>
                  <a:lnTo>
                    <a:pt x="3616452" y="55892"/>
                  </a:lnTo>
                  <a:lnTo>
                    <a:pt x="3616452" y="87896"/>
                  </a:lnTo>
                  <a:lnTo>
                    <a:pt x="4091178" y="87896"/>
                  </a:lnTo>
                  <a:lnTo>
                    <a:pt x="4091178" y="1581188"/>
                  </a:lnTo>
                  <a:lnTo>
                    <a:pt x="4065016" y="1536331"/>
                  </a:lnTo>
                  <a:lnTo>
                    <a:pt x="4060787" y="1531607"/>
                  </a:lnTo>
                  <a:lnTo>
                    <a:pt x="4055275" y="1528953"/>
                  </a:lnTo>
                  <a:lnTo>
                    <a:pt x="4049166" y="1528572"/>
                  </a:lnTo>
                  <a:lnTo>
                    <a:pt x="4043172" y="1530616"/>
                  </a:lnTo>
                  <a:lnTo>
                    <a:pt x="4038358" y="1534845"/>
                  </a:lnTo>
                  <a:lnTo>
                    <a:pt x="4035679" y="1540357"/>
                  </a:lnTo>
                  <a:lnTo>
                    <a:pt x="4035272" y="1546466"/>
                  </a:lnTo>
                  <a:lnTo>
                    <a:pt x="4037330" y="1552460"/>
                  </a:lnTo>
                  <a:lnTo>
                    <a:pt x="4097769" y="1656092"/>
                  </a:lnTo>
                  <a:lnTo>
                    <a:pt x="1500606" y="1656092"/>
                  </a:lnTo>
                  <a:lnTo>
                    <a:pt x="1545463" y="1629930"/>
                  </a:lnTo>
                  <a:lnTo>
                    <a:pt x="1550187" y="1625714"/>
                  </a:lnTo>
                  <a:lnTo>
                    <a:pt x="1552841" y="1620202"/>
                  </a:lnTo>
                  <a:lnTo>
                    <a:pt x="1553222" y="1614093"/>
                  </a:lnTo>
                  <a:lnTo>
                    <a:pt x="1551178" y="1608086"/>
                  </a:lnTo>
                  <a:lnTo>
                    <a:pt x="1546948" y="1603286"/>
                  </a:lnTo>
                  <a:lnTo>
                    <a:pt x="1541437" y="1600593"/>
                  </a:lnTo>
                  <a:lnTo>
                    <a:pt x="1535328" y="1600200"/>
                  </a:lnTo>
                  <a:lnTo>
                    <a:pt x="1529334" y="1602244"/>
                  </a:lnTo>
                  <a:lnTo>
                    <a:pt x="1425702" y="1662696"/>
                  </a:lnTo>
                  <a:lnTo>
                    <a:pt x="1425702" y="429514"/>
                  </a:lnTo>
                  <a:lnTo>
                    <a:pt x="1451864" y="474357"/>
                  </a:lnTo>
                  <a:lnTo>
                    <a:pt x="1456080" y="479094"/>
                  </a:lnTo>
                  <a:lnTo>
                    <a:pt x="1461592" y="481749"/>
                  </a:lnTo>
                  <a:lnTo>
                    <a:pt x="1467700" y="482130"/>
                  </a:lnTo>
                  <a:lnTo>
                    <a:pt x="1473708" y="480072"/>
                  </a:lnTo>
                  <a:lnTo>
                    <a:pt x="1478508" y="475856"/>
                  </a:lnTo>
                  <a:lnTo>
                    <a:pt x="1481201" y="470344"/>
                  </a:lnTo>
                  <a:lnTo>
                    <a:pt x="1481594" y="464235"/>
                  </a:lnTo>
                  <a:lnTo>
                    <a:pt x="1479550" y="458228"/>
                  </a:lnTo>
                  <a:lnTo>
                    <a:pt x="1428216" y="370217"/>
                  </a:lnTo>
                  <a:lnTo>
                    <a:pt x="1409700" y="338467"/>
                  </a:lnTo>
                  <a:lnTo>
                    <a:pt x="1339850" y="458228"/>
                  </a:lnTo>
                  <a:lnTo>
                    <a:pt x="1337792" y="464235"/>
                  </a:lnTo>
                  <a:lnTo>
                    <a:pt x="1338199" y="470344"/>
                  </a:lnTo>
                  <a:lnTo>
                    <a:pt x="1340878" y="475856"/>
                  </a:lnTo>
                  <a:lnTo>
                    <a:pt x="1345679" y="480072"/>
                  </a:lnTo>
                  <a:lnTo>
                    <a:pt x="1351686" y="482130"/>
                  </a:lnTo>
                  <a:lnTo>
                    <a:pt x="1357795" y="481749"/>
                  </a:lnTo>
                  <a:lnTo>
                    <a:pt x="1363306" y="479094"/>
                  </a:lnTo>
                  <a:lnTo>
                    <a:pt x="1367536" y="474357"/>
                  </a:lnTo>
                  <a:lnTo>
                    <a:pt x="1393698" y="429514"/>
                  </a:lnTo>
                  <a:lnTo>
                    <a:pt x="1393698" y="1672094"/>
                  </a:lnTo>
                  <a:lnTo>
                    <a:pt x="1409573" y="1672094"/>
                  </a:lnTo>
                  <a:lnTo>
                    <a:pt x="1529334" y="1741944"/>
                  </a:lnTo>
                  <a:lnTo>
                    <a:pt x="1535328" y="1744002"/>
                  </a:lnTo>
                  <a:lnTo>
                    <a:pt x="1541437" y="1743595"/>
                  </a:lnTo>
                  <a:lnTo>
                    <a:pt x="1546948" y="1740916"/>
                  </a:lnTo>
                  <a:lnTo>
                    <a:pt x="1551178" y="1736102"/>
                  </a:lnTo>
                  <a:lnTo>
                    <a:pt x="1553222" y="1730108"/>
                  </a:lnTo>
                  <a:lnTo>
                    <a:pt x="1552841" y="1723999"/>
                  </a:lnTo>
                  <a:lnTo>
                    <a:pt x="1550187" y="1718487"/>
                  </a:lnTo>
                  <a:lnTo>
                    <a:pt x="1545463" y="1714258"/>
                  </a:lnTo>
                  <a:lnTo>
                    <a:pt x="1500606" y="1688096"/>
                  </a:lnTo>
                  <a:lnTo>
                    <a:pt x="4106672" y="1688096"/>
                  </a:lnTo>
                  <a:lnTo>
                    <a:pt x="4106672" y="1671358"/>
                  </a:lnTo>
                  <a:lnTo>
                    <a:pt x="4107180" y="1672221"/>
                  </a:lnTo>
                  <a:lnTo>
                    <a:pt x="4125760" y="1640344"/>
                  </a:lnTo>
                  <a:lnTo>
                    <a:pt x="4177030" y="1552460"/>
                  </a:lnTo>
                  <a:lnTo>
                    <a:pt x="4179074" y="1546466"/>
                  </a:lnTo>
                  <a:lnTo>
                    <a:pt x="4178681" y="1540357"/>
                  </a:lnTo>
                  <a:lnTo>
                    <a:pt x="4175988" y="1534845"/>
                  </a:lnTo>
                  <a:lnTo>
                    <a:pt x="4171188" y="1530616"/>
                  </a:lnTo>
                  <a:lnTo>
                    <a:pt x="4165181" y="1528572"/>
                  </a:lnTo>
                  <a:lnTo>
                    <a:pt x="4159072" y="1528953"/>
                  </a:lnTo>
                  <a:lnTo>
                    <a:pt x="4153560" y="1531607"/>
                  </a:lnTo>
                  <a:lnTo>
                    <a:pt x="4149344" y="1536331"/>
                  </a:lnTo>
                  <a:lnTo>
                    <a:pt x="4123182" y="1581188"/>
                  </a:lnTo>
                  <a:lnTo>
                    <a:pt x="4107180" y="1608620"/>
                  </a:lnTo>
                  <a:lnTo>
                    <a:pt x="4123169" y="1581188"/>
                  </a:lnTo>
                  <a:lnTo>
                    <a:pt x="4123169" y="87896"/>
                  </a:lnTo>
                  <a:lnTo>
                    <a:pt x="4690122" y="87896"/>
                  </a:lnTo>
                  <a:lnTo>
                    <a:pt x="4645279" y="114058"/>
                  </a:lnTo>
                  <a:lnTo>
                    <a:pt x="4640542" y="118287"/>
                  </a:lnTo>
                  <a:lnTo>
                    <a:pt x="4637887" y="123799"/>
                  </a:lnTo>
                  <a:lnTo>
                    <a:pt x="4637506" y="129908"/>
                  </a:lnTo>
                  <a:lnTo>
                    <a:pt x="4639564" y="135902"/>
                  </a:lnTo>
                  <a:lnTo>
                    <a:pt x="4643780" y="140716"/>
                  </a:lnTo>
                  <a:lnTo>
                    <a:pt x="4649292" y="143395"/>
                  </a:lnTo>
                  <a:lnTo>
                    <a:pt x="4655401" y="143802"/>
                  </a:lnTo>
                  <a:lnTo>
                    <a:pt x="4661408" y="141744"/>
                  </a:lnTo>
                  <a:lnTo>
                    <a:pt x="4753724" y="87896"/>
                  </a:lnTo>
                  <a:lnTo>
                    <a:pt x="4781169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1447" y="168935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271" y="228523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1913635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8296" y="1860245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2140" y="2070151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869" y="0"/>
                </a:lnTo>
              </a:path>
            </a:pathLst>
          </a:custGeom>
          <a:ln w="15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33494" y="1524761"/>
            <a:ext cx="1226820" cy="1066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970"/>
              </a:spcBef>
            </a:pPr>
            <a:r>
              <a:rPr sz="2400" spc="14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550"/>
              </a:spcBef>
            </a:pPr>
            <a:r>
              <a:rPr sz="2400" i="1" spc="150" dirty="0">
                <a:latin typeface="Times New Roman"/>
                <a:cs typeface="Times New Roman"/>
              </a:rPr>
              <a:t>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4299584"/>
            <a:ext cx="66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4450" y="4541583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322" y="0"/>
                </a:lnTo>
              </a:path>
            </a:pathLst>
          </a:custGeom>
          <a:ln w="16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80038" y="4282161"/>
            <a:ext cx="15074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73810" algn="l"/>
              </a:tabLst>
            </a:pPr>
            <a:r>
              <a:rPr sz="2600" i="1" spc="235" dirty="0">
                <a:latin typeface="Times New Roman"/>
                <a:cs typeface="Times New Roman"/>
              </a:rPr>
              <a:t>G</a:t>
            </a:r>
            <a:r>
              <a:rPr sz="2600" spc="235" dirty="0">
                <a:latin typeface="Times New Roman"/>
                <a:cs typeface="Times New Roman"/>
              </a:rPr>
              <a:t>(s)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254" dirty="0">
                <a:latin typeface="Symbol"/>
                <a:cs typeface="Symbol"/>
              </a:rPr>
              <a:t></a:t>
            </a:r>
            <a:r>
              <a:rPr sz="2600" spc="254" dirty="0">
                <a:latin typeface="Times New Roman"/>
                <a:cs typeface="Times New Roman"/>
              </a:rPr>
              <a:t>	</a:t>
            </a:r>
            <a:r>
              <a:rPr sz="3900" spc="345" baseline="35256" dirty="0">
                <a:latin typeface="Times New Roman"/>
                <a:cs typeface="Times New Roman"/>
              </a:rPr>
              <a:t>1</a:t>
            </a:r>
            <a:endParaRPr sz="3900" baseline="3525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1750" y="4338993"/>
            <a:ext cx="542290" cy="126809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i="1" spc="235" dirty="0">
                <a:latin typeface="Times New Roman"/>
                <a:cs typeface="Times New Roman"/>
              </a:rPr>
              <a:t>Ts</a:t>
            </a:r>
            <a:endParaRPr sz="26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  <a:spcBef>
                <a:spcPts val="1730"/>
              </a:spcBef>
            </a:pPr>
            <a:r>
              <a:rPr sz="2800" i="1" spc="-17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5470" y="4299584"/>
            <a:ext cx="52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9433" y="4258159"/>
            <a:ext cx="1065530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10" dirty="0">
                <a:latin typeface="Times New Roman"/>
                <a:cs typeface="Times New Roman"/>
              </a:rPr>
              <a:t>H(s) </a:t>
            </a:r>
            <a:r>
              <a:rPr sz="2500" spc="70" dirty="0">
                <a:latin typeface="Symbol"/>
                <a:cs typeface="Symbol"/>
              </a:rPr>
              <a:t></a:t>
            </a:r>
            <a:r>
              <a:rPr sz="2500" spc="-415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7543" y="5658820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4">
                <a:moveTo>
                  <a:pt x="0" y="0"/>
                </a:moveTo>
                <a:lnTo>
                  <a:pt x="594433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87716" y="5658820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371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2627" y="5152279"/>
            <a:ext cx="58547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55" dirty="0">
                <a:latin typeface="Times New Roman"/>
                <a:cs typeface="Times New Roman"/>
              </a:rPr>
              <a:t>C</a:t>
            </a:r>
            <a:r>
              <a:rPr sz="2800" spc="-95" dirty="0">
                <a:latin typeface="Times New Roman"/>
                <a:cs typeface="Times New Roman"/>
              </a:rPr>
              <a:t>(</a:t>
            </a:r>
            <a:r>
              <a:rPr sz="2800" spc="-90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5161" y="5656969"/>
            <a:ext cx="57594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-75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(</a:t>
            </a:r>
            <a:r>
              <a:rPr sz="2800" spc="-90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9546" y="5656969"/>
            <a:ext cx="93091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20" dirty="0">
                <a:latin typeface="Times New Roman"/>
                <a:cs typeface="Times New Roman"/>
              </a:rPr>
              <a:t>1</a:t>
            </a:r>
            <a:r>
              <a:rPr sz="2800" spc="-61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Symbol"/>
                <a:cs typeface="Symbol"/>
              </a:rPr>
              <a:t>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i="1" spc="-180" dirty="0">
                <a:latin typeface="Times New Roman"/>
                <a:cs typeface="Times New Roman"/>
              </a:rPr>
              <a:t>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9282" y="5377483"/>
            <a:ext cx="122047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28700" algn="l"/>
              </a:tabLst>
            </a:pPr>
            <a:r>
              <a:rPr sz="2800" spc="-204" dirty="0">
                <a:latin typeface="Symbol"/>
                <a:cs typeface="Symbol"/>
              </a:rPr>
              <a:t></a:t>
            </a:r>
            <a:r>
              <a:rPr sz="2800" spc="-204" dirty="0">
                <a:latin typeface="Times New Roman"/>
                <a:cs typeface="Times New Roman"/>
              </a:rPr>
              <a:t>	</a:t>
            </a:r>
            <a:r>
              <a:rPr sz="2800" spc="-1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95924" y="6059594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508" y="0"/>
                </a:lnTo>
              </a:path>
            </a:pathLst>
          </a:custGeom>
          <a:ln w="64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19857" y="5010353"/>
            <a:ext cx="44830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5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u="sng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89885" y="5678744"/>
            <a:ext cx="2286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4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4009" y="5846915"/>
            <a:ext cx="50228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45" dirty="0">
                <a:latin typeface="Times New Roman"/>
                <a:cs typeface="Times New Roman"/>
              </a:rPr>
              <a:t>1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600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3716" y="5387133"/>
            <a:ext cx="14357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8180" algn="l"/>
                <a:tab pos="1397000" algn="l"/>
              </a:tabLst>
            </a:pPr>
            <a:r>
              <a:rPr sz="3150" spc="900" baseline="-23809" dirty="0">
                <a:latin typeface="Symbol"/>
                <a:cs typeface="Symbol"/>
              </a:rPr>
              <a:t></a:t>
            </a:r>
            <a:r>
              <a:rPr sz="2100" u="heavy" spc="6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100" i="1" u="heavy" spc="5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Ts	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83224" y="6055525"/>
            <a:ext cx="4254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575" dirty="0">
                <a:latin typeface="Times New Roman"/>
                <a:cs typeface="Times New Roman"/>
              </a:rPr>
              <a:t>Ts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86430" y="5686539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>
                <a:moveTo>
                  <a:pt x="0" y="0"/>
                </a:moveTo>
                <a:lnTo>
                  <a:pt x="932907" y="0"/>
                </a:lnTo>
              </a:path>
            </a:pathLst>
          </a:custGeom>
          <a:ln w="12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38700" y="5305498"/>
            <a:ext cx="2355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9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4520" y="5682348"/>
            <a:ext cx="9518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95" dirty="0">
                <a:latin typeface="Times New Roman"/>
                <a:cs typeface="Times New Roman"/>
              </a:rPr>
              <a:t>1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spc="65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i="1" spc="535" dirty="0">
                <a:latin typeface="Times New Roman"/>
                <a:cs typeface="Times New Roman"/>
              </a:rPr>
              <a:t>Ts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35503" y="5473986"/>
            <a:ext cx="25590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5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570" y="1555750"/>
            <a:ext cx="1390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r(t)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u(t)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5938" y="1555750"/>
            <a:ext cx="538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t&gt;0  t&lt;0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1415" y="3679791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5705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946150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step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7859" y="4925129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5">
                <a:moveTo>
                  <a:pt x="0" y="0"/>
                </a:moveTo>
                <a:lnTo>
                  <a:pt x="769643" y="0"/>
                </a:lnTo>
              </a:path>
            </a:pathLst>
          </a:custGeom>
          <a:ln w="13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622" y="4925129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373" y="0"/>
                </a:lnTo>
              </a:path>
            </a:pathLst>
          </a:custGeom>
          <a:ln w="13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7540" y="2622930"/>
            <a:ext cx="5610860" cy="264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ahoma"/>
                <a:cs typeface="Tahoma"/>
              </a:rPr>
              <a:t>Taking </a:t>
            </a:r>
            <a:r>
              <a:rPr sz="2400" dirty="0">
                <a:latin typeface="Tahoma"/>
                <a:cs typeface="Tahoma"/>
              </a:rPr>
              <a:t>Laplace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transform;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ahoma"/>
              <a:cs typeface="Tahoma"/>
            </a:endParaRPr>
          </a:p>
          <a:p>
            <a:pPr marL="2033905">
              <a:lnSpc>
                <a:spcPts val="2720"/>
              </a:lnSpc>
            </a:pPr>
            <a:r>
              <a:rPr sz="2750" i="1" spc="335" dirty="0">
                <a:latin typeface="Times New Roman"/>
                <a:cs typeface="Times New Roman"/>
              </a:rPr>
              <a:t>R</a:t>
            </a:r>
            <a:r>
              <a:rPr sz="2750" spc="335" dirty="0">
                <a:latin typeface="Times New Roman"/>
                <a:cs typeface="Times New Roman"/>
              </a:rPr>
              <a:t>(s) </a:t>
            </a:r>
            <a:r>
              <a:rPr sz="2750" spc="440" dirty="0">
                <a:latin typeface="Symbol"/>
                <a:cs typeface="Symbol"/>
              </a:rPr>
              <a:t></a:t>
            </a:r>
            <a:r>
              <a:rPr sz="2750" spc="440" dirty="0">
                <a:latin typeface="Times New Roman"/>
                <a:cs typeface="Times New Roman"/>
              </a:rPr>
              <a:t> </a:t>
            </a:r>
            <a:r>
              <a:rPr sz="2750" i="1" spc="315" dirty="0">
                <a:latin typeface="Times New Roman"/>
                <a:cs typeface="Times New Roman"/>
              </a:rPr>
              <a:t>L</a:t>
            </a:r>
            <a:r>
              <a:rPr sz="2750" spc="315" dirty="0">
                <a:latin typeface="Times New Roman"/>
                <a:cs typeface="Times New Roman"/>
              </a:rPr>
              <a:t>{Ru(t)} </a:t>
            </a:r>
            <a:r>
              <a:rPr sz="2750" spc="440" dirty="0">
                <a:latin typeface="Symbol"/>
                <a:cs typeface="Symbol"/>
              </a:rPr>
              <a:t></a:t>
            </a:r>
            <a:r>
              <a:rPr sz="2750" spc="-395" dirty="0">
                <a:latin typeface="Times New Roman"/>
                <a:cs typeface="Times New Roman"/>
              </a:rPr>
              <a:t> </a:t>
            </a:r>
            <a:r>
              <a:rPr sz="4125" spc="600" baseline="35353" dirty="0">
                <a:latin typeface="Times New Roman"/>
                <a:cs typeface="Times New Roman"/>
              </a:rPr>
              <a:t>1</a:t>
            </a:r>
            <a:endParaRPr sz="4125" baseline="35353">
              <a:latin typeface="Times New Roman"/>
              <a:cs typeface="Times New Roman"/>
            </a:endParaRPr>
          </a:p>
          <a:p>
            <a:pPr marR="78105" algn="r">
              <a:lnSpc>
                <a:spcPts val="2600"/>
              </a:lnSpc>
            </a:pPr>
            <a:r>
              <a:rPr sz="2750" i="1" spc="310" dirty="0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  <a:p>
            <a:pPr marL="215900">
              <a:lnSpc>
                <a:spcPts val="2760"/>
              </a:lnSpc>
            </a:pPr>
            <a:r>
              <a:rPr sz="2400" spc="5" dirty="0">
                <a:latin typeface="Tahoma"/>
                <a:cs typeface="Tahoma"/>
              </a:rPr>
              <a:t>but</a:t>
            </a:r>
            <a:endParaRPr sz="2400">
              <a:latin typeface="Tahoma"/>
              <a:cs typeface="Tahoma"/>
            </a:endParaRPr>
          </a:p>
          <a:p>
            <a:pPr marL="1272540">
              <a:lnSpc>
                <a:spcPct val="100000"/>
              </a:lnSpc>
              <a:spcBef>
                <a:spcPts val="940"/>
              </a:spcBef>
              <a:tabLst>
                <a:tab pos="2152650" algn="l"/>
                <a:tab pos="2862580" algn="l"/>
              </a:tabLst>
            </a:pPr>
            <a:r>
              <a:rPr sz="2050" i="1" spc="795" dirty="0">
                <a:latin typeface="Times New Roman"/>
                <a:cs typeface="Times New Roman"/>
              </a:rPr>
              <a:t>C</a:t>
            </a:r>
            <a:r>
              <a:rPr sz="2050" i="1" spc="-280" dirty="0">
                <a:latin typeface="Times New Roman"/>
                <a:cs typeface="Times New Roman"/>
              </a:rPr>
              <a:t> </a:t>
            </a:r>
            <a:r>
              <a:rPr sz="2050" spc="409" dirty="0">
                <a:latin typeface="Times New Roman"/>
                <a:cs typeface="Times New Roman"/>
              </a:rPr>
              <a:t>(s)	</a:t>
            </a:r>
            <a:r>
              <a:rPr sz="3075" spc="975" baseline="-35230" dirty="0">
                <a:latin typeface="Symbol"/>
                <a:cs typeface="Symbol"/>
              </a:rPr>
              <a:t></a:t>
            </a:r>
            <a:r>
              <a:rPr sz="3075" spc="975" baseline="-35230" dirty="0">
                <a:latin typeface="Times New Roman"/>
                <a:cs typeface="Times New Roman"/>
              </a:rPr>
              <a:t>	</a:t>
            </a:r>
            <a:r>
              <a:rPr sz="2050" spc="59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304925">
              <a:lnSpc>
                <a:spcPct val="100000"/>
              </a:lnSpc>
              <a:spcBef>
                <a:spcPts val="484"/>
              </a:spcBef>
              <a:tabLst>
                <a:tab pos="2475230" algn="l"/>
              </a:tabLst>
            </a:pPr>
            <a:r>
              <a:rPr sz="2050" i="1" spc="515" dirty="0">
                <a:latin typeface="Times New Roman"/>
                <a:cs typeface="Times New Roman"/>
              </a:rPr>
              <a:t>R</a:t>
            </a:r>
            <a:r>
              <a:rPr sz="2050" spc="515" dirty="0">
                <a:latin typeface="Times New Roman"/>
                <a:cs typeface="Times New Roman"/>
              </a:rPr>
              <a:t>(s)	</a:t>
            </a:r>
            <a:r>
              <a:rPr sz="2050" spc="595" dirty="0">
                <a:latin typeface="Times New Roman"/>
                <a:cs typeface="Times New Roman"/>
              </a:rPr>
              <a:t>1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spc="650" dirty="0">
                <a:latin typeface="Symbol"/>
                <a:cs typeface="Symbol"/>
              </a:rPr>
              <a:t>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i="1" spc="575" dirty="0">
                <a:latin typeface="Times New Roman"/>
                <a:cs typeface="Times New Roman"/>
              </a:rPr>
              <a:t>Ts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1236" y="5841987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0" y="0"/>
                </a:moveTo>
                <a:lnTo>
                  <a:pt x="942417" y="0"/>
                </a:lnTo>
              </a:path>
            </a:pathLst>
          </a:custGeom>
          <a:ln w="12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16802" y="5460946"/>
            <a:ext cx="2355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6700" y="5629434"/>
            <a:ext cx="14954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40" dirty="0">
                <a:latin typeface="Symbol"/>
                <a:cs typeface="Symbol"/>
              </a:rPr>
              <a:t>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545" dirty="0">
                <a:latin typeface="Times New Roman"/>
                <a:cs typeface="Times New Roman"/>
              </a:rPr>
              <a:t>C</a:t>
            </a:r>
            <a:r>
              <a:rPr sz="2100" spc="545" dirty="0">
                <a:latin typeface="Times New Roman"/>
                <a:cs typeface="Times New Roman"/>
              </a:rPr>
              <a:t>(s)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1049" y="5629434"/>
            <a:ext cx="10369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100"/>
              </a:spcBef>
              <a:buFont typeface="Symbol"/>
              <a:buChar char=""/>
              <a:tabLst>
                <a:tab pos="323850" algn="l"/>
              </a:tabLst>
            </a:pPr>
            <a:r>
              <a:rPr sz="2100" i="1" spc="790" dirty="0">
                <a:latin typeface="Times New Roman"/>
                <a:cs typeface="Times New Roman"/>
              </a:rPr>
              <a:t>R</a:t>
            </a:r>
            <a:r>
              <a:rPr sz="2100" spc="365" dirty="0">
                <a:latin typeface="Times New Roman"/>
                <a:cs typeface="Times New Roman"/>
              </a:rPr>
              <a:t>(</a:t>
            </a:r>
            <a:r>
              <a:rPr sz="2100" spc="445" dirty="0">
                <a:latin typeface="Times New Roman"/>
                <a:cs typeface="Times New Roman"/>
              </a:rPr>
              <a:t>s</a:t>
            </a:r>
            <a:r>
              <a:rPr sz="2100" spc="4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9284" y="5837795"/>
            <a:ext cx="963294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00" dirty="0">
                <a:latin typeface="Times New Roman"/>
                <a:cs typeface="Times New Roman"/>
              </a:rPr>
              <a:t>1</a:t>
            </a:r>
            <a:r>
              <a:rPr sz="2100" spc="-235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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i="1" spc="555" dirty="0">
                <a:latin typeface="Times New Roman"/>
                <a:cs typeface="Times New Roman"/>
              </a:rPr>
              <a:t>Ts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38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3572" y="157478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343" y="0"/>
                </a:lnTo>
              </a:path>
            </a:pathLst>
          </a:custGeom>
          <a:ln w="12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8416" y="157478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24" y="0"/>
                </a:lnTo>
              </a:path>
            </a:pathLst>
          </a:custGeom>
          <a:ln w="12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06208" y="1137076"/>
            <a:ext cx="1652270" cy="77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55880" indent="386080">
              <a:lnSpc>
                <a:spcPct val="117800"/>
              </a:lnSpc>
              <a:spcBef>
                <a:spcPts val="95"/>
              </a:spcBef>
              <a:tabLst>
                <a:tab pos="1067435" algn="l"/>
                <a:tab pos="1403350" algn="l"/>
              </a:tabLst>
            </a:pPr>
            <a:r>
              <a:rPr sz="2100" spc="600" dirty="0">
                <a:latin typeface="Times New Roman"/>
                <a:cs typeface="Times New Roman"/>
              </a:rPr>
              <a:t>1	</a:t>
            </a:r>
            <a:r>
              <a:rPr sz="3150" spc="989" baseline="-35714" dirty="0">
                <a:latin typeface="Symbol"/>
                <a:cs typeface="Symbol"/>
              </a:rPr>
              <a:t></a:t>
            </a:r>
            <a:r>
              <a:rPr sz="3150" spc="7" baseline="-35714" dirty="0">
                <a:latin typeface="Times New Roman"/>
                <a:cs typeface="Times New Roman"/>
              </a:rPr>
              <a:t> </a:t>
            </a:r>
            <a:r>
              <a:rPr sz="2100" spc="600" dirty="0">
                <a:latin typeface="Times New Roman"/>
                <a:cs typeface="Times New Roman"/>
              </a:rPr>
              <a:t>1  1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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i="1" spc="560" dirty="0">
                <a:latin typeface="Times New Roman"/>
                <a:cs typeface="Times New Roman"/>
              </a:rPr>
              <a:t>Ts		</a:t>
            </a:r>
            <a:r>
              <a:rPr sz="2100" i="1" spc="465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0559" y="1362234"/>
            <a:ext cx="14935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40" dirty="0">
                <a:latin typeface="Symbol"/>
                <a:cs typeface="Symbol"/>
              </a:rPr>
              <a:t>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i="1" spc="545" dirty="0">
                <a:latin typeface="Times New Roman"/>
                <a:cs typeface="Times New Roman"/>
              </a:rPr>
              <a:t>C</a:t>
            </a:r>
            <a:r>
              <a:rPr sz="2100" spc="545" dirty="0">
                <a:latin typeface="Times New Roman"/>
                <a:cs typeface="Times New Roman"/>
              </a:rPr>
              <a:t>(s)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27845" y="3252016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37" y="0"/>
                </a:lnTo>
              </a:path>
            </a:pathLst>
          </a:custGeom>
          <a:ln w="12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3328" y="359985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568" y="0"/>
                </a:lnTo>
              </a:path>
            </a:pathLst>
          </a:custGeom>
          <a:ln w="5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9597" y="3252016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5">
                <a:moveTo>
                  <a:pt x="0" y="0"/>
                </a:moveTo>
                <a:lnTo>
                  <a:pt x="931295" y="0"/>
                </a:lnTo>
              </a:path>
            </a:pathLst>
          </a:custGeom>
          <a:ln w="12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93813" y="2870044"/>
            <a:ext cx="2825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735" dirty="0">
                <a:latin typeface="Times New Roman"/>
                <a:cs typeface="Times New Roman"/>
              </a:rPr>
              <a:t>B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5975" y="3247353"/>
            <a:ext cx="18923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465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40" y="2318130"/>
            <a:ext cx="3644900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Using partial</a:t>
            </a:r>
            <a:r>
              <a:rPr sz="2400" spc="-10" dirty="0">
                <a:latin typeface="Tahoma"/>
                <a:cs typeface="Tahoma"/>
              </a:rPr>
              <a:t> fraction;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ahoma"/>
              <a:cs typeface="Tahoma"/>
            </a:endParaRPr>
          </a:p>
          <a:p>
            <a:pPr marL="1392555">
              <a:lnSpc>
                <a:spcPct val="100000"/>
              </a:lnSpc>
              <a:spcBef>
                <a:spcPts val="5"/>
              </a:spcBef>
              <a:tabLst>
                <a:tab pos="3022600" algn="l"/>
              </a:tabLst>
            </a:pPr>
            <a:r>
              <a:rPr sz="2100" spc="1040" dirty="0">
                <a:latin typeface="Symbol"/>
                <a:cs typeface="Symbol"/>
              </a:rPr>
              <a:t>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i="1" spc="545" dirty="0">
                <a:latin typeface="Times New Roman"/>
                <a:cs typeface="Times New Roman"/>
              </a:rPr>
              <a:t>C</a:t>
            </a:r>
            <a:r>
              <a:rPr sz="2100" spc="545" dirty="0">
                <a:latin typeface="Times New Roman"/>
                <a:cs typeface="Times New Roman"/>
              </a:rPr>
              <a:t>(s)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</a:t>
            </a:r>
            <a:r>
              <a:rPr sz="2100" spc="660" dirty="0">
                <a:latin typeface="Times New Roman"/>
                <a:cs typeface="Times New Roman"/>
              </a:rPr>
              <a:t>	</a:t>
            </a:r>
            <a:r>
              <a:rPr sz="3150" i="1" spc="1102" baseline="35714" dirty="0">
                <a:latin typeface="Times New Roman"/>
                <a:cs typeface="Times New Roman"/>
              </a:rPr>
              <a:t>A</a:t>
            </a:r>
            <a:r>
              <a:rPr sz="3150" i="1" spc="240" baseline="35714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0628" y="3595182"/>
            <a:ext cx="25907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67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4315" y="3386707"/>
            <a:ext cx="9023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53415" algn="l"/>
              </a:tabLst>
            </a:pPr>
            <a:r>
              <a:rPr sz="2100" i="1" spc="465" dirty="0">
                <a:latin typeface="Times New Roman"/>
                <a:cs typeface="Times New Roman"/>
              </a:rPr>
              <a:t>s</a:t>
            </a:r>
            <a:r>
              <a:rPr sz="2100" i="1" spc="155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</a:t>
            </a:r>
            <a:r>
              <a:rPr sz="2100" spc="660" dirty="0">
                <a:latin typeface="Times New Roman"/>
                <a:cs typeface="Times New Roman"/>
              </a:rPr>
              <a:t>	</a:t>
            </a:r>
            <a:r>
              <a:rPr sz="3150" spc="900" baseline="35714" dirty="0">
                <a:latin typeface="Times New Roman"/>
                <a:cs typeface="Times New Roman"/>
              </a:rPr>
              <a:t>1</a:t>
            </a:r>
            <a:endParaRPr sz="3150" baseline="3571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840" y="4022665"/>
            <a:ext cx="5350510" cy="9982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80"/>
              </a:spcBef>
            </a:pPr>
            <a:r>
              <a:rPr sz="2400" spc="-5" dirty="0">
                <a:latin typeface="Tahoma"/>
                <a:cs typeface="Tahoma"/>
              </a:rPr>
              <a:t>Solving;</a:t>
            </a:r>
            <a:endParaRPr sz="2400">
              <a:latin typeface="Tahoma"/>
              <a:cs typeface="Tahoma"/>
            </a:endParaRPr>
          </a:p>
          <a:p>
            <a:pPr marL="1607820">
              <a:lnSpc>
                <a:spcPct val="100000"/>
              </a:lnSpc>
              <a:spcBef>
                <a:spcPts val="975"/>
              </a:spcBef>
              <a:tabLst>
                <a:tab pos="2908300" algn="l"/>
              </a:tabLst>
            </a:pPr>
            <a:r>
              <a:rPr sz="2350" spc="1235" dirty="0">
                <a:latin typeface="Symbol"/>
                <a:cs typeface="Symbol"/>
              </a:rPr>
              <a:t></a:t>
            </a:r>
            <a:r>
              <a:rPr sz="2350" spc="120" dirty="0">
                <a:latin typeface="Times New Roman"/>
                <a:cs typeface="Times New Roman"/>
              </a:rPr>
              <a:t> </a:t>
            </a:r>
            <a:r>
              <a:rPr sz="2350" i="1" spc="875" dirty="0">
                <a:latin typeface="Times New Roman"/>
                <a:cs typeface="Times New Roman"/>
              </a:rPr>
              <a:t>A</a:t>
            </a:r>
            <a:r>
              <a:rPr sz="2350" i="1" spc="265" dirty="0">
                <a:latin typeface="Times New Roman"/>
                <a:cs typeface="Times New Roman"/>
              </a:rPr>
              <a:t> </a:t>
            </a:r>
            <a:r>
              <a:rPr sz="2350" spc="785" dirty="0">
                <a:latin typeface="Symbol"/>
                <a:cs typeface="Symbol"/>
              </a:rPr>
              <a:t></a:t>
            </a:r>
            <a:r>
              <a:rPr sz="2350" spc="785" dirty="0">
                <a:latin typeface="Times New Roman"/>
                <a:cs typeface="Times New Roman"/>
              </a:rPr>
              <a:t>	</a:t>
            </a:r>
            <a:r>
              <a:rPr sz="2350" i="1" spc="515" dirty="0">
                <a:latin typeface="Times New Roman"/>
                <a:cs typeface="Times New Roman"/>
              </a:rPr>
              <a:t>s</a:t>
            </a:r>
            <a:r>
              <a:rPr sz="2350" spc="515" dirty="0">
                <a:latin typeface="Times New Roman"/>
                <a:cs typeface="Times New Roman"/>
              </a:rPr>
              <a:t>.</a:t>
            </a:r>
            <a:r>
              <a:rPr sz="2350" i="1" spc="515" dirty="0">
                <a:latin typeface="Times New Roman"/>
                <a:cs typeface="Times New Roman"/>
              </a:rPr>
              <a:t>C</a:t>
            </a:r>
            <a:r>
              <a:rPr sz="2350" i="1" spc="-355" dirty="0">
                <a:latin typeface="Times New Roman"/>
                <a:cs typeface="Times New Roman"/>
              </a:rPr>
              <a:t> </a:t>
            </a:r>
            <a:r>
              <a:rPr sz="2350" spc="490" dirty="0">
                <a:latin typeface="Times New Roman"/>
                <a:cs typeface="Times New Roman"/>
              </a:rPr>
              <a:t>(s)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spc="310" dirty="0">
                <a:latin typeface="Times New Roman"/>
                <a:cs typeface="Times New Roman"/>
              </a:rPr>
              <a:t>|</a:t>
            </a:r>
            <a:r>
              <a:rPr sz="2025" i="1" spc="465" baseline="-24691" dirty="0">
                <a:latin typeface="Times New Roman"/>
                <a:cs typeface="Times New Roman"/>
              </a:rPr>
              <a:t>s</a:t>
            </a:r>
            <a:r>
              <a:rPr sz="2025" i="1" spc="-270" baseline="-24691" dirty="0">
                <a:latin typeface="Times New Roman"/>
                <a:cs typeface="Times New Roman"/>
              </a:rPr>
              <a:t> </a:t>
            </a:r>
            <a:r>
              <a:rPr sz="2025" spc="719" baseline="-24691" dirty="0">
                <a:latin typeface="Symbol"/>
                <a:cs typeface="Symbol"/>
              </a:rPr>
              <a:t></a:t>
            </a:r>
            <a:r>
              <a:rPr sz="2025" spc="719" baseline="-24691" dirty="0">
                <a:latin typeface="Times New Roman"/>
                <a:cs typeface="Times New Roman"/>
              </a:rPr>
              <a:t>0</a:t>
            </a:r>
            <a:r>
              <a:rPr sz="2025" spc="345" baseline="-24691" dirty="0">
                <a:latin typeface="Times New Roman"/>
                <a:cs typeface="Times New Roman"/>
              </a:rPr>
              <a:t> </a:t>
            </a:r>
            <a:r>
              <a:rPr sz="2350" spc="785" dirty="0">
                <a:latin typeface="Symbol"/>
                <a:cs typeface="Symbol"/>
              </a:rPr>
              <a:t>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spc="7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84796" y="5887453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1763" y="0"/>
                </a:lnTo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1871" y="611019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661" y="0"/>
                </a:lnTo>
              </a:path>
            </a:pathLst>
          </a:custGeom>
          <a:ln w="6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84528" y="5648924"/>
            <a:ext cx="90868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760" dirty="0">
                <a:latin typeface="Symbol"/>
                <a:cs typeface="Symbol"/>
              </a:rPr>
              <a:t></a:t>
            </a:r>
            <a:r>
              <a:rPr sz="2350" spc="310" dirty="0">
                <a:latin typeface="Times New Roman"/>
                <a:cs typeface="Times New Roman"/>
              </a:rPr>
              <a:t> </a:t>
            </a:r>
            <a:r>
              <a:rPr sz="2350" spc="720" dirty="0">
                <a:latin typeface="Symbol"/>
                <a:cs typeface="Symbol"/>
              </a:rPr>
              <a:t></a:t>
            </a:r>
            <a:r>
              <a:rPr sz="2350" spc="7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2096" y="5884005"/>
            <a:ext cx="29019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770" dirty="0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6493" y="5966686"/>
            <a:ext cx="710565" cy="374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360"/>
              </a:lnSpc>
              <a:spcBef>
                <a:spcPts val="120"/>
              </a:spcBef>
            </a:pPr>
            <a:r>
              <a:rPr sz="1350" i="1" spc="315" dirty="0">
                <a:latin typeface="Times New Roman"/>
                <a:cs typeface="Times New Roman"/>
              </a:rPr>
              <a:t>s</a:t>
            </a:r>
            <a:r>
              <a:rPr sz="1350" i="1" spc="-180" dirty="0">
                <a:latin typeface="Times New Roman"/>
                <a:cs typeface="Times New Roman"/>
              </a:rPr>
              <a:t> </a:t>
            </a:r>
            <a:r>
              <a:rPr sz="1350" spc="509" dirty="0">
                <a:latin typeface="Symbol"/>
                <a:cs typeface="Symbol"/>
              </a:rPr>
              <a:t>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2025" spc="607" baseline="37037" dirty="0">
                <a:latin typeface="Times New Roman"/>
                <a:cs typeface="Times New Roman"/>
              </a:rPr>
              <a:t>1</a:t>
            </a:r>
            <a:endParaRPr sz="2025" baseline="37037">
              <a:latin typeface="Times New Roman"/>
              <a:cs typeface="Times New Roman"/>
            </a:endParaRPr>
          </a:p>
          <a:p>
            <a:pPr marR="43815" algn="r">
              <a:lnSpc>
                <a:spcPts val="1360"/>
              </a:lnSpc>
            </a:pPr>
            <a:r>
              <a:rPr sz="1350" i="1" spc="45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2152" y="5648924"/>
            <a:ext cx="375856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43610" algn="l"/>
                <a:tab pos="2213610" algn="l"/>
              </a:tabLst>
            </a:pPr>
            <a:r>
              <a:rPr sz="2350" spc="1200" dirty="0">
                <a:latin typeface="Symbol"/>
                <a:cs typeface="Symbol"/>
              </a:rPr>
              <a:t>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i="1" spc="844" dirty="0">
                <a:latin typeface="Times New Roman"/>
                <a:cs typeface="Times New Roman"/>
              </a:rPr>
              <a:t>B	</a:t>
            </a:r>
            <a:r>
              <a:rPr sz="2350" spc="760" dirty="0">
                <a:latin typeface="Symbol"/>
                <a:cs typeface="Symbol"/>
              </a:rPr>
              <a:t></a:t>
            </a:r>
            <a:r>
              <a:rPr sz="2350" spc="345" dirty="0">
                <a:latin typeface="Times New Roman"/>
                <a:cs typeface="Times New Roman"/>
              </a:rPr>
              <a:t> </a:t>
            </a:r>
            <a:r>
              <a:rPr sz="2350" spc="570" dirty="0">
                <a:latin typeface="Times New Roman"/>
                <a:cs typeface="Times New Roman"/>
              </a:rPr>
              <a:t>(</a:t>
            </a:r>
            <a:r>
              <a:rPr sz="2350" i="1" spc="570" dirty="0">
                <a:latin typeface="Times New Roman"/>
                <a:cs typeface="Times New Roman"/>
              </a:rPr>
              <a:t>s</a:t>
            </a:r>
            <a:r>
              <a:rPr sz="2350" i="1" spc="250" dirty="0">
                <a:latin typeface="Times New Roman"/>
                <a:cs typeface="Times New Roman"/>
              </a:rPr>
              <a:t> </a:t>
            </a:r>
            <a:r>
              <a:rPr sz="2350" spc="760" dirty="0">
                <a:latin typeface="Symbol"/>
                <a:cs typeface="Symbol"/>
              </a:rPr>
              <a:t></a:t>
            </a:r>
            <a:r>
              <a:rPr sz="2350" spc="760" dirty="0">
                <a:latin typeface="Times New Roman"/>
                <a:cs typeface="Times New Roman"/>
              </a:rPr>
              <a:t>	</a:t>
            </a:r>
            <a:r>
              <a:rPr sz="3525" spc="1042" baseline="35460" dirty="0">
                <a:latin typeface="Times New Roman"/>
                <a:cs typeface="Times New Roman"/>
              </a:rPr>
              <a:t>1</a:t>
            </a:r>
            <a:r>
              <a:rPr sz="3525" spc="-44" baseline="35460" dirty="0">
                <a:latin typeface="Times New Roman"/>
                <a:cs typeface="Times New Roman"/>
              </a:rPr>
              <a:t> </a:t>
            </a:r>
            <a:r>
              <a:rPr sz="2350" spc="680" dirty="0">
                <a:latin typeface="Times New Roman"/>
                <a:cs typeface="Times New Roman"/>
              </a:rPr>
              <a:t>)</a:t>
            </a:r>
            <a:r>
              <a:rPr sz="2350" i="1" spc="680" dirty="0">
                <a:latin typeface="Times New Roman"/>
                <a:cs typeface="Times New Roman"/>
              </a:rPr>
              <a:t>C</a:t>
            </a:r>
            <a:r>
              <a:rPr sz="2350" i="1" spc="-335" dirty="0">
                <a:latin typeface="Times New Roman"/>
                <a:cs typeface="Times New Roman"/>
              </a:rPr>
              <a:t> </a:t>
            </a:r>
            <a:r>
              <a:rPr sz="2350" spc="480" dirty="0">
                <a:latin typeface="Times New Roman"/>
                <a:cs typeface="Times New Roman"/>
              </a:rPr>
              <a:t>(s)</a:t>
            </a:r>
            <a:r>
              <a:rPr sz="2350" spc="120" dirty="0">
                <a:latin typeface="Times New Roman"/>
                <a:cs typeface="Times New Roman"/>
              </a:rPr>
              <a:t> </a:t>
            </a:r>
            <a:r>
              <a:rPr sz="2350" spc="275" dirty="0">
                <a:latin typeface="Times New Roman"/>
                <a:cs typeface="Times New Roman"/>
              </a:rPr>
              <a:t>|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38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761" y="4420361"/>
            <a:ext cx="4038600" cy="1143000"/>
          </a:xfrm>
          <a:custGeom>
            <a:avLst/>
            <a:gdLst/>
            <a:ahLst/>
            <a:cxnLst/>
            <a:rect l="l" t="t" r="r" b="b"/>
            <a:pathLst>
              <a:path w="4038600" h="1143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3848100" y="0"/>
                </a:lnTo>
                <a:lnTo>
                  <a:pt x="3891762" y="5034"/>
                </a:lnTo>
                <a:lnTo>
                  <a:pt x="3931853" y="19372"/>
                </a:lnTo>
                <a:lnTo>
                  <a:pt x="3967225" y="41867"/>
                </a:lnTo>
                <a:lnTo>
                  <a:pt x="3996732" y="71374"/>
                </a:lnTo>
                <a:lnTo>
                  <a:pt x="4019227" y="106746"/>
                </a:lnTo>
                <a:lnTo>
                  <a:pt x="4033565" y="146837"/>
                </a:lnTo>
                <a:lnTo>
                  <a:pt x="4038600" y="190500"/>
                </a:lnTo>
                <a:lnTo>
                  <a:pt x="4038600" y="952500"/>
                </a:lnTo>
                <a:lnTo>
                  <a:pt x="4033565" y="996162"/>
                </a:lnTo>
                <a:lnTo>
                  <a:pt x="4019227" y="1036253"/>
                </a:lnTo>
                <a:lnTo>
                  <a:pt x="3996732" y="1071625"/>
                </a:lnTo>
                <a:lnTo>
                  <a:pt x="3967225" y="1101132"/>
                </a:lnTo>
                <a:lnTo>
                  <a:pt x="3931853" y="1123627"/>
                </a:lnTo>
                <a:lnTo>
                  <a:pt x="3891762" y="1137965"/>
                </a:lnTo>
                <a:lnTo>
                  <a:pt x="38481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42185" y="142321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905" y="0"/>
                </a:lnTo>
              </a:path>
            </a:pathLst>
          </a:custGeom>
          <a:ln w="12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8479" y="1771055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078" y="0"/>
                </a:lnTo>
              </a:path>
            </a:pathLst>
          </a:custGeom>
          <a:ln w="6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2927" y="1423216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501" y="0"/>
                </a:lnTo>
              </a:path>
            </a:pathLst>
          </a:custGeom>
          <a:ln w="12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7222" y="1210067"/>
            <a:ext cx="2198370" cy="55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080"/>
              </a:lnSpc>
              <a:spcBef>
                <a:spcPts val="105"/>
              </a:spcBef>
            </a:pPr>
            <a:r>
              <a:rPr sz="2100" spc="1030" dirty="0">
                <a:latin typeface="Symbol"/>
                <a:cs typeface="Symbol"/>
              </a:rPr>
              <a:t>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2100" i="1" spc="545" dirty="0">
                <a:latin typeface="Times New Roman"/>
                <a:cs typeface="Times New Roman"/>
              </a:rPr>
              <a:t>C</a:t>
            </a:r>
            <a:r>
              <a:rPr sz="2100" spc="545" dirty="0">
                <a:latin typeface="Times New Roman"/>
                <a:cs typeface="Times New Roman"/>
              </a:rPr>
              <a:t>(s)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655" dirty="0">
                <a:latin typeface="Symbol"/>
                <a:cs typeface="Symbol"/>
              </a:rPr>
              <a:t></a:t>
            </a:r>
            <a:r>
              <a:rPr sz="2100" spc="375" dirty="0">
                <a:latin typeface="Times New Roman"/>
                <a:cs typeface="Times New Roman"/>
              </a:rPr>
              <a:t> </a:t>
            </a:r>
            <a:r>
              <a:rPr sz="3150" spc="892" baseline="35714" dirty="0">
                <a:latin typeface="Times New Roman"/>
                <a:cs typeface="Times New Roman"/>
              </a:rPr>
              <a:t>1</a:t>
            </a:r>
            <a:r>
              <a:rPr sz="3150" spc="345" baseline="35714" dirty="0">
                <a:latin typeface="Times New Roman"/>
                <a:cs typeface="Times New Roman"/>
              </a:rPr>
              <a:t> </a:t>
            </a:r>
            <a:r>
              <a:rPr sz="2100" spc="655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  <a:p>
            <a:pPr marR="380365" algn="r">
              <a:lnSpc>
                <a:spcPts val="2080"/>
              </a:lnSpc>
            </a:pPr>
            <a:r>
              <a:rPr sz="2100" i="1" spc="459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4326" y="1041244"/>
            <a:ext cx="2349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59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5779" y="1766382"/>
            <a:ext cx="25844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66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699" y="1557907"/>
            <a:ext cx="90360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55955" algn="l"/>
              </a:tabLst>
            </a:pPr>
            <a:r>
              <a:rPr sz="2100" i="1" spc="459" dirty="0">
                <a:latin typeface="Times New Roman"/>
                <a:cs typeface="Times New Roman"/>
              </a:rPr>
              <a:t>s</a:t>
            </a:r>
            <a:r>
              <a:rPr sz="2100" i="1" spc="170" dirty="0">
                <a:latin typeface="Times New Roman"/>
                <a:cs typeface="Times New Roman"/>
              </a:rPr>
              <a:t> </a:t>
            </a:r>
            <a:r>
              <a:rPr sz="2100" spc="655" dirty="0">
                <a:latin typeface="Symbol"/>
                <a:cs typeface="Symbol"/>
              </a:rPr>
              <a:t></a:t>
            </a:r>
            <a:r>
              <a:rPr sz="2100" spc="655" dirty="0">
                <a:latin typeface="Times New Roman"/>
                <a:cs typeface="Times New Roman"/>
              </a:rPr>
              <a:t>	</a:t>
            </a:r>
            <a:r>
              <a:rPr sz="3150" spc="892" baseline="35714" dirty="0">
                <a:latin typeface="Times New Roman"/>
                <a:cs typeface="Times New Roman"/>
              </a:rPr>
              <a:t>1</a:t>
            </a:r>
            <a:endParaRPr sz="3150" baseline="3571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313178"/>
            <a:ext cx="459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ahoma"/>
                <a:cs typeface="Tahoma"/>
              </a:rPr>
              <a:t>Taking </a:t>
            </a:r>
            <a:r>
              <a:rPr sz="2400" spc="-10" dirty="0">
                <a:latin typeface="Tahoma"/>
                <a:cs typeface="Tahoma"/>
              </a:rPr>
              <a:t>Inverse </a:t>
            </a:r>
            <a:r>
              <a:rPr sz="2400" dirty="0">
                <a:latin typeface="Tahoma"/>
                <a:cs typeface="Tahoma"/>
              </a:rPr>
              <a:t>Laplace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transform;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8569" y="332821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568" y="0"/>
                </a:lnTo>
              </a:path>
            </a:pathLst>
          </a:custGeom>
          <a:ln w="12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859" y="3676055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13" y="0"/>
                </a:lnTo>
              </a:path>
            </a:pathLst>
          </a:custGeom>
          <a:ln w="5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1750" y="3328216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132" y="0"/>
                </a:lnTo>
              </a:path>
            </a:pathLst>
          </a:custGeom>
          <a:ln w="12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01684" y="2946244"/>
            <a:ext cx="2355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6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2630" y="2946244"/>
            <a:ext cx="2355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6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5601" y="3115067"/>
            <a:ext cx="22732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575" dirty="0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9625" y="3294606"/>
            <a:ext cx="2355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6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4268" y="3108105"/>
            <a:ext cx="276225" cy="210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355" dirty="0">
                <a:latin typeface="Symbol"/>
                <a:cs typeface="Symbol"/>
              </a:rPr>
              <a:t></a:t>
            </a:r>
            <a:r>
              <a:rPr sz="1200" spc="3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8416" y="3115067"/>
            <a:ext cx="5589270" cy="55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080"/>
              </a:lnSpc>
              <a:spcBef>
                <a:spcPts val="105"/>
              </a:spcBef>
              <a:tabLst>
                <a:tab pos="3916045" algn="l"/>
                <a:tab pos="4321810" algn="l"/>
              </a:tabLst>
            </a:pPr>
            <a:r>
              <a:rPr sz="2100" spc="1040" dirty="0">
                <a:latin typeface="Symbol"/>
                <a:cs typeface="Symbol"/>
              </a:rPr>
              <a:t>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i="1" spc="420" dirty="0">
                <a:latin typeface="Times New Roman"/>
                <a:cs typeface="Times New Roman"/>
              </a:rPr>
              <a:t>c</a:t>
            </a:r>
            <a:r>
              <a:rPr sz="2100" spc="420" dirty="0">
                <a:latin typeface="Times New Roman"/>
                <a:cs typeface="Times New Roman"/>
              </a:rPr>
              <a:t>(t)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</a:t>
            </a:r>
            <a:r>
              <a:rPr sz="2100" spc="405" dirty="0">
                <a:latin typeface="Times New Roman"/>
                <a:cs typeface="Times New Roman"/>
              </a:rPr>
              <a:t> </a:t>
            </a:r>
            <a:r>
              <a:rPr sz="2100" i="1" spc="470" dirty="0">
                <a:latin typeface="Times New Roman"/>
                <a:cs typeface="Times New Roman"/>
              </a:rPr>
              <a:t>L</a:t>
            </a:r>
            <a:r>
              <a:rPr sz="1800" spc="705" baseline="43981" dirty="0">
                <a:latin typeface="Symbol"/>
                <a:cs typeface="Symbol"/>
              </a:rPr>
              <a:t></a:t>
            </a:r>
            <a:r>
              <a:rPr sz="1800" spc="705" baseline="43981" dirty="0">
                <a:latin typeface="Times New Roman"/>
                <a:cs typeface="Times New Roman"/>
              </a:rPr>
              <a:t>1</a:t>
            </a:r>
            <a:r>
              <a:rPr sz="2100" spc="470" dirty="0">
                <a:latin typeface="Times New Roman"/>
                <a:cs typeface="Times New Roman"/>
              </a:rPr>
              <a:t>{</a:t>
            </a:r>
            <a:r>
              <a:rPr sz="2100" i="1" spc="470" dirty="0">
                <a:latin typeface="Times New Roman"/>
                <a:cs typeface="Times New Roman"/>
              </a:rPr>
              <a:t>C</a:t>
            </a:r>
            <a:r>
              <a:rPr sz="2100" spc="470" dirty="0">
                <a:latin typeface="Times New Roman"/>
                <a:cs typeface="Times New Roman"/>
              </a:rPr>
              <a:t>(s)}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</a:t>
            </a:r>
            <a:r>
              <a:rPr sz="2100" spc="390" dirty="0">
                <a:latin typeface="Times New Roman"/>
                <a:cs typeface="Times New Roman"/>
              </a:rPr>
              <a:t> </a:t>
            </a:r>
            <a:r>
              <a:rPr sz="2100" i="1" spc="670" dirty="0">
                <a:latin typeface="Times New Roman"/>
                <a:cs typeface="Times New Roman"/>
              </a:rPr>
              <a:t>L	</a:t>
            </a:r>
            <a:r>
              <a:rPr sz="2100" spc="575" dirty="0">
                <a:latin typeface="Times New Roman"/>
                <a:cs typeface="Times New Roman"/>
              </a:rPr>
              <a:t>{	}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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i="1" spc="430" dirty="0">
                <a:latin typeface="Times New Roman"/>
                <a:cs typeface="Times New Roman"/>
              </a:rPr>
              <a:t>L</a:t>
            </a:r>
            <a:r>
              <a:rPr sz="1800" spc="644" baseline="43981" dirty="0">
                <a:latin typeface="Symbol"/>
                <a:cs typeface="Symbol"/>
              </a:rPr>
              <a:t></a:t>
            </a:r>
            <a:r>
              <a:rPr sz="1800" spc="644" baseline="43981" dirty="0">
                <a:latin typeface="Times New Roman"/>
                <a:cs typeface="Times New Roman"/>
              </a:rPr>
              <a:t>1</a:t>
            </a:r>
            <a:r>
              <a:rPr sz="2100" spc="430" dirty="0">
                <a:latin typeface="Times New Roman"/>
                <a:cs typeface="Times New Roman"/>
              </a:rPr>
              <a:t>{</a:t>
            </a:r>
            <a:endParaRPr sz="2100">
              <a:latin typeface="Times New Roman"/>
              <a:cs typeface="Times New Roman"/>
            </a:endParaRPr>
          </a:p>
          <a:p>
            <a:pPr marL="4141470">
              <a:lnSpc>
                <a:spcPts val="2080"/>
              </a:lnSpc>
            </a:pPr>
            <a:r>
              <a:rPr sz="2100" i="1" spc="465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1203" y="3462906"/>
            <a:ext cx="50736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465" dirty="0">
                <a:latin typeface="Times New Roman"/>
                <a:cs typeface="Times New Roman"/>
              </a:rPr>
              <a:t>s</a:t>
            </a:r>
            <a:r>
              <a:rPr sz="2100" i="1" spc="80" dirty="0">
                <a:latin typeface="Times New Roman"/>
                <a:cs typeface="Times New Roman"/>
              </a:rPr>
              <a:t> </a:t>
            </a:r>
            <a:r>
              <a:rPr sz="2100" spc="660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5159" y="3671382"/>
            <a:ext cx="25907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67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9288" y="486371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449" y="0"/>
                </a:lnTo>
              </a:path>
            </a:pathLst>
          </a:custGeom>
          <a:ln w="9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3906" y="4677294"/>
            <a:ext cx="579120" cy="48958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24790" marR="30480" indent="-187325">
              <a:lnSpc>
                <a:spcPct val="68100"/>
              </a:lnSpc>
              <a:spcBef>
                <a:spcPts val="805"/>
              </a:spcBef>
              <a:buFont typeface="Symbol"/>
              <a:buChar char=""/>
              <a:tabLst>
                <a:tab pos="258445" algn="l"/>
              </a:tabLst>
            </a:pPr>
            <a:r>
              <a:rPr sz="2700" spc="390" baseline="37037" dirty="0">
                <a:latin typeface="Times New Roman"/>
                <a:cs typeface="Times New Roman"/>
              </a:rPr>
              <a:t>1</a:t>
            </a:r>
            <a:r>
              <a:rPr sz="2700" spc="-195" baseline="37037" dirty="0">
                <a:latin typeface="Times New Roman"/>
                <a:cs typeface="Times New Roman"/>
              </a:rPr>
              <a:t> </a:t>
            </a:r>
            <a:r>
              <a:rPr sz="1800" i="1" spc="145" dirty="0">
                <a:latin typeface="Times New Roman"/>
                <a:cs typeface="Times New Roman"/>
              </a:rPr>
              <a:t>t  </a:t>
            </a:r>
            <a:r>
              <a:rPr sz="1800" i="1" spc="29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51161" y="4816580"/>
            <a:ext cx="268351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750" dirty="0">
                <a:latin typeface="Symbol"/>
                <a:cs typeface="Symbol"/>
              </a:rPr>
              <a:t></a:t>
            </a:r>
            <a:r>
              <a:rPr sz="3150" spc="-310" dirty="0">
                <a:latin typeface="Times New Roman"/>
                <a:cs typeface="Times New Roman"/>
              </a:rPr>
              <a:t> </a:t>
            </a:r>
            <a:r>
              <a:rPr sz="3150" i="1" spc="335" dirty="0">
                <a:latin typeface="Times New Roman"/>
                <a:cs typeface="Times New Roman"/>
              </a:rPr>
              <a:t>c</a:t>
            </a:r>
            <a:r>
              <a:rPr sz="3150" spc="335" dirty="0">
                <a:latin typeface="Times New Roman"/>
                <a:cs typeface="Times New Roman"/>
              </a:rPr>
              <a:t>(t)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sz="3150" spc="475" dirty="0">
                <a:latin typeface="Symbol"/>
                <a:cs typeface="Symbol"/>
              </a:rPr>
              <a:t></a:t>
            </a:r>
            <a:r>
              <a:rPr sz="3150" spc="-140" dirty="0">
                <a:latin typeface="Times New Roman"/>
                <a:cs typeface="Times New Roman"/>
              </a:rPr>
              <a:t> </a:t>
            </a:r>
            <a:r>
              <a:rPr sz="3150" spc="434" dirty="0">
                <a:latin typeface="Times New Roman"/>
                <a:cs typeface="Times New Roman"/>
              </a:rPr>
              <a:t>1</a:t>
            </a:r>
            <a:r>
              <a:rPr sz="3150" spc="-325" dirty="0">
                <a:latin typeface="Times New Roman"/>
                <a:cs typeface="Times New Roman"/>
              </a:rPr>
              <a:t> </a:t>
            </a:r>
            <a:r>
              <a:rPr sz="3150" spc="475" dirty="0">
                <a:latin typeface="Symbol"/>
                <a:cs typeface="Symbol"/>
              </a:rPr>
              <a:t>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i="1" spc="385" dirty="0">
                <a:latin typeface="Times New Roman"/>
                <a:cs typeface="Times New Roman"/>
              </a:rPr>
              <a:t>e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38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7523"/>
            <a:ext cx="179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Plot c(t) vs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t;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850" y="1593850"/>
          <a:ext cx="3657600" cy="419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</a:tblGrid>
              <a:tr h="599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5" dirty="0">
                          <a:latin typeface="Calibri"/>
                          <a:cs typeface="Calibri"/>
                        </a:rPr>
                        <a:t>Sr.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C(t)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3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3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3404"/>
                        </a:lnSpc>
                      </a:pPr>
                      <a:r>
                        <a:rPr sz="3350" dirty="0">
                          <a:latin typeface="Symbol"/>
                          <a:cs typeface="Symbol"/>
                        </a:rPr>
                        <a:t></a:t>
                      </a:r>
                      <a:endParaRPr sz="33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62400" y="1600200"/>
            <a:ext cx="51054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385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2630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20" dirty="0">
                <a:latin typeface="Calibri"/>
                <a:cs typeface="Calibri"/>
              </a:rPr>
              <a:t>Constant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51686"/>
            <a:ext cx="830199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dirty="0">
                <a:latin typeface="Calibri"/>
                <a:cs typeface="Calibri"/>
              </a:rPr>
              <a:t>of c(t)=1 </a:t>
            </a:r>
            <a:r>
              <a:rPr sz="3000" spc="-5" dirty="0">
                <a:latin typeface="Calibri"/>
                <a:cs typeface="Calibri"/>
              </a:rPr>
              <a:t>only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t=∞.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715"/>
              </a:spcBef>
              <a:buFont typeface="Wingdings"/>
              <a:buChar char=""/>
              <a:tabLst>
                <a:tab pos="355600" algn="l"/>
                <a:tab pos="2091055" algn="l"/>
                <a:tab pos="2777490" algn="l"/>
                <a:tab pos="3769360" algn="l"/>
                <a:tab pos="4255770" algn="l"/>
                <a:tab pos="4944745" algn="l"/>
                <a:tab pos="5350510" algn="l"/>
                <a:tab pos="6493510" algn="l"/>
                <a:tab pos="7129145" algn="l"/>
                <a:tab pos="7615555" algn="l"/>
              </a:tabLst>
            </a:pPr>
            <a:r>
              <a:rPr sz="3000" dirty="0">
                <a:latin typeface="Calibri"/>
                <a:cs typeface="Calibri"/>
              </a:rPr>
              <a:t>P</a:t>
            </a:r>
            <a:r>
              <a:rPr sz="3000" spc="-7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act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y	the	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e	of	c(t)	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	with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	</a:t>
            </a:r>
            <a:r>
              <a:rPr sz="3000" spc="5" dirty="0">
                <a:latin typeface="Calibri"/>
                <a:cs typeface="Calibri"/>
              </a:rPr>
              <a:t>5</a:t>
            </a:r>
            <a:r>
              <a:rPr sz="3000" dirty="0">
                <a:latin typeface="Calibri"/>
                <a:cs typeface="Calibri"/>
              </a:rPr>
              <a:t>%	of	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nal 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t=3T and </a:t>
            </a:r>
            <a:r>
              <a:rPr sz="3000" spc="-5" dirty="0">
                <a:latin typeface="Calibri"/>
                <a:cs typeface="Calibri"/>
              </a:rPr>
              <a:t>within </a:t>
            </a:r>
            <a:r>
              <a:rPr sz="3000" dirty="0">
                <a:latin typeface="Calibri"/>
                <a:cs typeface="Calibri"/>
              </a:rPr>
              <a:t>2%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t=4T.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practice </a:t>
            </a:r>
            <a:r>
              <a:rPr sz="3000" dirty="0">
                <a:latin typeface="Calibri"/>
                <a:cs typeface="Calibri"/>
              </a:rPr>
              <a:t>t=3T or 4T </a:t>
            </a:r>
            <a:r>
              <a:rPr sz="3000" spc="-20" dirty="0">
                <a:latin typeface="Calibri"/>
                <a:cs typeface="Calibri"/>
              </a:rPr>
              <a:t>may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25" dirty="0">
                <a:latin typeface="Calibri"/>
                <a:cs typeface="Calibri"/>
              </a:rPr>
              <a:t>taken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5" dirty="0">
                <a:latin typeface="Calibri"/>
                <a:cs typeface="Calibri"/>
              </a:rPr>
              <a:t>steady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state.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725"/>
              </a:spcBef>
              <a:buFont typeface="Wingdings"/>
              <a:buChar char=""/>
              <a:tabLst>
                <a:tab pos="355600" algn="l"/>
                <a:tab pos="1242695" algn="l"/>
                <a:tab pos="2499995" algn="l"/>
                <a:tab pos="3193415" algn="l"/>
                <a:tab pos="4193540" algn="l"/>
                <a:tab pos="5568315" algn="l"/>
                <a:tab pos="6757034" algn="l"/>
                <a:tab pos="7693025" algn="l"/>
                <a:tab pos="8105775" algn="l"/>
              </a:tabLst>
            </a:pPr>
            <a:r>
              <a:rPr sz="3000" spc="-5" dirty="0">
                <a:latin typeface="Calibri"/>
                <a:cs typeface="Calibri"/>
              </a:rPr>
              <a:t>Ho</a:t>
            </a:r>
            <a:r>
              <a:rPr sz="3000" dirty="0">
                <a:latin typeface="Calibri"/>
                <a:cs typeface="Calibri"/>
              </a:rPr>
              <a:t>w	</a:t>
            </a:r>
            <a:r>
              <a:rPr sz="3000" spc="-5" dirty="0">
                <a:latin typeface="Calibri"/>
                <a:cs typeface="Calibri"/>
              </a:rPr>
              <a:t>qu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ckly	the	</a:t>
            </a:r>
            <a:r>
              <a:rPr sz="3000" spc="-6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alue	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ea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	</a:t>
            </a:r>
            <a:r>
              <a:rPr sz="3000" spc="-35" dirty="0">
                <a:latin typeface="Calibri"/>
                <a:cs typeface="Calibri"/>
              </a:rPr>
              <a:t>st</a:t>
            </a:r>
            <a:r>
              <a:rPr sz="3000" dirty="0">
                <a:latin typeface="Calibri"/>
                <a:cs typeface="Calibri"/>
              </a:rPr>
              <a:t>eady	</a:t>
            </a:r>
            <a:r>
              <a:rPr sz="3000" spc="-35" dirty="0">
                <a:latin typeface="Calibri"/>
                <a:cs typeface="Calibri"/>
              </a:rPr>
              <a:t>st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	a  </a:t>
            </a:r>
            <a:r>
              <a:rPr sz="3000" spc="-5" dirty="0">
                <a:latin typeface="Calibri"/>
                <a:cs typeface="Calibri"/>
              </a:rPr>
              <a:t>function </a:t>
            </a:r>
            <a:r>
              <a:rPr sz="3000" dirty="0">
                <a:latin typeface="Calibri"/>
                <a:cs typeface="Calibri"/>
              </a:rPr>
              <a:t>of the time </a:t>
            </a:r>
            <a:r>
              <a:rPr sz="3000" spc="-20" dirty="0">
                <a:latin typeface="Calibri"/>
                <a:cs typeface="Calibri"/>
              </a:rPr>
              <a:t>constant </a:t>
            </a:r>
            <a:r>
              <a:rPr sz="3000" dirty="0">
                <a:latin typeface="Calibri"/>
                <a:cs typeface="Calibri"/>
              </a:rPr>
              <a:t>of the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Hence smaller </a:t>
            </a:r>
            <a:r>
              <a:rPr sz="3000" dirty="0">
                <a:latin typeface="Calibri"/>
                <a:cs typeface="Calibri"/>
              </a:rPr>
              <a:t>T </a:t>
            </a:r>
            <a:r>
              <a:rPr sz="3000" spc="-15" dirty="0">
                <a:latin typeface="Calibri"/>
                <a:cs typeface="Calibri"/>
              </a:rPr>
              <a:t>indicates </a:t>
            </a:r>
            <a:r>
              <a:rPr sz="3000" spc="-20" dirty="0">
                <a:latin typeface="Calibri"/>
                <a:cs typeface="Calibri"/>
              </a:rPr>
              <a:t>quicker </a:t>
            </a:r>
            <a:r>
              <a:rPr sz="3000" spc="-10" dirty="0">
                <a:latin typeface="Calibri"/>
                <a:cs typeface="Calibri"/>
              </a:rPr>
              <a:t>response.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latin typeface="Calibri"/>
                <a:cs typeface="Calibri"/>
              </a:rPr>
              <a:t>First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Second order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Control</a:t>
            </a:r>
            <a:r>
              <a:rPr sz="2400" b="1" spc="5">
                <a:latin typeface="Calibri"/>
                <a:cs typeface="Calibri"/>
              </a:rPr>
              <a:t> </a:t>
            </a:r>
            <a:r>
              <a:rPr sz="2400" b="1" spc="-20" smtClean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Second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Order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effect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damping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</a:t>
            </a: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Specifications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 Specifications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( no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derivations</a:t>
            </a:r>
            <a:r>
              <a:rPr sz="2000" spc="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)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constants,  problems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Domain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1349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Damping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96086"/>
            <a:ext cx="83032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0940" algn="l"/>
                <a:tab pos="2574925" algn="l"/>
                <a:tab pos="3402329" algn="l"/>
                <a:tab pos="3858260" algn="l"/>
                <a:tab pos="5650230" algn="l"/>
                <a:tab pos="6257290" algn="l"/>
                <a:tab pos="7735570" algn="l"/>
              </a:tabLst>
            </a:pPr>
            <a:r>
              <a:rPr sz="3200" spc="-8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	a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endency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oppo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	the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</a:pPr>
            <a:r>
              <a:rPr sz="3200" spc="-10" dirty="0">
                <a:latin typeface="Calibri"/>
                <a:cs typeface="Calibri"/>
              </a:rPr>
              <a:t>oscillatory behavior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is known 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“Damping”</a:t>
            </a:r>
            <a:r>
              <a:rPr sz="3200" spc="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3054985" cy="762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10" dirty="0">
                <a:latin typeface="Calibri"/>
                <a:cs typeface="Calibri"/>
              </a:rPr>
              <a:t>Damping </a:t>
            </a:r>
            <a:r>
              <a:rPr sz="2800" spc="-20" dirty="0">
                <a:latin typeface="Calibri"/>
                <a:cs typeface="Calibri"/>
              </a:rPr>
              <a:t>Factor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355" dirty="0">
                <a:latin typeface="Calibri"/>
                <a:cs typeface="Calibri"/>
              </a:rPr>
              <a:t> </a:t>
            </a:r>
            <a:r>
              <a:rPr sz="7200" b="0" i="1" spc="-817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r>
              <a:rPr sz="2800" spc="-54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46662"/>
            <a:ext cx="8378190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846455" algn="l"/>
                <a:tab pos="2515235" algn="l"/>
                <a:tab pos="3042920" algn="l"/>
                <a:tab pos="3848735" algn="l"/>
                <a:tab pos="5214620" algn="l"/>
                <a:tab pos="5687060" algn="l"/>
                <a:tab pos="7554595" algn="l"/>
                <a:tab pos="8169909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mping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measu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a  </a:t>
            </a:r>
            <a:r>
              <a:rPr sz="3200" spc="-20" dirty="0">
                <a:latin typeface="Calibri"/>
                <a:cs typeface="Calibri"/>
              </a:rPr>
              <a:t>factor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20" dirty="0">
                <a:latin typeface="Calibri"/>
                <a:cs typeface="Calibri"/>
              </a:rPr>
              <a:t>ratio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is known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damping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ratio.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65120" algn="l"/>
              </a:tabLst>
            </a:pPr>
            <a:r>
              <a:rPr sz="3200" spc="-5" dirty="0">
                <a:latin typeface="Calibri"/>
                <a:cs typeface="Calibri"/>
              </a:rPr>
              <a:t>It is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denoted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	</a:t>
            </a:r>
            <a:r>
              <a:rPr sz="7200" i="1" spc="-592" baseline="2893" dirty="0">
                <a:latin typeface="Symbol"/>
                <a:cs typeface="Symbol"/>
              </a:rPr>
              <a:t></a:t>
            </a:r>
            <a:r>
              <a:rPr sz="7200" i="1" spc="165" baseline="2893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(Zeta)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842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second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389" y="869950"/>
            <a:ext cx="578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second order system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shown;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5953" y="1702244"/>
            <a:ext cx="6080125" cy="1951989"/>
            <a:chOff x="1155953" y="1702244"/>
            <a:chExt cx="6080125" cy="1951989"/>
          </a:xfrm>
        </p:grpSpPr>
        <p:sp>
          <p:nvSpPr>
            <p:cNvPr id="5" name="object 5"/>
            <p:cNvSpPr/>
            <p:nvPr/>
          </p:nvSpPr>
          <p:spPr>
            <a:xfrm>
              <a:off x="2635757" y="1715262"/>
              <a:ext cx="624840" cy="533400"/>
            </a:xfrm>
            <a:custGeom>
              <a:avLst/>
              <a:gdLst/>
              <a:ahLst/>
              <a:cxnLst/>
              <a:rect l="l" t="t" r="r" b="b"/>
              <a:pathLst>
                <a:path w="624839" h="533400">
                  <a:moveTo>
                    <a:pt x="0" y="266700"/>
                  </a:moveTo>
                  <a:lnTo>
                    <a:pt x="4087" y="223433"/>
                  </a:lnTo>
                  <a:lnTo>
                    <a:pt x="15922" y="182392"/>
                  </a:lnTo>
                  <a:lnTo>
                    <a:pt x="34862" y="144124"/>
                  </a:lnTo>
                  <a:lnTo>
                    <a:pt x="60265" y="109179"/>
                  </a:lnTo>
                  <a:lnTo>
                    <a:pt x="91487" y="78104"/>
                  </a:lnTo>
                  <a:lnTo>
                    <a:pt x="127887" y="51450"/>
                  </a:lnTo>
                  <a:lnTo>
                    <a:pt x="168823" y="29763"/>
                  </a:lnTo>
                  <a:lnTo>
                    <a:pt x="213652" y="13594"/>
                  </a:lnTo>
                  <a:lnTo>
                    <a:pt x="261732" y="3489"/>
                  </a:lnTo>
                  <a:lnTo>
                    <a:pt x="312419" y="0"/>
                  </a:lnTo>
                  <a:lnTo>
                    <a:pt x="363107" y="3489"/>
                  </a:lnTo>
                  <a:lnTo>
                    <a:pt x="411187" y="13594"/>
                  </a:lnTo>
                  <a:lnTo>
                    <a:pt x="456016" y="29763"/>
                  </a:lnTo>
                  <a:lnTo>
                    <a:pt x="496952" y="51450"/>
                  </a:lnTo>
                  <a:lnTo>
                    <a:pt x="533352" y="78104"/>
                  </a:lnTo>
                  <a:lnTo>
                    <a:pt x="564574" y="109179"/>
                  </a:lnTo>
                  <a:lnTo>
                    <a:pt x="589977" y="144124"/>
                  </a:lnTo>
                  <a:lnTo>
                    <a:pt x="608917" y="182392"/>
                  </a:lnTo>
                  <a:lnTo>
                    <a:pt x="620752" y="223433"/>
                  </a:lnTo>
                  <a:lnTo>
                    <a:pt x="624840" y="266700"/>
                  </a:lnTo>
                  <a:lnTo>
                    <a:pt x="620752" y="309966"/>
                  </a:lnTo>
                  <a:lnTo>
                    <a:pt x="608917" y="351007"/>
                  </a:lnTo>
                  <a:lnTo>
                    <a:pt x="589977" y="389275"/>
                  </a:lnTo>
                  <a:lnTo>
                    <a:pt x="564574" y="424220"/>
                  </a:lnTo>
                  <a:lnTo>
                    <a:pt x="533352" y="455295"/>
                  </a:lnTo>
                  <a:lnTo>
                    <a:pt x="496952" y="481949"/>
                  </a:lnTo>
                  <a:lnTo>
                    <a:pt x="456016" y="503636"/>
                  </a:lnTo>
                  <a:lnTo>
                    <a:pt x="411187" y="519805"/>
                  </a:lnTo>
                  <a:lnTo>
                    <a:pt x="363107" y="529910"/>
                  </a:lnTo>
                  <a:lnTo>
                    <a:pt x="312419" y="533400"/>
                  </a:lnTo>
                  <a:lnTo>
                    <a:pt x="261732" y="529910"/>
                  </a:lnTo>
                  <a:lnTo>
                    <a:pt x="213652" y="519805"/>
                  </a:lnTo>
                  <a:lnTo>
                    <a:pt x="168823" y="503636"/>
                  </a:lnTo>
                  <a:lnTo>
                    <a:pt x="127887" y="481949"/>
                  </a:lnTo>
                  <a:lnTo>
                    <a:pt x="91487" y="455295"/>
                  </a:lnTo>
                  <a:lnTo>
                    <a:pt x="60265" y="424220"/>
                  </a:lnTo>
                  <a:lnTo>
                    <a:pt x="34862" y="389275"/>
                  </a:lnTo>
                  <a:lnTo>
                    <a:pt x="15922" y="351007"/>
                  </a:lnTo>
                  <a:lnTo>
                    <a:pt x="4087" y="309966"/>
                  </a:lnTo>
                  <a:lnTo>
                    <a:pt x="0" y="266700"/>
                  </a:lnTo>
                  <a:close/>
                </a:path>
                <a:path w="624839" h="533400">
                  <a:moveTo>
                    <a:pt x="91440" y="77724"/>
                  </a:moveTo>
                  <a:lnTo>
                    <a:pt x="533146" y="455549"/>
                  </a:lnTo>
                </a:path>
                <a:path w="624839" h="533400">
                  <a:moveTo>
                    <a:pt x="533146" y="77724"/>
                  </a:moveTo>
                  <a:lnTo>
                    <a:pt x="91440" y="45554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954" y="1910067"/>
              <a:ext cx="6080125" cy="1744345"/>
            </a:xfrm>
            <a:custGeom>
              <a:avLst/>
              <a:gdLst/>
              <a:ahLst/>
              <a:cxnLst/>
              <a:rect l="l" t="t" r="r" b="b"/>
              <a:pathLst>
                <a:path w="6080125" h="1744345">
                  <a:moveTo>
                    <a:pt x="1481201" y="71894"/>
                  </a:moveTo>
                  <a:lnTo>
                    <a:pt x="1453756" y="55892"/>
                  </a:lnTo>
                  <a:lnTo>
                    <a:pt x="1361440" y="2044"/>
                  </a:lnTo>
                  <a:lnTo>
                    <a:pt x="1355432" y="0"/>
                  </a:lnTo>
                  <a:lnTo>
                    <a:pt x="1349324" y="393"/>
                  </a:lnTo>
                  <a:lnTo>
                    <a:pt x="1343812" y="3086"/>
                  </a:lnTo>
                  <a:lnTo>
                    <a:pt x="1339596" y="7886"/>
                  </a:lnTo>
                  <a:lnTo>
                    <a:pt x="1337538" y="13893"/>
                  </a:lnTo>
                  <a:lnTo>
                    <a:pt x="1337919" y="20002"/>
                  </a:lnTo>
                  <a:lnTo>
                    <a:pt x="1340573" y="25514"/>
                  </a:lnTo>
                  <a:lnTo>
                    <a:pt x="1345311" y="29730"/>
                  </a:lnTo>
                  <a:lnTo>
                    <a:pt x="1390154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390154" y="87896"/>
                  </a:lnTo>
                  <a:lnTo>
                    <a:pt x="1345311" y="114058"/>
                  </a:lnTo>
                  <a:lnTo>
                    <a:pt x="1340573" y="118287"/>
                  </a:lnTo>
                  <a:lnTo>
                    <a:pt x="1337919" y="123799"/>
                  </a:lnTo>
                  <a:lnTo>
                    <a:pt x="1337538" y="129908"/>
                  </a:lnTo>
                  <a:lnTo>
                    <a:pt x="1339596" y="135902"/>
                  </a:lnTo>
                  <a:lnTo>
                    <a:pt x="1343812" y="140716"/>
                  </a:lnTo>
                  <a:lnTo>
                    <a:pt x="1349324" y="143395"/>
                  </a:lnTo>
                  <a:lnTo>
                    <a:pt x="1355432" y="143802"/>
                  </a:lnTo>
                  <a:lnTo>
                    <a:pt x="1361440" y="141744"/>
                  </a:lnTo>
                  <a:lnTo>
                    <a:pt x="1453756" y="87896"/>
                  </a:lnTo>
                  <a:lnTo>
                    <a:pt x="1481201" y="71894"/>
                  </a:lnTo>
                  <a:close/>
                </a:path>
                <a:path w="6080125" h="1744345">
                  <a:moveTo>
                    <a:pt x="2731516" y="71894"/>
                  </a:moveTo>
                  <a:lnTo>
                    <a:pt x="2704096" y="55892"/>
                  </a:lnTo>
                  <a:lnTo>
                    <a:pt x="2611882" y="2044"/>
                  </a:lnTo>
                  <a:lnTo>
                    <a:pt x="2605875" y="0"/>
                  </a:lnTo>
                  <a:lnTo>
                    <a:pt x="2599740" y="393"/>
                  </a:lnTo>
                  <a:lnTo>
                    <a:pt x="2594191" y="3086"/>
                  </a:lnTo>
                  <a:lnTo>
                    <a:pt x="2589911" y="7886"/>
                  </a:lnTo>
                  <a:lnTo>
                    <a:pt x="2587866" y="13893"/>
                  </a:lnTo>
                  <a:lnTo>
                    <a:pt x="2588298" y="20002"/>
                  </a:lnTo>
                  <a:lnTo>
                    <a:pt x="2590990" y="25514"/>
                  </a:lnTo>
                  <a:lnTo>
                    <a:pt x="2595753" y="29730"/>
                  </a:lnTo>
                  <a:lnTo>
                    <a:pt x="2640596" y="55892"/>
                  </a:lnTo>
                  <a:lnTo>
                    <a:pt x="2104644" y="55892"/>
                  </a:lnTo>
                  <a:lnTo>
                    <a:pt x="2104644" y="87896"/>
                  </a:lnTo>
                  <a:lnTo>
                    <a:pt x="2640596" y="87896"/>
                  </a:lnTo>
                  <a:lnTo>
                    <a:pt x="2595753" y="114058"/>
                  </a:lnTo>
                  <a:lnTo>
                    <a:pt x="2590990" y="118287"/>
                  </a:lnTo>
                  <a:lnTo>
                    <a:pt x="2588298" y="123799"/>
                  </a:lnTo>
                  <a:lnTo>
                    <a:pt x="2587866" y="129908"/>
                  </a:lnTo>
                  <a:lnTo>
                    <a:pt x="2589911" y="135902"/>
                  </a:lnTo>
                  <a:lnTo>
                    <a:pt x="2594191" y="140716"/>
                  </a:lnTo>
                  <a:lnTo>
                    <a:pt x="2599740" y="143395"/>
                  </a:lnTo>
                  <a:lnTo>
                    <a:pt x="2605875" y="143802"/>
                  </a:lnTo>
                  <a:lnTo>
                    <a:pt x="2611882" y="141744"/>
                  </a:lnTo>
                  <a:lnTo>
                    <a:pt x="2704096" y="87896"/>
                  </a:lnTo>
                  <a:lnTo>
                    <a:pt x="2731516" y="71894"/>
                  </a:lnTo>
                  <a:close/>
                </a:path>
                <a:path w="6080125" h="1744345">
                  <a:moveTo>
                    <a:pt x="6079871" y="71894"/>
                  </a:moveTo>
                  <a:lnTo>
                    <a:pt x="6052426" y="55892"/>
                  </a:lnTo>
                  <a:lnTo>
                    <a:pt x="5960110" y="2044"/>
                  </a:lnTo>
                  <a:lnTo>
                    <a:pt x="5954103" y="0"/>
                  </a:lnTo>
                  <a:lnTo>
                    <a:pt x="5947994" y="393"/>
                  </a:lnTo>
                  <a:lnTo>
                    <a:pt x="5942482" y="3086"/>
                  </a:lnTo>
                  <a:lnTo>
                    <a:pt x="5938266" y="7886"/>
                  </a:lnTo>
                  <a:lnTo>
                    <a:pt x="5936208" y="13893"/>
                  </a:lnTo>
                  <a:lnTo>
                    <a:pt x="5936589" y="20002"/>
                  </a:lnTo>
                  <a:lnTo>
                    <a:pt x="5939244" y="25514"/>
                  </a:lnTo>
                  <a:lnTo>
                    <a:pt x="5943981" y="29730"/>
                  </a:lnTo>
                  <a:lnTo>
                    <a:pt x="5988824" y="55892"/>
                  </a:lnTo>
                  <a:lnTo>
                    <a:pt x="4864608" y="55892"/>
                  </a:lnTo>
                  <a:lnTo>
                    <a:pt x="4864608" y="87896"/>
                  </a:lnTo>
                  <a:lnTo>
                    <a:pt x="5206746" y="87896"/>
                  </a:lnTo>
                  <a:lnTo>
                    <a:pt x="5206746" y="1581188"/>
                  </a:lnTo>
                  <a:lnTo>
                    <a:pt x="5180584" y="1536331"/>
                  </a:lnTo>
                  <a:lnTo>
                    <a:pt x="5176355" y="1531607"/>
                  </a:lnTo>
                  <a:lnTo>
                    <a:pt x="5170843" y="1528953"/>
                  </a:lnTo>
                  <a:lnTo>
                    <a:pt x="5164734" y="1528572"/>
                  </a:lnTo>
                  <a:lnTo>
                    <a:pt x="5158740" y="1530616"/>
                  </a:lnTo>
                  <a:lnTo>
                    <a:pt x="5153926" y="1534845"/>
                  </a:lnTo>
                  <a:lnTo>
                    <a:pt x="5151247" y="1540357"/>
                  </a:lnTo>
                  <a:lnTo>
                    <a:pt x="5150840" y="1546466"/>
                  </a:lnTo>
                  <a:lnTo>
                    <a:pt x="5152898" y="1552460"/>
                  </a:lnTo>
                  <a:lnTo>
                    <a:pt x="5213337" y="1656092"/>
                  </a:lnTo>
                  <a:lnTo>
                    <a:pt x="1883130" y="1656092"/>
                  </a:lnTo>
                  <a:lnTo>
                    <a:pt x="1927987" y="1629930"/>
                  </a:lnTo>
                  <a:lnTo>
                    <a:pt x="1932711" y="1625714"/>
                  </a:lnTo>
                  <a:lnTo>
                    <a:pt x="1935365" y="1620202"/>
                  </a:lnTo>
                  <a:lnTo>
                    <a:pt x="1935746" y="1614093"/>
                  </a:lnTo>
                  <a:lnTo>
                    <a:pt x="1933702" y="1608086"/>
                  </a:lnTo>
                  <a:lnTo>
                    <a:pt x="1929472" y="1603286"/>
                  </a:lnTo>
                  <a:lnTo>
                    <a:pt x="1923961" y="1600593"/>
                  </a:lnTo>
                  <a:lnTo>
                    <a:pt x="1917852" y="1600200"/>
                  </a:lnTo>
                  <a:lnTo>
                    <a:pt x="1911858" y="1602244"/>
                  </a:lnTo>
                  <a:lnTo>
                    <a:pt x="1808226" y="1662696"/>
                  </a:lnTo>
                  <a:lnTo>
                    <a:pt x="1808226" y="429514"/>
                  </a:lnTo>
                  <a:lnTo>
                    <a:pt x="1834388" y="474357"/>
                  </a:lnTo>
                  <a:lnTo>
                    <a:pt x="1838604" y="479094"/>
                  </a:lnTo>
                  <a:lnTo>
                    <a:pt x="1844116" y="481749"/>
                  </a:lnTo>
                  <a:lnTo>
                    <a:pt x="1850224" y="482130"/>
                  </a:lnTo>
                  <a:lnTo>
                    <a:pt x="1856232" y="480072"/>
                  </a:lnTo>
                  <a:lnTo>
                    <a:pt x="1861032" y="475856"/>
                  </a:lnTo>
                  <a:lnTo>
                    <a:pt x="1863712" y="470344"/>
                  </a:lnTo>
                  <a:lnTo>
                    <a:pt x="1864118" y="464235"/>
                  </a:lnTo>
                  <a:lnTo>
                    <a:pt x="1862074" y="458228"/>
                  </a:lnTo>
                  <a:lnTo>
                    <a:pt x="1810740" y="370217"/>
                  </a:lnTo>
                  <a:lnTo>
                    <a:pt x="1792224" y="338467"/>
                  </a:lnTo>
                  <a:lnTo>
                    <a:pt x="1722374" y="458228"/>
                  </a:lnTo>
                  <a:lnTo>
                    <a:pt x="1720316" y="464235"/>
                  </a:lnTo>
                  <a:lnTo>
                    <a:pt x="1720723" y="470344"/>
                  </a:lnTo>
                  <a:lnTo>
                    <a:pt x="1723402" y="475856"/>
                  </a:lnTo>
                  <a:lnTo>
                    <a:pt x="1728216" y="480072"/>
                  </a:lnTo>
                  <a:lnTo>
                    <a:pt x="1734210" y="482130"/>
                  </a:lnTo>
                  <a:lnTo>
                    <a:pt x="1740319" y="481749"/>
                  </a:lnTo>
                  <a:lnTo>
                    <a:pt x="1745830" y="479094"/>
                  </a:lnTo>
                  <a:lnTo>
                    <a:pt x="1750060" y="474357"/>
                  </a:lnTo>
                  <a:lnTo>
                    <a:pt x="1776222" y="429514"/>
                  </a:lnTo>
                  <a:lnTo>
                    <a:pt x="1776222" y="1672094"/>
                  </a:lnTo>
                  <a:lnTo>
                    <a:pt x="1792097" y="1672094"/>
                  </a:lnTo>
                  <a:lnTo>
                    <a:pt x="1911858" y="1741944"/>
                  </a:lnTo>
                  <a:lnTo>
                    <a:pt x="1917852" y="1744002"/>
                  </a:lnTo>
                  <a:lnTo>
                    <a:pt x="1923961" y="1743595"/>
                  </a:lnTo>
                  <a:lnTo>
                    <a:pt x="1929472" y="1740916"/>
                  </a:lnTo>
                  <a:lnTo>
                    <a:pt x="1933702" y="1736102"/>
                  </a:lnTo>
                  <a:lnTo>
                    <a:pt x="1935746" y="1730108"/>
                  </a:lnTo>
                  <a:lnTo>
                    <a:pt x="1935365" y="1723999"/>
                  </a:lnTo>
                  <a:lnTo>
                    <a:pt x="1932711" y="1718487"/>
                  </a:lnTo>
                  <a:lnTo>
                    <a:pt x="1927987" y="1714258"/>
                  </a:lnTo>
                  <a:lnTo>
                    <a:pt x="1883130" y="1688096"/>
                  </a:lnTo>
                  <a:lnTo>
                    <a:pt x="5222113" y="1688096"/>
                  </a:lnTo>
                  <a:lnTo>
                    <a:pt x="5222113" y="1671142"/>
                  </a:lnTo>
                  <a:lnTo>
                    <a:pt x="5222748" y="1672221"/>
                  </a:lnTo>
                  <a:lnTo>
                    <a:pt x="5241328" y="1640344"/>
                  </a:lnTo>
                  <a:lnTo>
                    <a:pt x="5292598" y="1552460"/>
                  </a:lnTo>
                  <a:lnTo>
                    <a:pt x="5294642" y="1546466"/>
                  </a:lnTo>
                  <a:lnTo>
                    <a:pt x="5294249" y="1540357"/>
                  </a:lnTo>
                  <a:lnTo>
                    <a:pt x="5291556" y="1534845"/>
                  </a:lnTo>
                  <a:lnTo>
                    <a:pt x="5286756" y="1530616"/>
                  </a:lnTo>
                  <a:lnTo>
                    <a:pt x="5280749" y="1528572"/>
                  </a:lnTo>
                  <a:lnTo>
                    <a:pt x="5274640" y="1528953"/>
                  </a:lnTo>
                  <a:lnTo>
                    <a:pt x="5269128" y="1531607"/>
                  </a:lnTo>
                  <a:lnTo>
                    <a:pt x="5264912" y="1536331"/>
                  </a:lnTo>
                  <a:lnTo>
                    <a:pt x="5238750" y="1581188"/>
                  </a:lnTo>
                  <a:lnTo>
                    <a:pt x="5238750" y="87896"/>
                  </a:lnTo>
                  <a:lnTo>
                    <a:pt x="5988824" y="87896"/>
                  </a:lnTo>
                  <a:lnTo>
                    <a:pt x="5943981" y="114058"/>
                  </a:lnTo>
                  <a:lnTo>
                    <a:pt x="5939244" y="118287"/>
                  </a:lnTo>
                  <a:lnTo>
                    <a:pt x="5936589" y="123799"/>
                  </a:lnTo>
                  <a:lnTo>
                    <a:pt x="5936208" y="129908"/>
                  </a:lnTo>
                  <a:lnTo>
                    <a:pt x="5938266" y="135902"/>
                  </a:lnTo>
                  <a:lnTo>
                    <a:pt x="5942482" y="140716"/>
                  </a:lnTo>
                  <a:lnTo>
                    <a:pt x="5947994" y="143395"/>
                  </a:lnTo>
                  <a:lnTo>
                    <a:pt x="5954103" y="143802"/>
                  </a:lnTo>
                  <a:lnTo>
                    <a:pt x="5960110" y="141744"/>
                  </a:lnTo>
                  <a:lnTo>
                    <a:pt x="6052426" y="87896"/>
                  </a:lnTo>
                  <a:lnTo>
                    <a:pt x="6079871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35045" y="220903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540" y="1613153"/>
            <a:ext cx="165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</a:tabLst>
            </a:pPr>
            <a:r>
              <a:rPr sz="2400" dirty="0">
                <a:latin typeface="Tahoma"/>
                <a:cs typeface="Tahoma"/>
              </a:rPr>
              <a:t>R(s)	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4464" y="161315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5991" y="1967705"/>
            <a:ext cx="1958339" cy="0"/>
          </a:xfrm>
          <a:custGeom>
            <a:avLst/>
            <a:gdLst/>
            <a:ahLst/>
            <a:cxnLst/>
            <a:rect l="l" t="t" r="r" b="b"/>
            <a:pathLst>
              <a:path w="1958339">
                <a:moveTo>
                  <a:pt x="0" y="0"/>
                </a:moveTo>
                <a:lnTo>
                  <a:pt x="1958204" y="0"/>
                </a:lnTo>
              </a:path>
            </a:pathLst>
          </a:custGeom>
          <a:ln w="15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86961" y="1448561"/>
            <a:ext cx="2133600" cy="1066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R="85725" algn="ctr">
              <a:lnSpc>
                <a:spcPct val="100000"/>
              </a:lnSpc>
              <a:spcBef>
                <a:spcPts val="459"/>
              </a:spcBef>
            </a:pPr>
            <a:r>
              <a:rPr sz="2700" i="1" spc="-80" dirty="0">
                <a:latin typeface="Symbol"/>
                <a:cs typeface="Symbol"/>
              </a:rPr>
              <a:t></a:t>
            </a:r>
            <a:r>
              <a:rPr sz="1400" i="1" spc="-80" dirty="0">
                <a:latin typeface="Times New Roman"/>
                <a:cs typeface="Times New Roman"/>
              </a:rPr>
              <a:t>n</a:t>
            </a:r>
            <a:r>
              <a:rPr sz="1400" i="1" spc="-170" dirty="0">
                <a:latin typeface="Times New Roman"/>
                <a:cs typeface="Times New Roman"/>
              </a:rPr>
              <a:t> </a:t>
            </a:r>
            <a:r>
              <a:rPr sz="1500" spc="330" baseline="61111" dirty="0">
                <a:latin typeface="Times New Roman"/>
                <a:cs typeface="Times New Roman"/>
              </a:rPr>
              <a:t>2</a:t>
            </a:r>
            <a:endParaRPr sz="1500" baseline="61111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195"/>
              </a:spcBef>
            </a:pPr>
            <a:r>
              <a:rPr sz="2400" i="1" spc="484" dirty="0">
                <a:latin typeface="Times New Roman"/>
                <a:cs typeface="Times New Roman"/>
              </a:rPr>
              <a:t>s</a:t>
            </a:r>
            <a:r>
              <a:rPr sz="2400" spc="484" dirty="0">
                <a:latin typeface="Times New Roman"/>
                <a:cs typeface="Times New Roman"/>
              </a:rPr>
              <a:t>(s</a:t>
            </a:r>
            <a:r>
              <a:rPr sz="2400" spc="484" dirty="0">
                <a:latin typeface="Symbol"/>
                <a:cs typeface="Symbol"/>
              </a:rPr>
              <a:t>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2</a:t>
            </a:r>
            <a:r>
              <a:rPr sz="2700" i="1" spc="220" dirty="0">
                <a:latin typeface="Symbol"/>
                <a:cs typeface="Symbol"/>
              </a:rPr>
              <a:t></a:t>
            </a:r>
            <a:r>
              <a:rPr sz="1400" spc="220" dirty="0">
                <a:latin typeface="Times New Roman"/>
                <a:cs typeface="Times New Roman"/>
              </a:rPr>
              <a:t>n</a:t>
            </a:r>
            <a:r>
              <a:rPr sz="2400" spc="22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4070984"/>
            <a:ext cx="66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2216" y="4270550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402" y="0"/>
                </a:lnTo>
              </a:path>
            </a:pathLst>
          </a:custGeom>
          <a:ln w="14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86560" y="3840701"/>
            <a:ext cx="51625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i="1" spc="-270" dirty="0">
                <a:latin typeface="Symbol"/>
                <a:cs typeface="Symbol"/>
              </a:rPr>
              <a:t></a:t>
            </a:r>
            <a:r>
              <a:rPr sz="1300" i="1" spc="-270" dirty="0">
                <a:latin typeface="Times New Roman"/>
                <a:cs typeface="Times New Roman"/>
              </a:rPr>
              <a:t>n</a:t>
            </a:r>
            <a:r>
              <a:rPr sz="1300" i="1" spc="-254" dirty="0">
                <a:latin typeface="Times New Roman"/>
                <a:cs typeface="Times New Roman"/>
              </a:rPr>
              <a:t> </a:t>
            </a:r>
            <a:r>
              <a:rPr sz="1425" spc="82" baseline="58479" dirty="0">
                <a:latin typeface="Times New Roman"/>
                <a:cs typeface="Times New Roman"/>
              </a:rPr>
              <a:t>2</a:t>
            </a:r>
            <a:endParaRPr sz="1425" baseline="5847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4608" y="4247582"/>
            <a:ext cx="142240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150" dirty="0">
                <a:latin typeface="Times New Roman"/>
                <a:cs typeface="Times New Roman"/>
              </a:rPr>
              <a:t>s</a:t>
            </a:r>
            <a:r>
              <a:rPr sz="2250" spc="150" dirty="0">
                <a:latin typeface="Times New Roman"/>
                <a:cs typeface="Times New Roman"/>
              </a:rPr>
              <a:t>(s</a:t>
            </a:r>
            <a:r>
              <a:rPr sz="2250" spc="150" dirty="0">
                <a:latin typeface="Symbol"/>
                <a:cs typeface="Symbol"/>
              </a:rPr>
              <a:t>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spc="-45" dirty="0">
                <a:latin typeface="Times New Roman"/>
                <a:cs typeface="Times New Roman"/>
              </a:rPr>
              <a:t>2</a:t>
            </a:r>
            <a:r>
              <a:rPr sz="2400" i="1" spc="-45" dirty="0">
                <a:latin typeface="Symbol"/>
                <a:cs typeface="Symbol"/>
              </a:rPr>
              <a:t></a:t>
            </a:r>
            <a:r>
              <a:rPr sz="1300" spc="-45" dirty="0">
                <a:latin typeface="Times New Roman"/>
                <a:cs typeface="Times New Roman"/>
              </a:rPr>
              <a:t>n</a:t>
            </a:r>
            <a:r>
              <a:rPr sz="2250" spc="-4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6060" y="4041656"/>
            <a:ext cx="85979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145" dirty="0">
                <a:latin typeface="Times New Roman"/>
                <a:cs typeface="Times New Roman"/>
              </a:rPr>
              <a:t>G</a:t>
            </a:r>
            <a:r>
              <a:rPr sz="2250" spc="145" dirty="0">
                <a:latin typeface="Times New Roman"/>
                <a:cs typeface="Times New Roman"/>
              </a:rPr>
              <a:t>(s)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15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0375" y="4066158"/>
            <a:ext cx="52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57572" y="3997266"/>
            <a:ext cx="142303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325" dirty="0">
                <a:latin typeface="Times New Roman"/>
                <a:cs typeface="Times New Roman"/>
              </a:rPr>
              <a:t>H(s) </a:t>
            </a:r>
            <a:r>
              <a:rPr sz="2650" spc="484" dirty="0">
                <a:latin typeface="Symbol"/>
                <a:cs typeface="Symbol"/>
              </a:rPr>
              <a:t></a:t>
            </a:r>
            <a:r>
              <a:rPr sz="2650" spc="-475" dirty="0">
                <a:latin typeface="Times New Roman"/>
                <a:cs typeface="Times New Roman"/>
              </a:rPr>
              <a:t> </a:t>
            </a:r>
            <a:r>
              <a:rPr sz="2650" spc="44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9783" y="5526232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4">
                <a:moveTo>
                  <a:pt x="0" y="0"/>
                </a:moveTo>
                <a:lnTo>
                  <a:pt x="594433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9956" y="5526232"/>
            <a:ext cx="944880" cy="0"/>
          </a:xfrm>
          <a:custGeom>
            <a:avLst/>
            <a:gdLst/>
            <a:ahLst/>
            <a:cxnLst/>
            <a:rect l="l" t="t" r="r" b="b"/>
            <a:pathLst>
              <a:path w="944880">
                <a:moveTo>
                  <a:pt x="0" y="0"/>
                </a:moveTo>
                <a:lnTo>
                  <a:pt x="944371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422" y="5019691"/>
            <a:ext cx="195770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684020" algn="l"/>
              </a:tabLst>
            </a:pPr>
            <a:r>
              <a:rPr sz="4200" spc="-307" baseline="-34722" dirty="0">
                <a:latin typeface="Symbol"/>
                <a:cs typeface="Symbol"/>
              </a:rPr>
              <a:t></a:t>
            </a:r>
            <a:r>
              <a:rPr sz="4200" spc="-315" baseline="-34722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C(s)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4200" spc="-195" baseline="-34722" dirty="0">
                <a:latin typeface="Symbol"/>
                <a:cs typeface="Symbol"/>
              </a:rPr>
              <a:t></a:t>
            </a:r>
            <a:r>
              <a:rPr sz="4200" spc="-195" baseline="-34722" dirty="0">
                <a:latin typeface="Times New Roman"/>
                <a:cs typeface="Times New Roman"/>
              </a:rPr>
              <a:t>	</a:t>
            </a:r>
            <a:r>
              <a:rPr sz="2800" i="1" spc="-17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7401" y="5524381"/>
            <a:ext cx="57594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-75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(</a:t>
            </a:r>
            <a:r>
              <a:rPr sz="2800" spc="-90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1786" y="5524381"/>
            <a:ext cx="93091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20" dirty="0">
                <a:latin typeface="Times New Roman"/>
                <a:cs typeface="Times New Roman"/>
              </a:rPr>
              <a:t>1</a:t>
            </a:r>
            <a:r>
              <a:rPr sz="2800" spc="-61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Symbol"/>
                <a:cs typeface="Symbol"/>
              </a:rPr>
              <a:t>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i="1" spc="-180" dirty="0">
                <a:latin typeface="Times New Roman"/>
                <a:cs typeface="Times New Roman"/>
              </a:rPr>
              <a:t>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95030" y="5171982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1557" y="0"/>
                </a:lnTo>
              </a:path>
            </a:pathLst>
          </a:custGeom>
          <a:ln w="6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2933" y="5869709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>
                <a:moveTo>
                  <a:pt x="0" y="0"/>
                </a:moveTo>
                <a:lnTo>
                  <a:pt x="1841545" y="0"/>
                </a:lnTo>
              </a:path>
            </a:pathLst>
          </a:custGeom>
          <a:ln w="6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4946" y="5534391"/>
            <a:ext cx="2402205" cy="0"/>
          </a:xfrm>
          <a:custGeom>
            <a:avLst/>
            <a:gdLst/>
            <a:ahLst/>
            <a:cxnLst/>
            <a:rect l="l" t="t" r="r" b="b"/>
            <a:pathLst>
              <a:path w="2402204">
                <a:moveTo>
                  <a:pt x="0" y="0"/>
                </a:moveTo>
                <a:lnTo>
                  <a:pt x="2401725" y="0"/>
                </a:lnTo>
              </a:path>
            </a:pathLst>
          </a:custGeom>
          <a:ln w="1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50259" y="4762149"/>
            <a:ext cx="6407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spc="20" dirty="0">
                <a:latin typeface="Symbol"/>
                <a:cs typeface="Symbol"/>
              </a:rPr>
              <a:t></a:t>
            </a:r>
            <a:r>
              <a:rPr sz="1200" i="1" spc="20" dirty="0">
                <a:latin typeface="Times New Roman"/>
                <a:cs typeface="Times New Roman"/>
              </a:rPr>
              <a:t>n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275" spc="382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4536" y="5130109"/>
            <a:ext cx="181737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520" dirty="0">
                <a:latin typeface="Times New Roman"/>
                <a:cs typeface="Times New Roman"/>
              </a:rPr>
              <a:t>s</a:t>
            </a:r>
            <a:r>
              <a:rPr sz="2100" spc="520" dirty="0">
                <a:latin typeface="Times New Roman"/>
                <a:cs typeface="Times New Roman"/>
              </a:rPr>
              <a:t>(s</a:t>
            </a:r>
            <a:r>
              <a:rPr sz="2100" spc="520" dirty="0">
                <a:latin typeface="Symbol"/>
                <a:cs typeface="Symbol"/>
              </a:rPr>
              <a:t>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290" dirty="0">
                <a:latin typeface="Times New Roman"/>
                <a:cs typeface="Times New Roman"/>
              </a:rPr>
              <a:t>2</a:t>
            </a:r>
            <a:r>
              <a:rPr sz="2350" i="1" spc="290" dirty="0">
                <a:latin typeface="Symbol"/>
                <a:cs typeface="Symbol"/>
              </a:rPr>
              <a:t></a:t>
            </a:r>
            <a:r>
              <a:rPr sz="1200" spc="290" dirty="0">
                <a:latin typeface="Times New Roman"/>
                <a:cs typeface="Times New Roman"/>
              </a:rPr>
              <a:t>n</a:t>
            </a:r>
            <a:r>
              <a:rPr sz="2100" spc="29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37027" y="5459900"/>
            <a:ext cx="1868170" cy="753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10"/>
              </a:spcBef>
            </a:pPr>
            <a:r>
              <a:rPr sz="2350" i="1" spc="20" dirty="0">
                <a:latin typeface="Symbol"/>
                <a:cs typeface="Symbol"/>
              </a:rPr>
              <a:t></a:t>
            </a:r>
            <a:r>
              <a:rPr sz="1200" i="1" spc="20" dirty="0">
                <a:latin typeface="Times New Roman"/>
                <a:cs typeface="Times New Roman"/>
              </a:rPr>
              <a:t>n</a:t>
            </a:r>
            <a:r>
              <a:rPr sz="1200" i="1" spc="-130" dirty="0">
                <a:latin typeface="Times New Roman"/>
                <a:cs typeface="Times New Roman"/>
              </a:rPr>
              <a:t> </a:t>
            </a:r>
            <a:r>
              <a:rPr sz="1275" spc="382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2100" i="1" spc="520" dirty="0">
                <a:latin typeface="Times New Roman"/>
                <a:cs typeface="Times New Roman"/>
              </a:rPr>
              <a:t>s</a:t>
            </a:r>
            <a:r>
              <a:rPr sz="2100" spc="520" dirty="0">
                <a:latin typeface="Times New Roman"/>
                <a:cs typeface="Times New Roman"/>
              </a:rPr>
              <a:t>(s</a:t>
            </a:r>
            <a:r>
              <a:rPr sz="2100" spc="520" dirty="0">
                <a:latin typeface="Symbol"/>
                <a:cs typeface="Symbol"/>
              </a:rPr>
              <a:t>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290" dirty="0">
                <a:latin typeface="Times New Roman"/>
                <a:cs typeface="Times New Roman"/>
              </a:rPr>
              <a:t>2</a:t>
            </a:r>
            <a:r>
              <a:rPr sz="2350" i="1" spc="290" dirty="0">
                <a:latin typeface="Symbol"/>
                <a:cs typeface="Symbol"/>
              </a:rPr>
              <a:t></a:t>
            </a:r>
            <a:r>
              <a:rPr sz="1200" spc="290" dirty="0">
                <a:latin typeface="Times New Roman"/>
                <a:cs typeface="Times New Roman"/>
              </a:rPr>
              <a:t>n</a:t>
            </a:r>
            <a:r>
              <a:rPr sz="2100" spc="29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2933" y="5657044"/>
            <a:ext cx="4902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70" dirty="0">
                <a:latin typeface="Times New Roman"/>
                <a:cs typeface="Times New Roman"/>
              </a:rPr>
              <a:t>1</a:t>
            </a:r>
            <a:r>
              <a:rPr sz="2100" spc="-340" dirty="0">
                <a:latin typeface="Times New Roman"/>
                <a:cs typeface="Times New Roman"/>
              </a:rPr>
              <a:t> </a:t>
            </a:r>
            <a:r>
              <a:rPr sz="2100" spc="625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73884" y="5321718"/>
            <a:ext cx="252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2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24571" y="548988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088" y="0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18666" y="5366075"/>
            <a:ext cx="379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i="1" spc="719" baseline="-25132" dirty="0">
                <a:latin typeface="Times New Roman"/>
                <a:cs typeface="Times New Roman"/>
              </a:rPr>
              <a:t>s</a:t>
            </a:r>
            <a:r>
              <a:rPr sz="1200" spc="48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90984" y="5075770"/>
            <a:ext cx="6407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spc="20" dirty="0">
                <a:latin typeface="Symbol"/>
                <a:cs typeface="Symbol"/>
              </a:rPr>
              <a:t></a:t>
            </a:r>
            <a:r>
              <a:rPr sz="1200" i="1" spc="20" dirty="0">
                <a:latin typeface="Times New Roman"/>
                <a:cs typeface="Times New Roman"/>
              </a:rPr>
              <a:t>n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275" spc="382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1905" y="5452136"/>
            <a:ext cx="22332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spc="63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2</a:t>
            </a:r>
            <a:r>
              <a:rPr sz="2350" i="1" spc="140" dirty="0">
                <a:latin typeface="Symbol"/>
                <a:cs typeface="Symbol"/>
              </a:rPr>
              <a:t></a:t>
            </a:r>
            <a:r>
              <a:rPr sz="1200" spc="140" dirty="0">
                <a:latin typeface="Times New Roman"/>
                <a:cs typeface="Times New Roman"/>
              </a:rPr>
              <a:t>n</a:t>
            </a:r>
            <a:r>
              <a:rPr sz="2100" spc="140" dirty="0">
                <a:latin typeface="Times New Roman"/>
                <a:cs typeface="Times New Roman"/>
              </a:rPr>
              <a:t>s</a:t>
            </a:r>
            <a:r>
              <a:rPr sz="2100" spc="140" dirty="0">
                <a:latin typeface="Symbol"/>
                <a:cs typeface="Symbol"/>
              </a:rPr>
              <a:t></a:t>
            </a:r>
            <a:r>
              <a:rPr sz="2350" i="1" spc="140" dirty="0">
                <a:latin typeface="Symbol"/>
                <a:cs typeface="Symbol"/>
              </a:rPr>
              <a:t></a:t>
            </a:r>
            <a:r>
              <a:rPr sz="1200" i="1" spc="140" dirty="0">
                <a:latin typeface="Times New Roman"/>
                <a:cs typeface="Times New Roman"/>
              </a:rPr>
              <a:t>n </a:t>
            </a:r>
            <a:r>
              <a:rPr sz="1275" spc="382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83431" y="5277200"/>
            <a:ext cx="2520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3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59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2243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Response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99774"/>
            <a:ext cx="8376284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 time </a:t>
            </a:r>
            <a:r>
              <a:rPr sz="3000" spc="-5" dirty="0">
                <a:latin typeface="Calibri"/>
                <a:cs typeface="Calibri"/>
              </a:rPr>
              <a:t>domain </a:t>
            </a:r>
            <a:r>
              <a:rPr sz="3000" spc="-10" dirty="0">
                <a:latin typeface="Calibri"/>
                <a:cs typeface="Calibri"/>
              </a:rPr>
              <a:t>analysis, </a:t>
            </a:r>
            <a:r>
              <a:rPr sz="3000" spc="-5" dirty="0">
                <a:latin typeface="Calibri"/>
                <a:cs typeface="Calibri"/>
              </a:rPr>
              <a:t>time is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independent  variable. </a:t>
            </a: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given an </a:t>
            </a:r>
            <a:r>
              <a:rPr sz="3000" spc="-25" dirty="0">
                <a:latin typeface="Calibri"/>
                <a:cs typeface="Calibri"/>
              </a:rPr>
              <a:t>excitation,  </a:t>
            </a:r>
            <a:r>
              <a:rPr sz="3000" spc="-10" dirty="0">
                <a:latin typeface="Calibri"/>
                <a:cs typeface="Calibri"/>
              </a:rPr>
              <a:t>there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response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(output).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response </a:t>
            </a:r>
            <a:r>
              <a:rPr sz="3000" dirty="0">
                <a:latin typeface="Calibri"/>
                <a:cs typeface="Calibri"/>
              </a:rPr>
              <a:t>of a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applied  </a:t>
            </a:r>
            <a:r>
              <a:rPr sz="3000" spc="-25" dirty="0">
                <a:latin typeface="Calibri"/>
                <a:cs typeface="Calibri"/>
              </a:rPr>
              <a:t>excitation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called </a:t>
            </a:r>
            <a:r>
              <a:rPr sz="3000" spc="-5" dirty="0">
                <a:latin typeface="Calibri"/>
                <a:cs typeface="Calibri"/>
              </a:rPr>
              <a:t>“</a:t>
            </a:r>
            <a:r>
              <a:rPr sz="3000" b="1" spc="-5" dirty="0">
                <a:latin typeface="Calibri"/>
                <a:cs typeface="Calibri"/>
              </a:rPr>
              <a:t>Time </a:t>
            </a:r>
            <a:r>
              <a:rPr sz="3000" b="1" spc="-10" dirty="0">
                <a:latin typeface="Calibri"/>
                <a:cs typeface="Calibri"/>
              </a:rPr>
              <a:t>Response</a:t>
            </a:r>
            <a:r>
              <a:rPr sz="3000" spc="-10" dirty="0">
                <a:latin typeface="Calibri"/>
                <a:cs typeface="Calibri"/>
              </a:rPr>
              <a:t>”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5" dirty="0">
                <a:latin typeface="Calibri"/>
                <a:cs typeface="Calibri"/>
              </a:rPr>
              <a:t>function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c(t).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1936445"/>
            <a:ext cx="8188959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This is </a:t>
            </a:r>
            <a:r>
              <a:rPr sz="2400" spc="-5" dirty="0">
                <a:latin typeface="Tahoma"/>
                <a:cs typeface="Tahoma"/>
              </a:rPr>
              <a:t>the standard form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closed </a:t>
            </a:r>
            <a:r>
              <a:rPr sz="2400" dirty="0">
                <a:latin typeface="Tahoma"/>
                <a:cs typeface="Tahoma"/>
              </a:rPr>
              <a:t>loop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  <a:p>
            <a:pPr marL="71120">
              <a:lnSpc>
                <a:spcPct val="100000"/>
              </a:lnSpc>
              <a:spcBef>
                <a:spcPts val="1885"/>
              </a:spcBef>
            </a:pPr>
            <a:r>
              <a:rPr sz="2400" spc="-5" dirty="0">
                <a:latin typeface="Tahoma"/>
                <a:cs typeface="Tahoma"/>
              </a:rPr>
              <a:t>These </a:t>
            </a:r>
            <a:r>
              <a:rPr sz="2400" dirty="0">
                <a:latin typeface="Tahoma"/>
                <a:cs typeface="Tahoma"/>
              </a:rPr>
              <a:t>poles of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are given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by;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1228" y="1375079"/>
            <a:ext cx="767080" cy="0"/>
          </a:xfrm>
          <a:custGeom>
            <a:avLst/>
            <a:gdLst/>
            <a:ahLst/>
            <a:cxnLst/>
            <a:rect l="l" t="t" r="r" b="b"/>
            <a:pathLst>
              <a:path w="767080">
                <a:moveTo>
                  <a:pt x="0" y="0"/>
                </a:moveTo>
                <a:lnTo>
                  <a:pt x="766717" y="0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6071" y="1375079"/>
            <a:ext cx="2665730" cy="0"/>
          </a:xfrm>
          <a:custGeom>
            <a:avLst/>
            <a:gdLst/>
            <a:ahLst/>
            <a:cxnLst/>
            <a:rect l="l" t="t" r="r" b="b"/>
            <a:pathLst>
              <a:path w="2665729">
                <a:moveTo>
                  <a:pt x="0" y="0"/>
                </a:moveTo>
                <a:lnTo>
                  <a:pt x="2665309" y="0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0181" y="1251275"/>
            <a:ext cx="3797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i="1" spc="719" baseline="-25132" dirty="0">
                <a:latin typeface="Times New Roman"/>
                <a:cs typeface="Times New Roman"/>
              </a:rPr>
              <a:t>s</a:t>
            </a:r>
            <a:r>
              <a:rPr sz="1200" spc="48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2943" y="960941"/>
            <a:ext cx="641350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spc="20" dirty="0">
                <a:latin typeface="Symbol"/>
                <a:cs typeface="Symbol"/>
              </a:rPr>
              <a:t></a:t>
            </a:r>
            <a:r>
              <a:rPr sz="1200" i="1" spc="20" dirty="0">
                <a:latin typeface="Times New Roman"/>
                <a:cs typeface="Times New Roman"/>
              </a:rPr>
              <a:t>n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275" spc="382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3644" y="1337307"/>
            <a:ext cx="223456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spc="63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2</a:t>
            </a:r>
            <a:r>
              <a:rPr sz="2350" i="1" spc="140" dirty="0">
                <a:latin typeface="Symbol"/>
                <a:cs typeface="Symbol"/>
              </a:rPr>
              <a:t></a:t>
            </a:r>
            <a:r>
              <a:rPr sz="1200" spc="140" dirty="0">
                <a:latin typeface="Times New Roman"/>
                <a:cs typeface="Times New Roman"/>
              </a:rPr>
              <a:t>n</a:t>
            </a:r>
            <a:r>
              <a:rPr sz="2100" spc="140" dirty="0">
                <a:latin typeface="Times New Roman"/>
                <a:cs typeface="Times New Roman"/>
              </a:rPr>
              <a:t>s</a:t>
            </a:r>
            <a:r>
              <a:rPr sz="2100" spc="140" dirty="0">
                <a:latin typeface="Symbol"/>
                <a:cs typeface="Symbol"/>
              </a:rPr>
              <a:t></a:t>
            </a:r>
            <a:r>
              <a:rPr sz="2350" i="1" spc="140" dirty="0">
                <a:latin typeface="Symbol"/>
                <a:cs typeface="Symbol"/>
              </a:rPr>
              <a:t></a:t>
            </a:r>
            <a:r>
              <a:rPr sz="1200" i="1" spc="140" dirty="0">
                <a:latin typeface="Times New Roman"/>
                <a:cs typeface="Times New Roman"/>
              </a:rPr>
              <a:t>n </a:t>
            </a:r>
            <a:r>
              <a:rPr sz="1275" spc="382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5996" y="994359"/>
            <a:ext cx="11664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i="1" spc="765" dirty="0">
                <a:latin typeface="Times New Roman"/>
                <a:cs typeface="Times New Roman"/>
              </a:rPr>
              <a:t>C</a:t>
            </a:r>
            <a:r>
              <a:rPr sz="2100" i="1" spc="-300" dirty="0">
                <a:latin typeface="Times New Roman"/>
                <a:cs typeface="Times New Roman"/>
              </a:rPr>
              <a:t> </a:t>
            </a:r>
            <a:r>
              <a:rPr sz="2100" spc="395" dirty="0">
                <a:latin typeface="Times New Roman"/>
                <a:cs typeface="Times New Roman"/>
              </a:rPr>
              <a:t>(s) </a:t>
            </a:r>
            <a:r>
              <a:rPr sz="3150" spc="944" baseline="-34391" dirty="0">
                <a:latin typeface="Symbol"/>
                <a:cs typeface="Symbol"/>
              </a:rPr>
              <a:t></a:t>
            </a:r>
            <a:endParaRPr sz="3150" baseline="-34391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3610" y="1370725"/>
            <a:ext cx="7232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790" dirty="0">
                <a:latin typeface="Times New Roman"/>
                <a:cs typeface="Times New Roman"/>
              </a:rPr>
              <a:t>R</a:t>
            </a:r>
            <a:r>
              <a:rPr sz="2100" spc="360" dirty="0">
                <a:latin typeface="Times New Roman"/>
                <a:cs typeface="Times New Roman"/>
              </a:rPr>
              <a:t>(</a:t>
            </a:r>
            <a:r>
              <a:rPr sz="2100" spc="415" dirty="0">
                <a:latin typeface="Times New Roman"/>
                <a:cs typeface="Times New Roman"/>
              </a:rPr>
              <a:t>s)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898" y="3184533"/>
            <a:ext cx="237490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390" dirty="0">
                <a:latin typeface="Symbol"/>
                <a:cs typeface="Symbol"/>
              </a:rPr>
              <a:t></a:t>
            </a:r>
            <a:r>
              <a:rPr sz="2100" spc="39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00" i="1" spc="-10" dirty="0">
                <a:latin typeface="Symbol"/>
                <a:cs typeface="Symbol"/>
              </a:rPr>
              <a:t>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2100" spc="-10" dirty="0">
                <a:latin typeface="Times New Roman"/>
                <a:cs typeface="Times New Roman"/>
              </a:rPr>
              <a:t>s</a:t>
            </a:r>
            <a:r>
              <a:rPr sz="2100" spc="-10" dirty="0">
                <a:latin typeface="Symbol"/>
                <a:cs typeface="Symbol"/>
              </a:rPr>
              <a:t></a:t>
            </a:r>
            <a:r>
              <a:rPr sz="2300" i="1" spc="-10" dirty="0">
                <a:latin typeface="Symbol"/>
                <a:cs typeface="Symbol"/>
              </a:rPr>
              <a:t></a:t>
            </a:r>
            <a:r>
              <a:rPr sz="1200" i="1" spc="-10" dirty="0">
                <a:latin typeface="Times New Roman"/>
                <a:cs typeface="Times New Roman"/>
              </a:rPr>
              <a:t>n </a:t>
            </a:r>
            <a:r>
              <a:rPr sz="1275" spc="247" baseline="62091" dirty="0">
                <a:latin typeface="Times New Roman"/>
                <a:cs typeface="Times New Roman"/>
              </a:rPr>
              <a:t>2 </a:t>
            </a:r>
            <a:r>
              <a:rPr sz="1200" spc="235" dirty="0">
                <a:latin typeface="Symbol"/>
                <a:cs typeface="Symbol"/>
              </a:rPr>
              <a:t>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1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2505" y="3090288"/>
            <a:ext cx="3390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i="1" spc="480" baseline="-25132" dirty="0">
                <a:latin typeface="Times New Roman"/>
                <a:cs typeface="Times New Roman"/>
              </a:rPr>
              <a:t>s</a:t>
            </a:r>
            <a:r>
              <a:rPr sz="1200" spc="32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27087" y="3867235"/>
            <a:ext cx="3932554" cy="382905"/>
            <a:chOff x="3227087" y="3867235"/>
            <a:chExt cx="3932554" cy="382905"/>
          </a:xfrm>
        </p:grpSpPr>
        <p:sp>
          <p:nvSpPr>
            <p:cNvPr id="13" name="object 13"/>
            <p:cNvSpPr/>
            <p:nvPr/>
          </p:nvSpPr>
          <p:spPr>
            <a:xfrm>
              <a:off x="4493373" y="3873824"/>
              <a:ext cx="2638425" cy="336550"/>
            </a:xfrm>
            <a:custGeom>
              <a:avLst/>
              <a:gdLst/>
              <a:ahLst/>
              <a:cxnLst/>
              <a:rect l="l" t="t" r="r" b="b"/>
              <a:pathLst>
                <a:path w="2638425" h="336550">
                  <a:moveTo>
                    <a:pt x="0" y="227238"/>
                  </a:moveTo>
                  <a:lnTo>
                    <a:pt x="35401" y="209874"/>
                  </a:lnTo>
                </a:path>
                <a:path w="2638425" h="336550">
                  <a:moveTo>
                    <a:pt x="36322" y="209179"/>
                  </a:moveTo>
                  <a:lnTo>
                    <a:pt x="122944" y="335649"/>
                  </a:lnTo>
                </a:path>
                <a:path w="2638425" h="336550">
                  <a:moveTo>
                    <a:pt x="122944" y="336336"/>
                  </a:moveTo>
                  <a:lnTo>
                    <a:pt x="217969" y="687"/>
                  </a:lnTo>
                </a:path>
                <a:path w="2638425" h="336550">
                  <a:moveTo>
                    <a:pt x="217969" y="0"/>
                  </a:moveTo>
                  <a:lnTo>
                    <a:pt x="263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0104" y="3867235"/>
              <a:ext cx="2641600" cy="342900"/>
            </a:xfrm>
            <a:custGeom>
              <a:avLst/>
              <a:gdLst/>
              <a:ahLst/>
              <a:cxnLst/>
              <a:rect l="l" t="t" r="r" b="b"/>
              <a:pathLst>
                <a:path w="2641600" h="342900">
                  <a:moveTo>
                    <a:pt x="2641561" y="0"/>
                  </a:moveTo>
                  <a:lnTo>
                    <a:pt x="214250" y="0"/>
                  </a:lnTo>
                  <a:lnTo>
                    <a:pt x="125752" y="312711"/>
                  </a:lnTo>
                  <a:lnTo>
                    <a:pt x="49366" y="205690"/>
                  </a:lnTo>
                  <a:lnTo>
                    <a:pt x="0" y="230009"/>
                  </a:lnTo>
                  <a:lnTo>
                    <a:pt x="6516" y="236965"/>
                  </a:lnTo>
                  <a:lnTo>
                    <a:pt x="29827" y="225145"/>
                  </a:lnTo>
                  <a:lnTo>
                    <a:pt x="117371" y="342582"/>
                  </a:lnTo>
                  <a:lnTo>
                    <a:pt x="135056" y="342582"/>
                  </a:lnTo>
                  <a:lnTo>
                    <a:pt x="227272" y="13194"/>
                  </a:lnTo>
                  <a:lnTo>
                    <a:pt x="2641561" y="13194"/>
                  </a:lnTo>
                  <a:lnTo>
                    <a:pt x="2641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7087" y="4243186"/>
              <a:ext cx="3932554" cy="0"/>
            </a:xfrm>
            <a:custGeom>
              <a:avLst/>
              <a:gdLst/>
              <a:ahLst/>
              <a:cxnLst/>
              <a:rect l="l" t="t" r="r" b="b"/>
              <a:pathLst>
                <a:path w="3932554">
                  <a:moveTo>
                    <a:pt x="0" y="0"/>
                  </a:moveTo>
                  <a:lnTo>
                    <a:pt x="3932531" y="0"/>
                  </a:lnTo>
                </a:path>
              </a:pathLst>
            </a:custGeom>
            <a:ln w="1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96833" y="4238823"/>
            <a:ext cx="20447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6734" y="3825577"/>
            <a:ext cx="119443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latin typeface="Symbol"/>
                <a:cs typeface="Symbol"/>
              </a:rPr>
              <a:t></a:t>
            </a:r>
            <a:r>
              <a:rPr sz="2100" spc="-70" dirty="0">
                <a:latin typeface="Times New Roman"/>
                <a:cs typeface="Times New Roman"/>
              </a:rPr>
              <a:t>2</a:t>
            </a:r>
            <a:r>
              <a:rPr sz="2300" i="1" spc="-70" dirty="0">
                <a:latin typeface="Symbol"/>
                <a:cs typeface="Symbol"/>
              </a:rPr>
              <a:t></a:t>
            </a:r>
            <a:r>
              <a:rPr sz="1200" spc="-70" dirty="0">
                <a:latin typeface="Times New Roman"/>
                <a:cs typeface="Times New Roman"/>
              </a:rPr>
              <a:t>n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2100" spc="395" dirty="0">
                <a:latin typeface="Symbol"/>
                <a:cs typeface="Symbol"/>
              </a:rPr>
              <a:t>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2501" y="3825577"/>
            <a:ext cx="24339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305" dirty="0">
                <a:latin typeface="Times New Roman"/>
                <a:cs typeface="Times New Roman"/>
              </a:rPr>
              <a:t>(</a:t>
            </a:r>
            <a:r>
              <a:rPr sz="2100" spc="20" dirty="0">
                <a:latin typeface="Times New Roman"/>
                <a:cs typeface="Times New Roman"/>
              </a:rPr>
              <a:t>2</a:t>
            </a:r>
            <a:r>
              <a:rPr sz="2300" i="1" spc="-755" dirty="0">
                <a:latin typeface="Symbol"/>
                <a:cs typeface="Symbol"/>
              </a:rPr>
              <a:t></a:t>
            </a:r>
            <a:r>
              <a:rPr sz="2300" i="1" spc="-40" dirty="0">
                <a:latin typeface="Symbol"/>
                <a:cs typeface="Symbol"/>
              </a:rPr>
              <a:t></a:t>
            </a:r>
            <a:r>
              <a:rPr sz="1200" spc="30" dirty="0">
                <a:latin typeface="Times New Roman"/>
                <a:cs typeface="Times New Roman"/>
              </a:rPr>
              <a:t>n</a:t>
            </a:r>
            <a:r>
              <a:rPr sz="2100" spc="345" dirty="0">
                <a:latin typeface="Times New Roman"/>
                <a:cs typeface="Times New Roman"/>
              </a:rPr>
              <a:t>)</a:t>
            </a:r>
            <a:r>
              <a:rPr sz="1275" spc="247" baseline="62091" dirty="0">
                <a:latin typeface="Times New Roman"/>
                <a:cs typeface="Times New Roman"/>
              </a:rPr>
              <a:t>2</a:t>
            </a:r>
            <a:r>
              <a:rPr sz="1275" baseline="62091" dirty="0">
                <a:latin typeface="Times New Roman"/>
                <a:cs typeface="Times New Roman"/>
              </a:rPr>
              <a:t>   </a:t>
            </a:r>
            <a:r>
              <a:rPr sz="1275" spc="-127" baseline="62091" dirty="0">
                <a:latin typeface="Times New Roman"/>
                <a:cs typeface="Times New Roman"/>
              </a:rPr>
              <a:t> </a:t>
            </a:r>
            <a:r>
              <a:rPr sz="2100" spc="395" dirty="0">
                <a:latin typeface="Symbol"/>
                <a:cs typeface="Symbol"/>
              </a:rPr>
              <a:t>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355" dirty="0">
                <a:latin typeface="Times New Roman"/>
                <a:cs typeface="Times New Roman"/>
              </a:rPr>
              <a:t>4</a:t>
            </a:r>
            <a:r>
              <a:rPr sz="2100" spc="-75" dirty="0">
                <a:latin typeface="Times New Roman"/>
                <a:cs typeface="Times New Roman"/>
              </a:rPr>
              <a:t>(</a:t>
            </a:r>
            <a:r>
              <a:rPr sz="2300" i="1" spc="-35" dirty="0">
                <a:latin typeface="Symbol"/>
                <a:cs typeface="Symbol"/>
              </a:rPr>
              <a:t></a:t>
            </a:r>
            <a:r>
              <a:rPr sz="1200" spc="200" dirty="0">
                <a:latin typeface="Times New Roman"/>
                <a:cs typeface="Times New Roman"/>
              </a:rPr>
              <a:t>n</a:t>
            </a:r>
            <a:r>
              <a:rPr sz="2100" spc="350" dirty="0">
                <a:latin typeface="Times New Roman"/>
                <a:cs typeface="Times New Roman"/>
              </a:rPr>
              <a:t>)</a:t>
            </a:r>
            <a:r>
              <a:rPr sz="1275" spc="247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3739" y="4030331"/>
            <a:ext cx="7981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20" dirty="0">
                <a:latin typeface="Symbol"/>
                <a:cs typeface="Symbol"/>
              </a:rPr>
              <a:t></a:t>
            </a:r>
            <a:r>
              <a:rPr sz="2100" spc="-415" dirty="0">
                <a:latin typeface="Times New Roman"/>
                <a:cs typeface="Times New Roman"/>
              </a:rPr>
              <a:t> </a:t>
            </a:r>
            <a:r>
              <a:rPr sz="2100" i="1" spc="275" dirty="0">
                <a:latin typeface="Times New Roman"/>
                <a:cs typeface="Times New Roman"/>
              </a:rPr>
              <a:t>s </a:t>
            </a:r>
            <a:r>
              <a:rPr sz="2100" spc="39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21913" y="4784829"/>
            <a:ext cx="1583055" cy="371475"/>
            <a:chOff x="4021913" y="4784829"/>
            <a:chExt cx="1583055" cy="371475"/>
          </a:xfrm>
        </p:grpSpPr>
        <p:sp>
          <p:nvSpPr>
            <p:cNvPr id="21" name="object 21"/>
            <p:cNvSpPr/>
            <p:nvPr/>
          </p:nvSpPr>
          <p:spPr>
            <a:xfrm>
              <a:off x="4024587" y="4791437"/>
              <a:ext cx="1579880" cy="364490"/>
            </a:xfrm>
            <a:custGeom>
              <a:avLst/>
              <a:gdLst/>
              <a:ahLst/>
              <a:cxnLst/>
              <a:rect l="l" t="t" r="r" b="b"/>
              <a:pathLst>
                <a:path w="1579879" h="364489">
                  <a:moveTo>
                    <a:pt x="0" y="245826"/>
                  </a:moveTo>
                  <a:lnTo>
                    <a:pt x="29137" y="226377"/>
                  </a:lnTo>
                </a:path>
                <a:path w="1579879" h="364489">
                  <a:moveTo>
                    <a:pt x="29922" y="225681"/>
                  </a:moveTo>
                  <a:lnTo>
                    <a:pt x="101267" y="363180"/>
                  </a:lnTo>
                </a:path>
                <a:path w="1579879" h="364489">
                  <a:moveTo>
                    <a:pt x="101267" y="363872"/>
                  </a:moveTo>
                  <a:lnTo>
                    <a:pt x="179503" y="695"/>
                  </a:lnTo>
                </a:path>
                <a:path w="1579879" h="364489">
                  <a:moveTo>
                    <a:pt x="179503" y="0"/>
                  </a:moveTo>
                  <a:lnTo>
                    <a:pt x="15794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1913" y="4784829"/>
              <a:ext cx="1583055" cy="370205"/>
            </a:xfrm>
            <a:custGeom>
              <a:avLst/>
              <a:gdLst/>
              <a:ahLst/>
              <a:cxnLst/>
              <a:rect l="l" t="t" r="r" b="b"/>
              <a:pathLst>
                <a:path w="1583054" h="370204">
                  <a:moveTo>
                    <a:pt x="1582551" y="0"/>
                  </a:moveTo>
                  <a:lnTo>
                    <a:pt x="176423" y="0"/>
                  </a:lnTo>
                  <a:lnTo>
                    <a:pt x="103552" y="337495"/>
                  </a:lnTo>
                  <a:lnTo>
                    <a:pt x="40644" y="222221"/>
                  </a:lnTo>
                  <a:lnTo>
                    <a:pt x="0" y="248607"/>
                  </a:lnTo>
                  <a:lnTo>
                    <a:pt x="5365" y="255566"/>
                  </a:lnTo>
                  <a:lnTo>
                    <a:pt x="24531" y="241671"/>
                  </a:lnTo>
                  <a:lnTo>
                    <a:pt x="96660" y="370134"/>
                  </a:lnTo>
                  <a:lnTo>
                    <a:pt x="111221" y="370134"/>
                  </a:lnTo>
                  <a:lnTo>
                    <a:pt x="187921" y="13200"/>
                  </a:lnTo>
                  <a:lnTo>
                    <a:pt x="1582551" y="13200"/>
                  </a:lnTo>
                  <a:lnTo>
                    <a:pt x="1582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38467" y="4783118"/>
            <a:ext cx="146050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-360" dirty="0">
                <a:latin typeface="Symbol"/>
                <a:cs typeface="Symbol"/>
              </a:rPr>
              <a:t></a:t>
            </a:r>
            <a:r>
              <a:rPr sz="1800" spc="15" baseline="43981" dirty="0">
                <a:latin typeface="Times New Roman"/>
                <a:cs typeface="Times New Roman"/>
              </a:rPr>
              <a:t>2</a:t>
            </a:r>
            <a:r>
              <a:rPr sz="2200" i="1" spc="-240" dirty="0">
                <a:latin typeface="Symbol"/>
                <a:cs typeface="Symbol"/>
              </a:rPr>
              <a:t></a:t>
            </a:r>
            <a:r>
              <a:rPr sz="1200" spc="95" dirty="0">
                <a:latin typeface="Times New Roman"/>
                <a:cs typeface="Times New Roman"/>
              </a:rPr>
              <a:t>n</a:t>
            </a:r>
            <a:r>
              <a:rPr sz="1275" spc="89" baseline="62091" dirty="0">
                <a:latin typeface="Times New Roman"/>
                <a:cs typeface="Times New Roman"/>
              </a:rPr>
              <a:t>2</a:t>
            </a:r>
            <a:r>
              <a:rPr sz="1275" spc="135" baseline="62091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Symbol"/>
                <a:cs typeface="Symbol"/>
              </a:rPr>
              <a:t></a:t>
            </a:r>
            <a:r>
              <a:rPr sz="2200" i="1" spc="-235" dirty="0">
                <a:latin typeface="Symbol"/>
                <a:cs typeface="Symbol"/>
              </a:rPr>
              <a:t></a:t>
            </a:r>
            <a:r>
              <a:rPr sz="1200" spc="70" dirty="0">
                <a:latin typeface="Times New Roman"/>
                <a:cs typeface="Times New Roman"/>
              </a:rPr>
              <a:t>n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75" spc="89" baseline="62091" dirty="0">
                <a:latin typeface="Times New Roman"/>
                <a:cs typeface="Times New Roman"/>
              </a:rPr>
              <a:t>2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9955" y="4783118"/>
            <a:ext cx="107505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2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305" dirty="0">
                <a:latin typeface="Symbol"/>
                <a:cs typeface="Symbol"/>
              </a:rPr>
              <a:t></a:t>
            </a:r>
            <a:r>
              <a:rPr sz="2200" i="1" spc="-305" dirty="0">
                <a:latin typeface="Symbol"/>
                <a:cs typeface="Symbol"/>
              </a:rPr>
              <a:t></a:t>
            </a:r>
            <a:r>
              <a:rPr sz="1200" spc="-305" dirty="0">
                <a:latin typeface="Times New Roman"/>
                <a:cs typeface="Times New Roman"/>
              </a:rPr>
              <a:t>n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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98775" y="5699229"/>
            <a:ext cx="844550" cy="371475"/>
            <a:chOff x="4398775" y="5699229"/>
            <a:chExt cx="844550" cy="371475"/>
          </a:xfrm>
        </p:grpSpPr>
        <p:sp>
          <p:nvSpPr>
            <p:cNvPr id="26" name="object 26"/>
            <p:cNvSpPr/>
            <p:nvPr/>
          </p:nvSpPr>
          <p:spPr>
            <a:xfrm>
              <a:off x="4401466" y="5705837"/>
              <a:ext cx="841375" cy="364490"/>
            </a:xfrm>
            <a:custGeom>
              <a:avLst/>
              <a:gdLst/>
              <a:ahLst/>
              <a:cxnLst/>
              <a:rect l="l" t="t" r="r" b="b"/>
              <a:pathLst>
                <a:path w="841375" h="364489">
                  <a:moveTo>
                    <a:pt x="0" y="245826"/>
                  </a:moveTo>
                  <a:lnTo>
                    <a:pt x="29140" y="226377"/>
                  </a:lnTo>
                </a:path>
                <a:path w="841375" h="364489">
                  <a:moveTo>
                    <a:pt x="29899" y="225681"/>
                  </a:moveTo>
                  <a:lnTo>
                    <a:pt x="101219" y="363180"/>
                  </a:lnTo>
                </a:path>
                <a:path w="841375" h="364489">
                  <a:moveTo>
                    <a:pt x="101219" y="363872"/>
                  </a:moveTo>
                  <a:lnTo>
                    <a:pt x="179438" y="695"/>
                  </a:lnTo>
                </a:path>
                <a:path w="841375" h="364489">
                  <a:moveTo>
                    <a:pt x="179438" y="0"/>
                  </a:moveTo>
                  <a:lnTo>
                    <a:pt x="841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8775" y="5699229"/>
              <a:ext cx="844550" cy="370205"/>
            </a:xfrm>
            <a:custGeom>
              <a:avLst/>
              <a:gdLst/>
              <a:ahLst/>
              <a:cxnLst/>
              <a:rect l="l" t="t" r="r" b="b"/>
              <a:pathLst>
                <a:path w="844550" h="370204">
                  <a:moveTo>
                    <a:pt x="844294" y="0"/>
                  </a:moveTo>
                  <a:lnTo>
                    <a:pt x="176385" y="0"/>
                  </a:lnTo>
                  <a:lnTo>
                    <a:pt x="103530" y="337495"/>
                  </a:lnTo>
                  <a:lnTo>
                    <a:pt x="40653" y="222221"/>
                  </a:lnTo>
                  <a:lnTo>
                    <a:pt x="0" y="248607"/>
                  </a:lnTo>
                  <a:lnTo>
                    <a:pt x="5364" y="255566"/>
                  </a:lnTo>
                  <a:lnTo>
                    <a:pt x="24552" y="241671"/>
                  </a:lnTo>
                  <a:lnTo>
                    <a:pt x="96640" y="370134"/>
                  </a:lnTo>
                  <a:lnTo>
                    <a:pt x="111197" y="370134"/>
                  </a:lnTo>
                  <a:lnTo>
                    <a:pt x="187881" y="13200"/>
                  </a:lnTo>
                  <a:lnTo>
                    <a:pt x="844294" y="13200"/>
                  </a:lnTo>
                  <a:lnTo>
                    <a:pt x="844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14682" y="5578096"/>
            <a:ext cx="37465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i="1" spc="-217" baseline="-23989" dirty="0">
                <a:latin typeface="Symbol"/>
                <a:cs typeface="Symbol"/>
              </a:rPr>
              <a:t></a:t>
            </a:r>
            <a:r>
              <a:rPr sz="1200" spc="-14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99946" y="5697525"/>
            <a:ext cx="236982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28825" algn="l"/>
              </a:tabLst>
            </a:pPr>
            <a:r>
              <a:rPr sz="2100" spc="120" dirty="0">
                <a:latin typeface="Symbol"/>
                <a:cs typeface="Symbol"/>
              </a:rPr>
              <a:t>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295" dirty="0">
                <a:latin typeface="Symbol"/>
                <a:cs typeface="Symbol"/>
              </a:rPr>
              <a:t></a:t>
            </a:r>
            <a:r>
              <a:rPr sz="2200" i="1" spc="-745" dirty="0">
                <a:latin typeface="Symbol"/>
                <a:cs typeface="Symbol"/>
              </a:rPr>
              <a:t></a:t>
            </a:r>
            <a:r>
              <a:rPr sz="2200" i="1" spc="-240" dirty="0">
                <a:latin typeface="Symbol"/>
                <a:cs typeface="Symbol"/>
              </a:rPr>
              <a:t></a:t>
            </a:r>
            <a:r>
              <a:rPr sz="1200" spc="70" dirty="0">
                <a:latin typeface="Times New Roman"/>
                <a:cs typeface="Times New Roman"/>
              </a:rPr>
              <a:t>n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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200" i="1" spc="-240" dirty="0">
                <a:latin typeface="Symbol"/>
                <a:cs typeface="Symbol"/>
              </a:rPr>
              <a:t></a:t>
            </a:r>
            <a:r>
              <a:rPr sz="1200" spc="7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2100" spc="265" dirty="0">
                <a:latin typeface="Symbol"/>
                <a:cs typeface="Symbol"/>
              </a:rPr>
              <a:t></a:t>
            </a:r>
            <a:r>
              <a:rPr sz="2100" spc="10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842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second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39" y="869950"/>
            <a:ext cx="1961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poles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141" y="1608201"/>
            <a:ext cx="3162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dirty="0">
                <a:latin typeface="Tahoma"/>
                <a:cs typeface="Tahoma"/>
              </a:rPr>
              <a:t>(i)	</a:t>
            </a:r>
            <a:r>
              <a:rPr sz="2400" spc="-15" dirty="0">
                <a:latin typeface="Tahoma"/>
                <a:cs typeface="Tahoma"/>
              </a:rPr>
              <a:t>Real </a:t>
            </a:r>
            <a:r>
              <a:rPr sz="2400" dirty="0">
                <a:latin typeface="Tahoma"/>
                <a:cs typeface="Tahoma"/>
              </a:rPr>
              <a:t>and Unequal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155" y="1973656"/>
            <a:ext cx="6116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2760" algn="l"/>
              </a:tabLst>
            </a:pPr>
            <a:r>
              <a:rPr sz="2400" dirty="0">
                <a:latin typeface="Tahoma"/>
                <a:cs typeface="Tahoma"/>
              </a:rPr>
              <a:t>i.e.	They lie on </a:t>
            </a:r>
            <a:r>
              <a:rPr sz="2400" spc="-10" dirty="0">
                <a:latin typeface="Tahoma"/>
                <a:cs typeface="Tahoma"/>
              </a:rPr>
              <a:t>real </a:t>
            </a:r>
            <a:r>
              <a:rPr sz="2400" dirty="0">
                <a:latin typeface="Tahoma"/>
                <a:cs typeface="Tahoma"/>
              </a:rPr>
              <a:t>axis and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distinct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49224" y="1527855"/>
            <a:ext cx="864869" cy="370205"/>
            <a:chOff x="4049224" y="1527855"/>
            <a:chExt cx="864869" cy="370205"/>
          </a:xfrm>
        </p:grpSpPr>
        <p:sp>
          <p:nvSpPr>
            <p:cNvPr id="6" name="object 6"/>
            <p:cNvSpPr/>
            <p:nvPr/>
          </p:nvSpPr>
          <p:spPr>
            <a:xfrm>
              <a:off x="4051984" y="1534443"/>
              <a:ext cx="861694" cy="363220"/>
            </a:xfrm>
            <a:custGeom>
              <a:avLst/>
              <a:gdLst/>
              <a:ahLst/>
              <a:cxnLst/>
              <a:rect l="l" t="t" r="r" b="b"/>
              <a:pathLst>
                <a:path w="861695" h="363219">
                  <a:moveTo>
                    <a:pt x="0" y="245059"/>
                  </a:moveTo>
                  <a:lnTo>
                    <a:pt x="29839" y="225670"/>
                  </a:lnTo>
                </a:path>
                <a:path w="861695" h="363219">
                  <a:moveTo>
                    <a:pt x="30622" y="224977"/>
                  </a:moveTo>
                  <a:lnTo>
                    <a:pt x="103645" y="362046"/>
                  </a:lnTo>
                </a:path>
                <a:path w="861695" h="363219">
                  <a:moveTo>
                    <a:pt x="103645" y="362736"/>
                  </a:moveTo>
                  <a:lnTo>
                    <a:pt x="183755" y="693"/>
                  </a:lnTo>
                </a:path>
                <a:path w="861695" h="363219">
                  <a:moveTo>
                    <a:pt x="183755" y="0"/>
                  </a:moveTo>
                  <a:lnTo>
                    <a:pt x="8614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9224" y="1527855"/>
              <a:ext cx="864869" cy="369570"/>
            </a:xfrm>
            <a:custGeom>
              <a:avLst/>
              <a:gdLst/>
              <a:ahLst/>
              <a:cxnLst/>
              <a:rect l="l" t="t" r="r" b="b"/>
              <a:pathLst>
                <a:path w="864870" h="369569">
                  <a:moveTo>
                    <a:pt x="864606" y="0"/>
                  </a:moveTo>
                  <a:lnTo>
                    <a:pt x="180624" y="0"/>
                  </a:lnTo>
                  <a:lnTo>
                    <a:pt x="106016" y="336442"/>
                  </a:lnTo>
                  <a:lnTo>
                    <a:pt x="41618" y="221528"/>
                  </a:lnTo>
                  <a:lnTo>
                    <a:pt x="0" y="247831"/>
                  </a:lnTo>
                  <a:lnTo>
                    <a:pt x="5498" y="254768"/>
                  </a:lnTo>
                  <a:lnTo>
                    <a:pt x="25145" y="240916"/>
                  </a:lnTo>
                  <a:lnTo>
                    <a:pt x="98950" y="368979"/>
                  </a:lnTo>
                  <a:lnTo>
                    <a:pt x="113886" y="368979"/>
                  </a:lnTo>
                  <a:lnTo>
                    <a:pt x="192407" y="13159"/>
                  </a:lnTo>
                  <a:lnTo>
                    <a:pt x="864606" y="13159"/>
                  </a:lnTo>
                  <a:lnTo>
                    <a:pt x="864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69666" y="1406124"/>
            <a:ext cx="381000" cy="367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i="1" spc="-195" baseline="-23989" dirty="0">
                <a:latin typeface="Symbol"/>
                <a:cs typeface="Symbol"/>
              </a:rPr>
              <a:t></a:t>
            </a:r>
            <a:r>
              <a:rPr sz="1200" spc="-1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0730" y="1543545"/>
            <a:ext cx="80772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210" dirty="0">
                <a:latin typeface="Symbol"/>
                <a:cs typeface="Symbol"/>
              </a:rPr>
              <a:t></a:t>
            </a:r>
            <a:r>
              <a:rPr sz="2100" spc="210" dirty="0">
                <a:latin typeface="Times New Roman"/>
                <a:cs typeface="Times New Roman"/>
              </a:rPr>
              <a:t>1 </a:t>
            </a:r>
            <a:r>
              <a:rPr sz="2100" spc="150" dirty="0">
                <a:latin typeface="Symbol"/>
                <a:cs typeface="Symbol"/>
              </a:rPr>
              <a:t>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7754" y="2030081"/>
            <a:ext cx="65468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120" dirty="0">
                <a:latin typeface="Symbol"/>
                <a:cs typeface="Symbol"/>
              </a:rPr>
              <a:t></a:t>
            </a:r>
            <a:r>
              <a:rPr sz="2100" spc="120" dirty="0">
                <a:latin typeface="Symbol"/>
                <a:cs typeface="Symbol"/>
              </a:rPr>
              <a:t>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208782"/>
            <a:ext cx="2748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(ii) </a:t>
            </a:r>
            <a:r>
              <a:rPr sz="2400" spc="-15" dirty="0">
                <a:latin typeface="Tahoma"/>
                <a:cs typeface="Tahoma"/>
              </a:rPr>
              <a:t>Real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equal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4582" y="3574237"/>
            <a:ext cx="5876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2760" algn="l"/>
              </a:tabLst>
            </a:pPr>
            <a:r>
              <a:rPr sz="2400" dirty="0">
                <a:latin typeface="Tahoma"/>
                <a:cs typeface="Tahoma"/>
              </a:rPr>
              <a:t>i.e.	They </a:t>
            </a:r>
            <a:r>
              <a:rPr sz="2400" spc="-5" dirty="0">
                <a:latin typeface="Tahoma"/>
                <a:cs typeface="Tahoma"/>
              </a:rPr>
              <a:t>are repeated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10" dirty="0">
                <a:latin typeface="Tahoma"/>
                <a:cs typeface="Tahoma"/>
              </a:rPr>
              <a:t>real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axis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5893" y="3128055"/>
            <a:ext cx="864235" cy="370205"/>
            <a:chOff x="3745893" y="3128055"/>
            <a:chExt cx="864235" cy="370205"/>
          </a:xfrm>
        </p:grpSpPr>
        <p:sp>
          <p:nvSpPr>
            <p:cNvPr id="14" name="object 14"/>
            <p:cNvSpPr/>
            <p:nvPr/>
          </p:nvSpPr>
          <p:spPr>
            <a:xfrm>
              <a:off x="3748650" y="3134643"/>
              <a:ext cx="861060" cy="363220"/>
            </a:xfrm>
            <a:custGeom>
              <a:avLst/>
              <a:gdLst/>
              <a:ahLst/>
              <a:cxnLst/>
              <a:rect l="l" t="t" r="r" b="b"/>
              <a:pathLst>
                <a:path w="861060" h="363220">
                  <a:moveTo>
                    <a:pt x="0" y="245059"/>
                  </a:moveTo>
                  <a:lnTo>
                    <a:pt x="29807" y="225670"/>
                  </a:lnTo>
                </a:path>
                <a:path w="861060" h="363220">
                  <a:moveTo>
                    <a:pt x="30589" y="224977"/>
                  </a:moveTo>
                  <a:lnTo>
                    <a:pt x="103532" y="362046"/>
                  </a:lnTo>
                </a:path>
                <a:path w="861060" h="363220">
                  <a:moveTo>
                    <a:pt x="103532" y="362736"/>
                  </a:moveTo>
                  <a:lnTo>
                    <a:pt x="183556" y="693"/>
                  </a:lnTo>
                </a:path>
                <a:path w="861060" h="363220">
                  <a:moveTo>
                    <a:pt x="183556" y="0"/>
                  </a:moveTo>
                  <a:lnTo>
                    <a:pt x="8605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5893" y="3128055"/>
              <a:ext cx="864235" cy="369570"/>
            </a:xfrm>
            <a:custGeom>
              <a:avLst/>
              <a:gdLst/>
              <a:ahLst/>
              <a:cxnLst/>
              <a:rect l="l" t="t" r="r" b="b"/>
              <a:pathLst>
                <a:path w="864235" h="369570">
                  <a:moveTo>
                    <a:pt x="863667" y="0"/>
                  </a:moveTo>
                  <a:lnTo>
                    <a:pt x="180428" y="0"/>
                  </a:lnTo>
                  <a:lnTo>
                    <a:pt x="105901" y="336442"/>
                  </a:lnTo>
                  <a:lnTo>
                    <a:pt x="41573" y="221528"/>
                  </a:lnTo>
                  <a:lnTo>
                    <a:pt x="0" y="247831"/>
                  </a:lnTo>
                  <a:lnTo>
                    <a:pt x="5492" y="254768"/>
                  </a:lnTo>
                  <a:lnTo>
                    <a:pt x="25118" y="240916"/>
                  </a:lnTo>
                  <a:lnTo>
                    <a:pt x="98843" y="368979"/>
                  </a:lnTo>
                  <a:lnTo>
                    <a:pt x="113762" y="368979"/>
                  </a:lnTo>
                  <a:lnTo>
                    <a:pt x="192198" y="13159"/>
                  </a:lnTo>
                  <a:lnTo>
                    <a:pt x="863667" y="13159"/>
                  </a:lnTo>
                  <a:lnTo>
                    <a:pt x="863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66163" y="3006363"/>
            <a:ext cx="38100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i="1" spc="-195" baseline="-23989" dirty="0">
                <a:latin typeface="Symbol"/>
                <a:cs typeface="Symbol"/>
              </a:rPr>
              <a:t></a:t>
            </a:r>
            <a:r>
              <a:rPr sz="1200" spc="-1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6809" y="3143745"/>
            <a:ext cx="80708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210" dirty="0">
                <a:latin typeface="Symbol"/>
                <a:cs typeface="Symbol"/>
              </a:rPr>
              <a:t></a:t>
            </a:r>
            <a:r>
              <a:rPr sz="2100" spc="210" dirty="0">
                <a:latin typeface="Times New Roman"/>
                <a:cs typeface="Times New Roman"/>
              </a:rPr>
              <a:t>1 </a:t>
            </a:r>
            <a:r>
              <a:rPr sz="2100" spc="145" dirty="0">
                <a:latin typeface="Symbol"/>
                <a:cs typeface="Symbol"/>
              </a:rPr>
              <a:t>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4048" y="3630198"/>
            <a:ext cx="65659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120" dirty="0">
                <a:latin typeface="Symbol"/>
                <a:cs typeface="Symbol"/>
              </a:rPr>
              <a:t></a:t>
            </a:r>
            <a:r>
              <a:rPr sz="2100" spc="120" dirty="0">
                <a:latin typeface="Symbol"/>
                <a:cs typeface="Symbol"/>
              </a:rPr>
              <a:t>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216" y="4733035"/>
            <a:ext cx="197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(iii) Complex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9153" y="5098491"/>
            <a:ext cx="4419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i.e.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9304" y="5098491"/>
            <a:ext cx="5220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Poles </a:t>
            </a:r>
            <a:r>
              <a:rPr sz="2400" spc="-5" dirty="0">
                <a:latin typeface="Tahoma"/>
                <a:cs typeface="Tahoma"/>
              </a:rPr>
              <a:t>are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second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third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quadrant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99188" y="4632429"/>
            <a:ext cx="864869" cy="371475"/>
            <a:chOff x="2999188" y="4632429"/>
            <a:chExt cx="864869" cy="371475"/>
          </a:xfrm>
        </p:grpSpPr>
        <p:sp>
          <p:nvSpPr>
            <p:cNvPr id="23" name="object 23"/>
            <p:cNvSpPr/>
            <p:nvPr/>
          </p:nvSpPr>
          <p:spPr>
            <a:xfrm>
              <a:off x="3001948" y="4639037"/>
              <a:ext cx="861694" cy="364490"/>
            </a:xfrm>
            <a:custGeom>
              <a:avLst/>
              <a:gdLst/>
              <a:ahLst/>
              <a:cxnLst/>
              <a:rect l="l" t="t" r="r" b="b"/>
              <a:pathLst>
                <a:path w="861695" h="364489">
                  <a:moveTo>
                    <a:pt x="0" y="245826"/>
                  </a:moveTo>
                  <a:lnTo>
                    <a:pt x="29839" y="226377"/>
                  </a:lnTo>
                </a:path>
                <a:path w="861695" h="364489">
                  <a:moveTo>
                    <a:pt x="30622" y="225681"/>
                  </a:moveTo>
                  <a:lnTo>
                    <a:pt x="103645" y="363180"/>
                  </a:lnTo>
                </a:path>
                <a:path w="861695" h="364489">
                  <a:moveTo>
                    <a:pt x="103645" y="363872"/>
                  </a:moveTo>
                  <a:lnTo>
                    <a:pt x="183755" y="695"/>
                  </a:lnTo>
                </a:path>
                <a:path w="861695" h="364489">
                  <a:moveTo>
                    <a:pt x="183755" y="0"/>
                  </a:moveTo>
                  <a:lnTo>
                    <a:pt x="8614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99188" y="4632429"/>
              <a:ext cx="864869" cy="370205"/>
            </a:xfrm>
            <a:custGeom>
              <a:avLst/>
              <a:gdLst/>
              <a:ahLst/>
              <a:cxnLst/>
              <a:rect l="l" t="t" r="r" b="b"/>
              <a:pathLst>
                <a:path w="864870" h="370204">
                  <a:moveTo>
                    <a:pt x="864606" y="0"/>
                  </a:moveTo>
                  <a:lnTo>
                    <a:pt x="180624" y="0"/>
                  </a:lnTo>
                  <a:lnTo>
                    <a:pt x="106016" y="337495"/>
                  </a:lnTo>
                  <a:lnTo>
                    <a:pt x="41618" y="222221"/>
                  </a:lnTo>
                  <a:lnTo>
                    <a:pt x="0" y="248607"/>
                  </a:lnTo>
                  <a:lnTo>
                    <a:pt x="5498" y="255566"/>
                  </a:lnTo>
                  <a:lnTo>
                    <a:pt x="25145" y="241670"/>
                  </a:lnTo>
                  <a:lnTo>
                    <a:pt x="98950" y="370134"/>
                  </a:lnTo>
                  <a:lnTo>
                    <a:pt x="113886" y="370134"/>
                  </a:lnTo>
                  <a:lnTo>
                    <a:pt x="192407" y="13200"/>
                  </a:lnTo>
                  <a:lnTo>
                    <a:pt x="864606" y="13200"/>
                  </a:lnTo>
                  <a:lnTo>
                    <a:pt x="864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19630" y="4510468"/>
            <a:ext cx="38100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375" i="1" spc="-217" baseline="-23456" dirty="0">
                <a:latin typeface="Symbol"/>
                <a:cs typeface="Symbol"/>
              </a:rPr>
              <a:t></a:t>
            </a:r>
            <a:r>
              <a:rPr sz="1200" spc="-14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30694" y="4648208"/>
            <a:ext cx="8032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10" dirty="0">
                <a:latin typeface="Symbol"/>
                <a:cs typeface="Symbol"/>
              </a:rPr>
              <a:t></a:t>
            </a:r>
            <a:r>
              <a:rPr sz="2100" spc="210" dirty="0">
                <a:latin typeface="Times New Roman"/>
                <a:cs typeface="Times New Roman"/>
              </a:rPr>
              <a:t>1 </a:t>
            </a:r>
            <a:r>
              <a:rPr sz="2100" spc="150" dirty="0">
                <a:latin typeface="Symbol"/>
                <a:cs typeface="Symbol"/>
              </a:rPr>
              <a:t>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0133" y="5154281"/>
            <a:ext cx="65024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100" dirty="0">
                <a:latin typeface="Symbol"/>
                <a:cs typeface="Symbol"/>
              </a:rPr>
              <a:t></a:t>
            </a:r>
            <a:r>
              <a:rPr sz="2100" spc="100" dirty="0">
                <a:latin typeface="Symbol"/>
                <a:cs typeface="Symbol"/>
              </a:rPr>
              <a:t>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6842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Analysis </a:t>
            </a:r>
            <a:r>
              <a:rPr sz="2800" spc="-5" dirty="0">
                <a:latin typeface="Calibri"/>
                <a:cs typeface="Calibri"/>
              </a:rPr>
              <a:t>of second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Step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980430" cy="762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4955" algn="l"/>
              </a:tabLst>
            </a:pP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	</a:t>
            </a:r>
            <a:r>
              <a:rPr sz="7200" b="0" i="1" spc="-172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r>
              <a:rPr sz="2800" spc="-114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pole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92" y="964047"/>
            <a:ext cx="3161030" cy="553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02335" algn="l"/>
              </a:tabLst>
            </a:pPr>
            <a:r>
              <a:rPr sz="2400" dirty="0">
                <a:latin typeface="Tahoma"/>
                <a:cs typeface="Tahoma"/>
              </a:rPr>
              <a:t>(i)	</a:t>
            </a:r>
            <a:r>
              <a:rPr sz="3000" spc="1085" dirty="0">
                <a:latin typeface="Times New Roman"/>
                <a:cs typeface="Times New Roman"/>
              </a:rPr>
              <a:t>0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spc="1190" dirty="0">
                <a:latin typeface="Symbol"/>
                <a:cs typeface="Symbol"/>
              </a:rPr>
              <a:t>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450" i="1" spc="1015" dirty="0">
                <a:latin typeface="Symbol"/>
                <a:cs typeface="Symbol"/>
              </a:rPr>
              <a:t></a:t>
            </a:r>
            <a:r>
              <a:rPr sz="3000" spc="1015" dirty="0">
                <a:latin typeface="Symbol"/>
                <a:cs typeface="Symbol"/>
              </a:rPr>
              <a:t>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108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7657" y="1098550"/>
            <a:ext cx="201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Under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damped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366715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Pole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2553" y="5290515"/>
            <a:ext cx="257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1921764"/>
            <a:ext cx="8763000" cy="3183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46150"/>
            <a:ext cx="518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4485" algn="l"/>
              </a:tabLst>
            </a:pPr>
            <a:r>
              <a:rPr sz="2400" dirty="0">
                <a:latin typeface="Tahoma"/>
                <a:cs typeface="Tahoma"/>
              </a:rPr>
              <a:t>(ii)	Critically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damped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398" y="808947"/>
            <a:ext cx="1394460" cy="508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i="1" spc="1220" dirty="0">
                <a:latin typeface="Symbol"/>
                <a:cs typeface="Symbol"/>
              </a:rPr>
              <a:t></a:t>
            </a:r>
            <a:r>
              <a:rPr sz="2650" spc="1220" dirty="0">
                <a:latin typeface="Symbol"/>
                <a:cs typeface="Symbol"/>
              </a:rPr>
              <a:t>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spc="125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4908880"/>
            <a:ext cx="1806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Pole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028" y="4832680"/>
            <a:ext cx="2571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584960"/>
            <a:ext cx="8839200" cy="313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304609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4475" algn="l"/>
              </a:tabLst>
            </a:pP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7200" b="0" i="1" spc="-622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endParaRPr sz="7200" baseline="-347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9261" y="55879"/>
            <a:ext cx="272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and pole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46150"/>
            <a:ext cx="469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ii)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950" y="946150"/>
            <a:ext cx="178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over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damped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418" y="821789"/>
            <a:ext cx="153860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1550" dirty="0">
                <a:latin typeface="Symbol"/>
                <a:cs typeface="Symbol"/>
              </a:rPr>
              <a:t></a:t>
            </a:r>
            <a:r>
              <a:rPr sz="2500" spc="1550" dirty="0">
                <a:latin typeface="Symbol"/>
                <a:cs typeface="Symbol"/>
              </a:rPr>
              <a:t>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160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5138166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Pole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953" y="5061280"/>
            <a:ext cx="2571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1531619"/>
            <a:ext cx="8915399" cy="3573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304609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4475" algn="l"/>
              </a:tabLst>
            </a:pP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7200" b="0" i="1" spc="-622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endParaRPr sz="7200" baseline="-3472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9261" y="55879"/>
            <a:ext cx="272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and pole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46150"/>
            <a:ext cx="48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v)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7606" y="820003"/>
            <a:ext cx="132334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i="1" spc="955" dirty="0">
                <a:latin typeface="Symbol"/>
                <a:cs typeface="Symbol"/>
              </a:rPr>
              <a:t></a:t>
            </a:r>
            <a:r>
              <a:rPr sz="2700" spc="955" dirty="0">
                <a:latin typeface="Symbol"/>
                <a:cs typeface="Symbol"/>
              </a:rPr>
              <a:t>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spc="99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5290515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Pole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028" y="5290515"/>
            <a:ext cx="257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1825751"/>
            <a:ext cx="8686800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304609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4475" algn="l"/>
              </a:tabLst>
            </a:pP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7200" b="0" i="1" spc="-622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endParaRPr sz="7200" baseline="-347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9261" y="55879"/>
            <a:ext cx="272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and pole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90" y="1022350"/>
            <a:ext cx="412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spc="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7" y="921423"/>
            <a:ext cx="203835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605" dirty="0">
                <a:latin typeface="Times New Roman"/>
                <a:cs typeface="Times New Roman"/>
              </a:rPr>
              <a:t>0</a:t>
            </a:r>
            <a:r>
              <a:rPr sz="2650" spc="155" dirty="0">
                <a:latin typeface="Times New Roman"/>
                <a:cs typeface="Times New Roman"/>
              </a:rPr>
              <a:t> </a:t>
            </a:r>
            <a:r>
              <a:rPr sz="2650" spc="665" dirty="0">
                <a:latin typeface="Symbol"/>
                <a:cs typeface="Symbol"/>
              </a:rPr>
              <a:t></a:t>
            </a:r>
            <a:r>
              <a:rPr sz="2650" spc="-305" dirty="0">
                <a:latin typeface="Times New Roman"/>
                <a:cs typeface="Times New Roman"/>
              </a:rPr>
              <a:t> </a:t>
            </a:r>
            <a:r>
              <a:rPr sz="2950" i="1" spc="580" dirty="0">
                <a:latin typeface="Symbol"/>
                <a:cs typeface="Symbol"/>
              </a:rPr>
              <a:t></a:t>
            </a:r>
            <a:r>
              <a:rPr sz="2650" spc="580" dirty="0">
                <a:latin typeface="Symbol"/>
                <a:cs typeface="Symbol"/>
              </a:rPr>
              <a:t></a:t>
            </a:r>
            <a:r>
              <a:rPr sz="2650" spc="204" dirty="0">
                <a:latin typeface="Times New Roman"/>
                <a:cs typeface="Times New Roman"/>
              </a:rPr>
              <a:t> </a:t>
            </a:r>
            <a:r>
              <a:rPr sz="2650" spc="630" dirty="0">
                <a:latin typeface="Symbol"/>
                <a:cs typeface="Symbol"/>
              </a:rPr>
              <a:t></a:t>
            </a:r>
            <a:r>
              <a:rPr sz="2650" spc="63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5285638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Pole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628" y="5133213"/>
            <a:ext cx="257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752600"/>
            <a:ext cx="8534400" cy="332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304609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4475" algn="l"/>
              </a:tabLst>
            </a:pP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7200" b="0" i="1" spc="-622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endParaRPr sz="7200" baseline="-347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9261" y="55879"/>
            <a:ext cx="272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and pole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8550"/>
            <a:ext cx="48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spc="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i)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690" y="949832"/>
            <a:ext cx="200088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3805" algn="l"/>
              </a:tabLst>
            </a:pPr>
            <a:r>
              <a:rPr sz="3300" i="1" spc="1245" dirty="0">
                <a:latin typeface="Symbol"/>
                <a:cs typeface="Symbol"/>
              </a:rPr>
              <a:t></a:t>
            </a:r>
            <a:r>
              <a:rPr sz="2700" spc="1630" dirty="0">
                <a:latin typeface="Symbol"/>
                <a:cs typeface="Symbol"/>
              </a:rPr>
              <a:t>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610" dirty="0">
                <a:latin typeface="Symbol"/>
                <a:cs typeface="Symbol"/>
              </a:rPr>
              <a:t></a:t>
            </a:r>
            <a:r>
              <a:rPr sz="2700" spc="148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366715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Pole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2553" y="5366715"/>
            <a:ext cx="257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676400"/>
            <a:ext cx="8915400" cy="3496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304609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4475" algn="l"/>
              </a:tabLst>
            </a:pP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7200" b="0" i="1" spc="-622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endParaRPr sz="7200" baseline="-347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9261" y="55879"/>
            <a:ext cx="272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and pole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98550"/>
            <a:ext cx="551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</a:t>
            </a:r>
            <a:r>
              <a:rPr sz="2400" spc="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ii)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974" y="949618"/>
            <a:ext cx="199136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3645" algn="l"/>
              </a:tabLst>
            </a:pPr>
            <a:r>
              <a:rPr sz="3300" i="1" spc="1160" dirty="0">
                <a:latin typeface="Symbol"/>
                <a:cs typeface="Symbol"/>
              </a:rPr>
              <a:t></a:t>
            </a:r>
            <a:r>
              <a:rPr sz="2700" spc="1630" dirty="0">
                <a:latin typeface="Symbol"/>
                <a:cs typeface="Symbol"/>
              </a:rPr>
              <a:t>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610" dirty="0">
                <a:latin typeface="Symbol"/>
                <a:cs typeface="Symbol"/>
              </a:rPr>
              <a:t></a:t>
            </a:r>
            <a:r>
              <a:rPr sz="2700" spc="148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5061280"/>
            <a:ext cx="1804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Pole</a:t>
            </a:r>
            <a:r>
              <a:rPr sz="24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Location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2553" y="5061280"/>
            <a:ext cx="2571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1600200"/>
            <a:ext cx="8305800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980430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51785" algn="l"/>
              </a:tabLst>
            </a:pP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	</a:t>
            </a:r>
            <a:r>
              <a:rPr sz="7200" b="0" i="1" spc="-622" baseline="-3472" dirty="0">
                <a:solidFill>
                  <a:srgbClr val="000000"/>
                </a:solidFill>
                <a:latin typeface="Symbol"/>
                <a:cs typeface="Symbol"/>
              </a:rPr>
              <a:t></a:t>
            </a:r>
            <a:r>
              <a:rPr sz="7200" b="0" i="1" spc="-622" baseline="-34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and pole</a:t>
            </a:r>
            <a:r>
              <a:rPr sz="2800" spc="-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68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 order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400" b="1" spc="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</a:t>
            </a:r>
            <a:r>
              <a:rPr sz="2400" b="1" spc="-10" dirty="0">
                <a:latin typeface="Calibri"/>
                <a:cs typeface="Calibri"/>
              </a:rPr>
              <a:t>Response</a:t>
            </a:r>
            <a:r>
              <a:rPr sz="2400" b="1" spc="-5" dirty="0">
                <a:latin typeface="Calibri"/>
                <a:cs typeface="Calibri"/>
              </a:rPr>
              <a:t> Specifications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-5">
                <a:latin typeface="Calibri"/>
                <a:cs typeface="Calibri"/>
              </a:rPr>
              <a:t>Response </a:t>
            </a:r>
            <a:r>
              <a:rPr sz="2000" spc="-5" smtClean="0">
                <a:latin typeface="Calibri"/>
                <a:cs typeface="Calibri"/>
              </a:rPr>
              <a:t>Specifications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Tp,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Ts, </a:t>
            </a:r>
            <a:r>
              <a:rPr sz="2000" spc="-1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Tr, </a:t>
            </a:r>
            <a:r>
              <a:rPr sz="2000" spc="-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Td,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Mp,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problems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response</a:t>
            </a:r>
            <a:r>
              <a:rPr sz="2000" spc="26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constants,  problems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Domain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772413"/>
            <a:ext cx="86804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response of </a:t>
            </a:r>
            <a:r>
              <a:rPr sz="2800" spc="-15" dirty="0">
                <a:latin typeface="Calibri"/>
                <a:cs typeface="Calibri"/>
              </a:rPr>
              <a:t>motor’s </a:t>
            </a:r>
            <a:r>
              <a:rPr sz="2800" spc="-5" dirty="0">
                <a:latin typeface="Calibri"/>
                <a:cs typeface="Calibri"/>
              </a:rPr>
              <a:t>speed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command is given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increase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speed is shown in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figure,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6362" y="1676400"/>
            <a:ext cx="7466637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561" y="6865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3769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Response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5879"/>
            <a:ext cx="4352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Response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Specifications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609600"/>
            <a:ext cx="8991600" cy="5735320"/>
            <a:chOff x="76200" y="609600"/>
            <a:chExt cx="8991600" cy="5735320"/>
          </a:xfrm>
        </p:grpSpPr>
        <p:sp>
          <p:nvSpPr>
            <p:cNvPr id="4" name="object 4"/>
            <p:cNvSpPr/>
            <p:nvPr/>
          </p:nvSpPr>
          <p:spPr>
            <a:xfrm>
              <a:off x="76200" y="609600"/>
              <a:ext cx="8991600" cy="5734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561" y="762762"/>
              <a:ext cx="8534400" cy="0"/>
            </a:xfrm>
            <a:custGeom>
              <a:avLst/>
              <a:gdLst/>
              <a:ahLst/>
              <a:cxnLst/>
              <a:rect l="l" t="t" r="r" b="b"/>
              <a:pathLst>
                <a:path w="8534400">
                  <a:moveTo>
                    <a:pt x="0" y="0"/>
                  </a:moveTo>
                  <a:lnTo>
                    <a:pt x="8534400" y="0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1021" y="4323468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1975" y="0"/>
                </a:lnTo>
              </a:path>
            </a:pathLst>
          </a:custGeom>
          <a:ln w="21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040" y="55879"/>
            <a:ext cx="8505190" cy="483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Response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Wingdings"/>
              <a:buChar char=""/>
              <a:tabLst>
                <a:tab pos="419100" algn="l"/>
              </a:tabLst>
            </a:pPr>
            <a:r>
              <a:rPr sz="3200" b="1" spc="-15" dirty="0">
                <a:latin typeface="Calibri"/>
                <a:cs typeface="Calibri"/>
              </a:rPr>
              <a:t>Delay </a:t>
            </a:r>
            <a:r>
              <a:rPr sz="3200" b="1" spc="-5" dirty="0">
                <a:latin typeface="Calibri"/>
                <a:cs typeface="Calibri"/>
              </a:rPr>
              <a:t>Time (t</a:t>
            </a:r>
            <a:r>
              <a:rPr sz="3150" b="1" spc="-7" baseline="-21164" dirty="0">
                <a:latin typeface="Calibri"/>
                <a:cs typeface="Calibri"/>
              </a:rPr>
              <a:t>d</a:t>
            </a:r>
            <a:r>
              <a:rPr sz="3200" b="1" spc="-5" dirty="0"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6200" marR="68580" indent="551180">
              <a:lnSpc>
                <a:spcPct val="150100"/>
              </a:lnSpc>
              <a:spcBef>
                <a:spcPts val="765"/>
              </a:spcBef>
              <a:tabLst>
                <a:tab pos="1036319" algn="l"/>
                <a:tab pos="1456690" algn="l"/>
                <a:tab pos="2381885" algn="l"/>
                <a:tab pos="3964304" algn="l"/>
                <a:tab pos="4604385" algn="l"/>
                <a:tab pos="5323840" algn="l"/>
                <a:tab pos="6993255" algn="l"/>
                <a:tab pos="7508240" algn="l"/>
              </a:tabLst>
            </a:pP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time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equi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the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ons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each  </a:t>
            </a:r>
            <a:r>
              <a:rPr sz="3200" spc="-5" dirty="0">
                <a:latin typeface="Calibri"/>
                <a:cs typeface="Calibri"/>
              </a:rPr>
              <a:t>50%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5" dirty="0">
                <a:latin typeface="Calibri"/>
                <a:cs typeface="Calibri"/>
              </a:rPr>
              <a:t>final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attempt.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Calibri"/>
              <a:cs typeface="Calibri"/>
            </a:endParaRPr>
          </a:p>
          <a:p>
            <a:pPr marR="620395" algn="ctr">
              <a:lnSpc>
                <a:spcPct val="100000"/>
              </a:lnSpc>
              <a:tabLst>
                <a:tab pos="434340" algn="l"/>
              </a:tabLst>
            </a:pPr>
            <a:r>
              <a:rPr sz="5175" i="1" spc="209" baseline="-35426" dirty="0">
                <a:latin typeface="Times New Roman"/>
                <a:cs typeface="Times New Roman"/>
              </a:rPr>
              <a:t>t</a:t>
            </a:r>
            <a:r>
              <a:rPr sz="3000" i="1" spc="209" baseline="-61111" dirty="0">
                <a:latin typeface="Times New Roman"/>
                <a:cs typeface="Times New Roman"/>
              </a:rPr>
              <a:t>d	</a:t>
            </a:r>
            <a:r>
              <a:rPr sz="5175" spc="397" baseline="-35426" dirty="0">
                <a:latin typeface="Symbol"/>
                <a:cs typeface="Symbol"/>
              </a:rPr>
              <a:t></a:t>
            </a:r>
            <a:r>
              <a:rPr sz="5175" spc="397" baseline="-35426" dirty="0">
                <a:latin typeface="Times New Roman"/>
                <a:cs typeface="Times New Roman"/>
              </a:rPr>
              <a:t> </a:t>
            </a:r>
            <a:r>
              <a:rPr sz="3450" spc="405" dirty="0">
                <a:latin typeface="Times New Roman"/>
                <a:cs typeface="Times New Roman"/>
              </a:rPr>
              <a:t>1</a:t>
            </a:r>
            <a:r>
              <a:rPr sz="3450" spc="405" dirty="0">
                <a:latin typeface="Symbol"/>
                <a:cs typeface="Symbol"/>
              </a:rPr>
              <a:t></a:t>
            </a:r>
            <a:r>
              <a:rPr sz="3450" spc="-545" dirty="0">
                <a:latin typeface="Times New Roman"/>
                <a:cs typeface="Times New Roman"/>
              </a:rPr>
              <a:t> </a:t>
            </a:r>
            <a:r>
              <a:rPr sz="3450" spc="75" dirty="0">
                <a:latin typeface="Times New Roman"/>
                <a:cs typeface="Times New Roman"/>
              </a:rPr>
              <a:t>0.7</a:t>
            </a:r>
            <a:r>
              <a:rPr sz="3700" i="1" spc="75" dirty="0">
                <a:latin typeface="Symbol"/>
                <a:cs typeface="Symbol"/>
              </a:rPr>
              <a:t></a:t>
            </a:r>
            <a:endParaRPr sz="3700">
              <a:latin typeface="Symbol"/>
              <a:cs typeface="Symbol"/>
            </a:endParaRPr>
          </a:p>
          <a:p>
            <a:pPr marL="53340" algn="ctr">
              <a:lnSpc>
                <a:spcPct val="100000"/>
              </a:lnSpc>
              <a:spcBef>
                <a:spcPts val="475"/>
              </a:spcBef>
            </a:pPr>
            <a:r>
              <a:rPr sz="3700" i="1" spc="-405" dirty="0">
                <a:latin typeface="Symbol"/>
                <a:cs typeface="Symbol"/>
              </a:rPr>
              <a:t></a:t>
            </a:r>
            <a:r>
              <a:rPr sz="2000" i="1" spc="-40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840" y="915670"/>
            <a:ext cx="8399780" cy="319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68300" algn="l"/>
              </a:tabLst>
            </a:pPr>
            <a:r>
              <a:rPr sz="2700" b="1" dirty="0">
                <a:latin typeface="Calibri"/>
                <a:cs typeface="Calibri"/>
              </a:rPr>
              <a:t>Rise </a:t>
            </a:r>
            <a:r>
              <a:rPr sz="2700" b="1" spc="-5" dirty="0">
                <a:latin typeface="Calibri"/>
                <a:cs typeface="Calibri"/>
              </a:rPr>
              <a:t>Time</a:t>
            </a:r>
            <a:r>
              <a:rPr sz="2700" b="1" spc="1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(t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2700" b="1" spc="-5" dirty="0">
                <a:latin typeface="Calibri"/>
                <a:cs typeface="Calibri"/>
              </a:rPr>
              <a:t>)</a:t>
            </a:r>
            <a:r>
              <a:rPr sz="2700" spc="-5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25400" marR="17780" indent="466090">
              <a:lnSpc>
                <a:spcPct val="150100"/>
              </a:lnSpc>
              <a:spcBef>
                <a:spcPts val="645"/>
              </a:spcBef>
            </a:pPr>
            <a:r>
              <a:rPr sz="2700" dirty="0">
                <a:latin typeface="Calibri"/>
                <a:cs typeface="Calibri"/>
              </a:rPr>
              <a:t>It is </a:t>
            </a:r>
            <a:r>
              <a:rPr sz="2700" spc="-5" dirty="0">
                <a:latin typeface="Calibri"/>
                <a:cs typeface="Calibri"/>
              </a:rPr>
              <a:t>time </a:t>
            </a:r>
            <a:r>
              <a:rPr sz="2700" spc="-15" dirty="0">
                <a:latin typeface="Calibri"/>
                <a:cs typeface="Calibri"/>
              </a:rPr>
              <a:t>required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response to </a:t>
            </a:r>
            <a:r>
              <a:rPr sz="2700" dirty="0">
                <a:latin typeface="Calibri"/>
                <a:cs typeface="Calibri"/>
              </a:rPr>
              <a:t>rise </a:t>
            </a:r>
            <a:r>
              <a:rPr sz="2700" spc="-15" dirty="0">
                <a:latin typeface="Calibri"/>
                <a:cs typeface="Calibri"/>
              </a:rPr>
              <a:t>from </a:t>
            </a:r>
            <a:r>
              <a:rPr sz="2700" spc="-10" dirty="0">
                <a:latin typeface="Calibri"/>
                <a:cs typeface="Calibri"/>
              </a:rPr>
              <a:t>10% </a:t>
            </a:r>
            <a:r>
              <a:rPr sz="2700" spc="-30" dirty="0">
                <a:latin typeface="Calibri"/>
                <a:cs typeface="Calibri"/>
              </a:rPr>
              <a:t>to  </a:t>
            </a:r>
            <a:r>
              <a:rPr sz="2700" spc="-5" dirty="0">
                <a:latin typeface="Calibri"/>
                <a:cs typeface="Calibri"/>
              </a:rPr>
              <a:t>90% </a:t>
            </a:r>
            <a:r>
              <a:rPr sz="2700" dirty="0">
                <a:latin typeface="Calibri"/>
                <a:cs typeface="Calibri"/>
              </a:rPr>
              <a:t>of the </a:t>
            </a:r>
            <a:r>
              <a:rPr sz="2700" spc="-5" dirty="0">
                <a:latin typeface="Calibri"/>
                <a:cs typeface="Calibri"/>
              </a:rPr>
              <a:t>final </a:t>
            </a:r>
            <a:r>
              <a:rPr sz="2700" spc="-10" dirty="0">
                <a:latin typeface="Calibri"/>
                <a:cs typeface="Calibri"/>
              </a:rPr>
              <a:t>value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overdamped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systems.</a:t>
            </a:r>
            <a:endParaRPr sz="2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265"/>
              </a:spcBef>
            </a:pPr>
            <a:r>
              <a:rPr sz="2700" spc="-5" dirty="0">
                <a:latin typeface="Calibri"/>
                <a:cs typeface="Calibri"/>
              </a:rPr>
              <a:t>(It </a:t>
            </a:r>
            <a:r>
              <a:rPr sz="2700" dirty="0">
                <a:latin typeface="Calibri"/>
                <a:cs typeface="Calibri"/>
              </a:rPr>
              <a:t>is 0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100%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under damped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systems)</a:t>
            </a:r>
            <a:endParaRPr sz="27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1390"/>
              </a:spcBef>
              <a:tabLst>
                <a:tab pos="630555" algn="l"/>
              </a:tabLst>
            </a:pPr>
            <a:r>
              <a:rPr sz="5175" i="1" spc="195" baseline="-35426" dirty="0">
                <a:latin typeface="Times New Roman"/>
                <a:cs typeface="Times New Roman"/>
              </a:rPr>
              <a:t>t</a:t>
            </a:r>
            <a:r>
              <a:rPr sz="3000" i="1" spc="195" baseline="-61111" dirty="0">
                <a:latin typeface="Times New Roman"/>
                <a:cs typeface="Times New Roman"/>
              </a:rPr>
              <a:t>r	</a:t>
            </a:r>
            <a:r>
              <a:rPr sz="5175" spc="419" baseline="-35426" dirty="0">
                <a:latin typeface="Symbol"/>
                <a:cs typeface="Symbol"/>
              </a:rPr>
              <a:t></a:t>
            </a:r>
            <a:r>
              <a:rPr sz="5175" spc="419" baseline="-35426" dirty="0">
                <a:latin typeface="Times New Roman"/>
                <a:cs typeface="Times New Roman"/>
              </a:rPr>
              <a:t> </a:t>
            </a:r>
            <a:r>
              <a:rPr sz="3700" i="1" u="heavy" spc="1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700" i="1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50" u="heavy" spc="2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450" u="heavy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00" i="1" u="heavy" spc="1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786" y="4796409"/>
            <a:ext cx="743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1086" y="5833059"/>
            <a:ext cx="415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2638" y="4142082"/>
            <a:ext cx="552450" cy="59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i="1" spc="459" dirty="0">
                <a:latin typeface="Symbol"/>
                <a:cs typeface="Symbol"/>
              </a:rPr>
              <a:t></a:t>
            </a:r>
            <a:r>
              <a:rPr sz="2000" i="1" spc="14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38637" y="4191183"/>
            <a:ext cx="1266190" cy="495934"/>
            <a:chOff x="6838637" y="4191183"/>
            <a:chExt cx="1266190" cy="495934"/>
          </a:xfrm>
        </p:grpSpPr>
        <p:sp>
          <p:nvSpPr>
            <p:cNvPr id="7" name="object 7"/>
            <p:cNvSpPr/>
            <p:nvPr/>
          </p:nvSpPr>
          <p:spPr>
            <a:xfrm>
              <a:off x="6875173" y="4199151"/>
              <a:ext cx="1196975" cy="440055"/>
            </a:xfrm>
            <a:custGeom>
              <a:avLst/>
              <a:gdLst/>
              <a:ahLst/>
              <a:cxnLst/>
              <a:rect l="l" t="t" r="r" b="b"/>
              <a:pathLst>
                <a:path w="1196975" h="440054">
                  <a:moveTo>
                    <a:pt x="0" y="297222"/>
                  </a:moveTo>
                  <a:lnTo>
                    <a:pt x="41452" y="273715"/>
                  </a:lnTo>
                </a:path>
                <a:path w="1196975" h="440054">
                  <a:moveTo>
                    <a:pt x="42530" y="272856"/>
                  </a:moveTo>
                  <a:lnTo>
                    <a:pt x="143960" y="439116"/>
                  </a:lnTo>
                </a:path>
                <a:path w="1196975" h="440054">
                  <a:moveTo>
                    <a:pt x="143960" y="439947"/>
                  </a:moveTo>
                  <a:lnTo>
                    <a:pt x="255222" y="830"/>
                  </a:lnTo>
                </a:path>
                <a:path w="1196975" h="440054">
                  <a:moveTo>
                    <a:pt x="255222" y="0"/>
                  </a:moveTo>
                  <a:lnTo>
                    <a:pt x="11963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1372" y="4191183"/>
              <a:ext cx="1200785" cy="447675"/>
            </a:xfrm>
            <a:custGeom>
              <a:avLst/>
              <a:gdLst/>
              <a:ahLst/>
              <a:cxnLst/>
              <a:rect l="l" t="t" r="r" b="b"/>
              <a:pathLst>
                <a:path w="1200784" h="447675">
                  <a:moveTo>
                    <a:pt x="1200712" y="0"/>
                  </a:moveTo>
                  <a:lnTo>
                    <a:pt x="250821" y="0"/>
                  </a:lnTo>
                  <a:lnTo>
                    <a:pt x="147221" y="408037"/>
                  </a:lnTo>
                  <a:lnTo>
                    <a:pt x="57795" y="268673"/>
                  </a:lnTo>
                  <a:lnTo>
                    <a:pt x="0" y="300574"/>
                  </a:lnTo>
                  <a:lnTo>
                    <a:pt x="7625" y="308957"/>
                  </a:lnTo>
                  <a:lnTo>
                    <a:pt x="34905" y="292162"/>
                  </a:lnTo>
                  <a:lnTo>
                    <a:pt x="137413" y="447500"/>
                  </a:lnTo>
                  <a:lnTo>
                    <a:pt x="158133" y="447500"/>
                  </a:lnTo>
                  <a:lnTo>
                    <a:pt x="267200" y="15954"/>
                  </a:lnTo>
                  <a:lnTo>
                    <a:pt x="1200712" y="15954"/>
                  </a:lnTo>
                  <a:lnTo>
                    <a:pt x="12007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8637" y="467898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90">
                  <a:moveTo>
                    <a:pt x="0" y="0"/>
                  </a:moveTo>
                  <a:lnTo>
                    <a:pt x="1266182" y="0"/>
                  </a:lnTo>
                </a:path>
              </a:pathLst>
            </a:custGeom>
            <a:ln w="15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85677" y="4416078"/>
            <a:ext cx="278765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240" dirty="0">
                <a:latin typeface="Symbol"/>
                <a:cs typeface="Symbol"/>
              </a:rPr>
              <a:t></a:t>
            </a:r>
            <a:r>
              <a:rPr sz="1450" spc="2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1949" y="4395555"/>
            <a:ext cx="1279525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i="1" spc="400" dirty="0">
                <a:latin typeface="Symbol"/>
                <a:cs typeface="Symbol"/>
              </a:rPr>
              <a:t></a:t>
            </a:r>
            <a:r>
              <a:rPr sz="2500" spc="400" dirty="0">
                <a:latin typeface="Symbol"/>
                <a:cs typeface="Symbol"/>
              </a:rPr>
              <a:t>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315" dirty="0">
                <a:latin typeface="Times New Roman"/>
                <a:cs typeface="Times New Roman"/>
              </a:rPr>
              <a:t>tan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0418" y="4647443"/>
            <a:ext cx="403225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i="1" spc="265" dirty="0">
                <a:latin typeface="Symbol"/>
                <a:cs typeface="Symbol"/>
              </a:rPr>
              <a:t>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4477" y="4183979"/>
            <a:ext cx="986155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500" spc="275" dirty="0">
                <a:latin typeface="Times New Roman"/>
                <a:cs typeface="Times New Roman"/>
              </a:rPr>
              <a:t>1</a:t>
            </a:r>
            <a:r>
              <a:rPr sz="2500" spc="275" dirty="0">
                <a:latin typeface="Symbol"/>
                <a:cs typeface="Symbol"/>
              </a:rPr>
              <a:t></a:t>
            </a:r>
            <a:r>
              <a:rPr sz="2750" i="1" spc="275" dirty="0">
                <a:latin typeface="Symbol"/>
                <a:cs typeface="Symbol"/>
              </a:rPr>
              <a:t></a:t>
            </a:r>
            <a:r>
              <a:rPr sz="2175" spc="412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01074" y="5743657"/>
            <a:ext cx="1200785" cy="447675"/>
            <a:chOff x="6701074" y="5743657"/>
            <a:chExt cx="1200785" cy="447675"/>
          </a:xfrm>
        </p:grpSpPr>
        <p:sp>
          <p:nvSpPr>
            <p:cNvPr id="15" name="object 15"/>
            <p:cNvSpPr/>
            <p:nvPr/>
          </p:nvSpPr>
          <p:spPr>
            <a:xfrm>
              <a:off x="6704913" y="5751624"/>
              <a:ext cx="1196340" cy="438784"/>
            </a:xfrm>
            <a:custGeom>
              <a:avLst/>
              <a:gdLst/>
              <a:ahLst/>
              <a:cxnLst/>
              <a:rect l="l" t="t" r="r" b="b"/>
              <a:pathLst>
                <a:path w="1196340" h="438785">
                  <a:moveTo>
                    <a:pt x="0" y="296370"/>
                  </a:moveTo>
                  <a:lnTo>
                    <a:pt x="41402" y="272921"/>
                  </a:lnTo>
                </a:path>
                <a:path w="1196340" h="438785">
                  <a:moveTo>
                    <a:pt x="42518" y="272083"/>
                  </a:moveTo>
                  <a:lnTo>
                    <a:pt x="143877" y="437853"/>
                  </a:lnTo>
                </a:path>
                <a:path w="1196340" h="438785">
                  <a:moveTo>
                    <a:pt x="143877" y="438687"/>
                  </a:moveTo>
                  <a:lnTo>
                    <a:pt x="255083" y="838"/>
                  </a:lnTo>
                </a:path>
                <a:path w="1196340" h="438785">
                  <a:moveTo>
                    <a:pt x="255083" y="0"/>
                  </a:moveTo>
                  <a:lnTo>
                    <a:pt x="1195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01074" y="5743657"/>
              <a:ext cx="1200785" cy="446405"/>
            </a:xfrm>
            <a:custGeom>
              <a:avLst/>
              <a:gdLst/>
              <a:ahLst/>
              <a:cxnLst/>
              <a:rect l="l" t="t" r="r" b="b"/>
              <a:pathLst>
                <a:path w="1200784" h="446404">
                  <a:moveTo>
                    <a:pt x="1200329" y="0"/>
                  </a:moveTo>
                  <a:lnTo>
                    <a:pt x="250742" y="0"/>
                  </a:lnTo>
                  <a:lnTo>
                    <a:pt x="147176" y="406887"/>
                  </a:lnTo>
                  <a:lnTo>
                    <a:pt x="57786" y="267912"/>
                  </a:lnTo>
                  <a:lnTo>
                    <a:pt x="0" y="299722"/>
                  </a:lnTo>
                  <a:lnTo>
                    <a:pt x="7640" y="308113"/>
                  </a:lnTo>
                  <a:lnTo>
                    <a:pt x="34890" y="291360"/>
                  </a:lnTo>
                  <a:lnTo>
                    <a:pt x="137365" y="446237"/>
                  </a:lnTo>
                  <a:lnTo>
                    <a:pt x="158103" y="446237"/>
                  </a:lnTo>
                  <a:lnTo>
                    <a:pt x="267089" y="15914"/>
                  </a:lnTo>
                  <a:lnTo>
                    <a:pt x="1200329" y="15914"/>
                  </a:lnTo>
                  <a:lnTo>
                    <a:pt x="1200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17535" y="5736313"/>
            <a:ext cx="258762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614170" algn="l"/>
              </a:tabLst>
            </a:pPr>
            <a:r>
              <a:rPr sz="2750" i="1" spc="-160" dirty="0">
                <a:latin typeface="Symbol"/>
                <a:cs typeface="Symbol"/>
              </a:rPr>
              <a:t></a:t>
            </a:r>
            <a:r>
              <a:rPr sz="1450" i="1" spc="-160" dirty="0">
                <a:latin typeface="Times New Roman"/>
                <a:cs typeface="Times New Roman"/>
              </a:rPr>
              <a:t>d   </a:t>
            </a:r>
            <a:r>
              <a:rPr sz="1450" i="1" spc="15" dirty="0">
                <a:latin typeface="Times New Roman"/>
                <a:cs typeface="Times New Roman"/>
              </a:rPr>
              <a:t> </a:t>
            </a:r>
            <a:r>
              <a:rPr sz="2500" spc="434" dirty="0">
                <a:latin typeface="Symbol"/>
                <a:cs typeface="Symbol"/>
              </a:rPr>
              <a:t>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750" i="1" spc="-160" dirty="0">
                <a:latin typeface="Symbol"/>
                <a:cs typeface="Symbol"/>
              </a:rPr>
              <a:t></a:t>
            </a:r>
            <a:r>
              <a:rPr sz="1450" i="1" spc="-160" dirty="0">
                <a:latin typeface="Times New Roman"/>
                <a:cs typeface="Times New Roman"/>
              </a:rPr>
              <a:t>n	</a:t>
            </a:r>
            <a:r>
              <a:rPr sz="2500" spc="275" dirty="0">
                <a:latin typeface="Times New Roman"/>
                <a:cs typeface="Times New Roman"/>
              </a:rPr>
              <a:t>1</a:t>
            </a:r>
            <a:r>
              <a:rPr sz="2500" spc="275" dirty="0">
                <a:latin typeface="Symbol"/>
                <a:cs typeface="Symbol"/>
              </a:rPr>
              <a:t></a:t>
            </a:r>
            <a:r>
              <a:rPr sz="2750" i="1" spc="275" dirty="0">
                <a:latin typeface="Symbol"/>
                <a:cs typeface="Symbol"/>
              </a:rPr>
              <a:t></a:t>
            </a:r>
            <a:r>
              <a:rPr sz="2175" spc="412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55879"/>
            <a:ext cx="4352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Response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2807" y="5261491"/>
            <a:ext cx="831215" cy="421640"/>
            <a:chOff x="4202807" y="5261491"/>
            <a:chExt cx="831215" cy="421640"/>
          </a:xfrm>
        </p:grpSpPr>
        <p:sp>
          <p:nvSpPr>
            <p:cNvPr id="3" name="object 3"/>
            <p:cNvSpPr/>
            <p:nvPr/>
          </p:nvSpPr>
          <p:spPr>
            <a:xfrm>
              <a:off x="4228203" y="5307491"/>
              <a:ext cx="782955" cy="375285"/>
            </a:xfrm>
            <a:custGeom>
              <a:avLst/>
              <a:gdLst/>
              <a:ahLst/>
              <a:cxnLst/>
              <a:rect l="l" t="t" r="r" b="b"/>
              <a:pathLst>
                <a:path w="782954" h="375285">
                  <a:moveTo>
                    <a:pt x="0" y="251694"/>
                  </a:moveTo>
                  <a:lnTo>
                    <a:pt x="24721" y="232143"/>
                  </a:lnTo>
                </a:path>
                <a:path w="782954" h="375285">
                  <a:moveTo>
                    <a:pt x="26025" y="230993"/>
                  </a:moveTo>
                  <a:lnTo>
                    <a:pt x="98930" y="373535"/>
                  </a:lnTo>
                </a:path>
                <a:path w="782954" h="375285">
                  <a:moveTo>
                    <a:pt x="98930" y="374685"/>
                  </a:moveTo>
                  <a:lnTo>
                    <a:pt x="175760" y="1137"/>
                  </a:lnTo>
                </a:path>
                <a:path w="782954" h="375285">
                  <a:moveTo>
                    <a:pt x="175760" y="0"/>
                  </a:moveTo>
                  <a:lnTo>
                    <a:pt x="7824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24966" y="5301160"/>
              <a:ext cx="786765" cy="381000"/>
            </a:xfrm>
            <a:custGeom>
              <a:avLst/>
              <a:gdLst/>
              <a:ahLst/>
              <a:cxnLst/>
              <a:rect l="l" t="t" r="r" b="b"/>
              <a:pathLst>
                <a:path w="786764" h="381000">
                  <a:moveTo>
                    <a:pt x="786332" y="0"/>
                  </a:moveTo>
                  <a:lnTo>
                    <a:pt x="173124" y="0"/>
                  </a:lnTo>
                  <a:lnTo>
                    <a:pt x="100219" y="353984"/>
                  </a:lnTo>
                  <a:lnTo>
                    <a:pt x="36423" y="228706"/>
                  </a:lnTo>
                  <a:lnTo>
                    <a:pt x="0" y="255170"/>
                  </a:lnTo>
                  <a:lnTo>
                    <a:pt x="5184" y="260881"/>
                  </a:lnTo>
                  <a:lnTo>
                    <a:pt x="22129" y="245944"/>
                  </a:lnTo>
                  <a:lnTo>
                    <a:pt x="95020" y="380436"/>
                  </a:lnTo>
                  <a:lnTo>
                    <a:pt x="108040" y="380436"/>
                  </a:lnTo>
                  <a:lnTo>
                    <a:pt x="183537" y="11474"/>
                  </a:lnTo>
                  <a:lnTo>
                    <a:pt x="786332" y="11474"/>
                  </a:lnTo>
                  <a:lnTo>
                    <a:pt x="786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2807" y="5266658"/>
              <a:ext cx="831215" cy="0"/>
            </a:xfrm>
            <a:custGeom>
              <a:avLst/>
              <a:gdLst/>
              <a:ahLst/>
              <a:cxnLst/>
              <a:rect l="l" t="t" r="r" b="b"/>
              <a:pathLst>
                <a:path w="831214">
                  <a:moveTo>
                    <a:pt x="0" y="0"/>
                  </a:moveTo>
                  <a:lnTo>
                    <a:pt x="830620" y="0"/>
                  </a:lnTo>
                </a:path>
              </a:pathLst>
            </a:custGeom>
            <a:ln w="10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2844" y="5062028"/>
            <a:ext cx="32067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30" dirty="0">
                <a:latin typeface="Symbol"/>
                <a:cs typeface="Symbol"/>
              </a:rPr>
              <a:t></a:t>
            </a:r>
            <a:r>
              <a:rPr sz="2000" spc="13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971" y="5324874"/>
            <a:ext cx="66040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60" dirty="0">
                <a:latin typeface="Times New Roman"/>
                <a:cs typeface="Times New Roman"/>
              </a:rPr>
              <a:t>1</a:t>
            </a:r>
            <a:r>
              <a:rPr sz="2000" spc="-60" dirty="0">
                <a:latin typeface="Symbol"/>
                <a:cs typeface="Symbol"/>
              </a:rPr>
              <a:t></a:t>
            </a:r>
            <a:r>
              <a:rPr sz="2150" i="1" spc="-60" dirty="0">
                <a:latin typeface="Symbol"/>
                <a:cs typeface="Symbol"/>
              </a:rPr>
              <a:t></a:t>
            </a:r>
            <a:r>
              <a:rPr sz="2175" spc="-89" baseline="34482" dirty="0">
                <a:latin typeface="Times New Roman"/>
                <a:cs typeface="Times New Roman"/>
              </a:rPr>
              <a:t>2</a:t>
            </a:r>
            <a:endParaRPr sz="2175" baseline="3448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3771" y="5062028"/>
            <a:ext cx="16446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3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8321" y="5361999"/>
            <a:ext cx="175387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36015" algn="l"/>
              </a:tabLst>
            </a:pPr>
            <a:r>
              <a:rPr sz="3450" spc="360" dirty="0">
                <a:latin typeface="Times New Roman"/>
                <a:cs typeface="Times New Roman"/>
              </a:rPr>
              <a:t>%</a:t>
            </a:r>
            <a:r>
              <a:rPr sz="3450" i="1" spc="360" dirty="0">
                <a:latin typeface="Times New Roman"/>
                <a:cs typeface="Times New Roman"/>
              </a:rPr>
              <a:t>M</a:t>
            </a:r>
            <a:r>
              <a:rPr sz="2000" i="1" spc="360" dirty="0">
                <a:latin typeface="Times New Roman"/>
                <a:cs typeface="Times New Roman"/>
              </a:rPr>
              <a:t>p	</a:t>
            </a:r>
            <a:r>
              <a:rPr sz="3450" spc="265" dirty="0">
                <a:latin typeface="Symbol"/>
                <a:cs typeface="Symbol"/>
              </a:rPr>
              <a:t></a:t>
            </a:r>
            <a:r>
              <a:rPr sz="3450" spc="-100" dirty="0">
                <a:latin typeface="Times New Roman"/>
                <a:cs typeface="Times New Roman"/>
              </a:rPr>
              <a:t> </a:t>
            </a:r>
            <a:r>
              <a:rPr sz="3450" i="1" spc="215" dirty="0">
                <a:latin typeface="Times New Roman"/>
                <a:cs typeface="Times New Roman"/>
              </a:rPr>
              <a:t>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9062" y="5361999"/>
            <a:ext cx="10642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370" dirty="0">
                <a:latin typeface="Symbol"/>
                <a:cs typeface="Symbol"/>
              </a:rPr>
              <a:t></a:t>
            </a:r>
            <a:r>
              <a:rPr sz="3450" spc="240" dirty="0">
                <a:latin typeface="Times New Roman"/>
                <a:cs typeface="Times New Roman"/>
              </a:rPr>
              <a:t>100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9788" y="4885798"/>
            <a:ext cx="438784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35" dirty="0">
                <a:latin typeface="Symbol"/>
                <a:cs typeface="Symbol"/>
              </a:rPr>
              <a:t>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55879"/>
            <a:ext cx="8376920" cy="441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Response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3200" b="1" spc="-15" dirty="0">
                <a:latin typeface="Calibri"/>
                <a:cs typeface="Calibri"/>
              </a:rPr>
              <a:t>Peak </a:t>
            </a:r>
            <a:r>
              <a:rPr sz="3200" b="1" spc="-10" dirty="0">
                <a:latin typeface="Calibri"/>
                <a:cs typeface="Calibri"/>
              </a:rPr>
              <a:t>Overshoot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(M</a:t>
            </a:r>
            <a:r>
              <a:rPr sz="2400" b="1" spc="-5" dirty="0">
                <a:latin typeface="Calibri"/>
                <a:cs typeface="Calibri"/>
              </a:rPr>
              <a:t>p</a:t>
            </a:r>
            <a:r>
              <a:rPr sz="3200" b="1" spc="-5" dirty="0">
                <a:latin typeface="Calibri"/>
                <a:cs typeface="Calibri"/>
              </a:rPr>
              <a:t>):</a:t>
            </a:r>
            <a:endParaRPr sz="3200">
              <a:latin typeface="Calibri"/>
              <a:cs typeface="Calibri"/>
            </a:endParaRPr>
          </a:p>
          <a:p>
            <a:pPr marL="12700" marR="5080" indent="643255" algn="just">
              <a:lnSpc>
                <a:spcPct val="15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maximum </a:t>
            </a:r>
            <a:r>
              <a:rPr sz="3200" spc="-15" dirty="0">
                <a:latin typeface="Calibri"/>
                <a:cs typeface="Calibri"/>
              </a:rPr>
              <a:t>overshoot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maximum  peak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response </a:t>
            </a:r>
            <a:r>
              <a:rPr sz="3200" spc="-5" dirty="0">
                <a:latin typeface="Calibri"/>
                <a:cs typeface="Calibri"/>
              </a:rPr>
              <a:t>curve </a:t>
            </a:r>
            <a:r>
              <a:rPr sz="3200" spc="-10" dirty="0">
                <a:latin typeface="Calibri"/>
                <a:cs typeface="Calibri"/>
              </a:rPr>
              <a:t>measured </a:t>
            </a:r>
            <a:r>
              <a:rPr sz="3200" spc="-15" dirty="0">
                <a:latin typeface="Calibri"/>
                <a:cs typeface="Calibri"/>
              </a:rPr>
              <a:t>from  </a:t>
            </a:r>
            <a:r>
              <a:rPr sz="3200" spc="-35" dirty="0">
                <a:latin typeface="Calibri"/>
                <a:cs typeface="Calibri"/>
              </a:rPr>
              <a:t>unity. </a:t>
            </a:r>
            <a:r>
              <a:rPr sz="3200" spc="-5" dirty="0">
                <a:latin typeface="Calibri"/>
                <a:cs typeface="Calibri"/>
              </a:rPr>
              <a:t>It is </a:t>
            </a:r>
            <a:r>
              <a:rPr sz="3200" spc="-25" dirty="0">
                <a:latin typeface="Calibri"/>
                <a:cs typeface="Calibri"/>
              </a:rPr>
              <a:t>therefore </a:t>
            </a:r>
            <a:r>
              <a:rPr sz="3200" spc="-20" dirty="0">
                <a:latin typeface="Calibri"/>
                <a:cs typeface="Calibri"/>
              </a:rPr>
              <a:t>largest </a:t>
            </a:r>
            <a:r>
              <a:rPr sz="3200" spc="-15" dirty="0">
                <a:latin typeface="Calibri"/>
                <a:cs typeface="Calibri"/>
              </a:rPr>
              <a:t>error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dirty="0">
                <a:latin typeface="Calibri"/>
                <a:cs typeface="Calibri"/>
              </a:rPr>
              <a:t>input  and </a:t>
            </a:r>
            <a:r>
              <a:rPr sz="3200" spc="-5" dirty="0">
                <a:latin typeface="Calibri"/>
                <a:cs typeface="Calibri"/>
              </a:rPr>
              <a:t>output during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transient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period.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740" y="3904508"/>
            <a:ext cx="129349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62330" algn="l"/>
              </a:tabLst>
            </a:pPr>
            <a:r>
              <a:rPr sz="3450" i="1" spc="1385" dirty="0">
                <a:latin typeface="Times New Roman"/>
                <a:cs typeface="Times New Roman"/>
              </a:rPr>
              <a:t>T</a:t>
            </a:r>
            <a:r>
              <a:rPr sz="2000" i="1" spc="730" dirty="0">
                <a:latin typeface="Times New Roman"/>
                <a:cs typeface="Times New Roman"/>
              </a:rPr>
              <a:t>p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3450" spc="1395" dirty="0">
                <a:latin typeface="Symbol"/>
                <a:cs typeface="Symbol"/>
              </a:rPr>
              <a:t>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7909" y="3557583"/>
            <a:ext cx="813435" cy="1261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15"/>
              </a:spcBef>
            </a:pPr>
            <a:r>
              <a:rPr sz="4000" i="1" u="heavy" spc="10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4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0" i="1" spc="1720" dirty="0">
                <a:latin typeface="Symbol"/>
                <a:cs typeface="Symbol"/>
              </a:rPr>
              <a:t></a:t>
            </a:r>
            <a:r>
              <a:rPr sz="2000" i="1" spc="73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31775"/>
            <a:ext cx="8293734" cy="300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Response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3200" b="1" spc="-15" dirty="0">
                <a:latin typeface="Calibri"/>
                <a:cs typeface="Calibri"/>
              </a:rPr>
              <a:t>Peak </a:t>
            </a:r>
            <a:r>
              <a:rPr sz="3200" b="1" spc="-5" dirty="0">
                <a:latin typeface="Calibri"/>
                <a:cs typeface="Calibri"/>
              </a:rPr>
              <a:t>Time </a:t>
            </a:r>
            <a:r>
              <a:rPr sz="3200" b="1" dirty="0">
                <a:latin typeface="Calibri"/>
                <a:cs typeface="Calibri"/>
              </a:rPr>
              <a:t>(t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3200" b="1" dirty="0">
                <a:latin typeface="Calibri"/>
                <a:cs typeface="Calibri"/>
              </a:rPr>
              <a:t>):</a:t>
            </a:r>
            <a:endParaRPr sz="3200">
              <a:latin typeface="Calibri"/>
              <a:cs typeface="Calibri"/>
            </a:endParaRPr>
          </a:p>
          <a:p>
            <a:pPr marL="12700" marR="5080" indent="644525">
              <a:lnSpc>
                <a:spcPct val="150000"/>
              </a:lnSpc>
              <a:spcBef>
                <a:spcPts val="770"/>
              </a:spcBef>
              <a:tabLst>
                <a:tab pos="1088390" algn="l"/>
                <a:tab pos="1534795" algn="l"/>
                <a:tab pos="2280285" algn="l"/>
                <a:tab pos="3230245" algn="l"/>
                <a:tab pos="4836795" algn="l"/>
                <a:tab pos="5501005" algn="l"/>
                <a:tab pos="6246495" algn="l"/>
                <a:tab pos="794004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the	time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equi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the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espon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reach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peak.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3870" y="4784680"/>
            <a:ext cx="789305" cy="0"/>
          </a:xfrm>
          <a:custGeom>
            <a:avLst/>
            <a:gdLst/>
            <a:ahLst/>
            <a:cxnLst/>
            <a:rect l="l" t="t" r="r" b="b"/>
            <a:pathLst>
              <a:path w="789304">
                <a:moveTo>
                  <a:pt x="0" y="0"/>
                </a:moveTo>
                <a:lnTo>
                  <a:pt x="788793" y="0"/>
                </a:lnTo>
              </a:path>
            </a:pathLst>
          </a:custGeom>
          <a:ln w="21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77570" y="4162202"/>
            <a:ext cx="27622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245" dirty="0">
                <a:latin typeface="Times New Roman"/>
                <a:cs typeface="Times New Roman"/>
              </a:rPr>
              <a:t>4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7767" y="4440631"/>
            <a:ext cx="189547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5305" algn="l"/>
                <a:tab pos="1607185" algn="l"/>
              </a:tabLst>
            </a:pPr>
            <a:r>
              <a:rPr sz="3450" i="1" spc="295" dirty="0">
                <a:latin typeface="Times New Roman"/>
                <a:cs typeface="Times New Roman"/>
              </a:rPr>
              <a:t>T</a:t>
            </a:r>
            <a:r>
              <a:rPr sz="2000" i="1" spc="105" dirty="0">
                <a:latin typeface="Times New Roman"/>
                <a:cs typeface="Times New Roman"/>
              </a:rPr>
              <a:t>s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3450" spc="270" dirty="0">
                <a:latin typeface="Symbol"/>
                <a:cs typeface="Symbol"/>
              </a:rPr>
              <a:t></a:t>
            </a:r>
            <a:r>
              <a:rPr sz="3450" spc="50" dirty="0">
                <a:latin typeface="Times New Roman"/>
                <a:cs typeface="Times New Roman"/>
              </a:rPr>
              <a:t> </a:t>
            </a:r>
            <a:r>
              <a:rPr sz="3450" spc="55" dirty="0">
                <a:latin typeface="Times New Roman"/>
                <a:cs typeface="Times New Roman"/>
              </a:rPr>
              <a:t>4</a:t>
            </a:r>
            <a:r>
              <a:rPr sz="3450" i="1" spc="275" dirty="0">
                <a:latin typeface="Times New Roman"/>
                <a:cs typeface="Times New Roman"/>
              </a:rPr>
              <a:t>T</a:t>
            </a:r>
            <a:r>
              <a:rPr sz="3450" i="1" dirty="0">
                <a:latin typeface="Times New Roman"/>
                <a:cs typeface="Times New Roman"/>
              </a:rPr>
              <a:t>	</a:t>
            </a:r>
            <a:r>
              <a:rPr sz="3450" spc="270" dirty="0">
                <a:latin typeface="Symbol"/>
                <a:cs typeface="Symbol"/>
              </a:rPr>
              <a:t>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4473" y="4755295"/>
            <a:ext cx="821055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i="1" spc="-240" dirty="0">
                <a:latin typeface="Symbol"/>
                <a:cs typeface="Symbol"/>
              </a:rPr>
              <a:t></a:t>
            </a:r>
            <a:r>
              <a:rPr sz="2000" i="1" spc="-24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131775"/>
            <a:ext cx="8377555" cy="365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Response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Settling </a:t>
            </a:r>
            <a:r>
              <a:rPr sz="3200" b="1" spc="-5" dirty="0">
                <a:latin typeface="Calibri"/>
                <a:cs typeface="Calibri"/>
              </a:rPr>
              <a:t>Time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(t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):</a:t>
            </a:r>
            <a:endParaRPr sz="3200">
              <a:latin typeface="Calibri"/>
              <a:cs typeface="Calibri"/>
            </a:endParaRPr>
          </a:p>
          <a:p>
            <a:pPr marL="12700" marR="5080" indent="644525" algn="just">
              <a:lnSpc>
                <a:spcPct val="15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It is </a:t>
            </a:r>
            <a:r>
              <a:rPr sz="3200" dirty="0">
                <a:latin typeface="Calibri"/>
                <a:cs typeface="Calibri"/>
              </a:rPr>
              <a:t>the time </a:t>
            </a:r>
            <a:r>
              <a:rPr sz="3200" spc="-15" dirty="0">
                <a:latin typeface="Calibri"/>
                <a:cs typeface="Calibri"/>
              </a:rPr>
              <a:t>required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response curve 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reach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35" dirty="0">
                <a:latin typeface="Calibri"/>
                <a:cs typeface="Calibri"/>
              </a:rPr>
              <a:t>stay </a:t>
            </a:r>
            <a:r>
              <a:rPr sz="3200" dirty="0">
                <a:latin typeface="Calibri"/>
                <a:cs typeface="Calibri"/>
              </a:rPr>
              <a:t>within a </a:t>
            </a:r>
            <a:r>
              <a:rPr sz="3200" spc="-5" dirty="0">
                <a:latin typeface="Calibri"/>
                <a:cs typeface="Calibri"/>
              </a:rPr>
              <a:t>specified </a:t>
            </a:r>
            <a:r>
              <a:rPr sz="3200" spc="-15" dirty="0">
                <a:latin typeface="Calibri"/>
                <a:cs typeface="Calibri"/>
              </a:rPr>
              <a:t>percentage  </a:t>
            </a:r>
            <a:r>
              <a:rPr sz="3200" spc="-5" dirty="0">
                <a:latin typeface="Calibri"/>
                <a:cs typeface="Calibri"/>
              </a:rPr>
              <a:t>(usually 2%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5%)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5" dirty="0">
                <a:latin typeface="Calibri"/>
                <a:cs typeface="Calibri"/>
              </a:rPr>
              <a:t>final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75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60147"/>
            <a:ext cx="6043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Module II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Response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86153"/>
            <a:ext cx="8987790" cy="1508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693025" algn="l"/>
              </a:tabLst>
            </a:pPr>
            <a:r>
              <a:rPr sz="2400" b="1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 order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400" b="1" spc="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First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 Control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 step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 Concept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Constant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Order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Control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1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</a:t>
            </a:r>
            <a:r>
              <a:rPr sz="2000" spc="1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input,</a:t>
            </a:r>
            <a:r>
              <a:rPr sz="2000" spc="114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Concept,</a:t>
            </a:r>
            <a:r>
              <a:rPr sz="2000" spc="1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</a:t>
            </a:r>
            <a:r>
              <a:rPr sz="2000" spc="1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effect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damping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061765"/>
            <a:ext cx="898652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Time </a:t>
            </a:r>
            <a:r>
              <a:rPr sz="2400" b="1" spc="-10" dirty="0">
                <a:latin typeface="Calibri"/>
                <a:cs typeface="Calibri"/>
              </a:rPr>
              <a:t>Response</a:t>
            </a:r>
            <a:r>
              <a:rPr sz="2400" b="1" spc="-5" dirty="0">
                <a:latin typeface="Calibri"/>
                <a:cs typeface="Calibri"/>
              </a:rPr>
              <a:t> Specifications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</a:t>
            </a:r>
            <a:r>
              <a:rPr sz="2000" spc="-5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 </a:t>
            </a:r>
            <a:r>
              <a:rPr sz="2000" spc="-5" smtClean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Specifications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45" dirty="0">
                <a:latin typeface="Calibri"/>
                <a:cs typeface="Calibri"/>
              </a:rPr>
              <a:t>Tp, </a:t>
            </a:r>
            <a:r>
              <a:rPr sz="2000" spc="-55" dirty="0">
                <a:latin typeface="Calibri"/>
                <a:cs typeface="Calibri"/>
              </a:rPr>
              <a:t>Ts, </a:t>
            </a:r>
            <a:r>
              <a:rPr sz="2000" spc="-100" dirty="0">
                <a:latin typeface="Calibri"/>
                <a:cs typeface="Calibri"/>
              </a:rPr>
              <a:t>Tr, </a:t>
            </a:r>
            <a:r>
              <a:rPr sz="2000" spc="-50" dirty="0">
                <a:latin typeface="Calibri"/>
                <a:cs typeface="Calibri"/>
              </a:rPr>
              <a:t>Td, </a:t>
            </a:r>
            <a:r>
              <a:rPr sz="2000" dirty="0">
                <a:latin typeface="Calibri"/>
                <a:cs typeface="Calibri"/>
              </a:rPr>
              <a:t>Mp, </a:t>
            </a:r>
            <a:r>
              <a:rPr sz="2000" spc="-5" dirty="0">
                <a:latin typeface="Calibri"/>
                <a:cs typeface="Calibri"/>
              </a:rPr>
              <a:t>ess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problems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5" dirty="0">
                <a:latin typeface="Calibri"/>
                <a:cs typeface="Calibri"/>
              </a:rPr>
              <a:t>time response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specifications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– </a:t>
            </a: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Type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0,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1,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2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system,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error constants,  problems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07" rIns="0" bIns="0" rtlCol="0">
            <a:spAutoFit/>
          </a:bodyPr>
          <a:lstStyle/>
          <a:p>
            <a:pPr marL="1746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174625">
                <a:lnSpc>
                  <a:spcPts val="1240"/>
                </a:lnSpc>
              </a:pPr>
              <a:t>76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8739" y="744906"/>
            <a:ext cx="8987790" cy="1873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Time Domain</a:t>
            </a:r>
            <a:r>
              <a:rPr sz="2400" b="1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Analysis</a:t>
            </a:r>
            <a:endParaRPr sz="24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2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Transient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Steady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State</a:t>
            </a:r>
            <a:r>
              <a:rPr sz="2000" spc="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Response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Standard </a:t>
            </a:r>
            <a:r>
              <a:rPr sz="2000" spc="-5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Test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Inputs 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Step,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Ramp, </a:t>
            </a: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Parabolic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Impulse,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Need,</a:t>
            </a:r>
            <a:r>
              <a:rPr sz="2000" spc="27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Significance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corresponding Laplace</a:t>
            </a:r>
            <a:r>
              <a:rPr sz="2000" spc="-3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Poles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Zeros </a:t>
            </a:r>
            <a:r>
              <a:rPr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Definition, S-plane</a:t>
            </a:r>
            <a:r>
              <a:rPr sz="2000" spc="5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representation</a:t>
            </a:r>
            <a:endParaRPr sz="2000">
              <a:solidFill>
                <a:schemeClr val="bg2">
                  <a:lumMod val="9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351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6428" y="157842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21" y="0"/>
                </a:lnTo>
              </a:path>
            </a:pathLst>
          </a:custGeom>
          <a:ln w="1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06195" y="1193877"/>
            <a:ext cx="31750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Times New Roman"/>
                <a:cs typeface="Times New Roman"/>
              </a:rPr>
              <a:t>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1726" y="1363663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6507" y="1574153"/>
            <a:ext cx="8699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3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844611"/>
            <a:ext cx="3879850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input is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</a:t>
            </a:r>
            <a:endParaRPr sz="24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</a:t>
            </a:r>
            <a:endParaRPr sz="24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900296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48725" y="4166801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5">
                <a:moveTo>
                  <a:pt x="0" y="0"/>
                </a:moveTo>
                <a:lnTo>
                  <a:pt x="883070" y="0"/>
                </a:lnTo>
              </a:path>
            </a:pathLst>
          </a:custGeom>
          <a:ln w="13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9783" y="3784321"/>
            <a:ext cx="3187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00" dirty="0">
                <a:latin typeface="Times New Roman"/>
                <a:cs typeface="Times New Roman"/>
              </a:rPr>
              <a:t>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0023" y="3953237"/>
            <a:ext cx="8077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155" dirty="0">
                <a:latin typeface="Times New Roman"/>
                <a:cs typeface="Times New Roman"/>
              </a:rPr>
              <a:t>G</a:t>
            </a:r>
            <a:r>
              <a:rPr sz="2100" spc="155" dirty="0">
                <a:latin typeface="Times New Roman"/>
                <a:cs typeface="Times New Roman"/>
              </a:rPr>
              <a:t>(</a:t>
            </a:r>
            <a:r>
              <a:rPr sz="2100" i="1" spc="155" dirty="0">
                <a:latin typeface="Times New Roman"/>
                <a:cs typeface="Times New Roman"/>
              </a:rPr>
              <a:t>s</a:t>
            </a:r>
            <a:r>
              <a:rPr sz="2100" spc="155" dirty="0">
                <a:latin typeface="Times New Roman"/>
                <a:cs typeface="Times New Roman"/>
              </a:rPr>
              <a:t>)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8993" y="4162227"/>
            <a:ext cx="87312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130" dirty="0">
                <a:latin typeface="Times New Roman"/>
                <a:cs typeface="Times New Roman"/>
              </a:rPr>
              <a:t>s</a:t>
            </a:r>
            <a:r>
              <a:rPr sz="2100" spc="130" dirty="0">
                <a:latin typeface="Times New Roman"/>
                <a:cs typeface="Times New Roman"/>
              </a:rPr>
              <a:t>(</a:t>
            </a:r>
            <a:r>
              <a:rPr sz="2100" i="1" spc="130" dirty="0">
                <a:latin typeface="Times New Roman"/>
                <a:cs typeface="Times New Roman"/>
              </a:rPr>
              <a:t>s</a:t>
            </a:r>
            <a:r>
              <a:rPr sz="2100" i="1" spc="-13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00045" y="3948543"/>
            <a:ext cx="10147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45" dirty="0">
                <a:latin typeface="Times New Roman"/>
                <a:cs typeface="Times New Roman"/>
              </a:rPr>
              <a:t>H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3402" y="5736306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208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8858" y="5736306"/>
            <a:ext cx="1218565" cy="0"/>
          </a:xfrm>
          <a:custGeom>
            <a:avLst/>
            <a:gdLst/>
            <a:ahLst/>
            <a:cxnLst/>
            <a:rect l="l" t="t" r="r" b="b"/>
            <a:pathLst>
              <a:path w="1218564">
                <a:moveTo>
                  <a:pt x="0" y="0"/>
                </a:moveTo>
                <a:lnTo>
                  <a:pt x="1218522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3861" y="5375831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2158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1645" y="6069143"/>
            <a:ext cx="1292225" cy="0"/>
          </a:xfrm>
          <a:custGeom>
            <a:avLst/>
            <a:gdLst/>
            <a:ahLst/>
            <a:cxnLst/>
            <a:rect l="l" t="t" r="r" b="b"/>
            <a:pathLst>
              <a:path w="1292225">
                <a:moveTo>
                  <a:pt x="0" y="0"/>
                </a:moveTo>
                <a:lnTo>
                  <a:pt x="129212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2641" y="5736306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610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2526" y="5736306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2687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16960" y="5613095"/>
            <a:ext cx="3924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0" baseline="-25745" dirty="0">
                <a:latin typeface="Times New Roman"/>
                <a:cs typeface="Times New Roman"/>
              </a:rPr>
              <a:t>s</a:t>
            </a:r>
            <a:r>
              <a:rPr sz="1200" spc="54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4529314"/>
            <a:ext cx="5449570" cy="8159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closed </a:t>
            </a:r>
            <a:r>
              <a:rPr sz="2400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R="974090" algn="r">
              <a:lnSpc>
                <a:spcPct val="100000"/>
              </a:lnSpc>
              <a:spcBef>
                <a:spcPts val="430"/>
              </a:spcBef>
            </a:pPr>
            <a:r>
              <a:rPr sz="2050" spc="655" dirty="0">
                <a:latin typeface="Times New Roman"/>
                <a:cs typeface="Times New Roman"/>
              </a:rPr>
              <a:t>16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3305" y="5367255"/>
            <a:ext cx="46126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993775" algn="l"/>
                <a:tab pos="1779905" algn="l"/>
                <a:tab pos="3333750" algn="l"/>
              </a:tabLst>
            </a:pPr>
            <a:r>
              <a:rPr sz="3075" i="1" spc="1320" baseline="2710" dirty="0">
                <a:latin typeface="Times New Roman"/>
                <a:cs typeface="Times New Roman"/>
              </a:rPr>
              <a:t>C</a:t>
            </a:r>
            <a:r>
              <a:rPr sz="3075" i="1" spc="-434" baseline="2710" dirty="0">
                <a:latin typeface="Times New Roman"/>
                <a:cs typeface="Times New Roman"/>
              </a:rPr>
              <a:t> </a:t>
            </a:r>
            <a:r>
              <a:rPr sz="3075" spc="817" baseline="2710" dirty="0">
                <a:latin typeface="Times New Roman"/>
                <a:cs typeface="Times New Roman"/>
              </a:rPr>
              <a:t>(</a:t>
            </a:r>
            <a:r>
              <a:rPr sz="3075" i="1" spc="817" baseline="2710" dirty="0">
                <a:latin typeface="Times New Roman"/>
                <a:cs typeface="Times New Roman"/>
              </a:rPr>
              <a:t>s</a:t>
            </a:r>
            <a:r>
              <a:rPr sz="3075" spc="817" baseline="2710" dirty="0">
                <a:latin typeface="Times New Roman"/>
                <a:cs typeface="Times New Roman"/>
              </a:rPr>
              <a:t>)	</a:t>
            </a:r>
            <a:r>
              <a:rPr sz="3075" spc="1087" baseline="-33875" dirty="0">
                <a:latin typeface="Symbol"/>
                <a:cs typeface="Symbol"/>
              </a:rPr>
              <a:t></a:t>
            </a:r>
            <a:r>
              <a:rPr sz="3075" spc="1087" baseline="-33875" dirty="0">
                <a:latin typeface="Times New Roman"/>
                <a:cs typeface="Times New Roman"/>
              </a:rPr>
              <a:t>	</a:t>
            </a:r>
            <a:r>
              <a:rPr sz="3075" i="1" spc="1432" baseline="2710" dirty="0">
                <a:latin typeface="Times New Roman"/>
                <a:cs typeface="Times New Roman"/>
              </a:rPr>
              <a:t>G	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9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spc="520" dirty="0">
                <a:latin typeface="Times New Roman"/>
                <a:cs typeface="Times New Roman"/>
              </a:rPr>
              <a:t>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49186" y="5357587"/>
            <a:ext cx="4540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16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7582" y="5731876"/>
            <a:ext cx="24098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29995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i="1" spc="944" dirty="0">
                <a:latin typeface="Times New Roman"/>
                <a:cs typeface="Times New Roman"/>
              </a:rPr>
              <a:t>GH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72675" y="5731876"/>
            <a:ext cx="14903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610" dirty="0">
                <a:latin typeface="Times New Roman"/>
                <a:cs typeface="Times New Roman"/>
              </a:rPr>
              <a:t>5</a:t>
            </a:r>
            <a:r>
              <a:rPr sz="2050" i="1" spc="610" dirty="0">
                <a:latin typeface="Times New Roman"/>
                <a:cs typeface="Times New Roman"/>
              </a:rPr>
              <a:t>s</a:t>
            </a:r>
            <a:r>
              <a:rPr sz="2050" i="1" spc="9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16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7974" y="5524700"/>
            <a:ext cx="25901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41880" algn="l"/>
              </a:tabLst>
            </a:pP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725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9860" y="5857545"/>
            <a:ext cx="5086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62394" y="5646796"/>
            <a:ext cx="1266190" cy="75755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515"/>
              </a:spcBef>
            </a:pPr>
            <a:r>
              <a:rPr sz="2050" spc="655" dirty="0">
                <a:latin typeface="Times New Roman"/>
                <a:cs typeface="Times New Roman"/>
              </a:rPr>
              <a:t>16</a:t>
            </a: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8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520" dirty="0">
                <a:latin typeface="Times New Roman"/>
                <a:cs typeface="Times New Roman"/>
              </a:rPr>
              <a:t>5)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82842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15175" algn="l"/>
              </a:tabLst>
            </a:pP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ample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930910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0234" y="1769816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5">
                <a:moveTo>
                  <a:pt x="0" y="0"/>
                </a:moveTo>
                <a:lnTo>
                  <a:pt x="2806978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2601" y="1769816"/>
            <a:ext cx="1943735" cy="0"/>
          </a:xfrm>
          <a:custGeom>
            <a:avLst/>
            <a:gdLst/>
            <a:ahLst/>
            <a:cxnLst/>
            <a:rect l="l" t="t" r="r" b="b"/>
            <a:pathLst>
              <a:path w="1943734">
                <a:moveTo>
                  <a:pt x="0" y="0"/>
                </a:moveTo>
                <a:lnTo>
                  <a:pt x="1943111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5614" y="16464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866" y="1354645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5312" y="1729354"/>
            <a:ext cx="235902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50" i="1" spc="-10" dirty="0">
                <a:latin typeface="Symbol"/>
                <a:cs typeface="Symbol"/>
              </a:rPr>
              <a:t>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7100" y="1646497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9853" y="1390689"/>
            <a:ext cx="4540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0" dirty="0">
                <a:latin typeface="Times New Roman"/>
                <a:cs typeface="Times New Roman"/>
              </a:rPr>
              <a:t>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2198" y="1765398"/>
            <a:ext cx="149225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90" dirty="0">
                <a:latin typeface="Times New Roman"/>
                <a:cs typeface="Times New Roman"/>
              </a:rPr>
              <a:t>5</a:t>
            </a:r>
            <a:r>
              <a:rPr sz="2100" i="1" spc="590" dirty="0">
                <a:latin typeface="Times New Roman"/>
                <a:cs typeface="Times New Roman"/>
              </a:rPr>
              <a:t>s</a:t>
            </a:r>
            <a:r>
              <a:rPr sz="2100" i="1" spc="70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8353" y="1557988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9361" y="221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0161" y="221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7761" y="22105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140" y="2208402"/>
            <a:ext cx="3971290" cy="257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Compare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 both  </a:t>
            </a: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R="1170305" algn="r">
              <a:lnSpc>
                <a:spcPct val="100000"/>
              </a:lnSpc>
              <a:spcBef>
                <a:spcPts val="775"/>
              </a:spcBef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</a:t>
            </a:r>
            <a:r>
              <a:rPr sz="2175" spc="142" baseline="44061" dirty="0">
                <a:latin typeface="Times New Roman"/>
                <a:cs typeface="Times New Roman"/>
              </a:rPr>
              <a:t>2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16</a:t>
            </a: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 marR="1210310" algn="r">
              <a:lnSpc>
                <a:spcPct val="100000"/>
              </a:lnSpc>
              <a:spcBef>
                <a:spcPts val="1860"/>
              </a:spcBef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145" dirty="0">
                <a:latin typeface="Times New Roman"/>
                <a:cs typeface="Times New Roman"/>
              </a:rPr>
              <a:t>5</a:t>
            </a:r>
            <a:r>
              <a:rPr sz="2550" i="1" spc="145" dirty="0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68161" y="221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55414" y="3219005"/>
            <a:ext cx="26758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43990" algn="l"/>
              </a:tabLst>
            </a:pP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4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1139" y="4624161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661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5703" y="4624161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3914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77254" y="4164639"/>
            <a:ext cx="13512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240" algn="l"/>
              </a:tabLst>
            </a:pPr>
            <a:r>
              <a:rPr sz="2550" spc="140" dirty="0">
                <a:latin typeface="Times New Roman"/>
                <a:cs typeface="Times New Roman"/>
              </a:rPr>
              <a:t>5	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40827" y="4368667"/>
            <a:ext cx="11099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0.625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8452" y="4347209"/>
            <a:ext cx="845819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5442" y="4368667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0898" y="4600131"/>
            <a:ext cx="189928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46505" algn="l"/>
              </a:tabLst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	</a:t>
            </a: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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740" y="5042992"/>
            <a:ext cx="18319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  <a:p>
            <a:pPr marL="1176020">
              <a:lnSpc>
                <a:spcPct val="100000"/>
              </a:lnSpc>
              <a:spcBef>
                <a:spcPts val="1920"/>
              </a:spcBef>
            </a:pPr>
            <a:r>
              <a:rPr sz="2400" i="1" spc="305" dirty="0">
                <a:latin typeface="Times New Roman"/>
                <a:cs typeface="Times New Roman"/>
              </a:rPr>
              <a:t>T</a:t>
            </a:r>
            <a:r>
              <a:rPr sz="1400" i="1" spc="305" dirty="0">
                <a:latin typeface="Times New Roman"/>
                <a:cs typeface="Times New Roman"/>
              </a:rPr>
              <a:t>s</a:t>
            </a:r>
            <a:r>
              <a:rPr sz="1400" i="1" spc="38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8333" y="5893666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363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2123" y="5893666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60">
                <a:moveTo>
                  <a:pt x="0" y="0"/>
                </a:moveTo>
                <a:lnTo>
                  <a:pt x="2003684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88279" y="5459391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36743" y="5459391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9491" y="5651885"/>
            <a:ext cx="14281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1.6 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07875" y="5651885"/>
            <a:ext cx="2470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36061" y="5862192"/>
            <a:ext cx="31051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4585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315" dirty="0">
                <a:latin typeface="Times New Roman"/>
                <a:cs typeface="Times New Roman"/>
              </a:rPr>
              <a:t>(0.625)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Times New Roman"/>
                <a:cs typeface="Times New Roman"/>
              </a:rPr>
              <a:t>(4)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6650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27861"/>
            <a:ext cx="1316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9629" y="1880888"/>
            <a:ext cx="1103630" cy="335280"/>
            <a:chOff x="4269629" y="1880888"/>
            <a:chExt cx="1103630" cy="335280"/>
          </a:xfrm>
        </p:grpSpPr>
        <p:sp>
          <p:nvSpPr>
            <p:cNvPr id="7" name="object 7"/>
            <p:cNvSpPr/>
            <p:nvPr/>
          </p:nvSpPr>
          <p:spPr>
            <a:xfrm>
              <a:off x="4303366" y="1917425"/>
              <a:ext cx="1039494" cy="297815"/>
            </a:xfrm>
            <a:custGeom>
              <a:avLst/>
              <a:gdLst/>
              <a:ahLst/>
              <a:cxnLst/>
              <a:rect l="l" t="t" r="r" b="b"/>
              <a:pathLst>
                <a:path w="1039495" h="297814">
                  <a:moveTo>
                    <a:pt x="0" y="199912"/>
                  </a:moveTo>
                  <a:lnTo>
                    <a:pt x="32842" y="184383"/>
                  </a:lnTo>
                </a:path>
                <a:path w="1039495" h="297814">
                  <a:moveTo>
                    <a:pt x="34574" y="183470"/>
                  </a:moveTo>
                  <a:lnTo>
                    <a:pt x="131428" y="296686"/>
                  </a:lnTo>
                </a:path>
                <a:path w="1039495" h="297814">
                  <a:moveTo>
                    <a:pt x="131428" y="297600"/>
                  </a:moveTo>
                  <a:lnTo>
                    <a:pt x="233496" y="903"/>
                  </a:lnTo>
                </a:path>
                <a:path w="1039495" h="297814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9066" y="1912396"/>
              <a:ext cx="1045210" cy="302260"/>
            </a:xfrm>
            <a:custGeom>
              <a:avLst/>
              <a:gdLst/>
              <a:ahLst/>
              <a:cxnLst/>
              <a:rect l="l" t="t" r="r" b="b"/>
              <a:pathLst>
                <a:path w="1045210" h="302260">
                  <a:moveTo>
                    <a:pt x="1044634" y="0"/>
                  </a:moveTo>
                  <a:lnTo>
                    <a:pt x="229994" y="0"/>
                  </a:lnTo>
                  <a:lnTo>
                    <a:pt x="133140" y="281158"/>
                  </a:lnTo>
                  <a:lnTo>
                    <a:pt x="48388" y="181653"/>
                  </a:lnTo>
                  <a:lnTo>
                    <a:pt x="0" y="202673"/>
                  </a:lnTo>
                  <a:lnTo>
                    <a:pt x="6887" y="207209"/>
                  </a:lnTo>
                  <a:lnTo>
                    <a:pt x="29398" y="195345"/>
                  </a:lnTo>
                  <a:lnTo>
                    <a:pt x="126233" y="302167"/>
                  </a:lnTo>
                  <a:lnTo>
                    <a:pt x="143530" y="302167"/>
                  </a:lnTo>
                  <a:lnTo>
                    <a:pt x="243827" y="9113"/>
                  </a:lnTo>
                  <a:lnTo>
                    <a:pt x="1044634" y="9113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9629" y="1884992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73664" y="1905531"/>
            <a:ext cx="852169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00" spc="425" dirty="0">
                <a:latin typeface="Times New Roman"/>
                <a:cs typeface="Times New Roman"/>
              </a:rPr>
              <a:t>1</a:t>
            </a:r>
            <a:r>
              <a:rPr sz="1600" spc="425" dirty="0">
                <a:latin typeface="Symbol"/>
                <a:cs typeface="Symbol"/>
              </a:rPr>
              <a:t></a:t>
            </a:r>
            <a:r>
              <a:rPr sz="1850" i="1" spc="425" dirty="0">
                <a:latin typeface="Symbol"/>
                <a:cs typeface="Symbol"/>
              </a:rPr>
              <a:t></a:t>
            </a:r>
            <a:r>
              <a:rPr sz="1725" spc="637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8733" y="1719849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719849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1152" y="1958105"/>
            <a:ext cx="23215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4950" algn="l"/>
                <a:tab pos="201358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7024" y="1958105"/>
            <a:ext cx="14058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8772" y="1556788"/>
            <a:ext cx="57404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575" dirty="0">
                <a:latin typeface="Symbol"/>
                <a:cs typeface="Symbol"/>
              </a:rPr>
              <a:t></a:t>
            </a:r>
            <a:endParaRPr sz="185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63392" y="3097358"/>
            <a:ext cx="2047875" cy="337820"/>
            <a:chOff x="4263392" y="3097358"/>
            <a:chExt cx="2047875" cy="337820"/>
          </a:xfrm>
        </p:grpSpPr>
        <p:sp>
          <p:nvSpPr>
            <p:cNvPr id="17" name="object 17"/>
            <p:cNvSpPr/>
            <p:nvPr/>
          </p:nvSpPr>
          <p:spPr>
            <a:xfrm>
              <a:off x="4297107" y="3133864"/>
              <a:ext cx="1983739" cy="300355"/>
            </a:xfrm>
            <a:custGeom>
              <a:avLst/>
              <a:gdLst/>
              <a:ahLst/>
              <a:cxnLst/>
              <a:rect l="l" t="t" r="r" b="b"/>
              <a:pathLst>
                <a:path w="1983739" h="300354">
                  <a:moveTo>
                    <a:pt x="0" y="201759"/>
                  </a:moveTo>
                  <a:lnTo>
                    <a:pt x="32877" y="186231"/>
                  </a:lnTo>
                </a:path>
                <a:path w="1983739" h="300354">
                  <a:moveTo>
                    <a:pt x="34609" y="185327"/>
                  </a:moveTo>
                  <a:lnTo>
                    <a:pt x="131452" y="299447"/>
                  </a:lnTo>
                </a:path>
                <a:path w="1983739" h="300354">
                  <a:moveTo>
                    <a:pt x="131452" y="300361"/>
                  </a:moveTo>
                  <a:lnTo>
                    <a:pt x="233509" y="913"/>
                  </a:lnTo>
                </a:path>
                <a:path w="1983739" h="300354">
                  <a:moveTo>
                    <a:pt x="233509" y="0"/>
                  </a:moveTo>
                  <a:lnTo>
                    <a:pt x="19837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2788" y="3128845"/>
              <a:ext cx="1989455" cy="305435"/>
            </a:xfrm>
            <a:custGeom>
              <a:avLst/>
              <a:gdLst/>
              <a:ahLst/>
              <a:cxnLst/>
              <a:rect l="l" t="t" r="r" b="b"/>
              <a:pathLst>
                <a:path w="1989454" h="305435">
                  <a:moveTo>
                    <a:pt x="1988884" y="0"/>
                  </a:moveTo>
                  <a:lnTo>
                    <a:pt x="230026" y="0"/>
                  </a:lnTo>
                  <a:lnTo>
                    <a:pt x="133183" y="283908"/>
                  </a:lnTo>
                  <a:lnTo>
                    <a:pt x="48441" y="183500"/>
                  </a:lnTo>
                  <a:lnTo>
                    <a:pt x="0" y="204489"/>
                  </a:lnTo>
                  <a:lnTo>
                    <a:pt x="6945" y="209057"/>
                  </a:lnTo>
                  <a:lnTo>
                    <a:pt x="29395" y="197182"/>
                  </a:lnTo>
                  <a:lnTo>
                    <a:pt x="126238" y="304918"/>
                  </a:lnTo>
                  <a:lnTo>
                    <a:pt x="143572" y="304918"/>
                  </a:lnTo>
                  <a:lnTo>
                    <a:pt x="243858" y="9144"/>
                  </a:lnTo>
                  <a:lnTo>
                    <a:pt x="1988884" y="9144"/>
                  </a:lnTo>
                  <a:lnTo>
                    <a:pt x="1988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3392" y="3101462"/>
              <a:ext cx="2047875" cy="0"/>
            </a:xfrm>
            <a:custGeom>
              <a:avLst/>
              <a:gdLst/>
              <a:ahLst/>
              <a:cxnLst/>
              <a:rect l="l" t="t" r="r" b="b"/>
              <a:pathLst>
                <a:path w="2047875">
                  <a:moveTo>
                    <a:pt x="0" y="0"/>
                  </a:moveTo>
                  <a:lnTo>
                    <a:pt x="2047733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67420" y="3159046"/>
            <a:ext cx="179641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40" dirty="0">
                <a:latin typeface="Times New Roman"/>
                <a:cs typeface="Times New Roman"/>
              </a:rPr>
              <a:t> </a:t>
            </a:r>
            <a:r>
              <a:rPr sz="1600" spc="630" dirty="0">
                <a:latin typeface="Times New Roman"/>
                <a:cs typeface="Times New Roman"/>
              </a:rPr>
              <a:t>0.625)</a:t>
            </a:r>
            <a:r>
              <a:rPr sz="1725" spc="944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0268" y="2773276"/>
            <a:ext cx="153416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0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610" dirty="0">
                <a:latin typeface="Times New Roman"/>
                <a:cs typeface="Times New Roman"/>
              </a:rPr>
              <a:t>0.625)</a:t>
            </a:r>
            <a:r>
              <a:rPr sz="1850" i="1" spc="610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2523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5712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5046" y="3177305"/>
            <a:ext cx="23215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4950" algn="l"/>
                <a:tab pos="201358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5015" y="3177305"/>
            <a:ext cx="14058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5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1959" y="4115503"/>
            <a:ext cx="372491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5585" algn="l"/>
              </a:tabLst>
            </a:pPr>
            <a:r>
              <a:rPr sz="2750" spc="1680" dirty="0">
                <a:latin typeface="Times New Roman"/>
                <a:cs typeface="Times New Roman"/>
              </a:rPr>
              <a:t>%</a:t>
            </a:r>
            <a:r>
              <a:rPr sz="2750" i="1" spc="1680" dirty="0">
                <a:latin typeface="Times New Roman"/>
                <a:cs typeface="Times New Roman"/>
              </a:rPr>
              <a:t>M</a:t>
            </a:r>
            <a:r>
              <a:rPr sz="1600" i="1" spc="1680" dirty="0">
                <a:latin typeface="Times New Roman"/>
                <a:cs typeface="Times New Roman"/>
              </a:rPr>
              <a:t>p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spc="195" dirty="0">
                <a:latin typeface="Times New Roman"/>
                <a:cs typeface="Times New Roman"/>
              </a:rPr>
              <a:t> </a:t>
            </a:r>
            <a:r>
              <a:rPr sz="2750" spc="1280" dirty="0">
                <a:latin typeface="Times New Roman"/>
                <a:cs typeface="Times New Roman"/>
              </a:rPr>
              <a:t>8.08%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13661"/>
            <a:ext cx="82264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As seen 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from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figure,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motors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speed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gradually picks</a:t>
            </a:r>
            <a:r>
              <a:rPr sz="2800" b="0" spc="3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up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  <a:tabLst>
                <a:tab pos="948055" algn="l"/>
                <a:tab pos="1758950" algn="l"/>
                <a:tab pos="1911350" algn="l"/>
                <a:tab pos="2455545" algn="l"/>
                <a:tab pos="2745740" algn="l"/>
                <a:tab pos="3376295" algn="l"/>
                <a:tab pos="3528695" algn="l"/>
                <a:tab pos="4692015" algn="l"/>
                <a:tab pos="5548630" algn="l"/>
                <a:tab pos="6116955" algn="l"/>
                <a:tab pos="6246495" algn="l"/>
                <a:tab pos="7078980" algn="l"/>
                <a:tab pos="7267575" algn="l"/>
                <a:tab pos="8002270" algn="l"/>
              </a:tabLst>
            </a:pP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100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rpm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-4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4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150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rp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It  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shoot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2800" b="0" spc="-5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itse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ly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	s</a:t>
            </a:r>
            <a:r>
              <a:rPr sz="2800" b="0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4174616"/>
            <a:ext cx="3208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down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last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351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2131" y="2285557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21" y="0"/>
                </a:lnTo>
              </a:path>
            </a:pathLst>
          </a:custGeom>
          <a:ln w="1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9008" y="1901012"/>
            <a:ext cx="4629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7430" y="2070799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2211" y="2281289"/>
            <a:ext cx="8699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3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64636"/>
            <a:ext cx="561467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alibri"/>
                <a:cs typeface="Calibri"/>
              </a:rPr>
              <a:t>If it is </a:t>
            </a:r>
            <a:r>
              <a:rPr sz="2400" spc="-5" dirty="0">
                <a:latin typeface="Calibri"/>
                <a:cs typeface="Calibri"/>
              </a:rPr>
              <a:t>subjected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determine;</a:t>
            </a:r>
            <a:endParaRPr sz="24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</a:t>
            </a:r>
            <a:endParaRPr sz="24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spc="-20" dirty="0">
                <a:latin typeface="Calibri"/>
                <a:cs typeface="Calibri"/>
              </a:rPr>
              <a:t>for first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400" spc="-5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04061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4331" y="1273621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21" y="0"/>
                </a:lnTo>
              </a:path>
            </a:pathLst>
          </a:custGeom>
          <a:ln w="1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1208" y="889077"/>
            <a:ext cx="4629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630" y="1058863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4411" y="1269353"/>
            <a:ext cx="8699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3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045" y="1052943"/>
            <a:ext cx="10147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45" dirty="0">
                <a:latin typeface="Times New Roman"/>
                <a:cs typeface="Times New Roman"/>
              </a:rPr>
              <a:t>H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6754" y="2874234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293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2349" y="2874234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8663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7606" y="2513759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327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5398" y="3207071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314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6338" y="2874234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861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6526" y="2874234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204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10460" y="2751023"/>
            <a:ext cx="3924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7" baseline="-25745" dirty="0">
                <a:latin typeface="Times New Roman"/>
                <a:cs typeface="Times New Roman"/>
              </a:rPr>
              <a:t>s</a:t>
            </a:r>
            <a:r>
              <a:rPr sz="1200" spc="54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593481"/>
            <a:ext cx="5450205" cy="889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closed loop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R="973455" algn="r">
              <a:lnSpc>
                <a:spcPct val="100000"/>
              </a:lnSpc>
              <a:spcBef>
                <a:spcPts val="700"/>
              </a:spcBef>
            </a:pPr>
            <a:r>
              <a:rPr sz="2050" spc="655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3176" y="2495515"/>
            <a:ext cx="6686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0709" y="2832499"/>
            <a:ext cx="6686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55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628" y="2505183"/>
            <a:ext cx="46132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993775" algn="l"/>
                <a:tab pos="1779905" algn="l"/>
                <a:tab pos="3334385" algn="l"/>
              </a:tabLst>
            </a:pPr>
            <a:r>
              <a:rPr sz="3075" i="1" spc="1320" baseline="2710" dirty="0">
                <a:latin typeface="Times New Roman"/>
                <a:cs typeface="Times New Roman"/>
              </a:rPr>
              <a:t>C</a:t>
            </a:r>
            <a:r>
              <a:rPr sz="3075" i="1" spc="-434" baseline="2710" dirty="0">
                <a:latin typeface="Times New Roman"/>
                <a:cs typeface="Times New Roman"/>
              </a:rPr>
              <a:t> </a:t>
            </a:r>
            <a:r>
              <a:rPr sz="3075" spc="817" baseline="2710" dirty="0">
                <a:latin typeface="Times New Roman"/>
                <a:cs typeface="Times New Roman"/>
              </a:rPr>
              <a:t>(</a:t>
            </a:r>
            <a:r>
              <a:rPr sz="3075" i="1" spc="817" baseline="2710" dirty="0">
                <a:latin typeface="Times New Roman"/>
                <a:cs typeface="Times New Roman"/>
              </a:rPr>
              <a:t>s</a:t>
            </a:r>
            <a:r>
              <a:rPr sz="3075" spc="817" baseline="2710" dirty="0">
                <a:latin typeface="Times New Roman"/>
                <a:cs typeface="Times New Roman"/>
              </a:rPr>
              <a:t>)	</a:t>
            </a:r>
            <a:r>
              <a:rPr sz="3075" spc="1087" baseline="-33875" dirty="0">
                <a:latin typeface="Symbol"/>
                <a:cs typeface="Symbol"/>
              </a:rPr>
              <a:t></a:t>
            </a:r>
            <a:r>
              <a:rPr sz="3075" spc="1087" baseline="-33875" dirty="0">
                <a:latin typeface="Times New Roman"/>
                <a:cs typeface="Times New Roman"/>
              </a:rPr>
              <a:t>	</a:t>
            </a:r>
            <a:r>
              <a:rPr sz="3075" i="1" spc="1432" baseline="2710" dirty="0">
                <a:latin typeface="Times New Roman"/>
                <a:cs typeface="Times New Roman"/>
              </a:rPr>
              <a:t>G	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9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spc="520" dirty="0">
                <a:latin typeface="Times New Roman"/>
                <a:cs typeface="Times New Roman"/>
              </a:rPr>
              <a:t>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906" y="2869804"/>
            <a:ext cx="24098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29995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i="1" spc="944" dirty="0">
                <a:latin typeface="Times New Roman"/>
                <a:cs typeface="Times New Roman"/>
              </a:rPr>
              <a:t>GH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6768" y="2869805"/>
            <a:ext cx="17049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610" dirty="0">
                <a:latin typeface="Times New Roman"/>
                <a:cs typeface="Times New Roman"/>
              </a:rPr>
              <a:t>5</a:t>
            </a:r>
            <a:r>
              <a:rPr sz="2050" i="1" spc="610" dirty="0">
                <a:latin typeface="Times New Roman"/>
                <a:cs typeface="Times New Roman"/>
              </a:rPr>
              <a:t>s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6173" y="3198495"/>
            <a:ext cx="12661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8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520" dirty="0">
                <a:latin typeface="Times New Roman"/>
                <a:cs typeface="Times New Roman"/>
              </a:rPr>
              <a:t>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1900" y="2662628"/>
            <a:ext cx="25908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42515" algn="l"/>
              </a:tabLst>
            </a:pP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725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3556" y="2995474"/>
            <a:ext cx="5086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3750945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45926" y="4589216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268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7429" y="4589216"/>
            <a:ext cx="2157095" cy="0"/>
          </a:xfrm>
          <a:custGeom>
            <a:avLst/>
            <a:gdLst/>
            <a:ahLst/>
            <a:cxnLst/>
            <a:rect l="l" t="t" r="r" b="b"/>
            <a:pathLst>
              <a:path w="2157095">
                <a:moveTo>
                  <a:pt x="0" y="0"/>
                </a:moveTo>
                <a:lnTo>
                  <a:pt x="2156884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41305" y="44658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4297" y="4174044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70880" y="4548752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2</a:t>
            </a:r>
            <a:r>
              <a:rPr sz="2350" i="1" spc="-15" dirty="0">
                <a:latin typeface="Symbol"/>
                <a:cs typeface="Symbol"/>
              </a:rPr>
              <a:t></a:t>
            </a:r>
            <a:r>
              <a:rPr sz="1200" i="1" spc="-15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2007" y="44658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34523" y="4210089"/>
            <a:ext cx="66865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0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56983" y="4584798"/>
            <a:ext cx="170688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585" dirty="0">
                <a:latin typeface="Times New Roman"/>
                <a:cs typeface="Times New Roman"/>
              </a:rPr>
              <a:t>5</a:t>
            </a:r>
            <a:r>
              <a:rPr sz="2100" i="1" spc="585" dirty="0">
                <a:latin typeface="Times New Roman"/>
                <a:cs typeface="Times New Roman"/>
              </a:rPr>
              <a:t>s</a:t>
            </a:r>
            <a:r>
              <a:rPr sz="2100" i="1" spc="75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100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3300" y="4377389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540" y="4951191"/>
            <a:ext cx="3971925" cy="14509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spc="-10" dirty="0">
                <a:latin typeface="Calibri"/>
                <a:cs typeface="Calibri"/>
              </a:rPr>
              <a:t>Compare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L="223520" algn="ctr">
              <a:lnSpc>
                <a:spcPct val="100000"/>
              </a:lnSpc>
              <a:spcBef>
                <a:spcPts val="770"/>
              </a:spcBef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</a:t>
            </a:r>
            <a:r>
              <a:rPr sz="2175" spc="142" baseline="44061" dirty="0">
                <a:latin typeface="Times New Roman"/>
                <a:cs typeface="Times New Roman"/>
              </a:rPr>
              <a:t>2 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100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22608" y="5962205"/>
            <a:ext cx="281622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83690" algn="l"/>
              </a:tabLst>
            </a:pP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10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721093"/>
            <a:ext cx="4805045" cy="189420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 marL="1208405">
              <a:lnSpc>
                <a:spcPct val="100000"/>
              </a:lnSpc>
              <a:spcBef>
                <a:spcPts val="1864"/>
              </a:spcBef>
              <a:tabLst>
                <a:tab pos="3971290" algn="l"/>
              </a:tabLst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i="1" spc="-200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145" dirty="0">
                <a:latin typeface="Times New Roman"/>
                <a:cs typeface="Times New Roman"/>
              </a:rPr>
              <a:t>5</a:t>
            </a:r>
            <a:r>
              <a:rPr sz="2550" i="1" spc="145" dirty="0">
                <a:latin typeface="Times New Roman"/>
                <a:cs typeface="Times New Roman"/>
              </a:rPr>
              <a:t>s	</a:t>
            </a: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5665" y="1804761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>
                <a:moveTo>
                  <a:pt x="0" y="0"/>
                </a:moveTo>
                <a:lnTo>
                  <a:pt x="852854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0483" y="1804761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499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91866" y="1345240"/>
            <a:ext cx="2057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7985" y="1345240"/>
            <a:ext cx="2057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6595" y="1549267"/>
            <a:ext cx="93027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0.25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5429" y="1780724"/>
            <a:ext cx="8343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0061" y="1802190"/>
            <a:ext cx="80645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40" dirty="0">
                <a:latin typeface="Times New Roman"/>
                <a:cs typeface="Times New Roman"/>
              </a:rPr>
              <a:t> </a:t>
            </a:r>
            <a:r>
              <a:rPr sz="2550" spc="170" dirty="0">
                <a:latin typeface="Symbol"/>
                <a:cs typeface="Symbol"/>
              </a:rPr>
              <a:t></a:t>
            </a:r>
            <a:r>
              <a:rPr sz="2550" spc="170" dirty="0">
                <a:latin typeface="Times New Roman"/>
                <a:cs typeface="Times New Roman"/>
              </a:rPr>
              <a:t>10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0433" y="1549267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9140" y="2969018"/>
            <a:ext cx="1003935" cy="450850"/>
            <a:chOff x="1609140" y="2969018"/>
            <a:chExt cx="1003935" cy="450850"/>
          </a:xfrm>
        </p:grpSpPr>
        <p:sp>
          <p:nvSpPr>
            <p:cNvPr id="15" name="object 15"/>
            <p:cNvSpPr/>
            <p:nvPr/>
          </p:nvSpPr>
          <p:spPr>
            <a:xfrm>
              <a:off x="1612350" y="2977047"/>
              <a:ext cx="1000760" cy="442595"/>
            </a:xfrm>
            <a:custGeom>
              <a:avLst/>
              <a:gdLst/>
              <a:ahLst/>
              <a:cxnLst/>
              <a:rect l="l" t="t" r="r" b="b"/>
              <a:pathLst>
                <a:path w="1000760" h="442595">
                  <a:moveTo>
                    <a:pt x="0" y="298667"/>
                  </a:moveTo>
                  <a:lnTo>
                    <a:pt x="34645" y="275037"/>
                  </a:lnTo>
                </a:path>
                <a:path w="1000760" h="442595">
                  <a:moveTo>
                    <a:pt x="35558" y="274193"/>
                  </a:moveTo>
                  <a:lnTo>
                    <a:pt x="120346" y="441247"/>
                  </a:lnTo>
                </a:path>
                <a:path w="1000760" h="442595">
                  <a:moveTo>
                    <a:pt x="120346" y="442088"/>
                  </a:moveTo>
                  <a:lnTo>
                    <a:pt x="213349" y="844"/>
                  </a:lnTo>
                </a:path>
                <a:path w="1000760" h="442595">
                  <a:moveTo>
                    <a:pt x="213349" y="0"/>
                  </a:moveTo>
                  <a:lnTo>
                    <a:pt x="10002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9140" y="2969018"/>
              <a:ext cx="1003935" cy="450215"/>
            </a:xfrm>
            <a:custGeom>
              <a:avLst/>
              <a:gdLst/>
              <a:ahLst/>
              <a:cxnLst/>
              <a:rect l="l" t="t" r="r" b="b"/>
              <a:pathLst>
                <a:path w="1003935" h="450214">
                  <a:moveTo>
                    <a:pt x="1003898" y="0"/>
                  </a:moveTo>
                  <a:lnTo>
                    <a:pt x="209719" y="0"/>
                  </a:lnTo>
                  <a:lnTo>
                    <a:pt x="123105" y="410041"/>
                  </a:lnTo>
                  <a:lnTo>
                    <a:pt x="48327" y="269989"/>
                  </a:lnTo>
                  <a:lnTo>
                    <a:pt x="0" y="302046"/>
                  </a:lnTo>
                  <a:lnTo>
                    <a:pt x="6389" y="310501"/>
                  </a:lnTo>
                  <a:lnTo>
                    <a:pt x="29199" y="293618"/>
                  </a:lnTo>
                  <a:lnTo>
                    <a:pt x="114900" y="449696"/>
                  </a:lnTo>
                  <a:lnTo>
                    <a:pt x="132212" y="449696"/>
                  </a:lnTo>
                  <a:lnTo>
                    <a:pt x="223400" y="16038"/>
                  </a:lnTo>
                  <a:lnTo>
                    <a:pt x="1003898" y="16038"/>
                  </a:lnTo>
                  <a:lnTo>
                    <a:pt x="1003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190661" y="2969018"/>
            <a:ext cx="1649730" cy="455930"/>
            <a:chOff x="5190661" y="2969018"/>
            <a:chExt cx="1649730" cy="455930"/>
          </a:xfrm>
        </p:grpSpPr>
        <p:sp>
          <p:nvSpPr>
            <p:cNvPr id="18" name="object 18"/>
            <p:cNvSpPr/>
            <p:nvPr/>
          </p:nvSpPr>
          <p:spPr>
            <a:xfrm>
              <a:off x="5193851" y="2977047"/>
              <a:ext cx="1645920" cy="447675"/>
            </a:xfrm>
            <a:custGeom>
              <a:avLst/>
              <a:gdLst/>
              <a:ahLst/>
              <a:cxnLst/>
              <a:rect l="l" t="t" r="r" b="b"/>
              <a:pathLst>
                <a:path w="1645920" h="447675">
                  <a:moveTo>
                    <a:pt x="0" y="302055"/>
                  </a:moveTo>
                  <a:lnTo>
                    <a:pt x="34645" y="278416"/>
                  </a:lnTo>
                </a:path>
                <a:path w="1645920" h="447675">
                  <a:moveTo>
                    <a:pt x="35558" y="277580"/>
                  </a:moveTo>
                  <a:lnTo>
                    <a:pt x="120346" y="446315"/>
                  </a:lnTo>
                </a:path>
                <a:path w="1645920" h="447675">
                  <a:moveTo>
                    <a:pt x="120346" y="447155"/>
                  </a:moveTo>
                  <a:lnTo>
                    <a:pt x="213370" y="844"/>
                  </a:lnTo>
                </a:path>
                <a:path w="1645920" h="447675">
                  <a:moveTo>
                    <a:pt x="213370" y="0"/>
                  </a:moveTo>
                  <a:lnTo>
                    <a:pt x="16457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90661" y="2969018"/>
              <a:ext cx="1649730" cy="455295"/>
            </a:xfrm>
            <a:custGeom>
              <a:avLst/>
              <a:gdLst/>
              <a:ahLst/>
              <a:cxnLst/>
              <a:rect l="l" t="t" r="r" b="b"/>
              <a:pathLst>
                <a:path w="1649729" h="455295">
                  <a:moveTo>
                    <a:pt x="1649424" y="0"/>
                  </a:moveTo>
                  <a:lnTo>
                    <a:pt x="209719" y="0"/>
                  </a:lnTo>
                  <a:lnTo>
                    <a:pt x="123084" y="415109"/>
                  </a:lnTo>
                  <a:lnTo>
                    <a:pt x="48337" y="273367"/>
                  </a:lnTo>
                  <a:lnTo>
                    <a:pt x="0" y="305433"/>
                  </a:lnTo>
                  <a:lnTo>
                    <a:pt x="6389" y="313861"/>
                  </a:lnTo>
                  <a:lnTo>
                    <a:pt x="29178" y="297006"/>
                  </a:lnTo>
                  <a:lnTo>
                    <a:pt x="114879" y="454764"/>
                  </a:lnTo>
                  <a:lnTo>
                    <a:pt x="132223" y="454764"/>
                  </a:lnTo>
                  <a:lnTo>
                    <a:pt x="223400" y="16038"/>
                  </a:lnTo>
                  <a:lnTo>
                    <a:pt x="1649424" y="16038"/>
                  </a:lnTo>
                  <a:lnTo>
                    <a:pt x="1649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8140" y="2970541"/>
            <a:ext cx="6495415" cy="1169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10"/>
              </a:spcBef>
              <a:tabLst>
                <a:tab pos="1443990" algn="l"/>
                <a:tab pos="3457575" algn="l"/>
                <a:tab pos="5024120" algn="l"/>
              </a:tabLst>
            </a:pPr>
            <a:r>
              <a:rPr sz="2700" i="1" spc="-330" dirty="0">
                <a:latin typeface="Symbol"/>
                <a:cs typeface="Symbol"/>
              </a:rPr>
              <a:t></a:t>
            </a:r>
            <a:r>
              <a:rPr sz="1450" i="1" spc="-330" dirty="0">
                <a:latin typeface="Times New Roman"/>
                <a:cs typeface="Times New Roman"/>
              </a:rPr>
              <a:t>d                        </a:t>
            </a:r>
            <a:r>
              <a:rPr sz="1450" i="1" spc="-320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Symbol"/>
                <a:cs typeface="Symbol"/>
              </a:rPr>
              <a:t></a:t>
            </a:r>
            <a:r>
              <a:rPr sz="2550" spc="-380" dirty="0">
                <a:latin typeface="Times New Roman"/>
                <a:cs typeface="Times New Roman"/>
              </a:rPr>
              <a:t> </a:t>
            </a:r>
            <a:r>
              <a:rPr sz="2700" i="1" spc="-330" dirty="0">
                <a:latin typeface="Symbol"/>
                <a:cs typeface="Symbol"/>
              </a:rPr>
              <a:t></a:t>
            </a:r>
            <a:r>
              <a:rPr sz="1450" i="1" spc="-330" dirty="0">
                <a:latin typeface="Times New Roman"/>
                <a:cs typeface="Times New Roman"/>
              </a:rPr>
              <a:t>n	</a:t>
            </a:r>
            <a:r>
              <a:rPr sz="2550" spc="100" dirty="0">
                <a:latin typeface="Times New Roman"/>
                <a:cs typeface="Times New Roman"/>
              </a:rPr>
              <a:t>1</a:t>
            </a:r>
            <a:r>
              <a:rPr sz="2550" spc="-420" dirty="0">
                <a:latin typeface="Times New Roman"/>
                <a:cs typeface="Times New Roman"/>
              </a:rPr>
              <a:t> </a:t>
            </a:r>
            <a:r>
              <a:rPr sz="2550" spc="-65" dirty="0">
                <a:latin typeface="Symbol"/>
                <a:cs typeface="Symbol"/>
              </a:rPr>
              <a:t></a:t>
            </a:r>
            <a:r>
              <a:rPr sz="2700" i="1" spc="-65" dirty="0">
                <a:latin typeface="Symbol"/>
                <a:cs typeface="Symbol"/>
              </a:rPr>
              <a:t></a:t>
            </a:r>
            <a:r>
              <a:rPr sz="2175" spc="-97" baseline="44061" dirty="0">
                <a:latin typeface="Times New Roman"/>
                <a:cs typeface="Times New Roman"/>
              </a:rPr>
              <a:t>2	</a:t>
            </a:r>
            <a:r>
              <a:rPr sz="2550" spc="-204" dirty="0">
                <a:latin typeface="Symbol"/>
                <a:cs typeface="Symbol"/>
              </a:rPr>
              <a:t></a:t>
            </a:r>
            <a:r>
              <a:rPr sz="2700" i="1" spc="-204" dirty="0">
                <a:latin typeface="Symbol"/>
                <a:cs typeface="Symbol"/>
              </a:rPr>
              <a:t></a:t>
            </a:r>
            <a:r>
              <a:rPr sz="1450" i="1" spc="-204" dirty="0">
                <a:latin typeface="Times New Roman"/>
                <a:cs typeface="Times New Roman"/>
              </a:rPr>
              <a:t>d    </a:t>
            </a:r>
            <a:r>
              <a:rPr sz="1450" i="1" spc="-175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Symbol"/>
                <a:cs typeface="Symbol"/>
              </a:rPr>
              <a:t>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Times New Roman"/>
                <a:cs typeface="Times New Roman"/>
              </a:rPr>
              <a:t>10	</a:t>
            </a:r>
            <a:r>
              <a:rPr sz="2550" spc="210" dirty="0">
                <a:latin typeface="Times New Roman"/>
                <a:cs typeface="Times New Roman"/>
              </a:rPr>
              <a:t>1</a:t>
            </a:r>
            <a:r>
              <a:rPr sz="2550" spc="210" dirty="0">
                <a:latin typeface="Symbol"/>
                <a:cs typeface="Symbol"/>
              </a:rPr>
              <a:t>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Times New Roman"/>
                <a:cs typeface="Times New Roman"/>
              </a:rPr>
              <a:t>(0.25)</a:t>
            </a:r>
            <a:r>
              <a:rPr sz="2175" spc="135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spc="-20" dirty="0">
                <a:latin typeface="Calibri"/>
                <a:cs typeface="Calibri"/>
              </a:rPr>
              <a:t>for first </a:t>
            </a:r>
            <a:r>
              <a:rPr sz="2400" spc="-15" dirty="0">
                <a:latin typeface="Calibri"/>
                <a:cs typeface="Calibri"/>
              </a:rPr>
              <a:t>overshoot </a:t>
            </a:r>
            <a:r>
              <a:rPr sz="2400" spc="-10" dirty="0">
                <a:latin typeface="Calibri"/>
                <a:cs typeface="Calibri"/>
              </a:rPr>
              <a:t>(Peak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8249" y="2990919"/>
            <a:ext cx="218186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10" dirty="0">
                <a:latin typeface="Symbol"/>
                <a:cs typeface="Symbol"/>
              </a:rPr>
              <a:t>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Times New Roman"/>
                <a:cs typeface="Times New Roman"/>
              </a:rPr>
              <a:t>9.68 </a:t>
            </a:r>
            <a:r>
              <a:rPr sz="2550" i="1" spc="95" dirty="0">
                <a:latin typeface="Times New Roman"/>
                <a:cs typeface="Times New Roman"/>
              </a:rPr>
              <a:t>rad </a:t>
            </a:r>
            <a:r>
              <a:rPr sz="2550" spc="55" dirty="0">
                <a:latin typeface="Times New Roman"/>
                <a:cs typeface="Times New Roman"/>
              </a:rPr>
              <a:t>/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550" spc="80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740" y="5196078"/>
            <a:ext cx="171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49668" y="596834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352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3498" y="5968342"/>
            <a:ext cx="1959610" cy="0"/>
          </a:xfrm>
          <a:custGeom>
            <a:avLst/>
            <a:gdLst/>
            <a:ahLst/>
            <a:cxnLst/>
            <a:rect l="l" t="t" r="r" b="b"/>
            <a:pathLst>
              <a:path w="1959609">
                <a:moveTo>
                  <a:pt x="0" y="0"/>
                </a:moveTo>
                <a:lnTo>
                  <a:pt x="1959594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59610" y="55340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6075" y="55340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31292" y="5726561"/>
            <a:ext cx="15316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</a:tabLst>
            </a:pPr>
            <a:r>
              <a:rPr sz="2400" i="1" spc="445" dirty="0">
                <a:latin typeface="Times New Roman"/>
                <a:cs typeface="Times New Roman"/>
              </a:rPr>
              <a:t>T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4</a:t>
            </a:r>
            <a:r>
              <a:rPr sz="2400" i="1" spc="430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66400" y="5726561"/>
            <a:ext cx="14281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1.6 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8840" y="5726561"/>
            <a:ext cx="2470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7397" y="5936869"/>
            <a:ext cx="306133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4585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305" dirty="0">
                <a:latin typeface="Times New Roman"/>
                <a:cs typeface="Times New Roman"/>
              </a:rPr>
              <a:t>(0.25)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(10)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89907" y="4723233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>
                <a:moveTo>
                  <a:pt x="0" y="0"/>
                </a:moveTo>
                <a:lnTo>
                  <a:pt x="461112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580" y="4723233"/>
            <a:ext cx="725170" cy="0"/>
          </a:xfrm>
          <a:custGeom>
            <a:avLst/>
            <a:gdLst/>
            <a:ahLst/>
            <a:cxnLst/>
            <a:rect l="l" t="t" r="r" b="b"/>
            <a:pathLst>
              <a:path w="725170">
                <a:moveTo>
                  <a:pt x="0" y="0"/>
                </a:moveTo>
                <a:lnTo>
                  <a:pt x="724790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97822" y="4481450"/>
            <a:ext cx="18688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0.324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47675" y="4691829"/>
            <a:ext cx="166306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44244" algn="l"/>
              </a:tabLst>
            </a:pPr>
            <a:r>
              <a:rPr sz="2600" i="1" spc="-495" dirty="0">
                <a:latin typeface="Symbol"/>
                <a:cs typeface="Symbol"/>
              </a:rPr>
              <a:t>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400" spc="335" dirty="0">
                <a:latin typeface="Times New Roman"/>
                <a:cs typeface="Times New Roman"/>
              </a:rPr>
              <a:t>9.68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83976" y="4453189"/>
            <a:ext cx="16332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7885" algn="l"/>
                <a:tab pos="1373505" algn="l"/>
              </a:tabLst>
            </a:pPr>
            <a:r>
              <a:rPr sz="2400" i="1" spc="330" dirty="0">
                <a:latin typeface="Times New Roman"/>
                <a:cs typeface="Times New Roman"/>
              </a:rPr>
              <a:t>T</a:t>
            </a:r>
            <a:r>
              <a:rPr sz="1400" i="1" spc="330" dirty="0">
                <a:latin typeface="Times New Roman"/>
                <a:cs typeface="Times New Roman"/>
              </a:rPr>
              <a:t>p</a:t>
            </a:r>
            <a:r>
              <a:rPr sz="1400" i="1" spc="45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	</a:t>
            </a:r>
            <a:r>
              <a:rPr sz="3900" i="1" spc="472" baseline="32051" dirty="0">
                <a:latin typeface="Symbol"/>
                <a:cs typeface="Symbol"/>
              </a:rPr>
              <a:t></a:t>
            </a:r>
            <a:r>
              <a:rPr sz="3900" spc="472" baseline="3205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51712" y="4260683"/>
            <a:ext cx="41148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31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69629" y="1713774"/>
            <a:ext cx="1103630" cy="335915"/>
            <a:chOff x="4269629" y="1713774"/>
            <a:chExt cx="1103630" cy="335915"/>
          </a:xfrm>
        </p:grpSpPr>
        <p:sp>
          <p:nvSpPr>
            <p:cNvPr id="6" name="object 6"/>
            <p:cNvSpPr/>
            <p:nvPr/>
          </p:nvSpPr>
          <p:spPr>
            <a:xfrm>
              <a:off x="4303366" y="1750376"/>
              <a:ext cx="1039494" cy="298450"/>
            </a:xfrm>
            <a:custGeom>
              <a:avLst/>
              <a:gdLst/>
              <a:ahLst/>
              <a:cxnLst/>
              <a:rect l="l" t="t" r="r" b="b"/>
              <a:pathLst>
                <a:path w="1039495" h="298450">
                  <a:moveTo>
                    <a:pt x="0" y="200270"/>
                  </a:moveTo>
                  <a:lnTo>
                    <a:pt x="32842" y="184713"/>
                  </a:lnTo>
                </a:path>
                <a:path w="1039495" h="298450">
                  <a:moveTo>
                    <a:pt x="34574" y="183798"/>
                  </a:moveTo>
                  <a:lnTo>
                    <a:pt x="131428" y="297218"/>
                  </a:lnTo>
                </a:path>
                <a:path w="1039495" h="298450">
                  <a:moveTo>
                    <a:pt x="131428" y="298133"/>
                  </a:moveTo>
                  <a:lnTo>
                    <a:pt x="233496" y="904"/>
                  </a:lnTo>
                </a:path>
                <a:path w="1039495" h="298450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9066" y="1745338"/>
              <a:ext cx="1045210" cy="302895"/>
            </a:xfrm>
            <a:custGeom>
              <a:avLst/>
              <a:gdLst/>
              <a:ahLst/>
              <a:cxnLst/>
              <a:rect l="l" t="t" r="r" b="b"/>
              <a:pathLst>
                <a:path w="1045210" h="302894">
                  <a:moveTo>
                    <a:pt x="1044634" y="0"/>
                  </a:moveTo>
                  <a:lnTo>
                    <a:pt x="229994" y="0"/>
                  </a:lnTo>
                  <a:lnTo>
                    <a:pt x="133140" y="281661"/>
                  </a:lnTo>
                  <a:lnTo>
                    <a:pt x="48388" y="181978"/>
                  </a:lnTo>
                  <a:lnTo>
                    <a:pt x="0" y="203036"/>
                  </a:lnTo>
                  <a:lnTo>
                    <a:pt x="6887" y="207580"/>
                  </a:lnTo>
                  <a:lnTo>
                    <a:pt x="29398" y="195694"/>
                  </a:lnTo>
                  <a:lnTo>
                    <a:pt x="126233" y="302708"/>
                  </a:lnTo>
                  <a:lnTo>
                    <a:pt x="143530" y="302708"/>
                  </a:lnTo>
                  <a:lnTo>
                    <a:pt x="243827" y="9130"/>
                  </a:lnTo>
                  <a:lnTo>
                    <a:pt x="1044634" y="9130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629" y="1717885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3664" y="1738606"/>
            <a:ext cx="852169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415" dirty="0">
                <a:latin typeface="Times New Roman"/>
                <a:cs typeface="Times New Roman"/>
              </a:rPr>
              <a:t>1</a:t>
            </a:r>
            <a:r>
              <a:rPr sz="1600" spc="415" dirty="0">
                <a:latin typeface="Symbol"/>
                <a:cs typeface="Symbol"/>
              </a:rPr>
              <a:t></a:t>
            </a:r>
            <a:r>
              <a:rPr sz="1900" i="1" spc="415" dirty="0">
                <a:latin typeface="Symbol"/>
                <a:cs typeface="Symbol"/>
              </a:rPr>
              <a:t></a:t>
            </a:r>
            <a:r>
              <a:rPr sz="1725" spc="6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3" y="1552468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27861"/>
            <a:ext cx="346964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160145">
              <a:lnSpc>
                <a:spcPct val="100000"/>
              </a:lnSpc>
              <a:tabLst>
                <a:tab pos="2652395" algn="l"/>
                <a:tab pos="316103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552468"/>
            <a:ext cx="21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024" y="1791152"/>
            <a:ext cx="14058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772" y="1389238"/>
            <a:ext cx="5740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550" dirty="0">
                <a:latin typeface="Symbol"/>
                <a:cs typeface="Symbol"/>
              </a:rPr>
              <a:t>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46573" y="3097358"/>
            <a:ext cx="1856739" cy="337820"/>
            <a:chOff x="4346573" y="3097358"/>
            <a:chExt cx="1856739" cy="337820"/>
          </a:xfrm>
        </p:grpSpPr>
        <p:sp>
          <p:nvSpPr>
            <p:cNvPr id="16" name="object 16"/>
            <p:cNvSpPr/>
            <p:nvPr/>
          </p:nvSpPr>
          <p:spPr>
            <a:xfrm>
              <a:off x="4380331" y="3133864"/>
              <a:ext cx="1792605" cy="300355"/>
            </a:xfrm>
            <a:custGeom>
              <a:avLst/>
              <a:gdLst/>
              <a:ahLst/>
              <a:cxnLst/>
              <a:rect l="l" t="t" r="r" b="b"/>
              <a:pathLst>
                <a:path w="1792604" h="300354">
                  <a:moveTo>
                    <a:pt x="0" y="201759"/>
                  </a:moveTo>
                  <a:lnTo>
                    <a:pt x="32843" y="186231"/>
                  </a:lnTo>
                </a:path>
                <a:path w="1792604" h="300354">
                  <a:moveTo>
                    <a:pt x="34613" y="185327"/>
                  </a:moveTo>
                  <a:lnTo>
                    <a:pt x="131470" y="299447"/>
                  </a:lnTo>
                </a:path>
                <a:path w="1792604" h="300354">
                  <a:moveTo>
                    <a:pt x="131470" y="300361"/>
                  </a:moveTo>
                  <a:lnTo>
                    <a:pt x="233542" y="913"/>
                  </a:lnTo>
                </a:path>
                <a:path w="1792604" h="300354">
                  <a:moveTo>
                    <a:pt x="233542" y="0"/>
                  </a:moveTo>
                  <a:lnTo>
                    <a:pt x="17923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6012" y="3128845"/>
              <a:ext cx="1797685" cy="305435"/>
            </a:xfrm>
            <a:custGeom>
              <a:avLst/>
              <a:gdLst/>
              <a:ahLst/>
              <a:cxnLst/>
              <a:rect l="l" t="t" r="r" b="b"/>
              <a:pathLst>
                <a:path w="1797685" h="305435">
                  <a:moveTo>
                    <a:pt x="1797476" y="0"/>
                  </a:moveTo>
                  <a:lnTo>
                    <a:pt x="230098" y="0"/>
                  </a:lnTo>
                  <a:lnTo>
                    <a:pt x="133202" y="283908"/>
                  </a:lnTo>
                  <a:lnTo>
                    <a:pt x="48409" y="183500"/>
                  </a:lnTo>
                  <a:lnTo>
                    <a:pt x="0" y="204489"/>
                  </a:lnTo>
                  <a:lnTo>
                    <a:pt x="6907" y="209057"/>
                  </a:lnTo>
                  <a:lnTo>
                    <a:pt x="29399" y="197182"/>
                  </a:lnTo>
                  <a:lnTo>
                    <a:pt x="126256" y="304918"/>
                  </a:lnTo>
                  <a:lnTo>
                    <a:pt x="143592" y="304918"/>
                  </a:lnTo>
                  <a:lnTo>
                    <a:pt x="243932" y="9144"/>
                  </a:lnTo>
                  <a:lnTo>
                    <a:pt x="1797476" y="9144"/>
                  </a:lnTo>
                  <a:lnTo>
                    <a:pt x="1797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573" y="3101462"/>
              <a:ext cx="1856739" cy="0"/>
            </a:xfrm>
            <a:custGeom>
              <a:avLst/>
              <a:gdLst/>
              <a:ahLst/>
              <a:cxnLst/>
              <a:rect l="l" t="t" r="r" b="b"/>
              <a:pathLst>
                <a:path w="1856739">
                  <a:moveTo>
                    <a:pt x="0" y="0"/>
                  </a:moveTo>
                  <a:lnTo>
                    <a:pt x="1856314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50674" y="3159046"/>
            <a:ext cx="16052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35" dirty="0">
                <a:latin typeface="Times New Roman"/>
                <a:cs typeface="Times New Roman"/>
              </a:rPr>
              <a:t> </a:t>
            </a:r>
            <a:r>
              <a:rPr sz="1600" spc="615" dirty="0">
                <a:latin typeface="Times New Roman"/>
                <a:cs typeface="Times New Roman"/>
              </a:rPr>
              <a:t>0.25)</a:t>
            </a:r>
            <a:r>
              <a:rPr sz="1725" spc="9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1819" y="2773267"/>
            <a:ext cx="134302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0" dirty="0">
                <a:latin typeface="Times New Roman"/>
                <a:cs typeface="Times New Roman"/>
              </a:rPr>
              <a:t>(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590" dirty="0">
                <a:latin typeface="Times New Roman"/>
                <a:cs typeface="Times New Roman"/>
              </a:rPr>
              <a:t>0.25)</a:t>
            </a:r>
            <a:r>
              <a:rPr sz="1850" i="1" spc="590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5588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7515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7355" y="3177305"/>
            <a:ext cx="232219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5585" algn="l"/>
                <a:tab pos="201422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6899" y="3177305"/>
            <a:ext cx="14058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5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5851" y="4115503"/>
            <a:ext cx="408940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5585" algn="l"/>
                <a:tab pos="202374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5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245" dirty="0">
                <a:latin typeface="Times New Roman"/>
                <a:cs typeface="Times New Roman"/>
              </a:rPr>
              <a:t>44</a:t>
            </a:r>
            <a:r>
              <a:rPr sz="2750" spc="600" dirty="0">
                <a:latin typeface="Times New Roman"/>
                <a:cs typeface="Times New Roman"/>
              </a:rPr>
              <a:t>.</a:t>
            </a:r>
            <a:r>
              <a:rPr sz="2750" spc="1525" dirty="0">
                <a:latin typeface="Times New Roman"/>
                <a:cs typeface="Times New Roman"/>
              </a:rPr>
              <a:t>48%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4710"/>
            <a:ext cx="8263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the unity feedback </a:t>
            </a:r>
            <a:r>
              <a:rPr sz="2200" spc="-20" dirty="0">
                <a:latin typeface="Calibri"/>
                <a:cs typeface="Calibri"/>
              </a:rPr>
              <a:t>control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having </a:t>
            </a:r>
            <a:r>
              <a:rPr sz="2200" spc="-5" dirty="0">
                <a:latin typeface="Calibri"/>
                <a:cs typeface="Calibri"/>
              </a:rPr>
              <a:t>open loop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4001" y="2235324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5">
                <a:moveTo>
                  <a:pt x="0" y="0"/>
                </a:moveTo>
                <a:lnTo>
                  <a:pt x="1010189" y="0"/>
                </a:lnTo>
              </a:path>
            </a:pathLst>
          </a:custGeom>
          <a:ln w="1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68594" y="1801811"/>
            <a:ext cx="355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7509" y="1993957"/>
            <a:ext cx="908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60" dirty="0">
                <a:latin typeface="Times New Roman"/>
                <a:cs typeface="Times New Roman"/>
              </a:rPr>
              <a:t>G</a:t>
            </a:r>
            <a:r>
              <a:rPr sz="2400" spc="160" dirty="0">
                <a:latin typeface="Times New Roman"/>
                <a:cs typeface="Times New Roman"/>
              </a:rPr>
              <a:t>(</a:t>
            </a:r>
            <a:r>
              <a:rPr sz="2400" i="1" spc="160" dirty="0">
                <a:latin typeface="Times New Roman"/>
                <a:cs typeface="Times New Roman"/>
              </a:rPr>
              <a:t>s</a:t>
            </a:r>
            <a:r>
              <a:rPr sz="2400" spc="160" dirty="0">
                <a:latin typeface="Times New Roman"/>
                <a:cs typeface="Times New Roman"/>
              </a:rPr>
              <a:t>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082" y="2232167"/>
            <a:ext cx="996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35" dirty="0">
                <a:latin typeface="Times New Roman"/>
                <a:cs typeface="Times New Roman"/>
              </a:rPr>
              <a:t>s</a:t>
            </a:r>
            <a:r>
              <a:rPr sz="2400" spc="135" dirty="0">
                <a:latin typeface="Times New Roman"/>
                <a:cs typeface="Times New Roman"/>
              </a:rPr>
              <a:t>(</a:t>
            </a:r>
            <a:r>
              <a:rPr sz="2400" i="1" spc="135" dirty="0">
                <a:latin typeface="Times New Roman"/>
                <a:cs typeface="Times New Roman"/>
              </a:rPr>
              <a:t>s </a:t>
            </a:r>
            <a:r>
              <a:rPr sz="2400" spc="110" dirty="0">
                <a:latin typeface="Symbol"/>
                <a:cs typeface="Symbol"/>
              </a:rPr>
              <a:t></a:t>
            </a:r>
            <a:r>
              <a:rPr sz="2400" spc="-459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73767"/>
            <a:ext cx="3879850" cy="2238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10" dirty="0">
                <a:latin typeface="Calibri"/>
                <a:cs typeface="Calibri"/>
              </a:rPr>
              <a:t>Determine;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Delay</a:t>
            </a:r>
            <a:r>
              <a:rPr sz="2200" spc="-5" dirty="0">
                <a:latin typeface="Calibri"/>
                <a:cs typeface="Calibri"/>
              </a:rPr>
              <a:t> 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Rise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Peak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Settling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Maximum Peak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Overshoot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04061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2160" y="1273621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34" y="0"/>
                </a:lnTo>
              </a:path>
            </a:pathLst>
          </a:custGeom>
          <a:ln w="1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8795" y="889077"/>
            <a:ext cx="31750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442" y="1058863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2251" y="1269353"/>
            <a:ext cx="883919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4)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045" y="1052943"/>
            <a:ext cx="10147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45" dirty="0">
                <a:latin typeface="Times New Roman"/>
                <a:cs typeface="Times New Roman"/>
              </a:rPr>
              <a:t>H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6651" y="2874234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320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2302" y="2874234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8692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7573" y="2513759"/>
            <a:ext cx="1312545" cy="0"/>
          </a:xfrm>
          <a:custGeom>
            <a:avLst/>
            <a:gdLst/>
            <a:ahLst/>
            <a:cxnLst/>
            <a:rect l="l" t="t" r="r" b="b"/>
            <a:pathLst>
              <a:path w="1312545">
                <a:moveTo>
                  <a:pt x="0" y="0"/>
                </a:moveTo>
                <a:lnTo>
                  <a:pt x="131244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5379" y="3207071"/>
            <a:ext cx="1312545" cy="0"/>
          </a:xfrm>
          <a:custGeom>
            <a:avLst/>
            <a:gdLst/>
            <a:ahLst/>
            <a:cxnLst/>
            <a:rect l="l" t="t" r="r" b="b"/>
            <a:pathLst>
              <a:path w="1312545">
                <a:moveTo>
                  <a:pt x="0" y="0"/>
                </a:moveTo>
                <a:lnTo>
                  <a:pt x="1312440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6300" y="2874234"/>
            <a:ext cx="1895475" cy="0"/>
          </a:xfrm>
          <a:custGeom>
            <a:avLst/>
            <a:gdLst/>
            <a:ahLst/>
            <a:cxnLst/>
            <a:rect l="l" t="t" r="r" b="b"/>
            <a:pathLst>
              <a:path w="1895475">
                <a:moveTo>
                  <a:pt x="0" y="0"/>
                </a:moveTo>
                <a:lnTo>
                  <a:pt x="1894997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6629" y="2874234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3048" y="0"/>
                </a:lnTo>
              </a:path>
            </a:pathLst>
          </a:custGeom>
          <a:ln w="13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20463" y="2751023"/>
            <a:ext cx="3930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7" baseline="-25745" dirty="0">
                <a:latin typeface="Times New Roman"/>
                <a:cs typeface="Times New Roman"/>
              </a:rPr>
              <a:t>s</a:t>
            </a:r>
            <a:r>
              <a:rPr sz="1200" spc="54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593481"/>
            <a:ext cx="5450205" cy="889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closed loop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R="980440" algn="r">
              <a:lnSpc>
                <a:spcPct val="100000"/>
              </a:lnSpc>
              <a:spcBef>
                <a:spcPts val="700"/>
              </a:spcBef>
            </a:pPr>
            <a:r>
              <a:rPr sz="2050" spc="655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3080" y="2495515"/>
            <a:ext cx="45465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7894" y="2832499"/>
            <a:ext cx="4540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55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556" y="2505183"/>
            <a:ext cx="46335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993775" algn="l"/>
                <a:tab pos="1779905" algn="l"/>
                <a:tab pos="3334385" algn="l"/>
              </a:tabLst>
            </a:pPr>
            <a:r>
              <a:rPr sz="3075" i="1" spc="1320" baseline="2710" dirty="0">
                <a:latin typeface="Times New Roman"/>
                <a:cs typeface="Times New Roman"/>
              </a:rPr>
              <a:t>C</a:t>
            </a:r>
            <a:r>
              <a:rPr sz="3075" i="1" spc="-434" baseline="2710" dirty="0">
                <a:latin typeface="Times New Roman"/>
                <a:cs typeface="Times New Roman"/>
              </a:rPr>
              <a:t> </a:t>
            </a:r>
            <a:r>
              <a:rPr sz="3075" spc="817" baseline="2710" dirty="0">
                <a:latin typeface="Times New Roman"/>
                <a:cs typeface="Times New Roman"/>
              </a:rPr>
              <a:t>(</a:t>
            </a:r>
            <a:r>
              <a:rPr sz="3075" i="1" spc="817" baseline="2710" dirty="0">
                <a:latin typeface="Times New Roman"/>
                <a:cs typeface="Times New Roman"/>
              </a:rPr>
              <a:t>s</a:t>
            </a:r>
            <a:r>
              <a:rPr sz="3075" spc="817" baseline="2710" dirty="0">
                <a:latin typeface="Times New Roman"/>
                <a:cs typeface="Times New Roman"/>
              </a:rPr>
              <a:t>)	</a:t>
            </a:r>
            <a:r>
              <a:rPr sz="3075" spc="1087" baseline="-33875" dirty="0">
                <a:latin typeface="Symbol"/>
                <a:cs typeface="Symbol"/>
              </a:rPr>
              <a:t></a:t>
            </a:r>
            <a:r>
              <a:rPr sz="3075" spc="1087" baseline="-33875" dirty="0">
                <a:latin typeface="Times New Roman"/>
                <a:cs typeface="Times New Roman"/>
              </a:rPr>
              <a:t>	</a:t>
            </a:r>
            <a:r>
              <a:rPr sz="3075" i="1" spc="1432" baseline="2710" dirty="0">
                <a:latin typeface="Times New Roman"/>
                <a:cs typeface="Times New Roman"/>
              </a:rPr>
              <a:t>G	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9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spc="550" dirty="0">
                <a:latin typeface="Times New Roman"/>
                <a:cs typeface="Times New Roman"/>
              </a:rPr>
              <a:t>4)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0840" y="2869804"/>
            <a:ext cx="24098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30630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i="1" spc="944" dirty="0">
                <a:latin typeface="Times New Roman"/>
                <a:cs typeface="Times New Roman"/>
              </a:rPr>
              <a:t>GH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6621" y="2869805"/>
            <a:ext cx="15113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635" dirty="0">
                <a:latin typeface="Times New Roman"/>
                <a:cs typeface="Times New Roman"/>
              </a:rPr>
              <a:t>4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i="1" spc="9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6158" y="3198495"/>
            <a:ext cx="12865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8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550" dirty="0">
                <a:latin typeface="Times New Roman"/>
                <a:cs typeface="Times New Roman"/>
              </a:rPr>
              <a:t>4)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1672" y="2662628"/>
            <a:ext cx="26111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62200" algn="l"/>
              </a:tabLst>
            </a:pP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725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3515" y="2995474"/>
            <a:ext cx="5086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3750945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35865" y="4589216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662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7847" y="4589216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0" y="0"/>
                </a:moveTo>
                <a:lnTo>
                  <a:pt x="1962997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31243" y="44658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44388" y="4174050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0874" y="4548759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350" i="1" spc="-10" dirty="0">
                <a:latin typeface="Symbol"/>
                <a:cs typeface="Symbol"/>
              </a:rPr>
              <a:t></a:t>
            </a:r>
            <a:r>
              <a:rPr sz="1200" i="1" spc="-10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2507" y="4465897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35089" y="4210089"/>
            <a:ext cx="4540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47539" y="4584798"/>
            <a:ext cx="15125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615" dirty="0">
                <a:latin typeface="Times New Roman"/>
                <a:cs typeface="Times New Roman"/>
              </a:rPr>
              <a:t>4</a:t>
            </a:r>
            <a:r>
              <a:rPr sz="2100" i="1" spc="615" dirty="0">
                <a:latin typeface="Times New Roman"/>
                <a:cs typeface="Times New Roman"/>
              </a:rPr>
              <a:t>s</a:t>
            </a:r>
            <a:r>
              <a:rPr sz="2100" i="1" spc="70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43661" y="4377389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540" y="4951191"/>
            <a:ext cx="6943090" cy="14509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spc="-10" dirty="0">
                <a:latin typeface="Calibri"/>
                <a:cs typeface="Calibri"/>
              </a:rPr>
              <a:t>Compare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L="1343025">
              <a:lnSpc>
                <a:spcPct val="100000"/>
              </a:lnSpc>
              <a:spcBef>
                <a:spcPts val="770"/>
              </a:spcBef>
              <a:tabLst>
                <a:tab pos="3801745" algn="l"/>
                <a:tab pos="5671820" algn="l"/>
              </a:tabLst>
            </a:pPr>
            <a:r>
              <a:rPr sz="2700" i="1" spc="-305" dirty="0">
                <a:latin typeface="Symbol"/>
                <a:cs typeface="Symbol"/>
              </a:rPr>
              <a:t></a:t>
            </a:r>
            <a:r>
              <a:rPr sz="1450" i="1" spc="-305" dirty="0">
                <a:latin typeface="Times New Roman"/>
                <a:cs typeface="Times New Roman"/>
              </a:rPr>
              <a:t>n   </a:t>
            </a:r>
            <a:r>
              <a:rPr sz="2175" spc="142" baseline="44061" dirty="0">
                <a:latin typeface="Times New Roman"/>
                <a:cs typeface="Times New Roman"/>
              </a:rPr>
              <a:t>2</a:t>
            </a:r>
            <a:r>
              <a:rPr sz="2175" spc="810" baseline="44061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10	</a:t>
            </a: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0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3.16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80" dirty="0">
                <a:latin typeface="Times New Roman"/>
                <a:cs typeface="Times New Roman"/>
              </a:rPr>
              <a:t>/</a:t>
            </a:r>
            <a:r>
              <a:rPr sz="2550" spc="-210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27861"/>
            <a:ext cx="45827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tabLst>
                <a:tab pos="3749040" algn="l"/>
              </a:tabLst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i="1" spc="-204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spc="170" dirty="0">
                <a:latin typeface="Times New Roman"/>
                <a:cs typeface="Times New Roman"/>
              </a:rPr>
              <a:t>4</a:t>
            </a:r>
            <a:r>
              <a:rPr sz="2550" i="1" spc="170" dirty="0">
                <a:latin typeface="Times New Roman"/>
                <a:cs typeface="Times New Roman"/>
              </a:rPr>
              <a:t>s	</a:t>
            </a: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2997" y="2108037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>
                <a:moveTo>
                  <a:pt x="0" y="0"/>
                </a:moveTo>
                <a:lnTo>
                  <a:pt x="852825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7751" y="2108037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140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1979" y="1648516"/>
            <a:ext cx="2057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6860" y="1648516"/>
            <a:ext cx="2057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1226" y="1852543"/>
            <a:ext cx="11099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0.633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2758" y="2084005"/>
            <a:ext cx="8343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7242" y="2105466"/>
            <a:ext cx="110363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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3.16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7552" y="1852543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30190" y="3670058"/>
            <a:ext cx="977265" cy="450850"/>
            <a:chOff x="1330190" y="3670058"/>
            <a:chExt cx="977265" cy="450850"/>
          </a:xfrm>
        </p:grpSpPr>
        <p:sp>
          <p:nvSpPr>
            <p:cNvPr id="15" name="object 15"/>
            <p:cNvSpPr/>
            <p:nvPr/>
          </p:nvSpPr>
          <p:spPr>
            <a:xfrm>
              <a:off x="1333304" y="3678087"/>
              <a:ext cx="973455" cy="442595"/>
            </a:xfrm>
            <a:custGeom>
              <a:avLst/>
              <a:gdLst/>
              <a:ahLst/>
              <a:cxnLst/>
              <a:rect l="l" t="t" r="r" b="b"/>
              <a:pathLst>
                <a:path w="973455" h="442595">
                  <a:moveTo>
                    <a:pt x="0" y="298667"/>
                  </a:moveTo>
                  <a:lnTo>
                    <a:pt x="33718" y="275037"/>
                  </a:lnTo>
                </a:path>
                <a:path w="973455" h="442595">
                  <a:moveTo>
                    <a:pt x="34596" y="274193"/>
                  </a:moveTo>
                  <a:lnTo>
                    <a:pt x="117102" y="441247"/>
                  </a:lnTo>
                </a:path>
                <a:path w="973455" h="442595">
                  <a:moveTo>
                    <a:pt x="117102" y="442088"/>
                  </a:moveTo>
                  <a:lnTo>
                    <a:pt x="207581" y="844"/>
                  </a:lnTo>
                </a:path>
                <a:path w="973455" h="442595">
                  <a:moveTo>
                    <a:pt x="207581" y="0"/>
                  </a:moveTo>
                  <a:lnTo>
                    <a:pt x="9731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0190" y="3670058"/>
              <a:ext cx="977265" cy="450215"/>
            </a:xfrm>
            <a:custGeom>
              <a:avLst/>
              <a:gdLst/>
              <a:ahLst/>
              <a:cxnLst/>
              <a:rect l="l" t="t" r="r" b="b"/>
              <a:pathLst>
                <a:path w="977264" h="450214">
                  <a:moveTo>
                    <a:pt x="976747" y="0"/>
                  </a:moveTo>
                  <a:lnTo>
                    <a:pt x="204049" y="0"/>
                  </a:lnTo>
                  <a:lnTo>
                    <a:pt x="119777" y="410041"/>
                  </a:lnTo>
                  <a:lnTo>
                    <a:pt x="47020" y="269989"/>
                  </a:lnTo>
                  <a:lnTo>
                    <a:pt x="0" y="302046"/>
                  </a:lnTo>
                  <a:lnTo>
                    <a:pt x="6206" y="310501"/>
                  </a:lnTo>
                  <a:lnTo>
                    <a:pt x="28380" y="293619"/>
                  </a:lnTo>
                  <a:lnTo>
                    <a:pt x="111793" y="449696"/>
                  </a:lnTo>
                  <a:lnTo>
                    <a:pt x="128638" y="449696"/>
                  </a:lnTo>
                  <a:lnTo>
                    <a:pt x="217350" y="16038"/>
                  </a:lnTo>
                  <a:lnTo>
                    <a:pt x="976747" y="16038"/>
                  </a:lnTo>
                  <a:lnTo>
                    <a:pt x="976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97035" y="3670058"/>
            <a:ext cx="1770380" cy="455930"/>
            <a:chOff x="5097035" y="3670058"/>
            <a:chExt cx="1770380" cy="455930"/>
          </a:xfrm>
        </p:grpSpPr>
        <p:sp>
          <p:nvSpPr>
            <p:cNvPr id="18" name="object 18"/>
            <p:cNvSpPr/>
            <p:nvPr/>
          </p:nvSpPr>
          <p:spPr>
            <a:xfrm>
              <a:off x="5100129" y="3678087"/>
              <a:ext cx="1766570" cy="447675"/>
            </a:xfrm>
            <a:custGeom>
              <a:avLst/>
              <a:gdLst/>
              <a:ahLst/>
              <a:cxnLst/>
              <a:rect l="l" t="t" r="r" b="b"/>
              <a:pathLst>
                <a:path w="1766570" h="447675">
                  <a:moveTo>
                    <a:pt x="0" y="302055"/>
                  </a:moveTo>
                  <a:lnTo>
                    <a:pt x="33718" y="278416"/>
                  </a:lnTo>
                </a:path>
                <a:path w="1766570" h="447675">
                  <a:moveTo>
                    <a:pt x="34626" y="277580"/>
                  </a:moveTo>
                  <a:lnTo>
                    <a:pt x="117122" y="446315"/>
                  </a:lnTo>
                </a:path>
                <a:path w="1766570" h="447675">
                  <a:moveTo>
                    <a:pt x="117122" y="447155"/>
                  </a:moveTo>
                  <a:lnTo>
                    <a:pt x="207611" y="844"/>
                  </a:lnTo>
                </a:path>
                <a:path w="1766570" h="447675">
                  <a:moveTo>
                    <a:pt x="207611" y="0"/>
                  </a:moveTo>
                  <a:lnTo>
                    <a:pt x="17663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7035" y="3670058"/>
              <a:ext cx="1770380" cy="455295"/>
            </a:xfrm>
            <a:custGeom>
              <a:avLst/>
              <a:gdLst/>
              <a:ahLst/>
              <a:cxnLst/>
              <a:rect l="l" t="t" r="r" b="b"/>
              <a:pathLst>
                <a:path w="1770379" h="455295">
                  <a:moveTo>
                    <a:pt x="1769862" y="0"/>
                  </a:moveTo>
                  <a:lnTo>
                    <a:pt x="204049" y="0"/>
                  </a:lnTo>
                  <a:lnTo>
                    <a:pt x="119777" y="415109"/>
                  </a:lnTo>
                  <a:lnTo>
                    <a:pt x="47020" y="273367"/>
                  </a:lnTo>
                  <a:lnTo>
                    <a:pt x="0" y="305433"/>
                  </a:lnTo>
                  <a:lnTo>
                    <a:pt x="6216" y="313861"/>
                  </a:lnTo>
                  <a:lnTo>
                    <a:pt x="28390" y="297006"/>
                  </a:lnTo>
                  <a:lnTo>
                    <a:pt x="111773" y="454764"/>
                  </a:lnTo>
                  <a:lnTo>
                    <a:pt x="128638" y="454764"/>
                  </a:lnTo>
                  <a:lnTo>
                    <a:pt x="217360" y="16038"/>
                  </a:lnTo>
                  <a:lnTo>
                    <a:pt x="1769862" y="16038"/>
                  </a:lnTo>
                  <a:lnTo>
                    <a:pt x="1769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1828" y="3672637"/>
            <a:ext cx="6697345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346200" algn="l"/>
                <a:tab pos="3305175" algn="l"/>
                <a:tab pos="5111750" algn="l"/>
              </a:tabLst>
            </a:pPr>
            <a:r>
              <a:rPr sz="2700" i="1" spc="-360" dirty="0">
                <a:latin typeface="Symbol"/>
                <a:cs typeface="Symbol"/>
              </a:rPr>
              <a:t></a:t>
            </a:r>
            <a:r>
              <a:rPr sz="1450" i="1" spc="-360" dirty="0">
                <a:latin typeface="Times New Roman"/>
                <a:cs typeface="Times New Roman"/>
              </a:rPr>
              <a:t>d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385" dirty="0">
                <a:latin typeface="Times New Roman"/>
                <a:cs typeface="Times New Roman"/>
              </a:rPr>
              <a:t> </a:t>
            </a:r>
            <a:r>
              <a:rPr sz="2700" i="1" spc="-360" dirty="0">
                <a:latin typeface="Symbol"/>
                <a:cs typeface="Symbol"/>
              </a:rPr>
              <a:t></a:t>
            </a:r>
            <a:r>
              <a:rPr sz="1450" i="1" spc="-360" dirty="0">
                <a:latin typeface="Times New Roman"/>
                <a:cs typeface="Times New Roman"/>
              </a:rPr>
              <a:t>n	</a:t>
            </a:r>
            <a:r>
              <a:rPr sz="2550" spc="65" dirty="0">
                <a:latin typeface="Times New Roman"/>
                <a:cs typeface="Times New Roman"/>
              </a:rPr>
              <a:t>1</a:t>
            </a:r>
            <a:r>
              <a:rPr sz="2550" spc="-434" dirty="0">
                <a:latin typeface="Times New Roman"/>
                <a:cs typeface="Times New Roman"/>
              </a:rPr>
              <a:t> </a:t>
            </a:r>
            <a:r>
              <a:rPr sz="2550" spc="-95" dirty="0">
                <a:latin typeface="Symbol"/>
                <a:cs typeface="Symbol"/>
              </a:rPr>
              <a:t></a:t>
            </a:r>
            <a:r>
              <a:rPr sz="2700" i="1" spc="-95" dirty="0">
                <a:latin typeface="Symbol"/>
                <a:cs typeface="Symbol"/>
              </a:rPr>
              <a:t></a:t>
            </a:r>
            <a:r>
              <a:rPr sz="2175" spc="-142" baseline="44061" dirty="0">
                <a:latin typeface="Times New Roman"/>
                <a:cs typeface="Times New Roman"/>
              </a:rPr>
              <a:t>2	</a:t>
            </a:r>
            <a:r>
              <a:rPr sz="2550" spc="-240" dirty="0">
                <a:latin typeface="Symbol"/>
                <a:cs typeface="Symbol"/>
              </a:rPr>
              <a:t></a:t>
            </a:r>
            <a:r>
              <a:rPr sz="2700" i="1" spc="-240" dirty="0">
                <a:latin typeface="Symbol"/>
                <a:cs typeface="Symbol"/>
              </a:rPr>
              <a:t></a:t>
            </a:r>
            <a:r>
              <a:rPr sz="1450" i="1" spc="-240" dirty="0">
                <a:latin typeface="Times New Roman"/>
                <a:cs typeface="Times New Roman"/>
              </a:rPr>
              <a:t>d     </a:t>
            </a:r>
            <a:r>
              <a:rPr sz="1450" i="1" spc="-17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Times New Roman"/>
                <a:cs typeface="Times New Roman"/>
              </a:rPr>
              <a:t>3.16	</a:t>
            </a:r>
            <a:r>
              <a:rPr sz="2550" spc="170" dirty="0">
                <a:latin typeface="Times New Roman"/>
                <a:cs typeface="Times New Roman"/>
              </a:rPr>
              <a:t>1</a:t>
            </a:r>
            <a:r>
              <a:rPr sz="2550" spc="170" dirty="0">
                <a:latin typeface="Symbol"/>
                <a:cs typeface="Symbol"/>
              </a:rPr>
              <a:t>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Times New Roman"/>
                <a:cs typeface="Times New Roman"/>
              </a:rPr>
              <a:t>(0.633)</a:t>
            </a:r>
            <a:r>
              <a:rPr sz="2175" spc="89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2688" y="3691959"/>
            <a:ext cx="213931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70" dirty="0">
                <a:latin typeface="Symbol"/>
                <a:cs typeface="Symbol"/>
              </a:rPr>
              <a:t>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Times New Roman"/>
                <a:cs typeface="Times New Roman"/>
              </a:rPr>
              <a:t>2.44 </a:t>
            </a:r>
            <a:r>
              <a:rPr sz="2550" i="1" spc="60" dirty="0">
                <a:latin typeface="Times New Roman"/>
                <a:cs typeface="Times New Roman"/>
              </a:rPr>
              <a:t>rad </a:t>
            </a:r>
            <a:r>
              <a:rPr sz="2550" spc="35" dirty="0">
                <a:latin typeface="Times New Roman"/>
                <a:cs typeface="Times New Roman"/>
              </a:rPr>
              <a:t>/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4016" y="5665065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60458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3048" y="5665065"/>
            <a:ext cx="2199640" cy="0"/>
          </a:xfrm>
          <a:custGeom>
            <a:avLst/>
            <a:gdLst/>
            <a:ahLst/>
            <a:cxnLst/>
            <a:rect l="l" t="t" r="r" b="b"/>
            <a:pathLst>
              <a:path w="2199640">
                <a:moveTo>
                  <a:pt x="0" y="0"/>
                </a:moveTo>
                <a:lnTo>
                  <a:pt x="2199522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14474" y="5202498"/>
            <a:ext cx="62426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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0.7</a:t>
            </a:r>
            <a:r>
              <a:rPr sz="2600" i="1" spc="229" dirty="0">
                <a:latin typeface="Symbol"/>
                <a:cs typeface="Symbol"/>
              </a:rPr>
              <a:t></a:t>
            </a:r>
            <a:r>
              <a:rPr sz="2600" i="1" spc="-360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30" dirty="0">
                <a:latin typeface="Times New Roman"/>
                <a:cs typeface="Times New Roman"/>
              </a:rPr>
              <a:t>1</a:t>
            </a:r>
            <a:r>
              <a:rPr sz="2400" spc="530" dirty="0">
                <a:latin typeface="Symbol"/>
                <a:cs typeface="Symbol"/>
              </a:rPr>
              <a:t>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0.7(0.633)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142" baseline="-34722" dirty="0">
                <a:latin typeface="Times New Roman"/>
                <a:cs typeface="Times New Roman"/>
              </a:rPr>
              <a:t> </a:t>
            </a:r>
            <a:r>
              <a:rPr sz="3600" spc="517" baseline="-34722" dirty="0">
                <a:latin typeface="Times New Roman"/>
                <a:cs typeface="Times New Roman"/>
              </a:rPr>
              <a:t>0.457</a:t>
            </a:r>
            <a:r>
              <a:rPr sz="3600" spc="502" baseline="-34722" dirty="0">
                <a:latin typeface="Times New Roman"/>
                <a:cs typeface="Times New Roman"/>
              </a:rPr>
              <a:t> </a:t>
            </a:r>
            <a:r>
              <a:rPr sz="3600" spc="480" baseline="-34722" dirty="0">
                <a:latin typeface="Times New Roman"/>
                <a:cs typeface="Times New Roman"/>
              </a:rPr>
              <a:t>sec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97173" y="5661922"/>
            <a:ext cx="7315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35" dirty="0">
                <a:latin typeface="Times New Roman"/>
                <a:cs typeface="Times New Roman"/>
              </a:rPr>
              <a:t>3.16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5602" y="5423282"/>
            <a:ext cx="3689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50" dirty="0">
                <a:latin typeface="Times New Roman"/>
                <a:cs typeface="Times New Roman"/>
              </a:rPr>
              <a:t>T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2472" y="5633644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4966792"/>
            <a:ext cx="17202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0071" y="589214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266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3742" y="5892142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2488571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9987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0842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898" y="5650361"/>
            <a:ext cx="15309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</a:tabLst>
            </a:pPr>
            <a:r>
              <a:rPr sz="2400" i="1" spc="445" dirty="0">
                <a:latin typeface="Times New Roman"/>
                <a:cs typeface="Times New Roman"/>
              </a:rPr>
              <a:t>T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4</a:t>
            </a:r>
            <a:r>
              <a:rPr sz="2400" i="1" spc="430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5606" y="5650361"/>
            <a:ext cx="18370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1.997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865" y="5650361"/>
            <a:ext cx="2470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7802" y="5860672"/>
            <a:ext cx="35909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4585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310" dirty="0">
                <a:latin typeface="Times New Roman"/>
                <a:cs typeface="Times New Roman"/>
              </a:rPr>
              <a:t>(0.633)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(3.16)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518738"/>
            <a:ext cx="1377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05250" y="4418433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>
                <a:moveTo>
                  <a:pt x="0" y="0"/>
                </a:moveTo>
                <a:lnTo>
                  <a:pt x="461191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5061" y="4418433"/>
            <a:ext cx="744220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3794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32416" y="4176650"/>
            <a:ext cx="18192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1.273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3002" y="4386999"/>
            <a:ext cx="16764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56944" algn="l"/>
              </a:tabLst>
            </a:pPr>
            <a:r>
              <a:rPr sz="2600" i="1" spc="-495" dirty="0">
                <a:latin typeface="Symbol"/>
                <a:cs typeface="Symbol"/>
              </a:rPr>
              <a:t>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400" spc="335" dirty="0">
                <a:latin typeface="Times New Roman"/>
                <a:cs typeface="Times New Roman"/>
              </a:rPr>
              <a:t>2.44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9207" y="4148359"/>
            <a:ext cx="16338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7885" algn="l"/>
                <a:tab pos="1373505" algn="l"/>
              </a:tabLst>
            </a:pPr>
            <a:r>
              <a:rPr sz="2400" i="1" spc="335" dirty="0">
                <a:latin typeface="Times New Roman"/>
                <a:cs typeface="Times New Roman"/>
              </a:rPr>
              <a:t>T</a:t>
            </a:r>
            <a:r>
              <a:rPr sz="1400" i="1" spc="335" dirty="0">
                <a:latin typeface="Times New Roman"/>
                <a:cs typeface="Times New Roman"/>
              </a:rPr>
              <a:t>p</a:t>
            </a:r>
            <a:r>
              <a:rPr sz="1400" i="1" spc="45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	</a:t>
            </a:r>
            <a:r>
              <a:rPr sz="3900" i="1" spc="472" baseline="32051" dirty="0">
                <a:latin typeface="Symbol"/>
                <a:cs typeface="Symbol"/>
              </a:rPr>
              <a:t></a:t>
            </a:r>
            <a:r>
              <a:rPr sz="3900" spc="472" baseline="3205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6668" y="3955853"/>
            <a:ext cx="4121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31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9262" y="2996542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695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0498" y="2996542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3985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50547" y="2993402"/>
            <a:ext cx="12058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80" dirty="0">
                <a:latin typeface="Times New Roman"/>
                <a:cs typeface="Times New Roman"/>
              </a:rPr>
              <a:t>(</a:t>
            </a:r>
            <a:r>
              <a:rPr sz="2400" spc="340" dirty="0">
                <a:latin typeface="Times New Roman"/>
                <a:cs typeface="Times New Roman"/>
              </a:rPr>
              <a:t>0.24</a:t>
            </a:r>
            <a:r>
              <a:rPr sz="2400" spc="380" dirty="0">
                <a:latin typeface="Times New Roman"/>
                <a:cs typeface="Times New Roman"/>
              </a:rPr>
              <a:t>4</a:t>
            </a:r>
            <a:r>
              <a:rPr sz="2400" spc="2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3297" y="2965050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31200" y="2726409"/>
            <a:ext cx="54800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305" dirty="0">
                <a:latin typeface="Times New Roman"/>
                <a:cs typeface="Times New Roman"/>
              </a:rPr>
              <a:t>T</a:t>
            </a:r>
            <a:r>
              <a:rPr sz="1400" i="1" spc="305" dirty="0">
                <a:latin typeface="Times New Roman"/>
                <a:cs typeface="Times New Roman"/>
              </a:rPr>
              <a:t>r</a:t>
            </a:r>
            <a:r>
              <a:rPr sz="1400" i="1" spc="50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3900" i="1" spc="494" baseline="32051" dirty="0">
                <a:latin typeface="Symbol"/>
                <a:cs typeface="Symbol"/>
              </a:rPr>
              <a:t></a:t>
            </a:r>
            <a:r>
              <a:rPr sz="3600" spc="494" baseline="34722" dirty="0">
                <a:latin typeface="Symbol"/>
                <a:cs typeface="Symbol"/>
              </a:rPr>
              <a:t></a:t>
            </a:r>
            <a:r>
              <a:rPr sz="3600" spc="-390" baseline="34722" dirty="0">
                <a:latin typeface="Times New Roman"/>
                <a:cs typeface="Times New Roman"/>
              </a:rPr>
              <a:t> </a:t>
            </a:r>
            <a:r>
              <a:rPr sz="3900" i="1" spc="472" baseline="32051" dirty="0">
                <a:latin typeface="Symbol"/>
                <a:cs typeface="Symbol"/>
              </a:rPr>
              <a:t></a:t>
            </a:r>
            <a:r>
              <a:rPr sz="3900" i="1" spc="-502" baseline="32051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3900" i="1" spc="502" baseline="32051" dirty="0">
                <a:latin typeface="Symbol"/>
                <a:cs typeface="Symbol"/>
              </a:rPr>
              <a:t></a:t>
            </a:r>
            <a:r>
              <a:rPr sz="3600" spc="502" baseline="34722" dirty="0">
                <a:latin typeface="Symbol"/>
                <a:cs typeface="Symbol"/>
              </a:rPr>
              <a:t></a:t>
            </a:r>
            <a:r>
              <a:rPr sz="3600" spc="-172" baseline="34722" dirty="0">
                <a:latin typeface="Times New Roman"/>
                <a:cs typeface="Times New Roman"/>
              </a:rPr>
              <a:t> </a:t>
            </a:r>
            <a:r>
              <a:rPr sz="3600" spc="525" baseline="34722" dirty="0">
                <a:latin typeface="Times New Roman"/>
                <a:cs typeface="Times New Roman"/>
              </a:rPr>
              <a:t>0.885</a:t>
            </a:r>
            <a:r>
              <a:rPr sz="3600" spc="397" baseline="34722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340" dirty="0">
                <a:latin typeface="Times New Roman"/>
                <a:cs typeface="Times New Roman"/>
              </a:rPr>
              <a:t>0.92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775461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Rise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18690" y="1392061"/>
            <a:ext cx="1156335" cy="424815"/>
            <a:chOff x="2318690" y="1392061"/>
            <a:chExt cx="1156335" cy="424815"/>
          </a:xfrm>
        </p:grpSpPr>
        <p:sp>
          <p:nvSpPr>
            <p:cNvPr id="28" name="object 28"/>
            <p:cNvSpPr/>
            <p:nvPr/>
          </p:nvSpPr>
          <p:spPr>
            <a:xfrm>
              <a:off x="2322352" y="1399601"/>
              <a:ext cx="1152525" cy="416559"/>
            </a:xfrm>
            <a:custGeom>
              <a:avLst/>
              <a:gdLst/>
              <a:ahLst/>
              <a:cxnLst/>
              <a:rect l="l" t="t" r="r" b="b"/>
              <a:pathLst>
                <a:path w="1152525" h="416560">
                  <a:moveTo>
                    <a:pt x="0" y="281252"/>
                  </a:moveTo>
                  <a:lnTo>
                    <a:pt x="39914" y="259008"/>
                  </a:lnTo>
                </a:path>
                <a:path w="1152525" h="416560">
                  <a:moveTo>
                    <a:pt x="40954" y="258195"/>
                  </a:moveTo>
                  <a:lnTo>
                    <a:pt x="138620" y="415523"/>
                  </a:lnTo>
                </a:path>
                <a:path w="1152525" h="416560">
                  <a:moveTo>
                    <a:pt x="138620" y="416309"/>
                  </a:moveTo>
                  <a:lnTo>
                    <a:pt x="245725" y="786"/>
                  </a:lnTo>
                </a:path>
                <a:path w="1152525" h="416560">
                  <a:moveTo>
                    <a:pt x="245725" y="0"/>
                  </a:moveTo>
                  <a:lnTo>
                    <a:pt x="11519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18690" y="1392061"/>
              <a:ext cx="1156335" cy="423545"/>
            </a:xfrm>
            <a:custGeom>
              <a:avLst/>
              <a:gdLst/>
              <a:ahLst/>
              <a:cxnLst/>
              <a:rect l="l" t="t" r="r" b="b"/>
              <a:pathLst>
                <a:path w="1156335" h="423544">
                  <a:moveTo>
                    <a:pt x="1156145" y="0"/>
                  </a:moveTo>
                  <a:lnTo>
                    <a:pt x="241520" y="0"/>
                  </a:lnTo>
                  <a:lnTo>
                    <a:pt x="141762" y="386114"/>
                  </a:lnTo>
                  <a:lnTo>
                    <a:pt x="55637" y="254238"/>
                  </a:lnTo>
                  <a:lnTo>
                    <a:pt x="0" y="284424"/>
                  </a:lnTo>
                  <a:lnTo>
                    <a:pt x="7359" y="292357"/>
                  </a:lnTo>
                  <a:lnTo>
                    <a:pt x="33606" y="276464"/>
                  </a:lnTo>
                  <a:lnTo>
                    <a:pt x="132312" y="423456"/>
                  </a:lnTo>
                  <a:lnTo>
                    <a:pt x="152252" y="423456"/>
                  </a:lnTo>
                  <a:lnTo>
                    <a:pt x="257266" y="15097"/>
                  </a:lnTo>
                  <a:lnTo>
                    <a:pt x="1156145" y="15097"/>
                  </a:lnTo>
                  <a:lnTo>
                    <a:pt x="1156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13699" y="1387291"/>
            <a:ext cx="2095500" cy="429259"/>
            <a:chOff x="4813699" y="1387291"/>
            <a:chExt cx="2095500" cy="429259"/>
          </a:xfrm>
        </p:grpSpPr>
        <p:sp>
          <p:nvSpPr>
            <p:cNvPr id="31" name="object 31"/>
            <p:cNvSpPr/>
            <p:nvPr/>
          </p:nvSpPr>
          <p:spPr>
            <a:xfrm>
              <a:off x="4817361" y="1394831"/>
              <a:ext cx="2091055" cy="421640"/>
            </a:xfrm>
            <a:custGeom>
              <a:avLst/>
              <a:gdLst/>
              <a:ahLst/>
              <a:cxnLst/>
              <a:rect l="l" t="t" r="r" b="b"/>
              <a:pathLst>
                <a:path w="2091054" h="421639">
                  <a:moveTo>
                    <a:pt x="0" y="284424"/>
                  </a:moveTo>
                  <a:lnTo>
                    <a:pt x="39902" y="262179"/>
                  </a:lnTo>
                </a:path>
                <a:path w="2091054" h="421639">
                  <a:moveTo>
                    <a:pt x="40954" y="261384"/>
                  </a:moveTo>
                  <a:lnTo>
                    <a:pt x="138620" y="420293"/>
                  </a:lnTo>
                </a:path>
                <a:path w="2091054" h="421639">
                  <a:moveTo>
                    <a:pt x="138620" y="421079"/>
                  </a:moveTo>
                  <a:lnTo>
                    <a:pt x="245725" y="812"/>
                  </a:lnTo>
                </a:path>
                <a:path w="2091054" h="421639">
                  <a:moveTo>
                    <a:pt x="245725" y="0"/>
                  </a:moveTo>
                  <a:lnTo>
                    <a:pt x="2090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13699" y="1387291"/>
              <a:ext cx="2095500" cy="428625"/>
            </a:xfrm>
            <a:custGeom>
              <a:avLst/>
              <a:gdLst/>
              <a:ahLst/>
              <a:cxnLst/>
              <a:rect l="l" t="t" r="r" b="b"/>
              <a:pathLst>
                <a:path w="2095500" h="428625">
                  <a:moveTo>
                    <a:pt x="2094904" y="0"/>
                  </a:moveTo>
                  <a:lnTo>
                    <a:pt x="241508" y="0"/>
                  </a:lnTo>
                  <a:lnTo>
                    <a:pt x="141751" y="390884"/>
                  </a:lnTo>
                  <a:lnTo>
                    <a:pt x="55660" y="257409"/>
                  </a:lnTo>
                  <a:lnTo>
                    <a:pt x="0" y="287604"/>
                  </a:lnTo>
                  <a:lnTo>
                    <a:pt x="7347" y="295546"/>
                  </a:lnTo>
                  <a:lnTo>
                    <a:pt x="33595" y="279653"/>
                  </a:lnTo>
                  <a:lnTo>
                    <a:pt x="132312" y="428226"/>
                  </a:lnTo>
                  <a:lnTo>
                    <a:pt x="152252" y="428226"/>
                  </a:lnTo>
                  <a:lnTo>
                    <a:pt x="257266" y="15097"/>
                  </a:lnTo>
                  <a:lnTo>
                    <a:pt x="2094904" y="15097"/>
                  </a:lnTo>
                  <a:lnTo>
                    <a:pt x="209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65128" y="1850478"/>
            <a:ext cx="1193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latin typeface="Times New Roman"/>
                <a:cs typeface="Times New Roman"/>
              </a:rPr>
              <a:t>(</a:t>
            </a:r>
            <a:r>
              <a:rPr sz="2400" spc="335" dirty="0">
                <a:latin typeface="Times New Roman"/>
                <a:cs typeface="Times New Roman"/>
              </a:rPr>
              <a:t>0.63</a:t>
            </a:r>
            <a:r>
              <a:rPr sz="2400" spc="280" dirty="0">
                <a:latin typeface="Times New Roman"/>
                <a:cs typeface="Times New Roman"/>
              </a:rPr>
              <a:t>3</a:t>
            </a:r>
            <a:r>
              <a:rPr sz="2400" spc="2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1686" y="1822163"/>
            <a:ext cx="3892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280" dirty="0">
                <a:latin typeface="Symbol"/>
                <a:cs typeface="Symbol"/>
              </a:rPr>
              <a:t>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46852" y="1604190"/>
            <a:ext cx="15367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65" dirty="0">
                <a:latin typeface="Symbol"/>
                <a:cs typeface="Symbol"/>
              </a:rPr>
              <a:t>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98219" y="1407163"/>
            <a:ext cx="1891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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(0.633)</a:t>
            </a:r>
            <a:r>
              <a:rPr sz="2025" spc="472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3210" y="1383600"/>
            <a:ext cx="9525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275" dirty="0">
                <a:latin typeface="Times New Roman"/>
                <a:cs typeface="Times New Roman"/>
              </a:rPr>
              <a:t>1</a:t>
            </a:r>
            <a:r>
              <a:rPr sz="2400" spc="275" dirty="0">
                <a:latin typeface="Symbol"/>
                <a:cs typeface="Symbol"/>
              </a:rPr>
              <a:t></a:t>
            </a:r>
            <a:r>
              <a:rPr sz="2600" i="1" spc="275" dirty="0">
                <a:latin typeface="Symbol"/>
                <a:cs typeface="Symbol"/>
              </a:rPr>
              <a:t></a:t>
            </a:r>
            <a:r>
              <a:rPr sz="2025" spc="412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5358" y="1583808"/>
            <a:ext cx="82308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00810" algn="l"/>
                <a:tab pos="2878455" algn="l"/>
                <a:tab pos="6312535" algn="l"/>
              </a:tabLst>
            </a:pPr>
            <a:r>
              <a:rPr sz="2600" i="1" spc="400" dirty="0">
                <a:latin typeface="Symbol"/>
                <a:cs typeface="Symbol"/>
              </a:rPr>
              <a:t></a:t>
            </a:r>
            <a:r>
              <a:rPr sz="2400" spc="400" dirty="0">
                <a:latin typeface="Symbol"/>
                <a:cs typeface="Symbol"/>
              </a:rPr>
              <a:t>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tan	</a:t>
            </a:r>
            <a:r>
              <a:rPr sz="2025" spc="359" baseline="45267" dirty="0">
                <a:latin typeface="Times New Roman"/>
                <a:cs typeface="Times New Roman"/>
              </a:rPr>
              <a:t>1</a:t>
            </a:r>
            <a:r>
              <a:rPr sz="2025" u="heavy" spc="359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330" dirty="0">
                <a:latin typeface="Times New Roman"/>
                <a:cs typeface="Times New Roman"/>
              </a:rPr>
              <a:t>tan</a:t>
            </a:r>
            <a:r>
              <a:rPr sz="2025" spc="494" baseline="45267" dirty="0">
                <a:latin typeface="Symbol"/>
                <a:cs typeface="Symbol"/>
              </a:rPr>
              <a:t></a:t>
            </a:r>
            <a:r>
              <a:rPr sz="2025" spc="494" baseline="45267" dirty="0">
                <a:latin typeface="Times New Roman"/>
                <a:cs typeface="Times New Roman"/>
              </a:rPr>
              <a:t>1</a:t>
            </a:r>
            <a:r>
              <a:rPr sz="2025" u="heavy" spc="494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0.885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rad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69629" y="1713774"/>
            <a:ext cx="1103630" cy="335915"/>
            <a:chOff x="4269629" y="1713774"/>
            <a:chExt cx="1103630" cy="335915"/>
          </a:xfrm>
        </p:grpSpPr>
        <p:sp>
          <p:nvSpPr>
            <p:cNvPr id="6" name="object 6"/>
            <p:cNvSpPr/>
            <p:nvPr/>
          </p:nvSpPr>
          <p:spPr>
            <a:xfrm>
              <a:off x="4303366" y="1750376"/>
              <a:ext cx="1039494" cy="298450"/>
            </a:xfrm>
            <a:custGeom>
              <a:avLst/>
              <a:gdLst/>
              <a:ahLst/>
              <a:cxnLst/>
              <a:rect l="l" t="t" r="r" b="b"/>
              <a:pathLst>
                <a:path w="1039495" h="298450">
                  <a:moveTo>
                    <a:pt x="0" y="200270"/>
                  </a:moveTo>
                  <a:lnTo>
                    <a:pt x="32842" y="184713"/>
                  </a:lnTo>
                </a:path>
                <a:path w="1039495" h="298450">
                  <a:moveTo>
                    <a:pt x="34574" y="183798"/>
                  </a:moveTo>
                  <a:lnTo>
                    <a:pt x="131428" y="297218"/>
                  </a:lnTo>
                </a:path>
                <a:path w="1039495" h="298450">
                  <a:moveTo>
                    <a:pt x="131428" y="298133"/>
                  </a:moveTo>
                  <a:lnTo>
                    <a:pt x="233496" y="904"/>
                  </a:lnTo>
                </a:path>
                <a:path w="1039495" h="298450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9066" y="1745338"/>
              <a:ext cx="1045210" cy="302895"/>
            </a:xfrm>
            <a:custGeom>
              <a:avLst/>
              <a:gdLst/>
              <a:ahLst/>
              <a:cxnLst/>
              <a:rect l="l" t="t" r="r" b="b"/>
              <a:pathLst>
                <a:path w="1045210" h="302894">
                  <a:moveTo>
                    <a:pt x="1044634" y="0"/>
                  </a:moveTo>
                  <a:lnTo>
                    <a:pt x="229994" y="0"/>
                  </a:lnTo>
                  <a:lnTo>
                    <a:pt x="133140" y="281661"/>
                  </a:lnTo>
                  <a:lnTo>
                    <a:pt x="48388" y="181978"/>
                  </a:lnTo>
                  <a:lnTo>
                    <a:pt x="0" y="203036"/>
                  </a:lnTo>
                  <a:lnTo>
                    <a:pt x="6887" y="207580"/>
                  </a:lnTo>
                  <a:lnTo>
                    <a:pt x="29398" y="195694"/>
                  </a:lnTo>
                  <a:lnTo>
                    <a:pt x="126233" y="302708"/>
                  </a:lnTo>
                  <a:lnTo>
                    <a:pt x="143530" y="302708"/>
                  </a:lnTo>
                  <a:lnTo>
                    <a:pt x="243827" y="9130"/>
                  </a:lnTo>
                  <a:lnTo>
                    <a:pt x="1044634" y="9130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629" y="1717885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3664" y="1738606"/>
            <a:ext cx="852169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415" dirty="0">
                <a:latin typeface="Times New Roman"/>
                <a:cs typeface="Times New Roman"/>
              </a:rPr>
              <a:t>1</a:t>
            </a:r>
            <a:r>
              <a:rPr sz="1600" spc="415" dirty="0">
                <a:latin typeface="Symbol"/>
                <a:cs typeface="Symbol"/>
              </a:rPr>
              <a:t></a:t>
            </a:r>
            <a:r>
              <a:rPr sz="1900" i="1" spc="415" dirty="0">
                <a:latin typeface="Symbol"/>
                <a:cs typeface="Symbol"/>
              </a:rPr>
              <a:t></a:t>
            </a:r>
            <a:r>
              <a:rPr sz="1725" spc="6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3" y="1552468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27861"/>
            <a:ext cx="346964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160145">
              <a:lnSpc>
                <a:spcPct val="100000"/>
              </a:lnSpc>
              <a:tabLst>
                <a:tab pos="2652395" algn="l"/>
                <a:tab pos="316103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552468"/>
            <a:ext cx="21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024" y="1791152"/>
            <a:ext cx="14058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772" y="1389238"/>
            <a:ext cx="5740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550" dirty="0">
                <a:latin typeface="Symbol"/>
                <a:cs typeface="Symbol"/>
              </a:rPr>
              <a:t>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63392" y="3097358"/>
            <a:ext cx="2040889" cy="337820"/>
            <a:chOff x="4263392" y="3097358"/>
            <a:chExt cx="2040889" cy="337820"/>
          </a:xfrm>
        </p:grpSpPr>
        <p:sp>
          <p:nvSpPr>
            <p:cNvPr id="16" name="object 16"/>
            <p:cNvSpPr/>
            <p:nvPr/>
          </p:nvSpPr>
          <p:spPr>
            <a:xfrm>
              <a:off x="4297107" y="3133864"/>
              <a:ext cx="1977389" cy="300355"/>
            </a:xfrm>
            <a:custGeom>
              <a:avLst/>
              <a:gdLst/>
              <a:ahLst/>
              <a:cxnLst/>
              <a:rect l="l" t="t" r="r" b="b"/>
              <a:pathLst>
                <a:path w="1977389" h="300354">
                  <a:moveTo>
                    <a:pt x="0" y="201759"/>
                  </a:moveTo>
                  <a:lnTo>
                    <a:pt x="32877" y="186231"/>
                  </a:lnTo>
                </a:path>
                <a:path w="1977389" h="300354">
                  <a:moveTo>
                    <a:pt x="34609" y="185327"/>
                  </a:moveTo>
                  <a:lnTo>
                    <a:pt x="131452" y="299447"/>
                  </a:lnTo>
                </a:path>
                <a:path w="1977389" h="300354">
                  <a:moveTo>
                    <a:pt x="131452" y="300361"/>
                  </a:moveTo>
                  <a:lnTo>
                    <a:pt x="233509" y="913"/>
                  </a:lnTo>
                </a:path>
                <a:path w="1977389" h="300354">
                  <a:moveTo>
                    <a:pt x="233509" y="0"/>
                  </a:moveTo>
                  <a:lnTo>
                    <a:pt x="19768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2788" y="3128845"/>
              <a:ext cx="1982470" cy="305435"/>
            </a:xfrm>
            <a:custGeom>
              <a:avLst/>
              <a:gdLst/>
              <a:ahLst/>
              <a:cxnLst/>
              <a:rect l="l" t="t" r="r" b="b"/>
              <a:pathLst>
                <a:path w="1982470" h="305435">
                  <a:moveTo>
                    <a:pt x="1981998" y="0"/>
                  </a:moveTo>
                  <a:lnTo>
                    <a:pt x="230026" y="0"/>
                  </a:lnTo>
                  <a:lnTo>
                    <a:pt x="133183" y="283908"/>
                  </a:lnTo>
                  <a:lnTo>
                    <a:pt x="48441" y="183500"/>
                  </a:lnTo>
                  <a:lnTo>
                    <a:pt x="0" y="204489"/>
                  </a:lnTo>
                  <a:lnTo>
                    <a:pt x="6945" y="209057"/>
                  </a:lnTo>
                  <a:lnTo>
                    <a:pt x="29395" y="197182"/>
                  </a:lnTo>
                  <a:lnTo>
                    <a:pt x="126238" y="304918"/>
                  </a:lnTo>
                  <a:lnTo>
                    <a:pt x="143572" y="304918"/>
                  </a:lnTo>
                  <a:lnTo>
                    <a:pt x="243858" y="9144"/>
                  </a:lnTo>
                  <a:lnTo>
                    <a:pt x="1981998" y="9144"/>
                  </a:lnTo>
                  <a:lnTo>
                    <a:pt x="1981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3392" y="3101462"/>
              <a:ext cx="2040889" cy="0"/>
            </a:xfrm>
            <a:custGeom>
              <a:avLst/>
              <a:gdLst/>
              <a:ahLst/>
              <a:cxnLst/>
              <a:rect l="l" t="t" r="r" b="b"/>
              <a:pathLst>
                <a:path w="2040889">
                  <a:moveTo>
                    <a:pt x="0" y="0"/>
                  </a:moveTo>
                  <a:lnTo>
                    <a:pt x="2040788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67420" y="3159046"/>
            <a:ext cx="17894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35" dirty="0">
                <a:latin typeface="Times New Roman"/>
                <a:cs typeface="Times New Roman"/>
              </a:rPr>
              <a:t> </a:t>
            </a:r>
            <a:r>
              <a:rPr sz="1600" spc="620" dirty="0">
                <a:latin typeface="Times New Roman"/>
                <a:cs typeface="Times New Roman"/>
              </a:rPr>
              <a:t>0.633)</a:t>
            </a:r>
            <a:r>
              <a:rPr sz="1725" spc="930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0268" y="2773276"/>
            <a:ext cx="152781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0" dirty="0">
                <a:latin typeface="Times New Roman"/>
                <a:cs typeface="Times New Roman"/>
              </a:rPr>
              <a:t>(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600" dirty="0">
                <a:latin typeface="Times New Roman"/>
                <a:cs typeface="Times New Roman"/>
              </a:rPr>
              <a:t>0.633)</a:t>
            </a:r>
            <a:r>
              <a:rPr sz="1850" i="1" spc="600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2523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8768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5046" y="3177305"/>
            <a:ext cx="23215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4950" algn="l"/>
                <a:tab pos="201358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8109" y="3177305"/>
            <a:ext cx="140525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7086" y="4115503"/>
            <a:ext cx="3745229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5585" algn="l"/>
                <a:tab pos="201295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5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935" dirty="0">
                <a:latin typeface="Times New Roman"/>
                <a:cs typeface="Times New Roman"/>
              </a:rPr>
              <a:t>7.</a:t>
            </a:r>
            <a:r>
              <a:rPr sz="2750" spc="1220" dirty="0">
                <a:latin typeface="Times New Roman"/>
                <a:cs typeface="Times New Roman"/>
              </a:rPr>
              <a:t>6</a:t>
            </a:r>
            <a:r>
              <a:rPr sz="2750" spc="1660" dirty="0">
                <a:latin typeface="Times New Roman"/>
                <a:cs typeface="Times New Roman"/>
              </a:rPr>
              <a:t>6%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624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second order </a:t>
            </a:r>
            <a:r>
              <a:rPr sz="2400" spc="-5" dirty="0">
                <a:latin typeface="Calibri"/>
                <a:cs typeface="Calibri"/>
              </a:rPr>
              <a:t>servo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feedback,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1537" y="2285557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2767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1429" y="1901012"/>
            <a:ext cx="4635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Times New Roman"/>
                <a:cs typeface="Times New Roman"/>
              </a:rPr>
              <a:t>500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6493" y="2070799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1619" y="2281289"/>
            <a:ext cx="99314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Symbol"/>
                <a:cs typeface="Symbol"/>
              </a:rPr>
              <a:t></a:t>
            </a:r>
            <a:r>
              <a:rPr sz="2100" spc="125" dirty="0">
                <a:latin typeface="Times New Roman"/>
                <a:cs typeface="Times New Roman"/>
              </a:rPr>
              <a:t>15)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73767"/>
            <a:ext cx="3879850" cy="2238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10" dirty="0">
                <a:latin typeface="Calibri"/>
                <a:cs typeface="Calibri"/>
              </a:rPr>
              <a:t>Determine;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Delay</a:t>
            </a:r>
            <a:r>
              <a:rPr sz="2200" spc="-5" dirty="0">
                <a:latin typeface="Calibri"/>
                <a:cs typeface="Calibri"/>
              </a:rPr>
              <a:t> 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Rise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Peak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Settling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Maximum Peak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Overshoot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51661"/>
            <a:ext cx="745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response of </a:t>
            </a:r>
            <a:r>
              <a:rPr sz="2400" dirty="0">
                <a:latin typeface="Calibri"/>
                <a:cs typeface="Calibri"/>
              </a:rPr>
              <a:t>lift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input </a:t>
            </a:r>
            <a:r>
              <a:rPr sz="2400" spc="-15" dirty="0">
                <a:latin typeface="Calibri"/>
                <a:cs typeface="Calibri"/>
              </a:rPr>
              <a:t>to move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shown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1371598"/>
            <a:ext cx="8991600" cy="540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31775"/>
            <a:ext cx="3770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Response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933" y="6419102"/>
            <a:ext cx="271780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04061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3737" y="1273621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2767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53629" y="889077"/>
            <a:ext cx="4635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0" dirty="0">
                <a:latin typeface="Times New Roman"/>
                <a:cs typeface="Times New Roman"/>
              </a:rPr>
              <a:t>500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8693" y="1058863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3819" y="1269353"/>
            <a:ext cx="99314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Symbol"/>
                <a:cs typeface="Symbol"/>
              </a:rPr>
              <a:t></a:t>
            </a:r>
            <a:r>
              <a:rPr sz="2100" spc="125" dirty="0">
                <a:latin typeface="Times New Roman"/>
                <a:cs typeface="Times New Roman"/>
              </a:rPr>
              <a:t>15)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045" y="1052943"/>
            <a:ext cx="10147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45" dirty="0">
                <a:latin typeface="Times New Roman"/>
                <a:cs typeface="Times New Roman"/>
              </a:rPr>
              <a:t>H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0134" y="2874234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307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5770" y="2874234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8680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1047" y="2513759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131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862" y="3207071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3119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9779" y="2874234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5691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0774" y="2874234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>
                <a:moveTo>
                  <a:pt x="0" y="0"/>
                </a:moveTo>
                <a:lnTo>
                  <a:pt x="2371499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95224" y="2751023"/>
            <a:ext cx="3924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0" baseline="-25745" dirty="0">
                <a:latin typeface="Times New Roman"/>
                <a:cs typeface="Times New Roman"/>
              </a:rPr>
              <a:t>s</a:t>
            </a:r>
            <a:r>
              <a:rPr sz="1200" spc="54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593481"/>
            <a:ext cx="5450205" cy="889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closed loop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R="1062990" algn="r">
              <a:lnSpc>
                <a:spcPct val="100000"/>
              </a:lnSpc>
              <a:spcBef>
                <a:spcPts val="700"/>
              </a:spcBef>
            </a:pPr>
            <a:r>
              <a:rPr sz="2050" spc="655" dirty="0">
                <a:latin typeface="Times New Roman"/>
                <a:cs typeface="Times New Roman"/>
              </a:rPr>
              <a:t>500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51415" y="2495515"/>
            <a:ext cx="6686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500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1309" y="2832499"/>
            <a:ext cx="6686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55" dirty="0">
                <a:latin typeface="Times New Roman"/>
                <a:cs typeface="Times New Roman"/>
              </a:rPr>
              <a:t>500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039" y="2505183"/>
            <a:ext cx="47942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993775" algn="l"/>
                <a:tab pos="1779905" algn="l"/>
                <a:tab pos="3334385" algn="l"/>
              </a:tabLst>
            </a:pPr>
            <a:r>
              <a:rPr sz="3075" i="1" spc="1320" baseline="2710" dirty="0">
                <a:latin typeface="Times New Roman"/>
                <a:cs typeface="Times New Roman"/>
              </a:rPr>
              <a:t>C</a:t>
            </a:r>
            <a:r>
              <a:rPr sz="3075" i="1" spc="-434" baseline="2710" dirty="0">
                <a:latin typeface="Times New Roman"/>
                <a:cs typeface="Times New Roman"/>
              </a:rPr>
              <a:t> </a:t>
            </a:r>
            <a:r>
              <a:rPr sz="3075" spc="817" baseline="2710" dirty="0">
                <a:latin typeface="Times New Roman"/>
                <a:cs typeface="Times New Roman"/>
              </a:rPr>
              <a:t>(</a:t>
            </a:r>
            <a:r>
              <a:rPr sz="3075" i="1" spc="817" baseline="2710" dirty="0">
                <a:latin typeface="Times New Roman"/>
                <a:cs typeface="Times New Roman"/>
              </a:rPr>
              <a:t>s</a:t>
            </a:r>
            <a:r>
              <a:rPr sz="3075" spc="817" baseline="2710" dirty="0">
                <a:latin typeface="Times New Roman"/>
                <a:cs typeface="Times New Roman"/>
              </a:rPr>
              <a:t>)	</a:t>
            </a:r>
            <a:r>
              <a:rPr sz="3075" spc="1087" baseline="-33875" dirty="0">
                <a:latin typeface="Symbol"/>
                <a:cs typeface="Symbol"/>
              </a:rPr>
              <a:t></a:t>
            </a:r>
            <a:r>
              <a:rPr sz="3075" spc="1087" baseline="-33875" dirty="0">
                <a:latin typeface="Times New Roman"/>
                <a:cs typeface="Times New Roman"/>
              </a:rPr>
              <a:t>	</a:t>
            </a:r>
            <a:r>
              <a:rPr sz="3075" i="1" spc="1432" baseline="2710" dirty="0">
                <a:latin typeface="Times New Roman"/>
                <a:cs typeface="Times New Roman"/>
              </a:rPr>
              <a:t>G	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8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570" dirty="0">
                <a:latin typeface="Times New Roman"/>
                <a:cs typeface="Times New Roman"/>
              </a:rPr>
              <a:t>15)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320" y="2869804"/>
            <a:ext cx="24104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30630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i="1" spc="944" dirty="0">
                <a:latin typeface="Times New Roman"/>
                <a:cs typeface="Times New Roman"/>
              </a:rPr>
              <a:t>GH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1027" y="2869805"/>
            <a:ext cx="191897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630" dirty="0">
                <a:latin typeface="Times New Roman"/>
                <a:cs typeface="Times New Roman"/>
              </a:rPr>
              <a:t>15</a:t>
            </a:r>
            <a:r>
              <a:rPr sz="2050" i="1" spc="630" dirty="0">
                <a:latin typeface="Times New Roman"/>
                <a:cs typeface="Times New Roman"/>
              </a:rPr>
              <a:t>s</a:t>
            </a:r>
            <a:r>
              <a:rPr sz="2050" i="1" spc="8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500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9639" y="3198495"/>
            <a:ext cx="14471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7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spc="570" dirty="0">
                <a:latin typeface="Times New Roman"/>
                <a:cs typeface="Times New Roman"/>
              </a:rPr>
              <a:t>15)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5059" y="2662628"/>
            <a:ext cx="27717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22855" algn="l"/>
              </a:tabLst>
            </a:pP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725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6983" y="2995474"/>
            <a:ext cx="5086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3750945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37743" y="4589216"/>
            <a:ext cx="2807970" cy="0"/>
          </a:xfrm>
          <a:custGeom>
            <a:avLst/>
            <a:gdLst/>
            <a:ahLst/>
            <a:cxnLst/>
            <a:rect l="l" t="t" r="r" b="b"/>
            <a:pathLst>
              <a:path w="2807970">
                <a:moveTo>
                  <a:pt x="0" y="0"/>
                </a:moveTo>
                <a:lnTo>
                  <a:pt x="2807455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0642" y="4589216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59">
                <a:moveTo>
                  <a:pt x="0" y="0"/>
                </a:moveTo>
                <a:lnTo>
                  <a:pt x="2372074" y="0"/>
                </a:lnTo>
              </a:path>
            </a:pathLst>
          </a:custGeom>
          <a:ln w="13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33131" y="44658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6546" y="4174024"/>
            <a:ext cx="69659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35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2896" y="4548733"/>
            <a:ext cx="235902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2</a:t>
            </a:r>
            <a:r>
              <a:rPr sz="2350" i="1" spc="-15" dirty="0">
                <a:latin typeface="Symbol"/>
                <a:cs typeface="Symbol"/>
              </a:rPr>
              <a:t></a:t>
            </a:r>
            <a:r>
              <a:rPr sz="1200" i="1" spc="-15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5218" y="4465897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1923" y="4210089"/>
            <a:ext cx="66865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0" dirty="0">
                <a:latin typeface="Times New Roman"/>
                <a:cs typeface="Times New Roman"/>
              </a:rPr>
              <a:t>500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0383" y="4584798"/>
            <a:ext cx="192214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spc="605" dirty="0">
                <a:latin typeface="Times New Roman"/>
                <a:cs typeface="Times New Roman"/>
              </a:rPr>
              <a:t>15</a:t>
            </a:r>
            <a:r>
              <a:rPr sz="2100" i="1" spc="605" dirty="0">
                <a:latin typeface="Times New Roman"/>
                <a:cs typeface="Times New Roman"/>
              </a:rPr>
              <a:t>s</a:t>
            </a:r>
            <a:r>
              <a:rPr sz="2100" i="1" spc="75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500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6349" y="4377389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540" y="4951191"/>
            <a:ext cx="7129780" cy="14509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L="1132840">
              <a:lnSpc>
                <a:spcPct val="100000"/>
              </a:lnSpc>
              <a:spcBef>
                <a:spcPts val="770"/>
              </a:spcBef>
              <a:tabLst>
                <a:tab pos="3798570" algn="l"/>
                <a:tab pos="5859780" algn="l"/>
              </a:tabLst>
            </a:pPr>
            <a:r>
              <a:rPr sz="2700" i="1" spc="-305" dirty="0">
                <a:latin typeface="Symbol"/>
                <a:cs typeface="Symbol"/>
              </a:rPr>
              <a:t></a:t>
            </a:r>
            <a:r>
              <a:rPr sz="1450" i="1" spc="-305" dirty="0">
                <a:latin typeface="Times New Roman"/>
                <a:cs typeface="Times New Roman"/>
              </a:rPr>
              <a:t>n   </a:t>
            </a:r>
            <a:r>
              <a:rPr sz="2175" spc="142" baseline="44061" dirty="0">
                <a:latin typeface="Times New Roman"/>
                <a:cs typeface="Times New Roman"/>
              </a:rPr>
              <a:t>2</a:t>
            </a:r>
            <a:r>
              <a:rPr sz="2175" spc="817" baseline="44061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500	</a:t>
            </a: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0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22.36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80" dirty="0">
                <a:latin typeface="Times New Roman"/>
                <a:cs typeface="Times New Roman"/>
              </a:rPr>
              <a:t>/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27861"/>
            <a:ext cx="45529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libri"/>
              <a:cs typeface="Calibri"/>
            </a:endParaRPr>
          </a:p>
          <a:p>
            <a:pPr marL="805815">
              <a:lnSpc>
                <a:spcPct val="100000"/>
              </a:lnSpc>
              <a:tabLst>
                <a:tab pos="3719195" algn="l"/>
              </a:tabLst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i="1" spc="-200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15</a:t>
            </a:r>
            <a:r>
              <a:rPr sz="2550" i="1" spc="140" dirty="0">
                <a:latin typeface="Times New Roman"/>
                <a:cs typeface="Times New Roman"/>
              </a:rPr>
              <a:t>s	</a:t>
            </a: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3583" y="210803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549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7969" y="2108037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2721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35786" y="1648516"/>
            <a:ext cx="3848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15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322" y="1648516"/>
            <a:ext cx="3848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15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1896" y="1852543"/>
            <a:ext cx="11099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0.335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3349" y="2084015"/>
            <a:ext cx="8343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539" y="2105466"/>
            <a:ext cx="129413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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22.36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7733" y="1852543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40604" y="3670058"/>
            <a:ext cx="958850" cy="450850"/>
            <a:chOff x="1140604" y="3670058"/>
            <a:chExt cx="958850" cy="450850"/>
          </a:xfrm>
        </p:grpSpPr>
        <p:sp>
          <p:nvSpPr>
            <p:cNvPr id="15" name="object 15"/>
            <p:cNvSpPr/>
            <p:nvPr/>
          </p:nvSpPr>
          <p:spPr>
            <a:xfrm>
              <a:off x="1143670" y="3678087"/>
              <a:ext cx="955675" cy="442595"/>
            </a:xfrm>
            <a:custGeom>
              <a:avLst/>
              <a:gdLst/>
              <a:ahLst/>
              <a:cxnLst/>
              <a:rect l="l" t="t" r="r" b="b"/>
              <a:pathLst>
                <a:path w="955675" h="442595">
                  <a:moveTo>
                    <a:pt x="0" y="298667"/>
                  </a:moveTo>
                  <a:lnTo>
                    <a:pt x="33065" y="275037"/>
                  </a:lnTo>
                </a:path>
                <a:path w="955675" h="442595">
                  <a:moveTo>
                    <a:pt x="33957" y="274193"/>
                  </a:moveTo>
                  <a:lnTo>
                    <a:pt x="114907" y="441247"/>
                  </a:lnTo>
                </a:path>
                <a:path w="955675" h="442595">
                  <a:moveTo>
                    <a:pt x="114907" y="442088"/>
                  </a:moveTo>
                  <a:lnTo>
                    <a:pt x="203723" y="844"/>
                  </a:lnTo>
                </a:path>
                <a:path w="955675" h="442595">
                  <a:moveTo>
                    <a:pt x="203723" y="0"/>
                  </a:moveTo>
                  <a:lnTo>
                    <a:pt x="9551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0604" y="3670058"/>
              <a:ext cx="958850" cy="450215"/>
            </a:xfrm>
            <a:custGeom>
              <a:avLst/>
              <a:gdLst/>
              <a:ahLst/>
              <a:cxnLst/>
              <a:rect l="l" t="t" r="r" b="b"/>
              <a:pathLst>
                <a:path w="958850" h="450214">
                  <a:moveTo>
                    <a:pt x="958645" y="0"/>
                  </a:moveTo>
                  <a:lnTo>
                    <a:pt x="200275" y="0"/>
                  </a:lnTo>
                  <a:lnTo>
                    <a:pt x="117542" y="410041"/>
                  </a:lnTo>
                  <a:lnTo>
                    <a:pt x="46151" y="269989"/>
                  </a:lnTo>
                  <a:lnTo>
                    <a:pt x="0" y="302046"/>
                  </a:lnTo>
                  <a:lnTo>
                    <a:pt x="6101" y="310501"/>
                  </a:lnTo>
                  <a:lnTo>
                    <a:pt x="27865" y="293619"/>
                  </a:lnTo>
                  <a:lnTo>
                    <a:pt x="109706" y="449696"/>
                  </a:lnTo>
                  <a:lnTo>
                    <a:pt x="126269" y="449696"/>
                  </a:lnTo>
                  <a:lnTo>
                    <a:pt x="213311" y="16038"/>
                  </a:lnTo>
                  <a:lnTo>
                    <a:pt x="958645" y="16038"/>
                  </a:lnTo>
                  <a:lnTo>
                    <a:pt x="9586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15175" y="3670058"/>
            <a:ext cx="1742439" cy="455930"/>
            <a:chOff x="5015175" y="3670058"/>
            <a:chExt cx="1742439" cy="455930"/>
          </a:xfrm>
        </p:grpSpPr>
        <p:sp>
          <p:nvSpPr>
            <p:cNvPr id="18" name="object 18"/>
            <p:cNvSpPr/>
            <p:nvPr/>
          </p:nvSpPr>
          <p:spPr>
            <a:xfrm>
              <a:off x="5018211" y="3678087"/>
              <a:ext cx="1739264" cy="447675"/>
            </a:xfrm>
            <a:custGeom>
              <a:avLst/>
              <a:gdLst/>
              <a:ahLst/>
              <a:cxnLst/>
              <a:rect l="l" t="t" r="r" b="b"/>
              <a:pathLst>
                <a:path w="1739265" h="447675">
                  <a:moveTo>
                    <a:pt x="0" y="302055"/>
                  </a:moveTo>
                  <a:lnTo>
                    <a:pt x="33085" y="278416"/>
                  </a:lnTo>
                </a:path>
                <a:path w="1739265" h="447675">
                  <a:moveTo>
                    <a:pt x="33957" y="277580"/>
                  </a:moveTo>
                  <a:lnTo>
                    <a:pt x="114937" y="446315"/>
                  </a:lnTo>
                </a:path>
                <a:path w="1739265" h="447675">
                  <a:moveTo>
                    <a:pt x="114937" y="447155"/>
                  </a:moveTo>
                  <a:lnTo>
                    <a:pt x="203742" y="844"/>
                  </a:lnTo>
                </a:path>
                <a:path w="1739265" h="447675">
                  <a:moveTo>
                    <a:pt x="203742" y="0"/>
                  </a:moveTo>
                  <a:lnTo>
                    <a:pt x="17387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15175" y="3670058"/>
              <a:ext cx="1742439" cy="455295"/>
            </a:xfrm>
            <a:custGeom>
              <a:avLst/>
              <a:gdLst/>
              <a:ahLst/>
              <a:cxnLst/>
              <a:rect l="l" t="t" r="r" b="b"/>
              <a:pathLst>
                <a:path w="1742440" h="455295">
                  <a:moveTo>
                    <a:pt x="1742235" y="0"/>
                  </a:moveTo>
                  <a:lnTo>
                    <a:pt x="200246" y="0"/>
                  </a:lnTo>
                  <a:lnTo>
                    <a:pt x="117532" y="415109"/>
                  </a:lnTo>
                  <a:lnTo>
                    <a:pt x="46151" y="273367"/>
                  </a:lnTo>
                  <a:lnTo>
                    <a:pt x="0" y="305433"/>
                  </a:lnTo>
                  <a:lnTo>
                    <a:pt x="6092" y="313861"/>
                  </a:lnTo>
                  <a:lnTo>
                    <a:pt x="27855" y="297006"/>
                  </a:lnTo>
                  <a:lnTo>
                    <a:pt x="109706" y="454764"/>
                  </a:lnTo>
                  <a:lnTo>
                    <a:pt x="126239" y="454764"/>
                  </a:lnTo>
                  <a:lnTo>
                    <a:pt x="213311" y="16038"/>
                  </a:lnTo>
                  <a:lnTo>
                    <a:pt x="1742235" y="16038"/>
                  </a:lnTo>
                  <a:lnTo>
                    <a:pt x="1742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68" y="3673326"/>
            <a:ext cx="6758305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22070" algn="l"/>
                <a:tab pos="3244850" algn="l"/>
                <a:tab pos="5195570" algn="l"/>
              </a:tabLst>
            </a:pP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d</a:t>
            </a:r>
            <a:r>
              <a:rPr sz="1450" i="1" spc="42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n	</a:t>
            </a:r>
            <a:r>
              <a:rPr sz="2550" spc="40" dirty="0">
                <a:latin typeface="Times New Roman"/>
                <a:cs typeface="Times New Roman"/>
              </a:rPr>
              <a:t>1</a:t>
            </a:r>
            <a:r>
              <a:rPr sz="2550" spc="-434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Symbol"/>
                <a:cs typeface="Symbol"/>
              </a:rPr>
              <a:t></a:t>
            </a:r>
            <a:r>
              <a:rPr sz="2700" i="1" spc="-114" dirty="0">
                <a:latin typeface="Symbol"/>
                <a:cs typeface="Symbol"/>
              </a:rPr>
              <a:t></a:t>
            </a:r>
            <a:r>
              <a:rPr sz="2175" spc="-172" baseline="44061" dirty="0">
                <a:latin typeface="Times New Roman"/>
                <a:cs typeface="Times New Roman"/>
              </a:rPr>
              <a:t>2	</a:t>
            </a:r>
            <a:r>
              <a:rPr sz="2550" spc="-270" dirty="0">
                <a:latin typeface="Symbol"/>
                <a:cs typeface="Symbol"/>
              </a:rPr>
              <a:t></a:t>
            </a:r>
            <a:r>
              <a:rPr sz="2700" i="1" spc="-270" dirty="0">
                <a:latin typeface="Symbol"/>
                <a:cs typeface="Symbol"/>
              </a:rPr>
              <a:t></a:t>
            </a:r>
            <a:r>
              <a:rPr sz="1450" i="1" spc="-270" dirty="0">
                <a:latin typeface="Times New Roman"/>
                <a:cs typeface="Times New Roman"/>
              </a:rPr>
              <a:t>d       </a:t>
            </a:r>
            <a:r>
              <a:rPr sz="1450" i="1" spc="-22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22.36	</a:t>
            </a:r>
            <a:r>
              <a:rPr sz="2550" spc="140" dirty="0">
                <a:latin typeface="Times New Roman"/>
                <a:cs typeface="Times New Roman"/>
              </a:rPr>
              <a:t>1</a:t>
            </a:r>
            <a:r>
              <a:rPr sz="2550" spc="140" dirty="0">
                <a:latin typeface="Symbol"/>
                <a:cs typeface="Symbol"/>
              </a:rPr>
              <a:t>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(0.335)</a:t>
            </a:r>
            <a:r>
              <a:rPr sz="2175" spc="67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1700" y="3691959"/>
            <a:ext cx="226758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21.06 </a:t>
            </a:r>
            <a:r>
              <a:rPr sz="2550" i="1" spc="35" dirty="0">
                <a:latin typeface="Times New Roman"/>
                <a:cs typeface="Times New Roman"/>
              </a:rPr>
              <a:t>rad </a:t>
            </a:r>
            <a:r>
              <a:rPr sz="2550" spc="20" dirty="0">
                <a:latin typeface="Times New Roman"/>
                <a:cs typeface="Times New Roman"/>
              </a:rPr>
              <a:t>/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4016" y="5665065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60458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3048" y="5665065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831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14474" y="5202498"/>
            <a:ext cx="623633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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0.7</a:t>
            </a:r>
            <a:r>
              <a:rPr sz="2600" i="1" spc="229" dirty="0">
                <a:latin typeface="Symbol"/>
                <a:cs typeface="Symbol"/>
              </a:rPr>
              <a:t></a:t>
            </a:r>
            <a:r>
              <a:rPr sz="2600" i="1" spc="-360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44" baseline="-34722" dirty="0">
                <a:latin typeface="Times New Roman"/>
                <a:cs typeface="Times New Roman"/>
              </a:rPr>
              <a:t> </a:t>
            </a:r>
            <a:r>
              <a:rPr sz="2400" spc="530" dirty="0">
                <a:latin typeface="Times New Roman"/>
                <a:cs typeface="Times New Roman"/>
              </a:rPr>
              <a:t>1</a:t>
            </a:r>
            <a:r>
              <a:rPr sz="2400" spc="530" dirty="0">
                <a:latin typeface="Symbol"/>
                <a:cs typeface="Symbol"/>
              </a:rPr>
              <a:t>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Times New Roman"/>
                <a:cs typeface="Times New Roman"/>
              </a:rPr>
              <a:t>0.7(0.335)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135" baseline="-34722" dirty="0">
                <a:latin typeface="Times New Roman"/>
                <a:cs typeface="Times New Roman"/>
              </a:rPr>
              <a:t> </a:t>
            </a:r>
            <a:r>
              <a:rPr sz="3600" spc="517" baseline="-34722" dirty="0">
                <a:latin typeface="Times New Roman"/>
                <a:cs typeface="Times New Roman"/>
              </a:rPr>
              <a:t>0.055</a:t>
            </a:r>
            <a:r>
              <a:rPr sz="3600" spc="352" baseline="-34722" dirty="0">
                <a:latin typeface="Times New Roman"/>
                <a:cs typeface="Times New Roman"/>
              </a:rPr>
              <a:t> </a:t>
            </a:r>
            <a:r>
              <a:rPr sz="3600" spc="480" baseline="-34722" dirty="0">
                <a:latin typeface="Times New Roman"/>
                <a:cs typeface="Times New Roman"/>
              </a:rPr>
              <a:t>sec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5791" y="5661922"/>
            <a:ext cx="9334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45" dirty="0">
                <a:latin typeface="Times New Roman"/>
                <a:cs typeface="Times New Roman"/>
              </a:rPr>
              <a:t>22.36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5602" y="5423282"/>
            <a:ext cx="3689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50" dirty="0">
                <a:latin typeface="Times New Roman"/>
                <a:cs typeface="Times New Roman"/>
              </a:rPr>
              <a:t>T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2472" y="5633644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4966792"/>
            <a:ext cx="17202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2491" y="589214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148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5982" y="5892142"/>
            <a:ext cx="2708910" cy="0"/>
          </a:xfrm>
          <a:custGeom>
            <a:avLst/>
            <a:gdLst/>
            <a:ahLst/>
            <a:cxnLst/>
            <a:rect l="l" t="t" r="r" b="b"/>
            <a:pathLst>
              <a:path w="2708909">
                <a:moveTo>
                  <a:pt x="0" y="0"/>
                </a:moveTo>
                <a:lnTo>
                  <a:pt x="2708663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354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3128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4524" y="5650361"/>
            <a:ext cx="15309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</a:tabLst>
            </a:pPr>
            <a:r>
              <a:rPr sz="2400" i="1" spc="445" dirty="0">
                <a:latin typeface="Times New Roman"/>
                <a:cs typeface="Times New Roman"/>
              </a:rPr>
              <a:t>T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4</a:t>
            </a:r>
            <a:r>
              <a:rPr sz="2400" i="1" spc="430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7793" y="5650361"/>
            <a:ext cx="18681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0.534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1173" y="5650361"/>
            <a:ext cx="2470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0220" y="5860668"/>
            <a:ext cx="380936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4585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315" dirty="0">
                <a:latin typeface="Times New Roman"/>
                <a:cs typeface="Times New Roman"/>
              </a:rPr>
              <a:t>(0.335)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330" dirty="0">
                <a:latin typeface="Times New Roman"/>
                <a:cs typeface="Times New Roman"/>
              </a:rPr>
              <a:t>(22.36)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518738"/>
            <a:ext cx="1377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7817" y="4418433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4">
                <a:moveTo>
                  <a:pt x="0" y="0"/>
                </a:moveTo>
                <a:lnTo>
                  <a:pt x="461118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7537" y="4418433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0" y="0"/>
                </a:moveTo>
                <a:lnTo>
                  <a:pt x="945361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16694" y="4176650"/>
            <a:ext cx="185038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32.73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5575" y="4387010"/>
            <a:ext cx="187769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56944" algn="l"/>
              </a:tabLst>
            </a:pPr>
            <a:r>
              <a:rPr sz="2600" i="1" spc="-495" dirty="0">
                <a:latin typeface="Symbol"/>
                <a:cs typeface="Symbol"/>
              </a:rPr>
              <a:t>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400" spc="345" dirty="0">
                <a:latin typeface="Times New Roman"/>
                <a:cs typeface="Times New Roman"/>
              </a:rPr>
              <a:t>21.06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1852" y="4148370"/>
            <a:ext cx="16338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7885" algn="l"/>
                <a:tab pos="1373505" algn="l"/>
              </a:tabLst>
            </a:pPr>
            <a:r>
              <a:rPr sz="2400" i="1" spc="330" dirty="0">
                <a:latin typeface="Times New Roman"/>
                <a:cs typeface="Times New Roman"/>
              </a:rPr>
              <a:t>T</a:t>
            </a:r>
            <a:r>
              <a:rPr sz="1400" i="1" spc="330" dirty="0">
                <a:latin typeface="Times New Roman"/>
                <a:cs typeface="Times New Roman"/>
              </a:rPr>
              <a:t>p</a:t>
            </a:r>
            <a:r>
              <a:rPr sz="1400" i="1" spc="45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	</a:t>
            </a:r>
            <a:r>
              <a:rPr sz="3900" i="1" spc="472" baseline="32051" dirty="0">
                <a:latin typeface="Symbol"/>
                <a:cs typeface="Symbol"/>
              </a:rPr>
              <a:t></a:t>
            </a:r>
            <a:r>
              <a:rPr sz="3900" spc="472" baseline="3205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9930" y="3955864"/>
            <a:ext cx="4121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31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2007" y="2996542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492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2949" y="2996542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139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64059" y="2993402"/>
            <a:ext cx="12128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30" dirty="0">
                <a:latin typeface="Times New Roman"/>
                <a:cs typeface="Times New Roman"/>
              </a:rPr>
              <a:t>(</a:t>
            </a:r>
            <a:r>
              <a:rPr sz="2400" spc="335" dirty="0">
                <a:latin typeface="Times New Roman"/>
                <a:cs typeface="Times New Roman"/>
              </a:rPr>
              <a:t>21.06)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6012" y="2965074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64157" y="2726433"/>
            <a:ext cx="56172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305" dirty="0">
                <a:latin typeface="Times New Roman"/>
                <a:cs typeface="Times New Roman"/>
              </a:rPr>
              <a:t>T</a:t>
            </a:r>
            <a:r>
              <a:rPr sz="1400" i="1" spc="305" dirty="0">
                <a:latin typeface="Times New Roman"/>
                <a:cs typeface="Times New Roman"/>
              </a:rPr>
              <a:t>r</a:t>
            </a:r>
            <a:r>
              <a:rPr sz="1400" i="1" spc="515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3900" i="1" spc="494" baseline="32051" dirty="0">
                <a:latin typeface="Symbol"/>
                <a:cs typeface="Symbol"/>
              </a:rPr>
              <a:t></a:t>
            </a:r>
            <a:r>
              <a:rPr sz="3600" spc="494" baseline="34722" dirty="0">
                <a:latin typeface="Symbol"/>
                <a:cs typeface="Symbol"/>
              </a:rPr>
              <a:t></a:t>
            </a:r>
            <a:r>
              <a:rPr sz="3600" spc="-375" baseline="34722" dirty="0">
                <a:latin typeface="Times New Roman"/>
                <a:cs typeface="Times New Roman"/>
              </a:rPr>
              <a:t> </a:t>
            </a:r>
            <a:r>
              <a:rPr sz="3900" i="1" spc="472" baseline="32051" dirty="0">
                <a:latin typeface="Symbol"/>
                <a:cs typeface="Symbol"/>
              </a:rPr>
              <a:t></a:t>
            </a:r>
            <a:r>
              <a:rPr sz="3900" i="1" spc="-509" baseline="32051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3900" i="1" spc="555" baseline="32051" dirty="0">
                <a:latin typeface="Symbol"/>
                <a:cs typeface="Symbol"/>
              </a:rPr>
              <a:t></a:t>
            </a:r>
            <a:r>
              <a:rPr sz="3600" spc="555" baseline="34722" dirty="0">
                <a:latin typeface="Symbol"/>
                <a:cs typeface="Symbol"/>
              </a:rPr>
              <a:t></a:t>
            </a:r>
            <a:r>
              <a:rPr sz="3600" spc="555" baseline="34722" dirty="0">
                <a:latin typeface="Times New Roman"/>
                <a:cs typeface="Times New Roman"/>
              </a:rPr>
              <a:t>1.229</a:t>
            </a:r>
            <a:r>
              <a:rPr sz="3600" spc="480" baseline="34722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0.091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775461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Rise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34125" y="1392061"/>
            <a:ext cx="1156335" cy="424815"/>
            <a:chOff x="2334125" y="1392061"/>
            <a:chExt cx="1156335" cy="424815"/>
          </a:xfrm>
        </p:grpSpPr>
        <p:sp>
          <p:nvSpPr>
            <p:cNvPr id="28" name="object 28"/>
            <p:cNvSpPr/>
            <p:nvPr/>
          </p:nvSpPr>
          <p:spPr>
            <a:xfrm>
              <a:off x="2337811" y="1399601"/>
              <a:ext cx="1152525" cy="416559"/>
            </a:xfrm>
            <a:custGeom>
              <a:avLst/>
              <a:gdLst/>
              <a:ahLst/>
              <a:cxnLst/>
              <a:rect l="l" t="t" r="r" b="b"/>
              <a:pathLst>
                <a:path w="1152525" h="416560">
                  <a:moveTo>
                    <a:pt x="0" y="281252"/>
                  </a:moveTo>
                  <a:lnTo>
                    <a:pt x="39918" y="259008"/>
                  </a:lnTo>
                </a:path>
                <a:path w="1152525" h="416560">
                  <a:moveTo>
                    <a:pt x="40958" y="258195"/>
                  </a:moveTo>
                  <a:lnTo>
                    <a:pt x="138634" y="415523"/>
                  </a:lnTo>
                </a:path>
                <a:path w="1152525" h="416560">
                  <a:moveTo>
                    <a:pt x="138634" y="416309"/>
                  </a:moveTo>
                  <a:lnTo>
                    <a:pt x="245749" y="786"/>
                  </a:lnTo>
                </a:path>
                <a:path w="1152525" h="416560">
                  <a:moveTo>
                    <a:pt x="245749" y="0"/>
                  </a:moveTo>
                  <a:lnTo>
                    <a:pt x="11520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4125" y="1392061"/>
              <a:ext cx="1156335" cy="423545"/>
            </a:xfrm>
            <a:custGeom>
              <a:avLst/>
              <a:gdLst/>
              <a:ahLst/>
              <a:cxnLst/>
              <a:rect l="l" t="t" r="r" b="b"/>
              <a:pathLst>
                <a:path w="1156335" h="423544">
                  <a:moveTo>
                    <a:pt x="1156317" y="0"/>
                  </a:moveTo>
                  <a:lnTo>
                    <a:pt x="241567" y="0"/>
                  </a:lnTo>
                  <a:lnTo>
                    <a:pt x="141800" y="386114"/>
                  </a:lnTo>
                  <a:lnTo>
                    <a:pt x="55666" y="254238"/>
                  </a:lnTo>
                  <a:lnTo>
                    <a:pt x="0" y="284424"/>
                  </a:lnTo>
                  <a:lnTo>
                    <a:pt x="7348" y="292357"/>
                  </a:lnTo>
                  <a:lnTo>
                    <a:pt x="33633" y="276464"/>
                  </a:lnTo>
                  <a:lnTo>
                    <a:pt x="132349" y="423456"/>
                  </a:lnTo>
                  <a:lnTo>
                    <a:pt x="152291" y="423456"/>
                  </a:lnTo>
                  <a:lnTo>
                    <a:pt x="257315" y="15097"/>
                  </a:lnTo>
                  <a:lnTo>
                    <a:pt x="1156317" y="15097"/>
                  </a:lnTo>
                  <a:lnTo>
                    <a:pt x="1156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29461" y="1387291"/>
            <a:ext cx="2101850" cy="429259"/>
            <a:chOff x="4829461" y="1387291"/>
            <a:chExt cx="2101850" cy="429259"/>
          </a:xfrm>
        </p:grpSpPr>
        <p:sp>
          <p:nvSpPr>
            <p:cNvPr id="31" name="object 31"/>
            <p:cNvSpPr/>
            <p:nvPr/>
          </p:nvSpPr>
          <p:spPr>
            <a:xfrm>
              <a:off x="4833123" y="1394831"/>
              <a:ext cx="2097405" cy="421640"/>
            </a:xfrm>
            <a:custGeom>
              <a:avLst/>
              <a:gdLst/>
              <a:ahLst/>
              <a:cxnLst/>
              <a:rect l="l" t="t" r="r" b="b"/>
              <a:pathLst>
                <a:path w="2097404" h="421639">
                  <a:moveTo>
                    <a:pt x="0" y="284424"/>
                  </a:moveTo>
                  <a:lnTo>
                    <a:pt x="39906" y="262179"/>
                  </a:lnTo>
                </a:path>
                <a:path w="2097404" h="421639">
                  <a:moveTo>
                    <a:pt x="40981" y="261384"/>
                  </a:moveTo>
                  <a:lnTo>
                    <a:pt x="138622" y="420293"/>
                  </a:lnTo>
                </a:path>
                <a:path w="2097404" h="421639">
                  <a:moveTo>
                    <a:pt x="138622" y="421079"/>
                  </a:moveTo>
                  <a:lnTo>
                    <a:pt x="245773" y="812"/>
                  </a:lnTo>
                </a:path>
                <a:path w="2097404" h="421639">
                  <a:moveTo>
                    <a:pt x="245773" y="0"/>
                  </a:moveTo>
                  <a:lnTo>
                    <a:pt x="20973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29461" y="1387291"/>
              <a:ext cx="2101850" cy="428625"/>
            </a:xfrm>
            <a:custGeom>
              <a:avLst/>
              <a:gdLst/>
              <a:ahLst/>
              <a:cxnLst/>
              <a:rect l="l" t="t" r="r" b="b"/>
              <a:pathLst>
                <a:path w="2101850" h="428625">
                  <a:moveTo>
                    <a:pt x="2101500" y="0"/>
                  </a:moveTo>
                  <a:lnTo>
                    <a:pt x="241567" y="0"/>
                  </a:lnTo>
                  <a:lnTo>
                    <a:pt x="141764" y="390884"/>
                  </a:lnTo>
                  <a:lnTo>
                    <a:pt x="55666" y="257409"/>
                  </a:lnTo>
                  <a:lnTo>
                    <a:pt x="0" y="287604"/>
                  </a:lnTo>
                  <a:lnTo>
                    <a:pt x="7348" y="295546"/>
                  </a:lnTo>
                  <a:lnTo>
                    <a:pt x="33598" y="279653"/>
                  </a:lnTo>
                  <a:lnTo>
                    <a:pt x="132313" y="428226"/>
                  </a:lnTo>
                  <a:lnTo>
                    <a:pt x="152291" y="428226"/>
                  </a:lnTo>
                  <a:lnTo>
                    <a:pt x="257315" y="15097"/>
                  </a:lnTo>
                  <a:lnTo>
                    <a:pt x="2101500" y="15097"/>
                  </a:lnTo>
                  <a:lnTo>
                    <a:pt x="2101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80970" y="1850478"/>
            <a:ext cx="1199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latin typeface="Times New Roman"/>
                <a:cs typeface="Times New Roman"/>
              </a:rPr>
              <a:t>(</a:t>
            </a:r>
            <a:r>
              <a:rPr sz="2400" spc="335" dirty="0">
                <a:latin typeface="Times New Roman"/>
                <a:cs typeface="Times New Roman"/>
              </a:rPr>
              <a:t>0.33</a:t>
            </a:r>
            <a:r>
              <a:rPr sz="2400" spc="330" dirty="0">
                <a:latin typeface="Times New Roman"/>
                <a:cs typeface="Times New Roman"/>
              </a:rPr>
              <a:t>5</a:t>
            </a:r>
            <a:r>
              <a:rPr sz="2400" spc="2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37186" y="1822158"/>
            <a:ext cx="3892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280" dirty="0">
                <a:latin typeface="Symbol"/>
                <a:cs typeface="Symbol"/>
              </a:rPr>
              <a:t>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2275" y="1604190"/>
            <a:ext cx="15367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65" dirty="0">
                <a:latin typeface="Symbol"/>
                <a:cs typeface="Symbol"/>
              </a:rPr>
              <a:t>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14002" y="1407163"/>
            <a:ext cx="1897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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(0.335)</a:t>
            </a:r>
            <a:r>
              <a:rPr sz="2025" spc="480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18691" y="1383595"/>
            <a:ext cx="9525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275" dirty="0">
                <a:latin typeface="Times New Roman"/>
                <a:cs typeface="Times New Roman"/>
              </a:rPr>
              <a:t>1</a:t>
            </a:r>
            <a:r>
              <a:rPr sz="2400" spc="275" dirty="0">
                <a:latin typeface="Symbol"/>
                <a:cs typeface="Symbol"/>
              </a:rPr>
              <a:t></a:t>
            </a:r>
            <a:r>
              <a:rPr sz="2600" i="1" spc="275" dirty="0">
                <a:latin typeface="Symbol"/>
                <a:cs typeface="Symbol"/>
              </a:rPr>
              <a:t></a:t>
            </a:r>
            <a:r>
              <a:rPr sz="2025" spc="412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0601" y="1583803"/>
            <a:ext cx="820674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00810" algn="l"/>
                <a:tab pos="2879090" algn="l"/>
                <a:tab pos="6319520" algn="l"/>
              </a:tabLst>
            </a:pPr>
            <a:r>
              <a:rPr sz="2600" i="1" spc="400" dirty="0">
                <a:latin typeface="Symbol"/>
                <a:cs typeface="Symbol"/>
              </a:rPr>
              <a:t></a:t>
            </a:r>
            <a:r>
              <a:rPr sz="2400" spc="400" dirty="0">
                <a:latin typeface="Symbol"/>
                <a:cs typeface="Symbol"/>
              </a:rPr>
              <a:t>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tan	</a:t>
            </a:r>
            <a:r>
              <a:rPr sz="2025" spc="359" baseline="45267" dirty="0">
                <a:latin typeface="Times New Roman"/>
                <a:cs typeface="Times New Roman"/>
              </a:rPr>
              <a:t>1</a:t>
            </a:r>
            <a:r>
              <a:rPr sz="2025" u="heavy" spc="359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330" dirty="0">
                <a:latin typeface="Times New Roman"/>
                <a:cs typeface="Times New Roman"/>
              </a:rPr>
              <a:t>tan</a:t>
            </a:r>
            <a:r>
              <a:rPr sz="2025" spc="494" baseline="45267" dirty="0">
                <a:latin typeface="Symbol"/>
                <a:cs typeface="Symbol"/>
              </a:rPr>
              <a:t></a:t>
            </a:r>
            <a:r>
              <a:rPr sz="2025" spc="494" baseline="45267" dirty="0">
                <a:latin typeface="Times New Roman"/>
                <a:cs typeface="Times New Roman"/>
              </a:rPr>
              <a:t>1</a:t>
            </a:r>
            <a:r>
              <a:rPr sz="2025" u="heavy" spc="494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1.229 </a:t>
            </a:r>
            <a:r>
              <a:rPr sz="2400" spc="315" dirty="0">
                <a:latin typeface="Times New Roman"/>
                <a:cs typeface="Times New Roman"/>
              </a:rPr>
              <a:t>rad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53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106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69629" y="1713774"/>
            <a:ext cx="1103630" cy="335915"/>
            <a:chOff x="4269629" y="1713774"/>
            <a:chExt cx="1103630" cy="335915"/>
          </a:xfrm>
        </p:grpSpPr>
        <p:sp>
          <p:nvSpPr>
            <p:cNvPr id="6" name="object 6"/>
            <p:cNvSpPr/>
            <p:nvPr/>
          </p:nvSpPr>
          <p:spPr>
            <a:xfrm>
              <a:off x="4303366" y="1750376"/>
              <a:ext cx="1039494" cy="298450"/>
            </a:xfrm>
            <a:custGeom>
              <a:avLst/>
              <a:gdLst/>
              <a:ahLst/>
              <a:cxnLst/>
              <a:rect l="l" t="t" r="r" b="b"/>
              <a:pathLst>
                <a:path w="1039495" h="298450">
                  <a:moveTo>
                    <a:pt x="0" y="200270"/>
                  </a:moveTo>
                  <a:lnTo>
                    <a:pt x="32842" y="184713"/>
                  </a:lnTo>
                </a:path>
                <a:path w="1039495" h="298450">
                  <a:moveTo>
                    <a:pt x="34574" y="183798"/>
                  </a:moveTo>
                  <a:lnTo>
                    <a:pt x="131428" y="297218"/>
                  </a:lnTo>
                </a:path>
                <a:path w="1039495" h="298450">
                  <a:moveTo>
                    <a:pt x="131428" y="298133"/>
                  </a:moveTo>
                  <a:lnTo>
                    <a:pt x="233496" y="904"/>
                  </a:lnTo>
                </a:path>
                <a:path w="1039495" h="298450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9066" y="1745338"/>
              <a:ext cx="1045210" cy="302895"/>
            </a:xfrm>
            <a:custGeom>
              <a:avLst/>
              <a:gdLst/>
              <a:ahLst/>
              <a:cxnLst/>
              <a:rect l="l" t="t" r="r" b="b"/>
              <a:pathLst>
                <a:path w="1045210" h="302894">
                  <a:moveTo>
                    <a:pt x="1044634" y="0"/>
                  </a:moveTo>
                  <a:lnTo>
                    <a:pt x="229994" y="0"/>
                  </a:lnTo>
                  <a:lnTo>
                    <a:pt x="133140" y="281661"/>
                  </a:lnTo>
                  <a:lnTo>
                    <a:pt x="48388" y="181978"/>
                  </a:lnTo>
                  <a:lnTo>
                    <a:pt x="0" y="203036"/>
                  </a:lnTo>
                  <a:lnTo>
                    <a:pt x="6887" y="207580"/>
                  </a:lnTo>
                  <a:lnTo>
                    <a:pt x="29398" y="195694"/>
                  </a:lnTo>
                  <a:lnTo>
                    <a:pt x="126233" y="302708"/>
                  </a:lnTo>
                  <a:lnTo>
                    <a:pt x="143530" y="302708"/>
                  </a:lnTo>
                  <a:lnTo>
                    <a:pt x="243827" y="9130"/>
                  </a:lnTo>
                  <a:lnTo>
                    <a:pt x="1044634" y="9130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629" y="1717885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3664" y="1738606"/>
            <a:ext cx="852169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415" dirty="0">
                <a:latin typeface="Times New Roman"/>
                <a:cs typeface="Times New Roman"/>
              </a:rPr>
              <a:t>1</a:t>
            </a:r>
            <a:r>
              <a:rPr sz="1600" spc="415" dirty="0">
                <a:latin typeface="Symbol"/>
                <a:cs typeface="Symbol"/>
              </a:rPr>
              <a:t></a:t>
            </a:r>
            <a:r>
              <a:rPr sz="1900" i="1" spc="415" dirty="0">
                <a:latin typeface="Symbol"/>
                <a:cs typeface="Symbol"/>
              </a:rPr>
              <a:t></a:t>
            </a:r>
            <a:r>
              <a:rPr sz="1725" spc="6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3" y="1552468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27861"/>
            <a:ext cx="346964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160145">
              <a:lnSpc>
                <a:spcPct val="100000"/>
              </a:lnSpc>
              <a:tabLst>
                <a:tab pos="2652395" algn="l"/>
                <a:tab pos="316103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552468"/>
            <a:ext cx="21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024" y="1791152"/>
            <a:ext cx="14058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772" y="1389238"/>
            <a:ext cx="5740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550" dirty="0">
                <a:latin typeface="Symbol"/>
                <a:cs typeface="Symbol"/>
              </a:rPr>
              <a:t>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63392" y="3097358"/>
            <a:ext cx="2047875" cy="337820"/>
            <a:chOff x="4263392" y="3097358"/>
            <a:chExt cx="2047875" cy="337820"/>
          </a:xfrm>
        </p:grpSpPr>
        <p:sp>
          <p:nvSpPr>
            <p:cNvPr id="16" name="object 16"/>
            <p:cNvSpPr/>
            <p:nvPr/>
          </p:nvSpPr>
          <p:spPr>
            <a:xfrm>
              <a:off x="4297107" y="3133864"/>
              <a:ext cx="1983739" cy="300355"/>
            </a:xfrm>
            <a:custGeom>
              <a:avLst/>
              <a:gdLst/>
              <a:ahLst/>
              <a:cxnLst/>
              <a:rect l="l" t="t" r="r" b="b"/>
              <a:pathLst>
                <a:path w="1983739" h="300354">
                  <a:moveTo>
                    <a:pt x="0" y="201759"/>
                  </a:moveTo>
                  <a:lnTo>
                    <a:pt x="32877" y="186231"/>
                  </a:lnTo>
                </a:path>
                <a:path w="1983739" h="300354">
                  <a:moveTo>
                    <a:pt x="34609" y="185327"/>
                  </a:moveTo>
                  <a:lnTo>
                    <a:pt x="131452" y="299447"/>
                  </a:lnTo>
                </a:path>
                <a:path w="1983739" h="300354">
                  <a:moveTo>
                    <a:pt x="131452" y="300361"/>
                  </a:moveTo>
                  <a:lnTo>
                    <a:pt x="233509" y="913"/>
                  </a:lnTo>
                </a:path>
                <a:path w="1983739" h="300354">
                  <a:moveTo>
                    <a:pt x="233509" y="0"/>
                  </a:moveTo>
                  <a:lnTo>
                    <a:pt x="19837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2788" y="3128845"/>
              <a:ext cx="1989455" cy="305435"/>
            </a:xfrm>
            <a:custGeom>
              <a:avLst/>
              <a:gdLst/>
              <a:ahLst/>
              <a:cxnLst/>
              <a:rect l="l" t="t" r="r" b="b"/>
              <a:pathLst>
                <a:path w="1989454" h="305435">
                  <a:moveTo>
                    <a:pt x="1988884" y="0"/>
                  </a:moveTo>
                  <a:lnTo>
                    <a:pt x="230026" y="0"/>
                  </a:lnTo>
                  <a:lnTo>
                    <a:pt x="133183" y="283908"/>
                  </a:lnTo>
                  <a:lnTo>
                    <a:pt x="48441" y="183500"/>
                  </a:lnTo>
                  <a:lnTo>
                    <a:pt x="0" y="204489"/>
                  </a:lnTo>
                  <a:lnTo>
                    <a:pt x="6945" y="209057"/>
                  </a:lnTo>
                  <a:lnTo>
                    <a:pt x="29395" y="197182"/>
                  </a:lnTo>
                  <a:lnTo>
                    <a:pt x="126238" y="304918"/>
                  </a:lnTo>
                  <a:lnTo>
                    <a:pt x="143572" y="304918"/>
                  </a:lnTo>
                  <a:lnTo>
                    <a:pt x="243858" y="9144"/>
                  </a:lnTo>
                  <a:lnTo>
                    <a:pt x="1988884" y="9144"/>
                  </a:lnTo>
                  <a:lnTo>
                    <a:pt x="1988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3392" y="3101462"/>
              <a:ext cx="2047875" cy="0"/>
            </a:xfrm>
            <a:custGeom>
              <a:avLst/>
              <a:gdLst/>
              <a:ahLst/>
              <a:cxnLst/>
              <a:rect l="l" t="t" r="r" b="b"/>
              <a:pathLst>
                <a:path w="2047875">
                  <a:moveTo>
                    <a:pt x="0" y="0"/>
                  </a:moveTo>
                  <a:lnTo>
                    <a:pt x="2047733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67420" y="3159046"/>
            <a:ext cx="179641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40" dirty="0">
                <a:latin typeface="Times New Roman"/>
                <a:cs typeface="Times New Roman"/>
              </a:rPr>
              <a:t> </a:t>
            </a:r>
            <a:r>
              <a:rPr sz="1600" spc="630" dirty="0">
                <a:latin typeface="Times New Roman"/>
                <a:cs typeface="Times New Roman"/>
              </a:rPr>
              <a:t>0.335)</a:t>
            </a:r>
            <a:r>
              <a:rPr sz="1725" spc="944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0268" y="2773276"/>
            <a:ext cx="153416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0" dirty="0">
                <a:latin typeface="Times New Roman"/>
                <a:cs typeface="Times New Roman"/>
              </a:rPr>
              <a:t>(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610" dirty="0">
                <a:latin typeface="Times New Roman"/>
                <a:cs typeface="Times New Roman"/>
              </a:rPr>
              <a:t>0.335)</a:t>
            </a:r>
            <a:r>
              <a:rPr sz="1850" i="1" spc="610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2523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5712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5046" y="3177305"/>
            <a:ext cx="23215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4950" algn="l"/>
                <a:tab pos="201358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15015" y="3177305"/>
            <a:ext cx="14058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5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5851" y="4115503"/>
            <a:ext cx="4068445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5585" algn="l"/>
                <a:tab pos="200342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5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245" dirty="0">
                <a:latin typeface="Times New Roman"/>
                <a:cs typeface="Times New Roman"/>
              </a:rPr>
              <a:t>32</a:t>
            </a:r>
            <a:r>
              <a:rPr sz="2750" spc="600" dirty="0">
                <a:latin typeface="Times New Roman"/>
                <a:cs typeface="Times New Roman"/>
              </a:rPr>
              <a:t>.</a:t>
            </a:r>
            <a:r>
              <a:rPr sz="2750" spc="1525" dirty="0">
                <a:latin typeface="Times New Roman"/>
                <a:cs typeface="Times New Roman"/>
              </a:rPr>
              <a:t>75%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7632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open 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6533" y="2285557"/>
            <a:ext cx="838835" cy="0"/>
          </a:xfrm>
          <a:custGeom>
            <a:avLst/>
            <a:gdLst/>
            <a:ahLst/>
            <a:cxnLst/>
            <a:rect l="l" t="t" r="r" b="b"/>
            <a:pathLst>
              <a:path w="838835">
                <a:moveTo>
                  <a:pt x="0" y="0"/>
                </a:moveTo>
                <a:lnTo>
                  <a:pt x="838341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54647" y="1901012"/>
            <a:ext cx="1714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1808" y="2070799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6609" y="2281289"/>
            <a:ext cx="82867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6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Symbol"/>
                <a:cs typeface="Symbol"/>
              </a:rPr>
              <a:t></a:t>
            </a:r>
            <a:r>
              <a:rPr sz="2100" spc="85" dirty="0"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73767"/>
            <a:ext cx="3879850" cy="2238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10" dirty="0">
                <a:latin typeface="Calibri"/>
                <a:cs typeface="Calibri"/>
              </a:rPr>
              <a:t>Determine;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Delay</a:t>
            </a:r>
            <a:r>
              <a:rPr sz="2200" spc="-5" dirty="0">
                <a:latin typeface="Calibri"/>
                <a:cs typeface="Calibri"/>
              </a:rPr>
              <a:t> 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Rise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Peak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Settling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Maximum Peak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Overshoot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04061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8733" y="1273621"/>
            <a:ext cx="838835" cy="0"/>
          </a:xfrm>
          <a:custGeom>
            <a:avLst/>
            <a:gdLst/>
            <a:ahLst/>
            <a:cxnLst/>
            <a:rect l="l" t="t" r="r" b="b"/>
            <a:pathLst>
              <a:path w="838835">
                <a:moveTo>
                  <a:pt x="0" y="0"/>
                </a:moveTo>
                <a:lnTo>
                  <a:pt x="838341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6847" y="889077"/>
            <a:ext cx="1714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4008" y="1058863"/>
            <a:ext cx="8058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8809" y="1269353"/>
            <a:ext cx="82867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6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Symbol"/>
                <a:cs typeface="Symbol"/>
              </a:rPr>
              <a:t></a:t>
            </a:r>
            <a:r>
              <a:rPr sz="2100" spc="85" dirty="0"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045" y="1052943"/>
            <a:ext cx="10147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45" dirty="0">
                <a:latin typeface="Times New Roman"/>
                <a:cs typeface="Times New Roman"/>
              </a:rPr>
              <a:t>H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s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8301" y="2874234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089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3604" y="2874234"/>
            <a:ext cx="1218565" cy="0"/>
          </a:xfrm>
          <a:custGeom>
            <a:avLst/>
            <a:gdLst/>
            <a:ahLst/>
            <a:cxnLst/>
            <a:rect l="l" t="t" r="r" b="b"/>
            <a:pathLst>
              <a:path w="1218564">
                <a:moveTo>
                  <a:pt x="0" y="0"/>
                </a:moveTo>
                <a:lnTo>
                  <a:pt x="1218400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415" y="2513759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789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6169" y="3207071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764" y="0"/>
                </a:lnTo>
              </a:path>
            </a:pathLst>
          </a:custGeom>
          <a:ln w="6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7219" y="2874234"/>
            <a:ext cx="1814195" cy="0"/>
          </a:xfrm>
          <a:custGeom>
            <a:avLst/>
            <a:gdLst/>
            <a:ahLst/>
            <a:cxnLst/>
            <a:rect l="l" t="t" r="r" b="b"/>
            <a:pathLst>
              <a:path w="1814195">
                <a:moveTo>
                  <a:pt x="0" y="0"/>
                </a:moveTo>
                <a:lnTo>
                  <a:pt x="1814181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6614" y="2874234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320" y="0"/>
                </a:lnTo>
              </a:path>
            </a:pathLst>
          </a:custGeom>
          <a:ln w="13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70706" y="2751023"/>
            <a:ext cx="3924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810" baseline="-25745" dirty="0">
                <a:latin typeface="Times New Roman"/>
                <a:cs typeface="Times New Roman"/>
              </a:rPr>
              <a:t>s</a:t>
            </a:r>
            <a:r>
              <a:rPr sz="1200" spc="54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593481"/>
            <a:ext cx="5450205" cy="889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closed loop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R="873760" algn="r">
              <a:lnSpc>
                <a:spcPct val="100000"/>
              </a:lnSpc>
              <a:spcBef>
                <a:spcPts val="700"/>
              </a:spcBef>
            </a:pPr>
            <a:r>
              <a:rPr sz="2050" spc="660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9254" y="2495515"/>
            <a:ext cx="24002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58928" y="2832499"/>
            <a:ext cx="24002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8171" y="2505183"/>
            <a:ext cx="455231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  <a:tabLst>
                <a:tab pos="993775" algn="l"/>
                <a:tab pos="1779270" algn="l"/>
                <a:tab pos="3333115" algn="l"/>
              </a:tabLst>
            </a:pPr>
            <a:r>
              <a:rPr sz="3075" i="1" spc="1320" baseline="2710" dirty="0">
                <a:latin typeface="Times New Roman"/>
                <a:cs typeface="Times New Roman"/>
              </a:rPr>
              <a:t>C</a:t>
            </a:r>
            <a:r>
              <a:rPr sz="3075" i="1" spc="-434" baseline="2710" dirty="0">
                <a:latin typeface="Times New Roman"/>
                <a:cs typeface="Times New Roman"/>
              </a:rPr>
              <a:t> </a:t>
            </a:r>
            <a:r>
              <a:rPr sz="3075" spc="817" baseline="2710" dirty="0">
                <a:latin typeface="Times New Roman"/>
                <a:cs typeface="Times New Roman"/>
              </a:rPr>
              <a:t>(</a:t>
            </a:r>
            <a:r>
              <a:rPr sz="3075" i="1" spc="817" baseline="2710" dirty="0">
                <a:latin typeface="Times New Roman"/>
                <a:cs typeface="Times New Roman"/>
              </a:rPr>
              <a:t>s</a:t>
            </a:r>
            <a:r>
              <a:rPr sz="3075" spc="817" baseline="2710" dirty="0">
                <a:latin typeface="Times New Roman"/>
                <a:cs typeface="Times New Roman"/>
              </a:rPr>
              <a:t>)	</a:t>
            </a:r>
            <a:r>
              <a:rPr sz="3075" spc="1087" baseline="-33875" dirty="0">
                <a:latin typeface="Symbol"/>
                <a:cs typeface="Symbol"/>
              </a:rPr>
              <a:t></a:t>
            </a:r>
            <a:r>
              <a:rPr sz="3075" spc="1087" baseline="-33875" dirty="0">
                <a:latin typeface="Times New Roman"/>
                <a:cs typeface="Times New Roman"/>
              </a:rPr>
              <a:t>	</a:t>
            </a:r>
            <a:r>
              <a:rPr sz="3075" i="1" spc="1432" baseline="2710" dirty="0">
                <a:latin typeface="Times New Roman"/>
                <a:cs typeface="Times New Roman"/>
              </a:rPr>
              <a:t>G	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8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415" dirty="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2441" y="2869804"/>
            <a:ext cx="24091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29995" algn="l"/>
              </a:tabLst>
            </a:pPr>
            <a:r>
              <a:rPr sz="2050" i="1" spc="635" dirty="0">
                <a:latin typeface="Times New Roman"/>
                <a:cs typeface="Times New Roman"/>
              </a:rPr>
              <a:t>R</a:t>
            </a:r>
            <a:r>
              <a:rPr sz="2050" spc="635" dirty="0">
                <a:latin typeface="Times New Roman"/>
                <a:cs typeface="Times New Roman"/>
              </a:rPr>
              <a:t>(</a:t>
            </a:r>
            <a:r>
              <a:rPr sz="2050" i="1" spc="635" dirty="0">
                <a:latin typeface="Times New Roman"/>
                <a:cs typeface="Times New Roman"/>
              </a:rPr>
              <a:t>s</a:t>
            </a:r>
            <a:r>
              <a:rPr sz="2050" spc="635" dirty="0">
                <a:latin typeface="Times New Roman"/>
                <a:cs typeface="Times New Roman"/>
              </a:rPr>
              <a:t>)	</a:t>
            </a: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i="1" spc="944" dirty="0">
                <a:latin typeface="Times New Roman"/>
                <a:cs typeface="Times New Roman"/>
              </a:rPr>
              <a:t>GH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6517" y="2869805"/>
            <a:ext cx="11226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120" dirty="0">
                <a:latin typeface="Times New Roman"/>
                <a:cs typeface="Times New Roman"/>
              </a:rPr>
              <a:t> </a:t>
            </a:r>
            <a:r>
              <a:rPr sz="2050" i="1" spc="509" dirty="0">
                <a:latin typeface="Times New Roman"/>
                <a:cs typeface="Times New Roman"/>
              </a:rPr>
              <a:t>s</a:t>
            </a:r>
            <a:r>
              <a:rPr sz="2050" i="1" spc="10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4442" y="2995474"/>
            <a:ext cx="50863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660" dirty="0">
                <a:latin typeface="Times New Roman"/>
                <a:cs typeface="Times New Roman"/>
              </a:rPr>
              <a:t>1</a:t>
            </a:r>
            <a:r>
              <a:rPr sz="2050" spc="-32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6948" y="3198495"/>
            <a:ext cx="12058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spc="570" dirty="0">
                <a:latin typeface="Times New Roman"/>
                <a:cs typeface="Times New Roman"/>
              </a:rPr>
              <a:t>(</a:t>
            </a:r>
            <a:r>
              <a:rPr sz="2050" i="1" spc="570" dirty="0">
                <a:latin typeface="Times New Roman"/>
                <a:cs typeface="Times New Roman"/>
              </a:rPr>
              <a:t>s</a:t>
            </a:r>
            <a:r>
              <a:rPr sz="2050" i="1" spc="7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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415" dirty="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2840" y="2662628"/>
            <a:ext cx="26098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1808" y="2662628"/>
            <a:ext cx="26098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72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3750945"/>
            <a:ext cx="7679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Compare closed loop </a:t>
            </a:r>
            <a:r>
              <a:rPr sz="2200" spc="-10" dirty="0">
                <a:latin typeface="Calibri"/>
                <a:cs typeface="Calibri"/>
              </a:rPr>
              <a:t>TF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standard form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second order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30931" y="4589216"/>
            <a:ext cx="2806700" cy="0"/>
          </a:xfrm>
          <a:custGeom>
            <a:avLst/>
            <a:gdLst/>
            <a:ahLst/>
            <a:cxnLst/>
            <a:rect l="l" t="t" r="r" b="b"/>
            <a:pathLst>
              <a:path w="2806700">
                <a:moveTo>
                  <a:pt x="0" y="0"/>
                </a:moveTo>
                <a:lnTo>
                  <a:pt x="2806704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2957" y="4589216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661" y="0"/>
                </a:lnTo>
              </a:path>
            </a:pathLst>
          </a:custGeom>
          <a:ln w="131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26318" y="4465897"/>
            <a:ext cx="3911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87" baseline="-25132" dirty="0">
                <a:latin typeface="Times New Roman"/>
                <a:cs typeface="Times New Roman"/>
              </a:rPr>
              <a:t>s</a:t>
            </a:r>
            <a:r>
              <a:rPr sz="1200" spc="52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39471" y="4174027"/>
            <a:ext cx="69596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50" i="1" spc="65" dirty="0">
                <a:latin typeface="Symbol"/>
                <a:cs typeface="Symbol"/>
              </a:rPr>
              <a:t></a:t>
            </a:r>
            <a:r>
              <a:rPr sz="1200" i="1" spc="65" dirty="0">
                <a:latin typeface="Times New Roman"/>
                <a:cs typeface="Times New Roman"/>
              </a:rPr>
              <a:t>n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55974" y="4548736"/>
            <a:ext cx="23583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2</a:t>
            </a:r>
            <a:r>
              <a:rPr sz="2350" i="1" spc="-15" dirty="0">
                <a:latin typeface="Symbol"/>
                <a:cs typeface="Symbol"/>
              </a:rPr>
              <a:t></a:t>
            </a:r>
            <a:r>
              <a:rPr sz="1200" i="1" spc="-15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s </a:t>
            </a:r>
            <a:r>
              <a:rPr sz="2100" spc="330" dirty="0">
                <a:latin typeface="Symbol"/>
                <a:cs typeface="Symbol"/>
              </a:rPr>
              <a:t></a:t>
            </a:r>
            <a:r>
              <a:rPr sz="2350" i="1" spc="330" dirty="0">
                <a:latin typeface="Symbol"/>
                <a:cs typeface="Symbol"/>
              </a:rPr>
              <a:t></a:t>
            </a:r>
            <a:r>
              <a:rPr sz="1200" i="1" spc="330" dirty="0">
                <a:latin typeface="Times New Roman"/>
                <a:cs typeface="Times New Roman"/>
              </a:rPr>
              <a:t>n </a:t>
            </a:r>
            <a:r>
              <a:rPr sz="1800" spc="56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87389" y="4465897"/>
            <a:ext cx="3917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794" baseline="-25132" dirty="0">
                <a:latin typeface="Times New Roman"/>
                <a:cs typeface="Times New Roman"/>
              </a:rPr>
              <a:t>s</a:t>
            </a:r>
            <a:r>
              <a:rPr sz="1200" spc="53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66597" y="4210089"/>
            <a:ext cx="240029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63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2445" y="4584798"/>
            <a:ext cx="112522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i="1" spc="495" dirty="0">
                <a:latin typeface="Times New Roman"/>
                <a:cs typeface="Times New Roman"/>
              </a:rPr>
              <a:t>s</a:t>
            </a:r>
            <a:r>
              <a:rPr sz="2100" i="1" spc="80" dirty="0">
                <a:latin typeface="Times New Roman"/>
                <a:cs typeface="Times New Roman"/>
              </a:rPr>
              <a:t> </a:t>
            </a:r>
            <a:r>
              <a:rPr sz="2100" spc="700" dirty="0">
                <a:latin typeface="Symbol"/>
                <a:cs typeface="Symbol"/>
              </a:rPr>
              <a:t>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63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38769" y="4377389"/>
            <a:ext cx="2609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7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540" y="4951191"/>
            <a:ext cx="6646545" cy="14509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comparing </a:t>
            </a:r>
            <a:r>
              <a:rPr sz="2400" spc="-15" dirty="0">
                <a:latin typeface="Calibri"/>
                <a:cs typeface="Calibri"/>
              </a:rPr>
              <a:t>denominators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Frequency;</a:t>
            </a:r>
            <a:endParaRPr sz="2400">
              <a:latin typeface="Calibri"/>
              <a:cs typeface="Calibri"/>
            </a:endParaRPr>
          </a:p>
          <a:p>
            <a:pPr marL="1626870">
              <a:lnSpc>
                <a:spcPct val="100000"/>
              </a:lnSpc>
              <a:spcBef>
                <a:spcPts val="770"/>
              </a:spcBef>
              <a:tabLst>
                <a:tab pos="3943985" algn="l"/>
                <a:tab pos="5375910" algn="l"/>
              </a:tabLst>
            </a:pPr>
            <a:r>
              <a:rPr sz="2700" i="1" spc="-310" dirty="0">
                <a:latin typeface="Symbol"/>
                <a:cs typeface="Symbol"/>
              </a:rPr>
              <a:t></a:t>
            </a:r>
            <a:r>
              <a:rPr sz="1450" i="1" spc="-310" dirty="0">
                <a:latin typeface="Times New Roman"/>
                <a:cs typeface="Times New Roman"/>
              </a:rPr>
              <a:t>n   </a:t>
            </a:r>
            <a:r>
              <a:rPr sz="2175" spc="142" baseline="44061" dirty="0">
                <a:latin typeface="Times New Roman"/>
                <a:cs typeface="Times New Roman"/>
              </a:rPr>
              <a:t>2 </a:t>
            </a:r>
            <a:r>
              <a:rPr sz="2175" spc="150" baseline="44061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4	</a:t>
            </a:r>
            <a:r>
              <a:rPr sz="2550" spc="-170" dirty="0">
                <a:latin typeface="Symbol"/>
                <a:cs typeface="Symbol"/>
              </a:rPr>
              <a:t></a:t>
            </a:r>
            <a:r>
              <a:rPr sz="2700" i="1" spc="-170" dirty="0">
                <a:latin typeface="Symbol"/>
                <a:cs typeface="Symbol"/>
              </a:rPr>
              <a:t></a:t>
            </a:r>
            <a:r>
              <a:rPr sz="1450" i="1" spc="-170" dirty="0">
                <a:latin typeface="Times New Roman"/>
                <a:cs typeface="Times New Roman"/>
              </a:rPr>
              <a:t>n  </a:t>
            </a:r>
            <a:r>
              <a:rPr sz="1450" i="1" spc="-5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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2	</a:t>
            </a:r>
            <a:r>
              <a:rPr sz="2550" i="1" spc="130" dirty="0">
                <a:latin typeface="Times New Roman"/>
                <a:cs typeface="Times New Roman"/>
              </a:rPr>
              <a:t>rad </a:t>
            </a:r>
            <a:r>
              <a:rPr sz="2550" spc="75" dirty="0">
                <a:latin typeface="Times New Roman"/>
                <a:cs typeface="Times New Roman"/>
              </a:rPr>
              <a:t>/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927861"/>
            <a:ext cx="46215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Damping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libri"/>
              <a:cs typeface="Calibri"/>
            </a:endParaRPr>
          </a:p>
          <a:p>
            <a:pPr marL="1194435">
              <a:lnSpc>
                <a:spcPct val="100000"/>
              </a:lnSpc>
              <a:tabLst>
                <a:tab pos="3788410" algn="l"/>
              </a:tabLst>
            </a:pPr>
            <a:r>
              <a:rPr sz="2550" spc="-365" dirty="0">
                <a:latin typeface="Times New Roman"/>
                <a:cs typeface="Times New Roman"/>
              </a:rPr>
              <a:t>2</a:t>
            </a:r>
            <a:r>
              <a:rPr sz="2700" i="1" spc="-365" dirty="0">
                <a:latin typeface="Symbol"/>
                <a:cs typeface="Symbol"/>
              </a:rPr>
              <a:t></a:t>
            </a:r>
            <a:r>
              <a:rPr sz="1450" i="1" spc="-365" dirty="0">
                <a:latin typeface="Times New Roman"/>
                <a:cs typeface="Times New Roman"/>
              </a:rPr>
              <a:t>n</a:t>
            </a:r>
            <a:r>
              <a:rPr sz="2550" i="1" spc="-365" dirty="0">
                <a:latin typeface="Times New Roman"/>
                <a:cs typeface="Times New Roman"/>
              </a:rPr>
              <a:t>s </a:t>
            </a:r>
            <a:r>
              <a:rPr sz="2550" i="1" spc="-200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60" dirty="0">
                <a:latin typeface="Times New Roman"/>
                <a:cs typeface="Times New Roman"/>
              </a:rPr>
              <a:t> </a:t>
            </a:r>
            <a:r>
              <a:rPr sz="2550" i="1" spc="105" dirty="0">
                <a:latin typeface="Times New Roman"/>
                <a:cs typeface="Times New Roman"/>
              </a:rPr>
              <a:t>s	</a:t>
            </a:r>
            <a:r>
              <a:rPr sz="2550" spc="120" dirty="0">
                <a:latin typeface="Symbol"/>
                <a:cs typeface="Symbol"/>
              </a:rPr>
              <a:t></a:t>
            </a:r>
            <a:r>
              <a:rPr sz="2700" i="1" spc="120" dirty="0">
                <a:latin typeface="Symbol"/>
                <a:cs typeface="Symbol"/>
              </a:rPr>
              <a:t></a:t>
            </a:r>
            <a:r>
              <a:rPr sz="2550" spc="1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Damped frequency 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oscillations;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2315" y="2108037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597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6753" y="2108037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3858" y="0"/>
                </a:lnTo>
              </a:path>
            </a:pathLst>
          </a:custGeom>
          <a:ln w="16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5596" y="1648516"/>
            <a:ext cx="205104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1133" y="1648516"/>
            <a:ext cx="205104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1753" y="1852543"/>
            <a:ext cx="93091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Times New Roman"/>
                <a:cs typeface="Times New Roman"/>
              </a:rPr>
              <a:t>0.25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6538" y="1852543"/>
            <a:ext cx="2228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070" y="2084014"/>
            <a:ext cx="189992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46505" algn="l"/>
              </a:tabLst>
            </a:pP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Symbol"/>
                <a:cs typeface="Symbol"/>
              </a:rPr>
              <a:t></a:t>
            </a:r>
            <a:r>
              <a:rPr sz="2700" i="1" spc="-150" dirty="0">
                <a:latin typeface="Symbol"/>
                <a:cs typeface="Symbol"/>
              </a:rPr>
              <a:t></a:t>
            </a:r>
            <a:r>
              <a:rPr sz="1450" i="1" spc="-150" dirty="0">
                <a:latin typeface="Times New Roman"/>
                <a:cs typeface="Times New Roman"/>
              </a:rPr>
              <a:t>n	</a:t>
            </a:r>
            <a:r>
              <a:rPr sz="2550" spc="140" dirty="0">
                <a:latin typeface="Times New Roman"/>
                <a:cs typeface="Times New Roman"/>
              </a:rPr>
              <a:t>2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150" dirty="0">
                <a:latin typeface="Symbol"/>
                <a:cs typeface="Symbol"/>
              </a:rPr>
              <a:t>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30737" y="3670058"/>
            <a:ext cx="958850" cy="450850"/>
            <a:chOff x="1530737" y="3670058"/>
            <a:chExt cx="958850" cy="450850"/>
          </a:xfrm>
        </p:grpSpPr>
        <p:sp>
          <p:nvSpPr>
            <p:cNvPr id="14" name="object 14"/>
            <p:cNvSpPr/>
            <p:nvPr/>
          </p:nvSpPr>
          <p:spPr>
            <a:xfrm>
              <a:off x="1533793" y="3678087"/>
              <a:ext cx="955675" cy="442595"/>
            </a:xfrm>
            <a:custGeom>
              <a:avLst/>
              <a:gdLst/>
              <a:ahLst/>
              <a:cxnLst/>
              <a:rect l="l" t="t" r="r" b="b"/>
              <a:pathLst>
                <a:path w="955675" h="442595">
                  <a:moveTo>
                    <a:pt x="0" y="298667"/>
                  </a:moveTo>
                  <a:lnTo>
                    <a:pt x="33093" y="275037"/>
                  </a:lnTo>
                </a:path>
                <a:path w="955675" h="442595">
                  <a:moveTo>
                    <a:pt x="33955" y="274193"/>
                  </a:moveTo>
                  <a:lnTo>
                    <a:pt x="114932" y="441247"/>
                  </a:lnTo>
                </a:path>
                <a:path w="955675" h="442595">
                  <a:moveTo>
                    <a:pt x="114932" y="442088"/>
                  </a:moveTo>
                  <a:lnTo>
                    <a:pt x="203735" y="844"/>
                  </a:lnTo>
                </a:path>
                <a:path w="955675" h="442595">
                  <a:moveTo>
                    <a:pt x="203735" y="0"/>
                  </a:moveTo>
                  <a:lnTo>
                    <a:pt x="955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0737" y="3670058"/>
              <a:ext cx="958850" cy="450215"/>
            </a:xfrm>
            <a:custGeom>
              <a:avLst/>
              <a:gdLst/>
              <a:ahLst/>
              <a:cxnLst/>
              <a:rect l="l" t="t" r="r" b="b"/>
              <a:pathLst>
                <a:path w="958850" h="450214">
                  <a:moveTo>
                    <a:pt x="958628" y="0"/>
                  </a:moveTo>
                  <a:lnTo>
                    <a:pt x="200268" y="0"/>
                  </a:lnTo>
                  <a:lnTo>
                    <a:pt x="117557" y="410041"/>
                  </a:lnTo>
                  <a:lnTo>
                    <a:pt x="46149" y="269989"/>
                  </a:lnTo>
                  <a:lnTo>
                    <a:pt x="0" y="302046"/>
                  </a:lnTo>
                  <a:lnTo>
                    <a:pt x="6091" y="310501"/>
                  </a:lnTo>
                  <a:lnTo>
                    <a:pt x="27854" y="293619"/>
                  </a:lnTo>
                  <a:lnTo>
                    <a:pt x="109722" y="449696"/>
                  </a:lnTo>
                  <a:lnTo>
                    <a:pt x="126254" y="449696"/>
                  </a:lnTo>
                  <a:lnTo>
                    <a:pt x="213323" y="16038"/>
                  </a:lnTo>
                  <a:lnTo>
                    <a:pt x="958628" y="16038"/>
                  </a:lnTo>
                  <a:lnTo>
                    <a:pt x="958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20166" y="3670058"/>
            <a:ext cx="1575435" cy="455930"/>
            <a:chOff x="4820166" y="3670058"/>
            <a:chExt cx="1575435" cy="455930"/>
          </a:xfrm>
        </p:grpSpPr>
        <p:sp>
          <p:nvSpPr>
            <p:cNvPr id="17" name="object 17"/>
            <p:cNvSpPr/>
            <p:nvPr/>
          </p:nvSpPr>
          <p:spPr>
            <a:xfrm>
              <a:off x="4823202" y="3678087"/>
              <a:ext cx="1571625" cy="447675"/>
            </a:xfrm>
            <a:custGeom>
              <a:avLst/>
              <a:gdLst/>
              <a:ahLst/>
              <a:cxnLst/>
              <a:rect l="l" t="t" r="r" b="b"/>
              <a:pathLst>
                <a:path w="1571625" h="447675">
                  <a:moveTo>
                    <a:pt x="0" y="302055"/>
                  </a:moveTo>
                  <a:lnTo>
                    <a:pt x="33084" y="278416"/>
                  </a:lnTo>
                </a:path>
                <a:path w="1571625" h="447675">
                  <a:moveTo>
                    <a:pt x="33955" y="277580"/>
                  </a:moveTo>
                  <a:lnTo>
                    <a:pt x="114932" y="446315"/>
                  </a:lnTo>
                </a:path>
                <a:path w="1571625" h="447675">
                  <a:moveTo>
                    <a:pt x="114932" y="447155"/>
                  </a:moveTo>
                  <a:lnTo>
                    <a:pt x="203735" y="844"/>
                  </a:lnTo>
                </a:path>
                <a:path w="1571625" h="447675">
                  <a:moveTo>
                    <a:pt x="203735" y="0"/>
                  </a:moveTo>
                  <a:lnTo>
                    <a:pt x="15715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20166" y="3670058"/>
              <a:ext cx="1575435" cy="455295"/>
            </a:xfrm>
            <a:custGeom>
              <a:avLst/>
              <a:gdLst/>
              <a:ahLst/>
              <a:cxnLst/>
              <a:rect l="l" t="t" r="r" b="b"/>
              <a:pathLst>
                <a:path w="1575435" h="455295">
                  <a:moveTo>
                    <a:pt x="1575044" y="0"/>
                  </a:moveTo>
                  <a:lnTo>
                    <a:pt x="200238" y="0"/>
                  </a:lnTo>
                  <a:lnTo>
                    <a:pt x="117528" y="415109"/>
                  </a:lnTo>
                  <a:lnTo>
                    <a:pt x="46149" y="273367"/>
                  </a:lnTo>
                  <a:lnTo>
                    <a:pt x="0" y="305433"/>
                  </a:lnTo>
                  <a:lnTo>
                    <a:pt x="6101" y="313861"/>
                  </a:lnTo>
                  <a:lnTo>
                    <a:pt x="27854" y="297006"/>
                  </a:lnTo>
                  <a:lnTo>
                    <a:pt x="109702" y="454764"/>
                  </a:lnTo>
                  <a:lnTo>
                    <a:pt x="126235" y="454764"/>
                  </a:lnTo>
                  <a:lnTo>
                    <a:pt x="213303" y="16038"/>
                  </a:lnTo>
                  <a:lnTo>
                    <a:pt x="1575044" y="16038"/>
                  </a:lnTo>
                  <a:lnTo>
                    <a:pt x="1575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5440" y="3673328"/>
            <a:ext cx="605282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95"/>
              </a:spcBef>
              <a:tabLst>
                <a:tab pos="1369695" algn="l"/>
                <a:tab pos="3291840" algn="l"/>
                <a:tab pos="4657725" algn="l"/>
              </a:tabLst>
            </a:pP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d</a:t>
            </a:r>
            <a:r>
              <a:rPr sz="1450" i="1" spc="42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700" i="1" spc="-375" dirty="0">
                <a:latin typeface="Symbol"/>
                <a:cs typeface="Symbol"/>
              </a:rPr>
              <a:t></a:t>
            </a:r>
            <a:r>
              <a:rPr sz="1450" i="1" spc="-375" dirty="0">
                <a:latin typeface="Times New Roman"/>
                <a:cs typeface="Times New Roman"/>
              </a:rPr>
              <a:t>n	</a:t>
            </a:r>
            <a:r>
              <a:rPr sz="2550" spc="40" dirty="0">
                <a:latin typeface="Times New Roman"/>
                <a:cs typeface="Times New Roman"/>
              </a:rPr>
              <a:t>1</a:t>
            </a:r>
            <a:r>
              <a:rPr sz="2550" spc="-434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Symbol"/>
                <a:cs typeface="Symbol"/>
              </a:rPr>
              <a:t></a:t>
            </a:r>
            <a:r>
              <a:rPr sz="2700" i="1" spc="-114" dirty="0">
                <a:latin typeface="Symbol"/>
                <a:cs typeface="Symbol"/>
              </a:rPr>
              <a:t></a:t>
            </a:r>
            <a:r>
              <a:rPr sz="2175" spc="-172" baseline="44061" dirty="0">
                <a:latin typeface="Times New Roman"/>
                <a:cs typeface="Times New Roman"/>
              </a:rPr>
              <a:t>2	</a:t>
            </a:r>
            <a:r>
              <a:rPr sz="2550" spc="-265" dirty="0">
                <a:latin typeface="Symbol"/>
                <a:cs typeface="Symbol"/>
              </a:rPr>
              <a:t></a:t>
            </a:r>
            <a:r>
              <a:rPr sz="2700" i="1" spc="-265" dirty="0">
                <a:latin typeface="Symbol"/>
                <a:cs typeface="Symbol"/>
              </a:rPr>
              <a:t></a:t>
            </a:r>
            <a:r>
              <a:rPr sz="1450" i="1" spc="-265" dirty="0">
                <a:latin typeface="Times New Roman"/>
                <a:cs typeface="Times New Roman"/>
              </a:rPr>
              <a:t>d        </a:t>
            </a: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2	</a:t>
            </a:r>
            <a:r>
              <a:rPr sz="2550" spc="145" dirty="0">
                <a:latin typeface="Times New Roman"/>
                <a:cs typeface="Times New Roman"/>
              </a:rPr>
              <a:t>1</a:t>
            </a:r>
            <a:r>
              <a:rPr sz="2550" spc="145" dirty="0">
                <a:latin typeface="Symbol"/>
                <a:cs typeface="Symbol"/>
              </a:rPr>
              <a:t>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(0.25)</a:t>
            </a:r>
            <a:r>
              <a:rPr sz="2175" spc="67" baseline="44061" dirty="0">
                <a:latin typeface="Times New Roman"/>
                <a:cs typeface="Times New Roman"/>
              </a:rPr>
              <a:t>2</a:t>
            </a:r>
            <a:endParaRPr sz="2175" baseline="440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69619" y="3691959"/>
            <a:ext cx="223075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45" dirty="0">
                <a:latin typeface="Symbol"/>
                <a:cs typeface="Symbol"/>
              </a:rPr>
              <a:t>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1.936 </a:t>
            </a:r>
            <a:r>
              <a:rPr sz="2550" i="1" spc="35" dirty="0">
                <a:latin typeface="Times New Roman"/>
                <a:cs typeface="Times New Roman"/>
              </a:rPr>
              <a:t>rad </a:t>
            </a:r>
            <a:r>
              <a:rPr sz="2550" spc="20" dirty="0">
                <a:latin typeface="Times New Roman"/>
                <a:cs typeface="Times New Roman"/>
              </a:rPr>
              <a:t>/</a:t>
            </a:r>
            <a:r>
              <a:rPr sz="2550" spc="-49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sec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56599" y="5665065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0918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6226" y="5665065"/>
            <a:ext cx="2005330" cy="0"/>
          </a:xfrm>
          <a:custGeom>
            <a:avLst/>
            <a:gdLst/>
            <a:ahLst/>
            <a:cxnLst/>
            <a:rect l="l" t="t" r="r" b="b"/>
            <a:pathLst>
              <a:path w="2005329">
                <a:moveTo>
                  <a:pt x="0" y="0"/>
                </a:moveTo>
                <a:lnTo>
                  <a:pt x="2004873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96953" y="5202489"/>
            <a:ext cx="60490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52" baseline="-34722" dirty="0">
                <a:latin typeface="Times New Roman"/>
                <a:cs typeface="Times New Roman"/>
              </a:rPr>
              <a:t> </a:t>
            </a: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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0.7</a:t>
            </a:r>
            <a:r>
              <a:rPr sz="2600" i="1" spc="229" dirty="0">
                <a:latin typeface="Symbol"/>
                <a:cs typeface="Symbol"/>
              </a:rPr>
              <a:t></a:t>
            </a:r>
            <a:r>
              <a:rPr sz="2600" i="1" spc="-365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52" baseline="-34722" dirty="0">
                <a:latin typeface="Times New Roman"/>
                <a:cs typeface="Times New Roman"/>
              </a:rPr>
              <a:t> </a:t>
            </a:r>
            <a:r>
              <a:rPr sz="2400" spc="530" dirty="0">
                <a:latin typeface="Times New Roman"/>
                <a:cs typeface="Times New Roman"/>
              </a:rPr>
              <a:t>1</a:t>
            </a:r>
            <a:r>
              <a:rPr sz="2400" spc="530" dirty="0">
                <a:latin typeface="Symbol"/>
                <a:cs typeface="Symbol"/>
              </a:rPr>
              <a:t>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Times New Roman"/>
                <a:cs typeface="Times New Roman"/>
              </a:rPr>
              <a:t>0.7(0.25)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3600" spc="637" baseline="-34722" dirty="0">
                <a:latin typeface="Symbol"/>
                <a:cs typeface="Symbol"/>
              </a:rPr>
              <a:t></a:t>
            </a:r>
            <a:r>
              <a:rPr sz="3600" spc="142" baseline="-34722" dirty="0">
                <a:latin typeface="Times New Roman"/>
                <a:cs typeface="Times New Roman"/>
              </a:rPr>
              <a:t> </a:t>
            </a:r>
            <a:r>
              <a:rPr sz="3600" spc="517" baseline="-34722" dirty="0">
                <a:latin typeface="Times New Roman"/>
                <a:cs typeface="Times New Roman"/>
              </a:rPr>
              <a:t>0.587</a:t>
            </a:r>
            <a:r>
              <a:rPr sz="3600" spc="509" baseline="-34722" dirty="0">
                <a:latin typeface="Times New Roman"/>
                <a:cs typeface="Times New Roman"/>
              </a:rPr>
              <a:t> </a:t>
            </a:r>
            <a:r>
              <a:rPr sz="3600" spc="480" baseline="-34722" dirty="0">
                <a:latin typeface="Times New Roman"/>
                <a:cs typeface="Times New Roman"/>
              </a:rPr>
              <a:t>sec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1404" y="5661922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7933" y="5423282"/>
            <a:ext cx="3695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50" dirty="0">
                <a:latin typeface="Times New Roman"/>
                <a:cs typeface="Times New Roman"/>
              </a:rPr>
              <a:t>T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5217" y="5633635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4966792"/>
            <a:ext cx="17202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Settling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8755" y="5892142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189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2317" y="5892142"/>
            <a:ext cx="1802130" cy="0"/>
          </a:xfrm>
          <a:custGeom>
            <a:avLst/>
            <a:gdLst/>
            <a:ahLst/>
            <a:cxnLst/>
            <a:rect l="l" t="t" r="r" b="b"/>
            <a:pathLst>
              <a:path w="1802129">
                <a:moveTo>
                  <a:pt x="0" y="0"/>
                </a:moveTo>
                <a:lnTo>
                  <a:pt x="1801639" y="0"/>
                </a:lnTo>
              </a:path>
            </a:pathLst>
          </a:custGeom>
          <a:ln w="15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8626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5957" y="5457867"/>
            <a:ext cx="22732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8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0718" y="5650361"/>
            <a:ext cx="15309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</a:tabLst>
            </a:pPr>
            <a:r>
              <a:rPr sz="2400" i="1" spc="445" dirty="0">
                <a:latin typeface="Times New Roman"/>
                <a:cs typeface="Times New Roman"/>
              </a:rPr>
              <a:t>T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4</a:t>
            </a:r>
            <a:r>
              <a:rPr sz="2400" i="1" spc="430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6835" y="5650361"/>
            <a:ext cx="11442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385" dirty="0">
                <a:latin typeface="Times New Roman"/>
                <a:cs typeface="Times New Roman"/>
              </a:rPr>
              <a:t>8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7269" y="5650361"/>
            <a:ext cx="2470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6486" y="5860672"/>
            <a:ext cx="29032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4585" algn="l"/>
              </a:tabLst>
            </a:pPr>
            <a:r>
              <a:rPr sz="2600" i="1" spc="-10" dirty="0">
                <a:latin typeface="Symbol"/>
                <a:cs typeface="Symbol"/>
              </a:rPr>
              <a:t></a:t>
            </a:r>
            <a:r>
              <a:rPr sz="1400" i="1" spc="-10" dirty="0">
                <a:latin typeface="Times New Roman"/>
                <a:cs typeface="Times New Roman"/>
              </a:rPr>
              <a:t>n	</a:t>
            </a:r>
            <a:r>
              <a:rPr sz="2400" spc="305" dirty="0">
                <a:latin typeface="Times New Roman"/>
                <a:cs typeface="Times New Roman"/>
              </a:rPr>
              <a:t>(0.25)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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Times New Roman"/>
                <a:cs typeface="Times New Roman"/>
              </a:rPr>
              <a:t>(2)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518738"/>
            <a:ext cx="1377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21434" y="4418433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>
                <a:moveTo>
                  <a:pt x="0" y="0"/>
                </a:moveTo>
                <a:lnTo>
                  <a:pt x="461193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1244" y="4418433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354" y="0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6334" y="4176650"/>
            <a:ext cx="183133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1.622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9192" y="4387010"/>
            <a:ext cx="183388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2494" algn="l"/>
              </a:tabLst>
            </a:pPr>
            <a:r>
              <a:rPr sz="2600" i="1" spc="-495" dirty="0">
                <a:latin typeface="Symbol"/>
                <a:cs typeface="Symbol"/>
              </a:rPr>
              <a:t></a:t>
            </a:r>
            <a:r>
              <a:rPr sz="1400" i="1" spc="215" dirty="0">
                <a:latin typeface="Times New Roman"/>
                <a:cs typeface="Times New Roman"/>
              </a:rPr>
              <a:t>d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400" spc="345" dirty="0">
                <a:latin typeface="Times New Roman"/>
                <a:cs typeface="Times New Roman"/>
              </a:rPr>
              <a:t>1.936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5380" y="4148370"/>
            <a:ext cx="16338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7885" algn="l"/>
                <a:tab pos="1373505" algn="l"/>
              </a:tabLst>
            </a:pPr>
            <a:r>
              <a:rPr sz="2400" i="1" spc="330" dirty="0">
                <a:latin typeface="Times New Roman"/>
                <a:cs typeface="Times New Roman"/>
              </a:rPr>
              <a:t>T</a:t>
            </a:r>
            <a:r>
              <a:rPr sz="1400" i="1" spc="330" dirty="0">
                <a:latin typeface="Times New Roman"/>
                <a:cs typeface="Times New Roman"/>
              </a:rPr>
              <a:t>p</a:t>
            </a:r>
            <a:r>
              <a:rPr sz="1400" i="1" spc="459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425" dirty="0">
                <a:latin typeface="Times New Roman"/>
                <a:cs typeface="Times New Roman"/>
              </a:rPr>
              <a:t>	</a:t>
            </a:r>
            <a:r>
              <a:rPr sz="3900" i="1" spc="472" baseline="32051" dirty="0">
                <a:latin typeface="Symbol"/>
                <a:cs typeface="Symbol"/>
              </a:rPr>
              <a:t></a:t>
            </a:r>
            <a:r>
              <a:rPr sz="3900" spc="472" baseline="32051" dirty="0">
                <a:latin typeface="Times New Roman"/>
                <a:cs typeface="Times New Roman"/>
              </a:rPr>
              <a:t>	</a:t>
            </a:r>
            <a:r>
              <a:rPr sz="2400" spc="4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1626" y="3955864"/>
            <a:ext cx="4121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315" dirty="0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36733" y="2996542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446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7594" y="2996542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082" y="0"/>
                </a:lnTo>
              </a:path>
            </a:pathLst>
          </a:custGeom>
          <a:ln w="15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70752" y="2993402"/>
            <a:ext cx="11696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335" dirty="0">
                <a:latin typeface="Times New Roman"/>
                <a:cs typeface="Times New Roman"/>
              </a:rPr>
              <a:t>1.936)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0750" y="2965074"/>
            <a:ext cx="4711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140" dirty="0">
                <a:latin typeface="Symbol"/>
                <a:cs typeface="Symbol"/>
              </a:rPr>
              <a:t></a:t>
            </a:r>
            <a:r>
              <a:rPr sz="1400" i="1" spc="-14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8917" y="2726433"/>
            <a:ext cx="56419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305" dirty="0">
                <a:latin typeface="Times New Roman"/>
                <a:cs typeface="Times New Roman"/>
              </a:rPr>
              <a:t>T</a:t>
            </a:r>
            <a:r>
              <a:rPr sz="1400" i="1" spc="305" dirty="0">
                <a:latin typeface="Times New Roman"/>
                <a:cs typeface="Times New Roman"/>
              </a:rPr>
              <a:t>r</a:t>
            </a:r>
            <a:r>
              <a:rPr sz="1400" i="1" spc="515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3900" i="1" spc="494" baseline="32051" dirty="0">
                <a:latin typeface="Symbol"/>
                <a:cs typeface="Symbol"/>
              </a:rPr>
              <a:t></a:t>
            </a:r>
            <a:r>
              <a:rPr sz="3600" spc="494" baseline="34722" dirty="0">
                <a:latin typeface="Symbol"/>
                <a:cs typeface="Symbol"/>
              </a:rPr>
              <a:t></a:t>
            </a:r>
            <a:r>
              <a:rPr sz="3600" spc="-375" baseline="34722" dirty="0">
                <a:latin typeface="Times New Roman"/>
                <a:cs typeface="Times New Roman"/>
              </a:rPr>
              <a:t> </a:t>
            </a:r>
            <a:r>
              <a:rPr sz="3900" i="1" spc="472" baseline="32051" dirty="0">
                <a:latin typeface="Symbol"/>
                <a:cs typeface="Symbol"/>
              </a:rPr>
              <a:t></a:t>
            </a:r>
            <a:r>
              <a:rPr sz="3900" i="1" spc="-509" baseline="32051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3900" i="1" spc="555" baseline="32051" dirty="0">
                <a:latin typeface="Symbol"/>
                <a:cs typeface="Symbol"/>
              </a:rPr>
              <a:t></a:t>
            </a:r>
            <a:r>
              <a:rPr sz="3600" spc="555" baseline="34722" dirty="0">
                <a:latin typeface="Symbol"/>
                <a:cs typeface="Symbol"/>
              </a:rPr>
              <a:t></a:t>
            </a:r>
            <a:r>
              <a:rPr sz="3600" spc="555" baseline="34722" dirty="0">
                <a:latin typeface="Times New Roman"/>
                <a:cs typeface="Times New Roman"/>
              </a:rPr>
              <a:t>1.310</a:t>
            </a:r>
            <a:r>
              <a:rPr sz="3600" spc="480" baseline="34722" dirty="0">
                <a:latin typeface="Times New Roman"/>
                <a:cs typeface="Times New Roman"/>
              </a:rPr>
              <a:t> 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Times New Roman"/>
                <a:cs typeface="Times New Roman"/>
              </a:rPr>
              <a:t>0.945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320" dirty="0"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540" y="775461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Rise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34441" y="1392061"/>
            <a:ext cx="1156335" cy="424815"/>
            <a:chOff x="2434441" y="1392061"/>
            <a:chExt cx="1156335" cy="424815"/>
          </a:xfrm>
        </p:grpSpPr>
        <p:sp>
          <p:nvSpPr>
            <p:cNvPr id="28" name="object 28"/>
            <p:cNvSpPr/>
            <p:nvPr/>
          </p:nvSpPr>
          <p:spPr>
            <a:xfrm>
              <a:off x="2438139" y="1399601"/>
              <a:ext cx="1152525" cy="416559"/>
            </a:xfrm>
            <a:custGeom>
              <a:avLst/>
              <a:gdLst/>
              <a:ahLst/>
              <a:cxnLst/>
              <a:rect l="l" t="t" r="r" b="b"/>
              <a:pathLst>
                <a:path w="1152525" h="416560">
                  <a:moveTo>
                    <a:pt x="0" y="281252"/>
                  </a:moveTo>
                  <a:lnTo>
                    <a:pt x="39904" y="259008"/>
                  </a:lnTo>
                </a:path>
                <a:path w="1152525" h="416560">
                  <a:moveTo>
                    <a:pt x="40955" y="258195"/>
                  </a:moveTo>
                  <a:lnTo>
                    <a:pt x="138589" y="415523"/>
                  </a:lnTo>
                </a:path>
                <a:path w="1152525" h="416560">
                  <a:moveTo>
                    <a:pt x="138589" y="416309"/>
                  </a:moveTo>
                  <a:lnTo>
                    <a:pt x="245708" y="786"/>
                  </a:lnTo>
                </a:path>
                <a:path w="1152525" h="416560">
                  <a:moveTo>
                    <a:pt x="245708" y="0"/>
                  </a:moveTo>
                  <a:lnTo>
                    <a:pt x="11519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34441" y="1392061"/>
              <a:ext cx="1156335" cy="423545"/>
            </a:xfrm>
            <a:custGeom>
              <a:avLst/>
              <a:gdLst/>
              <a:ahLst/>
              <a:cxnLst/>
              <a:rect l="l" t="t" r="r" b="b"/>
              <a:pathLst>
                <a:path w="1156335" h="423544">
                  <a:moveTo>
                    <a:pt x="1156130" y="0"/>
                  </a:moveTo>
                  <a:lnTo>
                    <a:pt x="241527" y="0"/>
                  </a:lnTo>
                  <a:lnTo>
                    <a:pt x="141766" y="386114"/>
                  </a:lnTo>
                  <a:lnTo>
                    <a:pt x="55674" y="254238"/>
                  </a:lnTo>
                  <a:lnTo>
                    <a:pt x="0" y="284424"/>
                  </a:lnTo>
                  <a:lnTo>
                    <a:pt x="7359" y="292357"/>
                  </a:lnTo>
                  <a:lnTo>
                    <a:pt x="33607" y="276464"/>
                  </a:lnTo>
                  <a:lnTo>
                    <a:pt x="132316" y="423456"/>
                  </a:lnTo>
                  <a:lnTo>
                    <a:pt x="152292" y="423456"/>
                  </a:lnTo>
                  <a:lnTo>
                    <a:pt x="257273" y="15097"/>
                  </a:lnTo>
                  <a:lnTo>
                    <a:pt x="1156130" y="15097"/>
                  </a:lnTo>
                  <a:lnTo>
                    <a:pt x="1156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929402" y="1387291"/>
            <a:ext cx="1899920" cy="429259"/>
            <a:chOff x="4929402" y="1387291"/>
            <a:chExt cx="1899920" cy="429259"/>
          </a:xfrm>
        </p:grpSpPr>
        <p:sp>
          <p:nvSpPr>
            <p:cNvPr id="31" name="object 31"/>
            <p:cNvSpPr/>
            <p:nvPr/>
          </p:nvSpPr>
          <p:spPr>
            <a:xfrm>
              <a:off x="4933064" y="1394831"/>
              <a:ext cx="1895475" cy="421640"/>
            </a:xfrm>
            <a:custGeom>
              <a:avLst/>
              <a:gdLst/>
              <a:ahLst/>
              <a:cxnLst/>
              <a:rect l="l" t="t" r="r" b="b"/>
              <a:pathLst>
                <a:path w="1895475" h="421639">
                  <a:moveTo>
                    <a:pt x="0" y="284424"/>
                  </a:moveTo>
                  <a:lnTo>
                    <a:pt x="39915" y="262179"/>
                  </a:lnTo>
                </a:path>
                <a:path w="1895475" h="421639">
                  <a:moveTo>
                    <a:pt x="40955" y="261384"/>
                  </a:moveTo>
                  <a:lnTo>
                    <a:pt x="138624" y="420293"/>
                  </a:lnTo>
                </a:path>
                <a:path w="1895475" h="421639">
                  <a:moveTo>
                    <a:pt x="138624" y="421079"/>
                  </a:moveTo>
                  <a:lnTo>
                    <a:pt x="245708" y="812"/>
                  </a:lnTo>
                </a:path>
                <a:path w="1895475" h="421639">
                  <a:moveTo>
                    <a:pt x="245708" y="0"/>
                  </a:moveTo>
                  <a:lnTo>
                    <a:pt x="18953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29402" y="1387291"/>
              <a:ext cx="1899920" cy="428625"/>
            </a:xfrm>
            <a:custGeom>
              <a:avLst/>
              <a:gdLst/>
              <a:ahLst/>
              <a:cxnLst/>
              <a:rect l="l" t="t" r="r" b="b"/>
              <a:pathLst>
                <a:path w="1899920" h="428625">
                  <a:moveTo>
                    <a:pt x="1899541" y="0"/>
                  </a:moveTo>
                  <a:lnTo>
                    <a:pt x="241491" y="0"/>
                  </a:lnTo>
                  <a:lnTo>
                    <a:pt x="141766" y="390884"/>
                  </a:lnTo>
                  <a:lnTo>
                    <a:pt x="55638" y="257409"/>
                  </a:lnTo>
                  <a:lnTo>
                    <a:pt x="0" y="287604"/>
                  </a:lnTo>
                  <a:lnTo>
                    <a:pt x="7324" y="295546"/>
                  </a:lnTo>
                  <a:lnTo>
                    <a:pt x="33607" y="279653"/>
                  </a:lnTo>
                  <a:lnTo>
                    <a:pt x="132292" y="428226"/>
                  </a:lnTo>
                  <a:lnTo>
                    <a:pt x="152256" y="428226"/>
                  </a:lnTo>
                  <a:lnTo>
                    <a:pt x="257250" y="15097"/>
                  </a:lnTo>
                  <a:lnTo>
                    <a:pt x="1899541" y="15097"/>
                  </a:lnTo>
                  <a:lnTo>
                    <a:pt x="1899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80820" y="1850478"/>
            <a:ext cx="997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latin typeface="Times New Roman"/>
                <a:cs typeface="Times New Roman"/>
              </a:rPr>
              <a:t>(</a:t>
            </a:r>
            <a:r>
              <a:rPr sz="2400" spc="320" dirty="0">
                <a:latin typeface="Times New Roman"/>
                <a:cs typeface="Times New Roman"/>
              </a:rPr>
              <a:t>0.2</a:t>
            </a:r>
            <a:r>
              <a:rPr sz="2400" spc="330" dirty="0">
                <a:latin typeface="Times New Roman"/>
                <a:cs typeface="Times New Roman"/>
              </a:rPr>
              <a:t>5</a:t>
            </a:r>
            <a:r>
              <a:rPr sz="2400" spc="254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7426" y="1822161"/>
            <a:ext cx="38925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280" dirty="0">
                <a:latin typeface="Symbol"/>
                <a:cs typeface="Symbol"/>
              </a:rPr>
              <a:t>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62652" y="1604190"/>
            <a:ext cx="15367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65" dirty="0">
                <a:latin typeface="Symbol"/>
                <a:cs typeface="Symbol"/>
              </a:rPr>
              <a:t>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13904" y="1407163"/>
            <a:ext cx="1695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25" dirty="0">
                <a:latin typeface="Times New Roman"/>
                <a:cs typeface="Times New Roman"/>
              </a:rPr>
              <a:t>1</a:t>
            </a:r>
            <a:r>
              <a:rPr sz="2400" spc="525" dirty="0">
                <a:latin typeface="Symbol"/>
                <a:cs typeface="Symbol"/>
              </a:rPr>
              <a:t>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310" dirty="0">
                <a:latin typeface="Times New Roman"/>
                <a:cs typeface="Times New Roman"/>
              </a:rPr>
              <a:t>(0.25)</a:t>
            </a:r>
            <a:r>
              <a:rPr sz="2025" spc="465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8968" y="1383599"/>
            <a:ext cx="9525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275" dirty="0">
                <a:latin typeface="Times New Roman"/>
                <a:cs typeface="Times New Roman"/>
              </a:rPr>
              <a:t>1</a:t>
            </a:r>
            <a:r>
              <a:rPr sz="2400" spc="275" dirty="0">
                <a:latin typeface="Symbol"/>
                <a:cs typeface="Symbol"/>
              </a:rPr>
              <a:t></a:t>
            </a:r>
            <a:r>
              <a:rPr sz="2600" i="1" spc="275" dirty="0">
                <a:latin typeface="Symbol"/>
                <a:cs typeface="Symbol"/>
              </a:rPr>
              <a:t></a:t>
            </a:r>
            <a:r>
              <a:rPr sz="2025" spc="412" baseline="45267" dirty="0">
                <a:latin typeface="Times New Roman"/>
                <a:cs typeface="Times New Roman"/>
              </a:rPr>
              <a:t>2</a:t>
            </a:r>
            <a:endParaRPr sz="2025" baseline="4526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1183" y="1583807"/>
            <a:ext cx="80041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00810" algn="l"/>
                <a:tab pos="2878455" algn="l"/>
                <a:tab pos="6116955" algn="l"/>
              </a:tabLst>
            </a:pPr>
            <a:r>
              <a:rPr sz="2600" i="1" spc="400" dirty="0">
                <a:latin typeface="Symbol"/>
                <a:cs typeface="Symbol"/>
              </a:rPr>
              <a:t></a:t>
            </a:r>
            <a:r>
              <a:rPr sz="2400" spc="400" dirty="0">
                <a:latin typeface="Symbol"/>
                <a:cs typeface="Symbol"/>
              </a:rPr>
              <a:t>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Times New Roman"/>
                <a:cs typeface="Times New Roman"/>
              </a:rPr>
              <a:t>tan	</a:t>
            </a:r>
            <a:r>
              <a:rPr sz="2025" spc="359" baseline="45267" dirty="0">
                <a:latin typeface="Times New Roman"/>
                <a:cs typeface="Times New Roman"/>
              </a:rPr>
              <a:t>1</a:t>
            </a:r>
            <a:r>
              <a:rPr sz="2025" u="heavy" spc="359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330" dirty="0">
                <a:latin typeface="Times New Roman"/>
                <a:cs typeface="Times New Roman"/>
              </a:rPr>
              <a:t>tan</a:t>
            </a:r>
            <a:r>
              <a:rPr sz="2025" spc="494" baseline="45267" dirty="0">
                <a:latin typeface="Symbol"/>
                <a:cs typeface="Symbol"/>
              </a:rPr>
              <a:t></a:t>
            </a:r>
            <a:r>
              <a:rPr sz="2025" spc="494" baseline="45267" dirty="0">
                <a:latin typeface="Times New Roman"/>
                <a:cs typeface="Times New Roman"/>
              </a:rPr>
              <a:t>1</a:t>
            </a:r>
            <a:r>
              <a:rPr sz="2025" u="heavy" spc="494" baseline="452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425" dirty="0">
                <a:latin typeface="Symbol"/>
                <a:cs typeface="Symbol"/>
              </a:rPr>
              <a:t>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345" dirty="0">
                <a:latin typeface="Times New Roman"/>
                <a:cs typeface="Times New Roman"/>
              </a:rPr>
              <a:t>1.310 </a:t>
            </a:r>
            <a:r>
              <a:rPr sz="2400" spc="315" dirty="0">
                <a:latin typeface="Times New Roman"/>
                <a:cs typeface="Times New Roman"/>
              </a:rPr>
              <a:t>rad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8" y="93675"/>
            <a:ext cx="1181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69629" y="1713774"/>
            <a:ext cx="1103630" cy="335915"/>
            <a:chOff x="4269629" y="1713774"/>
            <a:chExt cx="1103630" cy="335915"/>
          </a:xfrm>
        </p:grpSpPr>
        <p:sp>
          <p:nvSpPr>
            <p:cNvPr id="6" name="object 6"/>
            <p:cNvSpPr/>
            <p:nvPr/>
          </p:nvSpPr>
          <p:spPr>
            <a:xfrm>
              <a:off x="4303366" y="1750376"/>
              <a:ext cx="1039494" cy="298450"/>
            </a:xfrm>
            <a:custGeom>
              <a:avLst/>
              <a:gdLst/>
              <a:ahLst/>
              <a:cxnLst/>
              <a:rect l="l" t="t" r="r" b="b"/>
              <a:pathLst>
                <a:path w="1039495" h="298450">
                  <a:moveTo>
                    <a:pt x="0" y="200270"/>
                  </a:moveTo>
                  <a:lnTo>
                    <a:pt x="32842" y="184713"/>
                  </a:lnTo>
                </a:path>
                <a:path w="1039495" h="298450">
                  <a:moveTo>
                    <a:pt x="34574" y="183798"/>
                  </a:moveTo>
                  <a:lnTo>
                    <a:pt x="131428" y="297218"/>
                  </a:lnTo>
                </a:path>
                <a:path w="1039495" h="298450">
                  <a:moveTo>
                    <a:pt x="131428" y="298133"/>
                  </a:moveTo>
                  <a:lnTo>
                    <a:pt x="233496" y="904"/>
                  </a:lnTo>
                </a:path>
                <a:path w="1039495" h="298450">
                  <a:moveTo>
                    <a:pt x="233496" y="0"/>
                  </a:moveTo>
                  <a:lnTo>
                    <a:pt x="10394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9066" y="1745338"/>
              <a:ext cx="1045210" cy="302895"/>
            </a:xfrm>
            <a:custGeom>
              <a:avLst/>
              <a:gdLst/>
              <a:ahLst/>
              <a:cxnLst/>
              <a:rect l="l" t="t" r="r" b="b"/>
              <a:pathLst>
                <a:path w="1045210" h="302894">
                  <a:moveTo>
                    <a:pt x="1044634" y="0"/>
                  </a:moveTo>
                  <a:lnTo>
                    <a:pt x="229994" y="0"/>
                  </a:lnTo>
                  <a:lnTo>
                    <a:pt x="133140" y="281661"/>
                  </a:lnTo>
                  <a:lnTo>
                    <a:pt x="48388" y="181978"/>
                  </a:lnTo>
                  <a:lnTo>
                    <a:pt x="0" y="203036"/>
                  </a:lnTo>
                  <a:lnTo>
                    <a:pt x="6887" y="207580"/>
                  </a:lnTo>
                  <a:lnTo>
                    <a:pt x="29398" y="195694"/>
                  </a:lnTo>
                  <a:lnTo>
                    <a:pt x="126233" y="302708"/>
                  </a:lnTo>
                  <a:lnTo>
                    <a:pt x="143530" y="302708"/>
                  </a:lnTo>
                  <a:lnTo>
                    <a:pt x="243827" y="9130"/>
                  </a:lnTo>
                  <a:lnTo>
                    <a:pt x="1044634" y="9130"/>
                  </a:lnTo>
                  <a:lnTo>
                    <a:pt x="104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629" y="1717885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>
                  <a:moveTo>
                    <a:pt x="0" y="0"/>
                  </a:moveTo>
                  <a:lnTo>
                    <a:pt x="1103471" y="0"/>
                  </a:lnTo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73664" y="1738606"/>
            <a:ext cx="852169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spc="415" dirty="0">
                <a:latin typeface="Times New Roman"/>
                <a:cs typeface="Times New Roman"/>
              </a:rPr>
              <a:t>1</a:t>
            </a:r>
            <a:r>
              <a:rPr sz="1600" spc="415" dirty="0">
                <a:latin typeface="Symbol"/>
                <a:cs typeface="Symbol"/>
              </a:rPr>
              <a:t></a:t>
            </a:r>
            <a:r>
              <a:rPr sz="1900" i="1" spc="415" dirty="0">
                <a:latin typeface="Symbol"/>
                <a:cs typeface="Symbol"/>
              </a:rPr>
              <a:t></a:t>
            </a:r>
            <a:r>
              <a:rPr sz="1725" spc="6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733" y="1552468"/>
            <a:ext cx="41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927861"/>
            <a:ext cx="346964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Peak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Overshoot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1160145">
              <a:lnSpc>
                <a:spcPct val="100000"/>
              </a:lnSpc>
              <a:tabLst>
                <a:tab pos="2652395" algn="l"/>
                <a:tab pos="316103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727" y="1552468"/>
            <a:ext cx="210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024" y="1791152"/>
            <a:ext cx="14058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1500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772" y="1389238"/>
            <a:ext cx="5740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550" dirty="0">
                <a:latin typeface="Symbol"/>
                <a:cs typeface="Symbol"/>
              </a:rPr>
              <a:t>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46573" y="3097358"/>
            <a:ext cx="1856739" cy="337820"/>
            <a:chOff x="4346573" y="3097358"/>
            <a:chExt cx="1856739" cy="337820"/>
          </a:xfrm>
        </p:grpSpPr>
        <p:sp>
          <p:nvSpPr>
            <p:cNvPr id="16" name="object 16"/>
            <p:cNvSpPr/>
            <p:nvPr/>
          </p:nvSpPr>
          <p:spPr>
            <a:xfrm>
              <a:off x="4380331" y="3133864"/>
              <a:ext cx="1792605" cy="300355"/>
            </a:xfrm>
            <a:custGeom>
              <a:avLst/>
              <a:gdLst/>
              <a:ahLst/>
              <a:cxnLst/>
              <a:rect l="l" t="t" r="r" b="b"/>
              <a:pathLst>
                <a:path w="1792604" h="300354">
                  <a:moveTo>
                    <a:pt x="0" y="201759"/>
                  </a:moveTo>
                  <a:lnTo>
                    <a:pt x="32843" y="186231"/>
                  </a:lnTo>
                </a:path>
                <a:path w="1792604" h="300354">
                  <a:moveTo>
                    <a:pt x="34613" y="185327"/>
                  </a:moveTo>
                  <a:lnTo>
                    <a:pt x="131470" y="299447"/>
                  </a:lnTo>
                </a:path>
                <a:path w="1792604" h="300354">
                  <a:moveTo>
                    <a:pt x="131470" y="300361"/>
                  </a:moveTo>
                  <a:lnTo>
                    <a:pt x="233542" y="913"/>
                  </a:lnTo>
                </a:path>
                <a:path w="1792604" h="300354">
                  <a:moveTo>
                    <a:pt x="233542" y="0"/>
                  </a:moveTo>
                  <a:lnTo>
                    <a:pt x="17923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6012" y="3128845"/>
              <a:ext cx="1797685" cy="305435"/>
            </a:xfrm>
            <a:custGeom>
              <a:avLst/>
              <a:gdLst/>
              <a:ahLst/>
              <a:cxnLst/>
              <a:rect l="l" t="t" r="r" b="b"/>
              <a:pathLst>
                <a:path w="1797685" h="305435">
                  <a:moveTo>
                    <a:pt x="1797476" y="0"/>
                  </a:moveTo>
                  <a:lnTo>
                    <a:pt x="230098" y="0"/>
                  </a:lnTo>
                  <a:lnTo>
                    <a:pt x="133202" y="283908"/>
                  </a:lnTo>
                  <a:lnTo>
                    <a:pt x="48409" y="183500"/>
                  </a:lnTo>
                  <a:lnTo>
                    <a:pt x="0" y="204489"/>
                  </a:lnTo>
                  <a:lnTo>
                    <a:pt x="6907" y="209057"/>
                  </a:lnTo>
                  <a:lnTo>
                    <a:pt x="29399" y="197182"/>
                  </a:lnTo>
                  <a:lnTo>
                    <a:pt x="126256" y="304918"/>
                  </a:lnTo>
                  <a:lnTo>
                    <a:pt x="143592" y="304918"/>
                  </a:lnTo>
                  <a:lnTo>
                    <a:pt x="243932" y="9144"/>
                  </a:lnTo>
                  <a:lnTo>
                    <a:pt x="1797476" y="9144"/>
                  </a:lnTo>
                  <a:lnTo>
                    <a:pt x="1797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6573" y="3101462"/>
              <a:ext cx="1856739" cy="0"/>
            </a:xfrm>
            <a:custGeom>
              <a:avLst/>
              <a:gdLst/>
              <a:ahLst/>
              <a:cxnLst/>
              <a:rect l="l" t="t" r="r" b="b"/>
              <a:pathLst>
                <a:path w="1856739">
                  <a:moveTo>
                    <a:pt x="0" y="0"/>
                  </a:moveTo>
                  <a:lnTo>
                    <a:pt x="1856314" y="0"/>
                  </a:lnTo>
                </a:path>
              </a:pathLst>
            </a:custGeom>
            <a:ln w="8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50674" y="3159046"/>
            <a:ext cx="16052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665" dirty="0">
                <a:latin typeface="Times New Roman"/>
                <a:cs typeface="Times New Roman"/>
              </a:rPr>
              <a:t>1</a:t>
            </a:r>
            <a:r>
              <a:rPr sz="1600" spc="665" dirty="0">
                <a:latin typeface="Symbol"/>
                <a:cs typeface="Symbol"/>
              </a:rPr>
              <a:t></a:t>
            </a:r>
            <a:r>
              <a:rPr sz="1600" spc="665" dirty="0">
                <a:latin typeface="Times New Roman"/>
                <a:cs typeface="Times New Roman"/>
              </a:rPr>
              <a:t>(</a:t>
            </a:r>
            <a:r>
              <a:rPr sz="1600" spc="-235" dirty="0">
                <a:latin typeface="Times New Roman"/>
                <a:cs typeface="Times New Roman"/>
              </a:rPr>
              <a:t> </a:t>
            </a:r>
            <a:r>
              <a:rPr sz="1600" spc="615" dirty="0">
                <a:latin typeface="Times New Roman"/>
                <a:cs typeface="Times New Roman"/>
              </a:rPr>
              <a:t>0.25)</a:t>
            </a:r>
            <a:r>
              <a:rPr sz="1725" spc="922" baseline="33816" dirty="0">
                <a:latin typeface="Times New Roman"/>
                <a:cs typeface="Times New Roman"/>
              </a:rPr>
              <a:t>2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1819" y="2773267"/>
            <a:ext cx="134302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470" dirty="0">
                <a:latin typeface="Times New Roman"/>
                <a:cs typeface="Times New Roman"/>
              </a:rPr>
              <a:t>(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r>
              <a:rPr sz="1600" spc="590" dirty="0">
                <a:latin typeface="Times New Roman"/>
                <a:cs typeface="Times New Roman"/>
              </a:rPr>
              <a:t>0.25)</a:t>
            </a:r>
            <a:r>
              <a:rPr sz="1850" i="1" spc="590" dirty="0">
                <a:latin typeface="Symbol"/>
                <a:cs typeface="Symbol"/>
              </a:rPr>
              <a:t>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5588" y="2936298"/>
            <a:ext cx="4178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0" dirty="0">
                <a:latin typeface="Symbol"/>
                <a:cs typeface="Symbol"/>
              </a:rPr>
              <a:t></a:t>
            </a:r>
            <a:r>
              <a:rPr sz="1600" spc="68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7515" y="2936298"/>
            <a:ext cx="210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8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7355" y="3177305"/>
            <a:ext cx="232219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05585" algn="l"/>
                <a:tab pos="2014220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6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spc="1100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6899" y="3177305"/>
            <a:ext cx="14058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505" dirty="0">
                <a:latin typeface="Symbol"/>
                <a:cs typeface="Symbol"/>
              </a:rPr>
              <a:t></a:t>
            </a:r>
            <a:r>
              <a:rPr sz="2750" spc="1240" dirty="0">
                <a:latin typeface="Times New Roman"/>
                <a:cs typeface="Times New Roman"/>
              </a:rPr>
              <a:t>100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5851" y="4115503"/>
            <a:ext cx="408940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5585" algn="l"/>
                <a:tab pos="2023745" algn="l"/>
              </a:tabLst>
            </a:pPr>
            <a:r>
              <a:rPr sz="2750" spc="2280" dirty="0">
                <a:latin typeface="Times New Roman"/>
                <a:cs typeface="Times New Roman"/>
              </a:rPr>
              <a:t>%</a:t>
            </a:r>
            <a:r>
              <a:rPr sz="2750" i="1" spc="2035" dirty="0">
                <a:latin typeface="Times New Roman"/>
                <a:cs typeface="Times New Roman"/>
              </a:rPr>
              <a:t>M</a:t>
            </a:r>
            <a:r>
              <a:rPr sz="1600" i="1" spc="715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2750" spc="137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245" dirty="0">
                <a:latin typeface="Times New Roman"/>
                <a:cs typeface="Times New Roman"/>
              </a:rPr>
              <a:t>43</a:t>
            </a:r>
            <a:r>
              <a:rPr sz="2750" spc="600" dirty="0">
                <a:latin typeface="Times New Roman"/>
                <a:cs typeface="Times New Roman"/>
              </a:rPr>
              <a:t>.</a:t>
            </a:r>
            <a:r>
              <a:rPr sz="2750" spc="1525" dirty="0">
                <a:latin typeface="Times New Roman"/>
                <a:cs typeface="Times New Roman"/>
              </a:rPr>
              <a:t>26%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17202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851661"/>
            <a:ext cx="7632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open loop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unity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2888" y="2285557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80071" y="0"/>
                </a:lnTo>
              </a:path>
            </a:pathLst>
          </a:custGeom>
          <a:ln w="133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1130" y="1901012"/>
            <a:ext cx="31750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95" dirty="0">
                <a:latin typeface="Times New Roman"/>
                <a:cs typeface="Times New Roman"/>
              </a:rPr>
              <a:t>25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7459" y="2070799"/>
            <a:ext cx="8064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0" dirty="0">
                <a:latin typeface="Times New Roman"/>
                <a:cs typeface="Times New Roman"/>
              </a:rPr>
              <a:t>G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s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2987" y="2281289"/>
            <a:ext cx="87058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spc="125" dirty="0">
                <a:latin typeface="Times New Roman"/>
                <a:cs typeface="Times New Roman"/>
              </a:rPr>
              <a:t>(</a:t>
            </a:r>
            <a:r>
              <a:rPr sz="2100" i="1" spc="125" dirty="0">
                <a:latin typeface="Times New Roman"/>
                <a:cs typeface="Times New Roman"/>
              </a:rPr>
              <a:t>s</a:t>
            </a:r>
            <a:r>
              <a:rPr sz="2100" i="1" spc="-13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5)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73767"/>
            <a:ext cx="3879850" cy="2238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10" dirty="0">
                <a:latin typeface="Calibri"/>
                <a:cs typeface="Calibri"/>
              </a:rPr>
              <a:t>Determine;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Delay</a:t>
            </a:r>
            <a:r>
              <a:rPr sz="2200" spc="-5" dirty="0">
                <a:latin typeface="Calibri"/>
                <a:cs typeface="Calibri"/>
              </a:rPr>
              <a:t> 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5" dirty="0">
                <a:latin typeface="Calibri"/>
                <a:cs typeface="Calibri"/>
              </a:rPr>
              <a:t>Rise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Peak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Settling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870585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200" spc="-15" dirty="0">
                <a:latin typeface="Calibri"/>
                <a:cs typeface="Calibri"/>
              </a:rPr>
              <a:t>Maximum Peak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Overshoot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11528</Words>
  <Application>Microsoft Office PowerPoint</Application>
  <PresentationFormat>On-screen Show (4:3)</PresentationFormat>
  <Paragraphs>3012</Paragraphs>
  <Slides>214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15" baseType="lpstr">
      <vt:lpstr>Office Theme</vt:lpstr>
      <vt:lpstr>Linear Control System EC-311</vt:lpstr>
      <vt:lpstr>Module II – Time Response Analysis</vt:lpstr>
      <vt:lpstr>Module-II Time Response Analysis</vt:lpstr>
      <vt:lpstr>Specific Objectives:</vt:lpstr>
      <vt:lpstr>Module II – Time Response Analysis</vt:lpstr>
      <vt:lpstr>Time Response</vt:lpstr>
      <vt:lpstr>Time Response - Example</vt:lpstr>
      <vt:lpstr>As seen from figure, the motors speed gradually picks up from 1000  rpm and  moves  towards 1500 rpm. It  overshoots and again corrects itself and  finally settles</vt:lpstr>
      <vt:lpstr>Slide 9</vt:lpstr>
      <vt:lpstr>Time Response</vt:lpstr>
      <vt:lpstr>Slide 11</vt:lpstr>
      <vt:lpstr>Slide 12</vt:lpstr>
      <vt:lpstr>Steady State Response</vt:lpstr>
      <vt:lpstr>Steady State Response</vt:lpstr>
      <vt:lpstr>Steady State Response</vt:lpstr>
      <vt:lpstr>Module II – Time Response Analysis</vt:lpstr>
      <vt:lpstr>Standard Test Signal</vt:lpstr>
      <vt:lpstr>Need of Standard Test Signal</vt:lpstr>
      <vt:lpstr>Need of Standard Test Signal</vt:lpstr>
      <vt:lpstr>Standard Test Signal</vt:lpstr>
      <vt:lpstr>Standard Test Signal</vt:lpstr>
      <vt:lpstr>Standard Test Signal</vt:lpstr>
      <vt:lpstr>Standard Test Signal</vt:lpstr>
      <vt:lpstr>Standard Test Signal</vt:lpstr>
      <vt:lpstr>Slide 25</vt:lpstr>
      <vt:lpstr>Module II – Time Response Analysis</vt:lpstr>
      <vt:lpstr>Poles &amp; Zeros of Transfer Function</vt:lpstr>
      <vt:lpstr>Slide 28</vt:lpstr>
      <vt:lpstr>Example 1</vt:lpstr>
      <vt:lpstr>S-plane Representation of Poles</vt:lpstr>
      <vt:lpstr>Zeros</vt:lpstr>
      <vt:lpstr>Example 2</vt:lpstr>
      <vt:lpstr>S-plane Representation of Zeros</vt:lpstr>
      <vt:lpstr>Pole- Zero Plot</vt:lpstr>
      <vt:lpstr>Pole- Zero Plot for Example 1 and 2</vt:lpstr>
      <vt:lpstr>Definition: The equation obtained by equating  the denominator polynomial of a transfer  function to zero is called as the “Characteristics  Equation”</vt:lpstr>
      <vt:lpstr>Example 3</vt:lpstr>
      <vt:lpstr>Example 3</vt:lpstr>
      <vt:lpstr>Example 3</vt:lpstr>
      <vt:lpstr>Example 3</vt:lpstr>
      <vt:lpstr>Example 4</vt:lpstr>
      <vt:lpstr>Example 4</vt:lpstr>
      <vt:lpstr>Example 4</vt:lpstr>
      <vt:lpstr>Example 4</vt:lpstr>
      <vt:lpstr>Example 5</vt:lpstr>
      <vt:lpstr>Example 5</vt:lpstr>
      <vt:lpstr>Example 5</vt:lpstr>
      <vt:lpstr>Example 5</vt:lpstr>
      <vt:lpstr>Module II – Time Response Analysis</vt:lpstr>
      <vt:lpstr>Analysis of first order system for Step input</vt:lpstr>
      <vt:lpstr>Analysis of first order system for Step input</vt:lpstr>
      <vt:lpstr>Analysis of first order system for Step input</vt:lpstr>
      <vt:lpstr>Analysis of first order system for Step input</vt:lpstr>
      <vt:lpstr>Analysis of first order system for Step input</vt:lpstr>
      <vt:lpstr>Time Constant (T)</vt:lpstr>
      <vt:lpstr>Module II – Time Response Analysis</vt:lpstr>
      <vt:lpstr>Damping</vt:lpstr>
      <vt:lpstr>Damping Factor ( )</vt:lpstr>
      <vt:lpstr>Analysis of second order system for Step input</vt:lpstr>
      <vt:lpstr>Analysis of second order system for Step input</vt:lpstr>
      <vt:lpstr>Analysis of second order system for Step input</vt:lpstr>
      <vt:lpstr>Relation between and pole locations</vt:lpstr>
      <vt:lpstr>Relation between </vt:lpstr>
      <vt:lpstr>Relation between </vt:lpstr>
      <vt:lpstr>Relation between </vt:lpstr>
      <vt:lpstr>Relation between </vt:lpstr>
      <vt:lpstr>Relation between </vt:lpstr>
      <vt:lpstr>Relation between  and pole locations</vt:lpstr>
      <vt:lpstr>Module II – Time Response Analysis</vt:lpstr>
      <vt:lpstr>Time Response Specifications</vt:lpstr>
      <vt:lpstr>Slide 71</vt:lpstr>
      <vt:lpstr>Time Response Specifications</vt:lpstr>
      <vt:lpstr>Slide 73</vt:lpstr>
      <vt:lpstr>Slide 74</vt:lpstr>
      <vt:lpstr>Slide 75</vt:lpstr>
      <vt:lpstr>Module II – Time Response Analysis</vt:lpstr>
      <vt:lpstr>Example 6</vt:lpstr>
      <vt:lpstr>Example 6 cont……</vt:lpstr>
      <vt:lpstr>Example 6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Example 8</vt:lpstr>
      <vt:lpstr>Example 8</vt:lpstr>
      <vt:lpstr>Example 9</vt:lpstr>
      <vt:lpstr>Example 9</vt:lpstr>
      <vt:lpstr>Example 9</vt:lpstr>
      <vt:lpstr>Example 9</vt:lpstr>
      <vt:lpstr>Example 9</vt:lpstr>
      <vt:lpstr>Example 10</vt:lpstr>
      <vt:lpstr>Example 10</vt:lpstr>
      <vt:lpstr>Example 10</vt:lpstr>
      <vt:lpstr>Example 10</vt:lpstr>
      <vt:lpstr>Example 10</vt:lpstr>
      <vt:lpstr>Example 11</vt:lpstr>
      <vt:lpstr>Example 11</vt:lpstr>
      <vt:lpstr>Example 11</vt:lpstr>
      <vt:lpstr>Example 11</vt:lpstr>
      <vt:lpstr>Example 11</vt:lpstr>
      <vt:lpstr>Example 12</vt:lpstr>
      <vt:lpstr>Example 12</vt:lpstr>
      <vt:lpstr>Example 12</vt:lpstr>
      <vt:lpstr>Example 12</vt:lpstr>
      <vt:lpstr>Example 12</vt:lpstr>
      <vt:lpstr>Example 13</vt:lpstr>
      <vt:lpstr>Example 13</vt:lpstr>
      <vt:lpstr>Example 13</vt:lpstr>
      <vt:lpstr>Example 13</vt:lpstr>
      <vt:lpstr>Example 13</vt:lpstr>
      <vt:lpstr>Example 14</vt:lpstr>
      <vt:lpstr>Example 14</vt:lpstr>
      <vt:lpstr>Example 15</vt:lpstr>
      <vt:lpstr>Example 15</vt:lpstr>
      <vt:lpstr>Example 16</vt:lpstr>
      <vt:lpstr>Example 16</vt:lpstr>
      <vt:lpstr>Example 17</vt:lpstr>
      <vt:lpstr>Example 17</vt:lpstr>
      <vt:lpstr>Module II – Time Response Analysis</vt:lpstr>
      <vt:lpstr>Type of System</vt:lpstr>
      <vt:lpstr>Type-0 (Zero) System</vt:lpstr>
      <vt:lpstr>Type-1 (One) System</vt:lpstr>
      <vt:lpstr>Type-2 (Two) System</vt:lpstr>
      <vt:lpstr>Derivation of Steady State Error</vt:lpstr>
      <vt:lpstr>Derivation of Steady State Error</vt:lpstr>
      <vt:lpstr>Steady state error and Standard Signals</vt:lpstr>
      <vt:lpstr>Slide 130</vt:lpstr>
      <vt:lpstr>Slide 131</vt:lpstr>
      <vt:lpstr>Steady state error and Standard Signals</vt:lpstr>
      <vt:lpstr>Slide 133</vt:lpstr>
      <vt:lpstr>Steady state error and Standard Signals</vt:lpstr>
      <vt:lpstr>Steady state error and Standard Signals</vt:lpstr>
      <vt:lpstr>Slide 136</vt:lpstr>
      <vt:lpstr>Steady state error and Standard Signals</vt:lpstr>
      <vt:lpstr>Steady state error and Standard Signals</vt:lpstr>
      <vt:lpstr>Relation between steady state error and Type of  system</vt:lpstr>
      <vt:lpstr>Slide 140</vt:lpstr>
      <vt:lpstr>Slide 141</vt:lpstr>
      <vt:lpstr>Steady state error for Step input for Type 0 system</vt:lpstr>
      <vt:lpstr>Slide 143</vt:lpstr>
      <vt:lpstr>Slide 144</vt:lpstr>
      <vt:lpstr>Steady state error for Step input for Type 1 system</vt:lpstr>
      <vt:lpstr>Slide 146</vt:lpstr>
      <vt:lpstr>Slide 147</vt:lpstr>
      <vt:lpstr>Steady state error for Step input for Type 1 system</vt:lpstr>
      <vt:lpstr>Slide 149</vt:lpstr>
      <vt:lpstr>Kv  0</vt:lpstr>
      <vt:lpstr>Steady state error for Ramp input for Type 0 system</vt:lpstr>
      <vt:lpstr>Slide 152</vt:lpstr>
      <vt:lpstr>Kv  K</vt:lpstr>
      <vt:lpstr>Steady state error for Ramp input for Type 1 system</vt:lpstr>
      <vt:lpstr>Slide 155</vt:lpstr>
      <vt:lpstr>Kv  </vt:lpstr>
      <vt:lpstr>Steady state error for Ramp input for Type 2 system</vt:lpstr>
      <vt:lpstr>Slide 158</vt:lpstr>
      <vt:lpstr>Ka  0</vt:lpstr>
      <vt:lpstr>Steady state error for Parabolic input for Type 0 system</vt:lpstr>
      <vt:lpstr>Slide 161</vt:lpstr>
      <vt:lpstr>Ka  0</vt:lpstr>
      <vt:lpstr>Steady state error for Parabolic input for Type 1 system</vt:lpstr>
      <vt:lpstr>Slide 164</vt:lpstr>
      <vt:lpstr>Ka  K</vt:lpstr>
      <vt:lpstr>Steady state error for Parabolic input for Type 2 system</vt:lpstr>
      <vt:lpstr>steady state error and Type of</vt:lpstr>
      <vt:lpstr>Module II – Time Response Analysis</vt:lpstr>
      <vt:lpstr>Example 18</vt:lpstr>
      <vt:lpstr>Example 18</vt:lpstr>
      <vt:lpstr>Example 18</vt:lpstr>
      <vt:lpstr>Example 18</vt:lpstr>
      <vt:lpstr>Example 18</vt:lpstr>
      <vt:lpstr>Example 19</vt:lpstr>
      <vt:lpstr>Example 19</vt:lpstr>
      <vt:lpstr>Example 19</vt:lpstr>
      <vt:lpstr>Example 19</vt:lpstr>
      <vt:lpstr>Example 20</vt:lpstr>
      <vt:lpstr>Example 20</vt:lpstr>
      <vt:lpstr>Example 20</vt:lpstr>
      <vt:lpstr>Example 20</vt:lpstr>
      <vt:lpstr>Example 20</vt:lpstr>
      <vt:lpstr>Example 21</vt:lpstr>
      <vt:lpstr>Example 21</vt:lpstr>
      <vt:lpstr>Example 21</vt:lpstr>
      <vt:lpstr>Example 21</vt:lpstr>
      <vt:lpstr>Example 21</vt:lpstr>
      <vt:lpstr>Example 22</vt:lpstr>
      <vt:lpstr>Example 22</vt:lpstr>
      <vt:lpstr>Example 22</vt:lpstr>
      <vt:lpstr>Example 22</vt:lpstr>
      <vt:lpstr>Example 22</vt:lpstr>
      <vt:lpstr>Example 23</vt:lpstr>
      <vt:lpstr>Example 23</vt:lpstr>
      <vt:lpstr>Example 23</vt:lpstr>
      <vt:lpstr>Example 23</vt:lpstr>
      <vt:lpstr>Example 23</vt:lpstr>
      <vt:lpstr>Example 24</vt:lpstr>
      <vt:lpstr>Example 24</vt:lpstr>
      <vt:lpstr>Example 24</vt:lpstr>
      <vt:lpstr>Example 24</vt:lpstr>
      <vt:lpstr>Example 24</vt:lpstr>
      <vt:lpstr>Example 25</vt:lpstr>
      <vt:lpstr>Example 25</vt:lpstr>
      <vt:lpstr>Example 25</vt:lpstr>
      <vt:lpstr>Example 25</vt:lpstr>
      <vt:lpstr>Example 25</vt:lpstr>
      <vt:lpstr>Example 26</vt:lpstr>
      <vt:lpstr>Example 26</vt:lpstr>
      <vt:lpstr>Example 26</vt:lpstr>
      <vt:lpstr>Example 26</vt:lpstr>
      <vt:lpstr>References</vt:lpstr>
      <vt:lpstr>Online Tutorials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EC-311</dc:title>
  <cp:lastModifiedBy>Satish</cp:lastModifiedBy>
  <cp:revision>4</cp:revision>
  <dcterms:created xsi:type="dcterms:W3CDTF">2020-08-01T11:43:11Z</dcterms:created>
  <dcterms:modified xsi:type="dcterms:W3CDTF">2020-08-01T12:02:31Z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2020-08-01T00:00:00Z</vt:filetime>
  </property>
</Properties>
</file>